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9" r:id="rId3"/>
    <p:sldId id="258" r:id="rId4"/>
    <p:sldId id="257" r:id="rId5"/>
    <p:sldId id="261" r:id="rId6"/>
    <p:sldId id="262" r:id="rId7"/>
    <p:sldId id="259" r:id="rId8"/>
    <p:sldId id="260" r:id="rId9"/>
    <p:sldId id="263" r:id="rId10"/>
    <p:sldId id="264" r:id="rId11"/>
    <p:sldId id="285" r:id="rId12"/>
    <p:sldId id="288" r:id="rId13"/>
    <p:sldId id="265" r:id="rId14"/>
    <p:sldId id="266" r:id="rId15"/>
    <p:sldId id="267" r:id="rId16"/>
    <p:sldId id="268" r:id="rId17"/>
    <p:sldId id="287" r:id="rId18"/>
    <p:sldId id="269" r:id="rId19"/>
    <p:sldId id="286" r:id="rId20"/>
    <p:sldId id="270" r:id="rId21"/>
    <p:sldId id="271" r:id="rId22"/>
    <p:sldId id="272" r:id="rId23"/>
    <p:sldId id="273" r:id="rId24"/>
    <p:sldId id="274" r:id="rId25"/>
    <p:sldId id="275" r:id="rId26"/>
    <p:sldId id="278" r:id="rId27"/>
    <p:sldId id="276" r:id="rId28"/>
    <p:sldId id="277" r:id="rId29"/>
    <p:sldId id="280" r:id="rId30"/>
    <p:sldId id="281" r:id="rId31"/>
    <p:sldId id="282" r:id="rId32"/>
    <p:sldId id="283" r:id="rId33"/>
    <p:sldId id="28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0" d="100"/>
          <a:sy n="90" d="100"/>
        </p:scale>
        <p:origin x="-1320" y="-2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9447286-4B97-4C63-A8AE-97183162ACE1}" type="datetimeFigureOut">
              <a:rPr lang="en-US" smtClean="0"/>
              <a:t>4/28/2013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3B1AA684-B67A-474B-B871-CB7C25526B7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447286-4B97-4C63-A8AE-97183162ACE1}" type="datetimeFigureOut">
              <a:rPr lang="en-US" smtClean="0"/>
              <a:t>4/28/2013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AA684-B67A-474B-B871-CB7C25526B7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9447286-4B97-4C63-A8AE-97183162ACE1}" type="datetimeFigureOut">
              <a:rPr lang="en-US" smtClean="0"/>
              <a:t>4/28/2013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1AA684-B67A-474B-B871-CB7C25526B7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9447286-4B97-4C63-A8AE-97183162ACE1}" type="datetimeFigureOut">
              <a:rPr lang="en-US" smtClean="0"/>
              <a:t>4/28/2013</a:t>
            </a:fld>
            <a:endParaRPr lang="en-US"/>
          </a:p>
        </p:txBody>
      </p:sp>
      <p:sp>
        <p:nvSpPr>
          <p:cNvPr id="9" name="Slide Number Placeholder 8"/>
          <p:cNvSpPr>
            <a:spLocks noGrp="1"/>
          </p:cNvSpPr>
          <p:nvPr>
            <p:ph type="sldNum" sz="quarter" idx="15"/>
          </p:nvPr>
        </p:nvSpPr>
        <p:spPr/>
        <p:txBody>
          <a:bodyPr rtlCol="0"/>
          <a:lstStyle/>
          <a:p>
            <a:fld id="{3B1AA684-B67A-474B-B871-CB7C25526B7A}"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9447286-4B97-4C63-A8AE-97183162ACE1}" type="datetimeFigureOut">
              <a:rPr lang="en-US" smtClean="0"/>
              <a:t>4/28/2013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3B1AA684-B67A-474B-B871-CB7C25526B7A}"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9447286-4B97-4C63-A8AE-97183162ACE1}" type="datetimeFigureOut">
              <a:rPr lang="en-US" smtClean="0"/>
              <a:t>4/28/2013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1AA684-B67A-474B-B871-CB7C25526B7A}"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9447286-4B97-4C63-A8AE-97183162ACE1}" type="datetimeFigureOut">
              <a:rPr lang="en-US" smtClean="0"/>
              <a:t>4/28/2013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1AA684-B67A-474B-B871-CB7C25526B7A}"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9447286-4B97-4C63-A8AE-97183162ACE1}" type="datetimeFigureOut">
              <a:rPr lang="en-US" smtClean="0"/>
              <a:t>4/28/2013</a:t>
            </a:fld>
            <a:endParaRPr lang="en-US"/>
          </a:p>
        </p:txBody>
      </p:sp>
      <p:sp>
        <p:nvSpPr>
          <p:cNvPr id="7" name="Slide Number Placeholder 6"/>
          <p:cNvSpPr>
            <a:spLocks noGrp="1"/>
          </p:cNvSpPr>
          <p:nvPr>
            <p:ph type="sldNum" sz="quarter" idx="11"/>
          </p:nvPr>
        </p:nvSpPr>
        <p:spPr/>
        <p:txBody>
          <a:bodyPr rtlCol="0"/>
          <a:lstStyle/>
          <a:p>
            <a:fld id="{3B1AA684-B67A-474B-B871-CB7C25526B7A}"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447286-4B97-4C63-A8AE-97183162ACE1}" type="datetimeFigureOut">
              <a:rPr lang="en-US" smtClean="0"/>
              <a:t>4/28/2013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1AA684-B67A-474B-B871-CB7C25526B7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9447286-4B97-4C63-A8AE-97183162ACE1}" type="datetimeFigureOut">
              <a:rPr lang="en-US" smtClean="0"/>
              <a:t>4/28/2013</a:t>
            </a:fld>
            <a:endParaRPr lang="en-US"/>
          </a:p>
        </p:txBody>
      </p:sp>
      <p:sp>
        <p:nvSpPr>
          <p:cNvPr id="22" name="Slide Number Placeholder 21"/>
          <p:cNvSpPr>
            <a:spLocks noGrp="1"/>
          </p:cNvSpPr>
          <p:nvPr>
            <p:ph type="sldNum" sz="quarter" idx="15"/>
          </p:nvPr>
        </p:nvSpPr>
        <p:spPr/>
        <p:txBody>
          <a:bodyPr rtlCol="0"/>
          <a:lstStyle/>
          <a:p>
            <a:fld id="{3B1AA684-B67A-474B-B871-CB7C25526B7A}"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9447286-4B97-4C63-A8AE-97183162ACE1}" type="datetimeFigureOut">
              <a:rPr lang="en-US" smtClean="0"/>
              <a:t>4/28/2013</a:t>
            </a:fld>
            <a:endParaRPr lang="en-US"/>
          </a:p>
        </p:txBody>
      </p:sp>
      <p:sp>
        <p:nvSpPr>
          <p:cNvPr id="18" name="Slide Number Placeholder 17"/>
          <p:cNvSpPr>
            <a:spLocks noGrp="1"/>
          </p:cNvSpPr>
          <p:nvPr>
            <p:ph type="sldNum" sz="quarter" idx="11"/>
          </p:nvPr>
        </p:nvSpPr>
        <p:spPr/>
        <p:txBody>
          <a:bodyPr rtlCol="0"/>
          <a:lstStyle/>
          <a:p>
            <a:fld id="{3B1AA684-B67A-474B-B871-CB7C25526B7A}"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447286-4B97-4C63-A8AE-97183162ACE1}" type="datetimeFigureOut">
              <a:rPr lang="en-US" smtClean="0"/>
              <a:t>4/28/2013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B1AA684-B67A-474B-B871-CB7C25526B7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n.wikipedia.org/wiki/File:Panca-tattva_Altar.jp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vedabase.net/v/visn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vedabase.net/sb/e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vedabase.net/sb/e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vedabase.net/sb/e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vedabase.net/sb/en"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vi-VN" dirty="0" smtClean="0"/>
              <a:t>Śrīmad Bhāgavatam 2.3.1</a:t>
            </a:r>
            <a:r>
              <a:rPr lang="en-US" dirty="0" smtClean="0"/>
              <a:t>-12</a:t>
            </a:r>
            <a:r>
              <a:rPr lang="vi-VN" dirty="0" smtClean="0"/>
              <a:t/>
            </a:r>
            <a:br>
              <a:rPr lang="vi-VN" dirty="0" smtClean="0"/>
            </a:br>
            <a:endParaRPr lang="en-US" dirty="0"/>
          </a:p>
        </p:txBody>
      </p:sp>
      <p:sp>
        <p:nvSpPr>
          <p:cNvPr id="3" name="Subtitle 2"/>
          <p:cNvSpPr>
            <a:spLocks noGrp="1"/>
          </p:cNvSpPr>
          <p:nvPr>
            <p:ph type="subTitle" idx="1"/>
          </p:nvPr>
        </p:nvSpPr>
        <p:spPr/>
        <p:txBody>
          <a:bodyPr/>
          <a:lstStyle/>
          <a:p>
            <a:r>
              <a:rPr lang="en-US" dirty="0" smtClean="0"/>
              <a:t>From </a:t>
            </a:r>
            <a:r>
              <a:rPr lang="en-US" dirty="0" err="1" smtClean="0"/>
              <a:t>Srila</a:t>
            </a:r>
            <a:r>
              <a:rPr lang="en-US" dirty="0" smtClean="0"/>
              <a:t> </a:t>
            </a:r>
            <a:r>
              <a:rPr lang="en-US" dirty="0" err="1" smtClean="0"/>
              <a:t>Prabhuada’s</a:t>
            </a:r>
            <a:r>
              <a:rPr lang="en-US" dirty="0" smtClean="0"/>
              <a:t> translation of </a:t>
            </a:r>
            <a:r>
              <a:rPr lang="en-US" dirty="0" err="1" smtClean="0"/>
              <a:t>Srimad</a:t>
            </a:r>
            <a:r>
              <a:rPr lang="en-US" dirty="0" smtClean="0"/>
              <a:t> </a:t>
            </a:r>
            <a:r>
              <a:rPr lang="en-US" dirty="0" err="1" smtClean="0"/>
              <a:t>Bhagavatham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38200"/>
          </a:xfrm>
        </p:spPr>
        <p:txBody>
          <a:bodyPr>
            <a:normAutofit/>
          </a:bodyPr>
          <a:lstStyle/>
          <a:p>
            <a:r>
              <a:rPr lang="en-US" dirty="0" err="1" smtClean="0"/>
              <a:t>Śrīmad</a:t>
            </a:r>
            <a:r>
              <a:rPr lang="en-US" dirty="0" smtClean="0"/>
              <a:t> </a:t>
            </a:r>
            <a:r>
              <a:rPr lang="en-US" dirty="0" err="1" smtClean="0"/>
              <a:t>Bhāgavatam</a:t>
            </a:r>
            <a:r>
              <a:rPr lang="en-US" dirty="0" smtClean="0"/>
              <a:t> 2.3.2-7</a:t>
            </a:r>
            <a:endParaRPr lang="en-US" dirty="0"/>
          </a:p>
        </p:txBody>
      </p:sp>
      <p:sp>
        <p:nvSpPr>
          <p:cNvPr id="3" name="Content Placeholder 2"/>
          <p:cNvSpPr>
            <a:spLocks noGrp="1"/>
          </p:cNvSpPr>
          <p:nvPr>
            <p:ph sz="quarter" idx="1"/>
          </p:nvPr>
        </p:nvSpPr>
        <p:spPr>
          <a:xfrm>
            <a:off x="228600" y="762000"/>
            <a:ext cx="8763000" cy="5791200"/>
          </a:xfrm>
        </p:spPr>
        <p:txBody>
          <a:bodyPr>
            <a:noAutofit/>
          </a:bodyPr>
          <a:lstStyle/>
          <a:p>
            <a:pPr marL="0" indent="0">
              <a:buNone/>
            </a:pPr>
            <a:r>
              <a:rPr lang="en-US" b="1" dirty="0" smtClean="0"/>
              <a:t>It is said there that those who are bereft of all good sense, or those whose intelligence is withdrawn by the deluding energy of </a:t>
            </a:r>
            <a:r>
              <a:rPr lang="en-US" b="1" dirty="0" err="1" smtClean="0"/>
              <a:t>māyā</a:t>
            </a:r>
            <a:r>
              <a:rPr lang="en-US" b="1" dirty="0" smtClean="0"/>
              <a:t>, aspire to achieve all sorts of material enjoyment in life by pleasing the various demigods, or by advancing in material civilization under the heading of scientific progress. </a:t>
            </a:r>
            <a:endParaRPr lang="en-US" dirty="0" smtClean="0"/>
          </a:p>
          <a:p>
            <a:pPr marL="0" indent="0">
              <a:buNone/>
            </a:pPr>
            <a:r>
              <a:rPr lang="en-US" dirty="0" smtClean="0"/>
              <a:t>The </a:t>
            </a:r>
            <a:r>
              <a:rPr lang="en-US" dirty="0" smtClean="0"/>
              <a:t>real problem of life in the material world is to solve the question of birth, death, old age and disease. </a:t>
            </a:r>
          </a:p>
          <a:p>
            <a:pPr marL="0" indent="0">
              <a:buNone/>
            </a:pPr>
            <a:r>
              <a:rPr lang="en-US" b="1" dirty="0" smtClean="0"/>
              <a:t>No one wants to change his birthright, no one wants to meet death, no one wants to be old or invalid, and no one wants diseases. But these problems are solved neither by the grace of any demigod nor by the so-called advancement of material science</a:t>
            </a:r>
            <a:r>
              <a:rPr lang="en-US" dirty="0" smtClean="0"/>
              <a:t>. In the </a:t>
            </a:r>
            <a:r>
              <a:rPr lang="en-US" dirty="0" err="1" smtClean="0"/>
              <a:t>Bhagavad-gītā</a:t>
            </a:r>
            <a:r>
              <a:rPr lang="en-US" dirty="0" smtClean="0"/>
              <a:t>, as well as in the </a:t>
            </a:r>
            <a:r>
              <a:rPr lang="en-US" dirty="0" err="1" smtClean="0"/>
              <a:t>Śrīmad-Bhāgavatam</a:t>
            </a:r>
            <a:r>
              <a:rPr lang="en-US" dirty="0" smtClean="0"/>
              <a:t>, such less intelligent persons have been described as devoid of all good sense.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err="1" smtClean="0"/>
              <a:t>Śrīmad</a:t>
            </a:r>
            <a:r>
              <a:rPr lang="en-US" dirty="0" smtClean="0"/>
              <a:t> </a:t>
            </a:r>
            <a:r>
              <a:rPr lang="en-US" dirty="0" err="1" smtClean="0"/>
              <a:t>Bhāgavatam</a:t>
            </a:r>
            <a:r>
              <a:rPr lang="en-US" dirty="0" smtClean="0"/>
              <a:t> 2.3.2-7</a:t>
            </a:r>
            <a:endParaRPr lang="en-US" dirty="0"/>
          </a:p>
        </p:txBody>
      </p:sp>
      <p:sp>
        <p:nvSpPr>
          <p:cNvPr id="3" name="Content Placeholder 2"/>
          <p:cNvSpPr>
            <a:spLocks noGrp="1"/>
          </p:cNvSpPr>
          <p:nvPr>
            <p:ph sz="quarter" idx="1"/>
          </p:nvPr>
        </p:nvSpPr>
        <p:spPr>
          <a:xfrm>
            <a:off x="228600" y="990600"/>
            <a:ext cx="8686800" cy="5486400"/>
          </a:xfrm>
        </p:spPr>
        <p:txBody>
          <a:bodyPr>
            <a:noAutofit/>
          </a:bodyPr>
          <a:lstStyle/>
          <a:p>
            <a:pPr marL="0" indent="0">
              <a:buNone/>
            </a:pPr>
            <a:r>
              <a:rPr lang="en-US" dirty="0" err="1" smtClean="0"/>
              <a:t>Śukadeva</a:t>
            </a:r>
            <a:r>
              <a:rPr lang="en-US" dirty="0" smtClean="0"/>
              <a:t> </a:t>
            </a:r>
            <a:r>
              <a:rPr lang="en-US" dirty="0" err="1" smtClean="0"/>
              <a:t>Gosvāmī</a:t>
            </a:r>
            <a:r>
              <a:rPr lang="en-US" dirty="0" smtClean="0"/>
              <a:t> said that out of the 8,400,000 species of living entities, the </a:t>
            </a:r>
            <a:r>
              <a:rPr lang="en-US" b="1" dirty="0" smtClean="0"/>
              <a:t>human form of life is rare and valuable</a:t>
            </a:r>
            <a:r>
              <a:rPr lang="en-US" dirty="0" smtClean="0"/>
              <a:t>, and out of those rare human beings those who are conscious of the material problems are rarer still, and the still more </a:t>
            </a:r>
            <a:r>
              <a:rPr lang="en-US" b="1" dirty="0" smtClean="0"/>
              <a:t>rare persons are those who are conscious of the value of the </a:t>
            </a:r>
            <a:r>
              <a:rPr lang="en-US" b="1" dirty="0" err="1" smtClean="0"/>
              <a:t>Śrīmad-Bhāgavatam</a:t>
            </a:r>
            <a:r>
              <a:rPr lang="en-US" dirty="0" smtClean="0"/>
              <a:t>, which contains the messages of the Lord and His pure devotees. </a:t>
            </a:r>
          </a:p>
          <a:p>
            <a:pPr marL="0" indent="0">
              <a:buNone/>
            </a:pPr>
            <a:r>
              <a:rPr lang="en-US" i="1" dirty="0" smtClean="0"/>
              <a:t>Death </a:t>
            </a:r>
            <a:r>
              <a:rPr lang="en-US" i="1" dirty="0" smtClean="0"/>
              <a:t>is inevitable for everyone, intelligent or foolish. </a:t>
            </a:r>
          </a:p>
        </p:txBody>
      </p:sp>
      <p:pic>
        <p:nvPicPr>
          <p:cNvPr id="22530" name="Picture 2" descr="http://upload.wikimedia.org/wikipedia/commons/thumb/1/17/Panca-tattva_Altar.jpg/250px-Panca-tattva_Altar.jpg">
            <a:hlinkClick r:id="rId2"/>
          </p:cNvPr>
          <p:cNvPicPr>
            <a:picLocks noChangeAspect="1" noChangeArrowheads="1"/>
          </p:cNvPicPr>
          <p:nvPr/>
        </p:nvPicPr>
        <p:blipFill>
          <a:blip r:embed="rId3" cstate="print"/>
          <a:srcRect/>
          <a:stretch>
            <a:fillRect/>
          </a:stretch>
        </p:blipFill>
        <p:spPr bwMode="auto">
          <a:xfrm>
            <a:off x="2819400" y="4675631"/>
            <a:ext cx="3048000" cy="218236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err="1" smtClean="0"/>
              <a:t>Śrīmad</a:t>
            </a:r>
            <a:r>
              <a:rPr lang="en-US" dirty="0" smtClean="0"/>
              <a:t> </a:t>
            </a:r>
            <a:r>
              <a:rPr lang="en-US" dirty="0" err="1" smtClean="0"/>
              <a:t>Bhāgavatam</a:t>
            </a:r>
            <a:r>
              <a:rPr lang="en-US" dirty="0" smtClean="0"/>
              <a:t> 2.3.2-7</a:t>
            </a:r>
            <a:endParaRPr lang="en-US" dirty="0"/>
          </a:p>
        </p:txBody>
      </p:sp>
      <p:sp>
        <p:nvSpPr>
          <p:cNvPr id="3" name="Content Placeholder 2"/>
          <p:cNvSpPr>
            <a:spLocks noGrp="1"/>
          </p:cNvSpPr>
          <p:nvPr>
            <p:ph sz="quarter" idx="1"/>
          </p:nvPr>
        </p:nvSpPr>
        <p:spPr>
          <a:xfrm>
            <a:off x="228600" y="762000"/>
            <a:ext cx="8686800" cy="5791200"/>
          </a:xfrm>
        </p:spPr>
        <p:txBody>
          <a:bodyPr>
            <a:noAutofit/>
          </a:bodyPr>
          <a:lstStyle/>
          <a:p>
            <a:pPr marL="0" indent="0">
              <a:buNone/>
            </a:pPr>
            <a:r>
              <a:rPr lang="en-US" dirty="0" smtClean="0"/>
              <a:t>But </a:t>
            </a:r>
            <a:r>
              <a:rPr lang="en-US" b="1" dirty="0" err="1" smtClean="0"/>
              <a:t>Parīkṣit</a:t>
            </a:r>
            <a:r>
              <a:rPr lang="en-US" b="1" dirty="0" smtClean="0"/>
              <a:t> </a:t>
            </a:r>
            <a:r>
              <a:rPr lang="en-US" b="1" dirty="0" err="1" smtClean="0"/>
              <a:t>Mahārāja</a:t>
            </a:r>
            <a:r>
              <a:rPr lang="en-US" b="1" dirty="0" smtClean="0"/>
              <a:t> has been addressed by the </a:t>
            </a:r>
            <a:r>
              <a:rPr lang="en-US" b="1" dirty="0" err="1" smtClean="0"/>
              <a:t>Gosvāmī</a:t>
            </a:r>
            <a:r>
              <a:rPr lang="en-US" b="1" dirty="0" smtClean="0"/>
              <a:t> as the </a:t>
            </a:r>
            <a:r>
              <a:rPr lang="en-US" b="1" dirty="0" err="1" smtClean="0"/>
              <a:t>manīṣī</a:t>
            </a:r>
            <a:r>
              <a:rPr lang="en-US" b="1" dirty="0" smtClean="0"/>
              <a:t>, or the man of highly developed mind, because at the time of death he left all material enjoyment and completely surrendered unto the lotus feet of the Lord by hearing His messages from the right person, </a:t>
            </a:r>
            <a:r>
              <a:rPr lang="en-US" b="1" dirty="0" err="1" smtClean="0"/>
              <a:t>Śukadeva</a:t>
            </a:r>
            <a:r>
              <a:rPr lang="en-US" b="1" dirty="0" smtClean="0"/>
              <a:t> </a:t>
            </a:r>
            <a:r>
              <a:rPr lang="en-US" b="1" dirty="0" err="1" smtClean="0"/>
              <a:t>Gosvāmī</a:t>
            </a:r>
            <a:r>
              <a:rPr lang="en-US" b="1" dirty="0" smtClean="0"/>
              <a:t>.</a:t>
            </a:r>
            <a:r>
              <a:rPr lang="en-US" dirty="0" smtClean="0"/>
              <a:t> But aspirations for material enjoyment by endeavoring persons are condemned. </a:t>
            </a:r>
            <a:r>
              <a:rPr lang="en-US" b="1" dirty="0" smtClean="0"/>
              <a:t>Such aspirations are something like the intoxication of the degraded human society</a:t>
            </a:r>
            <a:r>
              <a:rPr lang="en-US" dirty="0" smtClean="0"/>
              <a:t>. Intelligent persons should try to avoid these aspirations and seek instead the permanent life by returning home, back to Godhead.</a:t>
            </a:r>
          </a:p>
          <a:p>
            <a:pPr>
              <a:buNone/>
            </a:pPr>
            <a:endParaRPr lang="en-US" sz="2000" dirty="0" smtClean="0"/>
          </a:p>
          <a:p>
            <a:pPr>
              <a:buNone/>
            </a:pPr>
            <a:endParaRPr lang="en-US"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Śrīmad</a:t>
            </a:r>
            <a:r>
              <a:rPr lang="en-US" dirty="0" smtClean="0"/>
              <a:t> </a:t>
            </a:r>
            <a:r>
              <a:rPr lang="en-US" dirty="0" err="1" smtClean="0"/>
              <a:t>Bhāgavatam</a:t>
            </a:r>
            <a:r>
              <a:rPr lang="en-US" dirty="0" smtClean="0"/>
              <a:t> 2.3.8</a:t>
            </a:r>
            <a:endParaRPr lang="en-US" dirty="0"/>
          </a:p>
        </p:txBody>
      </p:sp>
      <p:sp>
        <p:nvSpPr>
          <p:cNvPr id="3" name="Content Placeholder 2"/>
          <p:cNvSpPr>
            <a:spLocks noGrp="1"/>
          </p:cNvSpPr>
          <p:nvPr>
            <p:ph sz="quarter" idx="1"/>
          </p:nvPr>
        </p:nvSpPr>
        <p:spPr/>
        <p:txBody>
          <a:bodyPr>
            <a:normAutofit/>
          </a:bodyPr>
          <a:lstStyle/>
          <a:p>
            <a:pPr algn="ctr">
              <a:buNone/>
            </a:pPr>
            <a:r>
              <a:rPr lang="vi-VN" dirty="0" smtClean="0"/>
              <a:t>dharmārtha uttama-ślokaḿ</a:t>
            </a:r>
          </a:p>
          <a:p>
            <a:pPr algn="ctr">
              <a:buNone/>
            </a:pPr>
            <a:r>
              <a:rPr lang="vi-VN" dirty="0" smtClean="0"/>
              <a:t>tantuḥ tanvan pitṝn yajet</a:t>
            </a:r>
          </a:p>
          <a:p>
            <a:pPr algn="ctr">
              <a:buNone/>
            </a:pPr>
            <a:r>
              <a:rPr lang="vi-VN" dirty="0" smtClean="0"/>
              <a:t>rakṣā-kāmaḥ puṇya-janān</a:t>
            </a:r>
          </a:p>
          <a:p>
            <a:pPr algn="ctr">
              <a:buNone/>
            </a:pPr>
            <a:r>
              <a:rPr lang="vi-VN" dirty="0" smtClean="0"/>
              <a:t>ojas-kāmo marud-gaṇān</a:t>
            </a:r>
          </a:p>
          <a:p>
            <a:pPr marL="0" indent="0">
              <a:buNone/>
            </a:pPr>
            <a:r>
              <a:rPr lang="en-US" dirty="0" smtClean="0"/>
              <a:t>One should worship Lord </a:t>
            </a:r>
            <a:r>
              <a:rPr lang="en-US" dirty="0" err="1" smtClean="0">
                <a:hlinkClick r:id="rId2"/>
              </a:rPr>
              <a:t>Viṣṇu</a:t>
            </a:r>
            <a:r>
              <a:rPr lang="en-US" dirty="0" smtClean="0"/>
              <a:t> or His devotee for spiritual advancement in knowledge, and for protection of heredity and advancement of a dynasty one should worship the various demigods.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Śrīmad</a:t>
            </a:r>
            <a:r>
              <a:rPr lang="en-US" dirty="0" smtClean="0"/>
              <a:t> </a:t>
            </a:r>
            <a:r>
              <a:rPr lang="en-US" dirty="0" err="1" smtClean="0"/>
              <a:t>Bhāgavatam</a:t>
            </a:r>
            <a:r>
              <a:rPr lang="en-US" dirty="0" smtClean="0"/>
              <a:t> 2.3.8</a:t>
            </a:r>
            <a:endParaRPr lang="en-US" dirty="0"/>
          </a:p>
        </p:txBody>
      </p:sp>
      <p:sp>
        <p:nvSpPr>
          <p:cNvPr id="3" name="Content Placeholder 2"/>
          <p:cNvSpPr>
            <a:spLocks noGrp="1"/>
          </p:cNvSpPr>
          <p:nvPr>
            <p:ph sz="quarter" idx="1"/>
          </p:nvPr>
        </p:nvSpPr>
        <p:spPr>
          <a:xfrm>
            <a:off x="457200" y="1600200"/>
            <a:ext cx="8305800" cy="4876800"/>
          </a:xfrm>
        </p:spPr>
        <p:txBody>
          <a:bodyPr>
            <a:normAutofit lnSpcReduction="10000"/>
          </a:bodyPr>
          <a:lstStyle/>
          <a:p>
            <a:pPr marL="0" indent="0">
              <a:buNone/>
            </a:pPr>
            <a:r>
              <a:rPr lang="en-US" dirty="0" smtClean="0"/>
              <a:t>The path of religion entails making progress on the path of spiritual advancement, ultimately reviving the eternal relation with Lord </a:t>
            </a:r>
            <a:r>
              <a:rPr lang="en-US" dirty="0" err="1" smtClean="0"/>
              <a:t>Viṣṇu</a:t>
            </a:r>
            <a:r>
              <a:rPr lang="en-US" dirty="0" smtClean="0"/>
              <a:t> in His impersonal effulgence, His localized </a:t>
            </a:r>
            <a:r>
              <a:rPr lang="en-US" dirty="0" err="1" smtClean="0"/>
              <a:t>Paramātmā</a:t>
            </a:r>
            <a:r>
              <a:rPr lang="en-US" dirty="0" smtClean="0"/>
              <a:t> feature, and ultimately His personal feature by spiritual advancement in knowledge. And one who wants to establish a good dynasty and be happy in the progress of temporary bodily relations should take shelter of the </a:t>
            </a:r>
            <a:r>
              <a:rPr lang="en-US" dirty="0" err="1" smtClean="0"/>
              <a:t>Pitās</a:t>
            </a:r>
            <a:r>
              <a:rPr lang="en-US" dirty="0" smtClean="0"/>
              <a:t> and the demigods in other pious planets. </a:t>
            </a:r>
            <a:r>
              <a:rPr lang="en-US" b="1" dirty="0" smtClean="0"/>
              <a:t>Such different classes of worshipers of different demigods may ultimately reach the respective planets of those demigods within the universe, but he who reaches the spiritual planets in the </a:t>
            </a:r>
            <a:r>
              <a:rPr lang="en-US" b="1" dirty="0" err="1" smtClean="0"/>
              <a:t>brahmajyoti</a:t>
            </a:r>
            <a:r>
              <a:rPr lang="en-US" b="1" dirty="0" smtClean="0"/>
              <a:t> achieves the highest perfection.</a:t>
            </a:r>
            <a:endParaRPr lang="en-US"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dirty="0" err="1" smtClean="0"/>
              <a:t>Śrīmad</a:t>
            </a:r>
            <a:r>
              <a:rPr lang="en-US" dirty="0" smtClean="0"/>
              <a:t> </a:t>
            </a:r>
            <a:r>
              <a:rPr lang="en-US" dirty="0" err="1" smtClean="0"/>
              <a:t>Bhāgavatam</a:t>
            </a:r>
            <a:r>
              <a:rPr lang="en-US" dirty="0" smtClean="0"/>
              <a:t> 2.3.9</a:t>
            </a:r>
            <a:endParaRPr lang="en-US" dirty="0"/>
          </a:p>
        </p:txBody>
      </p:sp>
      <p:sp>
        <p:nvSpPr>
          <p:cNvPr id="3" name="Content Placeholder 2"/>
          <p:cNvSpPr>
            <a:spLocks noGrp="1"/>
          </p:cNvSpPr>
          <p:nvPr>
            <p:ph sz="quarter" idx="1"/>
          </p:nvPr>
        </p:nvSpPr>
        <p:spPr>
          <a:xfrm>
            <a:off x="457200" y="838200"/>
            <a:ext cx="8458200" cy="5791200"/>
          </a:xfrm>
        </p:spPr>
        <p:txBody>
          <a:bodyPr>
            <a:normAutofit/>
          </a:bodyPr>
          <a:lstStyle/>
          <a:p>
            <a:pPr marL="0" indent="0" algn="ctr">
              <a:buNone/>
            </a:pPr>
            <a:r>
              <a:rPr lang="vi-VN" dirty="0" smtClean="0"/>
              <a:t>rājya-kāmo manūn devān</a:t>
            </a:r>
          </a:p>
          <a:p>
            <a:pPr marL="0" indent="0" algn="ctr">
              <a:buNone/>
            </a:pPr>
            <a:r>
              <a:rPr lang="vi-VN" dirty="0" smtClean="0"/>
              <a:t>nirṛtiḿ tv abhicaran yajet</a:t>
            </a:r>
          </a:p>
          <a:p>
            <a:pPr marL="0" indent="0" algn="ctr">
              <a:buNone/>
            </a:pPr>
            <a:r>
              <a:rPr lang="vi-VN" dirty="0" smtClean="0"/>
              <a:t>kāma-kāmo yajet somam</a:t>
            </a:r>
          </a:p>
          <a:p>
            <a:pPr marL="0" indent="0" algn="ctr">
              <a:buNone/>
            </a:pPr>
            <a:r>
              <a:rPr lang="vi-VN" dirty="0" smtClean="0"/>
              <a:t>akāmaḥ puruṣaḿ param</a:t>
            </a:r>
            <a:endParaRPr lang="en-US" dirty="0" smtClean="0"/>
          </a:p>
          <a:p>
            <a:pPr marL="0" indent="0" algn="ctr">
              <a:buNone/>
            </a:pPr>
            <a:endParaRPr lang="vi-VN" dirty="0" smtClean="0"/>
          </a:p>
          <a:p>
            <a:pPr marL="0" indent="0">
              <a:buNone/>
            </a:pPr>
            <a:r>
              <a:rPr lang="en-US" dirty="0" smtClean="0"/>
              <a:t>One who desires domination over a kingdom or an empire should worship the Manus. One who desires victory over an enemy should worship the demons, and one who desires sense gratification should worship the moon. But one who desires nothing of material enjoyment should worship the Supreme Personality of Godhead.</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err="1" smtClean="0"/>
              <a:t>Śrīmad</a:t>
            </a:r>
            <a:r>
              <a:rPr lang="en-US" dirty="0" smtClean="0"/>
              <a:t> </a:t>
            </a:r>
            <a:r>
              <a:rPr lang="en-US" dirty="0" err="1" smtClean="0"/>
              <a:t>Bhāgavatam</a:t>
            </a:r>
            <a:r>
              <a:rPr lang="en-US" dirty="0" smtClean="0"/>
              <a:t> 2.3.9</a:t>
            </a:r>
            <a:endParaRPr lang="en-US" dirty="0"/>
          </a:p>
        </p:txBody>
      </p:sp>
      <p:sp>
        <p:nvSpPr>
          <p:cNvPr id="3" name="Content Placeholder 2"/>
          <p:cNvSpPr>
            <a:spLocks noGrp="1"/>
          </p:cNvSpPr>
          <p:nvPr>
            <p:ph sz="quarter" idx="1"/>
          </p:nvPr>
        </p:nvSpPr>
        <p:spPr>
          <a:xfrm>
            <a:off x="457200" y="1143000"/>
            <a:ext cx="8229600" cy="5562600"/>
          </a:xfrm>
        </p:spPr>
        <p:txBody>
          <a:bodyPr>
            <a:noAutofit/>
          </a:bodyPr>
          <a:lstStyle/>
          <a:p>
            <a:pPr marL="0" indent="0">
              <a:buNone/>
            </a:pPr>
            <a:r>
              <a:rPr lang="en-US" dirty="0" smtClean="0"/>
              <a:t>For a liberated person, all the enjoyments listed above are considered to be absolutely useless. Only those who are conditioned by the material modes of external energy are captivated by different types of material enjoyment. In other words, the transcendentalist has no material desires to be fulfilled, whereas the materialist has all types of desires to be fulfilled. </a:t>
            </a:r>
            <a:r>
              <a:rPr lang="en-US" b="1" dirty="0" smtClean="0"/>
              <a:t>The Lord has proclaimed that the materialists, who desire material enjoyment and thus seek the favor of different demigods, as above mentioned, are not in control of their senses and so give themselves to nonsense.</a:t>
            </a:r>
            <a:r>
              <a:rPr lang="en-US" dirty="0" smtClean="0"/>
              <a:t> One should therefore not desire any sort of material enjoyment, being sensible enough to worship the Supreme Personality of Godhead. </a:t>
            </a:r>
            <a:r>
              <a:rPr lang="en-US" b="1" dirty="0" smtClean="0"/>
              <a:t>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err="1" smtClean="0"/>
              <a:t>Śrīmad</a:t>
            </a:r>
            <a:r>
              <a:rPr lang="en-US" dirty="0" smtClean="0"/>
              <a:t> </a:t>
            </a:r>
            <a:r>
              <a:rPr lang="en-US" dirty="0" err="1" smtClean="0"/>
              <a:t>Bhāgavatam</a:t>
            </a:r>
            <a:r>
              <a:rPr lang="en-US" dirty="0" smtClean="0"/>
              <a:t> 2.3.9</a:t>
            </a:r>
            <a:endParaRPr lang="en-US" dirty="0"/>
          </a:p>
        </p:txBody>
      </p:sp>
      <p:sp>
        <p:nvSpPr>
          <p:cNvPr id="3" name="Content Placeholder 2"/>
          <p:cNvSpPr>
            <a:spLocks noGrp="1"/>
          </p:cNvSpPr>
          <p:nvPr>
            <p:ph sz="quarter" idx="1"/>
          </p:nvPr>
        </p:nvSpPr>
        <p:spPr>
          <a:xfrm>
            <a:off x="457200" y="1143000"/>
            <a:ext cx="8229600" cy="5562600"/>
          </a:xfrm>
        </p:spPr>
        <p:txBody>
          <a:bodyPr>
            <a:noAutofit/>
          </a:bodyPr>
          <a:lstStyle/>
          <a:p>
            <a:pPr marL="0" indent="0">
              <a:buNone/>
            </a:pPr>
            <a:r>
              <a:rPr lang="en-US" b="1" dirty="0" smtClean="0"/>
              <a:t>The leaders of nonsensical persons are still more nonsensical because they preach openly and foolishly that one can worship any form of demigod and get the same result.</a:t>
            </a:r>
            <a:r>
              <a:rPr lang="en-US" dirty="0" smtClean="0"/>
              <a:t> This sort of preaching is not only against the teachings of the </a:t>
            </a:r>
            <a:r>
              <a:rPr lang="en-US" dirty="0" err="1" smtClean="0"/>
              <a:t>Bhagavad-gītā</a:t>
            </a:r>
            <a:r>
              <a:rPr lang="en-US" dirty="0" smtClean="0"/>
              <a:t>, or those of the </a:t>
            </a:r>
            <a:r>
              <a:rPr lang="en-US" dirty="0" err="1" smtClean="0"/>
              <a:t>Śrīmad-Bhāgavatam</a:t>
            </a:r>
            <a:r>
              <a:rPr lang="en-US" dirty="0" smtClean="0"/>
              <a:t>, but is also foolish, just as it is foolish to claim that with the purchase of any travel ticket one may reach the same destination.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err="1" smtClean="0"/>
              <a:t>Śrīmad</a:t>
            </a:r>
            <a:r>
              <a:rPr lang="en-US" dirty="0" smtClean="0"/>
              <a:t> </a:t>
            </a:r>
            <a:r>
              <a:rPr lang="en-US" dirty="0" err="1" smtClean="0"/>
              <a:t>Bhāgavatam</a:t>
            </a:r>
            <a:r>
              <a:rPr lang="en-US" dirty="0" smtClean="0"/>
              <a:t> 2.3.9</a:t>
            </a:r>
            <a:endParaRPr lang="en-US" dirty="0"/>
          </a:p>
        </p:txBody>
      </p:sp>
      <p:sp>
        <p:nvSpPr>
          <p:cNvPr id="3" name="Content Placeholder 2"/>
          <p:cNvSpPr>
            <a:spLocks noGrp="1"/>
          </p:cNvSpPr>
          <p:nvPr>
            <p:ph sz="quarter" idx="1"/>
          </p:nvPr>
        </p:nvSpPr>
        <p:spPr>
          <a:xfrm>
            <a:off x="304800" y="990600"/>
            <a:ext cx="8382000" cy="5135563"/>
          </a:xfrm>
        </p:spPr>
        <p:txBody>
          <a:bodyPr>
            <a:normAutofit fontScale="92500" lnSpcReduction="10000"/>
          </a:bodyPr>
          <a:lstStyle/>
          <a:p>
            <a:pPr marL="0" indent="0">
              <a:buNone/>
            </a:pPr>
            <a:r>
              <a:rPr lang="en-US" b="1" dirty="0" smtClean="0"/>
              <a:t>No one can reach Bombay from Delhi by purchasing a ticket for Baroda</a:t>
            </a:r>
            <a:r>
              <a:rPr lang="en-US" dirty="0" smtClean="0"/>
              <a:t>. It is clearly defined herein that persons impregnated with different desires have different modes of worship, but one who has no desire for material enjoyment </a:t>
            </a:r>
            <a:r>
              <a:rPr lang="en-US" b="1" dirty="0" smtClean="0"/>
              <a:t>should worship the Supreme Lord, </a:t>
            </a:r>
            <a:r>
              <a:rPr lang="en-US" b="1" dirty="0" err="1" smtClean="0"/>
              <a:t>Śrī</a:t>
            </a:r>
            <a:r>
              <a:rPr lang="en-US" b="1" dirty="0" smtClean="0"/>
              <a:t> </a:t>
            </a:r>
            <a:r>
              <a:rPr lang="en-US" b="1" dirty="0" err="1" smtClean="0"/>
              <a:t>Kṛṣṇa</a:t>
            </a:r>
            <a:r>
              <a:rPr lang="en-US" b="1" dirty="0" smtClean="0"/>
              <a:t>, the Personality of Godhead. And this worshiping process is called devotional service</a:t>
            </a:r>
            <a:r>
              <a:rPr lang="en-US" dirty="0" smtClean="0"/>
              <a:t>. Pure devotional service means service to the Lord without any tinge of material desires, including desire for </a:t>
            </a:r>
            <a:r>
              <a:rPr lang="en-US" dirty="0" err="1" smtClean="0"/>
              <a:t>fruitive</a:t>
            </a:r>
            <a:r>
              <a:rPr lang="en-US" dirty="0" smtClean="0"/>
              <a:t> activity and empiric speculation. </a:t>
            </a:r>
          </a:p>
          <a:p>
            <a:pPr marL="0" indent="0">
              <a:buNone/>
            </a:pPr>
            <a:r>
              <a:rPr lang="en-US" dirty="0" smtClean="0"/>
              <a:t>For fulfillment of material desires one may worship the Supreme Lord, but the result of such worship is different, as will be explained in the next verse. Generally the Lord does not fulfill anyone's material desires for sense enjoyment, but He awards such benedictions to worshipers of the Lord, for they ultimately come to the point of not desiring material enjoyment.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err="1" smtClean="0"/>
              <a:t>Śrīmad</a:t>
            </a:r>
            <a:r>
              <a:rPr lang="en-US" dirty="0" smtClean="0"/>
              <a:t> </a:t>
            </a:r>
            <a:r>
              <a:rPr lang="en-US" dirty="0" err="1" smtClean="0"/>
              <a:t>Bhāgavatam</a:t>
            </a:r>
            <a:r>
              <a:rPr lang="en-US" dirty="0" smtClean="0"/>
              <a:t> 2.3.9</a:t>
            </a:r>
            <a:endParaRPr lang="en-US" dirty="0"/>
          </a:p>
        </p:txBody>
      </p:sp>
      <p:sp>
        <p:nvSpPr>
          <p:cNvPr id="3" name="Content Placeholder 2"/>
          <p:cNvSpPr>
            <a:spLocks noGrp="1"/>
          </p:cNvSpPr>
          <p:nvPr>
            <p:ph sz="quarter" idx="1"/>
          </p:nvPr>
        </p:nvSpPr>
        <p:spPr>
          <a:xfrm>
            <a:off x="457200" y="990600"/>
            <a:ext cx="8229600" cy="5135563"/>
          </a:xfrm>
        </p:spPr>
        <p:txBody>
          <a:bodyPr>
            <a:normAutofit/>
          </a:bodyPr>
          <a:lstStyle/>
          <a:p>
            <a:pPr marL="0" indent="0">
              <a:buNone/>
            </a:pPr>
            <a:r>
              <a:rPr lang="en-US" b="1" dirty="0" smtClean="0"/>
              <a:t>The conclusion is that one must minimize the desires for material enjoyment, and for this one should worship the Supreme Personality of Godhead, who is described here as </a:t>
            </a:r>
            <a:r>
              <a:rPr lang="en-US" b="1" dirty="0" err="1" smtClean="0"/>
              <a:t>param</a:t>
            </a:r>
            <a:r>
              <a:rPr lang="en-US" b="1" dirty="0" smtClean="0"/>
              <a:t>, or beyond anything material. </a:t>
            </a:r>
            <a:endParaRPr lang="en-US" b="1" dirty="0" smtClean="0"/>
          </a:p>
          <a:p>
            <a:pPr marL="0" indent="0">
              <a:buNone/>
            </a:pPr>
            <a:endParaRPr lang="en-US" b="1" dirty="0" smtClean="0"/>
          </a:p>
          <a:p>
            <a:pPr marL="0" indent="0">
              <a:buNone/>
            </a:pPr>
            <a:r>
              <a:rPr lang="en-US" b="1" dirty="0" err="1" smtClean="0"/>
              <a:t>Śrīpāda</a:t>
            </a:r>
            <a:r>
              <a:rPr lang="en-US" b="1" dirty="0" smtClean="0"/>
              <a:t> </a:t>
            </a:r>
            <a:r>
              <a:rPr lang="en-US" b="1" dirty="0" err="1" smtClean="0"/>
              <a:t>Śańkarācārya</a:t>
            </a:r>
            <a:r>
              <a:rPr lang="en-US" b="1" dirty="0" smtClean="0"/>
              <a:t> has also stated, </a:t>
            </a:r>
            <a:r>
              <a:rPr lang="en-US" b="1" dirty="0" err="1" smtClean="0"/>
              <a:t>nārāyaṇah</a:t>
            </a:r>
            <a:r>
              <a:rPr lang="en-US" b="1" dirty="0" smtClean="0"/>
              <a:t>̣ </a:t>
            </a:r>
            <a:r>
              <a:rPr lang="en-US" b="1" dirty="0" err="1" smtClean="0"/>
              <a:t>paro</a:t>
            </a:r>
            <a:r>
              <a:rPr lang="en-US" b="1" dirty="0" smtClean="0"/>
              <a:t> '</a:t>
            </a:r>
            <a:r>
              <a:rPr lang="en-US" b="1" dirty="0" err="1" smtClean="0"/>
              <a:t>vyaktāt</a:t>
            </a:r>
            <a:r>
              <a:rPr lang="en-US" b="1" dirty="0" smtClean="0"/>
              <a:t>: the Supreme Lord is beyond the material encirclement.</a:t>
            </a:r>
          </a:p>
          <a:p>
            <a:pPr marL="0" indent="0">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18434" name="Picture 2"/>
          <p:cNvPicPr>
            <a:picLocks noChangeAspect="1" noChangeArrowheads="1"/>
          </p:cNvPicPr>
          <p:nvPr/>
        </p:nvPicPr>
        <p:blipFill>
          <a:blip r:embed="rId2" cstate="print"/>
          <a:srcRect l="18500" t="9778" r="17000" b="4889"/>
          <a:stretch>
            <a:fillRect/>
          </a:stretch>
        </p:blipFill>
        <p:spPr bwMode="auto">
          <a:xfrm>
            <a:off x="-71438" y="0"/>
            <a:ext cx="921543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err="1" smtClean="0"/>
              <a:t>Śrīmad</a:t>
            </a:r>
            <a:r>
              <a:rPr lang="en-US" dirty="0" smtClean="0"/>
              <a:t> </a:t>
            </a:r>
            <a:r>
              <a:rPr lang="en-US" dirty="0" err="1" smtClean="0"/>
              <a:t>Bhāgavatam</a:t>
            </a:r>
            <a:r>
              <a:rPr lang="en-US" dirty="0" smtClean="0"/>
              <a:t> 2.3.10</a:t>
            </a:r>
            <a:endParaRPr lang="en-US" dirty="0"/>
          </a:p>
        </p:txBody>
      </p:sp>
      <p:sp>
        <p:nvSpPr>
          <p:cNvPr id="3" name="Content Placeholder 2"/>
          <p:cNvSpPr>
            <a:spLocks noGrp="1"/>
          </p:cNvSpPr>
          <p:nvPr>
            <p:ph sz="quarter" idx="1"/>
          </p:nvPr>
        </p:nvSpPr>
        <p:spPr>
          <a:xfrm>
            <a:off x="457200" y="1066800"/>
            <a:ext cx="8229600" cy="5562600"/>
          </a:xfrm>
        </p:spPr>
        <p:txBody>
          <a:bodyPr>
            <a:normAutofit/>
          </a:bodyPr>
          <a:lstStyle/>
          <a:p>
            <a:pPr algn="ctr">
              <a:buNone/>
            </a:pPr>
            <a:r>
              <a:rPr lang="vi-VN" dirty="0" smtClean="0"/>
              <a:t>akāmaḥ sarva-kāmo vā</a:t>
            </a:r>
          </a:p>
          <a:p>
            <a:pPr algn="ctr">
              <a:buNone/>
            </a:pPr>
            <a:r>
              <a:rPr lang="vi-VN" dirty="0" smtClean="0"/>
              <a:t>mokṣa-kāma udāra-dhīḥ</a:t>
            </a:r>
          </a:p>
          <a:p>
            <a:pPr algn="ctr">
              <a:buNone/>
            </a:pPr>
            <a:r>
              <a:rPr lang="vi-VN" dirty="0" smtClean="0"/>
              <a:t>tīvreṇa bhakti-yogena</a:t>
            </a:r>
          </a:p>
          <a:p>
            <a:pPr algn="ctr">
              <a:buNone/>
            </a:pPr>
            <a:r>
              <a:rPr lang="vi-VN" dirty="0" smtClean="0"/>
              <a:t>yajeta puruṣaḿ param</a:t>
            </a:r>
            <a:endParaRPr lang="en-US" dirty="0" smtClean="0"/>
          </a:p>
          <a:p>
            <a:pPr algn="ctr">
              <a:buNone/>
            </a:pPr>
            <a:endParaRPr lang="vi-VN" dirty="0" smtClean="0"/>
          </a:p>
          <a:p>
            <a:pPr marL="0" indent="0">
              <a:buNone/>
            </a:pPr>
            <a:r>
              <a:rPr lang="en-US" dirty="0" smtClean="0"/>
              <a:t>A person who has broader intelligence, whether he be full of all material desire, without any material desire, or desiring liberation, must by all means worship the supreme whole, the Personality of Godhead.</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Śrīmad</a:t>
            </a:r>
            <a:r>
              <a:rPr lang="en-US" dirty="0" smtClean="0"/>
              <a:t> </a:t>
            </a:r>
            <a:r>
              <a:rPr lang="en-US" dirty="0" err="1" smtClean="0"/>
              <a:t>Bhāgavatam</a:t>
            </a:r>
            <a:r>
              <a:rPr lang="en-US" dirty="0" smtClean="0"/>
              <a:t> 2.3.10</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dirty="0" err="1" smtClean="0"/>
              <a:t>Akāmah</a:t>
            </a:r>
            <a:r>
              <a:rPr lang="en-US" dirty="0" smtClean="0"/>
              <a:t>̣ is one who has no material desire</a:t>
            </a:r>
          </a:p>
          <a:p>
            <a:pPr marL="690563" lvl="1" indent="-290513"/>
            <a:r>
              <a:rPr lang="en-US" dirty="0" err="1" smtClean="0"/>
              <a:t>Desireless</a:t>
            </a:r>
            <a:r>
              <a:rPr lang="en-US" dirty="0" smtClean="0"/>
              <a:t> means, therefore, not to be inert like the stone, but </a:t>
            </a:r>
            <a:r>
              <a:rPr lang="en-US" b="1" dirty="0" smtClean="0"/>
              <a:t>to be conscious of one's actual position and thus desire satisfaction only from the Supreme Lord</a:t>
            </a:r>
            <a:r>
              <a:rPr lang="en-US" dirty="0" smtClean="0"/>
              <a:t>. </a:t>
            </a:r>
            <a:r>
              <a:rPr lang="en-US" dirty="0" err="1" smtClean="0"/>
              <a:t>Śrīla</a:t>
            </a:r>
            <a:r>
              <a:rPr lang="en-US" dirty="0" smtClean="0"/>
              <a:t> </a:t>
            </a:r>
            <a:r>
              <a:rPr lang="en-US" dirty="0" err="1" smtClean="0"/>
              <a:t>Jīva</a:t>
            </a:r>
            <a:r>
              <a:rPr lang="en-US" dirty="0" smtClean="0"/>
              <a:t> </a:t>
            </a:r>
            <a:r>
              <a:rPr lang="en-US" dirty="0" err="1" smtClean="0"/>
              <a:t>Gosvāmī</a:t>
            </a:r>
            <a:r>
              <a:rPr lang="en-US" dirty="0" smtClean="0"/>
              <a:t> has explained this </a:t>
            </a:r>
            <a:r>
              <a:rPr lang="en-US" dirty="0" err="1" smtClean="0"/>
              <a:t>desirelessness</a:t>
            </a:r>
            <a:r>
              <a:rPr lang="en-US" dirty="0" smtClean="0"/>
              <a:t> as </a:t>
            </a:r>
            <a:r>
              <a:rPr lang="en-US" dirty="0" err="1" smtClean="0"/>
              <a:t>bhajanīya-parama-puruṣa-sukha-mātra-sva-sukhatvam</a:t>
            </a:r>
            <a:r>
              <a:rPr lang="en-US" dirty="0" smtClean="0"/>
              <a:t> in </a:t>
            </a:r>
            <a:r>
              <a:rPr lang="en-US" dirty="0" smtClean="0"/>
              <a:t>his </a:t>
            </a:r>
            <a:r>
              <a:rPr lang="en-US" dirty="0" err="1" smtClean="0"/>
              <a:t>Sandarbha</a:t>
            </a:r>
            <a:r>
              <a:rPr lang="en-US" dirty="0" smtClean="0"/>
              <a:t>  </a:t>
            </a:r>
            <a:endParaRPr lang="en-US" dirty="0" smtClean="0"/>
          </a:p>
          <a:p>
            <a:pPr marL="690563" lvl="1" indent="-290513"/>
            <a:r>
              <a:rPr lang="en-US" dirty="0" smtClean="0"/>
              <a:t>In the mundane field such an outlook of doing good to others in the form of society, community, family, country or humanity is </a:t>
            </a:r>
            <a:r>
              <a:rPr lang="en-US" b="1" dirty="0" smtClean="0"/>
              <a:t>a partial manifestation of the same original feeling in which a pure living entity feels happiness by the happiness of the Supreme Lord</a:t>
            </a:r>
          </a:p>
          <a:p>
            <a:pPr marL="690563" lvl="1" indent="-290513"/>
            <a:r>
              <a:rPr lang="en-US" b="1" dirty="0" smtClean="0"/>
              <a:t>Influenced by the </a:t>
            </a:r>
            <a:r>
              <a:rPr lang="en-US" b="1" dirty="0" err="1" smtClean="0"/>
              <a:t>kāma</a:t>
            </a:r>
            <a:r>
              <a:rPr lang="en-US" b="1" dirty="0" smtClean="0"/>
              <a:t> spirit</a:t>
            </a:r>
            <a:r>
              <a:rPr lang="en-US" dirty="0" smtClean="0"/>
              <a:t>, </a:t>
            </a:r>
            <a:r>
              <a:rPr lang="en-US" dirty="0" err="1" smtClean="0"/>
              <a:t>Arjuna</a:t>
            </a:r>
            <a:r>
              <a:rPr lang="en-US" dirty="0" smtClean="0"/>
              <a:t> declined to fight in the </a:t>
            </a:r>
            <a:r>
              <a:rPr lang="en-US" dirty="0" err="1" smtClean="0"/>
              <a:t>Kurukṣetra</a:t>
            </a:r>
            <a:r>
              <a:rPr lang="en-US" dirty="0" smtClean="0"/>
              <a:t> battlefield because he wanted to save his relatives for his own satisfaction. But being a pure devotee, he agreed to fight on the instruction of the Lord because he came to his senses and realized that satisfaction of the Lord at the cost of his own satisfaction was his prime duty</a:t>
            </a:r>
          </a:p>
          <a:p>
            <a:pPr marL="690563" lvl="1" indent="-290513"/>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2.3.10: What is </a:t>
            </a:r>
            <a:r>
              <a:rPr lang="en-US" dirty="0" err="1" smtClean="0"/>
              <a:t>Sarva</a:t>
            </a:r>
            <a:r>
              <a:rPr lang="en-US" dirty="0" smtClean="0"/>
              <a:t> Kama?</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a:bodyPr>
          <a:lstStyle/>
          <a:p>
            <a:pPr>
              <a:buNone/>
            </a:pPr>
            <a:r>
              <a:rPr lang="en-US" dirty="0" smtClean="0"/>
              <a:t>Thoughts of becoming one with the Lord, or being merged in the </a:t>
            </a:r>
            <a:r>
              <a:rPr lang="en-US" dirty="0" err="1" smtClean="0"/>
              <a:t>brahmajyoti</a:t>
            </a:r>
            <a:r>
              <a:rPr lang="en-US" dirty="0" smtClean="0"/>
              <a:t>, can also be exhibitions of </a:t>
            </a:r>
            <a:r>
              <a:rPr lang="en-US" dirty="0" err="1" smtClean="0"/>
              <a:t>kāma</a:t>
            </a:r>
            <a:r>
              <a:rPr lang="en-US" dirty="0" smtClean="0"/>
              <a:t> spirit if they are desires for one's own satisfaction to be free from the material miseries. </a:t>
            </a:r>
          </a:p>
          <a:p>
            <a:pPr>
              <a:buNone/>
            </a:pPr>
            <a:r>
              <a:rPr lang="en-US" dirty="0" smtClean="0"/>
              <a:t>    </a:t>
            </a:r>
            <a:r>
              <a:rPr lang="en-US" dirty="0" err="1" smtClean="0"/>
              <a:t>Kāma</a:t>
            </a:r>
            <a:r>
              <a:rPr lang="en-US" dirty="0" smtClean="0"/>
              <a:t> spirit, or the desire for one's own satisfaction, is fully exhibited in the material world, whereas the spirit of </a:t>
            </a:r>
            <a:r>
              <a:rPr lang="en-US" dirty="0" err="1" smtClean="0"/>
              <a:t>akāmah</a:t>
            </a:r>
            <a:r>
              <a:rPr lang="en-US" dirty="0" smtClean="0"/>
              <a:t>̣ is fully exhibited in the spiritual world.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2.3.10: </a:t>
            </a:r>
            <a:r>
              <a:rPr lang="en-US" dirty="0" err="1" smtClean="0"/>
              <a:t>Udāra-dhīh</a:t>
            </a:r>
            <a:r>
              <a:rPr lang="en-US" dirty="0" smtClean="0"/>
              <a:t>̣ </a:t>
            </a:r>
            <a:r>
              <a:rPr lang="en-US" dirty="0" smtClean="0"/>
              <a:t>means one who has a broader </a:t>
            </a:r>
            <a:r>
              <a:rPr lang="en-US" dirty="0" smtClean="0"/>
              <a:t>outlook</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Under the circumstances, one with a broader outlook, even with the desire for material enjoyment or for liberation, should take to the worship of the Lord directly. </a:t>
            </a:r>
          </a:p>
          <a:p>
            <a:r>
              <a:rPr lang="en-US" dirty="0" smtClean="0"/>
              <a:t>And everyone, whether an </a:t>
            </a:r>
            <a:r>
              <a:rPr lang="en-US" dirty="0" err="1" smtClean="0"/>
              <a:t>akāma</a:t>
            </a:r>
            <a:r>
              <a:rPr lang="en-US" dirty="0" smtClean="0"/>
              <a:t> or </a:t>
            </a:r>
            <a:r>
              <a:rPr lang="en-US" dirty="0" err="1" smtClean="0"/>
              <a:t>sakāma</a:t>
            </a:r>
            <a:r>
              <a:rPr lang="en-US" dirty="0" smtClean="0"/>
              <a:t> or </a:t>
            </a:r>
            <a:r>
              <a:rPr lang="en-US" dirty="0" err="1" smtClean="0"/>
              <a:t>mokṣa-kāma</a:t>
            </a:r>
            <a:r>
              <a:rPr lang="en-US" dirty="0" smtClean="0"/>
              <a:t>, should worship the Lord with great expedience. This implies that </a:t>
            </a:r>
            <a:r>
              <a:rPr lang="en-US" dirty="0" err="1" smtClean="0"/>
              <a:t>bhakti</a:t>
            </a:r>
            <a:r>
              <a:rPr lang="en-US" dirty="0" smtClean="0"/>
              <a:t>-yoga may be perfectly administered without any mixture of karma and </a:t>
            </a:r>
            <a:r>
              <a:rPr lang="en-US" dirty="0" err="1" smtClean="0"/>
              <a:t>jñāna</a:t>
            </a:r>
            <a:r>
              <a:rPr lang="en-US" dirty="0" smtClean="0"/>
              <a:t>.</a:t>
            </a:r>
          </a:p>
          <a:p>
            <a:pPr marL="0" indent="0">
              <a:buNone/>
            </a:pPr>
            <a:r>
              <a:rPr lang="en-US" dirty="0" smtClean="0"/>
              <a:t>As the unmixed sun ray is very forceful and is therefore called </a:t>
            </a:r>
            <a:r>
              <a:rPr lang="en-US" dirty="0" err="1" smtClean="0"/>
              <a:t>tīvra</a:t>
            </a:r>
            <a:r>
              <a:rPr lang="en-US" dirty="0" smtClean="0"/>
              <a:t>, similarly unmixed </a:t>
            </a:r>
            <a:r>
              <a:rPr lang="en-US" dirty="0" err="1" smtClean="0"/>
              <a:t>bhakti</a:t>
            </a:r>
            <a:r>
              <a:rPr lang="en-US" dirty="0" smtClean="0"/>
              <a:t>-yoga of hearing, chanting, etc., may be </a:t>
            </a:r>
            <a:r>
              <a:rPr lang="en-US" b="1" dirty="0" smtClean="0"/>
              <a:t>performed by one and all regardless of inner motive</a:t>
            </a:r>
            <a:r>
              <a:rPr lang="en-US" dirty="0" smtClean="0"/>
              <a:t>.</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dirty="0" smtClean="0">
                <a:hlinkClick r:id="rId2"/>
              </a:rPr>
              <a:t>Śrīmad Bhāgavatam</a:t>
            </a:r>
            <a:r>
              <a:rPr lang="vi-VN" dirty="0" smtClean="0"/>
              <a:t> 2.3.11</a:t>
            </a:r>
            <a:br>
              <a:rPr lang="vi-VN" dirty="0" smtClean="0"/>
            </a:br>
            <a:endParaRPr lang="en-US" dirty="0"/>
          </a:p>
        </p:txBody>
      </p:sp>
      <p:sp>
        <p:nvSpPr>
          <p:cNvPr id="3" name="Content Placeholder 2"/>
          <p:cNvSpPr>
            <a:spLocks noGrp="1"/>
          </p:cNvSpPr>
          <p:nvPr>
            <p:ph sz="quarter" idx="1"/>
          </p:nvPr>
        </p:nvSpPr>
        <p:spPr>
          <a:xfrm>
            <a:off x="304800" y="1066800"/>
            <a:ext cx="8534400" cy="5562600"/>
          </a:xfrm>
        </p:spPr>
        <p:txBody>
          <a:bodyPr>
            <a:normAutofit/>
          </a:bodyPr>
          <a:lstStyle/>
          <a:p>
            <a:pPr algn="ctr">
              <a:buNone/>
            </a:pPr>
            <a:r>
              <a:rPr lang="vi-VN" dirty="0" smtClean="0"/>
              <a:t>etāvān eva yajatām</a:t>
            </a:r>
          </a:p>
          <a:p>
            <a:pPr algn="ctr">
              <a:buNone/>
            </a:pPr>
            <a:r>
              <a:rPr lang="vi-VN" dirty="0" smtClean="0"/>
              <a:t>iha niḥśreyasodayaḥ</a:t>
            </a:r>
          </a:p>
          <a:p>
            <a:pPr algn="ctr">
              <a:buNone/>
            </a:pPr>
            <a:r>
              <a:rPr lang="vi-VN" dirty="0" smtClean="0"/>
              <a:t>bhagavaty acalo bhāvo</a:t>
            </a:r>
          </a:p>
          <a:p>
            <a:pPr algn="ctr">
              <a:buNone/>
            </a:pPr>
            <a:r>
              <a:rPr lang="vi-VN" dirty="0" smtClean="0"/>
              <a:t>yad bhāgavata-sańgataḥ</a:t>
            </a:r>
            <a:endParaRPr lang="en-US" dirty="0" smtClean="0"/>
          </a:p>
          <a:p>
            <a:pPr algn="ctr">
              <a:buNone/>
            </a:pPr>
            <a:endParaRPr lang="en-US" dirty="0" smtClean="0"/>
          </a:p>
          <a:p>
            <a:pPr marL="0" indent="0">
              <a:buNone/>
            </a:pPr>
            <a:r>
              <a:rPr lang="en-US" dirty="0" smtClean="0"/>
              <a:t>All the different kinds of worshipers of </a:t>
            </a:r>
            <a:r>
              <a:rPr lang="en-US" dirty="0" err="1" smtClean="0"/>
              <a:t>multidemigods</a:t>
            </a:r>
            <a:r>
              <a:rPr lang="en-US" dirty="0" smtClean="0"/>
              <a:t> can attain the highest </a:t>
            </a:r>
            <a:r>
              <a:rPr lang="en-US" dirty="0" err="1" smtClean="0"/>
              <a:t>perfectional</a:t>
            </a:r>
            <a:r>
              <a:rPr lang="en-US" dirty="0" smtClean="0"/>
              <a:t> benediction, which is spontaneous attraction unflinchingly fixed upon the Supreme Personality of Godhead, only by the association of the pure devotee of the Lord.</a:t>
            </a:r>
            <a:endParaRPr lang="vi-VN"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hlinkClick r:id="rId2"/>
              </a:rPr>
              <a:t>Śrīmad Bhāgavatam</a:t>
            </a:r>
            <a:r>
              <a:rPr lang="vi-VN" dirty="0" smtClean="0"/>
              <a:t> 2.3.11</a:t>
            </a:r>
            <a:endParaRPr lang="en-US" dirty="0"/>
          </a:p>
        </p:txBody>
      </p:sp>
      <p:sp>
        <p:nvSpPr>
          <p:cNvPr id="3" name="Content Placeholder 2"/>
          <p:cNvSpPr>
            <a:spLocks noGrp="1"/>
          </p:cNvSpPr>
          <p:nvPr>
            <p:ph sz="quarter" idx="1"/>
          </p:nvPr>
        </p:nvSpPr>
        <p:spPr>
          <a:xfrm>
            <a:off x="457200" y="1600200"/>
            <a:ext cx="8153400" cy="4873752"/>
          </a:xfrm>
        </p:spPr>
        <p:txBody>
          <a:bodyPr>
            <a:normAutofit lnSpcReduction="10000"/>
          </a:bodyPr>
          <a:lstStyle/>
          <a:p>
            <a:pPr>
              <a:buNone/>
            </a:pPr>
            <a:r>
              <a:rPr lang="en-US" dirty="0" smtClean="0"/>
              <a:t>    Actually human life is meant for making a solution to the problems of life. One can never solve such problems by satisfying the different demigods, by different modes of worship, or by so-called scientific advancement in knowledge without the help of God or the demigods. Apart from the gross materialists, who care very little either for God or for the demigods, the Vedas recommend worship of different demigods for different benefits, and so the demigods are neither false nor imaginary. The demigods are as factual as we are, but they are much more powerful due to their being engaged in the direct service of the Lord in managing different departments in the universal government.</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vi-VN" dirty="0" smtClean="0">
                <a:hlinkClick r:id="rId2"/>
              </a:rPr>
              <a:t>Śrīmad Bhāgavatam</a:t>
            </a:r>
            <a:r>
              <a:rPr lang="vi-VN" dirty="0" smtClean="0"/>
              <a:t> 2.3.11</a:t>
            </a:r>
            <a:endParaRPr lang="en-US" dirty="0"/>
          </a:p>
        </p:txBody>
      </p:sp>
      <p:sp>
        <p:nvSpPr>
          <p:cNvPr id="3" name="Content Placeholder 2"/>
          <p:cNvSpPr>
            <a:spLocks noGrp="1"/>
          </p:cNvSpPr>
          <p:nvPr>
            <p:ph sz="quarter" idx="1"/>
          </p:nvPr>
        </p:nvSpPr>
        <p:spPr>
          <a:xfrm>
            <a:off x="457200" y="1295400"/>
            <a:ext cx="8001000" cy="5562600"/>
          </a:xfrm>
        </p:spPr>
        <p:txBody>
          <a:bodyPr>
            <a:normAutofit/>
          </a:bodyPr>
          <a:lstStyle/>
          <a:p>
            <a:pPr marL="0" indent="0">
              <a:buNone/>
            </a:pPr>
            <a:r>
              <a:rPr lang="en-US" sz="2800" dirty="0" smtClean="0"/>
              <a:t>The most authentic Vedic literature, accepted by the great Indian </a:t>
            </a:r>
            <a:r>
              <a:rPr lang="en-US" sz="2800" dirty="0" err="1" smtClean="0"/>
              <a:t>ācāryas</a:t>
            </a:r>
            <a:r>
              <a:rPr lang="en-US" sz="2800" dirty="0" smtClean="0"/>
              <a:t> like </a:t>
            </a:r>
            <a:r>
              <a:rPr lang="en-US" sz="2800" dirty="0" err="1" smtClean="0"/>
              <a:t>Śańkara</a:t>
            </a:r>
            <a:r>
              <a:rPr lang="en-US" sz="2800" dirty="0" smtClean="0"/>
              <a:t>, </a:t>
            </a:r>
            <a:r>
              <a:rPr lang="en-US" sz="2800" dirty="0" err="1" smtClean="0"/>
              <a:t>Rāmānuja</a:t>
            </a:r>
            <a:r>
              <a:rPr lang="en-US" sz="2800" dirty="0" smtClean="0"/>
              <a:t>, </a:t>
            </a:r>
            <a:r>
              <a:rPr lang="en-US" sz="2800" dirty="0" err="1" smtClean="0"/>
              <a:t>Madhva</a:t>
            </a:r>
            <a:r>
              <a:rPr lang="en-US" sz="2800" dirty="0" smtClean="0"/>
              <a:t>, </a:t>
            </a:r>
            <a:r>
              <a:rPr lang="en-US" sz="2800" dirty="0" err="1" smtClean="0"/>
              <a:t>Viṣṇusvāmī</a:t>
            </a:r>
            <a:r>
              <a:rPr lang="en-US" sz="2800" dirty="0" smtClean="0"/>
              <a:t>, </a:t>
            </a:r>
            <a:r>
              <a:rPr lang="en-US" sz="2800" dirty="0" err="1" smtClean="0"/>
              <a:t>Nimbārka</a:t>
            </a:r>
            <a:r>
              <a:rPr lang="en-US" sz="2800" dirty="0" smtClean="0"/>
              <a:t> and </a:t>
            </a:r>
            <a:r>
              <a:rPr lang="en-US" sz="2800" dirty="0" err="1" smtClean="0"/>
              <a:t>Caitanya</a:t>
            </a:r>
            <a:r>
              <a:rPr lang="en-US" sz="2800" dirty="0" smtClean="0"/>
              <a:t> and studied by all important personalities of the world, is the </a:t>
            </a:r>
            <a:r>
              <a:rPr lang="en-US" sz="2800" dirty="0" err="1" smtClean="0"/>
              <a:t>Bhagavad-gītā</a:t>
            </a:r>
            <a:r>
              <a:rPr lang="en-US" sz="2800" dirty="0" smtClean="0"/>
              <a:t>, in which the worship of the demigods and their respective residential planets are mentioned.</a:t>
            </a:r>
            <a:endParaRPr lang="en-U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1143000"/>
          </a:xfrm>
        </p:spPr>
        <p:txBody>
          <a:bodyPr/>
          <a:lstStyle/>
          <a:p>
            <a:r>
              <a:rPr lang="vi-VN" dirty="0" smtClean="0">
                <a:hlinkClick r:id="rId2"/>
              </a:rPr>
              <a:t>Śrīmad Bhāgavatam</a:t>
            </a:r>
            <a:r>
              <a:rPr lang="vi-VN" dirty="0" smtClean="0"/>
              <a:t> 2.3.11</a:t>
            </a:r>
            <a:endParaRPr lang="en-US" dirty="0"/>
          </a:p>
        </p:txBody>
      </p:sp>
      <p:sp>
        <p:nvSpPr>
          <p:cNvPr id="3" name="Content Placeholder 2"/>
          <p:cNvSpPr>
            <a:spLocks noGrp="1"/>
          </p:cNvSpPr>
          <p:nvPr>
            <p:ph sz="quarter" idx="1"/>
          </p:nvPr>
        </p:nvSpPr>
        <p:spPr/>
        <p:txBody>
          <a:bodyPr>
            <a:normAutofit/>
          </a:bodyPr>
          <a:lstStyle/>
          <a:p>
            <a:pPr>
              <a:buNone/>
            </a:pPr>
            <a:r>
              <a:rPr lang="en-US" dirty="0" smtClean="0"/>
              <a:t>   Therefore unless the gross materialists or the worshipers of the temporary demigods come in contact with a transcendentalist like the pure devotee of the Lord, their attempts are simply a waste of energy. Only by the grace of the divine personalities, the pure devotees of the Lord, can one achieve pure devotion, which is the highest perfection of human life. Only a pure devotee of the Lord can show one the right way of progressive life.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vi-VN" dirty="0" smtClean="0"/>
              <a:t>Śrīmad Bhāgavatam 2.3.12</a:t>
            </a:r>
            <a:endParaRPr lang="en-US" dirty="0"/>
          </a:p>
        </p:txBody>
      </p:sp>
      <p:sp>
        <p:nvSpPr>
          <p:cNvPr id="3" name="Content Placeholder 2"/>
          <p:cNvSpPr>
            <a:spLocks noGrp="1"/>
          </p:cNvSpPr>
          <p:nvPr>
            <p:ph sz="quarter" idx="1"/>
          </p:nvPr>
        </p:nvSpPr>
        <p:spPr>
          <a:xfrm>
            <a:off x="457200" y="1066800"/>
            <a:ext cx="8382000" cy="5562600"/>
          </a:xfrm>
        </p:spPr>
        <p:txBody>
          <a:bodyPr>
            <a:normAutofit/>
          </a:bodyPr>
          <a:lstStyle/>
          <a:p>
            <a:pPr algn="ctr">
              <a:buNone/>
            </a:pPr>
            <a:r>
              <a:rPr lang="vi-VN" sz="2800" dirty="0" smtClean="0"/>
              <a:t>jñānaḿ yad āpratinivṛtta-guṇormi-cakram</a:t>
            </a:r>
          </a:p>
          <a:p>
            <a:pPr algn="ctr">
              <a:buNone/>
            </a:pPr>
            <a:r>
              <a:rPr lang="vi-VN" sz="2800" dirty="0" smtClean="0"/>
              <a:t>ātma-prasāda uta yatra guṇeṣv asańgaḥ</a:t>
            </a:r>
          </a:p>
          <a:p>
            <a:pPr algn="ctr">
              <a:buNone/>
            </a:pPr>
            <a:r>
              <a:rPr lang="vi-VN" sz="2800" dirty="0" smtClean="0"/>
              <a:t>kaivalya-sammata-pathas tv atha bhakti-yogaḥ</a:t>
            </a:r>
          </a:p>
          <a:p>
            <a:pPr algn="ctr">
              <a:buNone/>
            </a:pPr>
            <a:r>
              <a:rPr lang="vi-VN" sz="2800" dirty="0" smtClean="0"/>
              <a:t>ko nirvṛto hari-kathāsu ratiḿ na kuryāt</a:t>
            </a:r>
            <a:endParaRPr lang="en-US" sz="2800" dirty="0" smtClean="0"/>
          </a:p>
          <a:p>
            <a:pPr algn="ctr">
              <a:buNone/>
            </a:pPr>
            <a:endParaRPr lang="vi-VN" sz="2800" dirty="0" smtClean="0"/>
          </a:p>
          <a:p>
            <a:pPr marL="0" indent="0">
              <a:buNone/>
            </a:pPr>
            <a:r>
              <a:rPr lang="en-US" dirty="0" smtClean="0"/>
              <a:t>Transcendental knowledge in relation with the Supreme Lord </a:t>
            </a:r>
            <a:r>
              <a:rPr lang="en-US" dirty="0" err="1" smtClean="0"/>
              <a:t>Hari</a:t>
            </a:r>
            <a:r>
              <a:rPr lang="en-US" dirty="0" smtClean="0"/>
              <a:t> is knowledge resulting in the complete suspension of the waves and whirlpools of the material modes. Such knowledge is self-satisfying due to its being free from material attachment, and being transcendental it is approved by authorities. Who could fail to be attracted?</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vi-VN" dirty="0" smtClean="0"/>
              <a:t>Śrīmad Bhāgavatam 2.3.12</a:t>
            </a:r>
            <a:endParaRPr lang="en-US" dirty="0"/>
          </a:p>
        </p:txBody>
      </p:sp>
      <p:sp>
        <p:nvSpPr>
          <p:cNvPr id="3" name="Content Placeholder 2"/>
          <p:cNvSpPr>
            <a:spLocks noGrp="1"/>
          </p:cNvSpPr>
          <p:nvPr>
            <p:ph sz="quarter" idx="1"/>
          </p:nvPr>
        </p:nvSpPr>
        <p:spPr>
          <a:xfrm>
            <a:off x="457200" y="914400"/>
            <a:ext cx="8229600" cy="5791200"/>
          </a:xfrm>
        </p:spPr>
        <p:txBody>
          <a:bodyPr>
            <a:normAutofit/>
          </a:bodyPr>
          <a:lstStyle/>
          <a:p>
            <a:pPr marL="0" indent="0">
              <a:buNone/>
            </a:pPr>
            <a:r>
              <a:rPr lang="en-US" dirty="0" smtClean="0"/>
              <a:t>According to </a:t>
            </a:r>
            <a:r>
              <a:rPr lang="en-US" dirty="0" err="1" smtClean="0"/>
              <a:t>Bhagavad-gītā</a:t>
            </a:r>
            <a:r>
              <a:rPr lang="en-US" dirty="0" smtClean="0"/>
              <a:t> (10.9) the characteristics of pure devotees are wonderful. The complete functional activities of a </a:t>
            </a:r>
            <a:r>
              <a:rPr lang="en-US" b="1" dirty="0" smtClean="0"/>
              <a:t>pure devotee are always engaged in the service of the Lord, and thus the pure devotees exchange feelings of ecstasy between themselves and relish transcendental bliss</a:t>
            </a:r>
            <a:r>
              <a:rPr lang="en-US" dirty="0" smtClean="0"/>
              <a:t>. This transcendental bliss is experienced even in the stage of devotional practice (</a:t>
            </a:r>
            <a:r>
              <a:rPr lang="en-US" dirty="0" err="1" smtClean="0"/>
              <a:t>sādhana-avasthā</a:t>
            </a:r>
            <a:r>
              <a:rPr lang="en-US" dirty="0" smtClean="0"/>
              <a:t>), if properly undertaken under the guidance of a bona fide spiritual master. </a:t>
            </a:r>
            <a:r>
              <a:rPr lang="en-US" b="1" dirty="0" smtClean="0"/>
              <a:t>And in the mature stage the developed transcendental feeling culminates in realization of the particular relationship with the Lord</a:t>
            </a:r>
            <a:r>
              <a:rPr lang="en-US" dirty="0" smtClean="0"/>
              <a:t> by which a living entity is originally constituted (up to the relationship of conjugal love with the Lord, which is estimated to be the highest transcendental bliss).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Pure Devotional Service: The Change in Heart</a:t>
            </a:r>
            <a:endParaRPr lang="en-US" dirty="0"/>
          </a:p>
        </p:txBody>
      </p:sp>
      <p:sp>
        <p:nvSpPr>
          <p:cNvPr id="5" name="TextBox 4"/>
          <p:cNvSpPr txBox="1"/>
          <p:nvPr/>
        </p:nvSpPr>
        <p:spPr>
          <a:xfrm>
            <a:off x="457200" y="1676400"/>
            <a:ext cx="8382000" cy="2677656"/>
          </a:xfrm>
          <a:prstGeom prst="rect">
            <a:avLst/>
          </a:prstGeom>
          <a:noFill/>
        </p:spPr>
        <p:txBody>
          <a:bodyPr wrap="square" rtlCol="0">
            <a:spAutoFit/>
          </a:bodyPr>
          <a:lstStyle/>
          <a:p>
            <a:r>
              <a:rPr lang="en-US" sz="2400" b="1" dirty="0" smtClean="0"/>
              <a:t>Section outline</a:t>
            </a:r>
          </a:p>
          <a:p>
            <a:pPr marL="236538" indent="-236538">
              <a:buFont typeface="Arial" pitchFamily="34" charset="0"/>
              <a:buChar char="•"/>
            </a:pPr>
            <a:r>
              <a:rPr lang="en-US" sz="2400" dirty="0" smtClean="0"/>
              <a:t>Description of various desires and demigods who to reach</a:t>
            </a:r>
          </a:p>
          <a:p>
            <a:pPr marL="236538" indent="-236538">
              <a:buFont typeface="Arial" pitchFamily="34" charset="0"/>
              <a:buChar char="•"/>
            </a:pPr>
            <a:r>
              <a:rPr lang="en-US" sz="2400" dirty="0" smtClean="0"/>
              <a:t>Difference between worshipping demigods and supreme lord</a:t>
            </a:r>
          </a:p>
          <a:p>
            <a:pPr marL="236538" indent="-236538">
              <a:buFont typeface="Arial" pitchFamily="34" charset="0"/>
              <a:buChar char="•"/>
            </a:pPr>
            <a:r>
              <a:rPr lang="en-US" sz="2400" dirty="0" smtClean="0"/>
              <a:t>Futility of worship of demigods, evidence how worshipping demigods is useless</a:t>
            </a:r>
          </a:p>
          <a:p>
            <a:pPr marL="236538" indent="-236538">
              <a:buFont typeface="Arial" pitchFamily="34" charset="0"/>
              <a:buChar char="•"/>
            </a:pPr>
            <a:r>
              <a:rPr lang="en-US" sz="2400" dirty="0" smtClean="0"/>
              <a:t>Outline of goal of life, and who to worship, </a:t>
            </a:r>
          </a:p>
          <a:p>
            <a:pPr marL="236538" indent="-236538">
              <a:buFont typeface="Arial" pitchFamily="34" charset="0"/>
              <a:buChar char="•"/>
            </a:pPr>
            <a:r>
              <a:rPr lang="en-US" sz="2400" dirty="0" smtClean="0"/>
              <a:t>How ordinary people can change their world view</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r>
              <a:rPr lang="vi-VN" dirty="0" smtClean="0"/>
              <a:t>Śrīmad Bhāgavatam 2.3.12</a:t>
            </a:r>
            <a:endParaRPr lang="en-US" dirty="0"/>
          </a:p>
        </p:txBody>
      </p:sp>
      <p:sp>
        <p:nvSpPr>
          <p:cNvPr id="3" name="Content Placeholder 2"/>
          <p:cNvSpPr>
            <a:spLocks noGrp="1"/>
          </p:cNvSpPr>
          <p:nvPr>
            <p:ph sz="quarter" idx="1"/>
          </p:nvPr>
        </p:nvSpPr>
        <p:spPr>
          <a:xfrm>
            <a:off x="457200" y="914400"/>
            <a:ext cx="8458200" cy="5638800"/>
          </a:xfrm>
        </p:spPr>
        <p:txBody>
          <a:bodyPr>
            <a:normAutofit/>
          </a:bodyPr>
          <a:lstStyle/>
          <a:p>
            <a:pPr marL="0" indent="0">
              <a:buNone/>
            </a:pPr>
            <a:r>
              <a:rPr lang="en-US" dirty="0" smtClean="0"/>
              <a:t>Thus </a:t>
            </a:r>
            <a:r>
              <a:rPr lang="en-US" dirty="0" err="1" smtClean="0"/>
              <a:t>bhakti</a:t>
            </a:r>
            <a:r>
              <a:rPr lang="en-US" dirty="0" smtClean="0"/>
              <a:t>-yoga, being the only means of God realization, is called </a:t>
            </a:r>
            <a:r>
              <a:rPr lang="en-US" dirty="0" err="1" smtClean="0"/>
              <a:t>kaivalya</a:t>
            </a:r>
            <a:endParaRPr lang="en-US" dirty="0" smtClean="0"/>
          </a:p>
          <a:p>
            <a:pPr marL="0" indent="0">
              <a:buNone/>
            </a:pPr>
            <a:r>
              <a:rPr lang="en-US" dirty="0" smtClean="0"/>
              <a:t>Natural consequence of hearing such </a:t>
            </a:r>
            <a:r>
              <a:rPr lang="en-US" dirty="0" err="1" smtClean="0"/>
              <a:t>hari-kathā</a:t>
            </a:r>
            <a:r>
              <a:rPr lang="en-US" dirty="0" smtClean="0"/>
              <a:t> is attainment of transcendental knowledge, which causes detachment from all mundane topics </a:t>
            </a:r>
          </a:p>
          <a:p>
            <a:pPr marL="233363" indent="-233363"/>
            <a:r>
              <a:rPr lang="en-US" dirty="0" smtClean="0"/>
              <a:t>For a devotee, all mundane activities, social and political, become unattractive, and in the mature state such a devotee becomes uninterested even in his own body, and what to speak of bodily relatives. </a:t>
            </a:r>
          </a:p>
          <a:p>
            <a:pPr marL="233363" indent="-233363"/>
            <a:r>
              <a:rPr lang="en-US" dirty="0" smtClean="0"/>
              <a:t>In such a state of affairs one is not agitated by the waves of the material modes. This state of affairs is described herein as </a:t>
            </a:r>
            <a:r>
              <a:rPr lang="en-US" dirty="0" err="1" smtClean="0"/>
              <a:t>pratinivṛtta-guṇormi</a:t>
            </a:r>
            <a:r>
              <a:rPr lang="en-US" dirty="0" smtClean="0"/>
              <a:t>, and it is possible by </a:t>
            </a:r>
            <a:r>
              <a:rPr lang="en-US" dirty="0" err="1" smtClean="0"/>
              <a:t>ātma-prasāda</a:t>
            </a:r>
            <a:r>
              <a:rPr lang="en-US" dirty="0" smtClean="0"/>
              <a:t>, or complete self-satisfaction without any material connection.</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r>
              <a:rPr lang="en-US" dirty="0" smtClean="0"/>
              <a:t>Practical Application</a:t>
            </a:r>
            <a:endParaRPr lang="en-US" dirty="0"/>
          </a:p>
        </p:txBody>
      </p:sp>
      <p:sp>
        <p:nvSpPr>
          <p:cNvPr id="3" name="Content Placeholder 2"/>
          <p:cNvSpPr>
            <a:spLocks noGrp="1"/>
          </p:cNvSpPr>
          <p:nvPr>
            <p:ph sz="quarter" idx="1"/>
          </p:nvPr>
        </p:nvSpPr>
        <p:spPr>
          <a:xfrm>
            <a:off x="457200" y="838200"/>
            <a:ext cx="8382000" cy="5638800"/>
          </a:xfrm>
        </p:spPr>
        <p:txBody>
          <a:bodyPr>
            <a:normAutofit/>
          </a:bodyPr>
          <a:lstStyle/>
          <a:p>
            <a:pPr marL="0" indent="0">
              <a:buNone/>
            </a:pPr>
            <a:r>
              <a:rPr lang="en-US" dirty="0" err="1" smtClean="0"/>
              <a:t>Srivas</a:t>
            </a:r>
            <a:r>
              <a:rPr lang="en-US" dirty="0" smtClean="0"/>
              <a:t> </a:t>
            </a:r>
            <a:r>
              <a:rPr lang="en-US" dirty="0" err="1" smtClean="0"/>
              <a:t>Thakur</a:t>
            </a:r>
            <a:r>
              <a:rPr lang="en-US" dirty="0" smtClean="0"/>
              <a:t> – Ideal </a:t>
            </a:r>
            <a:r>
              <a:rPr lang="en-US" dirty="0" err="1" smtClean="0"/>
              <a:t>Grihasta</a:t>
            </a:r>
            <a:r>
              <a:rPr lang="en-US" dirty="0" smtClean="0"/>
              <a:t> in </a:t>
            </a:r>
            <a:r>
              <a:rPr lang="en-US" dirty="0" err="1" smtClean="0"/>
              <a:t>Gaudiya</a:t>
            </a:r>
            <a:r>
              <a:rPr lang="en-US" dirty="0" smtClean="0"/>
              <a:t> </a:t>
            </a:r>
            <a:r>
              <a:rPr lang="en-US" dirty="0" err="1" smtClean="0"/>
              <a:t>sampradaya</a:t>
            </a:r>
            <a:r>
              <a:rPr lang="en-US" dirty="0" smtClean="0"/>
              <a:t> said 1-2-3 formula</a:t>
            </a:r>
          </a:p>
          <a:p>
            <a:r>
              <a:rPr lang="en-US" dirty="0" smtClean="0"/>
              <a:t>Three times lord does not bring food as I chant his holy name I will tie a rope to a pot and around my neck and drown in </a:t>
            </a:r>
            <a:r>
              <a:rPr lang="en-US" dirty="0" err="1" smtClean="0"/>
              <a:t>ganges</a:t>
            </a:r>
            <a:endParaRPr lang="en-US" dirty="0" smtClean="0"/>
          </a:p>
          <a:p>
            <a:r>
              <a:rPr lang="en-US" dirty="0" smtClean="0"/>
              <a:t>Lord </a:t>
            </a:r>
            <a:r>
              <a:rPr lang="en-US" dirty="0" err="1" smtClean="0"/>
              <a:t>Caitanya</a:t>
            </a:r>
            <a:r>
              <a:rPr lang="en-US" dirty="0" smtClean="0"/>
              <a:t> heard this and began to roar in ecstatic love – he said even if goddess of fortune becomes poverty stricken there will be food in your home</a:t>
            </a:r>
          </a:p>
          <a:p>
            <a:r>
              <a:rPr lang="en-US" dirty="0" smtClean="0"/>
              <a:t> </a:t>
            </a:r>
            <a:r>
              <a:rPr lang="en-US" dirty="0" err="1" smtClean="0"/>
              <a:t>Ananyacintayanto</a:t>
            </a:r>
            <a:r>
              <a:rPr lang="en-US" dirty="0" smtClean="0"/>
              <a:t> </a:t>
            </a:r>
            <a:r>
              <a:rPr lang="en-US" dirty="0" err="1" smtClean="0"/>
              <a:t>mam</a:t>
            </a:r>
            <a:r>
              <a:rPr lang="en-US" dirty="0" smtClean="0"/>
              <a:t> ye </a:t>
            </a:r>
            <a:r>
              <a:rPr lang="en-US" dirty="0" err="1" smtClean="0"/>
              <a:t>jana</a:t>
            </a:r>
            <a:r>
              <a:rPr lang="en-US" dirty="0" smtClean="0"/>
              <a:t> </a:t>
            </a:r>
            <a:r>
              <a:rPr lang="en-US" dirty="0" err="1" smtClean="0"/>
              <a:t>paryupasate</a:t>
            </a:r>
            <a:r>
              <a:rPr lang="en-US" dirty="0" smtClean="0"/>
              <a:t>…</a:t>
            </a:r>
          </a:p>
          <a:p>
            <a:r>
              <a:rPr lang="en-US" dirty="0" smtClean="0"/>
              <a:t>Lord will provide – </a:t>
            </a:r>
            <a:r>
              <a:rPr lang="en-US" dirty="0" err="1" smtClean="0"/>
              <a:t>Sudarshan</a:t>
            </a:r>
            <a:r>
              <a:rPr lang="en-US" dirty="0" smtClean="0"/>
              <a:t> </a:t>
            </a:r>
            <a:r>
              <a:rPr lang="en-US" dirty="0" err="1" smtClean="0"/>
              <a:t>Cakra</a:t>
            </a:r>
            <a:r>
              <a:rPr lang="en-US" dirty="0" smtClean="0"/>
              <a:t> to protect devotees in all directions</a:t>
            </a:r>
          </a:p>
          <a:p>
            <a:r>
              <a:rPr lang="en-US" dirty="0" smtClean="0"/>
              <a:t>When his son died he stopped ladies from crying since it will disturb Sri </a:t>
            </a:r>
            <a:r>
              <a:rPr lang="en-US" dirty="0" err="1" smtClean="0"/>
              <a:t>Caitanya</a:t>
            </a:r>
            <a:r>
              <a:rPr lang="en-US" dirty="0" smtClean="0"/>
              <a:t> </a:t>
            </a:r>
            <a:r>
              <a:rPr lang="en-US" dirty="0" err="1" smtClean="0"/>
              <a:t>Mahaprabhu’s</a:t>
            </a:r>
            <a:r>
              <a:rPr lang="en-US" dirty="0" smtClean="0"/>
              <a:t> dancing</a:t>
            </a:r>
          </a:p>
          <a:p>
            <a:endParaRPr lang="en-US" dirty="0" smtClean="0"/>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a:bodyPr>
          <a:lstStyle/>
          <a:p>
            <a:r>
              <a:rPr lang="en-US" dirty="0" smtClean="0"/>
              <a:t>Practical Application</a:t>
            </a:r>
            <a:endParaRPr lang="en-US" dirty="0"/>
          </a:p>
        </p:txBody>
      </p:sp>
      <p:sp>
        <p:nvSpPr>
          <p:cNvPr id="3" name="Content Placeholder 2"/>
          <p:cNvSpPr>
            <a:spLocks noGrp="1"/>
          </p:cNvSpPr>
          <p:nvPr>
            <p:ph sz="quarter" idx="1"/>
          </p:nvPr>
        </p:nvSpPr>
        <p:spPr>
          <a:xfrm>
            <a:off x="457200" y="685800"/>
            <a:ext cx="8382000" cy="6019800"/>
          </a:xfrm>
        </p:spPr>
        <p:txBody>
          <a:bodyPr/>
          <a:lstStyle/>
          <a:p>
            <a:r>
              <a:rPr lang="en-US" dirty="0" smtClean="0"/>
              <a:t>Defect of modern civilization – governed by cats/dogs – no peace and prosperity</a:t>
            </a:r>
          </a:p>
          <a:p>
            <a:r>
              <a:rPr lang="en-US" dirty="0" err="1" smtClean="0"/>
              <a:t>Sucinam</a:t>
            </a:r>
            <a:r>
              <a:rPr lang="en-US" dirty="0" smtClean="0"/>
              <a:t> </a:t>
            </a:r>
            <a:r>
              <a:rPr lang="en-US" dirty="0" err="1" smtClean="0"/>
              <a:t>Srnvatam</a:t>
            </a:r>
            <a:r>
              <a:rPr lang="en-US" dirty="0" smtClean="0"/>
              <a:t> </a:t>
            </a:r>
            <a:r>
              <a:rPr lang="en-US" dirty="0" err="1" smtClean="0"/>
              <a:t>gehe</a:t>
            </a:r>
            <a:r>
              <a:rPr lang="en-US" dirty="0" smtClean="0"/>
              <a:t> yoga </a:t>
            </a:r>
            <a:r>
              <a:rPr lang="en-US" dirty="0" err="1" smtClean="0"/>
              <a:t>brasta</a:t>
            </a:r>
            <a:r>
              <a:rPr lang="en-US" dirty="0" smtClean="0"/>
              <a:t>…one who could continue he is not a loser – another human form</a:t>
            </a:r>
          </a:p>
          <a:p>
            <a:r>
              <a:rPr lang="en-US" dirty="0" smtClean="0"/>
              <a:t>Satisfy Krishna’s senses</a:t>
            </a:r>
          </a:p>
          <a:p>
            <a:r>
              <a:rPr lang="en-US" dirty="0" smtClean="0"/>
              <a:t>According to Karma people get what they deserve</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References</a:t>
            </a:r>
            <a:endParaRPr lang="en-US" dirty="0"/>
          </a:p>
        </p:txBody>
      </p:sp>
      <p:sp>
        <p:nvSpPr>
          <p:cNvPr id="3" name="Content Placeholder 2"/>
          <p:cNvSpPr>
            <a:spLocks noGrp="1"/>
          </p:cNvSpPr>
          <p:nvPr>
            <p:ph sz="quarter" idx="1"/>
          </p:nvPr>
        </p:nvSpPr>
        <p:spPr>
          <a:xfrm>
            <a:off x="457200" y="1295400"/>
            <a:ext cx="6477000" cy="4873752"/>
          </a:xfrm>
        </p:spPr>
        <p:txBody>
          <a:bodyPr/>
          <a:lstStyle/>
          <a:p>
            <a:r>
              <a:rPr lang="en-US" dirty="0" err="1" smtClean="0"/>
              <a:t>Srila</a:t>
            </a:r>
            <a:r>
              <a:rPr lang="en-US" dirty="0" smtClean="0"/>
              <a:t> </a:t>
            </a:r>
            <a:r>
              <a:rPr lang="en-US" dirty="0" err="1" smtClean="0"/>
              <a:t>Prabhupada</a:t>
            </a:r>
            <a:endParaRPr lang="en-US" dirty="0" smtClean="0"/>
          </a:p>
          <a:p>
            <a:r>
              <a:rPr lang="en-US" dirty="0" err="1" smtClean="0"/>
              <a:t>Bhurijana</a:t>
            </a:r>
            <a:r>
              <a:rPr lang="en-US" dirty="0" smtClean="0"/>
              <a:t> </a:t>
            </a:r>
            <a:r>
              <a:rPr lang="en-US" dirty="0" err="1" smtClean="0"/>
              <a:t>Prabhu</a:t>
            </a:r>
            <a:r>
              <a:rPr lang="en-US" dirty="0" smtClean="0"/>
              <a:t> – Unveiling the Lotus Feet</a:t>
            </a:r>
          </a:p>
          <a:p>
            <a:r>
              <a:rPr lang="en-US" dirty="0" smtClean="0"/>
              <a:t>Several Other ISKCON Gurus</a:t>
            </a:r>
          </a:p>
          <a:p>
            <a:r>
              <a:rPr lang="en-US" dirty="0" err="1" smtClean="0"/>
              <a:t>Radhakrishna</a:t>
            </a:r>
            <a:r>
              <a:rPr lang="en-US" dirty="0" smtClean="0"/>
              <a:t> </a:t>
            </a:r>
            <a:r>
              <a:rPr lang="en-US" dirty="0" err="1" smtClean="0"/>
              <a:t>prabhu</a:t>
            </a:r>
            <a:r>
              <a:rPr lang="en-US" dirty="0" smtClean="0"/>
              <a:t> – primary instructor</a:t>
            </a:r>
            <a:endParaRPr lang="en-US" dirty="0"/>
          </a:p>
        </p:txBody>
      </p:sp>
      <p:pic>
        <p:nvPicPr>
          <p:cNvPr id="23554" name="Picture 2" descr="https://encrypted-tbn2.gstatic.com/images?q=tbn:ANd9GcRo7AuyyPFP8CIC4zr2qDGmEc4f7iT4xxArqt7SIAsSOloVZ2hc"/>
          <p:cNvPicPr>
            <a:picLocks noChangeAspect="1" noChangeArrowheads="1"/>
          </p:cNvPicPr>
          <p:nvPr/>
        </p:nvPicPr>
        <p:blipFill>
          <a:blip r:embed="rId2" cstate="print"/>
          <a:srcRect/>
          <a:stretch>
            <a:fillRect/>
          </a:stretch>
        </p:blipFill>
        <p:spPr bwMode="auto">
          <a:xfrm>
            <a:off x="914400" y="4419600"/>
            <a:ext cx="2466975" cy="1847850"/>
          </a:xfrm>
          <a:prstGeom prst="rect">
            <a:avLst/>
          </a:prstGeom>
          <a:noFill/>
        </p:spPr>
      </p:pic>
      <p:pic>
        <p:nvPicPr>
          <p:cNvPr id="23556" name="Picture 4" descr="https://encrypted-tbn0.gstatic.com/images?q=tbn:ANd9GcSm9Znx2LeEJY9B4o00elGlfNXhMAvgfoEv0JqwzkI4uMNdYujPIhQO3Xkh"/>
          <p:cNvPicPr>
            <a:picLocks noChangeAspect="1" noChangeArrowheads="1"/>
          </p:cNvPicPr>
          <p:nvPr/>
        </p:nvPicPr>
        <p:blipFill>
          <a:blip r:embed="rId3" cstate="print"/>
          <a:srcRect/>
          <a:stretch>
            <a:fillRect/>
          </a:stretch>
        </p:blipFill>
        <p:spPr bwMode="auto">
          <a:xfrm>
            <a:off x="3733800" y="4419600"/>
            <a:ext cx="1371600" cy="1844168"/>
          </a:xfrm>
          <a:prstGeom prst="rect">
            <a:avLst/>
          </a:prstGeom>
          <a:noFill/>
        </p:spPr>
      </p:pic>
      <p:pic>
        <p:nvPicPr>
          <p:cNvPr id="23558" name="Picture 6" descr="https://encrypted-tbn0.gstatic.com/images?q=tbn:ANd9GcSXLExAnDkwP8yrcP6Gn_ctfZjnft_Vam7eSSR2e3GjTgKOMEWR-0eK_w"/>
          <p:cNvPicPr>
            <a:picLocks noChangeAspect="1" noChangeArrowheads="1"/>
          </p:cNvPicPr>
          <p:nvPr/>
        </p:nvPicPr>
        <p:blipFill>
          <a:blip r:embed="rId4" cstate="print"/>
          <a:srcRect/>
          <a:stretch>
            <a:fillRect/>
          </a:stretch>
        </p:blipFill>
        <p:spPr bwMode="auto">
          <a:xfrm>
            <a:off x="5334000" y="4419600"/>
            <a:ext cx="1482291" cy="1828800"/>
          </a:xfrm>
          <a:prstGeom prst="rect">
            <a:avLst/>
          </a:prstGeom>
          <a:noFill/>
        </p:spPr>
      </p:pic>
      <p:pic>
        <p:nvPicPr>
          <p:cNvPr id="23560" name="Picture 8" descr="https://encrypted-tbn0.gstatic.com/images?q=tbn:ANd9GcRsIVy0S5uvGPYs3lLxXiGE7okZmRSpvMacWIpqs7f_lkYaKOBN-1xj8Ao"/>
          <p:cNvPicPr>
            <a:picLocks noChangeAspect="1" noChangeArrowheads="1"/>
          </p:cNvPicPr>
          <p:nvPr/>
        </p:nvPicPr>
        <p:blipFill>
          <a:blip r:embed="rId5" cstate="print"/>
          <a:srcRect/>
          <a:stretch>
            <a:fillRect/>
          </a:stretch>
        </p:blipFill>
        <p:spPr bwMode="auto">
          <a:xfrm>
            <a:off x="7010400" y="4419599"/>
            <a:ext cx="1295400" cy="1834195"/>
          </a:xfrm>
          <a:prstGeom prst="rect">
            <a:avLst/>
          </a:prstGeom>
          <a:noFill/>
        </p:spPr>
      </p:pic>
      <p:pic>
        <p:nvPicPr>
          <p:cNvPr id="23562" name="Picture 10" descr="https://encrypted-tbn0.gstatic.com/images?q=tbn:ANd9GcRf9y4lOuVNtJB6VKH04FL_aJrbTvGD5LNs8zh9ZAOtrS56des0okSXWJRQ"/>
          <p:cNvPicPr>
            <a:picLocks noChangeAspect="1" noChangeArrowheads="1"/>
          </p:cNvPicPr>
          <p:nvPr/>
        </p:nvPicPr>
        <p:blipFill>
          <a:blip r:embed="rId6" cstate="print"/>
          <a:srcRect/>
          <a:stretch>
            <a:fillRect/>
          </a:stretch>
        </p:blipFill>
        <p:spPr bwMode="auto">
          <a:xfrm>
            <a:off x="6858000" y="304800"/>
            <a:ext cx="1907048" cy="2667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dirty="0" smtClean="0"/>
              <a:t>Śrīmad Bhāgavatam 2.3.1</a:t>
            </a:r>
            <a:br>
              <a:rPr lang="vi-VN" dirty="0" smtClean="0"/>
            </a:br>
            <a:endParaRPr lang="en-US" dirty="0"/>
          </a:p>
        </p:txBody>
      </p:sp>
      <p:sp>
        <p:nvSpPr>
          <p:cNvPr id="3" name="Content Placeholder 2"/>
          <p:cNvSpPr>
            <a:spLocks noGrp="1"/>
          </p:cNvSpPr>
          <p:nvPr>
            <p:ph sz="quarter" idx="1"/>
          </p:nvPr>
        </p:nvSpPr>
        <p:spPr>
          <a:xfrm>
            <a:off x="457200" y="1143000"/>
            <a:ext cx="7467600" cy="5330952"/>
          </a:xfrm>
        </p:spPr>
        <p:txBody>
          <a:bodyPr>
            <a:normAutofit/>
          </a:bodyPr>
          <a:lstStyle/>
          <a:p>
            <a:pPr algn="ctr">
              <a:buNone/>
            </a:pPr>
            <a:r>
              <a:rPr lang="vi-VN" dirty="0" smtClean="0"/>
              <a:t>śrī-śuka uvāca</a:t>
            </a:r>
          </a:p>
          <a:p>
            <a:pPr algn="ctr">
              <a:buNone/>
            </a:pPr>
            <a:r>
              <a:rPr lang="vi-VN" dirty="0" smtClean="0"/>
              <a:t>evam etan nigaditaḿ</a:t>
            </a:r>
          </a:p>
          <a:p>
            <a:pPr algn="ctr">
              <a:buNone/>
            </a:pPr>
            <a:r>
              <a:rPr lang="vi-VN" dirty="0" smtClean="0"/>
              <a:t>pṛṣṭavān yad bhavān mama</a:t>
            </a:r>
          </a:p>
          <a:p>
            <a:pPr algn="ctr">
              <a:buNone/>
            </a:pPr>
            <a:r>
              <a:rPr lang="vi-VN" dirty="0" smtClean="0"/>
              <a:t>nṛṇāḿ yan mriyamāṇānāḿ</a:t>
            </a:r>
          </a:p>
          <a:p>
            <a:pPr algn="ctr">
              <a:buNone/>
            </a:pPr>
            <a:r>
              <a:rPr lang="vi-VN" dirty="0" smtClean="0"/>
              <a:t>manuṣyeṣu manīṣiṇām</a:t>
            </a:r>
            <a:endParaRPr lang="en-US" dirty="0" smtClean="0"/>
          </a:p>
          <a:p>
            <a:pPr algn="ctr">
              <a:buNone/>
            </a:pPr>
            <a:endParaRPr lang="vi-VN" dirty="0" smtClean="0"/>
          </a:p>
          <a:p>
            <a:pPr marL="0" indent="0">
              <a:buNone/>
            </a:pPr>
            <a:r>
              <a:rPr lang="en-US" dirty="0" err="1" smtClean="0"/>
              <a:t>Śrī</a:t>
            </a:r>
            <a:r>
              <a:rPr lang="en-US" dirty="0" smtClean="0"/>
              <a:t> </a:t>
            </a:r>
            <a:r>
              <a:rPr lang="en-US" dirty="0" err="1" smtClean="0"/>
              <a:t>Śukadeva</a:t>
            </a:r>
            <a:r>
              <a:rPr lang="en-US" dirty="0" smtClean="0"/>
              <a:t> </a:t>
            </a:r>
            <a:r>
              <a:rPr lang="en-US" dirty="0" err="1" smtClean="0"/>
              <a:t>Gosvāmī</a:t>
            </a:r>
            <a:r>
              <a:rPr lang="en-US" dirty="0" smtClean="0"/>
              <a:t> said: </a:t>
            </a:r>
            <a:r>
              <a:rPr lang="en-US" dirty="0" err="1" smtClean="0"/>
              <a:t>Mahārāja</a:t>
            </a:r>
            <a:r>
              <a:rPr lang="en-US" dirty="0" smtClean="0"/>
              <a:t> </a:t>
            </a:r>
            <a:r>
              <a:rPr lang="en-US" dirty="0" err="1" smtClean="0"/>
              <a:t>Parīkṣit</a:t>
            </a:r>
            <a:r>
              <a:rPr lang="en-US" dirty="0" smtClean="0"/>
              <a:t>, as you have inquired from me as to the duty of the intelligent man who is on the threshold of death, so I have answered you.</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92162"/>
          </a:xfrm>
        </p:spPr>
        <p:txBody>
          <a:bodyPr/>
          <a:lstStyle/>
          <a:p>
            <a:r>
              <a:rPr lang="en-US" dirty="0" smtClean="0"/>
              <a:t>Key points</a:t>
            </a:r>
            <a:endParaRPr lang="en-US" dirty="0"/>
          </a:p>
        </p:txBody>
      </p:sp>
      <p:sp>
        <p:nvSpPr>
          <p:cNvPr id="3" name="Content Placeholder 2"/>
          <p:cNvSpPr>
            <a:spLocks noGrp="1"/>
          </p:cNvSpPr>
          <p:nvPr>
            <p:ph sz="quarter" idx="1"/>
          </p:nvPr>
        </p:nvSpPr>
        <p:spPr>
          <a:xfrm>
            <a:off x="457200" y="1143000"/>
            <a:ext cx="8229600" cy="5486400"/>
          </a:xfrm>
        </p:spPr>
        <p:txBody>
          <a:bodyPr>
            <a:normAutofit/>
          </a:bodyPr>
          <a:lstStyle/>
          <a:p>
            <a:pPr>
              <a:buNone/>
            </a:pPr>
            <a:r>
              <a:rPr lang="en-US" dirty="0" smtClean="0"/>
              <a:t>…. it is said that Lord </a:t>
            </a:r>
            <a:r>
              <a:rPr lang="en-US" dirty="0" err="1" smtClean="0"/>
              <a:t>Kṛṣṇa</a:t>
            </a:r>
            <a:r>
              <a:rPr lang="en-US" dirty="0" smtClean="0"/>
              <a:t>, out of His </a:t>
            </a:r>
            <a:r>
              <a:rPr lang="en-US" b="1" dirty="0" smtClean="0"/>
              <a:t>causeless mercy</a:t>
            </a:r>
            <a:r>
              <a:rPr lang="en-US" dirty="0" smtClean="0"/>
              <a:t>, prepared the Vedic literatures in the incarnation of </a:t>
            </a:r>
            <a:r>
              <a:rPr lang="en-US" dirty="0" err="1" smtClean="0"/>
              <a:t>Vyāsadeva</a:t>
            </a:r>
            <a:r>
              <a:rPr lang="en-US" dirty="0" smtClean="0"/>
              <a:t> for reading by the intelligent class of men in a human society which is almost totally forgetful of the genuine relation with </a:t>
            </a:r>
            <a:r>
              <a:rPr lang="en-US" dirty="0" err="1" smtClean="0"/>
              <a:t>Kṛṣṇa</a:t>
            </a:r>
            <a:r>
              <a:rPr lang="en-US" dirty="0" smtClean="0"/>
              <a:t>. </a:t>
            </a:r>
            <a:r>
              <a:rPr lang="en-US" b="1" dirty="0" smtClean="0"/>
              <a:t>Even such an intelligent class of men may be forgetful in their relation with the Lord</a:t>
            </a:r>
            <a:r>
              <a:rPr lang="en-US" dirty="0" smtClean="0"/>
              <a:t>. The whole </a:t>
            </a:r>
            <a:r>
              <a:rPr lang="en-US" dirty="0" err="1" smtClean="0"/>
              <a:t>bhakti</a:t>
            </a:r>
            <a:r>
              <a:rPr lang="en-US" dirty="0" smtClean="0"/>
              <a:t>-yoga process is therefore a revival of the lost relation. </a:t>
            </a:r>
          </a:p>
          <a:p>
            <a:pPr>
              <a:buNone/>
            </a:pPr>
            <a:r>
              <a:rPr lang="en-US" dirty="0"/>
              <a:t> </a:t>
            </a:r>
            <a:r>
              <a:rPr lang="en-US" dirty="0" smtClean="0"/>
              <a:t>   This revival is possible in the human form of life, which is obtained only out of the evolutionary cycle of 8,400,000 species of life….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467600" cy="487362"/>
          </a:xfrm>
        </p:spPr>
        <p:txBody>
          <a:bodyPr>
            <a:normAutofit fontScale="90000"/>
          </a:bodyPr>
          <a:lstStyle/>
          <a:p>
            <a:r>
              <a:rPr lang="en-US" dirty="0" err="1" smtClean="0"/>
              <a:t>Śrīmad</a:t>
            </a:r>
            <a:r>
              <a:rPr lang="en-US" dirty="0" smtClean="0"/>
              <a:t> </a:t>
            </a:r>
            <a:r>
              <a:rPr lang="en-US" dirty="0" err="1" smtClean="0"/>
              <a:t>Bhāgavatam</a:t>
            </a:r>
            <a:r>
              <a:rPr lang="en-US" dirty="0" smtClean="0"/>
              <a:t> 2.3.2-7</a:t>
            </a:r>
            <a:endParaRPr lang="en-US" dirty="0"/>
          </a:p>
        </p:txBody>
      </p:sp>
      <p:sp>
        <p:nvSpPr>
          <p:cNvPr id="3" name="Content Placeholder 2"/>
          <p:cNvSpPr>
            <a:spLocks noGrp="1"/>
          </p:cNvSpPr>
          <p:nvPr>
            <p:ph sz="quarter" idx="1"/>
          </p:nvPr>
        </p:nvSpPr>
        <p:spPr>
          <a:xfrm>
            <a:off x="609600" y="685800"/>
            <a:ext cx="3810000" cy="4525963"/>
          </a:xfrm>
        </p:spPr>
        <p:txBody>
          <a:bodyPr>
            <a:noAutofit/>
          </a:bodyPr>
          <a:lstStyle/>
          <a:p>
            <a:pPr>
              <a:buNone/>
            </a:pPr>
            <a:r>
              <a:rPr lang="vi-VN" sz="1400" dirty="0" smtClean="0"/>
              <a:t>brahma-varcasa-kāmas tu</a:t>
            </a:r>
          </a:p>
          <a:p>
            <a:pPr>
              <a:buNone/>
            </a:pPr>
            <a:endParaRPr lang="vi-VN" sz="1400" dirty="0" smtClean="0"/>
          </a:p>
          <a:p>
            <a:pPr>
              <a:buNone/>
            </a:pPr>
            <a:r>
              <a:rPr lang="vi-VN" sz="1400" dirty="0" smtClean="0"/>
              <a:t>yajeta brahmaṇaḥ patim</a:t>
            </a:r>
          </a:p>
          <a:p>
            <a:pPr>
              <a:buNone/>
            </a:pPr>
            <a:endParaRPr lang="vi-VN" sz="1400" dirty="0" smtClean="0"/>
          </a:p>
          <a:p>
            <a:pPr>
              <a:buNone/>
            </a:pPr>
            <a:r>
              <a:rPr lang="vi-VN" sz="1400" dirty="0" smtClean="0"/>
              <a:t>indram indriya-kāmas tu</a:t>
            </a:r>
          </a:p>
          <a:p>
            <a:pPr>
              <a:buNone/>
            </a:pPr>
            <a:endParaRPr lang="vi-VN" sz="1400" dirty="0" smtClean="0"/>
          </a:p>
          <a:p>
            <a:pPr>
              <a:buNone/>
            </a:pPr>
            <a:r>
              <a:rPr lang="vi-VN" sz="1400" dirty="0" smtClean="0"/>
              <a:t>prajā-kāmaḥ prajāpatīn</a:t>
            </a:r>
          </a:p>
          <a:p>
            <a:pPr>
              <a:buNone/>
            </a:pPr>
            <a:endParaRPr lang="vi-VN" sz="1400" dirty="0" smtClean="0"/>
          </a:p>
          <a:p>
            <a:pPr>
              <a:buNone/>
            </a:pPr>
            <a:r>
              <a:rPr lang="vi-VN" sz="1400" dirty="0" smtClean="0"/>
              <a:t>devīḿ māyāḿ tu śrī-kāmas</a:t>
            </a:r>
          </a:p>
          <a:p>
            <a:pPr>
              <a:buNone/>
            </a:pPr>
            <a:endParaRPr lang="vi-VN" sz="1400" dirty="0" smtClean="0"/>
          </a:p>
          <a:p>
            <a:pPr>
              <a:buNone/>
            </a:pPr>
            <a:r>
              <a:rPr lang="vi-VN" sz="1400" dirty="0" smtClean="0"/>
              <a:t>tejas-kāmo vibhāvasum</a:t>
            </a:r>
          </a:p>
          <a:p>
            <a:pPr>
              <a:buNone/>
            </a:pPr>
            <a:endParaRPr lang="vi-VN" sz="1400" dirty="0" smtClean="0"/>
          </a:p>
          <a:p>
            <a:pPr>
              <a:buNone/>
            </a:pPr>
            <a:r>
              <a:rPr lang="vi-VN" sz="1400" dirty="0" smtClean="0"/>
              <a:t>vasu-kāmo vasūn rudrān</a:t>
            </a:r>
          </a:p>
          <a:p>
            <a:pPr>
              <a:buNone/>
            </a:pPr>
            <a:endParaRPr lang="vi-VN" sz="1400" dirty="0" smtClean="0"/>
          </a:p>
          <a:p>
            <a:pPr>
              <a:buNone/>
            </a:pPr>
            <a:r>
              <a:rPr lang="vi-VN" sz="1400" dirty="0" smtClean="0"/>
              <a:t>vīrya-kāmo 'tha vīryavān</a:t>
            </a:r>
          </a:p>
          <a:p>
            <a:pPr>
              <a:buNone/>
            </a:pPr>
            <a:endParaRPr lang="vi-VN" sz="1400" dirty="0" smtClean="0"/>
          </a:p>
          <a:p>
            <a:pPr>
              <a:buNone/>
            </a:pPr>
            <a:r>
              <a:rPr lang="vi-VN" sz="1400" dirty="0" smtClean="0"/>
              <a:t>annādya-kāmas tv aditiḿ</a:t>
            </a:r>
          </a:p>
          <a:p>
            <a:pPr>
              <a:buNone/>
            </a:pPr>
            <a:endParaRPr lang="vi-VN" sz="1400" dirty="0" smtClean="0"/>
          </a:p>
          <a:p>
            <a:pPr>
              <a:buNone/>
            </a:pPr>
            <a:r>
              <a:rPr lang="vi-VN" sz="1400" dirty="0" smtClean="0"/>
              <a:t>svarga-kāmo 'diteḥ sutān</a:t>
            </a:r>
          </a:p>
          <a:p>
            <a:pPr>
              <a:buNone/>
            </a:pPr>
            <a:endParaRPr lang="vi-VN" sz="1400" dirty="0" smtClean="0"/>
          </a:p>
          <a:p>
            <a:pPr>
              <a:buNone/>
            </a:pPr>
            <a:r>
              <a:rPr lang="vi-VN" sz="1400" dirty="0" smtClean="0"/>
              <a:t>viśvān devān rājya-kāmaḥ</a:t>
            </a:r>
          </a:p>
          <a:p>
            <a:pPr>
              <a:buNone/>
            </a:pPr>
            <a:endParaRPr lang="vi-VN" sz="1400" dirty="0" smtClean="0"/>
          </a:p>
        </p:txBody>
      </p:sp>
      <p:sp>
        <p:nvSpPr>
          <p:cNvPr id="4" name="Rectangle 3"/>
          <p:cNvSpPr/>
          <p:nvPr/>
        </p:nvSpPr>
        <p:spPr>
          <a:xfrm>
            <a:off x="4572000" y="838200"/>
            <a:ext cx="3352800" cy="5693866"/>
          </a:xfrm>
          <a:prstGeom prst="rect">
            <a:avLst/>
          </a:prstGeom>
        </p:spPr>
        <p:txBody>
          <a:bodyPr wrap="square">
            <a:spAutoFit/>
          </a:bodyPr>
          <a:lstStyle/>
          <a:p>
            <a:pPr>
              <a:buNone/>
            </a:pPr>
            <a:r>
              <a:rPr lang="vi-VN" sz="1400" dirty="0" smtClean="0"/>
              <a:t>sādhyān saḿsādhako viśām</a:t>
            </a:r>
          </a:p>
          <a:p>
            <a:pPr>
              <a:buNone/>
            </a:pPr>
            <a:endParaRPr lang="vi-VN" sz="1400" dirty="0" smtClean="0"/>
          </a:p>
          <a:p>
            <a:pPr>
              <a:buNone/>
            </a:pPr>
            <a:r>
              <a:rPr lang="vi-VN" sz="1400" dirty="0" smtClean="0"/>
              <a:t>āyuṣ-kāmo 'śvinau devau</a:t>
            </a:r>
          </a:p>
          <a:p>
            <a:pPr>
              <a:buNone/>
            </a:pPr>
            <a:endParaRPr lang="vi-VN" sz="1400" dirty="0" smtClean="0"/>
          </a:p>
          <a:p>
            <a:pPr>
              <a:buNone/>
            </a:pPr>
            <a:r>
              <a:rPr lang="vi-VN" sz="1400" dirty="0" smtClean="0"/>
              <a:t>puṣṭi-kāma ilāḿ yajet</a:t>
            </a:r>
          </a:p>
          <a:p>
            <a:pPr>
              <a:buNone/>
            </a:pPr>
            <a:endParaRPr lang="vi-VN" sz="1400" dirty="0" smtClean="0"/>
          </a:p>
          <a:p>
            <a:pPr>
              <a:buNone/>
            </a:pPr>
            <a:r>
              <a:rPr lang="vi-VN" sz="1400" dirty="0" smtClean="0"/>
              <a:t>pratiṣṭhā-kāmaḥ puruṣo</a:t>
            </a:r>
          </a:p>
          <a:p>
            <a:pPr>
              <a:buNone/>
            </a:pPr>
            <a:endParaRPr lang="vi-VN" sz="1400" dirty="0" smtClean="0"/>
          </a:p>
          <a:p>
            <a:pPr>
              <a:buNone/>
            </a:pPr>
            <a:r>
              <a:rPr lang="vi-VN" sz="1400" dirty="0" smtClean="0"/>
              <a:t>rodasī loka-mātarau</a:t>
            </a:r>
          </a:p>
          <a:p>
            <a:pPr>
              <a:buNone/>
            </a:pPr>
            <a:endParaRPr lang="vi-VN" sz="1400" dirty="0" smtClean="0"/>
          </a:p>
          <a:p>
            <a:pPr>
              <a:buNone/>
            </a:pPr>
            <a:r>
              <a:rPr lang="vi-VN" sz="1400" dirty="0" smtClean="0"/>
              <a:t>rūpābhikāmo gandharvān</a:t>
            </a:r>
          </a:p>
          <a:p>
            <a:pPr>
              <a:buNone/>
            </a:pPr>
            <a:endParaRPr lang="vi-VN" sz="1400" dirty="0" smtClean="0"/>
          </a:p>
          <a:p>
            <a:pPr>
              <a:buNone/>
            </a:pPr>
            <a:r>
              <a:rPr lang="vi-VN" sz="1400" dirty="0" smtClean="0"/>
              <a:t>strī-kāmo 'psara urvaśīm</a:t>
            </a:r>
          </a:p>
          <a:p>
            <a:pPr>
              <a:buNone/>
            </a:pPr>
            <a:endParaRPr lang="vi-VN" sz="1400" dirty="0" smtClean="0"/>
          </a:p>
          <a:p>
            <a:pPr>
              <a:buNone/>
            </a:pPr>
            <a:r>
              <a:rPr lang="vi-VN" sz="1400" dirty="0" smtClean="0"/>
              <a:t>ādhipatya-kāmaḥ sarveṣāḿ</a:t>
            </a:r>
          </a:p>
          <a:p>
            <a:pPr>
              <a:buNone/>
            </a:pPr>
            <a:endParaRPr lang="vi-VN" sz="1400" dirty="0" smtClean="0"/>
          </a:p>
          <a:p>
            <a:pPr>
              <a:buNone/>
            </a:pPr>
            <a:r>
              <a:rPr lang="vi-VN" sz="1400" dirty="0" smtClean="0"/>
              <a:t>yajeta parameṣṭhinam</a:t>
            </a:r>
          </a:p>
          <a:p>
            <a:pPr>
              <a:buNone/>
            </a:pPr>
            <a:endParaRPr lang="vi-VN" sz="1400" dirty="0" smtClean="0"/>
          </a:p>
          <a:p>
            <a:pPr>
              <a:buNone/>
            </a:pPr>
            <a:r>
              <a:rPr lang="vi-VN" sz="1400" dirty="0" smtClean="0"/>
              <a:t>yajñaḿ yajed yaśas-kāmaḥ</a:t>
            </a:r>
          </a:p>
          <a:p>
            <a:pPr>
              <a:buNone/>
            </a:pPr>
            <a:endParaRPr lang="vi-VN" sz="1400" dirty="0" smtClean="0"/>
          </a:p>
          <a:p>
            <a:pPr>
              <a:buNone/>
            </a:pPr>
            <a:r>
              <a:rPr lang="vi-VN" sz="1400" dirty="0" smtClean="0"/>
              <a:t>kośa-kāmaḥ pracetasam</a:t>
            </a:r>
          </a:p>
          <a:p>
            <a:pPr>
              <a:buNone/>
            </a:pPr>
            <a:endParaRPr lang="vi-VN" sz="1400" dirty="0" smtClean="0"/>
          </a:p>
          <a:p>
            <a:pPr>
              <a:buNone/>
            </a:pPr>
            <a:r>
              <a:rPr lang="vi-VN" sz="1400" dirty="0" smtClean="0"/>
              <a:t>vidyā-kāmas tu giriśaḿ</a:t>
            </a:r>
          </a:p>
          <a:p>
            <a:pPr>
              <a:buNone/>
            </a:pPr>
            <a:endParaRPr lang="vi-VN" sz="1400" dirty="0" smtClean="0"/>
          </a:p>
          <a:p>
            <a:pPr>
              <a:buNone/>
            </a:pPr>
            <a:r>
              <a:rPr lang="vi-VN" sz="1400" dirty="0" smtClean="0"/>
              <a:t>dāmpatyārtha umāḿ satīm</a:t>
            </a:r>
          </a:p>
          <a:p>
            <a:pPr>
              <a:buNone/>
            </a:pP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1295400"/>
          <a:ext cx="8610600" cy="5257800"/>
        </p:xfrm>
        <a:graphic>
          <a:graphicData uri="http://schemas.openxmlformats.org/drawingml/2006/table">
            <a:tbl>
              <a:tblPr firstRow="1" bandRow="1">
                <a:tableStyleId>{5C22544A-7EE6-4342-B048-85BDC9FD1C3A}</a:tableStyleId>
              </a:tblPr>
              <a:tblGrid>
                <a:gridCol w="4114800"/>
                <a:gridCol w="4495800"/>
              </a:tblGrid>
              <a:tr h="370840">
                <a:tc>
                  <a:txBody>
                    <a:bodyPr/>
                    <a:lstStyle/>
                    <a:p>
                      <a:r>
                        <a:rPr lang="en-US" dirty="0" smtClean="0"/>
                        <a:t>One who desires </a:t>
                      </a:r>
                      <a:endParaRPr lang="en-US" dirty="0"/>
                    </a:p>
                  </a:txBody>
                  <a:tcPr/>
                </a:tc>
                <a:tc>
                  <a:txBody>
                    <a:bodyPr/>
                    <a:lstStyle/>
                    <a:p>
                      <a:r>
                        <a:rPr lang="en-US" dirty="0" smtClean="0"/>
                        <a:t>…should worship </a:t>
                      </a:r>
                      <a:endParaRPr lang="en-US" dirty="0"/>
                    </a:p>
                  </a:txBody>
                  <a:tcPr/>
                </a:tc>
              </a:tr>
              <a:tr h="370840">
                <a:tc>
                  <a:txBody>
                    <a:bodyPr/>
                    <a:lstStyle/>
                    <a:p>
                      <a:r>
                        <a:rPr lang="en-US" dirty="0" smtClean="0"/>
                        <a:t>to be absorbed in the impersonal </a:t>
                      </a:r>
                      <a:r>
                        <a:rPr lang="en-US" dirty="0" err="1" smtClean="0"/>
                        <a:t>brahmajyoti</a:t>
                      </a:r>
                      <a:r>
                        <a:rPr lang="en-US" dirty="0" smtClean="0"/>
                        <a:t> effulgence </a:t>
                      </a:r>
                      <a:endParaRPr lang="en-US" dirty="0"/>
                    </a:p>
                  </a:txBody>
                  <a:tcPr/>
                </a:tc>
                <a:tc>
                  <a:txBody>
                    <a:bodyPr/>
                    <a:lstStyle/>
                    <a:p>
                      <a:r>
                        <a:rPr lang="en-US" dirty="0" smtClean="0"/>
                        <a:t>worship the master of the Vedas [Lord Brahma or </a:t>
                      </a:r>
                      <a:r>
                        <a:rPr lang="en-US" dirty="0" err="1" smtClean="0"/>
                        <a:t>Brhaspati</a:t>
                      </a:r>
                      <a:r>
                        <a:rPr lang="en-US" dirty="0" smtClean="0"/>
                        <a:t>, the learned priest</a:t>
                      </a:r>
                      <a:endParaRPr lang="en-US" dirty="0"/>
                    </a:p>
                  </a:txBody>
                  <a:tcPr/>
                </a:tc>
              </a:tr>
              <a:tr h="370840">
                <a:tc>
                  <a:txBody>
                    <a:bodyPr/>
                    <a:lstStyle/>
                    <a:p>
                      <a:r>
                        <a:rPr lang="en-US" dirty="0" smtClean="0"/>
                        <a:t>powerful sex</a:t>
                      </a:r>
                      <a:endParaRPr lang="en-US" dirty="0"/>
                    </a:p>
                  </a:txBody>
                  <a:tcPr/>
                </a:tc>
                <a:tc>
                  <a:txBody>
                    <a:bodyPr/>
                    <a:lstStyle/>
                    <a:p>
                      <a:r>
                        <a:rPr lang="en-US" dirty="0" smtClean="0"/>
                        <a:t>the heavenly King, </a:t>
                      </a:r>
                      <a:r>
                        <a:rPr lang="en-US" dirty="0" err="1" smtClean="0"/>
                        <a:t>Indra</a:t>
                      </a:r>
                      <a:r>
                        <a:rPr lang="en-US" dirty="0" smtClean="0"/>
                        <a:t>, </a:t>
                      </a:r>
                      <a:endParaRPr lang="en-US" dirty="0"/>
                    </a:p>
                  </a:txBody>
                  <a:tcPr/>
                </a:tc>
              </a:tr>
              <a:tr h="370840">
                <a:tc>
                  <a:txBody>
                    <a:bodyPr/>
                    <a:lstStyle/>
                    <a:p>
                      <a:r>
                        <a:rPr lang="en-US" dirty="0" smtClean="0"/>
                        <a:t>good progeny</a:t>
                      </a:r>
                      <a:endParaRPr lang="en-US" dirty="0"/>
                    </a:p>
                  </a:txBody>
                  <a:tcPr/>
                </a:tc>
                <a:tc>
                  <a:txBody>
                    <a:bodyPr/>
                    <a:lstStyle/>
                    <a:p>
                      <a:r>
                        <a:rPr lang="en-US" dirty="0" smtClean="0"/>
                        <a:t>great progenitors called the </a:t>
                      </a:r>
                      <a:r>
                        <a:rPr lang="en-US" dirty="0" err="1" smtClean="0"/>
                        <a:t>Prajapatis</a:t>
                      </a:r>
                      <a:endParaRPr lang="en-US" dirty="0"/>
                    </a:p>
                  </a:txBody>
                  <a:tcPr/>
                </a:tc>
              </a:tr>
              <a:tr h="370840">
                <a:tc>
                  <a:txBody>
                    <a:bodyPr/>
                    <a:lstStyle/>
                    <a:p>
                      <a:r>
                        <a:rPr lang="en-US" dirty="0" smtClean="0"/>
                        <a:t>good fortune</a:t>
                      </a:r>
                      <a:endParaRPr lang="en-US" dirty="0"/>
                    </a:p>
                  </a:txBody>
                  <a:tcPr/>
                </a:tc>
                <a:tc>
                  <a:txBody>
                    <a:bodyPr/>
                    <a:lstStyle/>
                    <a:p>
                      <a:r>
                        <a:rPr lang="en-US" dirty="0" err="1" smtClean="0"/>
                        <a:t>Durgadevi</a:t>
                      </a:r>
                      <a:r>
                        <a:rPr lang="en-US" dirty="0" smtClean="0"/>
                        <a:t>, the superintendent of the material world</a:t>
                      </a:r>
                      <a:endParaRPr lang="en-US" dirty="0"/>
                    </a:p>
                  </a:txBody>
                  <a:tcPr/>
                </a:tc>
              </a:tr>
              <a:tr h="370840">
                <a:tc>
                  <a:txBody>
                    <a:bodyPr/>
                    <a:lstStyle/>
                    <a:p>
                      <a:r>
                        <a:rPr lang="en-US" dirty="0" smtClean="0"/>
                        <a:t>very powerful </a:t>
                      </a:r>
                      <a:endParaRPr lang="en-US" dirty="0"/>
                    </a:p>
                  </a:txBody>
                  <a:tcPr/>
                </a:tc>
                <a:tc>
                  <a:txBody>
                    <a:bodyPr/>
                    <a:lstStyle/>
                    <a:p>
                      <a:r>
                        <a:rPr lang="en-US" dirty="0" smtClean="0"/>
                        <a:t>worship fire</a:t>
                      </a:r>
                      <a:endParaRPr lang="en-US" dirty="0"/>
                    </a:p>
                  </a:txBody>
                  <a:tcPr/>
                </a:tc>
              </a:tr>
              <a:tr h="370840">
                <a:tc>
                  <a:txBody>
                    <a:bodyPr/>
                    <a:lstStyle/>
                    <a:p>
                      <a:r>
                        <a:rPr lang="en-US" dirty="0" smtClean="0"/>
                        <a:t>after money</a:t>
                      </a:r>
                      <a:endParaRPr lang="en-US" dirty="0"/>
                    </a:p>
                  </a:txBody>
                  <a:tcPr/>
                </a:tc>
                <a:tc>
                  <a:txBody>
                    <a:bodyPr/>
                    <a:lstStyle/>
                    <a:p>
                      <a:r>
                        <a:rPr lang="en-US" dirty="0" smtClean="0"/>
                        <a:t>worship the </a:t>
                      </a:r>
                      <a:r>
                        <a:rPr lang="en-US" dirty="0" err="1" smtClean="0"/>
                        <a:t>Vasus</a:t>
                      </a:r>
                      <a:endParaRPr lang="en-US" dirty="0"/>
                    </a:p>
                  </a:txBody>
                  <a:tcPr/>
                </a:tc>
              </a:tr>
              <a:tr h="370840">
                <a:tc>
                  <a:txBody>
                    <a:bodyPr/>
                    <a:lstStyle/>
                    <a:p>
                      <a:r>
                        <a:rPr lang="en-US" dirty="0" smtClean="0"/>
                        <a:t>wants to be a great hero</a:t>
                      </a:r>
                      <a:endParaRPr lang="en-US" dirty="0"/>
                    </a:p>
                  </a:txBody>
                  <a:tcPr/>
                </a:tc>
                <a:tc>
                  <a:txBody>
                    <a:bodyPr/>
                    <a:lstStyle/>
                    <a:p>
                      <a:r>
                        <a:rPr lang="en-US" dirty="0" err="1" smtClean="0"/>
                        <a:t>Rudra</a:t>
                      </a:r>
                      <a:r>
                        <a:rPr lang="en-US" dirty="0" smtClean="0"/>
                        <a:t> incarnations of Lord Siva </a:t>
                      </a:r>
                      <a:endParaRPr lang="en-US" dirty="0"/>
                    </a:p>
                  </a:txBody>
                  <a:tcPr/>
                </a:tc>
              </a:tr>
              <a:tr h="370840">
                <a:tc>
                  <a:txBody>
                    <a:bodyPr/>
                    <a:lstStyle/>
                    <a:p>
                      <a:r>
                        <a:rPr lang="en-US" dirty="0" smtClean="0"/>
                        <a:t>large stock of grains</a:t>
                      </a:r>
                      <a:endParaRPr lang="en-US" dirty="0"/>
                    </a:p>
                  </a:txBody>
                  <a:tcPr/>
                </a:tc>
                <a:tc>
                  <a:txBody>
                    <a:bodyPr/>
                    <a:lstStyle/>
                    <a:p>
                      <a:r>
                        <a:rPr lang="en-US" dirty="0" err="1" smtClean="0"/>
                        <a:t>Aditi</a:t>
                      </a:r>
                      <a:r>
                        <a:rPr lang="en-US" dirty="0" smtClean="0"/>
                        <a:t>.</a:t>
                      </a:r>
                      <a:endParaRPr lang="en-US" dirty="0"/>
                    </a:p>
                  </a:txBody>
                  <a:tcPr/>
                </a:tc>
              </a:tr>
              <a:tr h="370840">
                <a:tc>
                  <a:txBody>
                    <a:bodyPr/>
                    <a:lstStyle/>
                    <a:p>
                      <a:r>
                        <a:rPr lang="en-US" dirty="0" smtClean="0"/>
                        <a:t>attain the heavenly planets</a:t>
                      </a:r>
                      <a:endParaRPr lang="en-US" dirty="0"/>
                    </a:p>
                  </a:txBody>
                  <a:tcPr/>
                </a:tc>
                <a:tc>
                  <a:txBody>
                    <a:bodyPr/>
                    <a:lstStyle/>
                    <a:p>
                      <a:r>
                        <a:rPr lang="en-US" dirty="0" smtClean="0"/>
                        <a:t>sons of </a:t>
                      </a:r>
                      <a:r>
                        <a:rPr lang="en-US" dirty="0" err="1" smtClean="0"/>
                        <a:t>Aditi</a:t>
                      </a:r>
                      <a:endParaRPr lang="en-US" dirty="0"/>
                    </a:p>
                  </a:txBody>
                  <a:tcPr/>
                </a:tc>
              </a:tr>
              <a:tr h="370840">
                <a:tc>
                  <a:txBody>
                    <a:bodyPr/>
                    <a:lstStyle/>
                    <a:p>
                      <a:r>
                        <a:rPr lang="en-US" dirty="0" smtClean="0"/>
                        <a:t>worldly kingdom </a:t>
                      </a:r>
                      <a:endParaRPr lang="en-US" dirty="0"/>
                    </a:p>
                  </a:txBody>
                  <a:tcPr/>
                </a:tc>
                <a:tc>
                  <a:txBody>
                    <a:bodyPr/>
                    <a:lstStyle/>
                    <a:p>
                      <a:r>
                        <a:rPr lang="en-US" dirty="0" err="1" smtClean="0"/>
                        <a:t>Visvadeva</a:t>
                      </a:r>
                      <a:endParaRPr lang="en-US" dirty="0"/>
                    </a:p>
                  </a:txBody>
                  <a:tcPr/>
                </a:tc>
              </a:tr>
              <a:tr h="370840">
                <a:tc>
                  <a:txBody>
                    <a:bodyPr/>
                    <a:lstStyle/>
                    <a:p>
                      <a:r>
                        <a:rPr lang="en-US" dirty="0" smtClean="0"/>
                        <a:t>wants to be popular with the general mass of population </a:t>
                      </a:r>
                      <a:endParaRPr lang="en-US" dirty="0"/>
                    </a:p>
                  </a:txBody>
                  <a:tcPr/>
                </a:tc>
                <a:tc>
                  <a:txBody>
                    <a:bodyPr/>
                    <a:lstStyle/>
                    <a:p>
                      <a:r>
                        <a:rPr lang="en-US" dirty="0" err="1" smtClean="0"/>
                        <a:t>Sadhya</a:t>
                      </a:r>
                      <a:r>
                        <a:rPr lang="en-US" dirty="0" smtClean="0"/>
                        <a:t> demigod</a:t>
                      </a:r>
                      <a:endParaRPr lang="en-US" dirty="0"/>
                    </a:p>
                  </a:txBody>
                  <a:tcPr/>
                </a:tc>
              </a:tr>
            </a:tbl>
          </a:graphicData>
        </a:graphic>
      </p:graphicFrame>
      <p:pic>
        <p:nvPicPr>
          <p:cNvPr id="11266" name="Picture 2" descr="http://image.shutterstock.com/display_pic_with_logo/264820/264820,1288705176,1/stock-photo-calcutta-october-unidentified-hindu-priests-worship-the-goddess-in-durga-puja-festival-on-64235506.jpg"/>
          <p:cNvPicPr>
            <a:picLocks noChangeAspect="1" noChangeArrowheads="1"/>
          </p:cNvPicPr>
          <p:nvPr/>
        </p:nvPicPr>
        <p:blipFill>
          <a:blip r:embed="rId2" cstate="print"/>
          <a:srcRect b="12226"/>
          <a:stretch>
            <a:fillRect/>
          </a:stretch>
        </p:blipFill>
        <p:spPr bwMode="auto">
          <a:xfrm>
            <a:off x="6629400" y="0"/>
            <a:ext cx="2286000" cy="1422400"/>
          </a:xfrm>
          <a:prstGeom prst="rect">
            <a:avLst/>
          </a:prstGeom>
          <a:noFill/>
        </p:spPr>
      </p:pic>
      <p:sp>
        <p:nvSpPr>
          <p:cNvPr id="9" name="Rectangle 8"/>
          <p:cNvSpPr/>
          <p:nvPr/>
        </p:nvSpPr>
        <p:spPr>
          <a:xfrm>
            <a:off x="304800" y="152400"/>
            <a:ext cx="6019800" cy="584775"/>
          </a:xfrm>
          <a:prstGeom prst="rect">
            <a:avLst/>
          </a:prstGeom>
        </p:spPr>
        <p:txBody>
          <a:bodyPr wrap="square">
            <a:spAutoFit/>
          </a:bodyPr>
          <a:lstStyle/>
          <a:p>
            <a:r>
              <a:rPr lang="en-US" sz="3200" dirty="0" err="1" smtClean="0"/>
              <a:t>Śrīmad</a:t>
            </a:r>
            <a:r>
              <a:rPr lang="en-US" sz="3200" dirty="0" smtClean="0"/>
              <a:t> </a:t>
            </a:r>
            <a:r>
              <a:rPr lang="en-US" sz="3200" dirty="0" err="1" smtClean="0"/>
              <a:t>Bhāgavatam</a:t>
            </a:r>
            <a:r>
              <a:rPr lang="en-US" sz="3200" dirty="0" smtClean="0"/>
              <a:t> 2.3.2-7</a:t>
            </a:r>
            <a:endParaRPr lang="en-US" sz="3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228600" y="1899920"/>
          <a:ext cx="8610600" cy="4348480"/>
        </p:xfrm>
        <a:graphic>
          <a:graphicData uri="http://schemas.openxmlformats.org/drawingml/2006/table">
            <a:tbl>
              <a:tblPr firstRow="1" bandRow="1">
                <a:tableStyleId>{5C22544A-7EE6-4342-B048-85BDC9FD1C3A}</a:tableStyleId>
              </a:tblPr>
              <a:tblGrid>
                <a:gridCol w="3276600"/>
                <a:gridCol w="5334000"/>
              </a:tblGrid>
              <a:tr h="370840">
                <a:tc>
                  <a:txBody>
                    <a:bodyPr/>
                    <a:lstStyle/>
                    <a:p>
                      <a:r>
                        <a:rPr lang="en-US" dirty="0" smtClean="0"/>
                        <a:t>One who desires </a:t>
                      </a:r>
                      <a:endParaRPr lang="en-US" dirty="0"/>
                    </a:p>
                  </a:txBody>
                  <a:tcPr/>
                </a:tc>
                <a:tc>
                  <a:txBody>
                    <a:bodyPr/>
                    <a:lstStyle/>
                    <a:p>
                      <a:r>
                        <a:rPr lang="en-US" dirty="0" smtClean="0"/>
                        <a:t>…should worship </a:t>
                      </a:r>
                      <a:endParaRPr lang="en-US" dirty="0"/>
                    </a:p>
                  </a:txBody>
                  <a:tcPr/>
                </a:tc>
              </a:tr>
              <a:tr h="370840">
                <a:tc>
                  <a:txBody>
                    <a:bodyPr/>
                    <a:lstStyle/>
                    <a:p>
                      <a:r>
                        <a:rPr lang="en-US" dirty="0" smtClean="0"/>
                        <a:t>long span of life </a:t>
                      </a:r>
                      <a:endParaRPr lang="en-US" dirty="0"/>
                    </a:p>
                  </a:txBody>
                  <a:tcPr/>
                </a:tc>
                <a:tc>
                  <a:txBody>
                    <a:bodyPr/>
                    <a:lstStyle/>
                    <a:p>
                      <a:r>
                        <a:rPr lang="en-US" dirty="0" smtClean="0"/>
                        <a:t>demigods known as the </a:t>
                      </a:r>
                      <a:r>
                        <a:rPr lang="en-US" dirty="0" err="1" smtClean="0"/>
                        <a:t>Asvini-kumaras</a:t>
                      </a:r>
                      <a:endParaRPr lang="en-US" dirty="0"/>
                    </a:p>
                  </a:txBody>
                  <a:tcPr/>
                </a:tc>
              </a:tr>
              <a:tr h="370840">
                <a:tc>
                  <a:txBody>
                    <a:bodyPr/>
                    <a:lstStyle/>
                    <a:p>
                      <a:r>
                        <a:rPr lang="en-US" dirty="0" smtClean="0"/>
                        <a:t>strongly built body </a:t>
                      </a:r>
                      <a:endParaRPr lang="en-US" dirty="0"/>
                    </a:p>
                  </a:txBody>
                  <a:tcPr/>
                </a:tc>
                <a:tc>
                  <a:txBody>
                    <a:bodyPr/>
                    <a:lstStyle/>
                    <a:p>
                      <a:r>
                        <a:rPr lang="en-US" dirty="0" smtClean="0"/>
                        <a:t>earth</a:t>
                      </a:r>
                      <a:endParaRPr lang="en-US" dirty="0"/>
                    </a:p>
                  </a:txBody>
                  <a:tcPr/>
                </a:tc>
              </a:tr>
              <a:tr h="370840">
                <a:tc>
                  <a:txBody>
                    <a:bodyPr/>
                    <a:lstStyle/>
                    <a:p>
                      <a:r>
                        <a:rPr lang="en-US" dirty="0" smtClean="0"/>
                        <a:t>stability in his post </a:t>
                      </a:r>
                      <a:endParaRPr lang="en-US" dirty="0"/>
                    </a:p>
                  </a:txBody>
                  <a:tcPr/>
                </a:tc>
                <a:tc>
                  <a:txBody>
                    <a:bodyPr/>
                    <a:lstStyle/>
                    <a:p>
                      <a:r>
                        <a:rPr lang="en-US" dirty="0" smtClean="0"/>
                        <a:t>worship the horizon and the earth combined</a:t>
                      </a:r>
                      <a:endParaRPr lang="en-US" dirty="0"/>
                    </a:p>
                  </a:txBody>
                  <a:tcPr/>
                </a:tc>
              </a:tr>
              <a:tr h="370840">
                <a:tc>
                  <a:txBody>
                    <a:bodyPr/>
                    <a:lstStyle/>
                    <a:p>
                      <a:r>
                        <a:rPr lang="en-US" dirty="0" smtClean="0"/>
                        <a:t>to be beautiful </a:t>
                      </a:r>
                      <a:endParaRPr lang="en-US" dirty="0"/>
                    </a:p>
                  </a:txBody>
                  <a:tcPr/>
                </a:tc>
                <a:tc>
                  <a:txBody>
                    <a:bodyPr/>
                    <a:lstStyle/>
                    <a:p>
                      <a:r>
                        <a:rPr lang="en-US" dirty="0" smtClean="0"/>
                        <a:t>beautiful residents of the </a:t>
                      </a:r>
                      <a:r>
                        <a:rPr lang="en-US" dirty="0" err="1" smtClean="0"/>
                        <a:t>Gandharva</a:t>
                      </a:r>
                      <a:r>
                        <a:rPr lang="en-US" dirty="0" smtClean="0"/>
                        <a:t> planet</a:t>
                      </a:r>
                      <a:endParaRPr lang="en-US" dirty="0"/>
                    </a:p>
                  </a:txBody>
                  <a:tcPr/>
                </a:tc>
              </a:tr>
              <a:tr h="370840">
                <a:tc>
                  <a:txBody>
                    <a:bodyPr/>
                    <a:lstStyle/>
                    <a:p>
                      <a:r>
                        <a:rPr lang="en-US" dirty="0" smtClean="0"/>
                        <a:t>good wife </a:t>
                      </a:r>
                      <a:endParaRPr lang="en-US" dirty="0"/>
                    </a:p>
                  </a:txBody>
                  <a:tcPr/>
                </a:tc>
                <a:tc>
                  <a:txBody>
                    <a:bodyPr/>
                    <a:lstStyle/>
                    <a:p>
                      <a:r>
                        <a:rPr lang="en-US" dirty="0" smtClean="0"/>
                        <a:t>the </a:t>
                      </a:r>
                      <a:r>
                        <a:rPr lang="en-US" dirty="0" err="1" smtClean="0"/>
                        <a:t>Apsaras</a:t>
                      </a:r>
                      <a:r>
                        <a:rPr lang="en-US" dirty="0" smtClean="0"/>
                        <a:t> and the </a:t>
                      </a:r>
                      <a:r>
                        <a:rPr lang="en-US" dirty="0" err="1" smtClean="0"/>
                        <a:t>Urvasi</a:t>
                      </a:r>
                      <a:r>
                        <a:rPr lang="en-US" dirty="0" smtClean="0"/>
                        <a:t> society girls of the heavenly kingdom</a:t>
                      </a:r>
                      <a:endParaRPr lang="en-US" dirty="0"/>
                    </a:p>
                  </a:txBody>
                  <a:tcPr/>
                </a:tc>
              </a:tr>
              <a:tr h="370840">
                <a:tc>
                  <a:txBody>
                    <a:bodyPr/>
                    <a:lstStyle/>
                    <a:p>
                      <a:r>
                        <a:rPr lang="en-US" dirty="0" smtClean="0"/>
                        <a:t>domination over others </a:t>
                      </a:r>
                      <a:endParaRPr lang="en-US" dirty="0"/>
                    </a:p>
                  </a:txBody>
                  <a:tcPr/>
                </a:tc>
                <a:tc>
                  <a:txBody>
                    <a:bodyPr/>
                    <a:lstStyle/>
                    <a:p>
                      <a:r>
                        <a:rPr lang="en-US" dirty="0" smtClean="0"/>
                        <a:t>Lord Brahma, the head of the universe</a:t>
                      </a:r>
                      <a:endParaRPr lang="en-US" dirty="0"/>
                    </a:p>
                  </a:txBody>
                  <a:tcPr/>
                </a:tc>
              </a:tr>
              <a:tr h="370840">
                <a:tc>
                  <a:txBody>
                    <a:bodyPr/>
                    <a:lstStyle/>
                    <a:p>
                      <a:r>
                        <a:rPr lang="en-US" dirty="0" smtClean="0"/>
                        <a:t>tangible fame </a:t>
                      </a:r>
                      <a:endParaRPr lang="en-US" dirty="0"/>
                    </a:p>
                  </a:txBody>
                  <a:tcPr/>
                </a:tc>
                <a:tc>
                  <a:txBody>
                    <a:bodyPr/>
                    <a:lstStyle/>
                    <a:p>
                      <a:r>
                        <a:rPr lang="en-US" dirty="0" smtClean="0"/>
                        <a:t>worship the Personality of Godhead</a:t>
                      </a:r>
                      <a:endParaRPr lang="en-US" dirty="0"/>
                    </a:p>
                  </a:txBody>
                  <a:tcPr/>
                </a:tc>
              </a:tr>
              <a:tr h="370840">
                <a:tc>
                  <a:txBody>
                    <a:bodyPr/>
                    <a:lstStyle/>
                    <a:p>
                      <a:r>
                        <a:rPr lang="en-US" dirty="0" smtClean="0"/>
                        <a:t>good bank balance </a:t>
                      </a:r>
                      <a:endParaRPr lang="en-US" dirty="0"/>
                    </a:p>
                  </a:txBody>
                  <a:tcPr/>
                </a:tc>
                <a:tc>
                  <a:txBody>
                    <a:bodyPr/>
                    <a:lstStyle/>
                    <a:p>
                      <a:r>
                        <a:rPr lang="en-US" dirty="0" smtClean="0"/>
                        <a:t>demigod </a:t>
                      </a:r>
                      <a:r>
                        <a:rPr lang="en-US" dirty="0" err="1" smtClean="0"/>
                        <a:t>Varuna</a:t>
                      </a:r>
                      <a:endParaRPr lang="en-US" dirty="0"/>
                    </a:p>
                  </a:txBody>
                  <a:tcPr/>
                </a:tc>
              </a:tr>
              <a:tr h="370840">
                <a:tc>
                  <a:txBody>
                    <a:bodyPr/>
                    <a:lstStyle/>
                    <a:p>
                      <a:r>
                        <a:rPr lang="en-US" dirty="0" smtClean="0"/>
                        <a:t>to be a greatly learned man </a:t>
                      </a:r>
                      <a:endParaRPr lang="en-US" dirty="0"/>
                    </a:p>
                  </a:txBody>
                  <a:tcPr/>
                </a:tc>
                <a:tc>
                  <a:txBody>
                    <a:bodyPr/>
                    <a:lstStyle/>
                    <a:p>
                      <a:r>
                        <a:rPr lang="en-US" dirty="0" smtClean="0"/>
                        <a:t>Lord Siva</a:t>
                      </a:r>
                      <a:endParaRPr lang="en-US" dirty="0"/>
                    </a:p>
                  </a:txBody>
                  <a:tcPr/>
                </a:tc>
              </a:tr>
              <a:tr h="370840">
                <a:tc>
                  <a:txBody>
                    <a:bodyPr/>
                    <a:lstStyle/>
                    <a:p>
                      <a:r>
                        <a:rPr lang="en-US" dirty="0" smtClean="0"/>
                        <a:t>good marital relation </a:t>
                      </a:r>
                      <a:endParaRPr lang="en-US" dirty="0"/>
                    </a:p>
                  </a:txBody>
                  <a:tcPr/>
                </a:tc>
                <a:tc>
                  <a:txBody>
                    <a:bodyPr/>
                    <a:lstStyle/>
                    <a:p>
                      <a:r>
                        <a:rPr lang="en-US" dirty="0" smtClean="0"/>
                        <a:t>chaste goddess </a:t>
                      </a:r>
                      <a:r>
                        <a:rPr lang="en-US" dirty="0" err="1" smtClean="0"/>
                        <a:t>Uma</a:t>
                      </a:r>
                      <a:r>
                        <a:rPr lang="en-US" dirty="0" smtClean="0"/>
                        <a:t>, the wife of Lord Siva. </a:t>
                      </a:r>
                      <a:endParaRPr lang="en-US" dirty="0"/>
                    </a:p>
                  </a:txBody>
                  <a:tcPr/>
                </a:tc>
              </a:tr>
            </a:tbl>
          </a:graphicData>
        </a:graphic>
      </p:graphicFrame>
      <p:pic>
        <p:nvPicPr>
          <p:cNvPr id="1026" name="Picture 2" descr="http://www.artoflegendindia.com/images/detailed/pbaab235_parvai_worship_lord_shiva.jpg"/>
          <p:cNvPicPr>
            <a:picLocks noChangeAspect="1" noChangeArrowheads="1"/>
          </p:cNvPicPr>
          <p:nvPr/>
        </p:nvPicPr>
        <p:blipFill>
          <a:blip r:embed="rId2" cstate="print"/>
          <a:srcRect/>
          <a:stretch>
            <a:fillRect/>
          </a:stretch>
        </p:blipFill>
        <p:spPr bwMode="auto">
          <a:xfrm>
            <a:off x="6019800" y="0"/>
            <a:ext cx="2819400" cy="1860804"/>
          </a:xfrm>
          <a:prstGeom prst="rect">
            <a:avLst/>
          </a:prstGeom>
          <a:noFill/>
        </p:spPr>
      </p:pic>
      <p:sp>
        <p:nvSpPr>
          <p:cNvPr id="7" name="Rectangle 6"/>
          <p:cNvSpPr/>
          <p:nvPr/>
        </p:nvSpPr>
        <p:spPr>
          <a:xfrm>
            <a:off x="228600" y="381000"/>
            <a:ext cx="5715000" cy="584775"/>
          </a:xfrm>
          <a:prstGeom prst="rect">
            <a:avLst/>
          </a:prstGeom>
        </p:spPr>
        <p:txBody>
          <a:bodyPr wrap="square">
            <a:spAutoFit/>
          </a:bodyPr>
          <a:lstStyle/>
          <a:p>
            <a:r>
              <a:rPr lang="en-US" sz="3200" dirty="0" err="1" smtClean="0"/>
              <a:t>Śrīmad</a:t>
            </a:r>
            <a:r>
              <a:rPr lang="en-US" sz="3200" dirty="0" smtClean="0"/>
              <a:t> </a:t>
            </a:r>
            <a:r>
              <a:rPr lang="en-US" sz="3200" dirty="0" err="1" smtClean="0"/>
              <a:t>Bhāgavatam</a:t>
            </a:r>
            <a:r>
              <a:rPr lang="en-US" sz="3200" dirty="0" smtClean="0"/>
              <a:t> 2.3.2-7</a:t>
            </a:r>
            <a:endParaRPr lang="en-US"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err="1" smtClean="0"/>
              <a:t>Śrīmad</a:t>
            </a:r>
            <a:r>
              <a:rPr lang="en-US" dirty="0" smtClean="0"/>
              <a:t> </a:t>
            </a:r>
            <a:r>
              <a:rPr lang="en-US" dirty="0" err="1" smtClean="0"/>
              <a:t>Bhāgavatam</a:t>
            </a:r>
            <a:r>
              <a:rPr lang="en-US" dirty="0" smtClean="0"/>
              <a:t> 2.3.2-7</a:t>
            </a:r>
            <a:endParaRPr lang="en-US" dirty="0"/>
          </a:p>
        </p:txBody>
      </p:sp>
      <p:sp>
        <p:nvSpPr>
          <p:cNvPr id="3" name="Content Placeholder 2"/>
          <p:cNvSpPr>
            <a:spLocks noGrp="1"/>
          </p:cNvSpPr>
          <p:nvPr>
            <p:ph sz="quarter" idx="1"/>
          </p:nvPr>
        </p:nvSpPr>
        <p:spPr>
          <a:xfrm>
            <a:off x="381000" y="838200"/>
            <a:ext cx="8610600" cy="5791200"/>
          </a:xfrm>
        </p:spPr>
        <p:txBody>
          <a:bodyPr>
            <a:normAutofit lnSpcReduction="10000"/>
          </a:bodyPr>
          <a:lstStyle/>
          <a:p>
            <a:pPr marL="0" indent="0">
              <a:buNone/>
            </a:pPr>
            <a:r>
              <a:rPr lang="en-US" dirty="0" smtClean="0"/>
              <a:t>There are different modes of worship for different persons desiring success in particular subjects. The conditioned soul living within the purview of the material world cannot be an expert in every type of materially enjoyable asset, but one can have considerable influence over a particular matter by worshiping a particular demigod, as mentioned above. </a:t>
            </a:r>
            <a:r>
              <a:rPr lang="en-US" b="1" dirty="0" err="1" smtClean="0"/>
              <a:t>Rāvaṇa</a:t>
            </a:r>
            <a:r>
              <a:rPr lang="en-US" b="1" dirty="0" smtClean="0"/>
              <a:t> was made a very powerful man by worshiping Lord </a:t>
            </a:r>
            <a:r>
              <a:rPr lang="en-US" b="1" dirty="0" err="1" smtClean="0"/>
              <a:t>Śiva</a:t>
            </a:r>
            <a:r>
              <a:rPr lang="en-US" b="1" dirty="0" smtClean="0"/>
              <a:t>, and he used to offer severed heads to please Lord </a:t>
            </a:r>
            <a:r>
              <a:rPr lang="en-US" b="1" dirty="0" err="1" smtClean="0"/>
              <a:t>Śiva</a:t>
            </a:r>
            <a:r>
              <a:rPr lang="en-US" b="1" dirty="0" smtClean="0"/>
              <a:t>.</a:t>
            </a:r>
            <a:r>
              <a:rPr lang="en-US" dirty="0" smtClean="0"/>
              <a:t> He became so powerful by the grace of Lord </a:t>
            </a:r>
            <a:r>
              <a:rPr lang="en-US" dirty="0" err="1" smtClean="0"/>
              <a:t>Śiva</a:t>
            </a:r>
            <a:r>
              <a:rPr lang="en-US" dirty="0" smtClean="0"/>
              <a:t> that all the demigods were afraid of him, until he at last challenged the Personality of Godhead </a:t>
            </a:r>
            <a:r>
              <a:rPr lang="en-US" dirty="0" err="1" smtClean="0"/>
              <a:t>Śrī</a:t>
            </a:r>
            <a:r>
              <a:rPr lang="en-US" dirty="0" smtClean="0"/>
              <a:t> </a:t>
            </a:r>
            <a:r>
              <a:rPr lang="en-US" dirty="0" err="1" smtClean="0"/>
              <a:t>Rāmacandra</a:t>
            </a:r>
            <a:r>
              <a:rPr lang="en-US" dirty="0" smtClean="0"/>
              <a:t> and thus ruined himself. In other words, all such persons who aspire after gaining some or all of the material objects of enjoyment, or the gross materialistic persons, are on the whole less intelligent, as confirmed in the </a:t>
            </a:r>
            <a:r>
              <a:rPr lang="en-US" dirty="0" err="1" smtClean="0"/>
              <a:t>Bhagavad-gītā</a:t>
            </a:r>
            <a:r>
              <a:rPr lang="en-US" dirty="0" smtClean="0"/>
              <a:t> (7.20). </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8627</TotalTime>
  <Words>2887</Words>
  <Application>Microsoft Office PowerPoint</Application>
  <PresentationFormat>On-screen Show (4:3)</PresentationFormat>
  <Paragraphs>218</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Oriel</vt:lpstr>
      <vt:lpstr>Śrīmad Bhāgavatam 2.3.1-12 </vt:lpstr>
      <vt:lpstr>Slide 2</vt:lpstr>
      <vt:lpstr>Pure Devotional Service: The Change in Heart</vt:lpstr>
      <vt:lpstr>Śrīmad Bhāgavatam 2.3.1 </vt:lpstr>
      <vt:lpstr>Key points</vt:lpstr>
      <vt:lpstr>Śrīmad Bhāgavatam 2.3.2-7</vt:lpstr>
      <vt:lpstr>Slide 7</vt:lpstr>
      <vt:lpstr>Slide 8</vt:lpstr>
      <vt:lpstr>Śrīmad Bhāgavatam 2.3.2-7</vt:lpstr>
      <vt:lpstr>Śrīmad Bhāgavatam 2.3.2-7</vt:lpstr>
      <vt:lpstr>Śrīmad Bhāgavatam 2.3.2-7</vt:lpstr>
      <vt:lpstr>Śrīmad Bhāgavatam 2.3.2-7</vt:lpstr>
      <vt:lpstr>Śrīmad Bhāgavatam 2.3.8</vt:lpstr>
      <vt:lpstr>Śrīmad Bhāgavatam 2.3.8</vt:lpstr>
      <vt:lpstr>Śrīmad Bhāgavatam 2.3.9</vt:lpstr>
      <vt:lpstr>Śrīmad Bhāgavatam 2.3.9</vt:lpstr>
      <vt:lpstr>Śrīmad Bhāgavatam 2.3.9</vt:lpstr>
      <vt:lpstr>Śrīmad Bhāgavatam 2.3.9</vt:lpstr>
      <vt:lpstr>Śrīmad Bhāgavatam 2.3.9</vt:lpstr>
      <vt:lpstr>Śrīmad Bhāgavatam 2.3.10</vt:lpstr>
      <vt:lpstr>Śrīmad Bhāgavatam 2.3.10</vt:lpstr>
      <vt:lpstr>2.3.10: What is Sarva Kama? </vt:lpstr>
      <vt:lpstr>2.3.10: Udāra-dhīḥ means one who has a broader outlook</vt:lpstr>
      <vt:lpstr>Śrīmad Bhāgavatam 2.3.11 </vt:lpstr>
      <vt:lpstr>Śrīmad Bhāgavatam 2.3.11</vt:lpstr>
      <vt:lpstr>Śrīmad Bhāgavatam 2.3.11</vt:lpstr>
      <vt:lpstr>Śrīmad Bhāgavatam 2.3.11</vt:lpstr>
      <vt:lpstr>Śrīmad Bhāgavatam 2.3.12</vt:lpstr>
      <vt:lpstr>Śrīmad Bhāgavatam 2.3.12</vt:lpstr>
      <vt:lpstr>Śrīmad Bhāgavatam 2.3.12</vt:lpstr>
      <vt:lpstr>Practical Application</vt:lpstr>
      <vt:lpstr>Practical Application</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Bhakti</dc:creator>
  <cp:lastModifiedBy>Bhakti</cp:lastModifiedBy>
  <cp:revision>17</cp:revision>
  <dcterms:created xsi:type="dcterms:W3CDTF">2013-04-28T16:22:59Z</dcterms:created>
  <dcterms:modified xsi:type="dcterms:W3CDTF">2013-05-04T16:10:39Z</dcterms:modified>
</cp:coreProperties>
</file>