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5"/>
  </p:notesMasterIdLst>
  <p:sldIdLst>
    <p:sldId id="256" r:id="rId2"/>
    <p:sldId id="260" r:id="rId3"/>
    <p:sldId id="261" r:id="rId4"/>
    <p:sldId id="346" r:id="rId5"/>
    <p:sldId id="344" r:id="rId6"/>
    <p:sldId id="360" r:id="rId7"/>
    <p:sldId id="422" r:id="rId8"/>
    <p:sldId id="409" r:id="rId9"/>
    <p:sldId id="423" r:id="rId10"/>
    <p:sldId id="410" r:id="rId11"/>
    <p:sldId id="424" r:id="rId12"/>
    <p:sldId id="425" r:id="rId13"/>
    <p:sldId id="411" r:id="rId14"/>
    <p:sldId id="426" r:id="rId15"/>
    <p:sldId id="412" r:id="rId16"/>
    <p:sldId id="427" r:id="rId17"/>
    <p:sldId id="428" r:id="rId18"/>
    <p:sldId id="433" r:id="rId19"/>
    <p:sldId id="413" r:id="rId20"/>
    <p:sldId id="429" r:id="rId21"/>
    <p:sldId id="414" r:id="rId22"/>
    <p:sldId id="430" r:id="rId23"/>
    <p:sldId id="415" r:id="rId24"/>
    <p:sldId id="416" r:id="rId25"/>
    <p:sldId id="417" r:id="rId26"/>
    <p:sldId id="418" r:id="rId27"/>
    <p:sldId id="419" r:id="rId28"/>
    <p:sldId id="431" r:id="rId29"/>
    <p:sldId id="420" r:id="rId30"/>
    <p:sldId id="421" r:id="rId31"/>
    <p:sldId id="432" r:id="rId32"/>
    <p:sldId id="337" r:id="rId33"/>
    <p:sldId id="338"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8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09" autoAdjust="0"/>
    <p:restoredTop sz="82065" autoAdjust="0"/>
  </p:normalViewPr>
  <p:slideViewPr>
    <p:cSldViewPr>
      <p:cViewPr varScale="1">
        <p:scale>
          <a:sx n="64" d="100"/>
          <a:sy n="64" d="100"/>
        </p:scale>
        <p:origin x="144" y="38"/>
      </p:cViewPr>
      <p:guideLst>
        <p:guide orient="horz" pos="2160"/>
        <p:guide pos="2880"/>
      </p:guideLst>
    </p:cSldViewPr>
  </p:slideViewPr>
  <p:outlineViewPr>
    <p:cViewPr>
      <p:scale>
        <a:sx n="33" d="100"/>
        <a:sy n="33" d="100"/>
      </p:scale>
      <p:origin x="0" y="10147"/>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856" y="-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18DB5-3F1A-4743-A73F-3E8864959E03}" type="doc">
      <dgm:prSet loTypeId="urn:microsoft.com/office/officeart/2005/8/layout/vList2" loCatId="list" qsTypeId="urn:microsoft.com/office/officeart/2005/8/quickstyle/3d3" qsCatId="3D" csTypeId="urn:microsoft.com/office/officeart/2005/8/colors/colorful4" csCatId="colorful" phldr="1"/>
      <dgm:spPr/>
      <dgm:t>
        <a:bodyPr/>
        <a:lstStyle/>
        <a:p>
          <a:endParaRPr lang="en-US"/>
        </a:p>
      </dgm:t>
    </dgm:pt>
    <dgm:pt modelId="{ECB7E87F-CEEF-4B79-A2C7-09B0F0983FEE}">
      <dgm:prSet/>
      <dgm:spPr/>
      <dgm:t>
        <a:bodyPr/>
        <a:lstStyle/>
        <a:p>
          <a:pPr rtl="0"/>
          <a:r>
            <a:rPr lang="en-US" b="1" i="1" dirty="0" smtClean="0"/>
            <a:t>1           Potency of meditating on the </a:t>
          </a:r>
          <a:r>
            <a:rPr lang="en-US" b="1" i="1" dirty="0" err="1" smtClean="0"/>
            <a:t>Virat-rupa</a:t>
          </a:r>
          <a:endParaRPr lang="en-US" dirty="0"/>
        </a:p>
      </dgm:t>
    </dgm:pt>
    <dgm:pt modelId="{31041DF6-AEBB-46E0-985F-D0FCB2682D76}" type="parTrans" cxnId="{745CEEE5-2F7A-43A2-AF1B-C7D0F47D2D9A}">
      <dgm:prSet/>
      <dgm:spPr/>
      <dgm:t>
        <a:bodyPr/>
        <a:lstStyle/>
        <a:p>
          <a:endParaRPr lang="en-US"/>
        </a:p>
      </dgm:t>
    </dgm:pt>
    <dgm:pt modelId="{A6C2C615-6CCC-4607-946A-E968E044EA37}" type="sibTrans" cxnId="{745CEEE5-2F7A-43A2-AF1B-C7D0F47D2D9A}">
      <dgm:prSet/>
      <dgm:spPr/>
      <dgm:t>
        <a:bodyPr/>
        <a:lstStyle/>
        <a:p>
          <a:endParaRPr lang="en-US"/>
        </a:p>
      </dgm:t>
    </dgm:pt>
    <dgm:pt modelId="{AA39544E-B404-41E5-AD9D-5B73845E963B}">
      <dgm:prSet/>
      <dgm:spPr/>
      <dgm:t>
        <a:bodyPr/>
        <a:lstStyle/>
        <a:p>
          <a:pPr rtl="0"/>
          <a:r>
            <a:rPr lang="en-US" b="1" i="1" dirty="0" smtClean="0"/>
            <a:t>2           Do not aspire for heavenly pleasures</a:t>
          </a:r>
          <a:endParaRPr lang="en-US" dirty="0"/>
        </a:p>
      </dgm:t>
    </dgm:pt>
    <dgm:pt modelId="{16F5F7EE-5DBA-4DC7-9BF5-5B78B6A5719D}" type="parTrans" cxnId="{098C0E72-6D15-45CD-9286-01D59D5C80E7}">
      <dgm:prSet/>
      <dgm:spPr/>
      <dgm:t>
        <a:bodyPr/>
        <a:lstStyle/>
        <a:p>
          <a:endParaRPr lang="en-US"/>
        </a:p>
      </dgm:t>
    </dgm:pt>
    <dgm:pt modelId="{604B604E-701B-49D6-B9BB-92A41F8CC10A}" type="sibTrans" cxnId="{098C0E72-6D15-45CD-9286-01D59D5C80E7}">
      <dgm:prSet/>
      <dgm:spPr/>
      <dgm:t>
        <a:bodyPr/>
        <a:lstStyle/>
        <a:p>
          <a:endParaRPr lang="en-US"/>
        </a:p>
      </dgm:t>
    </dgm:pt>
    <dgm:pt modelId="{D291D273-B9B3-40B2-80BD-11DC8A2B0BB1}">
      <dgm:prSet/>
      <dgm:spPr/>
      <dgm:t>
        <a:bodyPr/>
        <a:lstStyle/>
        <a:p>
          <a:pPr rtl="0"/>
          <a:r>
            <a:rPr lang="en-US" b="1" i="1" dirty="0" smtClean="0"/>
            <a:t>3           Do not chase after material enjoyment</a:t>
          </a:r>
          <a:endParaRPr lang="en-US" dirty="0"/>
        </a:p>
      </dgm:t>
    </dgm:pt>
    <dgm:pt modelId="{90C3CB66-CEE0-4E70-BB61-072D1A6A9EB6}" type="parTrans" cxnId="{EA429E1C-EA42-40DA-82D1-F7BE7CA39B5A}">
      <dgm:prSet/>
      <dgm:spPr/>
      <dgm:t>
        <a:bodyPr/>
        <a:lstStyle/>
        <a:p>
          <a:endParaRPr lang="en-US"/>
        </a:p>
      </dgm:t>
    </dgm:pt>
    <dgm:pt modelId="{2A803776-200D-448B-8A96-D582DA708D63}" type="sibTrans" cxnId="{EA429E1C-EA42-40DA-82D1-F7BE7CA39B5A}">
      <dgm:prSet/>
      <dgm:spPr/>
      <dgm:t>
        <a:bodyPr/>
        <a:lstStyle/>
        <a:p>
          <a:endParaRPr lang="en-US"/>
        </a:p>
      </dgm:t>
    </dgm:pt>
    <dgm:pt modelId="{AEC4EAA7-29B6-4F93-9233-6CFEDF44A4FF}">
      <dgm:prSet/>
      <dgm:spPr/>
      <dgm:t>
        <a:bodyPr/>
        <a:lstStyle/>
        <a:p>
          <a:pPr rtl="0"/>
          <a:r>
            <a:rPr lang="en-US" b="1" i="1" dirty="0" smtClean="0"/>
            <a:t>4 - 5      Rely on nature’s basic gifts</a:t>
          </a:r>
          <a:endParaRPr lang="en-US" dirty="0"/>
        </a:p>
      </dgm:t>
    </dgm:pt>
    <dgm:pt modelId="{EABDC58E-B010-4554-A39A-41EE4928C2B4}" type="parTrans" cxnId="{69ECCDB7-36BA-46CC-BEB0-A7BA05374224}">
      <dgm:prSet/>
      <dgm:spPr/>
      <dgm:t>
        <a:bodyPr/>
        <a:lstStyle/>
        <a:p>
          <a:endParaRPr lang="en-US"/>
        </a:p>
      </dgm:t>
    </dgm:pt>
    <dgm:pt modelId="{07E04B17-15F0-4FEA-B654-15874B51F8B7}" type="sibTrans" cxnId="{69ECCDB7-36BA-46CC-BEB0-A7BA05374224}">
      <dgm:prSet/>
      <dgm:spPr/>
      <dgm:t>
        <a:bodyPr/>
        <a:lstStyle/>
        <a:p>
          <a:endParaRPr lang="en-US"/>
        </a:p>
      </dgm:t>
    </dgm:pt>
    <dgm:pt modelId="{D51ABF6E-E6E0-48AB-98F7-B78D05EE149E}">
      <dgm:prSet/>
      <dgm:spPr/>
      <dgm:t>
        <a:bodyPr/>
        <a:lstStyle/>
        <a:p>
          <a:pPr rtl="0"/>
          <a:r>
            <a:rPr lang="en-US" b="1" i="1" dirty="0" smtClean="0"/>
            <a:t>6 - 7      Serve the </a:t>
          </a:r>
          <a:r>
            <a:rPr lang="en-US" b="1" i="1" dirty="0" err="1" smtClean="0"/>
            <a:t>Supersoul</a:t>
          </a:r>
          <a:r>
            <a:rPr lang="en-US" b="1" i="1" dirty="0" smtClean="0"/>
            <a:t> instead</a:t>
          </a:r>
          <a:endParaRPr lang="en-US" dirty="0"/>
        </a:p>
      </dgm:t>
    </dgm:pt>
    <dgm:pt modelId="{0E1E4CC5-4274-46BC-862E-A859D3252122}" type="parTrans" cxnId="{F19870C7-6474-4326-BF6A-279AB8779C5E}">
      <dgm:prSet/>
      <dgm:spPr/>
      <dgm:t>
        <a:bodyPr/>
        <a:lstStyle/>
        <a:p>
          <a:endParaRPr lang="en-US"/>
        </a:p>
      </dgm:t>
    </dgm:pt>
    <dgm:pt modelId="{06611799-1BCD-4BDA-AD62-FB8C603E92FD}" type="sibTrans" cxnId="{F19870C7-6474-4326-BF6A-279AB8779C5E}">
      <dgm:prSet/>
      <dgm:spPr/>
      <dgm:t>
        <a:bodyPr/>
        <a:lstStyle/>
        <a:p>
          <a:endParaRPr lang="en-US"/>
        </a:p>
      </dgm:t>
    </dgm:pt>
    <dgm:pt modelId="{F39277B9-C975-4B94-90FE-7AD355C78463}">
      <dgm:prSet/>
      <dgm:spPr/>
      <dgm:t>
        <a:bodyPr/>
        <a:lstStyle/>
        <a:p>
          <a:pPr rtl="0"/>
          <a:r>
            <a:rPr lang="en-US" b="1" i="1" dirty="0" smtClean="0"/>
            <a:t>8 - 12    </a:t>
          </a:r>
          <a:r>
            <a:rPr lang="en-US" b="1" i="1" dirty="0" smtClean="0"/>
            <a:t>Description of </a:t>
          </a:r>
          <a:r>
            <a:rPr lang="en-US" b="1" i="1" dirty="0" smtClean="0"/>
            <a:t>the </a:t>
          </a:r>
          <a:r>
            <a:rPr lang="en-US" b="1" i="1" dirty="0" err="1" smtClean="0"/>
            <a:t>Supersoul</a:t>
          </a:r>
          <a:endParaRPr lang="en-US" dirty="0"/>
        </a:p>
      </dgm:t>
    </dgm:pt>
    <dgm:pt modelId="{20166894-32A1-4CB5-85FC-0A496854B065}" type="parTrans" cxnId="{12FD431D-BFA1-4D4D-86A4-36D18C674180}">
      <dgm:prSet/>
      <dgm:spPr/>
      <dgm:t>
        <a:bodyPr/>
        <a:lstStyle/>
        <a:p>
          <a:endParaRPr lang="en-US"/>
        </a:p>
      </dgm:t>
    </dgm:pt>
    <dgm:pt modelId="{05108A14-DD6E-40D6-84C0-0DE2380E97B8}" type="sibTrans" cxnId="{12FD431D-BFA1-4D4D-86A4-36D18C674180}">
      <dgm:prSet/>
      <dgm:spPr/>
      <dgm:t>
        <a:bodyPr/>
        <a:lstStyle/>
        <a:p>
          <a:endParaRPr lang="en-US"/>
        </a:p>
      </dgm:t>
    </dgm:pt>
    <dgm:pt modelId="{065F569A-97AA-46B8-8149-0ECED3973088}">
      <dgm:prSet/>
      <dgm:spPr/>
      <dgm:t>
        <a:bodyPr/>
        <a:lstStyle/>
        <a:p>
          <a:pPr rtl="0"/>
          <a:r>
            <a:rPr lang="en-US" b="1" i="1" smtClean="0"/>
            <a:t>13         Process of meditation on the Supersoul</a:t>
          </a:r>
          <a:endParaRPr lang="en-US"/>
        </a:p>
      </dgm:t>
    </dgm:pt>
    <dgm:pt modelId="{B93368C9-E794-47EE-A12F-1F829E42DFB5}" type="parTrans" cxnId="{6FC4B1F2-9D39-4252-B6BC-646278CDD758}">
      <dgm:prSet/>
      <dgm:spPr/>
      <dgm:t>
        <a:bodyPr/>
        <a:lstStyle/>
        <a:p>
          <a:endParaRPr lang="en-US"/>
        </a:p>
      </dgm:t>
    </dgm:pt>
    <dgm:pt modelId="{6DF04B0D-82BC-4A80-BDC2-1111EC2A080D}" type="sibTrans" cxnId="{6FC4B1F2-9D39-4252-B6BC-646278CDD758}">
      <dgm:prSet/>
      <dgm:spPr/>
      <dgm:t>
        <a:bodyPr/>
        <a:lstStyle/>
        <a:p>
          <a:endParaRPr lang="en-US"/>
        </a:p>
      </dgm:t>
    </dgm:pt>
    <dgm:pt modelId="{A50945D0-EA08-4868-85C6-FBC97FE667E0}">
      <dgm:prSet/>
      <dgm:spPr/>
      <dgm:t>
        <a:bodyPr/>
        <a:lstStyle/>
        <a:p>
          <a:pPr rtl="0"/>
          <a:r>
            <a:rPr lang="en-US" b="1" i="1" smtClean="0"/>
            <a:t>14         Re-emphasizing meditation on the Lord</a:t>
          </a:r>
          <a:endParaRPr lang="en-US"/>
        </a:p>
      </dgm:t>
    </dgm:pt>
    <dgm:pt modelId="{15DD188A-D8A9-4232-B0F1-FD5C35AFCB88}" type="parTrans" cxnId="{4C5EA4C9-F874-4CE8-A08E-900603D93F53}">
      <dgm:prSet/>
      <dgm:spPr/>
      <dgm:t>
        <a:bodyPr/>
        <a:lstStyle/>
        <a:p>
          <a:endParaRPr lang="en-US"/>
        </a:p>
      </dgm:t>
    </dgm:pt>
    <dgm:pt modelId="{A6159F24-1B4B-4154-93DC-9B173B7765B6}" type="sibTrans" cxnId="{4C5EA4C9-F874-4CE8-A08E-900603D93F53}">
      <dgm:prSet/>
      <dgm:spPr/>
      <dgm:t>
        <a:bodyPr/>
        <a:lstStyle/>
        <a:p>
          <a:endParaRPr lang="en-US"/>
        </a:p>
      </dgm:t>
    </dgm:pt>
    <dgm:pt modelId="{FF30D003-FB91-4A81-90B5-343A99984246}" type="pres">
      <dgm:prSet presAssocID="{60C18DB5-3F1A-4743-A73F-3E8864959E03}" presName="linear" presStyleCnt="0">
        <dgm:presLayoutVars>
          <dgm:animLvl val="lvl"/>
          <dgm:resizeHandles val="exact"/>
        </dgm:presLayoutVars>
      </dgm:prSet>
      <dgm:spPr/>
      <dgm:t>
        <a:bodyPr/>
        <a:lstStyle/>
        <a:p>
          <a:endParaRPr lang="en-US"/>
        </a:p>
      </dgm:t>
    </dgm:pt>
    <dgm:pt modelId="{B19A8298-CEA3-4D61-A058-5135B1474814}" type="pres">
      <dgm:prSet presAssocID="{ECB7E87F-CEEF-4B79-A2C7-09B0F0983FEE}" presName="parentText" presStyleLbl="node1" presStyleIdx="0" presStyleCnt="8">
        <dgm:presLayoutVars>
          <dgm:chMax val="0"/>
          <dgm:bulletEnabled val="1"/>
        </dgm:presLayoutVars>
      </dgm:prSet>
      <dgm:spPr/>
      <dgm:t>
        <a:bodyPr/>
        <a:lstStyle/>
        <a:p>
          <a:endParaRPr lang="en-US"/>
        </a:p>
      </dgm:t>
    </dgm:pt>
    <dgm:pt modelId="{1C230234-E31F-45F3-A621-97A2DF8E8147}" type="pres">
      <dgm:prSet presAssocID="{A6C2C615-6CCC-4607-946A-E968E044EA37}" presName="spacer" presStyleCnt="0"/>
      <dgm:spPr/>
    </dgm:pt>
    <dgm:pt modelId="{89A76014-3BC4-4988-A088-C0692844F83D}" type="pres">
      <dgm:prSet presAssocID="{AA39544E-B404-41E5-AD9D-5B73845E963B}" presName="parentText" presStyleLbl="node1" presStyleIdx="1" presStyleCnt="8">
        <dgm:presLayoutVars>
          <dgm:chMax val="0"/>
          <dgm:bulletEnabled val="1"/>
        </dgm:presLayoutVars>
      </dgm:prSet>
      <dgm:spPr/>
      <dgm:t>
        <a:bodyPr/>
        <a:lstStyle/>
        <a:p>
          <a:endParaRPr lang="en-US"/>
        </a:p>
      </dgm:t>
    </dgm:pt>
    <dgm:pt modelId="{466E0FCC-0851-4B44-AD49-FC6F96CF626A}" type="pres">
      <dgm:prSet presAssocID="{604B604E-701B-49D6-B9BB-92A41F8CC10A}" presName="spacer" presStyleCnt="0"/>
      <dgm:spPr/>
    </dgm:pt>
    <dgm:pt modelId="{5AD8B842-31FB-4A47-B424-0621111D5F63}" type="pres">
      <dgm:prSet presAssocID="{D291D273-B9B3-40B2-80BD-11DC8A2B0BB1}" presName="parentText" presStyleLbl="node1" presStyleIdx="2" presStyleCnt="8">
        <dgm:presLayoutVars>
          <dgm:chMax val="0"/>
          <dgm:bulletEnabled val="1"/>
        </dgm:presLayoutVars>
      </dgm:prSet>
      <dgm:spPr/>
      <dgm:t>
        <a:bodyPr/>
        <a:lstStyle/>
        <a:p>
          <a:endParaRPr lang="en-US"/>
        </a:p>
      </dgm:t>
    </dgm:pt>
    <dgm:pt modelId="{6BB4EEC2-54E8-4F99-AD43-2F78450F3F5F}" type="pres">
      <dgm:prSet presAssocID="{2A803776-200D-448B-8A96-D582DA708D63}" presName="spacer" presStyleCnt="0"/>
      <dgm:spPr/>
    </dgm:pt>
    <dgm:pt modelId="{0209255C-B05D-4431-93E8-198DFD41DCF1}" type="pres">
      <dgm:prSet presAssocID="{AEC4EAA7-29B6-4F93-9233-6CFEDF44A4FF}" presName="parentText" presStyleLbl="node1" presStyleIdx="3" presStyleCnt="8">
        <dgm:presLayoutVars>
          <dgm:chMax val="0"/>
          <dgm:bulletEnabled val="1"/>
        </dgm:presLayoutVars>
      </dgm:prSet>
      <dgm:spPr/>
      <dgm:t>
        <a:bodyPr/>
        <a:lstStyle/>
        <a:p>
          <a:endParaRPr lang="en-US"/>
        </a:p>
      </dgm:t>
    </dgm:pt>
    <dgm:pt modelId="{FC12D63A-04B9-424C-8790-9EBC68BC3616}" type="pres">
      <dgm:prSet presAssocID="{07E04B17-15F0-4FEA-B654-15874B51F8B7}" presName="spacer" presStyleCnt="0"/>
      <dgm:spPr/>
    </dgm:pt>
    <dgm:pt modelId="{93BF1467-C600-4879-8DB9-74B2ABC1AF51}" type="pres">
      <dgm:prSet presAssocID="{D51ABF6E-E6E0-48AB-98F7-B78D05EE149E}" presName="parentText" presStyleLbl="node1" presStyleIdx="4" presStyleCnt="8">
        <dgm:presLayoutVars>
          <dgm:chMax val="0"/>
          <dgm:bulletEnabled val="1"/>
        </dgm:presLayoutVars>
      </dgm:prSet>
      <dgm:spPr/>
      <dgm:t>
        <a:bodyPr/>
        <a:lstStyle/>
        <a:p>
          <a:endParaRPr lang="en-US"/>
        </a:p>
      </dgm:t>
    </dgm:pt>
    <dgm:pt modelId="{9B5EB722-73B5-48DC-829B-DD24E3501747}" type="pres">
      <dgm:prSet presAssocID="{06611799-1BCD-4BDA-AD62-FB8C603E92FD}" presName="spacer" presStyleCnt="0"/>
      <dgm:spPr/>
    </dgm:pt>
    <dgm:pt modelId="{B0113985-39A1-4384-AF70-8C65A6F81708}" type="pres">
      <dgm:prSet presAssocID="{F39277B9-C975-4B94-90FE-7AD355C78463}" presName="parentText" presStyleLbl="node1" presStyleIdx="5" presStyleCnt="8">
        <dgm:presLayoutVars>
          <dgm:chMax val="0"/>
          <dgm:bulletEnabled val="1"/>
        </dgm:presLayoutVars>
      </dgm:prSet>
      <dgm:spPr/>
      <dgm:t>
        <a:bodyPr/>
        <a:lstStyle/>
        <a:p>
          <a:endParaRPr lang="en-US"/>
        </a:p>
      </dgm:t>
    </dgm:pt>
    <dgm:pt modelId="{10408349-0529-4597-9C1D-E5BEC2FFBC62}" type="pres">
      <dgm:prSet presAssocID="{05108A14-DD6E-40D6-84C0-0DE2380E97B8}" presName="spacer" presStyleCnt="0"/>
      <dgm:spPr/>
    </dgm:pt>
    <dgm:pt modelId="{3CEFFDFB-9B33-479B-812F-94746AA0EB52}" type="pres">
      <dgm:prSet presAssocID="{065F569A-97AA-46B8-8149-0ECED3973088}" presName="parentText" presStyleLbl="node1" presStyleIdx="6" presStyleCnt="8">
        <dgm:presLayoutVars>
          <dgm:chMax val="0"/>
          <dgm:bulletEnabled val="1"/>
        </dgm:presLayoutVars>
      </dgm:prSet>
      <dgm:spPr/>
      <dgm:t>
        <a:bodyPr/>
        <a:lstStyle/>
        <a:p>
          <a:endParaRPr lang="en-US"/>
        </a:p>
      </dgm:t>
    </dgm:pt>
    <dgm:pt modelId="{F33A714D-5C4A-44C5-BC28-E7314D0AA966}" type="pres">
      <dgm:prSet presAssocID="{6DF04B0D-82BC-4A80-BDC2-1111EC2A080D}" presName="spacer" presStyleCnt="0"/>
      <dgm:spPr/>
    </dgm:pt>
    <dgm:pt modelId="{E805EC64-0C4B-48F1-AC72-D09665B1E211}" type="pres">
      <dgm:prSet presAssocID="{A50945D0-EA08-4868-85C6-FBC97FE667E0}" presName="parentText" presStyleLbl="node1" presStyleIdx="7" presStyleCnt="8">
        <dgm:presLayoutVars>
          <dgm:chMax val="0"/>
          <dgm:bulletEnabled val="1"/>
        </dgm:presLayoutVars>
      </dgm:prSet>
      <dgm:spPr/>
      <dgm:t>
        <a:bodyPr/>
        <a:lstStyle/>
        <a:p>
          <a:endParaRPr lang="en-US"/>
        </a:p>
      </dgm:t>
    </dgm:pt>
  </dgm:ptLst>
  <dgm:cxnLst>
    <dgm:cxn modelId="{D6916A8C-B695-4CBB-A26A-5318E8BEAEC3}" type="presOf" srcId="{065F569A-97AA-46B8-8149-0ECED3973088}" destId="{3CEFFDFB-9B33-479B-812F-94746AA0EB52}" srcOrd="0" destOrd="0" presId="urn:microsoft.com/office/officeart/2005/8/layout/vList2"/>
    <dgm:cxn modelId="{537DDC06-9F39-45DF-9C1E-94613BA8A489}" type="presOf" srcId="{D291D273-B9B3-40B2-80BD-11DC8A2B0BB1}" destId="{5AD8B842-31FB-4A47-B424-0621111D5F63}" srcOrd="0" destOrd="0" presId="urn:microsoft.com/office/officeart/2005/8/layout/vList2"/>
    <dgm:cxn modelId="{69ECCDB7-36BA-46CC-BEB0-A7BA05374224}" srcId="{60C18DB5-3F1A-4743-A73F-3E8864959E03}" destId="{AEC4EAA7-29B6-4F93-9233-6CFEDF44A4FF}" srcOrd="3" destOrd="0" parTransId="{EABDC58E-B010-4554-A39A-41EE4928C2B4}" sibTransId="{07E04B17-15F0-4FEA-B654-15874B51F8B7}"/>
    <dgm:cxn modelId="{745CEEE5-2F7A-43A2-AF1B-C7D0F47D2D9A}" srcId="{60C18DB5-3F1A-4743-A73F-3E8864959E03}" destId="{ECB7E87F-CEEF-4B79-A2C7-09B0F0983FEE}" srcOrd="0" destOrd="0" parTransId="{31041DF6-AEBB-46E0-985F-D0FCB2682D76}" sibTransId="{A6C2C615-6CCC-4607-946A-E968E044EA37}"/>
    <dgm:cxn modelId="{CF363B43-DE10-4F24-8293-E90643B112B4}" type="presOf" srcId="{ECB7E87F-CEEF-4B79-A2C7-09B0F0983FEE}" destId="{B19A8298-CEA3-4D61-A058-5135B1474814}" srcOrd="0" destOrd="0" presId="urn:microsoft.com/office/officeart/2005/8/layout/vList2"/>
    <dgm:cxn modelId="{098C0E72-6D15-45CD-9286-01D59D5C80E7}" srcId="{60C18DB5-3F1A-4743-A73F-3E8864959E03}" destId="{AA39544E-B404-41E5-AD9D-5B73845E963B}" srcOrd="1" destOrd="0" parTransId="{16F5F7EE-5DBA-4DC7-9BF5-5B78B6A5719D}" sibTransId="{604B604E-701B-49D6-B9BB-92A41F8CC10A}"/>
    <dgm:cxn modelId="{3C41D109-8257-4232-B225-4A56DF6A5994}" type="presOf" srcId="{AEC4EAA7-29B6-4F93-9233-6CFEDF44A4FF}" destId="{0209255C-B05D-4431-93E8-198DFD41DCF1}" srcOrd="0" destOrd="0" presId="urn:microsoft.com/office/officeart/2005/8/layout/vList2"/>
    <dgm:cxn modelId="{0A2928EA-9314-4070-9F09-4BB50B28E8E6}" type="presOf" srcId="{AA39544E-B404-41E5-AD9D-5B73845E963B}" destId="{89A76014-3BC4-4988-A088-C0692844F83D}" srcOrd="0" destOrd="0" presId="urn:microsoft.com/office/officeart/2005/8/layout/vList2"/>
    <dgm:cxn modelId="{57EEB4D6-0DB9-4894-8269-F16D944FD5A8}" type="presOf" srcId="{A50945D0-EA08-4868-85C6-FBC97FE667E0}" destId="{E805EC64-0C4B-48F1-AC72-D09665B1E211}" srcOrd="0" destOrd="0" presId="urn:microsoft.com/office/officeart/2005/8/layout/vList2"/>
    <dgm:cxn modelId="{97672071-A8F1-4EAB-BF32-17D2777865C5}" type="presOf" srcId="{D51ABF6E-E6E0-48AB-98F7-B78D05EE149E}" destId="{93BF1467-C600-4879-8DB9-74B2ABC1AF51}" srcOrd="0" destOrd="0" presId="urn:microsoft.com/office/officeart/2005/8/layout/vList2"/>
    <dgm:cxn modelId="{4C5EA4C9-F874-4CE8-A08E-900603D93F53}" srcId="{60C18DB5-3F1A-4743-A73F-3E8864959E03}" destId="{A50945D0-EA08-4868-85C6-FBC97FE667E0}" srcOrd="7" destOrd="0" parTransId="{15DD188A-D8A9-4232-B0F1-FD5C35AFCB88}" sibTransId="{A6159F24-1B4B-4154-93DC-9B173B7765B6}"/>
    <dgm:cxn modelId="{F19870C7-6474-4326-BF6A-279AB8779C5E}" srcId="{60C18DB5-3F1A-4743-A73F-3E8864959E03}" destId="{D51ABF6E-E6E0-48AB-98F7-B78D05EE149E}" srcOrd="4" destOrd="0" parTransId="{0E1E4CC5-4274-46BC-862E-A859D3252122}" sibTransId="{06611799-1BCD-4BDA-AD62-FB8C603E92FD}"/>
    <dgm:cxn modelId="{12FD431D-BFA1-4D4D-86A4-36D18C674180}" srcId="{60C18DB5-3F1A-4743-A73F-3E8864959E03}" destId="{F39277B9-C975-4B94-90FE-7AD355C78463}" srcOrd="5" destOrd="0" parTransId="{20166894-32A1-4CB5-85FC-0A496854B065}" sibTransId="{05108A14-DD6E-40D6-84C0-0DE2380E97B8}"/>
    <dgm:cxn modelId="{D64B4B5A-DA19-402F-B0C3-D54F007F60CC}" type="presOf" srcId="{F39277B9-C975-4B94-90FE-7AD355C78463}" destId="{B0113985-39A1-4384-AF70-8C65A6F81708}" srcOrd="0" destOrd="0" presId="urn:microsoft.com/office/officeart/2005/8/layout/vList2"/>
    <dgm:cxn modelId="{EA429E1C-EA42-40DA-82D1-F7BE7CA39B5A}" srcId="{60C18DB5-3F1A-4743-A73F-3E8864959E03}" destId="{D291D273-B9B3-40B2-80BD-11DC8A2B0BB1}" srcOrd="2" destOrd="0" parTransId="{90C3CB66-CEE0-4E70-BB61-072D1A6A9EB6}" sibTransId="{2A803776-200D-448B-8A96-D582DA708D63}"/>
    <dgm:cxn modelId="{2BC78A4F-5B83-48C6-99FE-FB25280C1A93}" type="presOf" srcId="{60C18DB5-3F1A-4743-A73F-3E8864959E03}" destId="{FF30D003-FB91-4A81-90B5-343A99984246}" srcOrd="0" destOrd="0" presId="urn:microsoft.com/office/officeart/2005/8/layout/vList2"/>
    <dgm:cxn modelId="{6FC4B1F2-9D39-4252-B6BC-646278CDD758}" srcId="{60C18DB5-3F1A-4743-A73F-3E8864959E03}" destId="{065F569A-97AA-46B8-8149-0ECED3973088}" srcOrd="6" destOrd="0" parTransId="{B93368C9-E794-47EE-A12F-1F829E42DFB5}" sibTransId="{6DF04B0D-82BC-4A80-BDC2-1111EC2A080D}"/>
    <dgm:cxn modelId="{4ADFEB05-2120-41C1-B1C5-7D967F6E124F}" type="presParOf" srcId="{FF30D003-FB91-4A81-90B5-343A99984246}" destId="{B19A8298-CEA3-4D61-A058-5135B1474814}" srcOrd="0" destOrd="0" presId="urn:microsoft.com/office/officeart/2005/8/layout/vList2"/>
    <dgm:cxn modelId="{48B8E78E-35BB-4755-B184-7128902E2BB2}" type="presParOf" srcId="{FF30D003-FB91-4A81-90B5-343A99984246}" destId="{1C230234-E31F-45F3-A621-97A2DF8E8147}" srcOrd="1" destOrd="0" presId="urn:microsoft.com/office/officeart/2005/8/layout/vList2"/>
    <dgm:cxn modelId="{1D311A27-51DF-4E21-B6DA-7A116F62CACB}" type="presParOf" srcId="{FF30D003-FB91-4A81-90B5-343A99984246}" destId="{89A76014-3BC4-4988-A088-C0692844F83D}" srcOrd="2" destOrd="0" presId="urn:microsoft.com/office/officeart/2005/8/layout/vList2"/>
    <dgm:cxn modelId="{53FA1F8D-B4DE-4EE7-BCF7-2E6B5E6B7B69}" type="presParOf" srcId="{FF30D003-FB91-4A81-90B5-343A99984246}" destId="{466E0FCC-0851-4B44-AD49-FC6F96CF626A}" srcOrd="3" destOrd="0" presId="urn:microsoft.com/office/officeart/2005/8/layout/vList2"/>
    <dgm:cxn modelId="{462945A8-7F84-4B84-821B-8F5C521BF883}" type="presParOf" srcId="{FF30D003-FB91-4A81-90B5-343A99984246}" destId="{5AD8B842-31FB-4A47-B424-0621111D5F63}" srcOrd="4" destOrd="0" presId="urn:microsoft.com/office/officeart/2005/8/layout/vList2"/>
    <dgm:cxn modelId="{B05638D6-353A-41DD-BEA9-A5D5408279E0}" type="presParOf" srcId="{FF30D003-FB91-4A81-90B5-343A99984246}" destId="{6BB4EEC2-54E8-4F99-AD43-2F78450F3F5F}" srcOrd="5" destOrd="0" presId="urn:microsoft.com/office/officeart/2005/8/layout/vList2"/>
    <dgm:cxn modelId="{51F86E5D-BB6D-48E5-A3AF-D42614F216DC}" type="presParOf" srcId="{FF30D003-FB91-4A81-90B5-343A99984246}" destId="{0209255C-B05D-4431-93E8-198DFD41DCF1}" srcOrd="6" destOrd="0" presId="urn:microsoft.com/office/officeart/2005/8/layout/vList2"/>
    <dgm:cxn modelId="{C72EEA0A-1F41-4496-BE26-E881788A8D76}" type="presParOf" srcId="{FF30D003-FB91-4A81-90B5-343A99984246}" destId="{FC12D63A-04B9-424C-8790-9EBC68BC3616}" srcOrd="7" destOrd="0" presId="urn:microsoft.com/office/officeart/2005/8/layout/vList2"/>
    <dgm:cxn modelId="{4AD611C1-63C1-48E5-9868-0B2BD0FBE09B}" type="presParOf" srcId="{FF30D003-FB91-4A81-90B5-343A99984246}" destId="{93BF1467-C600-4879-8DB9-74B2ABC1AF51}" srcOrd="8" destOrd="0" presId="urn:microsoft.com/office/officeart/2005/8/layout/vList2"/>
    <dgm:cxn modelId="{9F510947-BB75-4F92-8D3B-8815E99D1606}" type="presParOf" srcId="{FF30D003-FB91-4A81-90B5-343A99984246}" destId="{9B5EB722-73B5-48DC-829B-DD24E3501747}" srcOrd="9" destOrd="0" presId="urn:microsoft.com/office/officeart/2005/8/layout/vList2"/>
    <dgm:cxn modelId="{4EB5EB3C-116C-4031-A6DE-EA98F6CACEFA}" type="presParOf" srcId="{FF30D003-FB91-4A81-90B5-343A99984246}" destId="{B0113985-39A1-4384-AF70-8C65A6F81708}" srcOrd="10" destOrd="0" presId="urn:microsoft.com/office/officeart/2005/8/layout/vList2"/>
    <dgm:cxn modelId="{7DDE0F4C-FB43-4BD8-AA1E-9E7C57AFD0D6}" type="presParOf" srcId="{FF30D003-FB91-4A81-90B5-343A99984246}" destId="{10408349-0529-4597-9C1D-E5BEC2FFBC62}" srcOrd="11" destOrd="0" presId="urn:microsoft.com/office/officeart/2005/8/layout/vList2"/>
    <dgm:cxn modelId="{C071C18B-F7D5-4681-84D9-C340CF7187F0}" type="presParOf" srcId="{FF30D003-FB91-4A81-90B5-343A99984246}" destId="{3CEFFDFB-9B33-479B-812F-94746AA0EB52}" srcOrd="12" destOrd="0" presId="urn:microsoft.com/office/officeart/2005/8/layout/vList2"/>
    <dgm:cxn modelId="{6BFEE4F5-A94E-4AFF-8E77-AFAE337CC8C4}" type="presParOf" srcId="{FF30D003-FB91-4A81-90B5-343A99984246}" destId="{F33A714D-5C4A-44C5-BC28-E7314D0AA966}" srcOrd="13" destOrd="0" presId="urn:microsoft.com/office/officeart/2005/8/layout/vList2"/>
    <dgm:cxn modelId="{89A84D4E-504C-4902-A2B5-C73B120DF144}" type="presParOf" srcId="{FF30D003-FB91-4A81-90B5-343A99984246}" destId="{E805EC64-0C4B-48F1-AC72-D09665B1E211}"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A8298-CEA3-4D61-A058-5135B1474814}">
      <dsp:nvSpPr>
        <dsp:cNvPr id="0" name=""/>
        <dsp:cNvSpPr/>
      </dsp:nvSpPr>
      <dsp:spPr>
        <a:xfrm>
          <a:off x="0" y="107155"/>
          <a:ext cx="7924800" cy="614250"/>
        </a:xfrm>
        <a:prstGeom prst="round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1           Potency of meditating on the </a:t>
          </a:r>
          <a:r>
            <a:rPr lang="en-US" sz="2500" b="1" i="1" kern="1200" dirty="0" err="1" smtClean="0"/>
            <a:t>Virat-rupa</a:t>
          </a:r>
          <a:endParaRPr lang="en-US" sz="2500" kern="1200" dirty="0"/>
        </a:p>
      </dsp:txBody>
      <dsp:txXfrm>
        <a:off x="29985" y="137140"/>
        <a:ext cx="7864830" cy="554280"/>
      </dsp:txXfrm>
    </dsp:sp>
    <dsp:sp modelId="{89A76014-3BC4-4988-A088-C0692844F83D}">
      <dsp:nvSpPr>
        <dsp:cNvPr id="0" name=""/>
        <dsp:cNvSpPr/>
      </dsp:nvSpPr>
      <dsp:spPr>
        <a:xfrm>
          <a:off x="0" y="793405"/>
          <a:ext cx="7924800" cy="614250"/>
        </a:xfrm>
        <a:prstGeom prst="roundRect">
          <a:avLst/>
        </a:prstGeom>
        <a:solidFill>
          <a:schemeClr val="accent4">
            <a:hueOff val="0"/>
            <a:satOff val="0"/>
            <a:lumOff val="-184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2           Do not aspire for heavenly pleasures</a:t>
          </a:r>
          <a:endParaRPr lang="en-US" sz="2500" kern="1200" dirty="0"/>
        </a:p>
      </dsp:txBody>
      <dsp:txXfrm>
        <a:off x="29985" y="823390"/>
        <a:ext cx="7864830" cy="554280"/>
      </dsp:txXfrm>
    </dsp:sp>
    <dsp:sp modelId="{5AD8B842-31FB-4A47-B424-0621111D5F63}">
      <dsp:nvSpPr>
        <dsp:cNvPr id="0" name=""/>
        <dsp:cNvSpPr/>
      </dsp:nvSpPr>
      <dsp:spPr>
        <a:xfrm>
          <a:off x="0" y="1479655"/>
          <a:ext cx="7924800" cy="614250"/>
        </a:xfrm>
        <a:prstGeom prst="roundRect">
          <a:avLst/>
        </a:prstGeom>
        <a:solidFill>
          <a:schemeClr val="accent4">
            <a:hueOff val="0"/>
            <a:satOff val="0"/>
            <a:lumOff val="-369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3           Do not chase after material enjoyment</a:t>
          </a:r>
          <a:endParaRPr lang="en-US" sz="2500" kern="1200" dirty="0"/>
        </a:p>
      </dsp:txBody>
      <dsp:txXfrm>
        <a:off x="29985" y="1509640"/>
        <a:ext cx="7864830" cy="554280"/>
      </dsp:txXfrm>
    </dsp:sp>
    <dsp:sp modelId="{0209255C-B05D-4431-93E8-198DFD41DCF1}">
      <dsp:nvSpPr>
        <dsp:cNvPr id="0" name=""/>
        <dsp:cNvSpPr/>
      </dsp:nvSpPr>
      <dsp:spPr>
        <a:xfrm>
          <a:off x="0" y="2165905"/>
          <a:ext cx="7924800" cy="614250"/>
        </a:xfrm>
        <a:prstGeom prst="roundRect">
          <a:avLst/>
        </a:prstGeom>
        <a:solidFill>
          <a:schemeClr val="accent4">
            <a:hueOff val="0"/>
            <a:satOff val="0"/>
            <a:lumOff val="-554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4 - 5      Rely on nature’s basic gifts</a:t>
          </a:r>
          <a:endParaRPr lang="en-US" sz="2500" kern="1200" dirty="0"/>
        </a:p>
      </dsp:txBody>
      <dsp:txXfrm>
        <a:off x="29985" y="2195890"/>
        <a:ext cx="7864830" cy="554280"/>
      </dsp:txXfrm>
    </dsp:sp>
    <dsp:sp modelId="{93BF1467-C600-4879-8DB9-74B2ABC1AF51}">
      <dsp:nvSpPr>
        <dsp:cNvPr id="0" name=""/>
        <dsp:cNvSpPr/>
      </dsp:nvSpPr>
      <dsp:spPr>
        <a:xfrm>
          <a:off x="0" y="2852155"/>
          <a:ext cx="7924800" cy="614250"/>
        </a:xfrm>
        <a:prstGeom prst="roundRect">
          <a:avLst/>
        </a:prstGeom>
        <a:solidFill>
          <a:schemeClr val="accent4">
            <a:hueOff val="0"/>
            <a:satOff val="0"/>
            <a:lumOff val="-739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6 - 7      Serve the </a:t>
          </a:r>
          <a:r>
            <a:rPr lang="en-US" sz="2500" b="1" i="1" kern="1200" dirty="0" err="1" smtClean="0"/>
            <a:t>Supersoul</a:t>
          </a:r>
          <a:r>
            <a:rPr lang="en-US" sz="2500" b="1" i="1" kern="1200" dirty="0" smtClean="0"/>
            <a:t> instead</a:t>
          </a:r>
          <a:endParaRPr lang="en-US" sz="2500" kern="1200" dirty="0"/>
        </a:p>
      </dsp:txBody>
      <dsp:txXfrm>
        <a:off x="29985" y="2882140"/>
        <a:ext cx="7864830" cy="554280"/>
      </dsp:txXfrm>
    </dsp:sp>
    <dsp:sp modelId="{B0113985-39A1-4384-AF70-8C65A6F81708}">
      <dsp:nvSpPr>
        <dsp:cNvPr id="0" name=""/>
        <dsp:cNvSpPr/>
      </dsp:nvSpPr>
      <dsp:spPr>
        <a:xfrm>
          <a:off x="0" y="3538405"/>
          <a:ext cx="7924800" cy="614250"/>
        </a:xfrm>
        <a:prstGeom prst="roundRect">
          <a:avLst/>
        </a:prstGeom>
        <a:solidFill>
          <a:schemeClr val="accent4">
            <a:hueOff val="0"/>
            <a:satOff val="0"/>
            <a:lumOff val="-924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dirty="0" smtClean="0"/>
            <a:t>8 - 12    </a:t>
          </a:r>
          <a:r>
            <a:rPr lang="en-US" sz="2500" b="1" i="1" kern="1200" dirty="0" smtClean="0"/>
            <a:t>Description of </a:t>
          </a:r>
          <a:r>
            <a:rPr lang="en-US" sz="2500" b="1" i="1" kern="1200" dirty="0" smtClean="0"/>
            <a:t>the </a:t>
          </a:r>
          <a:r>
            <a:rPr lang="en-US" sz="2500" b="1" i="1" kern="1200" dirty="0" err="1" smtClean="0"/>
            <a:t>Supersoul</a:t>
          </a:r>
          <a:endParaRPr lang="en-US" sz="2500" kern="1200" dirty="0"/>
        </a:p>
      </dsp:txBody>
      <dsp:txXfrm>
        <a:off x="29985" y="3568390"/>
        <a:ext cx="7864830" cy="554280"/>
      </dsp:txXfrm>
    </dsp:sp>
    <dsp:sp modelId="{3CEFFDFB-9B33-479B-812F-94746AA0EB52}">
      <dsp:nvSpPr>
        <dsp:cNvPr id="0" name=""/>
        <dsp:cNvSpPr/>
      </dsp:nvSpPr>
      <dsp:spPr>
        <a:xfrm>
          <a:off x="0" y="4224655"/>
          <a:ext cx="7924800" cy="614250"/>
        </a:xfrm>
        <a:prstGeom prst="roundRect">
          <a:avLst/>
        </a:prstGeom>
        <a:solidFill>
          <a:schemeClr val="accent4">
            <a:hueOff val="0"/>
            <a:satOff val="0"/>
            <a:lumOff val="-1109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smtClean="0"/>
            <a:t>13         Process of meditation on the Supersoul</a:t>
          </a:r>
          <a:endParaRPr lang="en-US" sz="2500" kern="1200"/>
        </a:p>
      </dsp:txBody>
      <dsp:txXfrm>
        <a:off x="29985" y="4254640"/>
        <a:ext cx="7864830" cy="554280"/>
      </dsp:txXfrm>
    </dsp:sp>
    <dsp:sp modelId="{E805EC64-0C4B-48F1-AC72-D09665B1E211}">
      <dsp:nvSpPr>
        <dsp:cNvPr id="0" name=""/>
        <dsp:cNvSpPr/>
      </dsp:nvSpPr>
      <dsp:spPr>
        <a:xfrm>
          <a:off x="0" y="4910905"/>
          <a:ext cx="7924800" cy="614250"/>
        </a:xfrm>
        <a:prstGeom prst="roundRect">
          <a:avLst/>
        </a:prstGeom>
        <a:solidFill>
          <a:schemeClr val="accent4">
            <a:hueOff val="0"/>
            <a:satOff val="0"/>
            <a:lumOff val="-129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b="1" i="1" kern="1200" smtClean="0"/>
            <a:t>14         Re-emphasizing meditation on the Lord</a:t>
          </a:r>
          <a:endParaRPr lang="en-US" sz="2500" kern="1200"/>
        </a:p>
      </dsp:txBody>
      <dsp:txXfrm>
        <a:off x="29985" y="4940890"/>
        <a:ext cx="7864830" cy="5542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06A44F9-9DF5-4A1F-9B18-ECA167B88B9F}" type="datetimeFigureOut">
              <a:rPr lang="en-US"/>
              <a:pPr>
                <a:defRPr/>
              </a:pPr>
              <a:t>4/5/2013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342701A-6773-4326-8700-2707D20F791A}" type="slidenum">
              <a:rPr lang="en-US"/>
              <a:pPr>
                <a:defRPr/>
              </a:pPr>
              <a:t>‹#›</a:t>
            </a:fld>
            <a:endParaRPr lang="en-US"/>
          </a:p>
        </p:txBody>
      </p:sp>
    </p:spTree>
    <p:extLst>
      <p:ext uri="{BB962C8B-B14F-4D97-AF65-F5344CB8AC3E}">
        <p14:creationId xmlns:p14="http://schemas.microsoft.com/office/powerpoint/2010/main" val="596831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vedabase.net/k/kunti"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DDBFA5-8A83-401E-9A18-BF0E21469F66}"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679153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10</a:t>
            </a:fld>
            <a:endParaRPr lang="en-US"/>
          </a:p>
        </p:txBody>
      </p:sp>
    </p:spTree>
    <p:extLst>
      <p:ext uri="{BB962C8B-B14F-4D97-AF65-F5344CB8AC3E}">
        <p14:creationId xmlns:p14="http://schemas.microsoft.com/office/powerpoint/2010/main" val="537516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Names only –</a:t>
            </a:r>
            <a:r>
              <a:rPr lang="en-US" baseline="0" dirty="0" smtClean="0"/>
              <a:t> different formations of material elements and modes – no substance</a:t>
            </a:r>
            <a:endParaRPr lang="en-US" dirty="0" smtClean="0"/>
          </a:p>
          <a:p>
            <a:pPr marL="228600" indent="-228600">
              <a:buAutoNum type="arabicPeriod"/>
            </a:pPr>
            <a:r>
              <a:rPr lang="en-US" dirty="0" smtClean="0"/>
              <a:t>SB 1.2.8 – </a:t>
            </a:r>
            <a:r>
              <a:rPr lang="en-US" dirty="0" err="1" smtClean="0"/>
              <a:t>dharmah</a:t>
            </a:r>
            <a:r>
              <a:rPr lang="en-US" baseline="0" dirty="0" smtClean="0"/>
              <a:t> </a:t>
            </a:r>
            <a:r>
              <a:rPr lang="en-US" baseline="0" dirty="0" err="1" smtClean="0"/>
              <a:t>svanuthistah</a:t>
            </a:r>
            <a:r>
              <a:rPr lang="en-US" baseline="0" dirty="0" smtClean="0"/>
              <a:t> – </a:t>
            </a:r>
            <a:r>
              <a:rPr lang="en-US" dirty="0" smtClean="0"/>
              <a:t>The occupational activities a man performs according to his own position are only so much useless labor if they do not provoke attraction for the message of the Personality of Godhead.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11</a:t>
            </a:fld>
            <a:endParaRPr lang="en-US"/>
          </a:p>
        </p:txBody>
      </p:sp>
    </p:spTree>
    <p:extLst>
      <p:ext uri="{BB962C8B-B14F-4D97-AF65-F5344CB8AC3E}">
        <p14:creationId xmlns:p14="http://schemas.microsoft.com/office/powerpoint/2010/main" val="154811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12</a:t>
            </a:fld>
            <a:endParaRPr lang="en-US"/>
          </a:p>
        </p:txBody>
      </p:sp>
    </p:spTree>
    <p:extLst>
      <p:ext uri="{BB962C8B-B14F-4D97-AF65-F5344CB8AC3E}">
        <p14:creationId xmlns:p14="http://schemas.microsoft.com/office/powerpoint/2010/main" val="250063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13</a:t>
            </a:fld>
            <a:endParaRPr lang="en-US"/>
          </a:p>
        </p:txBody>
      </p:sp>
    </p:spTree>
    <p:extLst>
      <p:ext uri="{BB962C8B-B14F-4D97-AF65-F5344CB8AC3E}">
        <p14:creationId xmlns:p14="http://schemas.microsoft.com/office/powerpoint/2010/main" val="2934047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yasyäham</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anugrhnani</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harisye</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tad-</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dhanam</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smtClean="0">
                <a:latin typeface="Arial Unicode MS" panose="020B0604020202020204" pitchFamily="34" charset="-128"/>
                <a:ea typeface="Arial Unicode MS" panose="020B0604020202020204" pitchFamily="34" charset="-128"/>
                <a:cs typeface="Arial Unicode MS" panose="020B0604020202020204" pitchFamily="34" charset="-128"/>
              </a:rPr>
              <a:t>sanaih</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 [SB 10.88.8]</a:t>
            </a:r>
            <a:r>
              <a:rPr lang="en-US" baseline="0" dirty="0" smtClean="0">
                <a:latin typeface="Arial Unicode MS" panose="020B0604020202020204" pitchFamily="34" charset="-128"/>
                <a:ea typeface="Arial Unicode MS" panose="020B0604020202020204" pitchFamily="34" charset="-128"/>
                <a:cs typeface="Arial Unicode MS" panose="020B0604020202020204" pitchFamily="34" charset="-128"/>
              </a:rPr>
              <a:t> -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If I especially favor someone, I gradually deprive him of his wealth. Then the relatives and friends of such a poverty-stricken man abandon him. In this way he suffers one distress after another.</a:t>
            </a: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14</a:t>
            </a:fld>
            <a:endParaRPr lang="en-US"/>
          </a:p>
        </p:txBody>
      </p:sp>
    </p:spTree>
    <p:extLst>
      <p:ext uri="{BB962C8B-B14F-4D97-AF65-F5344CB8AC3E}">
        <p14:creationId xmlns:p14="http://schemas.microsoft.com/office/powerpoint/2010/main" val="1498061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15</a:t>
            </a:fld>
            <a:endParaRPr lang="en-US"/>
          </a:p>
        </p:txBody>
      </p:sp>
    </p:spTree>
    <p:extLst>
      <p:ext uri="{BB962C8B-B14F-4D97-AF65-F5344CB8AC3E}">
        <p14:creationId xmlns:p14="http://schemas.microsoft.com/office/powerpoint/2010/main" val="2244522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Fully purified –</a:t>
            </a:r>
            <a:r>
              <a:rPr lang="en-US" baseline="0" dirty="0" smtClean="0"/>
              <a:t> </a:t>
            </a:r>
            <a:r>
              <a:rPr lang="en-US" baseline="0" dirty="0" err="1" smtClean="0"/>
              <a:t>daivi</a:t>
            </a:r>
            <a:r>
              <a:rPr lang="en-US" baseline="0" dirty="0" smtClean="0"/>
              <a:t> </a:t>
            </a:r>
            <a:r>
              <a:rPr lang="en-US" baseline="0" dirty="0" err="1" smtClean="0"/>
              <a:t>sampat</a:t>
            </a:r>
            <a:r>
              <a:rPr lang="en-US" baseline="0" dirty="0" smtClean="0"/>
              <a:t> – divine qualities</a:t>
            </a:r>
            <a:endParaRPr lang="en-US" dirty="0" smtClean="0"/>
          </a:p>
          <a:p>
            <a:pPr marL="228600" indent="-228600">
              <a:buAutoNum type="arabicPeriod"/>
            </a:pPr>
            <a:r>
              <a:rPr lang="en-US" dirty="0" smtClean="0"/>
              <a:t>Never</a:t>
            </a:r>
            <a:r>
              <a:rPr lang="en-US" baseline="0" dirty="0" smtClean="0"/>
              <a:t> lives alone as Lord is always with him. Unless one is purified he will feel he is alone.</a:t>
            </a:r>
          </a:p>
          <a:p>
            <a:pPr marL="228600" indent="-228600">
              <a:buAutoNum type="arabicPeriod"/>
            </a:pPr>
            <a:r>
              <a:rPr lang="en-US" baseline="0" dirty="0" smtClean="0"/>
              <a:t>Fearless – he will feel presence of the Lord everywhere.</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16</a:t>
            </a:fld>
            <a:endParaRPr lang="en-US"/>
          </a:p>
        </p:txBody>
      </p:sp>
    </p:spTree>
    <p:extLst>
      <p:ext uri="{BB962C8B-B14F-4D97-AF65-F5344CB8AC3E}">
        <p14:creationId xmlns:p14="http://schemas.microsoft.com/office/powerpoint/2010/main" val="1661487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17</a:t>
            </a:fld>
            <a:endParaRPr lang="en-US"/>
          </a:p>
        </p:txBody>
      </p:sp>
    </p:spTree>
    <p:extLst>
      <p:ext uri="{BB962C8B-B14F-4D97-AF65-F5344CB8AC3E}">
        <p14:creationId xmlns:p14="http://schemas.microsoft.com/office/powerpoint/2010/main" val="2270710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baseline="0" dirty="0" err="1" smtClean="0"/>
              <a:t>Sp’s</a:t>
            </a:r>
            <a:r>
              <a:rPr lang="en-US" baseline="0" dirty="0" smtClean="0"/>
              <a:t> pastime to devotee painter – yogis take lifetimes to see the </a:t>
            </a:r>
            <a:r>
              <a:rPr lang="en-US" baseline="0" dirty="0" err="1" smtClean="0"/>
              <a:t>supersoul</a:t>
            </a:r>
            <a:r>
              <a:rPr lang="en-US" baseline="0" dirty="0" smtClean="0"/>
              <a:t>, I will describe how He is you can paint.</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18</a:t>
            </a:fld>
            <a:endParaRPr lang="en-US"/>
          </a:p>
        </p:txBody>
      </p:sp>
    </p:spTree>
    <p:extLst>
      <p:ext uri="{BB962C8B-B14F-4D97-AF65-F5344CB8AC3E}">
        <p14:creationId xmlns:p14="http://schemas.microsoft.com/office/powerpoint/2010/main" val="18962085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19</a:t>
            </a:fld>
            <a:endParaRPr lang="en-US"/>
          </a:p>
        </p:txBody>
      </p:sp>
    </p:spTree>
    <p:extLst>
      <p:ext uri="{BB962C8B-B14F-4D97-AF65-F5344CB8AC3E}">
        <p14:creationId xmlns:p14="http://schemas.microsoft.com/office/powerpoint/2010/main" val="17267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7F78AEC-B924-46EF-B046-C669DC283CF1}"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39435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20</a:t>
            </a:fld>
            <a:endParaRPr lang="en-US"/>
          </a:p>
        </p:txBody>
      </p:sp>
    </p:spTree>
    <p:extLst>
      <p:ext uri="{BB962C8B-B14F-4D97-AF65-F5344CB8AC3E}">
        <p14:creationId xmlns:p14="http://schemas.microsoft.com/office/powerpoint/2010/main" val="754260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BG </a:t>
            </a:r>
            <a:r>
              <a:rPr lang="en-US" dirty="0" smtClean="0"/>
              <a:t>9.29 </a:t>
            </a:r>
            <a:r>
              <a:rPr lang="en-US" dirty="0" smtClean="0"/>
              <a:t>– </a:t>
            </a:r>
            <a:r>
              <a:rPr lang="en-US" dirty="0" err="1" smtClean="0"/>
              <a:t>samo</a:t>
            </a:r>
            <a:r>
              <a:rPr lang="en-US" dirty="0" smtClean="0"/>
              <a:t> 'haḿ </a:t>
            </a:r>
            <a:r>
              <a:rPr lang="en-US" dirty="0" err="1" smtClean="0"/>
              <a:t>sarva-bhūteṣu</a:t>
            </a:r>
            <a:r>
              <a:rPr lang="en-US" dirty="0" smtClean="0"/>
              <a:t>,</a:t>
            </a:r>
            <a:r>
              <a:rPr lang="en-US" baseline="0" dirty="0" smtClean="0"/>
              <a:t> </a:t>
            </a:r>
            <a:r>
              <a:rPr lang="en-US" dirty="0" err="1" smtClean="0"/>
              <a:t>na</a:t>
            </a:r>
            <a:r>
              <a:rPr lang="en-US" dirty="0" smtClean="0"/>
              <a:t> me </a:t>
            </a:r>
            <a:r>
              <a:rPr lang="en-US" dirty="0" err="1" smtClean="0"/>
              <a:t>dveṣyo</a:t>
            </a:r>
            <a:r>
              <a:rPr lang="en-US" dirty="0" smtClean="0"/>
              <a:t> '</a:t>
            </a:r>
            <a:r>
              <a:rPr lang="en-US" dirty="0" err="1" smtClean="0"/>
              <a:t>sti</a:t>
            </a:r>
            <a:r>
              <a:rPr lang="en-US" dirty="0" smtClean="0"/>
              <a:t> </a:t>
            </a:r>
            <a:r>
              <a:rPr lang="en-US" dirty="0" err="1" smtClean="0"/>
              <a:t>na</a:t>
            </a:r>
            <a:r>
              <a:rPr lang="en-US" dirty="0" smtClean="0"/>
              <a:t> </a:t>
            </a:r>
            <a:r>
              <a:rPr lang="en-US" dirty="0" err="1" smtClean="0"/>
              <a:t>priyah</a:t>
            </a:r>
            <a:r>
              <a:rPr lang="en-US" dirty="0" smtClean="0"/>
              <a:t>̣,</a:t>
            </a:r>
            <a:r>
              <a:rPr lang="en-US" baseline="0" dirty="0" smtClean="0"/>
              <a:t> </a:t>
            </a:r>
            <a:r>
              <a:rPr lang="en-US" dirty="0" smtClean="0"/>
              <a:t>ye </a:t>
            </a:r>
            <a:r>
              <a:rPr lang="en-US" dirty="0" err="1" smtClean="0"/>
              <a:t>bhajanti</a:t>
            </a:r>
            <a:r>
              <a:rPr lang="en-US" dirty="0" smtClean="0"/>
              <a:t> </a:t>
            </a:r>
            <a:r>
              <a:rPr lang="en-US" dirty="0" err="1" smtClean="0"/>
              <a:t>tu</a:t>
            </a:r>
            <a:r>
              <a:rPr lang="en-US" dirty="0" smtClean="0"/>
              <a:t> </a:t>
            </a:r>
            <a:r>
              <a:rPr lang="en-US" dirty="0" err="1" smtClean="0"/>
              <a:t>mām</a:t>
            </a:r>
            <a:r>
              <a:rPr lang="en-US" dirty="0" smtClean="0"/>
              <a:t>́ </a:t>
            </a:r>
            <a:r>
              <a:rPr lang="en-US" dirty="0" err="1" smtClean="0"/>
              <a:t>bhaktyā</a:t>
            </a:r>
            <a:r>
              <a:rPr lang="en-US" dirty="0" smtClean="0"/>
              <a:t>,</a:t>
            </a:r>
            <a:r>
              <a:rPr lang="en-US" baseline="0" dirty="0" smtClean="0"/>
              <a:t> </a:t>
            </a:r>
            <a:r>
              <a:rPr lang="en-US" dirty="0" err="1" smtClean="0"/>
              <a:t>mayi</a:t>
            </a:r>
            <a:r>
              <a:rPr lang="en-US" dirty="0" smtClean="0"/>
              <a:t> </a:t>
            </a:r>
            <a:r>
              <a:rPr lang="en-US" dirty="0" err="1" smtClean="0"/>
              <a:t>te</a:t>
            </a:r>
            <a:r>
              <a:rPr lang="en-US" dirty="0" smtClean="0"/>
              <a:t> </a:t>
            </a:r>
            <a:r>
              <a:rPr lang="en-US" dirty="0" err="1" smtClean="0"/>
              <a:t>teṣu</a:t>
            </a:r>
            <a:r>
              <a:rPr lang="en-US" dirty="0" smtClean="0"/>
              <a:t> </a:t>
            </a:r>
            <a:r>
              <a:rPr lang="en-US" dirty="0" err="1" smtClean="0"/>
              <a:t>cāpy</a:t>
            </a:r>
            <a:r>
              <a:rPr lang="en-US" dirty="0" smtClean="0"/>
              <a:t> </a:t>
            </a:r>
            <a:r>
              <a:rPr lang="en-US" dirty="0" err="1" smtClean="0"/>
              <a:t>aham</a:t>
            </a:r>
            <a:endParaRPr lang="en-US" dirty="0" smtClean="0"/>
          </a:p>
          <a:p>
            <a:endParaRPr lang="en-US" dirty="0" smtClean="0"/>
          </a:p>
          <a:p>
            <a:pPr marL="0" indent="0">
              <a:buNone/>
            </a:pPr>
            <a:r>
              <a:rPr lang="en-US" dirty="0" smtClean="0"/>
              <a:t>I </a:t>
            </a:r>
            <a:r>
              <a:rPr lang="en-US" dirty="0" smtClean="0"/>
              <a:t>envy no one, nor am I partial to anyone. I am equal to all. But whoever renders service unto Me in devotion is a friend, is in Me, and I am also a friend to him.</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21</a:t>
            </a:fld>
            <a:endParaRPr lang="en-US"/>
          </a:p>
        </p:txBody>
      </p:sp>
    </p:spTree>
    <p:extLst>
      <p:ext uri="{BB962C8B-B14F-4D97-AF65-F5344CB8AC3E}">
        <p14:creationId xmlns:p14="http://schemas.microsoft.com/office/powerpoint/2010/main" val="1673087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a:t>
            </a:r>
            <a:r>
              <a:rPr lang="en-US" baseline="0" dirty="0" err="1" smtClean="0"/>
              <a:t>Sp’s</a:t>
            </a:r>
            <a:r>
              <a:rPr lang="en-US" baseline="0" dirty="0" smtClean="0"/>
              <a:t> pastime to devotee painter – yogis take lifetimes to see the </a:t>
            </a:r>
            <a:r>
              <a:rPr lang="en-US" baseline="0" dirty="0" err="1" smtClean="0"/>
              <a:t>supersoul</a:t>
            </a:r>
            <a:r>
              <a:rPr lang="en-US" baseline="0" dirty="0" smtClean="0"/>
              <a:t>, I will describe how He is you can paint.</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22</a:t>
            </a:fld>
            <a:endParaRPr lang="en-US"/>
          </a:p>
        </p:txBody>
      </p:sp>
    </p:spTree>
    <p:extLst>
      <p:ext uri="{BB962C8B-B14F-4D97-AF65-F5344CB8AC3E}">
        <p14:creationId xmlns:p14="http://schemas.microsoft.com/office/powerpoint/2010/main" val="2444154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23</a:t>
            </a:fld>
            <a:endParaRPr lang="en-US"/>
          </a:p>
        </p:txBody>
      </p:sp>
    </p:spTree>
    <p:extLst>
      <p:ext uri="{BB962C8B-B14F-4D97-AF65-F5344CB8AC3E}">
        <p14:creationId xmlns:p14="http://schemas.microsoft.com/office/powerpoint/2010/main" val="3349724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24</a:t>
            </a:fld>
            <a:endParaRPr lang="en-US"/>
          </a:p>
        </p:txBody>
      </p:sp>
    </p:spTree>
    <p:extLst>
      <p:ext uri="{BB962C8B-B14F-4D97-AF65-F5344CB8AC3E}">
        <p14:creationId xmlns:p14="http://schemas.microsoft.com/office/powerpoint/2010/main" val="2188147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25</a:t>
            </a:fld>
            <a:endParaRPr lang="en-US"/>
          </a:p>
        </p:txBody>
      </p:sp>
    </p:spTree>
    <p:extLst>
      <p:ext uri="{BB962C8B-B14F-4D97-AF65-F5344CB8AC3E}">
        <p14:creationId xmlns:p14="http://schemas.microsoft.com/office/powerpoint/2010/main" val="3281287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26</a:t>
            </a:fld>
            <a:endParaRPr lang="en-US"/>
          </a:p>
        </p:txBody>
      </p:sp>
    </p:spTree>
    <p:extLst>
      <p:ext uri="{BB962C8B-B14F-4D97-AF65-F5344CB8AC3E}">
        <p14:creationId xmlns:p14="http://schemas.microsoft.com/office/powerpoint/2010/main" val="33528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Impersonalist</a:t>
            </a:r>
            <a:r>
              <a:rPr lang="en-US" baseline="0" dirty="0" smtClean="0"/>
              <a:t> are doubtful about personal feature. Their impersonal meditation is a source of suffering. SB gives authentic statement about meditation on factual form of the Lord.</a:t>
            </a:r>
          </a:p>
          <a:p>
            <a:pPr marL="228600" indent="-228600">
              <a:buAutoNum type="arabicPeriod"/>
            </a:pPr>
            <a:r>
              <a:rPr lang="en-US" baseline="0" dirty="0" smtClean="0"/>
              <a:t>Bhakti-Yoga : includes </a:t>
            </a:r>
            <a:r>
              <a:rPr lang="en-US" baseline="0" dirty="0" err="1" smtClean="0"/>
              <a:t>jnana</a:t>
            </a:r>
            <a:r>
              <a:rPr lang="en-US" baseline="0" dirty="0" smtClean="0"/>
              <a:t>-yoga, will result in </a:t>
            </a:r>
            <a:r>
              <a:rPr lang="en-US" baseline="0" dirty="0" err="1" smtClean="0"/>
              <a:t>anartha</a:t>
            </a:r>
            <a:r>
              <a:rPr lang="en-US" baseline="0" dirty="0" smtClean="0"/>
              <a:t> </a:t>
            </a:r>
            <a:r>
              <a:rPr lang="en-US" baseline="0" dirty="0" err="1" smtClean="0"/>
              <a:t>nivritti</a:t>
            </a:r>
            <a:r>
              <a:rPr lang="en-US" baseline="0" dirty="0" smtClean="0"/>
              <a:t>, results in </a:t>
            </a:r>
            <a:r>
              <a:rPr lang="en-US" baseline="0" dirty="0" err="1" smtClean="0"/>
              <a:t>Jnana</a:t>
            </a:r>
            <a:r>
              <a:rPr lang="en-US" baseline="0" dirty="0" smtClean="0"/>
              <a:t> and </a:t>
            </a:r>
            <a:r>
              <a:rPr lang="en-US" baseline="0" dirty="0" err="1" smtClean="0"/>
              <a:t>vairagya</a:t>
            </a:r>
            <a:endParaRPr lang="en-US" baseline="0" dirty="0" smtClean="0"/>
          </a:p>
          <a:p>
            <a:pPr marL="228600" indent="-228600">
              <a:buAutoNum type="arabicPeriod"/>
            </a:pPr>
            <a:r>
              <a:rPr lang="en-US" baseline="0" dirty="0" smtClean="0"/>
              <a:t>Without being freed from sex desire – should not renounce, should not recite beyond 2 cantos, should not proceed beyond lotus feet in meditation.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27</a:t>
            </a:fld>
            <a:endParaRPr lang="en-US"/>
          </a:p>
        </p:txBody>
      </p:sp>
    </p:spTree>
    <p:extLst>
      <p:ext uri="{BB962C8B-B14F-4D97-AF65-F5344CB8AC3E}">
        <p14:creationId xmlns:p14="http://schemas.microsoft.com/office/powerpoint/2010/main" val="1027669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28</a:t>
            </a:fld>
            <a:endParaRPr lang="en-US"/>
          </a:p>
        </p:txBody>
      </p:sp>
    </p:spTree>
    <p:extLst>
      <p:ext uri="{BB962C8B-B14F-4D97-AF65-F5344CB8AC3E}">
        <p14:creationId xmlns:p14="http://schemas.microsoft.com/office/powerpoint/2010/main" val="1023064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Process – meditate</a:t>
            </a:r>
            <a:r>
              <a:rPr lang="en-US" baseline="0" dirty="0" smtClean="0"/>
              <a:t> on the personality not impersonal/void; start with lotus feet and go up</a:t>
            </a:r>
          </a:p>
          <a:p>
            <a:pPr marL="228600" indent="-228600">
              <a:buAutoNum type="arabicPeriod"/>
            </a:pPr>
            <a:r>
              <a:rPr lang="en-US" baseline="0" dirty="0" smtClean="0"/>
              <a:t>Effects – one becomes purified, detached from sense gratification</a:t>
            </a:r>
          </a:p>
          <a:p>
            <a:pPr marL="228600" indent="-228600">
              <a:buAutoNum type="arabicPeriod"/>
            </a:pPr>
            <a:r>
              <a:rPr lang="en-US" baseline="0" dirty="0" smtClean="0"/>
              <a:t>Who is qualified – not the ones engrossed in sense gratification (</a:t>
            </a:r>
            <a:r>
              <a:rPr lang="en-US" baseline="0" dirty="0" err="1" smtClean="0"/>
              <a:t>impersonalists</a:t>
            </a:r>
            <a:r>
              <a:rPr lang="en-US" baseline="0" dirty="0" smtClean="0"/>
              <a:t> / </a:t>
            </a:r>
            <a:r>
              <a:rPr lang="en-US" baseline="0" dirty="0" err="1" smtClean="0"/>
              <a:t>voidists</a:t>
            </a:r>
            <a:r>
              <a:rPr lang="en-US" baseline="0" dirty="0" smtClean="0"/>
              <a:t>) but for devotees only.</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29</a:t>
            </a:fld>
            <a:endParaRPr lang="en-US"/>
          </a:p>
        </p:txBody>
      </p:sp>
    </p:spTree>
    <p:extLst>
      <p:ext uri="{BB962C8B-B14F-4D97-AF65-F5344CB8AC3E}">
        <p14:creationId xmlns:p14="http://schemas.microsoft.com/office/powerpoint/2010/main" val="1066958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87E110-DA30-49E8-9CF4-81CD8C558344}"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4010002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30</a:t>
            </a:fld>
            <a:endParaRPr lang="en-US"/>
          </a:p>
        </p:txBody>
      </p:sp>
    </p:spTree>
    <p:extLst>
      <p:ext uri="{BB962C8B-B14F-4D97-AF65-F5344CB8AC3E}">
        <p14:creationId xmlns:p14="http://schemas.microsoft.com/office/powerpoint/2010/main" val="3395104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31</a:t>
            </a:fld>
            <a:endParaRPr lang="en-US"/>
          </a:p>
        </p:txBody>
      </p:sp>
    </p:spTree>
    <p:extLst>
      <p:ext uri="{BB962C8B-B14F-4D97-AF65-F5344CB8AC3E}">
        <p14:creationId xmlns:p14="http://schemas.microsoft.com/office/powerpoint/2010/main" val="826711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Srnvatam</a:t>
            </a:r>
            <a:r>
              <a:rPr lang="en-US" baseline="0" dirty="0" smtClean="0"/>
              <a:t> </a:t>
            </a:r>
            <a:r>
              <a:rPr lang="en-US" baseline="0" dirty="0" err="1" smtClean="0"/>
              <a:t>sva</a:t>
            </a:r>
            <a:r>
              <a:rPr lang="en-US" baseline="0" dirty="0" smtClean="0"/>
              <a:t> </a:t>
            </a:r>
            <a:r>
              <a:rPr lang="en-US" baseline="0" dirty="0" err="1" smtClean="0"/>
              <a:t>kathah</a:t>
            </a:r>
            <a:r>
              <a:rPr lang="en-US" baseline="0" dirty="0" smtClean="0"/>
              <a:t> </a:t>
            </a:r>
            <a:r>
              <a:rPr lang="en-US" baseline="0" dirty="0" err="1" smtClean="0"/>
              <a:t>Krsna</a:t>
            </a:r>
            <a:r>
              <a:rPr lang="en-US" baseline="0" dirty="0" smtClean="0"/>
              <a:t> – Lord from within cleanses the heart</a:t>
            </a:r>
            <a:endParaRPr lang="en-US" dirty="0" smtClean="0"/>
          </a:p>
          <a:p>
            <a:pPr marL="228600" indent="-228600">
              <a:buAutoNum type="arabicPeriod"/>
            </a:pPr>
            <a:r>
              <a:rPr lang="en-US" dirty="0" smtClean="0"/>
              <a:t>TKG </a:t>
            </a:r>
            <a:r>
              <a:rPr lang="en-US" dirty="0" smtClean="0"/>
              <a:t>lecture - chastising</a:t>
            </a:r>
            <a:r>
              <a:rPr lang="en-US" baseline="0" dirty="0" smtClean="0"/>
              <a:t> devotees why they don’t attend </a:t>
            </a:r>
            <a:r>
              <a:rPr lang="en-US" baseline="0" dirty="0" err="1" smtClean="0"/>
              <a:t>diety</a:t>
            </a:r>
            <a:r>
              <a:rPr lang="en-US" baseline="0" dirty="0" smtClean="0"/>
              <a:t> worship</a:t>
            </a:r>
          </a:p>
          <a:p>
            <a:pPr marL="0" indent="0">
              <a:buNone/>
            </a:pPr>
            <a:r>
              <a:rPr lang="en-US" baseline="0" dirty="0" smtClean="0"/>
              <a:t>       Who would not like to massage feet of SPOG</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32</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33</a:t>
            </a:fld>
            <a:endParaRPr lang="en-US"/>
          </a:p>
        </p:txBody>
      </p:sp>
    </p:spTree>
    <p:extLst>
      <p:ext uri="{BB962C8B-B14F-4D97-AF65-F5344CB8AC3E}">
        <p14:creationId xmlns:p14="http://schemas.microsoft.com/office/powerpoint/2010/main" val="1574676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4</a:t>
            </a:fld>
            <a:endParaRPr lang="en-US"/>
          </a:p>
        </p:txBody>
      </p:sp>
    </p:spTree>
    <p:extLst>
      <p:ext uri="{BB962C8B-B14F-4D97-AF65-F5344CB8AC3E}">
        <p14:creationId xmlns:p14="http://schemas.microsoft.com/office/powerpoint/2010/main" val="2841046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5</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6</a:t>
            </a:fld>
            <a:endParaRPr lang="en-US"/>
          </a:p>
        </p:txBody>
      </p:sp>
    </p:spTree>
    <p:extLst>
      <p:ext uri="{BB962C8B-B14F-4D97-AF65-F5344CB8AC3E}">
        <p14:creationId xmlns:p14="http://schemas.microsoft.com/office/powerpoint/2010/main" val="2010602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err="1" smtClean="0"/>
              <a:t>Diety</a:t>
            </a:r>
            <a:r>
              <a:rPr lang="en-US" baseline="0" dirty="0" smtClean="0"/>
              <a:t> is identical with the Lord</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7</a:t>
            </a:fld>
            <a:endParaRPr lang="en-US"/>
          </a:p>
        </p:txBody>
      </p:sp>
    </p:spTree>
    <p:extLst>
      <p:ext uri="{BB962C8B-B14F-4D97-AF65-F5344CB8AC3E}">
        <p14:creationId xmlns:p14="http://schemas.microsoft.com/office/powerpoint/2010/main" val="1593700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8</a:t>
            </a:fld>
            <a:endParaRPr lang="en-US"/>
          </a:p>
        </p:txBody>
      </p:sp>
    </p:spTree>
    <p:extLst>
      <p:ext uri="{BB962C8B-B14F-4D97-AF65-F5344CB8AC3E}">
        <p14:creationId xmlns:p14="http://schemas.microsoft.com/office/powerpoint/2010/main" val="3172322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BG</a:t>
            </a:r>
            <a:r>
              <a:rPr lang="en-US" baseline="0" dirty="0" smtClean="0"/>
              <a:t> 8.16 - </a:t>
            </a:r>
            <a:r>
              <a:rPr lang="en-US" dirty="0" smtClean="0"/>
              <a:t>From the highest planet in the material world down to the lowest, all are places of misery wherein repeated birth and death take place. But one who attains to My abode, O son of </a:t>
            </a:r>
            <a:r>
              <a:rPr lang="en-US" dirty="0" err="1" smtClean="0">
                <a:hlinkClick r:id="rId3" action="ppaction://hlinkfile"/>
              </a:rPr>
              <a:t>Kuntī</a:t>
            </a:r>
            <a:r>
              <a:rPr lang="en-US" dirty="0" smtClean="0"/>
              <a:t>, never takes birth again.</a:t>
            </a:r>
            <a:endParaRPr lang="en-US" dirty="0"/>
          </a:p>
        </p:txBody>
      </p:sp>
      <p:sp>
        <p:nvSpPr>
          <p:cNvPr id="4" name="Slide Number Placeholder 3"/>
          <p:cNvSpPr>
            <a:spLocks noGrp="1"/>
          </p:cNvSpPr>
          <p:nvPr>
            <p:ph type="sldNum" sz="quarter" idx="10"/>
          </p:nvPr>
        </p:nvSpPr>
        <p:spPr/>
        <p:txBody>
          <a:bodyPr/>
          <a:lstStyle/>
          <a:p>
            <a:pPr>
              <a:defRPr/>
            </a:pPr>
            <a:fld id="{C342701A-6773-4326-8700-2707D20F791A}" type="slidenum">
              <a:rPr lang="en-US" smtClean="0"/>
              <a:pPr>
                <a:defRPr/>
              </a:pPr>
              <a:t>9</a:t>
            </a:fld>
            <a:endParaRPr lang="en-US"/>
          </a:p>
        </p:txBody>
      </p:sp>
    </p:spTree>
    <p:extLst>
      <p:ext uri="{BB962C8B-B14F-4D97-AF65-F5344CB8AC3E}">
        <p14:creationId xmlns:p14="http://schemas.microsoft.com/office/powerpoint/2010/main" val="322952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CCA4B89C-CEEC-4E39-B2C3-7C6F728900C2}" type="datetimeFigureOut">
              <a:rPr lang="en-US"/>
              <a:pPr>
                <a:defRPr/>
              </a:pPr>
              <a:t>4/5/2013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2AB365F-7A1B-4859-BEE5-81F2498BB6A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14272D6-A41F-425F-BE19-384124A8F0C6}" type="datetimeFigureOut">
              <a:rPr lang="en-US"/>
              <a:pPr>
                <a:defRPr/>
              </a:pPr>
              <a:t>4/5/2013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1780BC1-89B1-46EB-B808-E4EEE4FD4C0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C78F5F5-99EB-4B11-A9A7-F5B6BAEDA38C}" type="datetimeFigureOut">
              <a:rPr lang="en-US"/>
              <a:pPr>
                <a:defRPr/>
              </a:pPr>
              <a:t>4/5/2013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E0DAD95-C953-43A2-8D5E-39B0938950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636F13-2002-4CF9-9CEE-142EE6A964D1}" type="datetimeFigureOut">
              <a:rPr lang="en-US"/>
              <a:pPr>
                <a:defRPr/>
              </a:pPr>
              <a:t>4/5/2013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D4B03B2-044E-4373-B960-D93B41193B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8173A4FE-0EDD-4C6A-BA96-387057F87CEF}" type="datetimeFigureOut">
              <a:rPr lang="en-US"/>
              <a:pPr>
                <a:defRPr/>
              </a:pPr>
              <a:t>4/5/2013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A54BF8B-3CBB-465A-A78F-133F869DD5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2FC9A5-4AAC-43C4-B83D-93628E0E3916}" type="datetimeFigureOut">
              <a:rPr lang="en-US"/>
              <a:pPr>
                <a:defRPr/>
              </a:pPr>
              <a:t>4/5/2013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9F11FC9-483D-4673-A68D-4726D65FB59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A51912A-3292-4F8C-855F-DA2AABF4F3C1}" type="datetimeFigureOut">
              <a:rPr lang="en-US"/>
              <a:pPr>
                <a:defRPr/>
              </a:pPr>
              <a:t>4/5/2013</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BAF38B9-C2FC-4B73-904B-2D8EF64F4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F8D97A1-0EC3-4A2F-A324-E162864D9FB9}" type="datetimeFigureOut">
              <a:rPr lang="en-US"/>
              <a:pPr>
                <a:defRPr/>
              </a:pPr>
              <a:t>4/5/2013</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FF07DC2-E6F4-4C42-AE4A-DD06A61505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93E0D42-0DD4-4802-806D-4B42F8A98E98}" type="datetimeFigureOut">
              <a:rPr lang="en-US"/>
              <a:pPr>
                <a:defRPr/>
              </a:pPr>
              <a:t>4/5/2013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B332410-0675-4FC6-B12D-7B6ABD0840E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8BC437F8-6B2E-4D85-9189-5141F10FBB6B}" type="datetimeFigureOut">
              <a:rPr lang="en-US"/>
              <a:pPr>
                <a:defRPr/>
              </a:pPr>
              <a:t>4/5/2013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0C8711A-9760-4AB2-97D6-8D4A4D28B2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ABCB451-F170-4609-96A5-A1945BA1E192}" type="datetimeFigureOut">
              <a:rPr lang="en-US"/>
              <a:pPr>
                <a:defRPr/>
              </a:pPr>
              <a:t>4/5/2013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9EAE399-FBA5-47C3-98CE-916E4E71257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5E9EFF">
                <a:alpha val="79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34F65A07-4DD3-4A9C-A43E-4AF1470B0B7E}" type="datetimeFigureOut">
              <a:rPr lang="en-US"/>
              <a:pPr>
                <a:defRPr/>
              </a:pPr>
              <a:t>4/5/2013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21C48F38-A612-48DF-82BC-B4FE603542C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1524000"/>
            <a:ext cx="5562600" cy="2362200"/>
          </a:xfrm>
        </p:spPr>
        <p:txBody>
          <a:bodyPr>
            <a:normAutofit fontScale="90000"/>
          </a:bodyPr>
          <a:lstStyle/>
          <a:p>
            <a:pPr fontAlgn="auto">
              <a:spcAft>
                <a:spcPts val="0"/>
              </a:spcAft>
              <a:defRPr/>
            </a:pPr>
            <a:r>
              <a:rPr lang="en-US" dirty="0" smtClean="0">
                <a:solidFill>
                  <a:schemeClr val="bg2"/>
                </a:solidFill>
              </a:rPr>
              <a:t>  </a:t>
            </a:r>
            <a:r>
              <a:rPr lang="en-US" dirty="0" err="1" smtClean="0">
                <a:solidFill>
                  <a:schemeClr val="bg2"/>
                </a:solidFill>
              </a:rPr>
              <a:t>Srimad</a:t>
            </a:r>
            <a:r>
              <a:rPr lang="en-US" dirty="0" smtClean="0">
                <a:solidFill>
                  <a:schemeClr val="bg2"/>
                </a:solidFill>
              </a:rPr>
              <a:t>         </a:t>
            </a:r>
            <a:br>
              <a:rPr lang="en-US" dirty="0" smtClean="0">
                <a:solidFill>
                  <a:schemeClr val="bg2"/>
                </a:solidFill>
              </a:rPr>
            </a:br>
            <a:r>
              <a:rPr lang="en-US" dirty="0" smtClean="0">
                <a:solidFill>
                  <a:schemeClr val="bg2"/>
                </a:solidFill>
              </a:rPr>
              <a:t>    </a:t>
            </a:r>
            <a:r>
              <a:rPr lang="en-US" dirty="0" err="1" smtClean="0">
                <a:solidFill>
                  <a:schemeClr val="bg2"/>
                </a:solidFill>
              </a:rPr>
              <a:t>bhagavataM</a:t>
            </a:r>
            <a:r>
              <a:rPr lang="en-US" dirty="0" smtClean="0">
                <a:solidFill>
                  <a:schemeClr val="bg2"/>
                </a:solidFill>
              </a:rPr>
              <a:t/>
            </a:r>
            <a:br>
              <a:rPr lang="en-US" dirty="0" smtClean="0">
                <a:solidFill>
                  <a:schemeClr val="bg2"/>
                </a:solidFill>
              </a:rPr>
            </a:br>
            <a:r>
              <a:rPr lang="en-US" dirty="0" smtClean="0"/>
              <a:t> </a:t>
            </a:r>
            <a:br>
              <a:rPr lang="en-US" dirty="0" smtClean="0"/>
            </a:br>
            <a:r>
              <a:rPr lang="en-US" dirty="0" smtClean="0"/>
              <a:t>    </a:t>
            </a:r>
            <a:r>
              <a:rPr lang="en-US" dirty="0" smtClean="0">
                <a:solidFill>
                  <a:schemeClr val="bg2"/>
                </a:solidFill>
              </a:rPr>
              <a:t>2.2.1 – 14</a:t>
            </a:r>
            <a:endParaRPr lang="en-US" dirty="0">
              <a:solidFill>
                <a:schemeClr val="bg2"/>
              </a:solidFill>
            </a:endParaRPr>
          </a:p>
        </p:txBody>
      </p:sp>
      <p:sp>
        <p:nvSpPr>
          <p:cNvPr id="3" name="Subtitle 2"/>
          <p:cNvSpPr>
            <a:spLocks noGrp="1"/>
          </p:cNvSpPr>
          <p:nvPr>
            <p:ph type="subTitle" idx="1"/>
          </p:nvPr>
        </p:nvSpPr>
        <p:spPr>
          <a:xfrm rot="10138737" flipH="1">
            <a:off x="1374775" y="5634038"/>
            <a:ext cx="46038" cy="68262"/>
          </a:xfrm>
        </p:spPr>
        <p:txBody>
          <a:bodyPr>
            <a:normAutofit fontScale="25000" lnSpcReduction="20000"/>
          </a:bodyPr>
          <a:lstStyle/>
          <a:p>
            <a:pPr fontAlgn="auto">
              <a:spcAft>
                <a:spcPts val="0"/>
              </a:spcAft>
              <a:buClr>
                <a:schemeClr val="tx1">
                  <a:shade val="95000"/>
                </a:schemeClr>
              </a:buClr>
              <a:buFont typeface="Wingdings 2"/>
              <a:buNone/>
              <a:defRPr/>
            </a:pPr>
            <a:endParaRPr lang="en-US" dirty="0">
              <a:effectLst>
                <a:outerShdw blurRad="50800" dist="38100" dir="5400000" algn="t" rotWithShape="0">
                  <a:prstClr val="black">
                    <a:alpha val="40000"/>
                  </a:prstClr>
                </a:outerShdw>
              </a:effectLst>
            </a:endParaRPr>
          </a:p>
        </p:txBody>
      </p:sp>
      <p:pic>
        <p:nvPicPr>
          <p:cNvPr id="2052" name="Picture 2" descr="Sages at Naimisharanya."/>
          <p:cNvPicPr>
            <a:picLocks noChangeAspect="1" noChangeArrowheads="1"/>
          </p:cNvPicPr>
          <p:nvPr/>
        </p:nvPicPr>
        <p:blipFill>
          <a:blip r:embed="rId3" cstate="print"/>
          <a:srcRect/>
          <a:stretch>
            <a:fillRect/>
          </a:stretch>
        </p:blipFill>
        <p:spPr bwMode="auto">
          <a:xfrm>
            <a:off x="304800" y="914400"/>
            <a:ext cx="3846513" cy="4876800"/>
          </a:xfrm>
          <a:prstGeom prst="rect">
            <a:avLst/>
          </a:prstGeom>
          <a:noFill/>
          <a:ln w="9525">
            <a:noFill/>
            <a:miter lim="800000"/>
            <a:headEnd/>
            <a:tailEnd/>
          </a:ln>
        </p:spPr>
      </p:pic>
      <p:sp>
        <p:nvSpPr>
          <p:cNvPr id="6" name="Rectangle 5"/>
          <p:cNvSpPr/>
          <p:nvPr/>
        </p:nvSpPr>
        <p:spPr>
          <a:xfrm>
            <a:off x="3951983" y="4072116"/>
            <a:ext cx="5062603" cy="1261884"/>
          </a:xfrm>
          <a:prstGeom prst="rect">
            <a:avLst/>
          </a:prstGeom>
        </p:spPr>
        <p:txBody>
          <a:bodyPr wrap="non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meditating on</a:t>
            </a:r>
          </a:p>
          <a:p>
            <a:pPr marL="136525" indent="0" algn="ctr">
              <a:buNone/>
            </a:pPr>
            <a:r>
              <a:rPr lang="en-US" sz="3800" b="1" cap="all" dirty="0" smtClean="0">
                <a:ln w="6350">
                  <a:noFill/>
                </a:ln>
                <a:solidFill>
                  <a:srgbClr val="7030A0"/>
                </a:solidFill>
                <a:effectLst>
                  <a:outerShdw blurRad="127000" dist="200000" dir="2700000" algn="tl" rotWithShape="0">
                    <a:srgbClr val="000000">
                      <a:alpha val="30000"/>
                    </a:srgbClr>
                  </a:outerShdw>
                </a:effectLst>
                <a:latin typeface="+mj-lt"/>
                <a:ea typeface="+mj-ea"/>
                <a:cs typeface="+mj-cs"/>
              </a:rPr>
              <a:t> the lord WITHIN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30480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2.2.3</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ataù kavir nämasu yävad arthaù</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syäd apramatto vyavasäya-buddhiù</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siddhe 'nyathärthe na yateta tatra</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pariçramaà tatra samékñamäëaù</a:t>
            </a:r>
          </a:p>
        </p:txBody>
      </p:sp>
      <p:sp>
        <p:nvSpPr>
          <p:cNvPr id="4" name="Content Placeholder 2"/>
          <p:cNvSpPr txBox="1">
            <a:spLocks/>
          </p:cNvSpPr>
          <p:nvPr/>
        </p:nvSpPr>
        <p:spPr bwMode="auto">
          <a:xfrm>
            <a:off x="533400" y="3352800"/>
            <a:ext cx="8229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For this reason the enlightened person </a:t>
            </a:r>
            <a:r>
              <a:rPr lang="en-US" b="1" i="1" dirty="0" smtClean="0">
                <a:solidFill>
                  <a:srgbClr val="7030A0"/>
                </a:solidFill>
                <a:latin typeface="Balaram" pitchFamily="2" charset="0"/>
              </a:rPr>
              <a:t>should</a:t>
            </a:r>
          </a:p>
          <a:p>
            <a:pPr>
              <a:buNone/>
            </a:pPr>
            <a:r>
              <a:rPr lang="en-US" b="1" i="1" dirty="0" smtClean="0">
                <a:solidFill>
                  <a:srgbClr val="7030A0"/>
                </a:solidFill>
                <a:latin typeface="Balaram" pitchFamily="2" charset="0"/>
              </a:rPr>
              <a:t>endeavor </a:t>
            </a:r>
            <a:r>
              <a:rPr lang="en-US" b="1" i="1" dirty="0">
                <a:solidFill>
                  <a:srgbClr val="7030A0"/>
                </a:solidFill>
                <a:latin typeface="Balaram" pitchFamily="2" charset="0"/>
              </a:rPr>
              <a:t>only for the minimum necessities of </a:t>
            </a:r>
            <a:r>
              <a:rPr lang="en-US" b="1" i="1" dirty="0" smtClean="0">
                <a:solidFill>
                  <a:srgbClr val="7030A0"/>
                </a:solidFill>
                <a:latin typeface="Balaram" pitchFamily="2" charset="0"/>
              </a:rPr>
              <a:t>life</a:t>
            </a:r>
          </a:p>
          <a:p>
            <a:pPr>
              <a:buNone/>
            </a:pPr>
            <a:r>
              <a:rPr lang="en-US" b="1" i="1" dirty="0" smtClean="0">
                <a:solidFill>
                  <a:srgbClr val="7030A0"/>
                </a:solidFill>
                <a:latin typeface="Balaram" pitchFamily="2" charset="0"/>
              </a:rPr>
              <a:t>while </a:t>
            </a:r>
            <a:r>
              <a:rPr lang="en-US" b="1" i="1" dirty="0">
                <a:solidFill>
                  <a:srgbClr val="7030A0"/>
                </a:solidFill>
                <a:latin typeface="Balaram" pitchFamily="2" charset="0"/>
              </a:rPr>
              <a:t>in the world of names. He should </a:t>
            </a:r>
            <a:r>
              <a:rPr lang="en-US" b="1" i="1" dirty="0" smtClean="0">
                <a:solidFill>
                  <a:srgbClr val="7030A0"/>
                </a:solidFill>
                <a:latin typeface="Balaram" pitchFamily="2" charset="0"/>
              </a:rPr>
              <a:t>be</a:t>
            </a:r>
          </a:p>
          <a:p>
            <a:pPr>
              <a:buNone/>
            </a:pPr>
            <a:r>
              <a:rPr lang="en-US" b="1" i="1" dirty="0" smtClean="0">
                <a:solidFill>
                  <a:srgbClr val="7030A0"/>
                </a:solidFill>
                <a:latin typeface="Balaram" pitchFamily="2" charset="0"/>
              </a:rPr>
              <a:t>intelligently </a:t>
            </a:r>
            <a:r>
              <a:rPr lang="en-US" b="1" i="1" dirty="0">
                <a:solidFill>
                  <a:srgbClr val="7030A0"/>
                </a:solidFill>
                <a:latin typeface="Balaram" pitchFamily="2" charset="0"/>
              </a:rPr>
              <a:t>fixed and never endeavor for </a:t>
            </a:r>
            <a:r>
              <a:rPr lang="en-US" b="1" i="1" dirty="0" smtClean="0">
                <a:solidFill>
                  <a:srgbClr val="7030A0"/>
                </a:solidFill>
                <a:latin typeface="Balaram" pitchFamily="2" charset="0"/>
              </a:rPr>
              <a:t>unwanted</a:t>
            </a:r>
          </a:p>
          <a:p>
            <a:pPr>
              <a:buNone/>
            </a:pPr>
            <a:r>
              <a:rPr lang="en-US" b="1" i="1" dirty="0" smtClean="0">
                <a:solidFill>
                  <a:srgbClr val="7030A0"/>
                </a:solidFill>
                <a:latin typeface="Balaram" pitchFamily="2" charset="0"/>
              </a:rPr>
              <a:t>things</a:t>
            </a:r>
            <a:r>
              <a:rPr lang="en-US" b="1" i="1" dirty="0">
                <a:solidFill>
                  <a:srgbClr val="7030A0"/>
                </a:solidFill>
                <a:latin typeface="Balaram" pitchFamily="2" charset="0"/>
              </a:rPr>
              <a:t>, being competent to perceive practically </a:t>
            </a:r>
            <a:r>
              <a:rPr lang="en-US" b="1" i="1" dirty="0" smtClean="0">
                <a:solidFill>
                  <a:srgbClr val="7030A0"/>
                </a:solidFill>
                <a:latin typeface="Balaram" pitchFamily="2" charset="0"/>
              </a:rPr>
              <a:t>that</a:t>
            </a:r>
          </a:p>
          <a:p>
            <a:pPr>
              <a:buNone/>
            </a:pPr>
            <a:r>
              <a:rPr lang="en-US" b="1" i="1" dirty="0" smtClean="0">
                <a:solidFill>
                  <a:srgbClr val="7030A0"/>
                </a:solidFill>
                <a:latin typeface="Balaram" pitchFamily="2" charset="0"/>
              </a:rPr>
              <a:t>all </a:t>
            </a:r>
            <a:r>
              <a:rPr lang="en-US" b="1" i="1" dirty="0">
                <a:solidFill>
                  <a:srgbClr val="7030A0"/>
                </a:solidFill>
                <a:latin typeface="Balaram" pitchFamily="2" charset="0"/>
              </a:rPr>
              <a:t>such endeavors are merely hard labor </a:t>
            </a:r>
            <a:r>
              <a:rPr lang="en-US" b="1" i="1" dirty="0" smtClean="0">
                <a:solidFill>
                  <a:srgbClr val="7030A0"/>
                </a:solidFill>
                <a:latin typeface="Balaram" pitchFamily="2" charset="0"/>
              </a:rPr>
              <a:t>for nothing</a:t>
            </a:r>
            <a:r>
              <a:rPr lang="en-US" b="1" i="1" dirty="0">
                <a:solidFill>
                  <a:srgbClr val="7030A0"/>
                </a:solidFill>
                <a:latin typeface="Balaram" pitchFamily="2" charset="0"/>
              </a:rPr>
              <a:t>.</a:t>
            </a:r>
          </a:p>
        </p:txBody>
      </p:sp>
    </p:spTree>
    <p:extLst>
      <p:ext uri="{BB962C8B-B14F-4D97-AF65-F5344CB8AC3E}">
        <p14:creationId xmlns:p14="http://schemas.microsoft.com/office/powerpoint/2010/main" val="4165414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2.2.3   Do not chase after material enjoyment</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0" y="609600"/>
            <a:ext cx="9067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err="1" smtClean="0">
                <a:solidFill>
                  <a:srgbClr val="7030A0"/>
                </a:solidFill>
                <a:latin typeface="Balaram" pitchFamily="2" charset="0"/>
              </a:rPr>
              <a:t>Fruitive</a:t>
            </a:r>
            <a:r>
              <a:rPr lang="en-US" sz="2400" dirty="0" smtClean="0">
                <a:solidFill>
                  <a:srgbClr val="7030A0"/>
                </a:solidFill>
                <a:latin typeface="Balaram" pitchFamily="2" charset="0"/>
              </a:rPr>
              <a:t> worker</a:t>
            </a:r>
            <a:endParaRPr lang="en-US" sz="2000" dirty="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Tries to make his position comfortable / secure</a:t>
            </a:r>
          </a:p>
          <a:p>
            <a:pPr lvl="1">
              <a:buFont typeface="Wingdings" panose="05000000000000000000" pitchFamily="2" charset="2"/>
              <a:buChar char="Ø"/>
            </a:pPr>
            <a:r>
              <a:rPr lang="en-US" sz="2000" dirty="0" smtClean="0">
                <a:solidFill>
                  <a:srgbClr val="7030A0"/>
                </a:solidFill>
                <a:latin typeface="Balaram" pitchFamily="2" charset="0"/>
              </a:rPr>
              <a:t>Aspires after big fortune (wealth, women </a:t>
            </a:r>
            <a:r>
              <a:rPr lang="en-US" sz="2000" dirty="0" err="1" smtClean="0">
                <a:solidFill>
                  <a:srgbClr val="7030A0"/>
                </a:solidFill>
                <a:latin typeface="Balaram" pitchFamily="2" charset="0"/>
              </a:rPr>
              <a:t>etc</a:t>
            </a:r>
            <a:r>
              <a:rPr lang="en-US" sz="2000" dirty="0" smtClean="0">
                <a:solidFill>
                  <a:srgbClr val="7030A0"/>
                </a:solidFill>
                <a:latin typeface="Balaram" pitchFamily="2" charset="0"/>
              </a:rPr>
              <a:t>)</a:t>
            </a:r>
          </a:p>
          <a:p>
            <a:pPr marL="585788" lvl="1" indent="0">
              <a:buNone/>
            </a:pPr>
            <a:endParaRPr lang="en-US" sz="2000" dirty="0" smtClean="0">
              <a:solidFill>
                <a:srgbClr val="7030A0"/>
              </a:solidFill>
              <a:latin typeface="Balaram" pitchFamily="2" charset="0"/>
            </a:endParaRPr>
          </a:p>
          <a:p>
            <a:r>
              <a:rPr lang="en-US" sz="2400" dirty="0" smtClean="0">
                <a:solidFill>
                  <a:srgbClr val="7030A0"/>
                </a:solidFill>
                <a:latin typeface="Balaram" pitchFamily="2" charset="0"/>
              </a:rPr>
              <a:t>Devotee</a:t>
            </a:r>
            <a:endParaRPr lang="en-US" sz="2400" dirty="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Considers </a:t>
            </a:r>
            <a:r>
              <a:rPr lang="en-US" sz="2000" dirty="0" err="1">
                <a:solidFill>
                  <a:srgbClr val="7030A0"/>
                </a:solidFill>
                <a:latin typeface="Balaram" pitchFamily="2" charset="0"/>
              </a:rPr>
              <a:t>f</a:t>
            </a:r>
            <a:r>
              <a:rPr lang="en-US" sz="2000" dirty="0" err="1" smtClean="0">
                <a:solidFill>
                  <a:srgbClr val="7030A0"/>
                </a:solidFill>
                <a:latin typeface="Balaram" pitchFamily="2" charset="0"/>
              </a:rPr>
              <a:t>ruitive</a:t>
            </a:r>
            <a:r>
              <a:rPr lang="en-US" sz="2000" dirty="0" smtClean="0">
                <a:solidFill>
                  <a:srgbClr val="7030A0"/>
                </a:solidFill>
                <a:latin typeface="Balaram" pitchFamily="2" charset="0"/>
              </a:rPr>
              <a:t> activities as waste of time</a:t>
            </a:r>
          </a:p>
          <a:p>
            <a:pPr lvl="1">
              <a:buFont typeface="Wingdings" panose="05000000000000000000" pitchFamily="2" charset="2"/>
              <a:buChar char="Ø"/>
            </a:pPr>
            <a:r>
              <a:rPr lang="en-US" sz="2000" dirty="0" smtClean="0">
                <a:solidFill>
                  <a:srgbClr val="7030A0"/>
                </a:solidFill>
                <a:latin typeface="Balaram" pitchFamily="2" charset="0"/>
              </a:rPr>
              <a:t>Is not interested in </a:t>
            </a:r>
            <a:r>
              <a:rPr lang="en-US" sz="2000" dirty="0" smtClean="0">
                <a:solidFill>
                  <a:srgbClr val="7030A0"/>
                </a:solidFill>
                <a:latin typeface="Balaram" pitchFamily="2" charset="0"/>
              </a:rPr>
              <a:t>such false </a:t>
            </a:r>
            <a:r>
              <a:rPr lang="en-US" sz="2000" dirty="0" smtClean="0">
                <a:solidFill>
                  <a:srgbClr val="7030A0"/>
                </a:solidFill>
                <a:latin typeface="Balaram" pitchFamily="2" charset="0"/>
              </a:rPr>
              <a:t>things </a:t>
            </a:r>
          </a:p>
          <a:p>
            <a:pPr marL="585788" lvl="1" indent="0">
              <a:buNone/>
            </a:pPr>
            <a:endParaRPr lang="en-US" sz="2000" dirty="0" smtClean="0">
              <a:solidFill>
                <a:srgbClr val="7030A0"/>
              </a:solidFill>
              <a:latin typeface="Balaram" pitchFamily="2" charset="0"/>
            </a:endParaRPr>
          </a:p>
          <a:p>
            <a:r>
              <a:rPr lang="en-US" sz="2400" dirty="0" smtClean="0">
                <a:solidFill>
                  <a:srgbClr val="7030A0"/>
                </a:solidFill>
                <a:latin typeface="Balaram" pitchFamily="2" charset="0"/>
              </a:rPr>
              <a:t>Advice to the transcendentalist</a:t>
            </a:r>
          </a:p>
          <a:p>
            <a:pPr lvl="1">
              <a:buFont typeface="Wingdings" panose="05000000000000000000" pitchFamily="2" charset="2"/>
              <a:buChar char="Ø"/>
            </a:pPr>
            <a:r>
              <a:rPr lang="en-US" sz="2000" dirty="0" smtClean="0">
                <a:solidFill>
                  <a:srgbClr val="7030A0"/>
                </a:solidFill>
                <a:latin typeface="Balaram" pitchFamily="2" charset="0"/>
              </a:rPr>
              <a:t>Not be captivated by features of </a:t>
            </a:r>
            <a:r>
              <a:rPr lang="en-US" sz="2000" dirty="0" err="1" smtClean="0">
                <a:solidFill>
                  <a:srgbClr val="7030A0"/>
                </a:solidFill>
                <a:latin typeface="Balaram" pitchFamily="2" charset="0"/>
              </a:rPr>
              <a:t>fruitive</a:t>
            </a:r>
            <a:r>
              <a:rPr lang="en-US" sz="2000" dirty="0" smtClean="0">
                <a:solidFill>
                  <a:srgbClr val="7030A0"/>
                </a:solidFill>
                <a:latin typeface="Balaram" pitchFamily="2" charset="0"/>
              </a:rPr>
              <a:t> actors </a:t>
            </a:r>
          </a:p>
          <a:p>
            <a:pPr lvl="1">
              <a:buFont typeface="Wingdings" panose="05000000000000000000" pitchFamily="2" charset="2"/>
              <a:buChar char="Ø"/>
            </a:pPr>
            <a:r>
              <a:rPr lang="en-US" sz="2000" dirty="0" smtClean="0">
                <a:solidFill>
                  <a:srgbClr val="7030A0"/>
                </a:solidFill>
                <a:latin typeface="Balaram" pitchFamily="2" charset="0"/>
              </a:rPr>
              <a:t>Be fixed in mind despite difficulties of plain living</a:t>
            </a:r>
          </a:p>
          <a:p>
            <a:pPr lvl="1">
              <a:buFont typeface="Wingdings" panose="05000000000000000000" pitchFamily="2" charset="2"/>
              <a:buChar char="Ø"/>
            </a:pPr>
            <a:r>
              <a:rPr lang="en-US" sz="2000" dirty="0" smtClean="0">
                <a:solidFill>
                  <a:srgbClr val="7030A0"/>
                </a:solidFill>
                <a:latin typeface="Balaram" pitchFamily="2" charset="0"/>
              </a:rPr>
              <a:t>Accept bare necessities and depend on God’s gifts</a:t>
            </a:r>
          </a:p>
          <a:p>
            <a:pPr lvl="1">
              <a:buFont typeface="Wingdings" panose="05000000000000000000" pitchFamily="2" charset="2"/>
              <a:buChar char="Ø"/>
            </a:pPr>
            <a:r>
              <a:rPr lang="en-US" sz="2000" dirty="0" smtClean="0">
                <a:solidFill>
                  <a:srgbClr val="7030A0"/>
                </a:solidFill>
                <a:latin typeface="Balaram" pitchFamily="2" charset="0"/>
              </a:rPr>
              <a:t>Do not intimately mix with sense gratifiers </a:t>
            </a:r>
            <a:endParaRPr lang="en-US" sz="2000" dirty="0" smtClean="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Do not waste even a second</a:t>
            </a:r>
            <a:endParaRPr lang="en-US" sz="2000" dirty="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550" y="1190214"/>
            <a:ext cx="2762250" cy="4000500"/>
          </a:xfrm>
          <a:prstGeom prst="rect">
            <a:avLst/>
          </a:prstGeom>
        </p:spPr>
      </p:pic>
    </p:spTree>
    <p:extLst>
      <p:ext uri="{BB962C8B-B14F-4D97-AF65-F5344CB8AC3E}">
        <p14:creationId xmlns:p14="http://schemas.microsoft.com/office/powerpoint/2010/main" val="166703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2.2.3   Do not chase after material enjoyment</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a:spLocks noChangeArrowheads="1"/>
          </p:cNvSpPr>
          <p:nvPr/>
        </p:nvSpPr>
        <p:spPr bwMode="auto">
          <a:xfrm>
            <a:off x="342900" y="875442"/>
            <a:ext cx="8458200" cy="5632311"/>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“Human life is never meant for sense gratification, but for </a:t>
            </a:r>
            <a:r>
              <a:rPr lang="en-US" sz="2400" dirty="0">
                <a:solidFill>
                  <a:srgbClr val="7030A0"/>
                </a:solidFill>
                <a:latin typeface="Balaram" pitchFamily="2" charset="0"/>
              </a:rPr>
              <a:t>self-realization</a:t>
            </a:r>
            <a:r>
              <a:rPr lang="en-US" sz="2400" dirty="0">
                <a:solidFill>
                  <a:schemeClr val="bg1"/>
                </a:solidFill>
                <a:latin typeface="Balaram" pitchFamily="2" charset="0"/>
              </a:rPr>
              <a:t>. </a:t>
            </a:r>
            <a:r>
              <a:rPr lang="en-US" sz="2400" dirty="0" err="1" smtClean="0">
                <a:solidFill>
                  <a:schemeClr val="bg1"/>
                </a:solidFill>
                <a:latin typeface="Balaram" pitchFamily="2" charset="0"/>
              </a:rPr>
              <a:t>Çrémad-Bhägavatam</a:t>
            </a:r>
            <a:r>
              <a:rPr lang="en-US" sz="2400" dirty="0" smtClean="0">
                <a:solidFill>
                  <a:schemeClr val="bg1"/>
                </a:solidFill>
                <a:latin typeface="Balaram" pitchFamily="2" charset="0"/>
              </a:rPr>
              <a:t> instructs us solely on this subject from the very beginning to the end. Human life is simply meant for </a:t>
            </a:r>
            <a:r>
              <a:rPr lang="en-US" sz="2400" dirty="0" smtClean="0">
                <a:solidFill>
                  <a:srgbClr val="7030A0"/>
                </a:solidFill>
                <a:latin typeface="Balaram" pitchFamily="2" charset="0"/>
              </a:rPr>
              <a:t>self-realization</a:t>
            </a:r>
            <a:r>
              <a:rPr lang="en-US" sz="2400" dirty="0" smtClean="0">
                <a:solidFill>
                  <a:schemeClr val="bg1"/>
                </a:solidFill>
                <a:latin typeface="Balaram" pitchFamily="2" charset="0"/>
              </a:rPr>
              <a:t>. The </a:t>
            </a:r>
            <a:r>
              <a:rPr lang="en-US" sz="2400" dirty="0">
                <a:solidFill>
                  <a:schemeClr val="bg1"/>
                </a:solidFill>
                <a:latin typeface="Balaram" pitchFamily="2" charset="0"/>
              </a:rPr>
              <a:t>civilization which aims at this utmost perfection never indulges in creating unwanted things, and such a perfect civilization prepares men only to accept the bare necessities of life or to follow the principle of the best use of a bad bargain. Our material bodies and our lives in that connection are bad bargains because the living entity is actually spirit, and spiritual advancement of the living entity is absolutely </a:t>
            </a:r>
            <a:r>
              <a:rPr lang="en-US" sz="2400" dirty="0" smtClean="0">
                <a:solidFill>
                  <a:schemeClr val="bg1"/>
                </a:solidFill>
                <a:latin typeface="Balaram" pitchFamily="2" charset="0"/>
              </a:rPr>
              <a:t>necessary. Human life is intended for the </a:t>
            </a:r>
            <a:r>
              <a:rPr lang="en-US" sz="2400" dirty="0" smtClean="0">
                <a:solidFill>
                  <a:srgbClr val="7030A0"/>
                </a:solidFill>
                <a:latin typeface="Balaram" pitchFamily="2" charset="0"/>
              </a:rPr>
              <a:t>realization of this important factor</a:t>
            </a:r>
            <a:r>
              <a:rPr lang="en-US" sz="2400" dirty="0" smtClean="0">
                <a:solidFill>
                  <a:schemeClr val="bg1"/>
                </a:solidFill>
                <a:latin typeface="Balaram" pitchFamily="2" charset="0"/>
              </a:rPr>
              <a:t>, and one should act accordingly, accepting only the bare necessities of life and depending more on God's gift without diversion of human energy for any other purpose, such as being mad for material enjoyment.”</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4845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30480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2.2.4</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satyäà kñitau kià kaçipoù prayäsair</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bähau svasiddhe hy upabarhaëaiù kim</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saty aïjalau kià purudhänna-pätryä</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dig-valkalädau sati kià dukülaiù</a:t>
            </a:r>
          </a:p>
        </p:txBody>
      </p:sp>
      <p:sp>
        <p:nvSpPr>
          <p:cNvPr id="4" name="Content Placeholder 2"/>
          <p:cNvSpPr txBox="1">
            <a:spLocks/>
          </p:cNvSpPr>
          <p:nvPr/>
        </p:nvSpPr>
        <p:spPr bwMode="auto">
          <a:xfrm>
            <a:off x="533400" y="3200400"/>
            <a:ext cx="8229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When there are ample earthly flats to lie on, what </a:t>
            </a:r>
            <a:r>
              <a:rPr lang="en-US" b="1" i="1" dirty="0" smtClean="0">
                <a:solidFill>
                  <a:srgbClr val="7030A0"/>
                </a:solidFill>
                <a:latin typeface="Balaram" pitchFamily="2" charset="0"/>
              </a:rPr>
              <a:t>is</a:t>
            </a:r>
          </a:p>
          <a:p>
            <a:pPr>
              <a:buNone/>
            </a:pPr>
            <a:r>
              <a:rPr lang="en-US" b="1" i="1" dirty="0" smtClean="0">
                <a:solidFill>
                  <a:srgbClr val="7030A0"/>
                </a:solidFill>
                <a:latin typeface="Balaram" pitchFamily="2" charset="0"/>
              </a:rPr>
              <a:t>the </a:t>
            </a:r>
            <a:r>
              <a:rPr lang="en-US" b="1" i="1" dirty="0">
                <a:solidFill>
                  <a:srgbClr val="7030A0"/>
                </a:solidFill>
                <a:latin typeface="Balaram" pitchFamily="2" charset="0"/>
              </a:rPr>
              <a:t>necessity of cots and beds? When one can use </a:t>
            </a:r>
            <a:r>
              <a:rPr lang="en-US" b="1" i="1" dirty="0" smtClean="0">
                <a:solidFill>
                  <a:srgbClr val="7030A0"/>
                </a:solidFill>
                <a:latin typeface="Balaram" pitchFamily="2" charset="0"/>
              </a:rPr>
              <a:t>his</a:t>
            </a:r>
          </a:p>
          <a:p>
            <a:pPr>
              <a:buNone/>
            </a:pPr>
            <a:r>
              <a:rPr lang="en-US" b="1" i="1" dirty="0" smtClean="0">
                <a:solidFill>
                  <a:srgbClr val="7030A0"/>
                </a:solidFill>
                <a:latin typeface="Balaram" pitchFamily="2" charset="0"/>
              </a:rPr>
              <a:t>own </a:t>
            </a:r>
            <a:r>
              <a:rPr lang="en-US" b="1" i="1" dirty="0">
                <a:solidFill>
                  <a:srgbClr val="7030A0"/>
                </a:solidFill>
                <a:latin typeface="Balaram" pitchFamily="2" charset="0"/>
              </a:rPr>
              <a:t>arms, what is the necessity of a pillow? </a:t>
            </a:r>
            <a:r>
              <a:rPr lang="en-US" b="1" i="1" dirty="0" smtClean="0">
                <a:solidFill>
                  <a:srgbClr val="7030A0"/>
                </a:solidFill>
                <a:latin typeface="Balaram" pitchFamily="2" charset="0"/>
              </a:rPr>
              <a:t>When</a:t>
            </a:r>
          </a:p>
          <a:p>
            <a:pPr>
              <a:buNone/>
            </a:pPr>
            <a:r>
              <a:rPr lang="en-US" b="1" i="1" dirty="0" smtClean="0">
                <a:solidFill>
                  <a:srgbClr val="7030A0"/>
                </a:solidFill>
                <a:latin typeface="Balaram" pitchFamily="2" charset="0"/>
              </a:rPr>
              <a:t>one </a:t>
            </a:r>
            <a:r>
              <a:rPr lang="en-US" b="1" i="1" dirty="0">
                <a:solidFill>
                  <a:srgbClr val="7030A0"/>
                </a:solidFill>
                <a:latin typeface="Balaram" pitchFamily="2" charset="0"/>
              </a:rPr>
              <a:t>can use the palms of his hands, what is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necessity </a:t>
            </a:r>
            <a:r>
              <a:rPr lang="en-US" b="1" i="1" dirty="0">
                <a:solidFill>
                  <a:srgbClr val="7030A0"/>
                </a:solidFill>
                <a:latin typeface="Balaram" pitchFamily="2" charset="0"/>
              </a:rPr>
              <a:t>of varieties of utensils? When there is </a:t>
            </a:r>
            <a:r>
              <a:rPr lang="en-US" b="1" i="1" dirty="0" smtClean="0">
                <a:solidFill>
                  <a:srgbClr val="7030A0"/>
                </a:solidFill>
                <a:latin typeface="Balaram" pitchFamily="2" charset="0"/>
              </a:rPr>
              <a:t>ample</a:t>
            </a:r>
          </a:p>
          <a:p>
            <a:pPr>
              <a:buNone/>
            </a:pPr>
            <a:r>
              <a:rPr lang="en-US" b="1" i="1" dirty="0" smtClean="0">
                <a:solidFill>
                  <a:srgbClr val="7030A0"/>
                </a:solidFill>
                <a:latin typeface="Balaram" pitchFamily="2" charset="0"/>
              </a:rPr>
              <a:t>covering</a:t>
            </a:r>
            <a:r>
              <a:rPr lang="en-US" b="1" i="1" dirty="0">
                <a:solidFill>
                  <a:srgbClr val="7030A0"/>
                </a:solidFill>
                <a:latin typeface="Balaram" pitchFamily="2" charset="0"/>
              </a:rPr>
              <a:t>, or the skins of trees, what is the necessity </a:t>
            </a:r>
            <a:r>
              <a:rPr lang="en-US" b="1" i="1" dirty="0" smtClean="0">
                <a:solidFill>
                  <a:srgbClr val="7030A0"/>
                </a:solidFill>
                <a:latin typeface="Balaram" pitchFamily="2" charset="0"/>
              </a:rPr>
              <a:t>of</a:t>
            </a:r>
          </a:p>
          <a:p>
            <a:pPr>
              <a:buNone/>
            </a:pPr>
            <a:r>
              <a:rPr lang="en-US" b="1" i="1" dirty="0" smtClean="0">
                <a:solidFill>
                  <a:srgbClr val="7030A0"/>
                </a:solidFill>
                <a:latin typeface="Balaram" pitchFamily="2" charset="0"/>
              </a:rPr>
              <a:t>clothing</a:t>
            </a:r>
            <a:r>
              <a:rPr lang="en-US" b="1" i="1" dirty="0">
                <a:solidFill>
                  <a:srgbClr val="7030A0"/>
                </a:solidFill>
                <a:latin typeface="Balaram" pitchFamily="2" charset="0"/>
              </a:rPr>
              <a:t>?</a:t>
            </a:r>
          </a:p>
        </p:txBody>
      </p:sp>
    </p:spTree>
    <p:extLst>
      <p:ext uri="{BB962C8B-B14F-4D97-AF65-F5344CB8AC3E}">
        <p14:creationId xmlns:p14="http://schemas.microsoft.com/office/powerpoint/2010/main" val="32023983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2.2.4   Rely on nature’s gifts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a:spLocks noChangeArrowheads="1"/>
          </p:cNvSpPr>
          <p:nvPr/>
        </p:nvSpPr>
        <p:spPr bwMode="auto">
          <a:xfrm>
            <a:off x="342900" y="875443"/>
            <a:ext cx="3924300" cy="5262979"/>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“…the </a:t>
            </a:r>
            <a:r>
              <a:rPr lang="en-US" sz="2400" dirty="0">
                <a:solidFill>
                  <a:schemeClr val="bg1"/>
                </a:solidFill>
                <a:latin typeface="Balaram" pitchFamily="2" charset="0"/>
              </a:rPr>
              <a:t>sincere followers are advised therein to accept a voluntary life of renunciation in order to achieve the desired goal of life. If one is not accustomed to abiding by the life of </a:t>
            </a:r>
            <a:r>
              <a:rPr lang="en-US" sz="2400" dirty="0">
                <a:solidFill>
                  <a:srgbClr val="7030A0"/>
                </a:solidFill>
                <a:latin typeface="Balaram" pitchFamily="2" charset="0"/>
              </a:rPr>
              <a:t>renunciation</a:t>
            </a:r>
            <a:r>
              <a:rPr lang="en-US" sz="2400" dirty="0">
                <a:solidFill>
                  <a:schemeClr val="bg1"/>
                </a:solidFill>
                <a:latin typeface="Balaram" pitchFamily="2" charset="0"/>
              </a:rPr>
              <a:t> and self-abnegation from the beginning, one should try to get into the habit </a:t>
            </a:r>
            <a:r>
              <a:rPr lang="en-US" sz="2400" dirty="0">
                <a:solidFill>
                  <a:srgbClr val="7030A0"/>
                </a:solidFill>
                <a:latin typeface="Balaram" pitchFamily="2" charset="0"/>
              </a:rPr>
              <a:t>at a later stage of life </a:t>
            </a:r>
            <a:r>
              <a:rPr lang="en-US" sz="2400" dirty="0">
                <a:solidFill>
                  <a:schemeClr val="bg1"/>
                </a:solidFill>
                <a:latin typeface="Balaram" pitchFamily="2" charset="0"/>
              </a:rPr>
              <a:t>as recommended by </a:t>
            </a:r>
            <a:r>
              <a:rPr lang="en-US" sz="2400" dirty="0" err="1">
                <a:solidFill>
                  <a:schemeClr val="bg1"/>
                </a:solidFill>
                <a:latin typeface="Balaram" pitchFamily="2" charset="0"/>
              </a:rPr>
              <a:t>Çréla</a:t>
            </a:r>
            <a:r>
              <a:rPr lang="en-US" sz="2400" dirty="0">
                <a:solidFill>
                  <a:schemeClr val="bg1"/>
                </a:solidFill>
                <a:latin typeface="Balaram" pitchFamily="2" charset="0"/>
              </a:rPr>
              <a:t> </a:t>
            </a:r>
            <a:r>
              <a:rPr lang="en-US" sz="2400" dirty="0" err="1">
                <a:solidFill>
                  <a:schemeClr val="bg1"/>
                </a:solidFill>
                <a:latin typeface="Balaram" pitchFamily="2" charset="0"/>
              </a:rPr>
              <a:t>Çukadeva</a:t>
            </a:r>
            <a:r>
              <a:rPr lang="en-US" sz="2400" dirty="0">
                <a:solidFill>
                  <a:schemeClr val="bg1"/>
                </a:solidFill>
                <a:latin typeface="Balaram" pitchFamily="2" charset="0"/>
              </a:rPr>
              <a:t> </a:t>
            </a:r>
            <a:r>
              <a:rPr lang="en-US" sz="2400" dirty="0" err="1">
                <a:solidFill>
                  <a:schemeClr val="bg1"/>
                </a:solidFill>
                <a:latin typeface="Balaram" pitchFamily="2" charset="0"/>
              </a:rPr>
              <a:t>Gosvämé</a:t>
            </a:r>
            <a:r>
              <a:rPr lang="en-US" sz="2400" dirty="0">
                <a:solidFill>
                  <a:schemeClr val="bg1"/>
                </a:solidFill>
                <a:latin typeface="Balaram" pitchFamily="2" charset="0"/>
              </a:rPr>
              <a:t>, and that will help one to achieve the desired </a:t>
            </a:r>
            <a:r>
              <a:rPr lang="en-US" sz="2400" dirty="0" smtClean="0">
                <a:solidFill>
                  <a:schemeClr val="bg1"/>
                </a:solidFill>
                <a:latin typeface="Balaram" pitchFamily="2" charset="0"/>
              </a:rPr>
              <a:t>success.”</a:t>
            </a:r>
            <a:endParaRPr lang="en-US" sz="2400" b="1" dirty="0">
              <a:solidFill>
                <a:schemeClr val="bg1"/>
              </a:solidFill>
              <a:latin typeface="Balaram"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715" y="1410771"/>
            <a:ext cx="4205050" cy="4228029"/>
          </a:xfrm>
          <a:prstGeom prst="rect">
            <a:avLst/>
          </a:prstGeom>
        </p:spPr>
      </p:pic>
    </p:spTree>
    <p:extLst>
      <p:ext uri="{BB962C8B-B14F-4D97-AF65-F5344CB8AC3E}">
        <p14:creationId xmlns:p14="http://schemas.microsoft.com/office/powerpoint/2010/main" val="31716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3" presetClass="entr" presetSubtype="1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linds(horizontal)">
                                      <p:cBhvr>
                                        <p:cTn id="9" dur="500"/>
                                        <p:tgtEl>
                                          <p:spTgt spid="8"/>
                                        </p:tgtEl>
                                      </p:cBhvr>
                                    </p:animEffect>
                                  </p:childTnLst>
                                </p:cTn>
                              </p:par>
                              <p:par>
                                <p:cTn id="10" presetID="1"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2895600"/>
          </a:xfrm>
        </p:spPr>
        <p:txBody>
          <a:bodyPr/>
          <a:lstStyle/>
          <a:p>
            <a:pPr marL="136525" indent="0" algn="ctr">
              <a:buNone/>
            </a:pPr>
            <a:r>
              <a:rPr lang="en-US"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0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2.2.5</a:t>
            </a:r>
            <a:endParaRPr lang="en-US"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céräëi kià pathi na santi diçanti bhikñäà</a:t>
            </a: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naiväìghripäù para-bhåtaù sarito 'py açuñyan</a:t>
            </a: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ruddhä guhäù kim ajito 'vati nopasannän</a:t>
            </a: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kasmäd bhajanti kavayo dhana-durmadändhän</a:t>
            </a:r>
          </a:p>
        </p:txBody>
      </p:sp>
      <p:sp>
        <p:nvSpPr>
          <p:cNvPr id="4" name="Content Placeholder 2"/>
          <p:cNvSpPr txBox="1">
            <a:spLocks/>
          </p:cNvSpPr>
          <p:nvPr/>
        </p:nvSpPr>
        <p:spPr bwMode="auto">
          <a:xfrm>
            <a:off x="609600" y="2895600"/>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2600" i="1" dirty="0">
                <a:solidFill>
                  <a:srgbClr val="7030A0"/>
                </a:solidFill>
                <a:latin typeface="Balaram" pitchFamily="2" charset="0"/>
              </a:rPr>
              <a:t>Are there no torn clothes lying on the common </a:t>
            </a:r>
            <a:r>
              <a:rPr lang="en-US" sz="2600" i="1" dirty="0" smtClean="0">
                <a:solidFill>
                  <a:srgbClr val="7030A0"/>
                </a:solidFill>
                <a:latin typeface="Balaram" pitchFamily="2" charset="0"/>
              </a:rPr>
              <a:t>road?</a:t>
            </a:r>
          </a:p>
          <a:p>
            <a:pPr>
              <a:buNone/>
            </a:pPr>
            <a:r>
              <a:rPr lang="en-US" sz="2600" i="1" dirty="0" smtClean="0">
                <a:solidFill>
                  <a:srgbClr val="7030A0"/>
                </a:solidFill>
                <a:latin typeface="Balaram" pitchFamily="2" charset="0"/>
              </a:rPr>
              <a:t>Do </a:t>
            </a:r>
            <a:r>
              <a:rPr lang="en-US" sz="2600" i="1" dirty="0">
                <a:solidFill>
                  <a:srgbClr val="7030A0"/>
                </a:solidFill>
                <a:latin typeface="Balaram" pitchFamily="2" charset="0"/>
              </a:rPr>
              <a:t>the trees, which exist for maintaining others, </a:t>
            </a:r>
            <a:r>
              <a:rPr lang="en-US" sz="2600" i="1" dirty="0" smtClean="0">
                <a:solidFill>
                  <a:srgbClr val="7030A0"/>
                </a:solidFill>
                <a:latin typeface="Balaram" pitchFamily="2" charset="0"/>
              </a:rPr>
              <a:t>no</a:t>
            </a:r>
          </a:p>
          <a:p>
            <a:pPr>
              <a:buNone/>
            </a:pPr>
            <a:r>
              <a:rPr lang="en-US" sz="2600" i="1" dirty="0" smtClean="0">
                <a:solidFill>
                  <a:srgbClr val="7030A0"/>
                </a:solidFill>
                <a:latin typeface="Balaram" pitchFamily="2" charset="0"/>
              </a:rPr>
              <a:t>longer </a:t>
            </a:r>
            <a:r>
              <a:rPr lang="en-US" sz="2600" i="1" dirty="0">
                <a:solidFill>
                  <a:srgbClr val="7030A0"/>
                </a:solidFill>
                <a:latin typeface="Balaram" pitchFamily="2" charset="0"/>
              </a:rPr>
              <a:t>give alms in charity? Do the rivers, being </a:t>
            </a:r>
            <a:r>
              <a:rPr lang="en-US" sz="2600" i="1" dirty="0" smtClean="0">
                <a:solidFill>
                  <a:srgbClr val="7030A0"/>
                </a:solidFill>
                <a:latin typeface="Balaram" pitchFamily="2" charset="0"/>
              </a:rPr>
              <a:t>dried</a:t>
            </a:r>
          </a:p>
          <a:p>
            <a:pPr>
              <a:buNone/>
            </a:pPr>
            <a:r>
              <a:rPr lang="en-US" sz="2600" i="1" dirty="0" smtClean="0">
                <a:solidFill>
                  <a:srgbClr val="7030A0"/>
                </a:solidFill>
                <a:latin typeface="Balaram" pitchFamily="2" charset="0"/>
              </a:rPr>
              <a:t>up</a:t>
            </a:r>
            <a:r>
              <a:rPr lang="en-US" sz="2600" i="1" dirty="0">
                <a:solidFill>
                  <a:srgbClr val="7030A0"/>
                </a:solidFill>
                <a:latin typeface="Balaram" pitchFamily="2" charset="0"/>
              </a:rPr>
              <a:t>, no longer supply water to the thirsty? Are </a:t>
            </a:r>
            <a:r>
              <a:rPr lang="en-US" sz="2600" i="1" dirty="0" smtClean="0">
                <a:solidFill>
                  <a:srgbClr val="7030A0"/>
                </a:solidFill>
                <a:latin typeface="Balaram" pitchFamily="2" charset="0"/>
              </a:rPr>
              <a:t>the</a:t>
            </a:r>
          </a:p>
          <a:p>
            <a:pPr>
              <a:buNone/>
            </a:pPr>
            <a:r>
              <a:rPr lang="en-US" sz="2600" i="1" dirty="0" smtClean="0">
                <a:solidFill>
                  <a:srgbClr val="7030A0"/>
                </a:solidFill>
                <a:latin typeface="Balaram" pitchFamily="2" charset="0"/>
              </a:rPr>
              <a:t>caves </a:t>
            </a:r>
            <a:r>
              <a:rPr lang="en-US" sz="2600" i="1" dirty="0">
                <a:solidFill>
                  <a:srgbClr val="7030A0"/>
                </a:solidFill>
                <a:latin typeface="Balaram" pitchFamily="2" charset="0"/>
              </a:rPr>
              <a:t>of the mountains now closed, or, above all, </a:t>
            </a:r>
            <a:r>
              <a:rPr lang="en-US" sz="2600" i="1" dirty="0" smtClean="0">
                <a:solidFill>
                  <a:srgbClr val="7030A0"/>
                </a:solidFill>
                <a:latin typeface="Balaram" pitchFamily="2" charset="0"/>
              </a:rPr>
              <a:t>does</a:t>
            </a:r>
          </a:p>
          <a:p>
            <a:pPr>
              <a:buNone/>
            </a:pPr>
            <a:r>
              <a:rPr lang="en-US" sz="2600" b="1" i="1" dirty="0">
                <a:solidFill>
                  <a:srgbClr val="7030A0"/>
                </a:solidFill>
                <a:latin typeface="Balaram" pitchFamily="2" charset="0"/>
              </a:rPr>
              <a:t>the Almighty Lord not protect the fully surrendered</a:t>
            </a:r>
          </a:p>
          <a:p>
            <a:pPr>
              <a:buNone/>
            </a:pPr>
            <a:r>
              <a:rPr lang="en-US" sz="2600" b="1" i="1" dirty="0">
                <a:solidFill>
                  <a:srgbClr val="7030A0"/>
                </a:solidFill>
                <a:latin typeface="Balaram" pitchFamily="2" charset="0"/>
              </a:rPr>
              <a:t>souls? Why then do the learned sages go to flatter</a:t>
            </a:r>
          </a:p>
          <a:p>
            <a:pPr>
              <a:buNone/>
            </a:pPr>
            <a:r>
              <a:rPr lang="en-US" sz="2600" b="1" i="1" dirty="0">
                <a:solidFill>
                  <a:srgbClr val="7030A0"/>
                </a:solidFill>
                <a:latin typeface="Balaram" pitchFamily="2" charset="0"/>
              </a:rPr>
              <a:t>those who are intoxicated by hard-earned wealth?</a:t>
            </a:r>
          </a:p>
        </p:txBody>
      </p:sp>
    </p:spTree>
    <p:extLst>
      <p:ext uri="{BB962C8B-B14F-4D97-AF65-F5344CB8AC3E}">
        <p14:creationId xmlns:p14="http://schemas.microsoft.com/office/powerpoint/2010/main" val="3318472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2.2.5   Regulations for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renunciates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85788" lvl="1" indent="0">
              <a:buNone/>
            </a:pPr>
            <a:endParaRPr lang="en-US" sz="2000" dirty="0">
              <a:solidFill>
                <a:srgbClr val="7030A0"/>
              </a:solidFill>
              <a:latin typeface="Balaram" pitchFamily="2" charset="0"/>
            </a:endParaRPr>
          </a:p>
          <a:p>
            <a:r>
              <a:rPr lang="en-US" sz="2400" dirty="0" smtClean="0">
                <a:solidFill>
                  <a:srgbClr val="7030A0"/>
                </a:solidFill>
                <a:latin typeface="Balaram" pitchFamily="2" charset="0"/>
              </a:rPr>
              <a:t>Dos</a:t>
            </a:r>
            <a:endParaRPr lang="en-US" sz="2400" dirty="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Accept alms for the benefit of the donor</a:t>
            </a:r>
          </a:p>
          <a:p>
            <a:pPr lvl="1">
              <a:buFont typeface="Wingdings" panose="05000000000000000000" pitchFamily="2" charset="2"/>
              <a:buChar char="Ø"/>
            </a:pPr>
            <a:r>
              <a:rPr lang="en-US" sz="2000" dirty="0" smtClean="0">
                <a:solidFill>
                  <a:srgbClr val="7030A0"/>
                </a:solidFill>
                <a:latin typeface="Balaram" pitchFamily="2" charset="0"/>
              </a:rPr>
              <a:t>Contribute </a:t>
            </a:r>
            <a:r>
              <a:rPr lang="en-US" sz="2000" dirty="0" smtClean="0">
                <a:solidFill>
                  <a:srgbClr val="7030A0"/>
                </a:solidFill>
                <a:latin typeface="Balaram" pitchFamily="2" charset="0"/>
              </a:rPr>
              <a:t>literary work </a:t>
            </a:r>
            <a:endParaRPr lang="en-US" sz="2000" dirty="0" smtClean="0">
              <a:solidFill>
                <a:srgbClr val="7030A0"/>
              </a:solidFill>
              <a:latin typeface="Balaram" pitchFamily="2" charset="0"/>
            </a:endParaRPr>
          </a:p>
          <a:p>
            <a:pPr marL="585788" lvl="1"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Ex: </a:t>
            </a:r>
            <a:r>
              <a:rPr lang="en-US" sz="2000" dirty="0" err="1">
                <a:solidFill>
                  <a:srgbClr val="7030A0"/>
                </a:solidFill>
                <a:latin typeface="Balaram" pitchFamily="2" charset="0"/>
              </a:rPr>
              <a:t>G</a:t>
            </a:r>
            <a:r>
              <a:rPr lang="en-US" sz="2000" dirty="0" err="1" smtClean="0">
                <a:solidFill>
                  <a:srgbClr val="7030A0"/>
                </a:solidFill>
                <a:latin typeface="Balaram" pitchFamily="2" charset="0"/>
              </a:rPr>
              <a:t>oswamis</a:t>
            </a:r>
            <a:endParaRPr lang="en-US" sz="2000" dirty="0" smtClean="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Hold discourses</a:t>
            </a:r>
          </a:p>
          <a:p>
            <a:pPr lvl="1">
              <a:buFont typeface="Wingdings" panose="05000000000000000000" pitchFamily="2" charset="2"/>
              <a:buChar char="Ø"/>
            </a:pPr>
            <a:r>
              <a:rPr lang="en-US" sz="2000" dirty="0" smtClean="0">
                <a:solidFill>
                  <a:srgbClr val="7030A0"/>
                </a:solidFill>
                <a:latin typeface="Balaram" pitchFamily="2" charset="0"/>
              </a:rPr>
              <a:t>Have Firm faith in the Lord’s </a:t>
            </a:r>
            <a:r>
              <a:rPr lang="en-US" sz="2000" dirty="0" smtClean="0">
                <a:solidFill>
                  <a:srgbClr val="7030A0"/>
                </a:solidFill>
                <a:latin typeface="Balaram" pitchFamily="2" charset="0"/>
              </a:rPr>
              <a:t>maintenance </a:t>
            </a:r>
            <a:endParaRPr lang="en-US" sz="2000" dirty="0" smtClean="0">
              <a:solidFill>
                <a:srgbClr val="7030A0"/>
              </a:solidFill>
              <a:latin typeface="Balaram" pitchFamily="2" charset="0"/>
            </a:endParaRPr>
          </a:p>
          <a:p>
            <a:pPr marL="585788" lvl="1" indent="0">
              <a:buNone/>
            </a:pPr>
            <a:r>
              <a:rPr lang="en-US" sz="2000" dirty="0">
                <a:solidFill>
                  <a:srgbClr val="7030A0"/>
                </a:solidFill>
                <a:latin typeface="Balaram" pitchFamily="2" charset="0"/>
              </a:rPr>
              <a:t> </a:t>
            </a:r>
            <a:r>
              <a:rPr lang="en-US" sz="2000" dirty="0" smtClean="0">
                <a:solidFill>
                  <a:srgbClr val="7030A0"/>
                </a:solidFill>
                <a:latin typeface="Balaram" pitchFamily="2" charset="0"/>
              </a:rPr>
              <a:t>   Ex: </a:t>
            </a:r>
            <a:r>
              <a:rPr lang="en-US" sz="2000" dirty="0" err="1" smtClean="0">
                <a:solidFill>
                  <a:srgbClr val="7030A0"/>
                </a:solidFill>
                <a:latin typeface="Balaram" pitchFamily="2" charset="0"/>
              </a:rPr>
              <a:t>Haridas</a:t>
            </a:r>
            <a:r>
              <a:rPr lang="en-US" sz="2000" dirty="0" smtClean="0">
                <a:solidFill>
                  <a:srgbClr val="7030A0"/>
                </a:solidFill>
                <a:latin typeface="Balaram" pitchFamily="2" charset="0"/>
              </a:rPr>
              <a:t> </a:t>
            </a:r>
            <a:r>
              <a:rPr lang="en-US" sz="2000" dirty="0" err="1" smtClean="0">
                <a:solidFill>
                  <a:srgbClr val="7030A0"/>
                </a:solidFill>
                <a:latin typeface="Balaram" pitchFamily="2" charset="0"/>
              </a:rPr>
              <a:t>thakura</a:t>
            </a:r>
            <a:endParaRPr lang="en-US" sz="2000" dirty="0" smtClean="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Depend on </a:t>
            </a:r>
            <a:r>
              <a:rPr lang="en-US" sz="2000" dirty="0" smtClean="0">
                <a:solidFill>
                  <a:srgbClr val="7030A0"/>
                </a:solidFill>
                <a:latin typeface="Balaram" pitchFamily="2" charset="0"/>
              </a:rPr>
              <a:t>the nature’s </a:t>
            </a:r>
            <a:r>
              <a:rPr lang="en-US" sz="2000" dirty="0" smtClean="0">
                <a:solidFill>
                  <a:srgbClr val="7030A0"/>
                </a:solidFill>
                <a:latin typeface="Balaram" pitchFamily="2" charset="0"/>
              </a:rPr>
              <a:t>gifts</a:t>
            </a:r>
          </a:p>
          <a:p>
            <a:pPr lvl="1">
              <a:buFont typeface="Wingdings" panose="05000000000000000000" pitchFamily="2" charset="2"/>
              <a:buChar char="Ø"/>
            </a:pPr>
            <a:r>
              <a:rPr lang="en-US" sz="2000" dirty="0" smtClean="0">
                <a:solidFill>
                  <a:srgbClr val="7030A0"/>
                </a:solidFill>
                <a:latin typeface="Balaram" pitchFamily="2" charset="0"/>
              </a:rPr>
              <a:t>Become fully purified in existence </a:t>
            </a:r>
            <a:r>
              <a:rPr lang="en-US" sz="1600" dirty="0" smtClean="0">
                <a:solidFill>
                  <a:srgbClr val="7030A0"/>
                </a:solidFill>
                <a:latin typeface="Balaram" pitchFamily="2" charset="0"/>
              </a:rPr>
              <a:t>(BG 16.5)</a:t>
            </a:r>
          </a:p>
          <a:p>
            <a:pPr lvl="1">
              <a:buFont typeface="Wingdings" panose="05000000000000000000" pitchFamily="2" charset="2"/>
              <a:buChar char="Ø"/>
            </a:pPr>
            <a:r>
              <a:rPr lang="en-US" sz="2000" dirty="0" smtClean="0">
                <a:solidFill>
                  <a:srgbClr val="7030A0"/>
                </a:solidFill>
                <a:latin typeface="Balaram" pitchFamily="2" charset="0"/>
              </a:rPr>
              <a:t>Live alone and be fearless</a:t>
            </a:r>
          </a:p>
          <a:p>
            <a:pPr lvl="1">
              <a:buFont typeface="Wingdings" panose="05000000000000000000" pitchFamily="2" charset="2"/>
              <a:buChar char="Ø"/>
            </a:pPr>
            <a:endParaRPr lang="en-US" sz="2000" dirty="0">
              <a:solidFill>
                <a:srgbClr val="7030A0"/>
              </a:solidFill>
              <a:latin typeface="Balaram" pitchFamily="2" charset="0"/>
            </a:endParaRPr>
          </a:p>
          <a:p>
            <a:r>
              <a:rPr lang="en-US" sz="2400" dirty="0">
                <a:solidFill>
                  <a:srgbClr val="7030A0"/>
                </a:solidFill>
                <a:latin typeface="Balaram" pitchFamily="2" charset="0"/>
              </a:rPr>
              <a:t>Don’ts</a:t>
            </a:r>
            <a:endParaRPr lang="en-US" sz="2000" dirty="0">
              <a:solidFill>
                <a:srgbClr val="7030A0"/>
              </a:solidFill>
              <a:latin typeface="Balaram" pitchFamily="2" charset="0"/>
            </a:endParaRPr>
          </a:p>
          <a:p>
            <a:pPr lvl="1">
              <a:buFont typeface="Wingdings" panose="05000000000000000000" pitchFamily="2" charset="2"/>
              <a:buChar char="Ø"/>
            </a:pPr>
            <a:r>
              <a:rPr lang="en-US" sz="2000" dirty="0">
                <a:solidFill>
                  <a:srgbClr val="7030A0"/>
                </a:solidFill>
                <a:latin typeface="Balaram" pitchFamily="2" charset="0"/>
              </a:rPr>
              <a:t>Never live like a parasite</a:t>
            </a:r>
          </a:p>
          <a:p>
            <a:pPr lvl="1">
              <a:buFont typeface="Wingdings" panose="05000000000000000000" pitchFamily="2" charset="2"/>
              <a:buChar char="Ø"/>
            </a:pPr>
            <a:r>
              <a:rPr lang="en-US" sz="2000" dirty="0">
                <a:solidFill>
                  <a:srgbClr val="7030A0"/>
                </a:solidFill>
                <a:latin typeface="Balaram" pitchFamily="2" charset="0"/>
              </a:rPr>
              <a:t>If not contributing do not go begging</a:t>
            </a:r>
          </a:p>
          <a:p>
            <a:pPr lvl="1">
              <a:buFont typeface="Wingdings" panose="05000000000000000000" pitchFamily="2" charset="2"/>
              <a:buChar char="Ø"/>
            </a:pPr>
            <a:r>
              <a:rPr lang="en-US" sz="2000" dirty="0">
                <a:solidFill>
                  <a:srgbClr val="7030A0"/>
                </a:solidFill>
                <a:latin typeface="Balaram" pitchFamily="2" charset="0"/>
              </a:rPr>
              <a:t>Do not adopt renounced order to solve economic problems</a:t>
            </a:r>
          </a:p>
          <a:p>
            <a:pPr lvl="1">
              <a:buFont typeface="Wingdings" panose="05000000000000000000" pitchFamily="2" charset="2"/>
              <a:buChar char="Ø"/>
            </a:pPr>
            <a:endParaRPr lang="en-US" sz="2000" dirty="0" smtClean="0">
              <a:solidFill>
                <a:srgbClr val="7030A0"/>
              </a:solidFill>
              <a:latin typeface="Balaram" pitchFamily="2" charset="0"/>
            </a:endParaRPr>
          </a:p>
          <a:p>
            <a:pPr marL="585788" lvl="1" indent="0">
              <a:buNone/>
            </a:pPr>
            <a:endParaRPr lang="en-US" sz="2000" dirty="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143000"/>
            <a:ext cx="3276600" cy="4332694"/>
          </a:xfrm>
          <a:prstGeom prst="rect">
            <a:avLst/>
          </a:prstGeom>
        </p:spPr>
      </p:pic>
    </p:spTree>
    <p:extLst>
      <p:ext uri="{BB962C8B-B14F-4D97-AF65-F5344CB8AC3E}">
        <p14:creationId xmlns:p14="http://schemas.microsoft.com/office/powerpoint/2010/main" val="343858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2.2.5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rPr>
              <a:t>Regulations for </a:t>
            </a:r>
            <a:r>
              <a:rPr lang="en-US" sz="3200" b="1" dirty="0" err="1">
                <a:ln w="6350">
                  <a:noFill/>
                </a:ln>
                <a:solidFill>
                  <a:schemeClr val="bg1"/>
                </a:solidFill>
                <a:effectLst>
                  <a:outerShdw blurRad="114300" dist="101600" dir="2700000" algn="tl" rotWithShape="0">
                    <a:srgbClr val="000000">
                      <a:alpha val="40000"/>
                    </a:srgbClr>
                  </a:outerShdw>
                </a:effectLst>
                <a:latin typeface="Balaram" pitchFamily="2" charset="0"/>
              </a:rPr>
              <a:t>renunciates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ndParaRPr>
          </a:p>
          <a:p>
            <a:pPr marL="136525" lvl="0" indent="0">
              <a:buNone/>
            </a:pP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42900" y="875442"/>
            <a:ext cx="5009054" cy="5632311"/>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“When a man becomes a mendicant willfully or by circumstances, he must be of firm faith and conviction that the Supreme Lord is the maintainer of all living beings everywhere in the universe. Why, then, would He neglect the </a:t>
            </a:r>
            <a:r>
              <a:rPr lang="en-US" sz="2400" dirty="0">
                <a:solidFill>
                  <a:srgbClr val="7030A0"/>
                </a:solidFill>
                <a:latin typeface="Balaram" pitchFamily="2" charset="0"/>
              </a:rPr>
              <a:t>maintenance of a surrendered soul</a:t>
            </a:r>
            <a:r>
              <a:rPr lang="en-US" sz="2400" dirty="0">
                <a:solidFill>
                  <a:schemeClr val="bg1"/>
                </a:solidFill>
                <a:latin typeface="Balaram" pitchFamily="2" charset="0"/>
              </a:rPr>
              <a:t> who is cent percent engaged in the service of the Lord? A common master looks to the necessities of his servant, so how much more would the all-powerful, all-opulent Supreme Lord look after the necessities of life for a fully surrendered soul</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pic>
        <p:nvPicPr>
          <p:cNvPr id="5" name="Picture 4"/>
          <p:cNvPicPr>
            <a:picLocks noChangeAspect="1"/>
          </p:cNvPicPr>
          <p:nvPr/>
        </p:nvPicPr>
        <p:blipFill>
          <a:blip r:embed="rId3"/>
          <a:stretch>
            <a:fillRect/>
          </a:stretch>
        </p:blipFill>
        <p:spPr>
          <a:xfrm>
            <a:off x="5483077" y="1339299"/>
            <a:ext cx="3301200" cy="4756701"/>
          </a:xfrm>
          <a:prstGeom prst="rect">
            <a:avLst/>
          </a:prstGeom>
        </p:spPr>
      </p:pic>
    </p:spTree>
    <p:extLst>
      <p:ext uri="{BB962C8B-B14F-4D97-AF65-F5344CB8AC3E}">
        <p14:creationId xmlns:p14="http://schemas.microsoft.com/office/powerpoint/2010/main" val="22701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4343400" cy="2133600"/>
          </a:xfrm>
        </p:spPr>
        <p:txBody>
          <a:bodyPr/>
          <a:lstStyle/>
          <a:p>
            <a:pPr marL="136525" indent="0" algn="ctr">
              <a:buNone/>
            </a:pPr>
            <a:r>
              <a:rPr lang="en-US" sz="3600" b="1" i="1" dirty="0" smtClean="0">
                <a:solidFill>
                  <a:schemeClr val="bg1"/>
                </a:solidFill>
                <a:latin typeface="Balaram" pitchFamily="2" charset="0"/>
              </a:rPr>
              <a:t>2.2.6 </a:t>
            </a:r>
            <a:r>
              <a:rPr lang="en-US" sz="3600" b="1" i="1" dirty="0" smtClean="0">
                <a:solidFill>
                  <a:schemeClr val="bg1"/>
                </a:solidFill>
                <a:latin typeface="Balaram" pitchFamily="2" charset="0"/>
              </a:rPr>
              <a:t>– </a:t>
            </a:r>
            <a:r>
              <a:rPr lang="en-US" sz="3600" b="1" i="1" dirty="0">
                <a:solidFill>
                  <a:schemeClr val="bg1"/>
                </a:solidFill>
                <a:latin typeface="Balaram" pitchFamily="2" charset="0"/>
              </a:rPr>
              <a:t>7</a:t>
            </a:r>
            <a:endParaRPr lang="en-US" sz="3600" b="1" i="1" dirty="0" smtClean="0">
              <a:solidFill>
                <a:schemeClr val="bg1"/>
              </a:solidFill>
              <a:latin typeface="Balaram" pitchFamily="2" charset="0"/>
            </a:endParaRPr>
          </a:p>
          <a:p>
            <a:pPr marL="136525" indent="0" algn="ctr">
              <a:buNone/>
            </a:pPr>
            <a:r>
              <a:rPr lang="en-US" sz="3600" b="1" dirty="0" smtClean="0">
                <a:solidFill>
                  <a:srgbClr val="7030A0"/>
                </a:solidFill>
                <a:latin typeface="Balaram" pitchFamily="2" charset="0"/>
              </a:rPr>
              <a:t>Serve</a:t>
            </a:r>
            <a:r>
              <a:rPr lang="en-US" sz="3600" b="1" dirty="0" smtClean="0">
                <a:solidFill>
                  <a:srgbClr val="7030A0"/>
                </a:solidFill>
                <a:latin typeface="Balaram" pitchFamily="2" charset="0"/>
              </a:rPr>
              <a:t> </a:t>
            </a:r>
            <a:r>
              <a:rPr lang="en-US" sz="3600" b="1" dirty="0" smtClean="0">
                <a:solidFill>
                  <a:srgbClr val="7030A0"/>
                </a:solidFill>
                <a:latin typeface="Balaram" pitchFamily="2" charset="0"/>
              </a:rPr>
              <a:t>the </a:t>
            </a:r>
            <a:r>
              <a:rPr lang="en-US" sz="3600" b="1" dirty="0" err="1" smtClean="0">
                <a:solidFill>
                  <a:srgbClr val="7030A0"/>
                </a:solidFill>
                <a:latin typeface="Balaram" pitchFamily="2" charset="0"/>
              </a:rPr>
              <a:t>Supersoul</a:t>
            </a:r>
            <a:r>
              <a:rPr lang="en-US" sz="3600" b="1" dirty="0" smtClean="0">
                <a:solidFill>
                  <a:srgbClr val="7030A0"/>
                </a:solidFill>
                <a:latin typeface="Balaram" pitchFamily="2" charset="0"/>
              </a:rPr>
              <a:t> instead</a:t>
            </a:r>
            <a:endParaRPr lang="en-US" sz="3600" b="1" dirty="0">
              <a:solidFill>
                <a:srgbClr val="7030A0"/>
              </a:solidFill>
              <a:latin typeface="Balaram" pitchFamily="2" charset="0"/>
            </a:endParaRPr>
          </a:p>
        </p:txBody>
      </p:sp>
      <p:pic>
        <p:nvPicPr>
          <p:cNvPr id="4" name="Picture 3"/>
          <p:cNvPicPr>
            <a:picLocks noChangeAspect="1"/>
          </p:cNvPicPr>
          <p:nvPr/>
        </p:nvPicPr>
        <p:blipFill>
          <a:blip r:embed="rId3"/>
          <a:stretch>
            <a:fillRect/>
          </a:stretch>
        </p:blipFill>
        <p:spPr>
          <a:xfrm>
            <a:off x="4876800" y="609600"/>
            <a:ext cx="3790950" cy="5886450"/>
          </a:xfrm>
          <a:prstGeom prst="rect">
            <a:avLst/>
          </a:prstGeom>
        </p:spPr>
      </p:pic>
    </p:spTree>
    <p:extLst>
      <p:ext uri="{BB962C8B-B14F-4D97-AF65-F5344CB8AC3E}">
        <p14:creationId xmlns:p14="http://schemas.microsoft.com/office/powerpoint/2010/main" val="2192905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2.2.6</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evaà sva-citte svata eva siddha</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ätmä priyo 'rtho bhagavän anantaù</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taà nirvåto niyatärtho bhajeta</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saàsära-hetüparamaç ca yatra</a:t>
            </a:r>
          </a:p>
        </p:txBody>
      </p:sp>
      <p:sp>
        <p:nvSpPr>
          <p:cNvPr id="4" name="Content Placeholder 2"/>
          <p:cNvSpPr txBox="1">
            <a:spLocks/>
          </p:cNvSpPr>
          <p:nvPr/>
        </p:nvSpPr>
        <p:spPr bwMode="auto">
          <a:xfrm>
            <a:off x="609600" y="3124200"/>
            <a:ext cx="8229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Thus being fixed, one must render service unto the </a:t>
            </a:r>
            <a:endParaRPr lang="en-US" b="1" i="1" dirty="0" smtClean="0">
              <a:solidFill>
                <a:srgbClr val="7030A0"/>
              </a:solidFill>
              <a:latin typeface="Balaram" pitchFamily="2" charset="0"/>
            </a:endParaRPr>
          </a:p>
          <a:p>
            <a:pPr>
              <a:buNone/>
            </a:pPr>
            <a:r>
              <a:rPr lang="en-US" b="1" i="1" dirty="0" err="1" smtClean="0">
                <a:solidFill>
                  <a:srgbClr val="7030A0"/>
                </a:solidFill>
                <a:latin typeface="Balaram" pitchFamily="2" charset="0"/>
              </a:rPr>
              <a:t>Supersoul</a:t>
            </a:r>
            <a:r>
              <a:rPr lang="en-US" b="1" i="1" dirty="0" smtClean="0">
                <a:solidFill>
                  <a:srgbClr val="7030A0"/>
                </a:solidFill>
                <a:latin typeface="Balaram" pitchFamily="2" charset="0"/>
              </a:rPr>
              <a:t> </a:t>
            </a:r>
            <a:r>
              <a:rPr lang="en-US" b="1" i="1" dirty="0">
                <a:solidFill>
                  <a:srgbClr val="7030A0"/>
                </a:solidFill>
                <a:latin typeface="Balaram" pitchFamily="2" charset="0"/>
              </a:rPr>
              <a:t>situated in one's own heart by His </a:t>
            </a:r>
            <a:endParaRPr lang="en-US" b="1" i="1" dirty="0" smtClean="0">
              <a:solidFill>
                <a:srgbClr val="7030A0"/>
              </a:solidFill>
              <a:latin typeface="Balaram" pitchFamily="2" charset="0"/>
            </a:endParaRPr>
          </a:p>
          <a:p>
            <a:pPr>
              <a:buNone/>
            </a:pPr>
            <a:r>
              <a:rPr lang="en-US" b="1" i="1" dirty="0" err="1" smtClean="0">
                <a:solidFill>
                  <a:srgbClr val="7030A0"/>
                </a:solidFill>
                <a:latin typeface="Balaram" pitchFamily="2" charset="0"/>
              </a:rPr>
              <a:t>omnipotency</a:t>
            </a:r>
            <a:r>
              <a:rPr lang="en-US" b="1" i="1" dirty="0">
                <a:solidFill>
                  <a:srgbClr val="7030A0"/>
                </a:solidFill>
                <a:latin typeface="Balaram" pitchFamily="2" charset="0"/>
              </a:rPr>
              <a:t>. Because He is the Almighty Personality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of </a:t>
            </a:r>
            <a:r>
              <a:rPr lang="en-US" b="1" i="1" dirty="0">
                <a:solidFill>
                  <a:srgbClr val="7030A0"/>
                </a:solidFill>
                <a:latin typeface="Balaram" pitchFamily="2" charset="0"/>
              </a:rPr>
              <a:t>Godhead, eternal and unlimited, He is the </a:t>
            </a:r>
            <a:r>
              <a:rPr lang="en-US" b="1" i="1" dirty="0" smtClean="0">
                <a:solidFill>
                  <a:srgbClr val="7030A0"/>
                </a:solidFill>
                <a:latin typeface="Balaram" pitchFamily="2" charset="0"/>
              </a:rPr>
              <a:t>ultimate</a:t>
            </a:r>
          </a:p>
          <a:p>
            <a:pPr>
              <a:buNone/>
            </a:pPr>
            <a:r>
              <a:rPr lang="en-US" b="1" i="1" dirty="0" smtClean="0">
                <a:solidFill>
                  <a:srgbClr val="7030A0"/>
                </a:solidFill>
                <a:latin typeface="Balaram" pitchFamily="2" charset="0"/>
              </a:rPr>
              <a:t>goal </a:t>
            </a:r>
            <a:r>
              <a:rPr lang="en-US" b="1" i="1" dirty="0">
                <a:solidFill>
                  <a:srgbClr val="7030A0"/>
                </a:solidFill>
                <a:latin typeface="Balaram" pitchFamily="2" charset="0"/>
              </a:rPr>
              <a:t>of life, and by worshiping Him one can end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cause </a:t>
            </a:r>
            <a:r>
              <a:rPr lang="en-US" b="1" i="1" dirty="0">
                <a:solidFill>
                  <a:srgbClr val="7030A0"/>
                </a:solidFill>
                <a:latin typeface="Balaram" pitchFamily="2" charset="0"/>
              </a:rPr>
              <a:t>of the </a:t>
            </a:r>
            <a:r>
              <a:rPr lang="en-US" b="1" i="1" dirty="0">
                <a:solidFill>
                  <a:schemeClr val="bg1"/>
                </a:solidFill>
                <a:latin typeface="Balaram" pitchFamily="2" charset="0"/>
              </a:rPr>
              <a:t>conditioned state of existence.</a:t>
            </a:r>
          </a:p>
        </p:txBody>
      </p:sp>
    </p:spTree>
    <p:extLst>
      <p:ext uri="{BB962C8B-B14F-4D97-AF65-F5344CB8AC3E}">
        <p14:creationId xmlns:p14="http://schemas.microsoft.com/office/powerpoint/2010/main" val="279638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2971800"/>
          </a:xfrm>
        </p:spPr>
        <p:txBody>
          <a:bodyPr>
            <a:normAutofit fontScale="90000"/>
          </a:bodyPr>
          <a:lstStyle/>
          <a:p>
            <a:pPr fontAlgn="auto">
              <a:spcAft>
                <a:spcPts val="0"/>
              </a:spcAft>
              <a:defRPr/>
            </a:pPr>
            <a:r>
              <a:rPr lang="en-US" sz="4000" dirty="0" smtClean="0">
                <a:solidFill>
                  <a:schemeClr val="bg1"/>
                </a:solidFill>
                <a:latin typeface="Balaram" pitchFamily="2" charset="0"/>
                <a:ea typeface="Times New Roman" pitchFamily="18" charset="0"/>
                <a:cs typeface="Tahoma" pitchFamily="34" charset="0"/>
              </a:rPr>
              <a:t>SB 1.2.4</a:t>
            </a:r>
            <a:r>
              <a:rPr lang="en-US" sz="4900" dirty="0" smtClean="0">
                <a:solidFill>
                  <a:schemeClr val="bg1"/>
                </a:solidFill>
                <a:latin typeface="Balaram" pitchFamily="2" charset="0"/>
                <a:ea typeface="Times New Roman" pitchFamily="18" charset="0"/>
                <a:cs typeface="Tahoma" pitchFamily="34" charset="0"/>
              </a:rPr>
              <a:t/>
            </a:r>
            <a:br>
              <a:rPr lang="en-US" sz="49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narayanam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namaskrtyam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caiva</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narottamam</a:t>
            </a:r>
            <a:r>
              <a:rPr lang="en-US" sz="4000" dirty="0" smtClean="0">
                <a:solidFill>
                  <a:schemeClr val="bg1"/>
                </a:solidFill>
                <a:latin typeface="Balaram" pitchFamily="2" charset="0"/>
                <a:ea typeface="Times New Roman" pitchFamily="18" charset="0"/>
                <a:cs typeface="Tahoma" pitchFamily="34" charset="0"/>
              </a:rPr>
              <a:t>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devim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sarasvatim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vyasam</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tato</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jayam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udirayet</a:t>
            </a:r>
            <a:r>
              <a:rPr lang="en-US" sz="4400" i="1" dirty="0" smtClean="0">
                <a:solidFill>
                  <a:srgbClr val="FF0000"/>
                </a:solidFill>
                <a:latin typeface="Balaram" pitchFamily="2" charset="0"/>
              </a:rPr>
              <a:t/>
            </a:r>
            <a:br>
              <a:rPr lang="en-US" sz="4400" i="1" dirty="0" smtClean="0">
                <a:solidFill>
                  <a:srgbClr val="FF0000"/>
                </a:solidFill>
                <a:latin typeface="Balaram" pitchFamily="2" charset="0"/>
              </a:rPr>
            </a:br>
            <a:r>
              <a:rPr lang="en-US" dirty="0" smtClean="0">
                <a:solidFill>
                  <a:schemeClr val="bg1"/>
                </a:solidFill>
                <a:latin typeface="Balaram" pitchFamily="2" charset="0"/>
                <a:ea typeface="Times New Roman" pitchFamily="18" charset="0"/>
                <a:cs typeface="Tahoma" pitchFamily="34" charset="0"/>
              </a:rPr>
              <a:t/>
            </a:r>
            <a:br>
              <a:rPr lang="en-US" dirty="0" smtClean="0">
                <a:solidFill>
                  <a:schemeClr val="bg1"/>
                </a:solidFill>
                <a:latin typeface="Balaram" pitchFamily="2" charset="0"/>
                <a:ea typeface="Times New Roman" pitchFamily="18" charset="0"/>
                <a:cs typeface="Tahoma" pitchFamily="34" charset="0"/>
              </a:rPr>
            </a:br>
            <a:endParaRPr lang="en-US" dirty="0"/>
          </a:p>
        </p:txBody>
      </p:sp>
      <p:sp>
        <p:nvSpPr>
          <p:cNvPr id="3" name="Content Placeholder 2"/>
          <p:cNvSpPr>
            <a:spLocks noGrp="1"/>
          </p:cNvSpPr>
          <p:nvPr>
            <p:ph idx="1"/>
          </p:nvPr>
        </p:nvSpPr>
        <p:spPr>
          <a:xfrm>
            <a:off x="177800" y="3581400"/>
            <a:ext cx="8610600" cy="2590800"/>
          </a:xfrm>
        </p:spPr>
        <p:txBody>
          <a:bodyPr>
            <a:normAutofit fontScale="25000" lnSpcReduction="20000"/>
          </a:bodyPr>
          <a:lstStyle/>
          <a:p>
            <a:pPr marL="548640" indent="-411480" algn="ctr"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Translation</a:t>
            </a:r>
            <a:r>
              <a:rPr lang="en-US" sz="9600" b="1" i="1" dirty="0">
                <a:solidFill>
                  <a:srgbClr val="7030A0"/>
                </a:solidFill>
                <a:latin typeface="Balaram" pitchFamily="2" charset="0"/>
              </a:rPr>
              <a:t>: </a:t>
            </a:r>
            <a:r>
              <a:rPr lang="en-US" sz="9600" b="1" i="1" dirty="0" smtClean="0">
                <a:solidFill>
                  <a:srgbClr val="7030A0"/>
                </a:solidFill>
                <a:latin typeface="Balaram" pitchFamily="2" charset="0"/>
              </a:rPr>
              <a:t>Before reciting this </a:t>
            </a:r>
            <a:r>
              <a:rPr lang="en-US" sz="9600" b="1" i="1" dirty="0" err="1" smtClean="0">
                <a:solidFill>
                  <a:srgbClr val="7030A0"/>
                </a:solidFill>
                <a:latin typeface="Balaram" pitchFamily="2" charset="0"/>
              </a:rPr>
              <a:t>Srimad</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Bhagavatam</a:t>
            </a:r>
            <a:r>
              <a:rPr lang="en-US" sz="9600" b="1" i="1" dirty="0" smtClean="0">
                <a:solidFill>
                  <a:srgbClr val="7030A0"/>
                </a:solidFill>
                <a:latin typeface="Balaram" pitchFamily="2" charset="0"/>
              </a:rPr>
              <a:t>, which is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very means of conquest, one should offer respectful </a:t>
            </a:r>
            <a:r>
              <a:rPr lang="en-US" sz="9600" b="1" i="1" dirty="0" err="1" smtClean="0">
                <a:solidFill>
                  <a:srgbClr val="7030A0"/>
                </a:solidFill>
                <a:latin typeface="Balaram" pitchFamily="2" charset="0"/>
              </a:rPr>
              <a:t>obeisances</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unto the Personality of Godhead, </a:t>
            </a:r>
            <a:r>
              <a:rPr lang="en-US" sz="9600" b="1" i="1" dirty="0" err="1" smtClean="0">
                <a:solidFill>
                  <a:srgbClr val="7030A0"/>
                </a:solidFill>
                <a:latin typeface="Balaram" pitchFamily="2" charset="0"/>
              </a:rPr>
              <a:t>Narayana</a:t>
            </a:r>
            <a:r>
              <a:rPr lang="en-US" sz="9600" b="1" i="1" dirty="0" smtClean="0">
                <a:solidFill>
                  <a:srgbClr val="7030A0"/>
                </a:solidFill>
                <a:latin typeface="Balaram" pitchFamily="2" charset="0"/>
              </a:rPr>
              <a:t>, unto Nara-</a:t>
            </a:r>
            <a:r>
              <a:rPr lang="en-US" sz="9600" b="1" i="1" dirty="0" err="1" smtClean="0">
                <a:solidFill>
                  <a:srgbClr val="7030A0"/>
                </a:solidFill>
                <a:latin typeface="Balaram" pitchFamily="2" charset="0"/>
              </a:rPr>
              <a:t>Narayana</a:t>
            </a:r>
            <a:endParaRPr lang="en-US" sz="9600" b="1" i="1" dirty="0">
              <a:solidFill>
                <a:srgbClr val="7030A0"/>
              </a:solidFill>
              <a:latin typeface="Balaram" pitchFamily="2" charset="0"/>
            </a:endParaRPr>
          </a:p>
          <a:p>
            <a:pPr marL="548640" indent="-411480" fontAlgn="auto">
              <a:spcAft>
                <a:spcPts val="0"/>
              </a:spcAft>
              <a:buClr>
                <a:schemeClr val="tx1">
                  <a:shade val="95000"/>
                </a:schemeClr>
              </a:buClr>
              <a:buFont typeface="Wingdings 2"/>
              <a:buNone/>
              <a:defRPr/>
            </a:pPr>
            <a:r>
              <a:rPr lang="en-US" sz="9600" b="1" i="1" dirty="0" err="1" smtClean="0">
                <a:solidFill>
                  <a:srgbClr val="7030A0"/>
                </a:solidFill>
                <a:latin typeface="Balaram" pitchFamily="2" charset="0"/>
              </a:rPr>
              <a:t>Rsi</a:t>
            </a:r>
            <a:r>
              <a:rPr lang="en-US" sz="9600" b="1" i="1" dirty="0" smtClean="0">
                <a:solidFill>
                  <a:srgbClr val="7030A0"/>
                </a:solidFill>
                <a:latin typeface="Balaram" pitchFamily="2" charset="0"/>
              </a:rPr>
              <a:t>, the </a:t>
            </a:r>
            <a:r>
              <a:rPr lang="en-US" sz="9600" b="1" i="1" dirty="0" err="1" smtClean="0">
                <a:solidFill>
                  <a:srgbClr val="7030A0"/>
                </a:solidFill>
                <a:latin typeface="Balaram" pitchFamily="2" charset="0"/>
              </a:rPr>
              <a:t>supermost</a:t>
            </a:r>
            <a:r>
              <a:rPr lang="en-US" sz="9600" b="1" i="1" dirty="0" smtClean="0">
                <a:solidFill>
                  <a:srgbClr val="7030A0"/>
                </a:solidFill>
                <a:latin typeface="Balaram" pitchFamily="2" charset="0"/>
              </a:rPr>
              <a:t> human being, unto mother </a:t>
            </a:r>
            <a:r>
              <a:rPr lang="en-US" sz="9600" b="1" i="1" dirty="0" err="1" smtClean="0">
                <a:solidFill>
                  <a:srgbClr val="7030A0"/>
                </a:solidFill>
                <a:latin typeface="Balaram" pitchFamily="2" charset="0"/>
              </a:rPr>
              <a:t>Sarasvati</a:t>
            </a:r>
            <a:r>
              <a:rPr lang="en-US" sz="9600" b="1" i="1" dirty="0" smtClean="0">
                <a:solidFill>
                  <a:srgbClr val="7030A0"/>
                </a:solidFill>
                <a:latin typeface="Balaram" pitchFamily="2" charset="0"/>
              </a:rPr>
              <a:t>, the</a:t>
            </a:r>
          </a:p>
          <a:p>
            <a:pPr marL="548640" indent="-411480" fontAlgn="auto">
              <a:spcAft>
                <a:spcPts val="0"/>
              </a:spcAft>
              <a:buClr>
                <a:schemeClr val="tx1">
                  <a:shade val="95000"/>
                </a:schemeClr>
              </a:buClr>
              <a:buFont typeface="Wingdings 2"/>
              <a:buNone/>
              <a:defRPr/>
            </a:pPr>
            <a:r>
              <a:rPr lang="en-US" sz="9600" b="1" i="1" dirty="0" smtClean="0">
                <a:solidFill>
                  <a:srgbClr val="7030A0"/>
                </a:solidFill>
                <a:latin typeface="Balaram" pitchFamily="2" charset="0"/>
              </a:rPr>
              <a:t>goddess of learning, and unto </a:t>
            </a:r>
            <a:r>
              <a:rPr lang="en-US" sz="9600" b="1" i="1" dirty="0" err="1" smtClean="0">
                <a:solidFill>
                  <a:srgbClr val="7030A0"/>
                </a:solidFill>
                <a:latin typeface="Balaram" pitchFamily="2" charset="0"/>
              </a:rPr>
              <a:t>Srila</a:t>
            </a:r>
            <a:r>
              <a:rPr lang="en-US" sz="9600" b="1" i="1" dirty="0" smtClean="0">
                <a:solidFill>
                  <a:srgbClr val="7030A0"/>
                </a:solidFill>
                <a:latin typeface="Balaram" pitchFamily="2" charset="0"/>
              </a:rPr>
              <a:t> </a:t>
            </a:r>
            <a:r>
              <a:rPr lang="en-US" sz="9600" b="1" i="1" dirty="0" err="1" smtClean="0">
                <a:solidFill>
                  <a:srgbClr val="7030A0"/>
                </a:solidFill>
                <a:latin typeface="Balaram" pitchFamily="2" charset="0"/>
              </a:rPr>
              <a:t>Vyasadeva</a:t>
            </a:r>
            <a:r>
              <a:rPr lang="en-US" sz="9600" b="1" i="1" dirty="0" smtClean="0">
                <a:solidFill>
                  <a:srgbClr val="7030A0"/>
                </a:solidFill>
                <a:latin typeface="Balaram" pitchFamily="2" charset="0"/>
              </a:rPr>
              <a:t>, the author.</a:t>
            </a:r>
          </a:p>
          <a:p>
            <a:pPr marL="548640" indent="-411480" fontAlgn="auto">
              <a:spcAft>
                <a:spcPts val="0"/>
              </a:spcAft>
              <a:buClr>
                <a:schemeClr val="tx1">
                  <a:shade val="95000"/>
                </a:schemeClr>
              </a:buClr>
              <a:buFont typeface="Wingdings 2"/>
              <a:buNone/>
              <a:defRPr/>
            </a:pPr>
            <a:r>
              <a:rPr lang="en-US" sz="3600" b="1" i="1" dirty="0" smtClean="0">
                <a:solidFill>
                  <a:srgbClr val="FF0000"/>
                </a:solidFill>
                <a:latin typeface="Balaram" pitchFamily="2" charset="0"/>
              </a:rPr>
              <a:t>          </a:t>
            </a:r>
            <a:endParaRPr lang="en-US" sz="3600" b="1" i="1" dirty="0">
              <a:solidFill>
                <a:srgbClr val="FF0000"/>
              </a:solidFill>
            </a:endParaRPr>
          </a:p>
        </p:txBody>
      </p:sp>
      <p:pic>
        <p:nvPicPr>
          <p:cNvPr id="3076" name="Picture 3" descr="C:\Users\Sarva\Pictures\Nilamadhava_2008-09-09.jpg"/>
          <p:cNvPicPr>
            <a:picLocks noChangeAspect="1" noChangeArrowheads="1"/>
          </p:cNvPicPr>
          <p:nvPr/>
        </p:nvPicPr>
        <p:blipFill>
          <a:blip r:embed="rId3" cstate="print"/>
          <a:srcRect/>
          <a:stretch>
            <a:fillRect/>
          </a:stretch>
        </p:blipFill>
        <p:spPr bwMode="auto">
          <a:xfrm>
            <a:off x="152400" y="1295400"/>
            <a:ext cx="1371600" cy="1828800"/>
          </a:xfrm>
          <a:prstGeom prst="rect">
            <a:avLst/>
          </a:prstGeom>
          <a:noFill/>
          <a:ln w="9525">
            <a:noFill/>
            <a:miter lim="800000"/>
            <a:headEnd/>
            <a:tailEnd/>
          </a:ln>
        </p:spPr>
      </p:pic>
      <p:pic>
        <p:nvPicPr>
          <p:cNvPr id="3077" name="Picture 4" descr="C:\Users\Sarva\Pictures\LARGE_RadhaRani_2009-04-01.jpg"/>
          <p:cNvPicPr>
            <a:picLocks noChangeAspect="1" noChangeArrowheads="1"/>
          </p:cNvPicPr>
          <p:nvPr/>
        </p:nvPicPr>
        <p:blipFill>
          <a:blip r:embed="rId4" cstate="print"/>
          <a:srcRect/>
          <a:stretch>
            <a:fillRect/>
          </a:stretch>
        </p:blipFill>
        <p:spPr bwMode="auto">
          <a:xfrm>
            <a:off x="7620000" y="1295400"/>
            <a:ext cx="1374775"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2.2.6 -7  Serve the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Supersoul</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 instead</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Conditioned state of existence</a:t>
            </a:r>
            <a:endParaRPr lang="en-US" sz="2000" dirty="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Seeking pleasure in the illusory world</a:t>
            </a:r>
          </a:p>
          <a:p>
            <a:pPr marL="585788" lvl="1" indent="0">
              <a:buNone/>
            </a:pPr>
            <a:r>
              <a:rPr lang="en-US" sz="2000" dirty="0" smtClean="0">
                <a:solidFill>
                  <a:srgbClr val="7030A0"/>
                </a:solidFill>
                <a:latin typeface="Balaram" pitchFamily="2" charset="0"/>
              </a:rPr>
              <a:t>        </a:t>
            </a:r>
            <a:r>
              <a:rPr lang="en-US" sz="1600" dirty="0" smtClean="0">
                <a:solidFill>
                  <a:srgbClr val="7030A0"/>
                </a:solidFill>
                <a:latin typeface="Balaram" pitchFamily="2" charset="0"/>
              </a:rPr>
              <a:t>Analogy: Running after mirage water in the desert.</a:t>
            </a:r>
          </a:p>
          <a:p>
            <a:pPr marL="585788" lvl="1" indent="0">
              <a:buNone/>
            </a:pPr>
            <a:r>
              <a:rPr lang="en-US" sz="1600" dirty="0" smtClean="0">
                <a:solidFill>
                  <a:srgbClr val="7030A0"/>
                </a:solidFill>
                <a:latin typeface="Balaram" pitchFamily="2" charset="0"/>
              </a:rPr>
              <a:t>          Analogy: Becoming detached from the mother</a:t>
            </a:r>
          </a:p>
          <a:p>
            <a:pPr lvl="1">
              <a:buFont typeface="Wingdings" panose="05000000000000000000" pitchFamily="2" charset="2"/>
              <a:buChar char="Ø"/>
            </a:pPr>
            <a:r>
              <a:rPr lang="en-US" sz="2000" dirty="0" smtClean="0">
                <a:solidFill>
                  <a:srgbClr val="7030A0"/>
                </a:solidFill>
                <a:latin typeface="Balaram" pitchFamily="2" charset="0"/>
              </a:rPr>
              <a:t>Everything</a:t>
            </a:r>
            <a:r>
              <a:rPr lang="en-US" sz="2000" dirty="0" smtClean="0">
                <a:solidFill>
                  <a:srgbClr val="7030A0"/>
                </a:solidFill>
                <a:latin typeface="Balaram" pitchFamily="2" charset="0"/>
              </a:rPr>
              <a:t> </a:t>
            </a:r>
            <a:r>
              <a:rPr lang="en-US" sz="2000" dirty="0" smtClean="0">
                <a:solidFill>
                  <a:srgbClr val="7030A0"/>
                </a:solidFill>
                <a:latin typeface="Balaram" pitchFamily="2" charset="0"/>
              </a:rPr>
              <a:t>is temporary </a:t>
            </a:r>
          </a:p>
          <a:p>
            <a:pPr lvl="1">
              <a:buFont typeface="Wingdings" panose="05000000000000000000" pitchFamily="2" charset="2"/>
              <a:buChar char="Ø"/>
            </a:pPr>
            <a:r>
              <a:rPr lang="en-US" sz="2000" dirty="0" smtClean="0">
                <a:solidFill>
                  <a:srgbClr val="7030A0"/>
                </a:solidFill>
                <a:latin typeface="Balaram" pitchFamily="2" charset="0"/>
              </a:rPr>
              <a:t>Endless cycle of samsara </a:t>
            </a:r>
            <a:endParaRPr lang="en-US" sz="2000" dirty="0">
              <a:solidFill>
                <a:srgbClr val="7030A0"/>
              </a:solidFill>
              <a:latin typeface="Balaram" pitchFamily="2" charset="0"/>
            </a:endParaRPr>
          </a:p>
          <a:p>
            <a:r>
              <a:rPr lang="en-US" sz="2400" dirty="0" smtClean="0">
                <a:solidFill>
                  <a:srgbClr val="7030A0"/>
                </a:solidFill>
                <a:latin typeface="Balaram" pitchFamily="2" charset="0"/>
              </a:rPr>
              <a:t>Solution</a:t>
            </a:r>
            <a:endParaRPr lang="en-US" sz="2400" dirty="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Worship Lord </a:t>
            </a:r>
            <a:r>
              <a:rPr lang="en-US" sz="2000" dirty="0" err="1" smtClean="0">
                <a:solidFill>
                  <a:srgbClr val="7030A0"/>
                </a:solidFill>
                <a:latin typeface="Balaram" pitchFamily="2" charset="0"/>
              </a:rPr>
              <a:t>Krsna</a:t>
            </a:r>
            <a:r>
              <a:rPr lang="en-US" sz="2000" dirty="0" smtClean="0">
                <a:solidFill>
                  <a:srgbClr val="7030A0"/>
                </a:solidFill>
                <a:latin typeface="Balaram" pitchFamily="2" charset="0"/>
              </a:rPr>
              <a:t> within one’s heart</a:t>
            </a:r>
          </a:p>
          <a:p>
            <a:pPr marL="585788" lvl="1" indent="0">
              <a:buNone/>
            </a:pPr>
            <a:endParaRPr lang="en-US" sz="2000" dirty="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42900" y="3875544"/>
            <a:ext cx="8458200" cy="2677656"/>
          </a:xfrm>
          <a:prstGeom prst="rect">
            <a:avLst/>
          </a:prstGeom>
          <a:solidFill>
            <a:schemeClr val="tx1"/>
          </a:solidFill>
          <a:ln w="9525">
            <a:noFill/>
            <a:miter lim="800000"/>
            <a:headEnd/>
            <a:tailEnd/>
          </a:ln>
        </p:spPr>
        <p:txBody>
          <a:bodyPr wrap="square">
            <a:spAutoFit/>
          </a:bodyPr>
          <a:lstStyle/>
          <a:p>
            <a:r>
              <a:rPr lang="en-US" sz="2400" dirty="0" smtClean="0">
                <a:solidFill>
                  <a:schemeClr val="bg1"/>
                </a:solidFill>
                <a:latin typeface="Balaram" pitchFamily="2" charset="0"/>
              </a:rPr>
              <a:t>“We </a:t>
            </a:r>
            <a:r>
              <a:rPr lang="en-US" sz="2400" dirty="0">
                <a:solidFill>
                  <a:schemeClr val="bg1"/>
                </a:solidFill>
                <a:latin typeface="Balaram" pitchFamily="2" charset="0"/>
              </a:rPr>
              <a:t>are all part and parcel of the Lord, the </a:t>
            </a:r>
            <a:r>
              <a:rPr lang="en-US" sz="2400" dirty="0">
                <a:solidFill>
                  <a:srgbClr val="7030A0"/>
                </a:solidFill>
                <a:latin typeface="Balaram" pitchFamily="2" charset="0"/>
              </a:rPr>
              <a:t>Lord is always affectionate to us</a:t>
            </a:r>
            <a:r>
              <a:rPr lang="en-US" sz="2400" dirty="0">
                <a:solidFill>
                  <a:schemeClr val="bg1"/>
                </a:solidFill>
                <a:latin typeface="Balaram" pitchFamily="2" charset="0"/>
              </a:rPr>
              <a:t>, and He always tries to get us back home, back to Godhead. But we, the conditioned souls, do not care for Him and run instead after the illusory bodily connections. We must therefore extricate ourselves from all illusory connections of the world and </a:t>
            </a:r>
            <a:r>
              <a:rPr lang="en-US" sz="2400" dirty="0">
                <a:solidFill>
                  <a:srgbClr val="7030A0"/>
                </a:solidFill>
                <a:latin typeface="Balaram" pitchFamily="2" charset="0"/>
              </a:rPr>
              <a:t>seek reunion with the Lord</a:t>
            </a:r>
            <a:r>
              <a:rPr lang="en-US" sz="2400" dirty="0">
                <a:solidFill>
                  <a:schemeClr val="bg1"/>
                </a:solidFill>
                <a:latin typeface="Balaram" pitchFamily="2" charset="0"/>
              </a:rPr>
              <a:t>, trying to render service unto </a:t>
            </a:r>
            <a:r>
              <a:rPr lang="en-US" sz="2400" dirty="0" smtClean="0">
                <a:solidFill>
                  <a:schemeClr val="bg1"/>
                </a:solidFill>
                <a:latin typeface="Balaram" pitchFamily="2" charset="0"/>
              </a:rPr>
              <a:t>Him.”</a:t>
            </a:r>
            <a:endParaRPr lang="en-US" sz="2400" b="1" dirty="0">
              <a:solidFill>
                <a:schemeClr val="bg1"/>
              </a:solidFill>
              <a:latin typeface="Balaram" pitchFamily="2" charset="0"/>
            </a:endParaRPr>
          </a:p>
        </p:txBody>
      </p:sp>
      <p:pic>
        <p:nvPicPr>
          <p:cNvPr id="5" name="Picture 4"/>
          <p:cNvPicPr>
            <a:picLocks noChangeAspect="1"/>
          </p:cNvPicPr>
          <p:nvPr/>
        </p:nvPicPr>
        <p:blipFill>
          <a:blip r:embed="rId3"/>
          <a:stretch>
            <a:fillRect/>
          </a:stretch>
        </p:blipFill>
        <p:spPr>
          <a:xfrm>
            <a:off x="5915025" y="1119262"/>
            <a:ext cx="2847975" cy="2247900"/>
          </a:xfrm>
          <a:prstGeom prst="rect">
            <a:avLst/>
          </a:prstGeom>
        </p:spPr>
      </p:pic>
    </p:spTree>
    <p:extLst>
      <p:ext uri="{BB962C8B-B14F-4D97-AF65-F5344CB8AC3E}">
        <p14:creationId xmlns:p14="http://schemas.microsoft.com/office/powerpoint/2010/main" val="15735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2.2.7</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kas täà tv anädåtya paränucintäm</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åte paçün asatéà näma kuryät</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paçyaï janaà patitaà vaitaraëyäà</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sva-karmajän paritäpäï juñäëam</a:t>
            </a:r>
          </a:p>
        </p:txBody>
      </p:sp>
      <p:sp>
        <p:nvSpPr>
          <p:cNvPr id="4" name="Content Placeholder 2"/>
          <p:cNvSpPr txBox="1">
            <a:spLocks/>
          </p:cNvSpPr>
          <p:nvPr/>
        </p:nvSpPr>
        <p:spPr bwMode="auto">
          <a:xfrm>
            <a:off x="609600" y="3048000"/>
            <a:ext cx="8229600" cy="251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Who else but the gross materialists will neglect </a:t>
            </a:r>
            <a:r>
              <a:rPr lang="en-US" b="1" i="1" dirty="0" smtClean="0">
                <a:solidFill>
                  <a:srgbClr val="7030A0"/>
                </a:solidFill>
                <a:latin typeface="Balaram" pitchFamily="2" charset="0"/>
              </a:rPr>
              <a:t>such</a:t>
            </a:r>
          </a:p>
          <a:p>
            <a:pPr>
              <a:buNone/>
            </a:pPr>
            <a:r>
              <a:rPr lang="en-US" b="1" i="1" dirty="0" smtClean="0">
                <a:solidFill>
                  <a:srgbClr val="7030A0"/>
                </a:solidFill>
                <a:latin typeface="Balaram" pitchFamily="2" charset="0"/>
              </a:rPr>
              <a:t>transcendental </a:t>
            </a:r>
            <a:r>
              <a:rPr lang="en-US" b="1" i="1" dirty="0">
                <a:solidFill>
                  <a:srgbClr val="7030A0"/>
                </a:solidFill>
                <a:latin typeface="Balaram" pitchFamily="2" charset="0"/>
              </a:rPr>
              <a:t>thought and take to the </a:t>
            </a:r>
            <a:r>
              <a:rPr lang="en-US" b="1" i="1" dirty="0" smtClean="0">
                <a:solidFill>
                  <a:srgbClr val="7030A0"/>
                </a:solidFill>
                <a:latin typeface="Balaram" pitchFamily="2" charset="0"/>
              </a:rPr>
              <a:t>nonpermanent</a:t>
            </a:r>
          </a:p>
          <a:p>
            <a:pPr>
              <a:buNone/>
            </a:pPr>
            <a:r>
              <a:rPr lang="en-US" b="1" i="1" dirty="0" smtClean="0">
                <a:solidFill>
                  <a:srgbClr val="7030A0"/>
                </a:solidFill>
                <a:latin typeface="Balaram" pitchFamily="2" charset="0"/>
              </a:rPr>
              <a:t>names </a:t>
            </a:r>
            <a:r>
              <a:rPr lang="en-US" b="1" i="1" dirty="0">
                <a:solidFill>
                  <a:srgbClr val="7030A0"/>
                </a:solidFill>
                <a:latin typeface="Balaram" pitchFamily="2" charset="0"/>
              </a:rPr>
              <a:t>only, seeing the mass of people fallen in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river </a:t>
            </a:r>
            <a:r>
              <a:rPr lang="en-US" b="1" i="1" dirty="0">
                <a:solidFill>
                  <a:srgbClr val="7030A0"/>
                </a:solidFill>
                <a:latin typeface="Balaram" pitchFamily="2" charset="0"/>
              </a:rPr>
              <a:t>of suffering as the consequence of accruing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result </a:t>
            </a:r>
            <a:r>
              <a:rPr lang="en-US" b="1" i="1" dirty="0">
                <a:solidFill>
                  <a:srgbClr val="7030A0"/>
                </a:solidFill>
                <a:latin typeface="Balaram" pitchFamily="2" charset="0"/>
              </a:rPr>
              <a:t>of their own work?</a:t>
            </a:r>
          </a:p>
        </p:txBody>
      </p:sp>
      <p:sp>
        <p:nvSpPr>
          <p:cNvPr id="5" name="TextBox 4"/>
          <p:cNvSpPr txBox="1"/>
          <p:nvPr/>
        </p:nvSpPr>
        <p:spPr>
          <a:xfrm>
            <a:off x="762000" y="5791200"/>
            <a:ext cx="7696200" cy="923330"/>
          </a:xfrm>
          <a:prstGeom prst="rect">
            <a:avLst/>
          </a:prstGeom>
          <a:solidFill>
            <a:srgbClr val="00B0F0"/>
          </a:solidFill>
        </p:spPr>
        <p:txBody>
          <a:bodyPr wrap="square" rtlCol="0">
            <a:spAutoFit/>
          </a:bodyPr>
          <a:lstStyle/>
          <a:p>
            <a:pPr>
              <a:buFont typeface="Arial" pitchFamily="34" charset="0"/>
              <a:buChar char="•"/>
            </a:pPr>
            <a:r>
              <a:rPr lang="en-US" dirty="0" smtClean="0">
                <a:solidFill>
                  <a:schemeClr val="bg1"/>
                </a:solidFill>
              </a:rPr>
              <a:t> Materialists worship demigods / Transcendentalists are not interested</a:t>
            </a:r>
          </a:p>
          <a:p>
            <a:pPr>
              <a:buFont typeface="Arial" pitchFamily="34" charset="0"/>
              <a:buChar char="•"/>
            </a:pPr>
            <a:r>
              <a:rPr lang="en-US" dirty="0">
                <a:solidFill>
                  <a:schemeClr val="bg1"/>
                </a:solidFill>
              </a:rPr>
              <a:t> </a:t>
            </a:r>
            <a:r>
              <a:rPr lang="en-US" dirty="0" smtClean="0">
                <a:solidFill>
                  <a:schemeClr val="bg1"/>
                </a:solidFill>
              </a:rPr>
              <a:t>Living entities are responsible for their </a:t>
            </a:r>
            <a:r>
              <a:rPr lang="en-US" dirty="0" smtClean="0">
                <a:solidFill>
                  <a:schemeClr val="bg1"/>
                </a:solidFill>
              </a:rPr>
              <a:t>own suffering</a:t>
            </a:r>
            <a:endParaRPr lang="en-US" dirty="0" smtClean="0">
              <a:solidFill>
                <a:schemeClr val="bg1"/>
              </a:solidFill>
            </a:endParaRPr>
          </a:p>
          <a:p>
            <a:pPr>
              <a:buFont typeface="Arial" pitchFamily="34" charset="0"/>
              <a:buChar char="•"/>
            </a:pPr>
            <a:r>
              <a:rPr lang="en-US" dirty="0" smtClean="0">
                <a:solidFill>
                  <a:schemeClr val="bg1"/>
                </a:solidFill>
              </a:rPr>
              <a:t> Lord is impartial, but gives protection to the surrendered soul </a:t>
            </a:r>
            <a:r>
              <a:rPr lang="en-US" sz="1600" dirty="0" smtClean="0">
                <a:solidFill>
                  <a:schemeClr val="bg1"/>
                </a:solidFill>
              </a:rPr>
              <a:t>(BG 9.29)</a:t>
            </a:r>
          </a:p>
        </p:txBody>
      </p:sp>
    </p:spTree>
    <p:extLst>
      <p:ext uri="{BB962C8B-B14F-4D97-AF65-F5344CB8AC3E}">
        <p14:creationId xmlns:p14="http://schemas.microsoft.com/office/powerpoint/2010/main" val="34773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0"/>
            <a:ext cx="4343400" cy="2133600"/>
          </a:xfrm>
        </p:spPr>
        <p:txBody>
          <a:bodyPr/>
          <a:lstStyle/>
          <a:p>
            <a:pPr marL="136525" indent="0" algn="ctr">
              <a:buNone/>
            </a:pPr>
            <a:r>
              <a:rPr lang="en-US" sz="3600" b="1" i="1" dirty="0" smtClean="0">
                <a:solidFill>
                  <a:schemeClr val="bg1"/>
                </a:solidFill>
                <a:latin typeface="Balaram" pitchFamily="2" charset="0"/>
              </a:rPr>
              <a:t>2.2.8 – 12</a:t>
            </a:r>
          </a:p>
          <a:p>
            <a:pPr marL="136525" indent="0" algn="ctr">
              <a:buNone/>
            </a:pPr>
            <a:r>
              <a:rPr lang="en-US" sz="3600" b="1" dirty="0" smtClean="0">
                <a:solidFill>
                  <a:srgbClr val="7030A0"/>
                </a:solidFill>
                <a:latin typeface="Balaram" pitchFamily="2" charset="0"/>
              </a:rPr>
              <a:t>Description of</a:t>
            </a:r>
            <a:r>
              <a:rPr lang="en-US" sz="3600" b="1" dirty="0" smtClean="0">
                <a:solidFill>
                  <a:srgbClr val="7030A0"/>
                </a:solidFill>
                <a:latin typeface="Balaram" pitchFamily="2" charset="0"/>
              </a:rPr>
              <a:t> </a:t>
            </a:r>
            <a:r>
              <a:rPr lang="en-US" sz="3600" b="1" dirty="0" smtClean="0">
                <a:solidFill>
                  <a:srgbClr val="7030A0"/>
                </a:solidFill>
                <a:latin typeface="Balaram" pitchFamily="2" charset="0"/>
              </a:rPr>
              <a:t>the </a:t>
            </a:r>
            <a:r>
              <a:rPr lang="en-US" sz="3600" b="1" dirty="0" err="1" smtClean="0">
                <a:solidFill>
                  <a:srgbClr val="7030A0"/>
                </a:solidFill>
                <a:latin typeface="Balaram" pitchFamily="2" charset="0"/>
              </a:rPr>
              <a:t>Supersoul</a:t>
            </a:r>
            <a:endParaRPr lang="en-US" sz="3600" b="1" dirty="0">
              <a:solidFill>
                <a:srgbClr val="7030A0"/>
              </a:solidFill>
              <a:latin typeface="Balaram" pitchFamily="2" charset="0"/>
            </a:endParaRPr>
          </a:p>
        </p:txBody>
      </p:sp>
      <p:pic>
        <p:nvPicPr>
          <p:cNvPr id="4" name="Picture 3"/>
          <p:cNvPicPr>
            <a:picLocks noChangeAspect="1"/>
          </p:cNvPicPr>
          <p:nvPr/>
        </p:nvPicPr>
        <p:blipFill>
          <a:blip r:embed="rId3"/>
          <a:stretch>
            <a:fillRect/>
          </a:stretch>
        </p:blipFill>
        <p:spPr>
          <a:xfrm>
            <a:off x="4876800" y="609600"/>
            <a:ext cx="3790950" cy="5886450"/>
          </a:xfrm>
          <a:prstGeom prst="rect">
            <a:avLst/>
          </a:prstGeom>
        </p:spPr>
      </p:pic>
    </p:spTree>
    <p:extLst>
      <p:ext uri="{BB962C8B-B14F-4D97-AF65-F5344CB8AC3E}">
        <p14:creationId xmlns:p14="http://schemas.microsoft.com/office/powerpoint/2010/main" val="10510071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2.2.8</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kecit sva-dehäntar-hådayävakäçe</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prädeça-mätraà puruñaà vasantam</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catur-bhujaà kaïja-rathäìga-çaìkha-</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gadä-dharaà dhäraëayä smaranti</a:t>
            </a:r>
          </a:p>
        </p:txBody>
      </p:sp>
      <p:sp>
        <p:nvSpPr>
          <p:cNvPr id="4" name="Content Placeholder 2"/>
          <p:cNvSpPr txBox="1">
            <a:spLocks/>
          </p:cNvSpPr>
          <p:nvPr/>
        </p:nvSpPr>
        <p:spPr bwMode="auto">
          <a:xfrm>
            <a:off x="609600" y="32004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Others conceive of the Personality of Godhead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residing </a:t>
            </a:r>
            <a:r>
              <a:rPr lang="en-US" b="1" i="1" dirty="0">
                <a:solidFill>
                  <a:srgbClr val="7030A0"/>
                </a:solidFill>
                <a:latin typeface="Balaram" pitchFamily="2" charset="0"/>
              </a:rPr>
              <a:t>within the body in the region of the heart </a:t>
            </a:r>
            <a:r>
              <a:rPr lang="en-US" b="1" i="1" dirty="0" smtClean="0">
                <a:solidFill>
                  <a:srgbClr val="7030A0"/>
                </a:solidFill>
                <a:latin typeface="Balaram" pitchFamily="2" charset="0"/>
              </a:rPr>
              <a:t>and</a:t>
            </a:r>
          </a:p>
          <a:p>
            <a:pPr>
              <a:buNone/>
            </a:pPr>
            <a:r>
              <a:rPr lang="en-US" b="1" i="1" dirty="0" smtClean="0">
                <a:solidFill>
                  <a:srgbClr val="7030A0"/>
                </a:solidFill>
                <a:latin typeface="Balaram" pitchFamily="2" charset="0"/>
              </a:rPr>
              <a:t>measuring </a:t>
            </a:r>
            <a:r>
              <a:rPr lang="en-US" b="1" i="1" dirty="0">
                <a:solidFill>
                  <a:srgbClr val="7030A0"/>
                </a:solidFill>
                <a:latin typeface="Balaram" pitchFamily="2" charset="0"/>
              </a:rPr>
              <a:t>only eight inches, with four hands </a:t>
            </a:r>
            <a:r>
              <a:rPr lang="en-US" b="1" i="1" dirty="0" smtClean="0">
                <a:solidFill>
                  <a:srgbClr val="7030A0"/>
                </a:solidFill>
                <a:latin typeface="Balaram" pitchFamily="2" charset="0"/>
              </a:rPr>
              <a:t>carrying</a:t>
            </a:r>
          </a:p>
          <a:p>
            <a:pPr>
              <a:buNone/>
            </a:pPr>
            <a:r>
              <a:rPr lang="en-US" b="1" i="1" dirty="0" smtClean="0">
                <a:solidFill>
                  <a:srgbClr val="7030A0"/>
                </a:solidFill>
                <a:latin typeface="Balaram" pitchFamily="2" charset="0"/>
              </a:rPr>
              <a:t>a </a:t>
            </a:r>
            <a:r>
              <a:rPr lang="en-US" b="1" i="1" dirty="0">
                <a:solidFill>
                  <a:srgbClr val="7030A0"/>
                </a:solidFill>
                <a:latin typeface="Balaram" pitchFamily="2" charset="0"/>
              </a:rPr>
              <a:t>lotus, a wheel of a chariot, a </a:t>
            </a:r>
            <a:r>
              <a:rPr lang="en-US" b="1" i="1" dirty="0" err="1">
                <a:solidFill>
                  <a:srgbClr val="7030A0"/>
                </a:solidFill>
                <a:latin typeface="Balaram" pitchFamily="2" charset="0"/>
              </a:rPr>
              <a:t>conchshell</a:t>
            </a:r>
            <a:r>
              <a:rPr lang="en-US" b="1" i="1" dirty="0">
                <a:solidFill>
                  <a:srgbClr val="7030A0"/>
                </a:solidFill>
                <a:latin typeface="Balaram" pitchFamily="2" charset="0"/>
              </a:rPr>
              <a:t> and a </a:t>
            </a:r>
            <a:r>
              <a:rPr lang="en-US" b="1" i="1" dirty="0" smtClean="0">
                <a:solidFill>
                  <a:srgbClr val="7030A0"/>
                </a:solidFill>
                <a:latin typeface="Balaram" pitchFamily="2" charset="0"/>
              </a:rPr>
              <a:t>club</a:t>
            </a:r>
          </a:p>
          <a:p>
            <a:pPr>
              <a:buNone/>
            </a:pPr>
            <a:r>
              <a:rPr lang="en-US" b="1" i="1" dirty="0" smtClean="0">
                <a:solidFill>
                  <a:srgbClr val="7030A0"/>
                </a:solidFill>
                <a:latin typeface="Balaram" pitchFamily="2" charset="0"/>
              </a:rPr>
              <a:t>respectively</a:t>
            </a:r>
            <a:r>
              <a:rPr lang="en-US" b="1" i="1" dirty="0">
                <a:solidFill>
                  <a:srgbClr val="7030A0"/>
                </a:solidFill>
                <a:latin typeface="Balaram" pitchFamily="2" charset="0"/>
              </a:rPr>
              <a:t>.</a:t>
            </a:r>
          </a:p>
        </p:txBody>
      </p:sp>
      <p:sp>
        <p:nvSpPr>
          <p:cNvPr id="2" name="Cloud Callout 1"/>
          <p:cNvSpPr/>
          <p:nvPr/>
        </p:nvSpPr>
        <p:spPr>
          <a:xfrm>
            <a:off x="6705600" y="4191000"/>
            <a:ext cx="2133600" cy="612648"/>
          </a:xfrm>
          <a:prstGeom prst="cloudCallout">
            <a:avLst/>
          </a:prstGeom>
          <a:solidFill>
            <a:srgbClr val="00B0F0"/>
          </a:solidFill>
          <a:ln>
            <a:solidFill>
              <a:schemeClr val="bg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Janardhana</a:t>
            </a:r>
            <a:endParaRPr lang="en-US" dirty="0">
              <a:solidFill>
                <a:sysClr val="windowText" lastClr="000000"/>
              </a:solidFill>
            </a:endParaRPr>
          </a:p>
        </p:txBody>
      </p:sp>
    </p:spTree>
    <p:extLst>
      <p:ext uri="{BB962C8B-B14F-4D97-AF65-F5344CB8AC3E}">
        <p14:creationId xmlns:p14="http://schemas.microsoft.com/office/powerpoint/2010/main" val="105911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2.2.9</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prasanna-vaktraà nalinäyatekñaëaà</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kadamba-kiïjalka-piçaìga-väsasam</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lasan-mahä-ratna-hiraëmayäìgadaà</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sphuran-mahä-ratna-kiréöa-kuëòalam</a:t>
            </a:r>
          </a:p>
        </p:txBody>
      </p:sp>
      <p:sp>
        <p:nvSpPr>
          <p:cNvPr id="4" name="Content Placeholder 2"/>
          <p:cNvSpPr txBox="1">
            <a:spLocks/>
          </p:cNvSpPr>
          <p:nvPr/>
        </p:nvSpPr>
        <p:spPr bwMode="auto">
          <a:xfrm>
            <a:off x="609600" y="3200400"/>
            <a:ext cx="82296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His mouth expresses His happiness. His eyes spread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like </a:t>
            </a:r>
            <a:r>
              <a:rPr lang="en-US" b="1" i="1" dirty="0">
                <a:solidFill>
                  <a:srgbClr val="7030A0"/>
                </a:solidFill>
                <a:latin typeface="Balaram" pitchFamily="2" charset="0"/>
              </a:rPr>
              <a:t>the petals of a lotus, and His garments, </a:t>
            </a:r>
            <a:r>
              <a:rPr lang="en-US" b="1" i="1" dirty="0" smtClean="0">
                <a:solidFill>
                  <a:srgbClr val="7030A0"/>
                </a:solidFill>
                <a:latin typeface="Balaram" pitchFamily="2" charset="0"/>
              </a:rPr>
              <a:t>yellowish</a:t>
            </a:r>
          </a:p>
          <a:p>
            <a:pPr>
              <a:buNone/>
            </a:pPr>
            <a:r>
              <a:rPr lang="en-US" b="1" i="1" dirty="0" smtClean="0">
                <a:solidFill>
                  <a:srgbClr val="7030A0"/>
                </a:solidFill>
                <a:latin typeface="Balaram" pitchFamily="2" charset="0"/>
              </a:rPr>
              <a:t>like </a:t>
            </a:r>
            <a:r>
              <a:rPr lang="en-US" b="1" i="1" dirty="0">
                <a:solidFill>
                  <a:srgbClr val="7030A0"/>
                </a:solidFill>
                <a:latin typeface="Balaram" pitchFamily="2" charset="0"/>
              </a:rPr>
              <a:t>the saffron of a </a:t>
            </a:r>
            <a:r>
              <a:rPr lang="en-US" b="1" i="1" dirty="0" err="1">
                <a:solidFill>
                  <a:srgbClr val="7030A0"/>
                </a:solidFill>
                <a:latin typeface="Balaram" pitchFamily="2" charset="0"/>
              </a:rPr>
              <a:t>kadamba</a:t>
            </a:r>
            <a:r>
              <a:rPr lang="en-US" b="1" i="1" dirty="0">
                <a:solidFill>
                  <a:srgbClr val="7030A0"/>
                </a:solidFill>
                <a:latin typeface="Balaram" pitchFamily="2" charset="0"/>
              </a:rPr>
              <a:t> flower, are </a:t>
            </a:r>
            <a:r>
              <a:rPr lang="en-US" b="1" i="1" dirty="0" smtClean="0">
                <a:solidFill>
                  <a:srgbClr val="7030A0"/>
                </a:solidFill>
                <a:latin typeface="Balaram" pitchFamily="2" charset="0"/>
              </a:rPr>
              <a:t>bedecked</a:t>
            </a:r>
          </a:p>
          <a:p>
            <a:pPr>
              <a:buNone/>
            </a:pPr>
            <a:r>
              <a:rPr lang="en-US" b="1" i="1" dirty="0" smtClean="0">
                <a:solidFill>
                  <a:srgbClr val="7030A0"/>
                </a:solidFill>
                <a:latin typeface="Balaram" pitchFamily="2" charset="0"/>
              </a:rPr>
              <a:t>with </a:t>
            </a:r>
            <a:r>
              <a:rPr lang="en-US" b="1" i="1" dirty="0">
                <a:solidFill>
                  <a:srgbClr val="7030A0"/>
                </a:solidFill>
                <a:latin typeface="Balaram" pitchFamily="2" charset="0"/>
              </a:rPr>
              <a:t>valuable jewels. His ornaments are all made of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gold</a:t>
            </a:r>
            <a:r>
              <a:rPr lang="en-US" b="1" i="1" dirty="0">
                <a:solidFill>
                  <a:srgbClr val="7030A0"/>
                </a:solidFill>
                <a:latin typeface="Balaram" pitchFamily="2" charset="0"/>
              </a:rPr>
              <a:t>, set with jewels, and He wears a glowing head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dress </a:t>
            </a:r>
            <a:r>
              <a:rPr lang="en-US" b="1" i="1" dirty="0">
                <a:solidFill>
                  <a:srgbClr val="7030A0"/>
                </a:solidFill>
                <a:latin typeface="Balaram" pitchFamily="2" charset="0"/>
              </a:rPr>
              <a:t>and earrings.</a:t>
            </a:r>
          </a:p>
        </p:txBody>
      </p:sp>
    </p:spTree>
    <p:extLst>
      <p:ext uri="{BB962C8B-B14F-4D97-AF65-F5344CB8AC3E}">
        <p14:creationId xmlns:p14="http://schemas.microsoft.com/office/powerpoint/2010/main" val="21352799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2.2.10</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unnidra-håt-paìkaja-karëikälaye</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yogeçvarästhäpita-päda-pallavam</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çré-lakñaëaà kaustubha-ratna-kandharam</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amläna-lakñmyä vana-mälayäcitam</a:t>
            </a:r>
          </a:p>
        </p:txBody>
      </p:sp>
      <p:sp>
        <p:nvSpPr>
          <p:cNvPr id="4" name="Content Placeholder 2"/>
          <p:cNvSpPr txBox="1">
            <a:spLocks/>
          </p:cNvSpPr>
          <p:nvPr/>
        </p:nvSpPr>
        <p:spPr bwMode="auto">
          <a:xfrm>
            <a:off x="609600" y="3276600"/>
            <a:ext cx="82296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His lotus feet are placed over the whorls of the </a:t>
            </a:r>
            <a:endParaRPr lang="en-US" b="1" i="1" dirty="0" smtClean="0">
              <a:solidFill>
                <a:srgbClr val="7030A0"/>
              </a:solidFill>
              <a:latin typeface="Balaram" pitchFamily="2" charset="0"/>
            </a:endParaRPr>
          </a:p>
          <a:p>
            <a:pPr>
              <a:buNone/>
            </a:pPr>
            <a:r>
              <a:rPr lang="en-US" b="1" i="1" dirty="0" err="1" smtClean="0">
                <a:solidFill>
                  <a:srgbClr val="7030A0"/>
                </a:solidFill>
                <a:latin typeface="Balaram" pitchFamily="2" charset="0"/>
              </a:rPr>
              <a:t>lotuslike</a:t>
            </a:r>
            <a:r>
              <a:rPr lang="en-US" b="1" i="1" dirty="0" smtClean="0">
                <a:solidFill>
                  <a:srgbClr val="7030A0"/>
                </a:solidFill>
                <a:latin typeface="Balaram" pitchFamily="2" charset="0"/>
              </a:rPr>
              <a:t> </a:t>
            </a:r>
            <a:r>
              <a:rPr lang="en-US" b="1" i="1" dirty="0">
                <a:solidFill>
                  <a:srgbClr val="7030A0"/>
                </a:solidFill>
                <a:latin typeface="Balaram" pitchFamily="2" charset="0"/>
              </a:rPr>
              <a:t>hearts of great mystics. On His chest is </a:t>
            </a:r>
            <a:r>
              <a:rPr lang="en-US" b="1" i="1" dirty="0" smtClean="0">
                <a:solidFill>
                  <a:srgbClr val="7030A0"/>
                </a:solidFill>
                <a:latin typeface="Balaram" pitchFamily="2" charset="0"/>
              </a:rPr>
              <a:t>the</a:t>
            </a:r>
          </a:p>
          <a:p>
            <a:pPr>
              <a:buNone/>
            </a:pPr>
            <a:r>
              <a:rPr lang="en-US" b="1" i="1" dirty="0" err="1" smtClean="0">
                <a:solidFill>
                  <a:srgbClr val="7030A0"/>
                </a:solidFill>
                <a:latin typeface="Balaram" pitchFamily="2" charset="0"/>
              </a:rPr>
              <a:t>Kaustubha</a:t>
            </a:r>
            <a:r>
              <a:rPr lang="en-US" b="1" i="1" dirty="0" smtClean="0">
                <a:solidFill>
                  <a:srgbClr val="7030A0"/>
                </a:solidFill>
                <a:latin typeface="Balaram" pitchFamily="2" charset="0"/>
              </a:rPr>
              <a:t> </a:t>
            </a:r>
            <a:r>
              <a:rPr lang="en-US" b="1" i="1" dirty="0">
                <a:solidFill>
                  <a:srgbClr val="7030A0"/>
                </a:solidFill>
                <a:latin typeface="Balaram" pitchFamily="2" charset="0"/>
              </a:rPr>
              <a:t>jewel, engraved with a beautiful calf, </a:t>
            </a:r>
            <a:r>
              <a:rPr lang="en-US" b="1" i="1" dirty="0" smtClean="0">
                <a:solidFill>
                  <a:srgbClr val="7030A0"/>
                </a:solidFill>
                <a:latin typeface="Balaram" pitchFamily="2" charset="0"/>
              </a:rPr>
              <a:t>and</a:t>
            </a:r>
          </a:p>
          <a:p>
            <a:pPr>
              <a:buNone/>
            </a:pPr>
            <a:r>
              <a:rPr lang="en-US" b="1" i="1" dirty="0" smtClean="0">
                <a:solidFill>
                  <a:srgbClr val="7030A0"/>
                </a:solidFill>
                <a:latin typeface="Balaram" pitchFamily="2" charset="0"/>
              </a:rPr>
              <a:t>there </a:t>
            </a:r>
            <a:r>
              <a:rPr lang="en-US" b="1" i="1" dirty="0">
                <a:solidFill>
                  <a:srgbClr val="7030A0"/>
                </a:solidFill>
                <a:latin typeface="Balaram" pitchFamily="2" charset="0"/>
              </a:rPr>
              <a:t>are other jewels on His shoulders. His </a:t>
            </a:r>
            <a:r>
              <a:rPr lang="en-US" b="1" i="1" dirty="0" smtClean="0">
                <a:solidFill>
                  <a:srgbClr val="7030A0"/>
                </a:solidFill>
                <a:latin typeface="Balaram" pitchFamily="2" charset="0"/>
              </a:rPr>
              <a:t>complete</a:t>
            </a:r>
          </a:p>
          <a:p>
            <a:pPr>
              <a:buNone/>
            </a:pPr>
            <a:r>
              <a:rPr lang="en-US" b="1" i="1" dirty="0" smtClean="0">
                <a:solidFill>
                  <a:srgbClr val="7030A0"/>
                </a:solidFill>
                <a:latin typeface="Balaram" pitchFamily="2" charset="0"/>
              </a:rPr>
              <a:t>torso </a:t>
            </a:r>
            <a:r>
              <a:rPr lang="en-US" b="1" i="1" dirty="0">
                <a:solidFill>
                  <a:srgbClr val="7030A0"/>
                </a:solidFill>
                <a:latin typeface="Balaram" pitchFamily="2" charset="0"/>
              </a:rPr>
              <a:t>is garlanded with fresh flowers.</a:t>
            </a:r>
          </a:p>
        </p:txBody>
      </p:sp>
      <p:sp>
        <p:nvSpPr>
          <p:cNvPr id="5" name="Cloud Callout 4"/>
          <p:cNvSpPr/>
          <p:nvPr/>
        </p:nvSpPr>
        <p:spPr>
          <a:xfrm>
            <a:off x="3124200" y="4457700"/>
            <a:ext cx="1752600" cy="457200"/>
          </a:xfrm>
          <a:prstGeom prst="cloudCallout">
            <a:avLst/>
          </a:prstGeom>
          <a:solidFill>
            <a:srgbClr val="00B0F0"/>
          </a:solidFill>
          <a:ln>
            <a:solidFill>
              <a:schemeClr val="bg2">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ysClr val="windowText" lastClr="000000"/>
                </a:solidFill>
              </a:rPr>
              <a:t>Spiritual</a:t>
            </a:r>
            <a:endParaRPr lang="en-US" dirty="0">
              <a:solidFill>
                <a:sysClr val="windowText" lastClr="000000"/>
              </a:solidFill>
            </a:endParaRPr>
          </a:p>
        </p:txBody>
      </p:sp>
    </p:spTree>
    <p:extLst>
      <p:ext uri="{BB962C8B-B14F-4D97-AF65-F5344CB8AC3E}">
        <p14:creationId xmlns:p14="http://schemas.microsoft.com/office/powerpoint/2010/main" val="2033754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2.2.11</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vibhüñitaà mekhalayäìguléyakair</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mahä-dhanair nüpura-kaìkaëädibhiù</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snigdhämaläkuïcita-néla-kuntalair</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virocamänänana-häsa-peçalam</a:t>
            </a:r>
          </a:p>
        </p:txBody>
      </p:sp>
      <p:sp>
        <p:nvSpPr>
          <p:cNvPr id="4" name="Content Placeholder 2"/>
          <p:cNvSpPr txBox="1">
            <a:spLocks/>
          </p:cNvSpPr>
          <p:nvPr/>
        </p:nvSpPr>
        <p:spPr bwMode="auto">
          <a:xfrm>
            <a:off x="762000" y="3048000"/>
            <a:ext cx="77724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He is well decorated with an ornamental wreath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about </a:t>
            </a:r>
            <a:r>
              <a:rPr lang="en-US" b="1" i="1" dirty="0">
                <a:solidFill>
                  <a:srgbClr val="7030A0"/>
                </a:solidFill>
                <a:latin typeface="Balaram" pitchFamily="2" charset="0"/>
              </a:rPr>
              <a:t>His waist and rings studded with valuable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jewels </a:t>
            </a:r>
            <a:r>
              <a:rPr lang="en-US" b="1" i="1" dirty="0">
                <a:solidFill>
                  <a:srgbClr val="7030A0"/>
                </a:solidFill>
                <a:latin typeface="Balaram" pitchFamily="2" charset="0"/>
              </a:rPr>
              <a:t>on His fingers. His </a:t>
            </a:r>
            <a:r>
              <a:rPr lang="en-US" b="1" i="1" dirty="0" err="1">
                <a:solidFill>
                  <a:srgbClr val="7030A0"/>
                </a:solidFill>
                <a:latin typeface="Balaram" pitchFamily="2" charset="0"/>
              </a:rPr>
              <a:t>leglets</a:t>
            </a:r>
            <a:r>
              <a:rPr lang="en-US" b="1" i="1" dirty="0">
                <a:solidFill>
                  <a:srgbClr val="7030A0"/>
                </a:solidFill>
                <a:latin typeface="Balaram" pitchFamily="2" charset="0"/>
              </a:rPr>
              <a:t>, His bangles, </a:t>
            </a:r>
            <a:r>
              <a:rPr lang="en-US" b="1" i="1" dirty="0" smtClean="0">
                <a:solidFill>
                  <a:srgbClr val="7030A0"/>
                </a:solidFill>
                <a:latin typeface="Balaram" pitchFamily="2" charset="0"/>
              </a:rPr>
              <a:t>His</a:t>
            </a:r>
          </a:p>
          <a:p>
            <a:pPr>
              <a:buNone/>
            </a:pPr>
            <a:r>
              <a:rPr lang="en-US" b="1" i="1" dirty="0" smtClean="0">
                <a:solidFill>
                  <a:srgbClr val="7030A0"/>
                </a:solidFill>
                <a:latin typeface="Balaram" pitchFamily="2" charset="0"/>
              </a:rPr>
              <a:t>oiled </a:t>
            </a:r>
            <a:r>
              <a:rPr lang="en-US" b="1" i="1" dirty="0">
                <a:solidFill>
                  <a:srgbClr val="7030A0"/>
                </a:solidFill>
                <a:latin typeface="Balaram" pitchFamily="2" charset="0"/>
              </a:rPr>
              <a:t>hair, curling with a bluish tint, and </a:t>
            </a:r>
            <a:r>
              <a:rPr lang="en-US" b="1" i="1" dirty="0" smtClean="0">
                <a:solidFill>
                  <a:srgbClr val="7030A0"/>
                </a:solidFill>
                <a:latin typeface="Balaram" pitchFamily="2" charset="0"/>
              </a:rPr>
              <a:t>His</a:t>
            </a:r>
          </a:p>
          <a:p>
            <a:pPr>
              <a:buNone/>
            </a:pPr>
            <a:r>
              <a:rPr lang="en-US" b="1" i="1" dirty="0" smtClean="0">
                <a:solidFill>
                  <a:srgbClr val="7030A0"/>
                </a:solidFill>
                <a:latin typeface="Balaram" pitchFamily="2" charset="0"/>
              </a:rPr>
              <a:t>Beautiful smiling </a:t>
            </a:r>
            <a:r>
              <a:rPr lang="en-US" b="1" i="1" dirty="0">
                <a:solidFill>
                  <a:srgbClr val="7030A0"/>
                </a:solidFill>
                <a:latin typeface="Balaram" pitchFamily="2" charset="0"/>
              </a:rPr>
              <a:t>face are all very pleasing.</a:t>
            </a:r>
          </a:p>
        </p:txBody>
      </p:sp>
      <p:sp>
        <p:nvSpPr>
          <p:cNvPr id="5" name="TextBox 4"/>
          <p:cNvSpPr txBox="1"/>
          <p:nvPr/>
        </p:nvSpPr>
        <p:spPr>
          <a:xfrm>
            <a:off x="762000" y="5830669"/>
            <a:ext cx="7696200" cy="646331"/>
          </a:xfrm>
          <a:prstGeom prst="rect">
            <a:avLst/>
          </a:prstGeom>
          <a:solidFill>
            <a:srgbClr val="00B0F0"/>
          </a:solidFill>
        </p:spPr>
        <p:txBody>
          <a:bodyPr wrap="square" rtlCol="0">
            <a:spAutoFit/>
          </a:bodyPr>
          <a:lstStyle/>
          <a:p>
            <a:r>
              <a:rPr lang="en-US" dirty="0" smtClean="0">
                <a:solidFill>
                  <a:schemeClr val="bg1"/>
                </a:solidFill>
              </a:rPr>
              <a:t>Personality of Godhead is not an imagination but is the Supreme Person in fact and figure.</a:t>
            </a:r>
          </a:p>
        </p:txBody>
      </p:sp>
    </p:spTree>
    <p:extLst>
      <p:ext uri="{BB962C8B-B14F-4D97-AF65-F5344CB8AC3E}">
        <p14:creationId xmlns:p14="http://schemas.microsoft.com/office/powerpoint/2010/main" val="40776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895600"/>
          </a:xfrm>
        </p:spPr>
        <p:txBody>
          <a:bodyPr/>
          <a:lstStyle/>
          <a:p>
            <a:pPr marL="136525" indent="0" algn="ctr">
              <a:buNone/>
            </a:pPr>
            <a:r>
              <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2.2.12</a:t>
            </a:r>
            <a:endParaRPr lang="en-US"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adéna-lélä-hasitekñaëollasad-</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bhrü-bhaìga-saàsücita-bhüry-anugraham</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ékñeta cintämayam enam éçvaraà</a:t>
            </a:r>
          </a:p>
          <a:p>
            <a:pPr marL="136525" indent="0" algn="ctr">
              <a:buNone/>
            </a:pPr>
            <a:r>
              <a:rPr lang="vi-VN"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yävan mano dhäraëayävatiñöhate</a:t>
            </a:r>
          </a:p>
        </p:txBody>
      </p:sp>
      <p:sp>
        <p:nvSpPr>
          <p:cNvPr id="4" name="Content Placeholder 2"/>
          <p:cNvSpPr txBox="1">
            <a:spLocks/>
          </p:cNvSpPr>
          <p:nvPr/>
        </p:nvSpPr>
        <p:spPr bwMode="auto">
          <a:xfrm>
            <a:off x="762000" y="2819400"/>
            <a:ext cx="7772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2400" b="1" i="1" dirty="0">
                <a:solidFill>
                  <a:srgbClr val="7030A0"/>
                </a:solidFill>
                <a:latin typeface="Balaram" pitchFamily="2" charset="0"/>
              </a:rPr>
              <a:t>The Lord's magnanimous pastimes and the </a:t>
            </a:r>
            <a:r>
              <a:rPr lang="en-US" sz="2400" b="1" i="1" dirty="0" smtClean="0">
                <a:solidFill>
                  <a:srgbClr val="7030A0"/>
                </a:solidFill>
                <a:latin typeface="Balaram" pitchFamily="2" charset="0"/>
              </a:rPr>
              <a:t>glowing </a:t>
            </a:r>
          </a:p>
          <a:p>
            <a:pPr>
              <a:buNone/>
            </a:pPr>
            <a:r>
              <a:rPr lang="en-US" sz="2400" b="1" i="1" dirty="0" smtClean="0">
                <a:solidFill>
                  <a:srgbClr val="7030A0"/>
                </a:solidFill>
                <a:latin typeface="Balaram" pitchFamily="2" charset="0"/>
              </a:rPr>
              <a:t>glancing </a:t>
            </a:r>
            <a:r>
              <a:rPr lang="en-US" sz="2400" b="1" i="1" dirty="0">
                <a:solidFill>
                  <a:srgbClr val="7030A0"/>
                </a:solidFill>
                <a:latin typeface="Balaram" pitchFamily="2" charset="0"/>
              </a:rPr>
              <a:t>of His smiling face are all indications of  </a:t>
            </a:r>
            <a:r>
              <a:rPr lang="en-US" sz="2400" b="1" i="1" dirty="0" smtClean="0">
                <a:solidFill>
                  <a:srgbClr val="7030A0"/>
                </a:solidFill>
                <a:latin typeface="Balaram" pitchFamily="2" charset="0"/>
              </a:rPr>
              <a:t>His</a:t>
            </a:r>
          </a:p>
          <a:p>
            <a:pPr>
              <a:buNone/>
            </a:pPr>
            <a:r>
              <a:rPr lang="en-US" sz="2400" b="1" i="1" dirty="0" smtClean="0">
                <a:solidFill>
                  <a:srgbClr val="7030A0"/>
                </a:solidFill>
                <a:latin typeface="Balaram" pitchFamily="2" charset="0"/>
              </a:rPr>
              <a:t>extensive </a:t>
            </a:r>
            <a:r>
              <a:rPr lang="en-US" sz="2400" b="1" i="1" dirty="0">
                <a:solidFill>
                  <a:srgbClr val="7030A0"/>
                </a:solidFill>
                <a:latin typeface="Balaram" pitchFamily="2" charset="0"/>
              </a:rPr>
              <a:t>benedictions. One must therefore </a:t>
            </a:r>
            <a:r>
              <a:rPr lang="en-US" sz="2400" b="1" i="1" dirty="0" smtClean="0">
                <a:solidFill>
                  <a:srgbClr val="7030A0"/>
                </a:solidFill>
                <a:latin typeface="Balaram" pitchFamily="2" charset="0"/>
              </a:rPr>
              <a:t>concentrate on</a:t>
            </a:r>
          </a:p>
          <a:p>
            <a:pPr>
              <a:buNone/>
            </a:pPr>
            <a:r>
              <a:rPr lang="en-US" sz="2400" b="1" i="1" dirty="0" smtClean="0">
                <a:solidFill>
                  <a:srgbClr val="7030A0"/>
                </a:solidFill>
                <a:latin typeface="Balaram" pitchFamily="2" charset="0"/>
              </a:rPr>
              <a:t>this </a:t>
            </a:r>
            <a:r>
              <a:rPr lang="en-US" sz="2400" b="1" i="1" dirty="0">
                <a:solidFill>
                  <a:srgbClr val="7030A0"/>
                </a:solidFill>
                <a:latin typeface="Balaram" pitchFamily="2" charset="0"/>
              </a:rPr>
              <a:t>transcendental form of the </a:t>
            </a:r>
            <a:r>
              <a:rPr lang="en-US" sz="2400" b="1" i="1" dirty="0" smtClean="0">
                <a:solidFill>
                  <a:srgbClr val="7030A0"/>
                </a:solidFill>
                <a:latin typeface="Balaram" pitchFamily="2" charset="0"/>
              </a:rPr>
              <a:t>Lord</a:t>
            </a:r>
            <a:r>
              <a:rPr lang="en-US" sz="2400" b="1" i="1" dirty="0">
                <a:solidFill>
                  <a:srgbClr val="7030A0"/>
                </a:solidFill>
                <a:latin typeface="Balaram" pitchFamily="2" charset="0"/>
              </a:rPr>
              <a:t>, as long as the </a:t>
            </a:r>
            <a:r>
              <a:rPr lang="en-US" sz="2400" b="1" i="1" dirty="0" smtClean="0">
                <a:solidFill>
                  <a:srgbClr val="7030A0"/>
                </a:solidFill>
                <a:latin typeface="Balaram" pitchFamily="2" charset="0"/>
              </a:rPr>
              <a:t>mind</a:t>
            </a:r>
          </a:p>
          <a:p>
            <a:pPr>
              <a:buNone/>
            </a:pPr>
            <a:r>
              <a:rPr lang="en-US" sz="2400" b="1" i="1" dirty="0" smtClean="0">
                <a:solidFill>
                  <a:srgbClr val="7030A0"/>
                </a:solidFill>
                <a:latin typeface="Balaram" pitchFamily="2" charset="0"/>
              </a:rPr>
              <a:t>can </a:t>
            </a:r>
            <a:r>
              <a:rPr lang="en-US" sz="2400" b="1" i="1" dirty="0">
                <a:solidFill>
                  <a:srgbClr val="7030A0"/>
                </a:solidFill>
                <a:latin typeface="Balaram" pitchFamily="2" charset="0"/>
              </a:rPr>
              <a:t>be fixed on Him by </a:t>
            </a:r>
            <a:r>
              <a:rPr lang="en-US" sz="2400" b="1" i="1" dirty="0" smtClean="0">
                <a:solidFill>
                  <a:srgbClr val="7030A0"/>
                </a:solidFill>
                <a:latin typeface="Balaram" pitchFamily="2" charset="0"/>
              </a:rPr>
              <a:t>meditation</a:t>
            </a:r>
            <a:r>
              <a:rPr lang="en-US" sz="2400" b="1" i="1" dirty="0">
                <a:solidFill>
                  <a:srgbClr val="7030A0"/>
                </a:solidFill>
                <a:latin typeface="Balaram" pitchFamily="2" charset="0"/>
              </a:rPr>
              <a:t>.</a:t>
            </a:r>
          </a:p>
        </p:txBody>
      </p:sp>
      <p:sp>
        <p:nvSpPr>
          <p:cNvPr id="5" name="TextBox 4"/>
          <p:cNvSpPr txBox="1"/>
          <p:nvPr/>
        </p:nvSpPr>
        <p:spPr>
          <a:xfrm>
            <a:off x="762000" y="5334000"/>
            <a:ext cx="7696200" cy="923330"/>
          </a:xfrm>
          <a:prstGeom prst="rect">
            <a:avLst/>
          </a:prstGeom>
          <a:solidFill>
            <a:srgbClr val="00B0F0"/>
          </a:solidFill>
        </p:spPr>
        <p:txBody>
          <a:bodyPr wrap="square" rtlCol="0">
            <a:spAutoFit/>
          </a:bodyPr>
          <a:lstStyle/>
          <a:p>
            <a:pPr>
              <a:buFont typeface="Arial" pitchFamily="34" charset="0"/>
              <a:buChar char="•"/>
            </a:pPr>
            <a:r>
              <a:rPr lang="en-US" dirty="0" smtClean="0">
                <a:solidFill>
                  <a:schemeClr val="bg1"/>
                </a:solidFill>
              </a:rPr>
              <a:t> Devotee’s advantage over an </a:t>
            </a:r>
            <a:r>
              <a:rPr lang="en-US" dirty="0" err="1" smtClean="0">
                <a:solidFill>
                  <a:schemeClr val="bg1"/>
                </a:solidFill>
              </a:rPr>
              <a:t>impersonalist</a:t>
            </a:r>
            <a:r>
              <a:rPr lang="en-US" dirty="0" smtClean="0">
                <a:solidFill>
                  <a:schemeClr val="bg1"/>
                </a:solidFill>
              </a:rPr>
              <a:t> </a:t>
            </a:r>
            <a:r>
              <a:rPr lang="en-US" sz="1600" dirty="0" smtClean="0">
                <a:solidFill>
                  <a:schemeClr val="bg1"/>
                </a:solidFill>
              </a:rPr>
              <a:t>(BG 12.5)</a:t>
            </a:r>
          </a:p>
          <a:p>
            <a:pPr>
              <a:buFont typeface="Arial" pitchFamily="34" charset="0"/>
              <a:buChar char="•"/>
            </a:pPr>
            <a:r>
              <a:rPr lang="en-US" dirty="0">
                <a:solidFill>
                  <a:schemeClr val="bg1"/>
                </a:solidFill>
              </a:rPr>
              <a:t> </a:t>
            </a:r>
            <a:r>
              <a:rPr lang="en-US" dirty="0" smtClean="0">
                <a:solidFill>
                  <a:schemeClr val="bg1"/>
                </a:solidFill>
              </a:rPr>
              <a:t>This process of meditation is bhakti-yoga</a:t>
            </a:r>
          </a:p>
          <a:p>
            <a:pPr>
              <a:buFont typeface="Arial" pitchFamily="34" charset="0"/>
              <a:buChar char="•"/>
            </a:pPr>
            <a:r>
              <a:rPr lang="en-US" dirty="0">
                <a:solidFill>
                  <a:schemeClr val="bg1"/>
                </a:solidFill>
              </a:rPr>
              <a:t> </a:t>
            </a:r>
            <a:r>
              <a:rPr lang="en-US" dirty="0" smtClean="0">
                <a:solidFill>
                  <a:schemeClr val="bg1"/>
                </a:solidFill>
              </a:rPr>
              <a:t>Importance of being freed from sex desire</a:t>
            </a:r>
          </a:p>
        </p:txBody>
      </p:sp>
    </p:spTree>
    <p:extLst>
      <p:ext uri="{BB962C8B-B14F-4D97-AF65-F5344CB8AC3E}">
        <p14:creationId xmlns:p14="http://schemas.microsoft.com/office/powerpoint/2010/main" val="276000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2.2.12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rPr>
              <a:t>Description of</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rPr>
              <a:t>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rPr>
              <a:t>the </a:t>
            </a:r>
            <a:r>
              <a:rPr lang="en-US" sz="3200" b="1" dirty="0" err="1" smtClean="0">
                <a:ln w="6350">
                  <a:noFill/>
                </a:ln>
                <a:solidFill>
                  <a:schemeClr val="bg1"/>
                </a:solidFill>
                <a:effectLst>
                  <a:outerShdw blurRad="114300" dist="101600" dir="2700000" algn="tl" rotWithShape="0">
                    <a:srgbClr val="000000">
                      <a:alpha val="40000"/>
                    </a:srgbClr>
                  </a:outerShdw>
                </a:effectLst>
                <a:latin typeface="Balaram" pitchFamily="2" charset="0"/>
              </a:rPr>
              <a:t>Supersoul</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ndParaRPr>
          </a:p>
          <a:p>
            <a:pPr marL="136525" lvl="0" indent="0">
              <a:buNone/>
            </a:pP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228600" y="838200"/>
            <a:ext cx="5372100" cy="5632311"/>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“So purification means getting free gradually from sex desire, and this is attained by meditation on the person of the Lord as described herein, beginning from the feet. One </a:t>
            </a:r>
            <a:r>
              <a:rPr lang="en-US" sz="2400" dirty="0">
                <a:solidFill>
                  <a:srgbClr val="7030A0"/>
                </a:solidFill>
                <a:latin typeface="Balaram" pitchFamily="2" charset="0"/>
              </a:rPr>
              <a:t>should not try to go upwards artificially</a:t>
            </a:r>
            <a:r>
              <a:rPr lang="en-US" sz="2400" dirty="0">
                <a:solidFill>
                  <a:schemeClr val="bg1"/>
                </a:solidFill>
                <a:latin typeface="Balaram" pitchFamily="2" charset="0"/>
              </a:rPr>
              <a:t> without seeing for himself how much he has been released from the sex desire. The smiling face of the Lord is the Tenth Canto of </a:t>
            </a:r>
            <a:r>
              <a:rPr lang="en-US" sz="2400" dirty="0" err="1">
                <a:solidFill>
                  <a:schemeClr val="bg1"/>
                </a:solidFill>
                <a:latin typeface="Balaram" pitchFamily="2" charset="0"/>
              </a:rPr>
              <a:t>Çrémad-Bhägavatam</a:t>
            </a:r>
            <a:r>
              <a:rPr lang="en-US" sz="2400" dirty="0">
                <a:solidFill>
                  <a:schemeClr val="bg1"/>
                </a:solidFill>
                <a:latin typeface="Balaram" pitchFamily="2" charset="0"/>
              </a:rPr>
              <a:t>, and there are many upstarts who at once try to begin with the Tenth Canto and especially with the five chapters which delineate the </a:t>
            </a:r>
            <a:r>
              <a:rPr lang="en-US" sz="2400" dirty="0" err="1">
                <a:solidFill>
                  <a:schemeClr val="bg1"/>
                </a:solidFill>
                <a:latin typeface="Balaram" pitchFamily="2" charset="0"/>
              </a:rPr>
              <a:t>räsa-lélä</a:t>
            </a:r>
            <a:r>
              <a:rPr lang="en-US" sz="2400" dirty="0">
                <a:solidFill>
                  <a:schemeClr val="bg1"/>
                </a:solidFill>
                <a:latin typeface="Balaram" pitchFamily="2" charset="0"/>
              </a:rPr>
              <a:t> of the Lord. This is certainly </a:t>
            </a:r>
            <a:r>
              <a:rPr lang="en-US" sz="2400" dirty="0" smtClean="0">
                <a:solidFill>
                  <a:schemeClr val="bg1"/>
                </a:solidFill>
                <a:latin typeface="Balaram" pitchFamily="2" charset="0"/>
              </a:rPr>
              <a:t>improper.”</a:t>
            </a:r>
            <a:endParaRPr lang="en-US" sz="2400" b="1" dirty="0">
              <a:solidFill>
                <a:schemeClr val="bg1"/>
              </a:solidFill>
              <a:latin typeface="Balaram" pitchFamily="2" charset="0"/>
            </a:endParaRPr>
          </a:p>
        </p:txBody>
      </p:sp>
      <p:pic>
        <p:nvPicPr>
          <p:cNvPr id="9" name="Picture 8"/>
          <p:cNvPicPr>
            <a:picLocks noChangeAspect="1"/>
          </p:cNvPicPr>
          <p:nvPr/>
        </p:nvPicPr>
        <p:blipFill>
          <a:blip r:embed="rId3"/>
          <a:stretch>
            <a:fillRect/>
          </a:stretch>
        </p:blipFill>
        <p:spPr>
          <a:xfrm>
            <a:off x="5829300" y="2378010"/>
            <a:ext cx="3086100" cy="2462646"/>
          </a:xfrm>
          <a:prstGeom prst="rect">
            <a:avLst/>
          </a:prstGeom>
        </p:spPr>
      </p:pic>
    </p:spTree>
    <p:extLst>
      <p:ext uri="{BB962C8B-B14F-4D97-AF65-F5344CB8AC3E}">
        <p14:creationId xmlns:p14="http://schemas.microsoft.com/office/powerpoint/2010/main" val="23847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2743200"/>
          </a:xfrm>
        </p:spPr>
        <p:txBody>
          <a:bodyPr/>
          <a:lstStyle/>
          <a:p>
            <a:pPr marL="136525" indent="0" algn="ctr">
              <a:buNone/>
            </a:pPr>
            <a:r>
              <a:rPr lang="en-US"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0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2.2.13</a:t>
            </a:r>
            <a:endParaRPr lang="en-US"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ekaikaço 'ìgäni dhiyänubhävayet</a:t>
            </a: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pädädi yävad dhasitaà gadäbhåtaù</a:t>
            </a: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jitaà jitaà sthänam apohya dhärayet</a:t>
            </a:r>
          </a:p>
          <a:p>
            <a:pPr marL="136525" indent="0" algn="ctr">
              <a:buNone/>
            </a:pPr>
            <a:r>
              <a:rPr lang="vi-VN" sz="30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paraà paraà çuddhyati dhér yathä yathä</a:t>
            </a:r>
          </a:p>
        </p:txBody>
      </p:sp>
      <p:sp>
        <p:nvSpPr>
          <p:cNvPr id="4" name="Content Placeholder 2"/>
          <p:cNvSpPr txBox="1">
            <a:spLocks/>
          </p:cNvSpPr>
          <p:nvPr/>
        </p:nvSpPr>
        <p:spPr bwMode="auto">
          <a:xfrm>
            <a:off x="304800" y="2819400"/>
            <a:ext cx="8610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sz="2600" i="1" dirty="0">
                <a:solidFill>
                  <a:srgbClr val="7030A0"/>
                </a:solidFill>
                <a:latin typeface="Balaram" pitchFamily="2" charset="0"/>
              </a:rPr>
              <a:t>The </a:t>
            </a:r>
            <a:r>
              <a:rPr lang="en-US" sz="2600" b="1" i="1" dirty="0">
                <a:solidFill>
                  <a:srgbClr val="7030A0"/>
                </a:solidFill>
                <a:latin typeface="Balaram" pitchFamily="2" charset="0"/>
              </a:rPr>
              <a:t>process of meditation </a:t>
            </a:r>
            <a:r>
              <a:rPr lang="en-US" sz="2600" i="1" dirty="0">
                <a:solidFill>
                  <a:srgbClr val="7030A0"/>
                </a:solidFill>
                <a:latin typeface="Balaram" pitchFamily="2" charset="0"/>
              </a:rPr>
              <a:t>should begin from </a:t>
            </a:r>
            <a:r>
              <a:rPr lang="en-US" sz="2600" i="1" dirty="0" smtClean="0">
                <a:solidFill>
                  <a:srgbClr val="7030A0"/>
                </a:solidFill>
                <a:latin typeface="Balaram" pitchFamily="2" charset="0"/>
              </a:rPr>
              <a:t>the lotus feet of</a:t>
            </a:r>
          </a:p>
          <a:p>
            <a:pPr>
              <a:buNone/>
            </a:pPr>
            <a:r>
              <a:rPr lang="en-US" sz="2600" i="1" dirty="0" smtClean="0">
                <a:solidFill>
                  <a:srgbClr val="7030A0"/>
                </a:solidFill>
                <a:latin typeface="Balaram" pitchFamily="2" charset="0"/>
              </a:rPr>
              <a:t>the </a:t>
            </a:r>
            <a:r>
              <a:rPr lang="en-US" sz="2600" i="1" dirty="0">
                <a:solidFill>
                  <a:srgbClr val="7030A0"/>
                </a:solidFill>
                <a:latin typeface="Balaram" pitchFamily="2" charset="0"/>
              </a:rPr>
              <a:t>Lord and progress to His </a:t>
            </a:r>
            <a:r>
              <a:rPr lang="en-US" sz="2600" i="1" dirty="0" smtClean="0">
                <a:solidFill>
                  <a:srgbClr val="7030A0"/>
                </a:solidFill>
                <a:latin typeface="Balaram" pitchFamily="2" charset="0"/>
              </a:rPr>
              <a:t>smiling face</a:t>
            </a:r>
            <a:r>
              <a:rPr lang="en-US" sz="2600" i="1" dirty="0">
                <a:solidFill>
                  <a:srgbClr val="7030A0"/>
                </a:solidFill>
                <a:latin typeface="Balaram" pitchFamily="2" charset="0"/>
              </a:rPr>
              <a:t>. </a:t>
            </a:r>
            <a:r>
              <a:rPr lang="en-US" sz="2600" i="1" dirty="0" smtClean="0">
                <a:solidFill>
                  <a:srgbClr val="7030A0"/>
                </a:solidFill>
                <a:latin typeface="Balaram" pitchFamily="2" charset="0"/>
              </a:rPr>
              <a:t>The meditation </a:t>
            </a:r>
          </a:p>
          <a:p>
            <a:pPr>
              <a:buNone/>
            </a:pPr>
            <a:r>
              <a:rPr lang="en-US" sz="2600" i="1" dirty="0" smtClean="0">
                <a:solidFill>
                  <a:srgbClr val="7030A0"/>
                </a:solidFill>
                <a:latin typeface="Balaram" pitchFamily="2" charset="0"/>
              </a:rPr>
              <a:t>should </a:t>
            </a:r>
            <a:r>
              <a:rPr lang="en-US" sz="2600" i="1" dirty="0">
                <a:solidFill>
                  <a:srgbClr val="7030A0"/>
                </a:solidFill>
                <a:latin typeface="Balaram" pitchFamily="2" charset="0"/>
              </a:rPr>
              <a:t>be concentrated </a:t>
            </a:r>
            <a:r>
              <a:rPr lang="en-US" sz="2600" i="1" dirty="0" smtClean="0">
                <a:solidFill>
                  <a:srgbClr val="7030A0"/>
                </a:solidFill>
                <a:latin typeface="Balaram" pitchFamily="2" charset="0"/>
              </a:rPr>
              <a:t>upon the </a:t>
            </a:r>
            <a:r>
              <a:rPr lang="en-US" sz="2600" i="1" dirty="0">
                <a:solidFill>
                  <a:srgbClr val="7030A0"/>
                </a:solidFill>
                <a:latin typeface="Balaram" pitchFamily="2" charset="0"/>
              </a:rPr>
              <a:t>lotus </a:t>
            </a:r>
            <a:r>
              <a:rPr lang="en-US" sz="2600" i="1" dirty="0" smtClean="0">
                <a:solidFill>
                  <a:srgbClr val="7030A0"/>
                </a:solidFill>
                <a:latin typeface="Balaram" pitchFamily="2" charset="0"/>
              </a:rPr>
              <a:t>feet, then </a:t>
            </a:r>
            <a:r>
              <a:rPr lang="en-US" sz="2600" i="1" dirty="0">
                <a:solidFill>
                  <a:srgbClr val="7030A0"/>
                </a:solidFill>
                <a:latin typeface="Balaram" pitchFamily="2" charset="0"/>
              </a:rPr>
              <a:t>the calves, </a:t>
            </a:r>
            <a:endParaRPr lang="en-US" sz="2600" i="1" dirty="0" smtClean="0">
              <a:solidFill>
                <a:srgbClr val="7030A0"/>
              </a:solidFill>
              <a:latin typeface="Balaram" pitchFamily="2" charset="0"/>
            </a:endParaRPr>
          </a:p>
          <a:p>
            <a:pPr>
              <a:buNone/>
            </a:pPr>
            <a:r>
              <a:rPr lang="en-US" sz="2600" i="1" dirty="0" smtClean="0">
                <a:solidFill>
                  <a:srgbClr val="7030A0"/>
                </a:solidFill>
                <a:latin typeface="Balaram" pitchFamily="2" charset="0"/>
              </a:rPr>
              <a:t>then </a:t>
            </a:r>
            <a:r>
              <a:rPr lang="en-US" sz="2600" i="1" dirty="0">
                <a:solidFill>
                  <a:srgbClr val="7030A0"/>
                </a:solidFill>
                <a:latin typeface="Balaram" pitchFamily="2" charset="0"/>
              </a:rPr>
              <a:t>the thighs, and </a:t>
            </a:r>
            <a:r>
              <a:rPr lang="en-US" sz="2600" i="1" dirty="0" smtClean="0">
                <a:solidFill>
                  <a:srgbClr val="7030A0"/>
                </a:solidFill>
                <a:latin typeface="Balaram" pitchFamily="2" charset="0"/>
              </a:rPr>
              <a:t>in this </a:t>
            </a:r>
            <a:r>
              <a:rPr lang="en-US" sz="2600" i="1" dirty="0">
                <a:solidFill>
                  <a:srgbClr val="7030A0"/>
                </a:solidFill>
                <a:latin typeface="Balaram" pitchFamily="2" charset="0"/>
              </a:rPr>
              <a:t>way higher </a:t>
            </a:r>
            <a:r>
              <a:rPr lang="en-US" sz="2600" i="1" dirty="0" smtClean="0">
                <a:solidFill>
                  <a:srgbClr val="7030A0"/>
                </a:solidFill>
                <a:latin typeface="Balaram" pitchFamily="2" charset="0"/>
              </a:rPr>
              <a:t>and </a:t>
            </a:r>
            <a:r>
              <a:rPr lang="en-US" sz="2600" i="1" dirty="0">
                <a:solidFill>
                  <a:srgbClr val="7030A0"/>
                </a:solidFill>
                <a:latin typeface="Balaram" pitchFamily="2" charset="0"/>
              </a:rPr>
              <a:t>higher. The </a:t>
            </a:r>
            <a:r>
              <a:rPr lang="en-US" sz="2600" i="1" dirty="0" smtClean="0">
                <a:solidFill>
                  <a:srgbClr val="7030A0"/>
                </a:solidFill>
                <a:latin typeface="Balaram" pitchFamily="2" charset="0"/>
              </a:rPr>
              <a:t>more</a:t>
            </a:r>
          </a:p>
          <a:p>
            <a:pPr>
              <a:buNone/>
            </a:pPr>
            <a:r>
              <a:rPr lang="en-US" sz="2600" i="1" dirty="0" smtClean="0">
                <a:solidFill>
                  <a:srgbClr val="7030A0"/>
                </a:solidFill>
                <a:latin typeface="Balaram" pitchFamily="2" charset="0"/>
              </a:rPr>
              <a:t>the mind becomes </a:t>
            </a:r>
            <a:r>
              <a:rPr lang="en-US" sz="2600" i="1" dirty="0">
                <a:solidFill>
                  <a:srgbClr val="7030A0"/>
                </a:solidFill>
                <a:latin typeface="Balaram" pitchFamily="2" charset="0"/>
              </a:rPr>
              <a:t>fixed upon the </a:t>
            </a:r>
            <a:r>
              <a:rPr lang="en-US" sz="2600" i="1" dirty="0" smtClean="0">
                <a:solidFill>
                  <a:srgbClr val="7030A0"/>
                </a:solidFill>
                <a:latin typeface="Balaram" pitchFamily="2" charset="0"/>
              </a:rPr>
              <a:t>different </a:t>
            </a:r>
            <a:r>
              <a:rPr lang="en-US" sz="2600" i="1" dirty="0">
                <a:solidFill>
                  <a:srgbClr val="7030A0"/>
                </a:solidFill>
                <a:latin typeface="Balaram" pitchFamily="2" charset="0"/>
              </a:rPr>
              <a:t>parts of the </a:t>
            </a:r>
            <a:r>
              <a:rPr lang="en-US" sz="2600" i="1" dirty="0" smtClean="0">
                <a:solidFill>
                  <a:srgbClr val="7030A0"/>
                </a:solidFill>
                <a:latin typeface="Balaram" pitchFamily="2" charset="0"/>
              </a:rPr>
              <a:t>limbs,</a:t>
            </a:r>
          </a:p>
          <a:p>
            <a:pPr>
              <a:buNone/>
            </a:pPr>
            <a:r>
              <a:rPr lang="en-US" sz="2600" i="1" dirty="0" smtClean="0">
                <a:solidFill>
                  <a:srgbClr val="7030A0"/>
                </a:solidFill>
                <a:latin typeface="Balaram" pitchFamily="2" charset="0"/>
              </a:rPr>
              <a:t>one </a:t>
            </a:r>
            <a:r>
              <a:rPr lang="en-US" sz="2600" i="1" dirty="0">
                <a:solidFill>
                  <a:srgbClr val="7030A0"/>
                </a:solidFill>
                <a:latin typeface="Balaram" pitchFamily="2" charset="0"/>
              </a:rPr>
              <a:t>after another, the </a:t>
            </a:r>
            <a:r>
              <a:rPr lang="en-US" sz="2600" i="1" dirty="0" smtClean="0">
                <a:solidFill>
                  <a:srgbClr val="7030A0"/>
                </a:solidFill>
                <a:latin typeface="Balaram" pitchFamily="2" charset="0"/>
              </a:rPr>
              <a:t>more the </a:t>
            </a:r>
            <a:r>
              <a:rPr lang="en-US" sz="2600" b="1" i="1" dirty="0">
                <a:solidFill>
                  <a:srgbClr val="7030A0"/>
                </a:solidFill>
                <a:latin typeface="Balaram" pitchFamily="2" charset="0"/>
              </a:rPr>
              <a:t>intelligence becomes </a:t>
            </a:r>
            <a:endParaRPr lang="en-US" sz="2600" b="1" i="1" dirty="0" smtClean="0">
              <a:solidFill>
                <a:srgbClr val="7030A0"/>
              </a:solidFill>
              <a:latin typeface="Balaram" pitchFamily="2" charset="0"/>
            </a:endParaRPr>
          </a:p>
          <a:p>
            <a:pPr>
              <a:buNone/>
            </a:pPr>
            <a:r>
              <a:rPr lang="en-US" sz="2600" b="1" i="1" dirty="0" smtClean="0">
                <a:solidFill>
                  <a:srgbClr val="7030A0"/>
                </a:solidFill>
                <a:latin typeface="Balaram" pitchFamily="2" charset="0"/>
              </a:rPr>
              <a:t>purified</a:t>
            </a:r>
            <a:r>
              <a:rPr lang="en-US" sz="2600" i="1" dirty="0">
                <a:solidFill>
                  <a:srgbClr val="7030A0"/>
                </a:solidFill>
                <a:latin typeface="Balaram" pitchFamily="2" charset="0"/>
              </a:rPr>
              <a:t>.</a:t>
            </a:r>
          </a:p>
        </p:txBody>
      </p:sp>
      <p:sp>
        <p:nvSpPr>
          <p:cNvPr id="5" name="TextBox 4"/>
          <p:cNvSpPr txBox="1"/>
          <p:nvPr/>
        </p:nvSpPr>
        <p:spPr>
          <a:xfrm>
            <a:off x="838200" y="6248400"/>
            <a:ext cx="7696200" cy="369332"/>
          </a:xfrm>
          <a:prstGeom prst="rect">
            <a:avLst/>
          </a:prstGeom>
          <a:solidFill>
            <a:srgbClr val="00B0F0"/>
          </a:solidFill>
        </p:spPr>
        <p:txBody>
          <a:bodyPr wrap="square" rtlCol="0">
            <a:spAutoFit/>
          </a:bodyPr>
          <a:lstStyle/>
          <a:p>
            <a:r>
              <a:rPr lang="en-US" dirty="0" smtClean="0">
                <a:solidFill>
                  <a:schemeClr val="bg1"/>
                </a:solidFill>
              </a:rPr>
              <a:t>Arcana process is not meant for ones too engrossed in sense gratification.</a:t>
            </a:r>
          </a:p>
        </p:txBody>
      </p:sp>
    </p:spTree>
    <p:extLst>
      <p:ext uri="{BB962C8B-B14F-4D97-AF65-F5344CB8AC3E}">
        <p14:creationId xmlns:p14="http://schemas.microsoft.com/office/powerpoint/2010/main" val="69807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8077200" cy="1447800"/>
          </a:xfrm>
        </p:spPr>
        <p:txBody>
          <a:bodyPr>
            <a:normAutofit fontScale="90000"/>
          </a:bodyPr>
          <a:lstStyle/>
          <a:p>
            <a:pPr indent="304800" fontAlgn="auto">
              <a:spcAft>
                <a:spcPts val="0"/>
              </a:spcAft>
              <a:defRPr/>
            </a:pP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effectLst>
                  <a:outerShdw blurRad="38100" dist="38100" dir="2700000" algn="tl">
                    <a:srgbClr val="000000">
                      <a:alpha val="43137"/>
                    </a:srgbClr>
                  </a:outerShdw>
                </a:effectLst>
                <a:latin typeface="Balaram" pitchFamily="2" charset="0"/>
                <a:ea typeface="Times New Roman" pitchFamily="18" charset="0"/>
                <a:cs typeface="Tahoma" pitchFamily="34" charset="0"/>
              </a:rPr>
              <a:t>nasta-prayesu</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abhadresu</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nityam</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bhagavata-sevaya</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bhagavaty</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uttama-sloke</a:t>
            </a:r>
            <a:r>
              <a:rPr lang="en-US" sz="4000" dirty="0" smtClean="0">
                <a:solidFill>
                  <a:schemeClr val="bg1"/>
                </a:solidFill>
                <a:latin typeface="Balaram" pitchFamily="2" charset="0"/>
                <a:ea typeface="Times New Roman" pitchFamily="18" charset="0"/>
                <a:cs typeface="Tahoma" pitchFamily="34" charset="0"/>
              </a:rPr>
              <a:t/>
            </a:r>
            <a:br>
              <a:rPr lang="en-US" sz="4000" dirty="0" smtClean="0">
                <a:solidFill>
                  <a:schemeClr val="bg1"/>
                </a:solidFill>
                <a:latin typeface="Balaram" pitchFamily="2" charset="0"/>
                <a:ea typeface="Times New Roman" pitchFamily="18" charset="0"/>
                <a:cs typeface="Tahoma" pitchFamily="34" charset="0"/>
              </a:rPr>
            </a:br>
            <a:r>
              <a:rPr lang="en-US" sz="4000" dirty="0" err="1" smtClean="0">
                <a:solidFill>
                  <a:schemeClr val="bg1"/>
                </a:solidFill>
                <a:latin typeface="Balaram" pitchFamily="2" charset="0"/>
                <a:ea typeface="Times New Roman" pitchFamily="18" charset="0"/>
                <a:cs typeface="Tahoma" pitchFamily="34" charset="0"/>
              </a:rPr>
              <a:t>bhaktir</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bhavati</a:t>
            </a:r>
            <a:r>
              <a:rPr lang="en-US" sz="4000" dirty="0" smtClean="0">
                <a:solidFill>
                  <a:schemeClr val="bg1"/>
                </a:solidFill>
                <a:latin typeface="Balaram" pitchFamily="2" charset="0"/>
                <a:ea typeface="Times New Roman" pitchFamily="18" charset="0"/>
                <a:cs typeface="Tahoma" pitchFamily="34" charset="0"/>
              </a:rPr>
              <a:t> </a:t>
            </a:r>
            <a:r>
              <a:rPr lang="en-US" sz="4000" dirty="0" err="1" smtClean="0">
                <a:solidFill>
                  <a:schemeClr val="bg1"/>
                </a:solidFill>
                <a:latin typeface="Balaram" pitchFamily="2" charset="0"/>
                <a:ea typeface="Times New Roman" pitchFamily="18" charset="0"/>
                <a:cs typeface="Tahoma" pitchFamily="34" charset="0"/>
              </a:rPr>
              <a:t>naisthiki</a:t>
            </a:r>
            <a:r>
              <a:rPr lang="en-US" sz="4400" dirty="0" smtClean="0">
                <a:solidFill>
                  <a:schemeClr val="bg1"/>
                </a:solidFill>
                <a:latin typeface="Balaram" pitchFamily="2" charset="0"/>
                <a:ea typeface="Times New Roman" pitchFamily="18" charset="0"/>
                <a:cs typeface="Tahoma" pitchFamily="34" charset="0"/>
              </a:rPr>
              <a:t/>
            </a:r>
            <a:br>
              <a:rPr lang="en-US" sz="4400" dirty="0" smtClean="0">
                <a:solidFill>
                  <a:schemeClr val="bg1"/>
                </a:solidFill>
                <a:latin typeface="Balaram" pitchFamily="2" charset="0"/>
                <a:ea typeface="Times New Roman" pitchFamily="18" charset="0"/>
                <a:cs typeface="Tahoma" pitchFamily="34" charset="0"/>
              </a:rPr>
            </a:br>
            <a:endParaRPr lang="en-US" dirty="0"/>
          </a:p>
        </p:txBody>
      </p:sp>
      <p:sp>
        <p:nvSpPr>
          <p:cNvPr id="4099" name="Content Placeholder 2"/>
          <p:cNvSpPr>
            <a:spLocks noGrp="1"/>
          </p:cNvSpPr>
          <p:nvPr>
            <p:ph idx="1"/>
          </p:nvPr>
        </p:nvSpPr>
        <p:spPr>
          <a:xfrm>
            <a:off x="228600" y="3352800"/>
            <a:ext cx="8305800" cy="2895600"/>
          </a:xfrm>
        </p:spPr>
        <p:txBody>
          <a:bodyPr/>
          <a:lstStyle/>
          <a:p>
            <a:pPr>
              <a:buNone/>
            </a:pPr>
            <a:r>
              <a:rPr lang="en-US" sz="2400" b="1" i="1" dirty="0" smtClean="0">
                <a:solidFill>
                  <a:srgbClr val="7030A0"/>
                </a:solidFill>
                <a:latin typeface="Balaram" pitchFamily="2" charset="0"/>
              </a:rPr>
              <a:t>Translation</a:t>
            </a:r>
            <a:r>
              <a:rPr lang="en-US" sz="2400" b="1" i="1" dirty="0">
                <a:solidFill>
                  <a:srgbClr val="7030A0"/>
                </a:solidFill>
                <a:latin typeface="Balaram" pitchFamily="2" charset="0"/>
              </a:rPr>
              <a:t>: By </a:t>
            </a:r>
            <a:r>
              <a:rPr lang="en-US" sz="2400" b="1" i="1" dirty="0" smtClean="0">
                <a:solidFill>
                  <a:srgbClr val="7030A0"/>
                </a:solidFill>
                <a:latin typeface="Balaram" pitchFamily="2" charset="0"/>
              </a:rPr>
              <a:t>regular attendance in classes on the</a:t>
            </a:r>
          </a:p>
          <a:p>
            <a:pPr>
              <a:buNone/>
            </a:pPr>
            <a:r>
              <a:rPr lang="en-US" sz="2400" b="1" i="1" dirty="0" err="1" smtClean="0">
                <a:solidFill>
                  <a:srgbClr val="7030A0"/>
                </a:solidFill>
                <a:latin typeface="Balaram" pitchFamily="2" charset="0"/>
              </a:rPr>
              <a:t>Bhagavatam</a:t>
            </a:r>
            <a:r>
              <a:rPr lang="en-US" sz="2400" b="1" i="1" dirty="0" smtClean="0">
                <a:solidFill>
                  <a:srgbClr val="7030A0"/>
                </a:solidFill>
                <a:latin typeface="Balaram" pitchFamily="2" charset="0"/>
              </a:rPr>
              <a:t> and by rendering of service to the pure devotee,</a:t>
            </a:r>
          </a:p>
          <a:p>
            <a:pPr>
              <a:buNone/>
            </a:pPr>
            <a:r>
              <a:rPr lang="en-US" sz="2400" b="1" i="1" dirty="0" smtClean="0">
                <a:solidFill>
                  <a:srgbClr val="7030A0"/>
                </a:solidFill>
                <a:latin typeface="Balaram" pitchFamily="2" charset="0"/>
              </a:rPr>
              <a:t>all that is troublesome to the heart is almost completely</a:t>
            </a:r>
          </a:p>
          <a:p>
            <a:pPr>
              <a:buNone/>
            </a:pPr>
            <a:r>
              <a:rPr lang="en-US" sz="2400" b="1" i="1" dirty="0" smtClean="0">
                <a:solidFill>
                  <a:srgbClr val="7030A0"/>
                </a:solidFill>
                <a:latin typeface="Balaram" pitchFamily="2" charset="0"/>
              </a:rPr>
              <a:t>destroyed, and loving service unto the Personality of</a:t>
            </a:r>
          </a:p>
          <a:p>
            <a:pPr>
              <a:buNone/>
            </a:pPr>
            <a:r>
              <a:rPr lang="en-US" sz="2400" b="1" i="1" dirty="0" smtClean="0">
                <a:solidFill>
                  <a:srgbClr val="7030A0"/>
                </a:solidFill>
                <a:latin typeface="Balaram" pitchFamily="2" charset="0"/>
              </a:rPr>
              <a:t>Godhead, who is praised with transcendental songs, is</a:t>
            </a:r>
          </a:p>
          <a:p>
            <a:pPr>
              <a:buNone/>
            </a:pPr>
            <a:r>
              <a:rPr lang="en-US" sz="2400" b="1" i="1" dirty="0" smtClean="0">
                <a:solidFill>
                  <a:srgbClr val="7030A0"/>
                </a:solidFill>
                <a:latin typeface="Balaram" pitchFamily="2" charset="0"/>
              </a:rPr>
              <a:t>established as an irrevocable fact.</a:t>
            </a:r>
          </a:p>
          <a:p>
            <a:endParaRPr lang="en-US" dirty="0" smtClean="0"/>
          </a:p>
        </p:txBody>
      </p:sp>
      <p:pic>
        <p:nvPicPr>
          <p:cNvPr id="4100" name="Picture 3" descr="C:\Users\Sarva\Pictures\_MG_0089.JPG"/>
          <p:cNvPicPr>
            <a:picLocks noChangeAspect="1" noChangeArrowheads="1"/>
          </p:cNvPicPr>
          <p:nvPr/>
        </p:nvPicPr>
        <p:blipFill>
          <a:blip r:embed="rId3" cstate="print"/>
          <a:srcRect/>
          <a:stretch>
            <a:fillRect/>
          </a:stretch>
        </p:blipFill>
        <p:spPr bwMode="auto">
          <a:xfrm>
            <a:off x="228600" y="1143000"/>
            <a:ext cx="2286000" cy="1524000"/>
          </a:xfrm>
          <a:prstGeom prst="rect">
            <a:avLst/>
          </a:prstGeom>
          <a:noFill/>
          <a:ln w="9525">
            <a:noFill/>
            <a:miter lim="800000"/>
            <a:headEnd/>
            <a:tailEnd/>
          </a:ln>
        </p:spPr>
      </p:pic>
      <p:sp>
        <p:nvSpPr>
          <p:cNvPr id="5" name="Title 1"/>
          <p:cNvSpPr txBox="1">
            <a:spLocks/>
          </p:cNvSpPr>
          <p:nvPr/>
        </p:nvSpPr>
        <p:spPr>
          <a:xfrm>
            <a:off x="2514600" y="76200"/>
            <a:ext cx="4572000" cy="1143000"/>
          </a:xfrm>
          <a:prstGeom prst="rect">
            <a:avLst/>
          </a:prstGeom>
        </p:spPr>
        <p:txBody>
          <a:bodyPr vert="horz" anchor="ctr">
            <a:normAutofit fontScale="90000" lnSpcReduction="10000"/>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w="6350">
                  <a:noFill/>
                </a:ln>
                <a:solidFill>
                  <a:schemeClr val="bg1"/>
                </a:solidFill>
                <a:effectLst>
                  <a:outerShdw blurRad="114300" dist="101600" dir="2700000" algn="tl" rotWithShape="0">
                    <a:srgbClr val="000000">
                      <a:alpha val="40000"/>
                    </a:srgbClr>
                  </a:outerShdw>
                </a:effectLst>
                <a:uLnTx/>
                <a:uFillTx/>
                <a:latin typeface="Balaram" pitchFamily="2" charset="0"/>
                <a:ea typeface="+mj-ea"/>
                <a:cs typeface="+mj-cs"/>
              </a:rPr>
              <a:t>SB 1.2.18</a:t>
            </a:r>
            <a: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
            </a:r>
            <a:br>
              <a:rPr kumimoji="0" lang="en-US" sz="41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en-US"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534400" cy="28956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2.2.14</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yävan na jäyeta parävare 'smin</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viçveçvare drañöari bhakti-yogaù</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tävat sthavéyaù puruñasya rüpaà</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kriyävasäne prayataù smareta</a:t>
            </a:r>
          </a:p>
        </p:txBody>
      </p:sp>
      <p:sp>
        <p:nvSpPr>
          <p:cNvPr id="4" name="Content Placeholder 2"/>
          <p:cNvSpPr txBox="1">
            <a:spLocks/>
          </p:cNvSpPr>
          <p:nvPr/>
        </p:nvSpPr>
        <p:spPr bwMode="auto">
          <a:xfrm>
            <a:off x="304800" y="3276600"/>
            <a:ext cx="86106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Unless the gross materialist develops a sense of loving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service </a:t>
            </a:r>
            <a:r>
              <a:rPr lang="en-US" b="1" i="1" dirty="0">
                <a:solidFill>
                  <a:srgbClr val="7030A0"/>
                </a:solidFill>
                <a:latin typeface="Balaram" pitchFamily="2" charset="0"/>
              </a:rPr>
              <a:t>unto the Supreme Lord, the seer of both the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transcendental </a:t>
            </a:r>
            <a:r>
              <a:rPr lang="en-US" b="1" i="1" dirty="0">
                <a:solidFill>
                  <a:srgbClr val="7030A0"/>
                </a:solidFill>
                <a:latin typeface="Balaram" pitchFamily="2" charset="0"/>
              </a:rPr>
              <a:t>and material worlds, he should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remember </a:t>
            </a:r>
            <a:r>
              <a:rPr lang="en-US" b="1" i="1" dirty="0">
                <a:solidFill>
                  <a:srgbClr val="7030A0"/>
                </a:solidFill>
                <a:latin typeface="Balaram" pitchFamily="2" charset="0"/>
              </a:rPr>
              <a:t>or meditate </a:t>
            </a:r>
            <a:r>
              <a:rPr lang="en-US" b="1" i="1" dirty="0" smtClean="0">
                <a:solidFill>
                  <a:srgbClr val="7030A0"/>
                </a:solidFill>
                <a:latin typeface="Balaram" pitchFamily="2" charset="0"/>
              </a:rPr>
              <a:t>upon </a:t>
            </a:r>
            <a:r>
              <a:rPr lang="en-US" b="1" i="1" dirty="0">
                <a:solidFill>
                  <a:srgbClr val="7030A0"/>
                </a:solidFill>
                <a:latin typeface="Balaram" pitchFamily="2" charset="0"/>
              </a:rPr>
              <a:t>the universal form of the </a:t>
            </a:r>
            <a:endParaRPr lang="en-US" b="1" i="1" dirty="0" smtClean="0">
              <a:solidFill>
                <a:srgbClr val="7030A0"/>
              </a:solidFill>
              <a:latin typeface="Balaram" pitchFamily="2" charset="0"/>
            </a:endParaRPr>
          </a:p>
          <a:p>
            <a:pPr>
              <a:buNone/>
            </a:pPr>
            <a:r>
              <a:rPr lang="en-US" b="1" i="1" dirty="0" smtClean="0">
                <a:solidFill>
                  <a:srgbClr val="7030A0"/>
                </a:solidFill>
                <a:latin typeface="Balaram" pitchFamily="2" charset="0"/>
              </a:rPr>
              <a:t>Lord </a:t>
            </a:r>
            <a:r>
              <a:rPr lang="en-US" b="1" i="1" dirty="0">
                <a:solidFill>
                  <a:srgbClr val="7030A0"/>
                </a:solidFill>
                <a:latin typeface="Balaram" pitchFamily="2" charset="0"/>
              </a:rPr>
              <a:t>at the end of his prescribed duties.</a:t>
            </a:r>
          </a:p>
        </p:txBody>
      </p:sp>
    </p:spTree>
    <p:extLst>
      <p:ext uri="{BB962C8B-B14F-4D97-AF65-F5344CB8AC3E}">
        <p14:creationId xmlns:p14="http://schemas.microsoft.com/office/powerpoint/2010/main" val="37530766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2.2.14   Re-emphasizing meditation on the Lord</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ndParaRPr>
          </a:p>
          <a:p>
            <a:pPr marL="136525" lvl="0" indent="0">
              <a:buNone/>
            </a:pP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endParaRPr lang="en-US" sz="2400" dirty="0" smtClean="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42900" y="703957"/>
            <a:ext cx="8458200" cy="6001643"/>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“For the less intelligent beginners, meditation on the impersonal feature, the </a:t>
            </a:r>
            <a:r>
              <a:rPr lang="en-US" sz="2400" dirty="0" err="1">
                <a:solidFill>
                  <a:schemeClr val="bg1"/>
                </a:solidFill>
                <a:latin typeface="Balaram" pitchFamily="2" charset="0"/>
              </a:rPr>
              <a:t>viräö-rüpa</a:t>
            </a:r>
            <a:r>
              <a:rPr lang="en-US" sz="2400" dirty="0">
                <a:solidFill>
                  <a:schemeClr val="bg1"/>
                </a:solidFill>
                <a:latin typeface="Balaram" pitchFamily="2" charset="0"/>
              </a:rPr>
              <a:t>, or universal form of the Lord, </a:t>
            </a:r>
            <a:r>
              <a:rPr lang="en-US" sz="2400" dirty="0">
                <a:solidFill>
                  <a:srgbClr val="7030A0"/>
                </a:solidFill>
                <a:latin typeface="Balaram" pitchFamily="2" charset="0"/>
              </a:rPr>
              <a:t>will gradually qualify one to rise to personal contact</a:t>
            </a:r>
            <a:r>
              <a:rPr lang="en-US" sz="2400" dirty="0">
                <a:solidFill>
                  <a:schemeClr val="bg1"/>
                </a:solidFill>
                <a:latin typeface="Balaram" pitchFamily="2" charset="0"/>
              </a:rPr>
              <a:t>. One is advised herewith to meditate upon the </a:t>
            </a:r>
            <a:r>
              <a:rPr lang="en-US" sz="2400" dirty="0" err="1">
                <a:solidFill>
                  <a:schemeClr val="bg1"/>
                </a:solidFill>
                <a:latin typeface="Balaram" pitchFamily="2" charset="0"/>
              </a:rPr>
              <a:t>viräö-rüpa</a:t>
            </a:r>
            <a:r>
              <a:rPr lang="en-US" sz="2400" dirty="0">
                <a:solidFill>
                  <a:schemeClr val="bg1"/>
                </a:solidFill>
                <a:latin typeface="Balaram" pitchFamily="2" charset="0"/>
              </a:rPr>
              <a:t> specified in the previous chapters in order to understand how the different planets, seas, mountains, rivers, birds, beasts, human beings, demigods and all that we can conceive are but different parts and limbs of the Lord's </a:t>
            </a:r>
            <a:r>
              <a:rPr lang="en-US" sz="2400" dirty="0" err="1">
                <a:solidFill>
                  <a:schemeClr val="bg1"/>
                </a:solidFill>
                <a:latin typeface="Balaram" pitchFamily="2" charset="0"/>
              </a:rPr>
              <a:t>viräö</a:t>
            </a:r>
            <a:r>
              <a:rPr lang="en-US" sz="2400" dirty="0">
                <a:solidFill>
                  <a:schemeClr val="bg1"/>
                </a:solidFill>
                <a:latin typeface="Balaram" pitchFamily="2" charset="0"/>
              </a:rPr>
              <a:t> form. This sort of thinking is also a type of meditation on the Absolute Truth, and as soon as such meditation begins, </a:t>
            </a:r>
            <a:r>
              <a:rPr lang="en-US" sz="2400" dirty="0">
                <a:solidFill>
                  <a:srgbClr val="7030A0"/>
                </a:solidFill>
                <a:latin typeface="Balaram" pitchFamily="2" charset="0"/>
              </a:rPr>
              <a:t>one develops one's godly qualities</a:t>
            </a:r>
            <a:r>
              <a:rPr lang="en-US" sz="2400" dirty="0">
                <a:solidFill>
                  <a:schemeClr val="bg1"/>
                </a:solidFill>
                <a:latin typeface="Balaram" pitchFamily="2" charset="0"/>
              </a:rPr>
              <a:t>, and the whole world appears to be a happy and peaceful residence for all the people of the world. Without such meditation on God, </a:t>
            </a:r>
            <a:r>
              <a:rPr lang="en-US" sz="2400" dirty="0">
                <a:solidFill>
                  <a:srgbClr val="7030A0"/>
                </a:solidFill>
                <a:latin typeface="Balaram" pitchFamily="2" charset="0"/>
              </a:rPr>
              <a:t>either personal or impersonal</a:t>
            </a:r>
            <a:r>
              <a:rPr lang="en-US" sz="2400" dirty="0">
                <a:solidFill>
                  <a:schemeClr val="bg1"/>
                </a:solidFill>
                <a:latin typeface="Balaram" pitchFamily="2" charset="0"/>
              </a:rPr>
              <a:t>, all good qualities of the human being become covered with misconceptions regarding his constitutional position, and without such advanced knowledge, the whole world becomes a hell for the human </a:t>
            </a:r>
            <a:r>
              <a:rPr lang="en-US" sz="2400" dirty="0" smtClean="0">
                <a:solidFill>
                  <a:schemeClr val="bg1"/>
                </a:solidFill>
                <a:latin typeface="Balaram" pitchFamily="2" charset="0"/>
              </a:rPr>
              <a:t>being.”</a:t>
            </a:r>
            <a:endParaRPr lang="en-US" sz="2400" b="1" dirty="0">
              <a:solidFill>
                <a:schemeClr val="bg1"/>
              </a:solidFill>
              <a:latin typeface="Balaram" pitchFamily="2" charset="0"/>
            </a:endParaRPr>
          </a:p>
        </p:txBody>
      </p:sp>
    </p:spTree>
    <p:extLst>
      <p:ext uri="{BB962C8B-B14F-4D97-AF65-F5344CB8AC3E}">
        <p14:creationId xmlns:p14="http://schemas.microsoft.com/office/powerpoint/2010/main" val="118378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7620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Practical Application</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7" name="Content Placeholder 2"/>
          <p:cNvSpPr txBox="1">
            <a:spLocks/>
          </p:cNvSpPr>
          <p:nvPr/>
        </p:nvSpPr>
        <p:spPr bwMode="auto">
          <a:xfrm>
            <a:off x="-152400" y="990600"/>
            <a:ext cx="6019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Minimize unnecessary necessities</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Is it really required for my service?</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Get rid of things unused for &gt;= 6 months</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Use </a:t>
            </a:r>
            <a:r>
              <a:rPr lang="en-US" dirty="0" smtClean="0">
                <a:solidFill>
                  <a:srgbClr val="7030A0"/>
                </a:solidFill>
                <a:latin typeface="Balaram" pitchFamily="2" charset="0"/>
              </a:rPr>
              <a:t>everything in </a:t>
            </a:r>
            <a:r>
              <a:rPr lang="en-US" dirty="0" err="1" smtClean="0">
                <a:solidFill>
                  <a:srgbClr val="7030A0"/>
                </a:solidFill>
                <a:latin typeface="Balaram" pitchFamily="2" charset="0"/>
              </a:rPr>
              <a:t>Krsna’s</a:t>
            </a:r>
            <a:r>
              <a:rPr lang="en-US" dirty="0" smtClean="0">
                <a:solidFill>
                  <a:srgbClr val="7030A0"/>
                </a:solidFill>
                <a:latin typeface="Balaram" pitchFamily="2" charset="0"/>
              </a:rPr>
              <a:t> </a:t>
            </a:r>
            <a:r>
              <a:rPr lang="en-US" dirty="0" smtClean="0">
                <a:solidFill>
                  <a:srgbClr val="7030A0"/>
                </a:solidFill>
                <a:latin typeface="Balaram" pitchFamily="2" charset="0"/>
              </a:rPr>
              <a:t>service</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Increase our attachment to </a:t>
            </a:r>
            <a:r>
              <a:rPr lang="en-US" dirty="0" err="1" smtClean="0">
                <a:solidFill>
                  <a:srgbClr val="7030A0"/>
                </a:solidFill>
                <a:latin typeface="Balaram" pitchFamily="2" charset="0"/>
              </a:rPr>
              <a:t>Krsna</a:t>
            </a:r>
            <a:endParaRPr lang="en-US" dirty="0" smtClean="0">
              <a:solidFill>
                <a:srgbClr val="7030A0"/>
              </a:solidFill>
              <a:latin typeface="Balaram" pitchFamily="2" charset="0"/>
            </a:endParaRP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Attentive / Submissive hearing of SB</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Try to be sincere</a:t>
            </a:r>
            <a:endParaRPr lang="en-US" dirty="0" smtClean="0">
              <a:solidFill>
                <a:srgbClr val="7030A0"/>
              </a:solidFill>
              <a:latin typeface="Balaram" pitchFamily="2" charset="0"/>
            </a:endParaRPr>
          </a:p>
          <a:p>
            <a:pPr marL="136525" indent="0">
              <a:buNone/>
            </a:pPr>
            <a:endParaRPr lang="en-US" dirty="0">
              <a:solidFill>
                <a:srgbClr val="7030A0"/>
              </a:solidFill>
              <a:latin typeface="Balaram" pitchFamily="2" charset="0"/>
            </a:endParaRPr>
          </a:p>
          <a:p>
            <a:r>
              <a:rPr lang="en-US" sz="2400" dirty="0" smtClean="0">
                <a:solidFill>
                  <a:srgbClr val="7030A0"/>
                </a:solidFill>
                <a:latin typeface="Balaram" pitchFamily="2" charset="0"/>
              </a:rPr>
              <a:t>Efficacy of the Arcana process</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Take </a:t>
            </a:r>
            <a:r>
              <a:rPr lang="en-US" dirty="0" err="1" smtClean="0">
                <a:solidFill>
                  <a:srgbClr val="7030A0"/>
                </a:solidFill>
                <a:latin typeface="Balaram" pitchFamily="2" charset="0"/>
              </a:rPr>
              <a:t>darshan</a:t>
            </a:r>
            <a:r>
              <a:rPr lang="en-US" dirty="0" smtClean="0">
                <a:solidFill>
                  <a:srgbClr val="7030A0"/>
                </a:solidFill>
                <a:latin typeface="Balaram" pitchFamily="2" charset="0"/>
              </a:rPr>
              <a:t> everyday (morning / evening)</a:t>
            </a:r>
          </a:p>
          <a:p>
            <a:pPr marL="1031875" lvl="3" indent="-411163">
              <a:buClr>
                <a:srgbClr val="F9F9F9"/>
              </a:buClr>
              <a:buSzPct val="65000"/>
              <a:buFont typeface="Wingdings" panose="05000000000000000000" pitchFamily="2" charset="2"/>
              <a:buChar char="Ø"/>
            </a:pPr>
            <a:r>
              <a:rPr lang="en-US" dirty="0">
                <a:solidFill>
                  <a:srgbClr val="7030A0"/>
                </a:solidFill>
                <a:latin typeface="Balaram" pitchFamily="2" charset="0"/>
              </a:rPr>
              <a:t>Deity is </a:t>
            </a:r>
            <a:r>
              <a:rPr lang="en-US" dirty="0" smtClean="0">
                <a:solidFill>
                  <a:srgbClr val="7030A0"/>
                </a:solidFill>
                <a:latin typeface="Balaram" pitchFamily="2" charset="0"/>
              </a:rPr>
              <a:t>non-different from the original Lord</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Privilege of Deity worship</a:t>
            </a:r>
          </a:p>
          <a:p>
            <a:pPr marL="1031875" lvl="3" indent="-411163">
              <a:buClr>
                <a:srgbClr val="F9F9F9"/>
              </a:buClr>
              <a:buSzPct val="65000"/>
              <a:buFont typeface="Wingdings" panose="05000000000000000000" pitchFamily="2" charset="2"/>
              <a:buChar char="Ø"/>
            </a:pPr>
            <a:r>
              <a:rPr lang="en-US" dirty="0" smtClean="0">
                <a:solidFill>
                  <a:srgbClr val="7030A0"/>
                </a:solidFill>
                <a:latin typeface="Balaram" pitchFamily="2" charset="0"/>
              </a:rPr>
              <a:t>Especially important for </a:t>
            </a:r>
            <a:r>
              <a:rPr lang="en-US" dirty="0" err="1" smtClean="0">
                <a:solidFill>
                  <a:srgbClr val="7030A0"/>
                </a:solidFill>
                <a:latin typeface="Balaram" pitchFamily="2" charset="0"/>
              </a:rPr>
              <a:t>Grhasthas</a:t>
            </a:r>
            <a:endParaRPr lang="en-US" dirty="0" smtClean="0">
              <a:solidFill>
                <a:srgbClr val="7030A0"/>
              </a:solidFill>
              <a:latin typeface="Balaram" pitchFamily="2" charset="0"/>
            </a:endParaRPr>
          </a:p>
          <a:p>
            <a:pPr marL="136525" indent="0">
              <a:buNone/>
            </a:pPr>
            <a:endParaRPr lang="en-US" sz="2400" dirty="0" smtClean="0">
              <a:solidFill>
                <a:srgbClr val="7030A0"/>
              </a:solidFill>
              <a:latin typeface="Balaram" pitchFamily="2" charset="0"/>
            </a:endParaRPr>
          </a:p>
          <a:p>
            <a:pPr marL="136525" indent="0">
              <a:buNone/>
            </a:pPr>
            <a:r>
              <a:rPr lang="en-US" dirty="0" smtClean="0">
                <a:solidFill>
                  <a:srgbClr val="7030A0"/>
                </a:solidFill>
                <a:latin typeface="Balaram" pitchFamily="2" charset="0"/>
              </a:rPr>
              <a:t>                 </a:t>
            </a:r>
            <a:endParaRPr lang="en-US" dirty="0">
              <a:solidFill>
                <a:srgbClr val="7030A0"/>
              </a:solidFill>
              <a:latin typeface="Balaram" pitchFamily="2" charset="0"/>
            </a:endParaRPr>
          </a:p>
          <a:p>
            <a:pPr marL="136525" indent="0">
              <a:buNone/>
            </a:pPr>
            <a:endParaRPr lang="en-US" dirty="0">
              <a:solidFill>
                <a:srgbClr val="7030A0"/>
              </a:solidFill>
              <a:latin typeface="Balaram" pitchFamily="2" charset="0"/>
            </a:endParaRPr>
          </a:p>
          <a:p>
            <a:endParaRPr lang="en-US" dirty="0" smtClean="0">
              <a:solidFill>
                <a:srgbClr val="7030A0"/>
              </a:solidFill>
              <a:latin typeface="Balaram" pitchFamily="2" charset="0"/>
            </a:endParaRPr>
          </a:p>
        </p:txBody>
      </p:sp>
      <p:pic>
        <p:nvPicPr>
          <p:cNvPr id="2" name="Picture 1"/>
          <p:cNvPicPr>
            <a:picLocks noChangeAspect="1"/>
          </p:cNvPicPr>
          <p:nvPr/>
        </p:nvPicPr>
        <p:blipFill>
          <a:blip r:embed="rId3"/>
          <a:stretch>
            <a:fillRect/>
          </a:stretch>
        </p:blipFill>
        <p:spPr>
          <a:xfrm>
            <a:off x="5810250" y="1066800"/>
            <a:ext cx="3181350" cy="4953000"/>
          </a:xfrm>
          <a:prstGeom prst="rect">
            <a:avLst/>
          </a:prstGeom>
        </p:spPr>
      </p:pic>
    </p:spTree>
    <p:extLst>
      <p:ext uri="{BB962C8B-B14F-4D97-AF65-F5344CB8AC3E}">
        <p14:creationId xmlns:p14="http://schemas.microsoft.com/office/powerpoint/2010/main" val="11210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anathv\Pictures\SPsmile.jpg"/>
          <p:cNvPicPr>
            <a:picLocks noChangeAspect="1" noChangeArrowheads="1"/>
          </p:cNvPicPr>
          <p:nvPr/>
        </p:nvPicPr>
        <p:blipFill>
          <a:blip r:embed="rId3" cstate="print"/>
          <a:srcRect/>
          <a:stretch>
            <a:fillRect/>
          </a:stretch>
        </p:blipFill>
        <p:spPr bwMode="auto">
          <a:xfrm>
            <a:off x="2705100" y="1219200"/>
            <a:ext cx="3810000" cy="4267200"/>
          </a:xfrm>
          <a:prstGeom prst="rect">
            <a:avLst/>
          </a:prstGeom>
          <a:noFill/>
        </p:spPr>
      </p:pic>
      <p:sp>
        <p:nvSpPr>
          <p:cNvPr id="2" name="Rectangle 1"/>
          <p:cNvSpPr/>
          <p:nvPr/>
        </p:nvSpPr>
        <p:spPr>
          <a:xfrm>
            <a:off x="2286000" y="5801380"/>
            <a:ext cx="4846198" cy="523220"/>
          </a:xfrm>
          <a:prstGeom prst="rect">
            <a:avLst/>
          </a:prstGeom>
        </p:spPr>
        <p:txBody>
          <a:bodyPr wrap="none">
            <a:spAutoFit/>
          </a:bodyPr>
          <a:lstStyle/>
          <a:p>
            <a:r>
              <a:rPr lang="en-US" sz="2800" dirty="0">
                <a:solidFill>
                  <a:schemeClr val="bg1"/>
                </a:solidFill>
                <a:latin typeface="Balaram" pitchFamily="2" charset="0"/>
              </a:rPr>
              <a:t>All </a:t>
            </a:r>
            <a:r>
              <a:rPr lang="en-US" sz="2800" dirty="0" smtClean="0">
                <a:solidFill>
                  <a:schemeClr val="bg1"/>
                </a:solidFill>
                <a:latin typeface="Balaram" pitchFamily="2" charset="0"/>
              </a:rPr>
              <a:t>glories to </a:t>
            </a:r>
            <a:r>
              <a:rPr lang="en-US" sz="2800" dirty="0" err="1" smtClean="0">
                <a:solidFill>
                  <a:schemeClr val="bg1"/>
                </a:solidFill>
                <a:latin typeface="Balaram" pitchFamily="2" charset="0"/>
              </a:rPr>
              <a:t>Srila</a:t>
            </a:r>
            <a:r>
              <a:rPr lang="en-US" sz="2800" dirty="0" smtClean="0">
                <a:solidFill>
                  <a:schemeClr val="bg1"/>
                </a:solidFill>
                <a:latin typeface="Balaram" pitchFamily="2" charset="0"/>
              </a:rPr>
              <a:t> </a:t>
            </a:r>
            <a:r>
              <a:rPr lang="en-US" sz="2800" dirty="0" err="1" smtClean="0">
                <a:solidFill>
                  <a:schemeClr val="bg1"/>
                </a:solidFill>
                <a:latin typeface="Balaram" pitchFamily="2" charset="0"/>
              </a:rPr>
              <a:t>Prabhupada</a:t>
            </a:r>
            <a:r>
              <a:rPr lang="en-US" sz="2800" dirty="0" smtClean="0">
                <a:solidFill>
                  <a:schemeClr val="bg1"/>
                </a:solidFill>
                <a:latin typeface="Balaram" pitchFamily="2" charset="0"/>
              </a:rPr>
              <a:t>!</a:t>
            </a:r>
            <a:endParaRPr lang="en-US" sz="2800" dirty="0">
              <a:solidFill>
                <a:schemeClr val="bg1"/>
              </a:solidFill>
              <a:latin typeface="Balaram" pitchFamily="2" charset="0"/>
            </a:endParaRPr>
          </a:p>
        </p:txBody>
      </p:sp>
      <p:sp>
        <p:nvSpPr>
          <p:cNvPr id="5" name="Rectangle 4"/>
          <p:cNvSpPr/>
          <p:nvPr/>
        </p:nvSpPr>
        <p:spPr>
          <a:xfrm>
            <a:off x="2822576" y="381000"/>
            <a:ext cx="3578224" cy="523220"/>
          </a:xfrm>
          <a:prstGeom prst="rect">
            <a:avLst/>
          </a:prstGeom>
        </p:spPr>
        <p:txBody>
          <a:bodyPr wrap="none">
            <a:spAutoFit/>
          </a:bodyPr>
          <a:lstStyle/>
          <a:p>
            <a:r>
              <a:rPr lang="en-US" sz="2800" dirty="0" smtClean="0">
                <a:solidFill>
                  <a:schemeClr val="bg1"/>
                </a:solidFill>
                <a:latin typeface="Balaram" pitchFamily="2" charset="0"/>
              </a:rPr>
              <a:t>Thank you very much.</a:t>
            </a:r>
            <a:endParaRPr lang="en-US" sz="2800" dirty="0">
              <a:solidFill>
                <a:schemeClr val="bg1"/>
              </a:solidFill>
              <a:latin typeface="Balaram" pitchFamily="2" charset="0"/>
            </a:endParaRPr>
          </a:p>
        </p:txBody>
      </p:sp>
    </p:spTree>
    <p:extLst>
      <p:ext uri="{BB962C8B-B14F-4D97-AF65-F5344CB8AC3E}">
        <p14:creationId xmlns:p14="http://schemas.microsoft.com/office/powerpoint/2010/main" val="26704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0"/>
            <a:ext cx="4953000" cy="2971800"/>
          </a:xfrm>
        </p:spPr>
        <p:txBody>
          <a:bodyPr/>
          <a:lstStyle/>
          <a:p>
            <a:pPr marL="136525" indent="0" algn="ctr">
              <a:buNone/>
            </a:pPr>
            <a:r>
              <a:rPr lang="en-US" sz="3600" b="1" i="1" dirty="0" smtClean="0">
                <a:solidFill>
                  <a:schemeClr val="bg1"/>
                </a:solidFill>
                <a:latin typeface="Balaram" pitchFamily="2" charset="0"/>
              </a:rPr>
              <a:t>SB 2.2.1 – 14</a:t>
            </a:r>
          </a:p>
          <a:p>
            <a:pPr marL="136525" indent="0" algn="ctr">
              <a:buNone/>
            </a:pPr>
            <a:r>
              <a:rPr lang="en-US" sz="3600" b="1" dirty="0" smtClean="0">
                <a:solidFill>
                  <a:srgbClr val="7030A0"/>
                </a:solidFill>
                <a:latin typeface="Balaram" pitchFamily="2" charset="0"/>
              </a:rPr>
              <a:t>Meditating on the Lord in the Heart</a:t>
            </a:r>
            <a:endParaRPr lang="en-US" sz="3600" b="1" dirty="0">
              <a:solidFill>
                <a:srgbClr val="7030A0"/>
              </a:solidFill>
              <a:latin typeface="Balaram" pitchFamily="2" charset="0"/>
            </a:endParaRPr>
          </a:p>
        </p:txBody>
      </p:sp>
      <p:pic>
        <p:nvPicPr>
          <p:cNvPr id="9218" name="Picture 2" descr="http://krishnaecofarm.webs.com/25-Krsna&amp;C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
            <a:ext cx="3962400" cy="630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46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534400" cy="685800"/>
          </a:xfrm>
        </p:spPr>
        <p:txBody>
          <a:bodyPr/>
          <a:lstStyle/>
          <a:p>
            <a:pPr marL="136525" indent="0" algn="ctr">
              <a:buNone/>
            </a:pPr>
            <a:r>
              <a:rPr lang="en-US" sz="36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Section outline</a:t>
            </a: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graphicFrame>
        <p:nvGraphicFramePr>
          <p:cNvPr id="5" name="Diagram 4"/>
          <p:cNvGraphicFramePr/>
          <p:nvPr>
            <p:extLst>
              <p:ext uri="{D42A27DB-BD31-4B8C-83A1-F6EECF244321}">
                <p14:modId xmlns:p14="http://schemas.microsoft.com/office/powerpoint/2010/main" val="456715685"/>
              </p:ext>
            </p:extLst>
          </p:nvPr>
        </p:nvGraphicFramePr>
        <p:xfrm>
          <a:off x="838200" y="1073289"/>
          <a:ext cx="7924800" cy="5632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4851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35814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2.2.1</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çré-çuka uväca</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evaà purä dhäraëayätma-yonir</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nañöäà småtià pratyavarudhya tuñöät</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tathä sasarjedam amogha-dåñöir</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yathäpyayät präg vyavasäya-buddhiù</a:t>
            </a:r>
          </a:p>
        </p:txBody>
      </p:sp>
      <p:sp>
        <p:nvSpPr>
          <p:cNvPr id="4" name="Content Placeholder 2"/>
          <p:cNvSpPr txBox="1">
            <a:spLocks/>
          </p:cNvSpPr>
          <p:nvPr/>
        </p:nvSpPr>
        <p:spPr bwMode="auto">
          <a:xfrm>
            <a:off x="457200" y="3810000"/>
            <a:ext cx="8077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err="1">
                <a:solidFill>
                  <a:srgbClr val="7030A0"/>
                </a:solidFill>
                <a:latin typeface="Balaram" pitchFamily="2" charset="0"/>
              </a:rPr>
              <a:t>Çré</a:t>
            </a:r>
            <a:r>
              <a:rPr lang="en-US" b="1" i="1" dirty="0">
                <a:solidFill>
                  <a:srgbClr val="7030A0"/>
                </a:solidFill>
                <a:latin typeface="Balaram" pitchFamily="2" charset="0"/>
              </a:rPr>
              <a:t> </a:t>
            </a:r>
            <a:r>
              <a:rPr lang="en-US" b="1" i="1" dirty="0" err="1">
                <a:solidFill>
                  <a:srgbClr val="7030A0"/>
                </a:solidFill>
                <a:latin typeface="Balaram" pitchFamily="2" charset="0"/>
              </a:rPr>
              <a:t>Çukadeva</a:t>
            </a:r>
            <a:r>
              <a:rPr lang="en-US" b="1" i="1" dirty="0">
                <a:solidFill>
                  <a:srgbClr val="7030A0"/>
                </a:solidFill>
                <a:latin typeface="Balaram" pitchFamily="2" charset="0"/>
              </a:rPr>
              <a:t> </a:t>
            </a:r>
            <a:r>
              <a:rPr lang="en-US" b="1" i="1" dirty="0" err="1">
                <a:solidFill>
                  <a:srgbClr val="7030A0"/>
                </a:solidFill>
                <a:latin typeface="Balaram" pitchFamily="2" charset="0"/>
              </a:rPr>
              <a:t>Gosvämé</a:t>
            </a:r>
            <a:r>
              <a:rPr lang="en-US" b="1" i="1" dirty="0">
                <a:solidFill>
                  <a:srgbClr val="7030A0"/>
                </a:solidFill>
                <a:latin typeface="Balaram" pitchFamily="2" charset="0"/>
              </a:rPr>
              <a:t> said: Formerly, prior </a:t>
            </a:r>
            <a:r>
              <a:rPr lang="en-US" b="1" i="1" dirty="0" smtClean="0">
                <a:solidFill>
                  <a:srgbClr val="7030A0"/>
                </a:solidFill>
                <a:latin typeface="Balaram" pitchFamily="2" charset="0"/>
              </a:rPr>
              <a:t>to the</a:t>
            </a:r>
          </a:p>
          <a:p>
            <a:pPr>
              <a:buNone/>
            </a:pPr>
            <a:r>
              <a:rPr lang="en-US" b="1" i="1" dirty="0" smtClean="0">
                <a:solidFill>
                  <a:srgbClr val="7030A0"/>
                </a:solidFill>
                <a:latin typeface="Balaram" pitchFamily="2" charset="0"/>
              </a:rPr>
              <a:t>manifestation </a:t>
            </a:r>
            <a:r>
              <a:rPr lang="en-US" b="1" i="1" dirty="0">
                <a:solidFill>
                  <a:srgbClr val="7030A0"/>
                </a:solidFill>
                <a:latin typeface="Balaram" pitchFamily="2" charset="0"/>
              </a:rPr>
              <a:t>of the cosmos, Lord </a:t>
            </a:r>
            <a:r>
              <a:rPr lang="en-US" b="1" i="1" dirty="0" err="1" smtClean="0">
                <a:solidFill>
                  <a:srgbClr val="7030A0"/>
                </a:solidFill>
                <a:latin typeface="Balaram" pitchFamily="2" charset="0"/>
              </a:rPr>
              <a:t>Brahmä</a:t>
            </a:r>
            <a:r>
              <a:rPr lang="en-US" b="1" i="1" dirty="0" smtClean="0">
                <a:solidFill>
                  <a:srgbClr val="7030A0"/>
                </a:solidFill>
                <a:latin typeface="Balaram" pitchFamily="2" charset="0"/>
              </a:rPr>
              <a:t>, by </a:t>
            </a:r>
          </a:p>
          <a:p>
            <a:pPr>
              <a:buNone/>
            </a:pPr>
            <a:r>
              <a:rPr lang="en-US" b="1" i="1" dirty="0" smtClean="0">
                <a:solidFill>
                  <a:srgbClr val="7030A0"/>
                </a:solidFill>
                <a:latin typeface="Balaram" pitchFamily="2" charset="0"/>
              </a:rPr>
              <a:t>meditating </a:t>
            </a:r>
            <a:r>
              <a:rPr lang="en-US" b="1" i="1" dirty="0">
                <a:solidFill>
                  <a:srgbClr val="7030A0"/>
                </a:solidFill>
                <a:latin typeface="Balaram" pitchFamily="2" charset="0"/>
              </a:rPr>
              <a:t>on the </a:t>
            </a:r>
            <a:r>
              <a:rPr lang="en-US" b="1" i="1" dirty="0" err="1">
                <a:solidFill>
                  <a:srgbClr val="7030A0"/>
                </a:solidFill>
                <a:latin typeface="Balaram" pitchFamily="2" charset="0"/>
              </a:rPr>
              <a:t>viräö-rüpa</a:t>
            </a:r>
            <a:r>
              <a:rPr lang="en-US" b="1" i="1" dirty="0">
                <a:solidFill>
                  <a:srgbClr val="7030A0"/>
                </a:solidFill>
                <a:latin typeface="Balaram" pitchFamily="2" charset="0"/>
              </a:rPr>
              <a:t>, regained </a:t>
            </a:r>
            <a:r>
              <a:rPr lang="en-US" b="1" i="1" dirty="0" smtClean="0">
                <a:solidFill>
                  <a:srgbClr val="7030A0"/>
                </a:solidFill>
                <a:latin typeface="Balaram" pitchFamily="2" charset="0"/>
              </a:rPr>
              <a:t>his lost</a:t>
            </a:r>
          </a:p>
          <a:p>
            <a:pPr>
              <a:buNone/>
            </a:pPr>
            <a:r>
              <a:rPr lang="en-US" b="1" i="1" dirty="0" smtClean="0">
                <a:solidFill>
                  <a:srgbClr val="7030A0"/>
                </a:solidFill>
                <a:latin typeface="Balaram" pitchFamily="2" charset="0"/>
              </a:rPr>
              <a:t>consciousness </a:t>
            </a:r>
            <a:r>
              <a:rPr lang="en-US" b="1" i="1" dirty="0">
                <a:solidFill>
                  <a:srgbClr val="7030A0"/>
                </a:solidFill>
                <a:latin typeface="Balaram" pitchFamily="2" charset="0"/>
              </a:rPr>
              <a:t>by appeasing the Lord. </a:t>
            </a:r>
            <a:r>
              <a:rPr lang="en-US" b="1" i="1" dirty="0" smtClean="0">
                <a:solidFill>
                  <a:srgbClr val="7030A0"/>
                </a:solidFill>
                <a:latin typeface="Balaram" pitchFamily="2" charset="0"/>
              </a:rPr>
              <a:t>Thus he was</a:t>
            </a:r>
          </a:p>
          <a:p>
            <a:pPr>
              <a:buNone/>
            </a:pPr>
            <a:r>
              <a:rPr lang="en-US" b="1" i="1" dirty="0" smtClean="0">
                <a:solidFill>
                  <a:srgbClr val="7030A0"/>
                </a:solidFill>
                <a:latin typeface="Balaram" pitchFamily="2" charset="0"/>
              </a:rPr>
              <a:t>able to </a:t>
            </a:r>
            <a:r>
              <a:rPr lang="en-US" b="1" i="1" dirty="0">
                <a:solidFill>
                  <a:srgbClr val="7030A0"/>
                </a:solidFill>
                <a:latin typeface="Balaram" pitchFamily="2" charset="0"/>
              </a:rPr>
              <a:t>rebuild the creation as it </a:t>
            </a:r>
            <a:r>
              <a:rPr lang="en-US" b="1" i="1" dirty="0" smtClean="0">
                <a:solidFill>
                  <a:srgbClr val="7030A0"/>
                </a:solidFill>
                <a:latin typeface="Balaram" pitchFamily="2" charset="0"/>
              </a:rPr>
              <a:t>was before</a:t>
            </a:r>
            <a:r>
              <a:rPr lang="en-US" b="1" i="1" dirty="0">
                <a:solidFill>
                  <a:srgbClr val="7030A0"/>
                </a:solidFill>
                <a:latin typeface="Balaram" pitchFamily="2" charset="0"/>
              </a:rPr>
              <a:t>.</a:t>
            </a:r>
          </a:p>
        </p:txBody>
      </p:sp>
    </p:spTree>
    <p:extLst>
      <p:ext uri="{BB962C8B-B14F-4D97-AF65-F5344CB8AC3E}">
        <p14:creationId xmlns:p14="http://schemas.microsoft.com/office/powerpoint/2010/main" val="281901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2.2.1   </a:t>
            </a: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Potency of meditating on the </a:t>
            </a:r>
            <a:r>
              <a:rPr lang="en-US" sz="3200" b="1" dirty="0" err="1">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Virat-rupa</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7620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smtClean="0">
                <a:solidFill>
                  <a:srgbClr val="7030A0"/>
                </a:solidFill>
                <a:latin typeface="Balaram" pitchFamily="2" charset="0"/>
              </a:rPr>
              <a:t>All living entities are prone to forgetfulness</a:t>
            </a:r>
            <a:endParaRPr lang="en-US" sz="2400" dirty="0">
              <a:solidFill>
                <a:srgbClr val="7030A0"/>
              </a:solidFill>
              <a:latin typeface="Balaram" pitchFamily="2" charset="0"/>
            </a:endParaRPr>
          </a:p>
          <a:p>
            <a:r>
              <a:rPr lang="en-US" sz="2400" dirty="0" smtClean="0">
                <a:solidFill>
                  <a:srgbClr val="7030A0"/>
                </a:solidFill>
                <a:latin typeface="Balaram" pitchFamily="2" charset="0"/>
              </a:rPr>
              <a:t>Result of </a:t>
            </a:r>
            <a:r>
              <a:rPr lang="en-US" sz="2400" dirty="0">
                <a:solidFill>
                  <a:srgbClr val="7030A0"/>
                </a:solidFill>
                <a:latin typeface="Balaram" pitchFamily="2" charset="0"/>
              </a:rPr>
              <a:t>meditating on the </a:t>
            </a:r>
            <a:r>
              <a:rPr lang="en-US" sz="2400" dirty="0" err="1">
                <a:solidFill>
                  <a:srgbClr val="7030A0"/>
                </a:solidFill>
                <a:latin typeface="Balaram" pitchFamily="2" charset="0"/>
              </a:rPr>
              <a:t>Virat-rupa</a:t>
            </a:r>
            <a:endParaRPr lang="en-US" sz="2400" dirty="0" smtClean="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Revival of pure consciousness</a:t>
            </a:r>
          </a:p>
          <a:p>
            <a:pPr lvl="1">
              <a:buFont typeface="Wingdings" panose="05000000000000000000" pitchFamily="2" charset="2"/>
              <a:buChar char="Ø"/>
            </a:pPr>
            <a:r>
              <a:rPr lang="en-US" sz="2000" dirty="0" smtClean="0">
                <a:solidFill>
                  <a:srgbClr val="7030A0"/>
                </a:solidFill>
                <a:latin typeface="Balaram" pitchFamily="2" charset="0"/>
              </a:rPr>
              <a:t>Counteract the tendency to forget</a:t>
            </a:r>
          </a:p>
          <a:p>
            <a:pPr lvl="1">
              <a:buFont typeface="Wingdings" panose="05000000000000000000" pitchFamily="2" charset="2"/>
              <a:buChar char="Ø"/>
            </a:pPr>
            <a:r>
              <a:rPr lang="en-US" sz="2000" dirty="0" err="1" smtClean="0">
                <a:solidFill>
                  <a:srgbClr val="7030A0"/>
                </a:solidFill>
                <a:latin typeface="Balaram" pitchFamily="2" charset="0"/>
              </a:rPr>
              <a:t>Vyavasaya-buddhi</a:t>
            </a:r>
            <a:r>
              <a:rPr lang="en-US" sz="2000" dirty="0" smtClean="0">
                <a:solidFill>
                  <a:srgbClr val="7030A0"/>
                </a:solidFill>
                <a:latin typeface="Balaram" pitchFamily="2" charset="0"/>
              </a:rPr>
              <a:t> follows (BG 2.41)</a:t>
            </a:r>
          </a:p>
          <a:p>
            <a:pPr lvl="1">
              <a:buFont typeface="Wingdings" panose="05000000000000000000" pitchFamily="2" charset="2"/>
              <a:buChar char="Ø"/>
            </a:pPr>
            <a:r>
              <a:rPr lang="en-US" sz="2000" dirty="0" smtClean="0">
                <a:solidFill>
                  <a:srgbClr val="7030A0"/>
                </a:solidFill>
                <a:latin typeface="Balaram" pitchFamily="2" charset="0"/>
              </a:rPr>
              <a:t>Leads to loving service of the Lord</a:t>
            </a: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307975" y="3733800"/>
            <a:ext cx="4721225" cy="230832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“This forgetfulness of the living being—beginning from </a:t>
            </a:r>
            <a:r>
              <a:rPr lang="en-US" sz="2400" dirty="0" err="1">
                <a:solidFill>
                  <a:schemeClr val="bg1"/>
                </a:solidFill>
                <a:latin typeface="Balaram" pitchFamily="2" charset="0"/>
              </a:rPr>
              <a:t>Brahmä</a:t>
            </a:r>
            <a:r>
              <a:rPr lang="en-US" sz="2400" dirty="0">
                <a:solidFill>
                  <a:schemeClr val="bg1"/>
                </a:solidFill>
                <a:latin typeface="Balaram" pitchFamily="2" charset="0"/>
              </a:rPr>
              <a:t> down to the lowest insignificant ant—is a tendency which can be counteracted by </a:t>
            </a:r>
            <a:r>
              <a:rPr lang="en-US" sz="2400" dirty="0">
                <a:solidFill>
                  <a:srgbClr val="7030A0"/>
                </a:solidFill>
                <a:latin typeface="Balaram" pitchFamily="2" charset="0"/>
              </a:rPr>
              <a:t>meditation on the </a:t>
            </a:r>
            <a:r>
              <a:rPr lang="en-US" sz="2400" dirty="0" err="1">
                <a:solidFill>
                  <a:srgbClr val="7030A0"/>
                </a:solidFill>
                <a:latin typeface="Balaram" pitchFamily="2" charset="0"/>
              </a:rPr>
              <a:t>viräö-rüpa</a:t>
            </a:r>
            <a:r>
              <a:rPr lang="en-US" sz="2400" dirty="0">
                <a:solidFill>
                  <a:srgbClr val="7030A0"/>
                </a:solidFill>
                <a:latin typeface="Balaram" pitchFamily="2" charset="0"/>
              </a:rPr>
              <a:t> of the </a:t>
            </a:r>
            <a:r>
              <a:rPr lang="en-US" sz="2400" dirty="0" smtClean="0">
                <a:solidFill>
                  <a:srgbClr val="7030A0"/>
                </a:solidFill>
                <a:latin typeface="Balaram" pitchFamily="2" charset="0"/>
              </a:rPr>
              <a:t>Lord</a:t>
            </a:r>
            <a:r>
              <a:rPr lang="en-US" sz="2400" dirty="0" smtClean="0">
                <a:solidFill>
                  <a:schemeClr val="bg1"/>
                </a:solidFill>
                <a:latin typeface="Balaram" pitchFamily="2" charset="0"/>
              </a:rPr>
              <a:t>.”</a:t>
            </a:r>
            <a:endParaRPr lang="en-US" sz="2400" b="1" dirty="0">
              <a:solidFill>
                <a:schemeClr val="bg1"/>
              </a:solidFill>
              <a:latin typeface="Balaram" pitchFamily="2" charset="0"/>
            </a:endParaRPr>
          </a:p>
        </p:txBody>
      </p:sp>
      <p:pic>
        <p:nvPicPr>
          <p:cNvPr id="8" name="Picture 4" descr="http://1.bp.blogspot.com/_OIEBhJkLZT4/TLjOkhG8zYI/AAAAAAAAF10/I6I8kfjx0s8/s1600/universal+form.jpg"/>
          <p:cNvPicPr>
            <a:picLocks noChangeAspect="1" noChangeArrowheads="1"/>
          </p:cNvPicPr>
          <p:nvPr/>
        </p:nvPicPr>
        <p:blipFill>
          <a:blip r:embed="rId3" cstate="print"/>
          <a:srcRect/>
          <a:stretch>
            <a:fillRect/>
          </a:stretch>
        </p:blipFill>
        <p:spPr bwMode="auto">
          <a:xfrm>
            <a:off x="5477769" y="1828800"/>
            <a:ext cx="3245372" cy="4238852"/>
          </a:xfrm>
          <a:prstGeom prst="rect">
            <a:avLst/>
          </a:prstGeom>
          <a:noFill/>
        </p:spPr>
      </p:pic>
    </p:spTree>
    <p:extLst>
      <p:ext uri="{BB962C8B-B14F-4D97-AF65-F5344CB8AC3E}">
        <p14:creationId xmlns:p14="http://schemas.microsoft.com/office/powerpoint/2010/main" val="4549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0"/>
            <a:ext cx="8534400" cy="3048000"/>
          </a:xfrm>
        </p:spPr>
        <p:txBody>
          <a:bodyPr/>
          <a:lstStyle/>
          <a:p>
            <a:pPr marL="136525" indent="0" algn="ctr">
              <a:buNone/>
            </a:pPr>
            <a:r>
              <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SB </a:t>
            </a: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2.2.2</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endParaRP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çäbdasya hi brahmaëa eña panthä</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yan nämabhir dhyäyati dhér apärthaiù</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paribhramaàs tatra na vindate 'rthän</a:t>
            </a:r>
          </a:p>
          <a:p>
            <a:pPr marL="136525" indent="0" algn="ctr">
              <a:buNone/>
            </a:pPr>
            <a:r>
              <a:rPr lang="vi-VN"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Times New Roman" pitchFamily="18" charset="0"/>
                <a:cs typeface="Tahoma" pitchFamily="34" charset="0"/>
              </a:rPr>
              <a:t>mäyämaye väsanayä çayänaù</a:t>
            </a:r>
          </a:p>
        </p:txBody>
      </p:sp>
      <p:sp>
        <p:nvSpPr>
          <p:cNvPr id="4" name="Content Placeholder 2"/>
          <p:cNvSpPr txBox="1">
            <a:spLocks/>
          </p:cNvSpPr>
          <p:nvPr/>
        </p:nvSpPr>
        <p:spPr bwMode="auto">
          <a:xfrm>
            <a:off x="533400" y="3276600"/>
            <a:ext cx="80772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a:buNone/>
            </a:pPr>
            <a:r>
              <a:rPr lang="en-US" b="1" i="1" dirty="0">
                <a:solidFill>
                  <a:srgbClr val="7030A0"/>
                </a:solidFill>
                <a:latin typeface="Balaram" pitchFamily="2" charset="0"/>
              </a:rPr>
              <a:t>The way of presentation of the Vedic sounds is </a:t>
            </a:r>
            <a:r>
              <a:rPr lang="en-US" b="1" i="1" dirty="0" smtClean="0">
                <a:solidFill>
                  <a:srgbClr val="7030A0"/>
                </a:solidFill>
                <a:latin typeface="Balaram" pitchFamily="2" charset="0"/>
              </a:rPr>
              <a:t>so</a:t>
            </a:r>
          </a:p>
          <a:p>
            <a:pPr>
              <a:buNone/>
            </a:pPr>
            <a:r>
              <a:rPr lang="en-US" b="1" i="1" dirty="0" smtClean="0">
                <a:solidFill>
                  <a:srgbClr val="7030A0"/>
                </a:solidFill>
                <a:latin typeface="Balaram" pitchFamily="2" charset="0"/>
              </a:rPr>
              <a:t>bewildering </a:t>
            </a:r>
            <a:r>
              <a:rPr lang="en-US" b="1" i="1" dirty="0">
                <a:solidFill>
                  <a:srgbClr val="7030A0"/>
                </a:solidFill>
                <a:latin typeface="Balaram" pitchFamily="2" charset="0"/>
              </a:rPr>
              <a:t>that it directs the intelligence of </a:t>
            </a:r>
            <a:r>
              <a:rPr lang="en-US" b="1" i="1" dirty="0" smtClean="0">
                <a:solidFill>
                  <a:srgbClr val="7030A0"/>
                </a:solidFill>
                <a:latin typeface="Balaram" pitchFamily="2" charset="0"/>
              </a:rPr>
              <a:t>the</a:t>
            </a:r>
          </a:p>
          <a:p>
            <a:pPr>
              <a:buNone/>
            </a:pPr>
            <a:r>
              <a:rPr lang="en-US" b="1" i="1" dirty="0" smtClean="0">
                <a:solidFill>
                  <a:srgbClr val="7030A0"/>
                </a:solidFill>
                <a:latin typeface="Balaram" pitchFamily="2" charset="0"/>
              </a:rPr>
              <a:t>people </a:t>
            </a:r>
            <a:r>
              <a:rPr lang="en-US" b="1" i="1" dirty="0">
                <a:solidFill>
                  <a:srgbClr val="7030A0"/>
                </a:solidFill>
                <a:latin typeface="Balaram" pitchFamily="2" charset="0"/>
              </a:rPr>
              <a:t>to meaningless things like the </a:t>
            </a:r>
            <a:r>
              <a:rPr lang="en-US" b="1" i="1" dirty="0" smtClean="0">
                <a:solidFill>
                  <a:srgbClr val="7030A0"/>
                </a:solidFill>
                <a:latin typeface="Balaram" pitchFamily="2" charset="0"/>
              </a:rPr>
              <a:t>heavenly</a:t>
            </a:r>
          </a:p>
          <a:p>
            <a:pPr>
              <a:buNone/>
            </a:pPr>
            <a:r>
              <a:rPr lang="en-US" b="1" i="1" dirty="0" smtClean="0">
                <a:solidFill>
                  <a:srgbClr val="7030A0"/>
                </a:solidFill>
                <a:latin typeface="Balaram" pitchFamily="2" charset="0"/>
              </a:rPr>
              <a:t>kingdoms</a:t>
            </a:r>
            <a:r>
              <a:rPr lang="en-US" b="1" i="1" dirty="0">
                <a:solidFill>
                  <a:srgbClr val="7030A0"/>
                </a:solidFill>
                <a:latin typeface="Balaram" pitchFamily="2" charset="0"/>
              </a:rPr>
              <a:t>. The conditioned souls hover in dreams </a:t>
            </a:r>
            <a:r>
              <a:rPr lang="en-US" b="1" i="1" dirty="0" smtClean="0">
                <a:solidFill>
                  <a:srgbClr val="7030A0"/>
                </a:solidFill>
                <a:latin typeface="Balaram" pitchFamily="2" charset="0"/>
              </a:rPr>
              <a:t>of</a:t>
            </a:r>
          </a:p>
          <a:p>
            <a:pPr>
              <a:buNone/>
            </a:pPr>
            <a:r>
              <a:rPr lang="en-US" b="1" i="1" dirty="0" smtClean="0">
                <a:solidFill>
                  <a:srgbClr val="7030A0"/>
                </a:solidFill>
                <a:latin typeface="Balaram" pitchFamily="2" charset="0"/>
              </a:rPr>
              <a:t>such </a:t>
            </a:r>
            <a:r>
              <a:rPr lang="en-US" b="1" i="1" dirty="0">
                <a:solidFill>
                  <a:srgbClr val="7030A0"/>
                </a:solidFill>
                <a:latin typeface="Balaram" pitchFamily="2" charset="0"/>
              </a:rPr>
              <a:t>heavenly illusory pleasures, but actually </a:t>
            </a:r>
            <a:r>
              <a:rPr lang="en-US" b="1" i="1" dirty="0" smtClean="0">
                <a:solidFill>
                  <a:srgbClr val="7030A0"/>
                </a:solidFill>
                <a:latin typeface="Balaram" pitchFamily="2" charset="0"/>
              </a:rPr>
              <a:t>they</a:t>
            </a:r>
          </a:p>
          <a:p>
            <a:pPr>
              <a:buNone/>
            </a:pPr>
            <a:r>
              <a:rPr lang="en-US" b="1" i="1" dirty="0" smtClean="0">
                <a:solidFill>
                  <a:srgbClr val="7030A0"/>
                </a:solidFill>
                <a:latin typeface="Balaram" pitchFamily="2" charset="0"/>
              </a:rPr>
              <a:t>do </a:t>
            </a:r>
            <a:r>
              <a:rPr lang="en-US" b="1" i="1" dirty="0">
                <a:solidFill>
                  <a:srgbClr val="7030A0"/>
                </a:solidFill>
                <a:latin typeface="Balaram" pitchFamily="2" charset="0"/>
              </a:rPr>
              <a:t>not relish any tangible happiness in such places.</a:t>
            </a:r>
          </a:p>
        </p:txBody>
      </p:sp>
    </p:spTree>
    <p:extLst>
      <p:ext uri="{BB962C8B-B14F-4D97-AF65-F5344CB8AC3E}">
        <p14:creationId xmlns:p14="http://schemas.microsoft.com/office/powerpoint/2010/main" val="39050458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6286"/>
            <a:ext cx="8839200" cy="762000"/>
          </a:xfrm>
        </p:spPr>
        <p:txBody>
          <a:bodyPr/>
          <a:lstStyle/>
          <a:p>
            <a:pPr marL="136525" lvl="0" indent="0">
              <a:buNone/>
            </a:pPr>
            <a:r>
              <a:rPr lang="en-US" sz="3200" b="1" dirty="0" smtClean="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rPr>
              <a:t>2.2.2   Do not aspire for heavenly pleasures</a:t>
            </a:r>
            <a:endParaRPr lang="en-US" sz="32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a:p>
            <a:pPr marL="136525" indent="0">
              <a:buNone/>
            </a:pPr>
            <a:endParaRPr lang="en-US" sz="3600" b="1" dirty="0">
              <a:ln w="6350">
                <a:noFill/>
              </a:ln>
              <a:solidFill>
                <a:schemeClr val="bg1"/>
              </a:solidFill>
              <a:effectLst>
                <a:outerShdw blurRad="114300" dist="101600" dir="2700000" algn="tl" rotWithShape="0">
                  <a:srgbClr val="000000">
                    <a:alpha val="40000"/>
                  </a:srgbClr>
                </a:outerShdw>
              </a:effectLst>
              <a:latin typeface="Balaram" pitchFamily="2" charset="0"/>
              <a:ea typeface="+mj-ea"/>
              <a:cs typeface="+mj-cs"/>
            </a:endParaRPr>
          </a:p>
        </p:txBody>
      </p:sp>
      <p:sp>
        <p:nvSpPr>
          <p:cNvPr id="4" name="Content Placeholder 2"/>
          <p:cNvSpPr txBox="1">
            <a:spLocks/>
          </p:cNvSpPr>
          <p:nvPr/>
        </p:nvSpPr>
        <p:spPr bwMode="auto">
          <a:xfrm>
            <a:off x="228600" y="609600"/>
            <a:ext cx="8686800"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2400" dirty="0">
                <a:solidFill>
                  <a:srgbClr val="7030A0"/>
                </a:solidFill>
                <a:latin typeface="Balaram" pitchFamily="2" charset="0"/>
              </a:rPr>
              <a:t>Nature of the conditioned soul</a:t>
            </a:r>
          </a:p>
          <a:p>
            <a:pPr lvl="1">
              <a:buFont typeface="Wingdings" panose="05000000000000000000" pitchFamily="2" charset="2"/>
              <a:buChar char="Ø"/>
            </a:pPr>
            <a:r>
              <a:rPr lang="en-US" sz="2000" dirty="0">
                <a:solidFill>
                  <a:srgbClr val="7030A0"/>
                </a:solidFill>
                <a:latin typeface="Balaram" pitchFamily="2" charset="0"/>
              </a:rPr>
              <a:t>Always planning for happiness</a:t>
            </a:r>
          </a:p>
          <a:p>
            <a:pPr lvl="1">
              <a:buFont typeface="Wingdings" panose="05000000000000000000" pitchFamily="2" charset="2"/>
              <a:buChar char="Ø"/>
            </a:pPr>
            <a:r>
              <a:rPr lang="en-US" sz="2000" dirty="0" smtClean="0">
                <a:solidFill>
                  <a:srgbClr val="7030A0"/>
                </a:solidFill>
                <a:latin typeface="Balaram" pitchFamily="2" charset="0"/>
              </a:rPr>
              <a:t>Unintelligent children on merry go-around</a:t>
            </a:r>
            <a:endParaRPr lang="en-US" sz="2000" dirty="0">
              <a:solidFill>
                <a:srgbClr val="7030A0"/>
              </a:solidFill>
              <a:latin typeface="Balaram" pitchFamily="2" charset="0"/>
            </a:endParaRPr>
          </a:p>
          <a:p>
            <a:r>
              <a:rPr lang="en-US" sz="2400" dirty="0" smtClean="0">
                <a:solidFill>
                  <a:srgbClr val="7030A0"/>
                </a:solidFill>
                <a:latin typeface="Balaram" pitchFamily="2" charset="0"/>
              </a:rPr>
              <a:t>Worthlessness of all planets</a:t>
            </a:r>
            <a:endParaRPr lang="en-US" sz="2400" dirty="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Not </a:t>
            </a:r>
            <a:r>
              <a:rPr lang="en-US" sz="2000" dirty="0" smtClean="0">
                <a:solidFill>
                  <a:srgbClr val="7030A0"/>
                </a:solidFill>
                <a:latin typeface="Balaram" pitchFamily="2" charset="0"/>
              </a:rPr>
              <a:t>immune to material </a:t>
            </a:r>
            <a:r>
              <a:rPr lang="en-US" sz="2000" dirty="0">
                <a:solidFill>
                  <a:srgbClr val="7030A0"/>
                </a:solidFill>
                <a:latin typeface="Balaram" pitchFamily="2" charset="0"/>
              </a:rPr>
              <a:t>pangs </a:t>
            </a:r>
            <a:r>
              <a:rPr lang="en-US" sz="1600" dirty="0">
                <a:solidFill>
                  <a:srgbClr val="7030A0"/>
                </a:solidFill>
                <a:latin typeface="Balaram" pitchFamily="2" charset="0"/>
              </a:rPr>
              <a:t>(BG </a:t>
            </a:r>
            <a:r>
              <a:rPr lang="en-US" sz="1600" dirty="0" smtClean="0">
                <a:solidFill>
                  <a:srgbClr val="7030A0"/>
                </a:solidFill>
                <a:latin typeface="Balaram" pitchFamily="2" charset="0"/>
              </a:rPr>
              <a:t>8.16)</a:t>
            </a:r>
            <a:r>
              <a:rPr lang="en-US" sz="1600" dirty="0" smtClean="0">
                <a:solidFill>
                  <a:srgbClr val="7030A0"/>
                </a:solidFill>
                <a:latin typeface="Balaram" pitchFamily="2" charset="0"/>
              </a:rPr>
              <a:t> </a:t>
            </a:r>
            <a:endParaRPr lang="en-US" sz="1600" dirty="0" smtClean="0">
              <a:solidFill>
                <a:srgbClr val="7030A0"/>
              </a:solidFill>
              <a:latin typeface="Balaram" pitchFamily="2" charset="0"/>
            </a:endParaRPr>
          </a:p>
          <a:p>
            <a:pPr lvl="1">
              <a:buFont typeface="Wingdings" panose="05000000000000000000" pitchFamily="2" charset="2"/>
              <a:buChar char="Ø"/>
            </a:pPr>
            <a:r>
              <a:rPr lang="en-US" sz="2000" dirty="0" smtClean="0">
                <a:solidFill>
                  <a:srgbClr val="7030A0"/>
                </a:solidFill>
                <a:latin typeface="Balaram" pitchFamily="2" charset="0"/>
              </a:rPr>
              <a:t>Cannot attain eternal life of bliss</a:t>
            </a:r>
          </a:p>
          <a:p>
            <a:r>
              <a:rPr lang="en-US" sz="2400" dirty="0" smtClean="0">
                <a:solidFill>
                  <a:srgbClr val="7030A0"/>
                </a:solidFill>
                <a:latin typeface="Balaram" pitchFamily="2" charset="0"/>
              </a:rPr>
              <a:t>Real happiness is in the kingdom of God</a:t>
            </a:r>
          </a:p>
          <a:p>
            <a:r>
              <a:rPr lang="en-US" sz="2400" dirty="0" smtClean="0">
                <a:solidFill>
                  <a:srgbClr val="7030A0"/>
                </a:solidFill>
                <a:latin typeface="Balaram" pitchFamily="2" charset="0"/>
              </a:rPr>
              <a:t>Recommendation: Prepare to go back home</a:t>
            </a:r>
            <a:endParaRPr lang="en-US" sz="2000" dirty="0">
              <a:solidFill>
                <a:srgbClr val="7030A0"/>
              </a:solidFill>
              <a:latin typeface="Balaram" pitchFamily="2" charset="0"/>
            </a:endParaRPr>
          </a:p>
        </p:txBody>
      </p:sp>
      <p:sp>
        <p:nvSpPr>
          <p:cNvPr id="2" name="AutoShape 2"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SERQUExQUFBQUFRgUFhcUFBgYFBYXFxUXGBcXFRgXHCYeGBkjGRUVHy8gIycpLCwsFx4xNTAqNSYrLCkBCQoKDgwOGg8PGiwkHyAqLCksKSksLCwsLCwsKSwsLCwsLCwsLCwsLCwsLCksKSwsKSkpKSwsLCwsLCwsLCwsLP/AABEIAMEBBAMBIgACEQEDEQH/xAAbAAAABwEAAAAAAAAAAAAAAAAAAQIDBAUGB//EAEYQAAEDAgQCBgcFBQYFBQAAAAEAAhEDIQQSMUEFUQYiYXGBkQcTMqGxwfAUQlKy0SNTcqLhFSRzgpLxMzRiY3QWQ1TC0v/EABkBAAIDAQAAAAAAAAAAAAAAAAEDAAIEBf/EACYRAAICAgIABwEBAQEAAAAAAAABAhEDIRIxBBMiMkFRcTNhoSP/2gAMAwEAAhEDEQA/AOjUmjknsqZpCE9KcwIBCLKlIw1Sw0JDU4AlNYlQpZBEIQncqMMUslDQCWGJwMSg1SyUIFNKDQlwiyqWAKECEaS4IWGhMJTWAowxHCjYaGMbSYGkloNuzTdYTi2Oe4wHAd1/AeS1fE8W4giI3FpNufJUNHg4IzOEzpNgNNtSQuX4huTpGvGqWzK1MISTMnaNu4Ruo+LY1oAb4+PNXmIqiSC249nJv+lwqbGMi2a4N+XifrVYd2aKRXuaTYw3uF47t+9MswkMBJESdRceKntpkizRprHnr2IDDSJsMsWmAf1nkmcqBRXUW5TF7kwbabQCpFbDPZluTYukQSBtppdOE+rmSRpIkEWggW08E47iBc0uaYOWDpEDbs1lSTbegUkIpObve0a79spitUa2bwCJcO+YI/RMYckuFu++8z5JfEWkAWkAWuDB527EOPqoHKyWzDN1a+SRI09wUbjNVurQZGUGw87CybpseYE3I1idRod9dwpDi6mGtqMGUPa4uF2m+6qlT7DVlbiaBsRHfHtXuZ8UrJlObQnl26BXvFKbXw0DKDJblAyndZ7G5pzE6dUA78/ijCXNEaoYrubcubN9O3sQwbQDdoF9Nx70QPWgAtBM6aj6srLBYQC7tzI/22TJvjEouzr3ompxgnx+/cf5KaCe9F7gcG+P3zvyMQXRwO8cfwyZPeyS1qcDEpoRhaxaCyI2hKASoQsIAEcIBqWApYQgEsBBoS4QIIhKAR5UqEQCYQhKQhQgkBGAgjQCHZNuCWklqhCJ9gbvcnU9h27kxjsCMpAAECB2TrZWMInMlLeNNF1JmOxlBrKfsgO37heZ2n5rNU+Fmq+NidSDFtjHgFuuMZpytYDO86dvknOD8ODBtBv/ALrmvFc6RrU6jsy3HsAKNJsAC3WjWdpPaVl3UXyPazAWtZoGhW66VU6ZBIdmi3V7j81Rs4PWLC3rQYuSdNfG+yTJcZOi8dqzPuDQI9o21sJP0VHbTa0ARrE9t9vrdWHEOFNpwCZMT48u8KKMM+o0OyzMxHZaY5RzUW+iMTUqNZ1Wtgzcx1tdExUaTe4dyImynNwRLbidvG0kEW2jzTONoum2wAGk2EaDulV0v0vHG6shZnZc0GZ2M6cxqFNpcTa5sOEtIuCVVOzZiDpE27kHXgiJ3GbXy3RcL7KbJX9pOYMtiyHFs6sOkg7wkBrXsbEWF+3nPiEqrRZ6t2Uknq231vKYxc04c3cTpbu70NS67LdLYhuIySOwa3mde5FR4kT7UjlHwVfjMTncSPEd3zlNBrptLvdPdKd5aa2Ks7x6JKmbBPj9+/8AJTRpr0Nsjh7v8d/5KaC6GHUEYsnuZcgJwNSmhOBq0tgoQGowEvKlQqkG4SgEpoSwESCWtSkpEVCBShmRo1CBAoygjhAgklEHJQRqBEwgjSTKhAQhCSKnNOKEID8Lmc6e7vSXN9Wwg3tA2t2lTSQo+Kw2YWO1gfZSZQpWuxqf2ZnE4dlUF2VoIPbHjG2issPXlmRzMuUdX8No3+tVYYjCD1ZAAFvgmMPSc6k1wIkblsR/l71l8pxY7naMLxXhr/WCGh+YEmLxM69wKlYbhLaTYJvFwJi4uLDTa61A4TmJJbDj943IMWIHjCgYrojWdf7Q7/SAkS8PkapdDoZILbM3iWjYO94/2VLiRzn3rYO6DVv/AJB8ZUf/ANEVS5w9ddsC83kTPnZKXhJx7NKzw+zFFjTr8dO4lQX4UsP4hIjtvoYvputtiuijmAkvLgB+EePtKiqBvsgE3sbctiNkalHRWcoS2ULr2dc+8X00uh65/wDwzcTI5x845K9/sGr7cS25DzAafHU3Oyg+xWpuIkh3IR2/JHkroVx0VWHa1rjmG0t3mSPknzhmPaXNkO9/hyTeR5qPAGYgEG20yip4pxsQRsjNN7RWkjtnoow5ZgSDf9q4/wArEEXooeTgnyZ/buE/5KaC6WH+aOdk9zL0NTgQBQlODQEUoykgqWChYCXCbaUuUbJQHMlBrYQlF6xQAooBFIKPIoEVCIIAI1ABEJIlOIkCCZQRo4UCILZRwjhAM7VCCXMSWthOlJiVAiCEllMCY3Mp6ERYoSxBRZk6QkQoFDYYomKoOJlpAMRB0cBeDHuPaVOMcymnM2+PyVZbLIoMd+0Dg5uUlsNzQGz2HQny7lnK3ACwhzpyiCBFybkjuC39SgHWIBG/6EKrq4YBzqRBczKKgaTcXILRvFh5rLlxX2PhIyPE8axjCHNOU6AG0m0OtGjZtGqymOxQqQQAMp8TqL9q23F8IA12YdoGeBAkkdaRN4HfzWNxNIEEMFsrZPO0ybC40neFicFHZqjt6KvDU3ufULRMC87CdUzWrukZmx3aKThjD6nLKoVSsDqCfG5V6tlZaO0+iE/3F/8Aju/JTQReh8/3B3+O/wDJTQXRxexHMye5mlIQBVRxjpPRoHKTLuzbvTXDukzKjRO/mg8iTG8S8hUnFOlFGkS1pDn6GPZb3nfuRdLuL+pw/VPWqHK09mpPl8Vzim6SJ5qk5/CH4cPLbOqcM4syo0AG8KzBXN+F4iNNf4h+i6BgKuam0nWIKOObemVzYlHaJSEJIKUnpmZoCNBEB2IgDhCUaAKgAJJS0ECDc9hSgUcoQiEJAoSiyoWQOyINCEI5UCCESMlEpYKASkEApUIZVLLCCEQpJ0BZD0g4WtVbTZSqFpM9S+V+mpG47VCLbo0z2wJScZgm5NOtHtbzGoK5j0BdiKOLFF7obWY/qkkgOYCZidbEW5rp+LJ9Xl+8Wx4xCTlaobxcZIy/FcEHgVCJDmBsGLEiZa02nxWJxFMt6hAGVpj/AKhmJB+XgF0XjOFLaDSYJaASDdukGB2XIXNeKYi50JvpPmOS52Z3Kka8brZTYUTVc3c27k3UwwbUAiSfHdSaGBdmbUDhe+p8pU6vQBc07tdPeIVXPYJM6n6MqYbgyB+9dPflYjSfRg+cI/srOH8jD80a6eD+aOdP3M5PX4kXuLnSSe1LpcVc0iPiquYP9Uovv/VKdGtQZp8RVOIpB7b1A4B1yXkOEAAHW/JW9Loc/wCy+vFQF+X1mSBGWJifxQsVgcQ5uhgyDrCuMP0gqhuTN1IA9obCOap8scpSSSX2azhfRdz8OKoqQ5wLg3I2LTYkjWyu+CYrJQHrCS7MRYAWm0gWCw2F6T4imQA/qwREiLkzbxKXxbpJXYxoZYXcXC4kwInawRTppIE1KSd/Z06niWkwHCdYm6eC4/wnpI9rw6STzm66tgscHsa4mCQCU6Mm9MyyjRMlHKQ2oDulSm2KYcoBFmRyjYKDQRSilSwUKAQhFKAKlhphoISiJUsFCatZrRLnBo5uIA96FOqHCWkEcwZHuXK+kYrPxlRtRxd6sjLNuoTIIGmhPktf0c4jlcKRLcrhFNo9oZQSXOMbhIeZKXFmt+Gahys06JCURTbM9B5kWZEm69bKNCfCynIijY7KjY1lpmI8oPPl3pDMaLA2J8vNKxD7gHfTXb3eaPItxpmSxXBKrcRTrsj1lN07w4O+5MWkE+a0NfF5hmuObTqOy2veFH4pxH1YJi40kQZ3VfWxJzHun4JPiKcGx2PckOcXx37Cp2Nd+UrkxxvrBlcdDa/dK6a5gfLDo63nqqTpzwmlSpNdTY0ZMu2o0MnyXNhK9mqUfhGXoUC0WcCDeDp5zZPmwjyUKg4uBsANe/xT7Xy29uSpJMQzqnosZGDf/ju/JTQQ9FZ/uTv8Z35GILsYfYjDP3M5PWw1PQbG5Bt3ZdUl3DdMtyeYiPNX3EuEeqpF9NzXku/CCZLh29vZsoVKth+qXnPUIgtAlo5DvHNYnJnZ0VlbhrwRABbrIIPemxSMxFphbakxnqszmS06Pb2HR3K3MJ/Aii7MxwAmQ3K2SDEg/wC+qnmUCjDPaWuA7AblLxEggTaFoMJhWvaXEtzxZt5AvdJxHBjNMETnBhxgC214vdWjkBONmfpGIK2HCemT2MawNBy27wo56F1XAlgjlJaO+xVTi+H1KDoe1w7xY9o5hN5GaUTrnD6nrabXxGYTCmBkbrD9HOmTWNDHt6oBgi5WtwHGmVWZgD3JqkZ3fyTIKW1MjEg7J1jwUQCkEIRQgAUEFHGNp6Zh5p1jwdCD3KWShRQRgI0QGY6YYam7I4tioJyuFiRuwxqN+yFB6N4htNxNTNNg2BzMXjvQ4zVeKrw4kkEwJ27PD4qBhq7SA0Zi6DM7yYEQPDmuZPK3ktLo60Mf/lxb7OgyEQcOay9LHVqgp0KcNe1svMyGgaCeelr6q34Vw+s101Xg8g352W2OTl0jDLGorbLOEaUoGIxrmuy5T2JyVme2P4iiHgg/7HmFVtruacj56pF5AaQZ538k9V4kB98A+Y+CgHiuYy52XLMQAZtrMIv0jYJshcS6x0tmO87891GxtW/eAl4niwE5Igfedc+SqHVi98kknc8hqT7ln8RJRg2PxRbkkTWVYKrumWLBwrgTc6dwUKpxcz1WyBoXE38APms/0gxri3rGS4x2AC9h5LlYk3JI3SVK2QaeMsGaaeO/kpFDETvbT9VV02FykPcWNygXW2UVejFJM7V6Kj/cnHnWd+SmgmPQ6+cA7srvH8lNBb8aqKRgn7mc04pjXOw1QUsrLhxAnMWgEO7gbE88oVDw1hc4XuL3K6PwrhdIQwtDmvaQbCRJgEHXUwQfFZDFcDazEubTdmZJgjYgkFveCFgUqi0zsKnLRpOAYyWOY49Qt6w3OxgR2/FTOijqbn6lpBHk02MaaABUnCTle4vIhmsic0larhmFZ/xGZRmse7mO1KjKi2RFRisFUpVcps1ziWAXMEzA523CsOJY4tosuCQXPBMZhDsoNrb8vuq24rw4VWMGhYZbGt9R4/JJ4hTpmkab+sS22gdEDTleU5qhUZcigocZMiXKViMVTIpsddtWQYuQ4kZXN7ZPisbjKxpuc0GS0/BWPDqzqxptBDCwgjexNz7gi+qH+Wux8cOkNHsOuBreD7LgdDAJB0Kn4ji1eg6nQp9XO1pDyQZkxYRDQDM7qo4rLcQ9rpEO0eRNgACCIB2uFdkl1MB4Jey9N43BguB7IuRzEiypycewywR1JGr4Y/M323utBc5sHOLGIFwdQoXGuMPoMY5oe71j8kuBGU7SDe9/JJbRrVsO9oeA9zcjSCRFxqRoT8yq6rwur6trH0wPVnYAZpbzzdYg3nuuE7HkuNmCWJci8GMc5mZtVwicxjq25dt9FCxONcaraJrFzjex6rREy49yjcLMXxFTOGwG04MOy3Dn9x25gK4fxGlVEZWgxu1pBtoZGia7aKqGyFQ4VUfIBEgkESLEdyXhcFVjM2oCBuCI857UxV4iWDOxpyugZsvsgf8AtyBe8x/FzWf6Z8YquoVGgkDPTdYRA398HTmlxkn+l/LZqR0raw5XVqZItoT7xZWeF4o57c7XMc3mDZcFOIdsSfFbThNapTw1WnJOV7XOgmw3Mbi4Rc3DtlvITWjZcfPrG5xEtgGDt2+KoaGMLQQz2nGSRt3ctTftUno/TL8O471HxfUhvbB3J8kMJwtw9kOg3doIAOo5m3YsGT1Ts2YqjHix3heM9Qx7ph77CdQ0c+Un4KPQ6T1Gu9vU6xYT8d0eP4U9/W6wJ1IAcCeZAMhUmJ4RVkEQ5s3DD1o36roPNMhkaM+SHJts6Jh+IVY6xafB3xITeKxT3CAQD2ZjrzEXWexHSyjTAD6VUTeYbN+d0yfSBhZ9mp5N/wD0mLxOStJFPKiibWwFbbL3kvHxaqXEY54luZkgwYLte/IrGj01wz3ANbVkn8I1/wBSoOI8Vpio4nPLnE+yNzOzu1Vl4nJ9DccIvbE1a7tMzB/rP/1TtHFhrC0uaZJJhjtIgCSJO/ZdQekXGjQDKdMFpc1rnvgh5c4ZsoJ0gEWHOVlT0hqZpLi7+IyEZLLlhTLxUIu0jTPcBo63LKVU8Z6+USLEnl2XVxiKxZhWZRD6ozn8WW8DsG/isfiOIOmdSl4cbu/otkdoucPLWwCJkRGpn+ij4l0nQQRp8FDpYh0dqfpZnd3wTeNO2ZJT+Edm9Dv/ACD/APyH/kpoJXoipxgXj/vu/JTQW+D9KOdP3MzGJx5ZTc8AAkATFydjKq+A02Gp1jE6nnPNK4vUPqOYDhcaWVVhcTcFcqdnbilRo+k3By0Z2XDsswN239+vgpXR9zrSDA52nsCLD8XBa6k64yN84BBU/hxEzPd/uoqbFybUaJfG8b6qm06uccojmLrJ8R4vka6+as4wTswX9nYu07loukdEuoGpIHq2ugdpgT4AFc9rVLeXzTJK5WWwRXEbbTzTMmd5K0/AWUsmXSod97G2VUFE2SzWjvQ5uzRKCao19CTVqZhJzEwRuQIidFPfjGVc1OoCC2MrhYg628/iqXo3xB1UZXmSy4J1g2gk7K2r+rDs3tv56NHhuVnnNqVspxrRY8L4s5rMlUgOBgbTyidDKRjeKHNm1ZnczuIJLfNsqtrYXO0G+Y3a7k4E27iIEdqZw/E6bWlj8wLwHgROwIvzumwk1sVLEpW12W2Mo+tYSIBAkbd/hosi/iTswyyY1Hdf4j6lTcZxZ725QcrTaBuORO6hBmWCJlWl4lFseFxWzXUsUxuGL9C49dp/ERHx2WUxmN9a17HD2mx26jffQe5SK2N9ZSc3RzYfbR+UyRGxi/bCgY7Fij7MGpzIkN5Adt9Vohli+inltGXPD8lQtN8pVrhK1Z9c0W+1UaByBAbN+0gQeaLhPDzXqRoNXO5Dc9p+a37sfg8LSbmpCSMgLQPWQdZfrpr3wrVy2wylx0lsi8N9ZRwwF2vbMRAnrHMIOupumH8RMAw6Z7RAjlqZgjkrsvw7iHhucZRlJaCI1iCdQZUd+Dwzhc1RcugSACdTErBLHsvGaXwV44g86A+AP6JTeJB3VePMQ7wm/inn8Lpfdr1B3sn4JNTgzC4f3nqR94dad46sAJKxS+/+l3OP0ZvixFR2WbgkAmdNpjf9VWP6PVBuw+IW+wnRrDtMiu0kSQSbydzNla0eE0f3tNx7cvuAIWyEWtIz5JQbMB0c4HV9cHS0eruSLmYIEKN0i4dVBB062YGRMHfsXTqXB6IBggk3kEN88pWV6Q06LahdVcIjKGDrPLZB00EwLnyUcGpcmSDjJUjnvSLHuxEvg2eS6d3OF47IA81RUMG57oAmNVqeMPp1IFOnkYJIEkkk6lx327k50dpBjnOhpblghwBBk8jv2rR5qjGxvluWhig+q6mbFopUspME7i4I0JkCO1VGF4Q6o/K0SYsLCfNbHi1aWt9WcjCP+GAA3YGI9rbVUlFn7VsfiHuSFlq2gvG6pkXDYFzHEOGV24IugcWdIgDTtVnxwyzNq4RHjc/JUNVjjlNx3a2Qg/M9TMM4uDO2+iJ04F8/v3j+Smgm/Q0f7g//AMh/5KaC6UI+lGCb9TKjGUw6jXbIyOYXCNJEzI2MgLBYNsEidwfryWxxOObTw1QNnrANOuhtMbW3WIbVhy5iVo7iNPg2B1WmPxMy+IJj4hbPAcGplokie+FhOGY+m0sc4mWSRHaBrPcCrtnHWTas8dmRp87hVjNR7RScHLo2HGcJ6zC1KdgSwgcpi0eIC4zUN/d9eS39LpLTmCXOPZ1fiSsRxWPWOy2GYkT2nRMeRTei+CDhaYjNEKLjK58k7Udf3pzBYP1zi2LQfhb3wpFU7Y9vRZ8DrEZo5fMLWcLwTnjMbjkVh+CEnO3Q5D7iCfgt3wrjoawAAHnz8UnJFXsDb6ROdULKNWAM1MOLbCR1ZEePJZbF1ZoMeL/sw2eTgIv4BaStxedGgE2mL+ayGLwZY18HqEjq8jc6eaimnoEItW2Lpn2e6UqrVTVJxnuA+CFVhJgbrPWy4OG1C5wtckt+IVTxKfWFupzEeP1K0WIw4oV6Q0GVp8jB+AU3F9HW08QapIJJlreR/EfeYW7FHbQiU1p/Y3wbh/qKcH2z7XYeXh8ZWf4/jc1ZwmzAGj4k+fwWkxtYNH14rEPBe9z+8u7JNveU+XRTFt8jf9Cn0n4b9o6HBxA10gGdNZlW9XCs+69rv8zR8YWQ6H1Ja9u4IPgZV7VoGN1jyTp1RaUfV2TGYUlsuIaSYiQ7e3so38Ld/wBJ+Pkqd7CE0KzhoSPFK5r6Dxfwy0q4F45KI7Du5A+UKN9tq7Od5pNTiFUiC4uB2cAUbiFRZIa6bc7dnuWN4zjM1Z5P4j5Tb5LVUsY+WtERMwGgQBc6DkFi8ZTc8vIGlz3SP1CbiLJUw6z+qpWGZlpdr3e4fRUfC4UvIG26sKrBLQNAhN0qHwjuxrF1PYH8R9wTWDpm7/AfMp1tIVKuXYNP6/CE7i3ADL90W8OaW3XpKS7IOPxIztbsR+kKGzBTYmI8hrYe9Q8RVc95qD2Zyj4mPNWIdLQSYvvfvAhaFHjFJGLNT2dg9FFINwLgP3zvyMQReiVxOBdP750f6KaC6WP2I48/czA4usA0CZzR9e5E2kx9soJNjAifAbqoc6o5oIAIzTpsDtunaPHQXHqFpaNhY9y5c8U47idpST7JtPg7QddeQsrHC8JpC5k9+iq6fSFsPEHTcG1venW8Yblmbcrz8FmljyvuxiaNJh6tPSG+Qhc/4jXc6s7MIOd0jxWmxWLztOSZiLgix5KE2i594aZ3IBPjITMUXC20Mir2VD3NhaHoVSHrTIJDmuE5ZaNDJOmyqqGHkuORog6Ry5DRP/bHsdy3sU9MvKFqheT7Pj3A5XAOnTqkOvoTYXiFsqPDhiAHZHAc3mxk3I914CwzA4n1pv2nU3t4K+/tmuGzm253Rc9i5Y7WjQjo60ckrE8BaQzSGvDnWEFoBtYXWcHEax31vqp2C4jUFI5pubX0KkZJvaEzg4q7ImL4U4OJaQ6/MAx4pNHhriQbDc3kjwCe+33ujdieVlRwjZZTlVEvpIW1aNJrA51SmYa4xcfek+Xkl8SrQQ03cGgE84CiUsWBcnTnopHFKuZ2ZrhcXmFphK02xD1SKXjmIim7uDR3u190qL0X4VUrGqxjbGi6SdARDmCeZc0KTiqLasAiWgyLkSedlacPx/qRDLCDYaIWm9jOTjGl2UfRXiww1dznjqlpa4bgggjXkQtQ/ptTcYZTLu7+iqalCnUeXvpsLnXJjU8yNFJpZadwBbSBp3KjUfskpJ7rZeYY1agDnU2sbN2k9aO4fqn8ZgQWOa0MBO5BkdoVTg8c9zmmYEySrd2LBUko/Au5dlTT4KdB1ucCNzdNYjgL9mO8P6FTsdxs0SABZ18ybb0kPOQsz4LRoSm/UUuNovoU3uc1w6uUEiwzEC/hIUboxwkOw9epUs2pFME8gZcR4wPBaOtxhjwQQ0g2OaII7REKp4pXa9gDQA2AWgezEeyY0VotJaLpSemVOILG2YOqPMnv3KgNJLu7XvNgPepFYHYX01n4aJkuAgcr2580tI2dITwyg5rqjn2BFiTrJ0HcEmu6TAGupKcfXblJcQANJtqouIxtJmUZ2+Bna+inFuV0ZpadCMTQzMHMOj3FM/Y5AiZtO90R4yJhoBaZu4fAbJ/C8Ub/AEgp7U0rM0opnWvRVRy4Jw513n+ViCkejesHYQkfvXD+ViJdLC7xqzj5VU2jkuGrRTF/vaT2oMwwD3XsRzRU8ODy1+oOydGEHz+rJbo6KTGsDgczX9aDG7gCbHTdWtPo/wDsyXVRYWg+7VQvsQ+V/dt26p1mGj2SRpz8bKrkGrJeKdSpENznSST2HvKjUKwyshwNzoRyKj1cNI6wntA63YoY4ZTzGbSRGYee3NZ2k3ZphNxVFnSu1wFpP6fomcTRBfdwHV3IHxUE8EtYnsyk/XK/ekf2KybyOzfs1+rIcV9jPN/wsHYhnq29doyxIkc+9OPxzOs4OBBEQLlQqXC6e2Y9zY95CsMPw5loby1dtvYD5o0kVeRi8HUe8sDG2i8+HJbGjQaKLGugQd7Hff5rN0qJFgSJ2bb5T9bKXSABn3nXbdROhM7kWuJwtOLEO8JHmoNThjHbEdxhE3FfX0Er7RKs2gJNFfiuitN9877aSZCX/ZLwIzh1oE2IH0VZU6nOUZd29/n+img2VNPhz221HehWrZPaDgP4XfIK0NT6+gh6zvVH/hFRnqnHqYsMxP8ADA98KO7itR2jQAd3GfcFoqjWu1APeAfkmzhqemVqF0WUUxfAeIhtqjnPnYNgDzVuMZSJsC0c9fcFSfZae0jxQA7VVuwuCZf16dCowtLp3E2M82ysnjMHVpEy0ubsW7jtadPBSH1jpY96JjyBYkdkyPIyEtsZBOPTKarxVg9oPb3tRM4k37rxHKf6yFY4huYdZrT7j7v0VPWwVKTLSPf70UosZzYt2LLtHAje8+aYNZgkueNeY0Ud/DKRdAIE87fFGeDM/GDGwG/JX4R+yea/obrY5p6oAeNyRbw0TbuHA3DGz2EqQzDEeywD+KR7kn7M+bmOwD5psZKKpCZJydkB/DzNxH1zRtoBulla0cH496fZgOxVeVfJFA6V6IJ+wvn9+/8AJTRqV6MaGTBuH/ecf5GILoYmnBM4mf8ApL9OXUtB4KXR+vIIILOzqIkD9fikvQQSmWQ0E472PAIIKowrXfXvTeC9p3cggpIKLBuvgpWG0QQUZYknUJTvrzCCCWyoX9EunqfrZBBEhLYjd9eaCCnwVQh6MokFUKGX6Jt+pRoKyLIB0PigzRGgqFht+qaCCCoyMarKFV+RRoIR7CQqnsnuHzSsOggnMA8E1U2QQVSEmkp9PTwQQSJhOgejr/lXf4rvysQQQXZ8P/KP4cDP/SX6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a:spLocks noChangeArrowheads="1"/>
          </p:cNvSpPr>
          <p:nvPr/>
        </p:nvSpPr>
        <p:spPr bwMode="auto">
          <a:xfrm>
            <a:off x="423722" y="4267200"/>
            <a:ext cx="8458200" cy="2308324"/>
          </a:xfrm>
          <a:prstGeom prst="rect">
            <a:avLst/>
          </a:prstGeom>
          <a:solidFill>
            <a:schemeClr val="tx1"/>
          </a:solidFill>
          <a:ln w="9525">
            <a:noFill/>
            <a:miter lim="800000"/>
            <a:headEnd/>
            <a:tailEnd/>
          </a:ln>
        </p:spPr>
        <p:txBody>
          <a:bodyPr wrap="square">
            <a:spAutoFit/>
          </a:bodyPr>
          <a:lstStyle/>
          <a:p>
            <a:r>
              <a:rPr lang="en-US" sz="2400" dirty="0">
                <a:solidFill>
                  <a:schemeClr val="bg1"/>
                </a:solidFill>
                <a:latin typeface="Balaram" pitchFamily="2" charset="0"/>
              </a:rPr>
              <a:t>“Indirectly, </a:t>
            </a:r>
            <a:r>
              <a:rPr lang="en-US" sz="2400" dirty="0" err="1">
                <a:solidFill>
                  <a:schemeClr val="bg1"/>
                </a:solidFill>
                <a:latin typeface="Balaram" pitchFamily="2" charset="0"/>
              </a:rPr>
              <a:t>Çréla</a:t>
            </a:r>
            <a:r>
              <a:rPr lang="en-US" sz="2400" dirty="0">
                <a:solidFill>
                  <a:schemeClr val="bg1"/>
                </a:solidFill>
                <a:latin typeface="Balaram" pitchFamily="2" charset="0"/>
              </a:rPr>
              <a:t> </a:t>
            </a:r>
            <a:r>
              <a:rPr lang="en-US" sz="2400" dirty="0" err="1">
                <a:solidFill>
                  <a:schemeClr val="bg1"/>
                </a:solidFill>
                <a:latin typeface="Balaram" pitchFamily="2" charset="0"/>
              </a:rPr>
              <a:t>Çukadeva</a:t>
            </a:r>
            <a:r>
              <a:rPr lang="en-US" sz="2400" dirty="0">
                <a:solidFill>
                  <a:schemeClr val="bg1"/>
                </a:solidFill>
                <a:latin typeface="Balaram" pitchFamily="2" charset="0"/>
              </a:rPr>
              <a:t> </a:t>
            </a:r>
            <a:r>
              <a:rPr lang="en-US" sz="2400" dirty="0" err="1">
                <a:solidFill>
                  <a:schemeClr val="bg1"/>
                </a:solidFill>
                <a:latin typeface="Balaram" pitchFamily="2" charset="0"/>
              </a:rPr>
              <a:t>Gosvämé</a:t>
            </a:r>
            <a:r>
              <a:rPr lang="en-US" sz="2400" dirty="0">
                <a:solidFill>
                  <a:schemeClr val="bg1"/>
                </a:solidFill>
                <a:latin typeface="Balaram" pitchFamily="2" charset="0"/>
              </a:rPr>
              <a:t> affirms that </a:t>
            </a:r>
            <a:r>
              <a:rPr lang="en-US" sz="2400" dirty="0" err="1">
                <a:solidFill>
                  <a:schemeClr val="bg1"/>
                </a:solidFill>
                <a:latin typeface="Balaram" pitchFamily="2" charset="0"/>
              </a:rPr>
              <a:t>Mahäräja</a:t>
            </a:r>
            <a:r>
              <a:rPr lang="en-US" sz="2400" dirty="0">
                <a:solidFill>
                  <a:schemeClr val="bg1"/>
                </a:solidFill>
                <a:latin typeface="Balaram" pitchFamily="2" charset="0"/>
              </a:rPr>
              <a:t> </a:t>
            </a:r>
            <a:r>
              <a:rPr lang="en-US" sz="2400" dirty="0" err="1">
                <a:solidFill>
                  <a:schemeClr val="bg1"/>
                </a:solidFill>
                <a:latin typeface="Balaram" pitchFamily="2" charset="0"/>
              </a:rPr>
              <a:t>Parékñit</a:t>
            </a:r>
            <a:r>
              <a:rPr lang="en-US" sz="2400" dirty="0">
                <a:solidFill>
                  <a:schemeClr val="bg1"/>
                </a:solidFill>
                <a:latin typeface="Balaram" pitchFamily="2" charset="0"/>
              </a:rPr>
              <a:t>, in the last stage of life, </a:t>
            </a:r>
            <a:r>
              <a:rPr lang="en-US" sz="2400" dirty="0">
                <a:solidFill>
                  <a:srgbClr val="7030A0"/>
                </a:solidFill>
                <a:latin typeface="Balaram" pitchFamily="2" charset="0"/>
              </a:rPr>
              <a:t>should not desire</a:t>
            </a:r>
            <a:r>
              <a:rPr lang="en-US" sz="2400" dirty="0">
                <a:solidFill>
                  <a:schemeClr val="bg1"/>
                </a:solidFill>
                <a:latin typeface="Balaram" pitchFamily="2" charset="0"/>
              </a:rPr>
              <a:t> to transfer himself to the so-called </a:t>
            </a:r>
            <a:r>
              <a:rPr lang="en-US" sz="2400" dirty="0">
                <a:solidFill>
                  <a:srgbClr val="7030A0"/>
                </a:solidFill>
                <a:latin typeface="Balaram" pitchFamily="2" charset="0"/>
              </a:rPr>
              <a:t>heavenly planets</a:t>
            </a:r>
            <a:r>
              <a:rPr lang="en-US" sz="2400" dirty="0">
                <a:solidFill>
                  <a:schemeClr val="bg1"/>
                </a:solidFill>
                <a:latin typeface="Balaram" pitchFamily="2" charset="0"/>
              </a:rPr>
              <a:t>, but </a:t>
            </a:r>
            <a:r>
              <a:rPr lang="en-US" sz="2400" dirty="0">
                <a:solidFill>
                  <a:srgbClr val="7030A0"/>
                </a:solidFill>
                <a:latin typeface="Balaram" pitchFamily="2" charset="0"/>
              </a:rPr>
              <a:t>should prepare </a:t>
            </a:r>
            <a:r>
              <a:rPr lang="en-US" sz="2400" dirty="0">
                <a:solidFill>
                  <a:schemeClr val="bg1"/>
                </a:solidFill>
                <a:latin typeface="Balaram" pitchFamily="2" charset="0"/>
              </a:rPr>
              <a:t>himself </a:t>
            </a:r>
            <a:r>
              <a:rPr lang="en-US" sz="2400" dirty="0">
                <a:solidFill>
                  <a:srgbClr val="7030A0"/>
                </a:solidFill>
                <a:latin typeface="Balaram" pitchFamily="2" charset="0"/>
              </a:rPr>
              <a:t>for going back home, back to Godhead</a:t>
            </a:r>
            <a:r>
              <a:rPr lang="en-US" sz="2400" dirty="0">
                <a:solidFill>
                  <a:schemeClr val="bg1"/>
                </a:solidFill>
                <a:latin typeface="Balaram" pitchFamily="2" charset="0"/>
              </a:rPr>
              <a:t>. None of the material planets, nor the amenities available there for living conditions, is </a:t>
            </a:r>
            <a:r>
              <a:rPr lang="en-US" sz="2400" dirty="0" smtClean="0">
                <a:solidFill>
                  <a:schemeClr val="bg1"/>
                </a:solidFill>
                <a:latin typeface="Balaram" pitchFamily="2" charset="0"/>
              </a:rPr>
              <a:t>everlasting.”</a:t>
            </a:r>
            <a:endParaRPr lang="en-US" sz="2400" b="1" dirty="0">
              <a:solidFill>
                <a:schemeClr val="bg1"/>
              </a:solidFill>
              <a:latin typeface="Balaram"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762000"/>
            <a:ext cx="2362200" cy="3153658"/>
          </a:xfrm>
          <a:prstGeom prst="rect">
            <a:avLst/>
          </a:prstGeom>
        </p:spPr>
      </p:pic>
    </p:spTree>
    <p:extLst>
      <p:ext uri="{BB962C8B-B14F-4D97-AF65-F5344CB8AC3E}">
        <p14:creationId xmlns:p14="http://schemas.microsoft.com/office/powerpoint/2010/main" val="26667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19955</TotalTime>
  <Words>2998</Words>
  <Application>Microsoft Office PowerPoint</Application>
  <PresentationFormat>On-screen Show (4:3)</PresentationFormat>
  <Paragraphs>343</Paragraphs>
  <Slides>33</Slides>
  <Notes>33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 Unicode MS</vt:lpstr>
      <vt:lpstr>Arial</vt:lpstr>
      <vt:lpstr>Balaram</vt:lpstr>
      <vt:lpstr>Book Antiqua</vt:lpstr>
      <vt:lpstr>Calibri</vt:lpstr>
      <vt:lpstr>Lucida Sans</vt:lpstr>
      <vt:lpstr>Tahoma</vt:lpstr>
      <vt:lpstr>Times New Roman</vt:lpstr>
      <vt:lpstr>Wingdings</vt:lpstr>
      <vt:lpstr>Wingdings 2</vt:lpstr>
      <vt:lpstr>Wingdings 3</vt:lpstr>
      <vt:lpstr>Apex</vt:lpstr>
      <vt:lpstr>  Srimad              bhagavataM       2.2.1 – 14</vt:lpstr>
      <vt:lpstr>SB 1.2.4 narayanam namaskrtyam    naram caiva narottamam     devim sarasvatim vyasam    tato jayam udirayet  </vt:lpstr>
      <vt:lpstr> nasta-prayesu abhadresu nityaḿ bhagavata-sevaya bhagavaty uttama-sloke bhaktir bhavati naisthiki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 1.1.18-23</dc:title>
  <dc:creator>Sarva</dc:creator>
  <cp:lastModifiedBy>Pranathi Venkatayogi</cp:lastModifiedBy>
  <cp:revision>1647</cp:revision>
  <dcterms:created xsi:type="dcterms:W3CDTF">2010-03-08T23:08:30Z</dcterms:created>
  <dcterms:modified xsi:type="dcterms:W3CDTF">2013-04-05T18:50:36Z</dcterms:modified>
</cp:coreProperties>
</file>