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sldIdLst>
    <p:sldId id="269" r:id="rId2"/>
    <p:sldId id="256" r:id="rId3"/>
    <p:sldId id="311" r:id="rId4"/>
    <p:sldId id="310" r:id="rId5"/>
    <p:sldId id="329" r:id="rId6"/>
    <p:sldId id="309" r:id="rId7"/>
    <p:sldId id="320" r:id="rId8"/>
    <p:sldId id="313" r:id="rId9"/>
    <p:sldId id="322" r:id="rId10"/>
    <p:sldId id="314" r:id="rId11"/>
    <p:sldId id="332" r:id="rId12"/>
    <p:sldId id="315" r:id="rId13"/>
    <p:sldId id="333" r:id="rId14"/>
    <p:sldId id="316" r:id="rId15"/>
    <p:sldId id="339" r:id="rId16"/>
    <p:sldId id="317" r:id="rId17"/>
    <p:sldId id="326" r:id="rId18"/>
    <p:sldId id="319" r:id="rId19"/>
    <p:sldId id="327" r:id="rId20"/>
    <p:sldId id="33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5" autoAdjust="0"/>
    <p:restoredTop sz="78719" autoAdjust="0"/>
  </p:normalViewPr>
  <p:slideViewPr>
    <p:cSldViewPr>
      <p:cViewPr>
        <p:scale>
          <a:sx n="108" d="100"/>
          <a:sy n="108" d="100"/>
        </p:scale>
        <p:origin x="-1080" y="-80"/>
      </p:cViewPr>
      <p:guideLst>
        <p:guide orient="horz" pos="2160"/>
        <p:guide pos="2880"/>
      </p:guideLst>
    </p:cSldViewPr>
  </p:slideViewPr>
  <p:outlineViewPr>
    <p:cViewPr>
      <p:scale>
        <a:sx n="33" d="100"/>
        <a:sy n="33" d="100"/>
      </p:scale>
      <p:origin x="0" y="20584"/>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192A1B-2AFC-420F-B9FC-AFC5F8D4EE0A}" type="datetimeFigureOut">
              <a:rPr lang="en-US" smtClean="0"/>
              <a:pPr/>
              <a:t>4/13/13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7C9D3C-4A5F-4255-B649-EC010562C5CF}" type="slidenum">
              <a:rPr lang="en-US" smtClean="0"/>
              <a:pPr/>
              <a:t>‹#›</a:t>
            </a:fld>
            <a:endParaRPr lang="en-US" dirty="0"/>
          </a:p>
        </p:txBody>
      </p:sp>
    </p:spTree>
    <p:extLst>
      <p:ext uri="{BB962C8B-B14F-4D97-AF65-F5344CB8AC3E}">
        <p14:creationId xmlns:p14="http://schemas.microsoft.com/office/powerpoint/2010/main" val="3164176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Satisfying</a:t>
            </a:r>
            <a:r>
              <a:rPr lang="en-US" baseline="0" dirty="0" smtClean="0"/>
              <a:t> senses with material things ends up in unhappiness.  And when one reaches this conclusion, he starts inquiring from the right sources about transcendental service to the Lord.</a:t>
            </a:r>
            <a:endParaRPr lang="en-US" dirty="0"/>
          </a:p>
        </p:txBody>
      </p:sp>
      <p:sp>
        <p:nvSpPr>
          <p:cNvPr id="4" name="Slide Number Placeholder 3"/>
          <p:cNvSpPr>
            <a:spLocks noGrp="1"/>
          </p:cNvSpPr>
          <p:nvPr>
            <p:ph type="sldNum" sz="quarter" idx="10"/>
          </p:nvPr>
        </p:nvSpPr>
        <p:spPr/>
        <p:txBody>
          <a:bodyPr/>
          <a:lstStyle/>
          <a:p>
            <a:fld id="{1D7C9D3C-4A5F-4255-B649-EC010562C5CF}" type="slidenum">
              <a:rPr lang="en-US" smtClean="0"/>
              <a:pPr/>
              <a:t>9</a:t>
            </a:fld>
            <a:endParaRPr lang="en-US" dirty="0"/>
          </a:p>
        </p:txBody>
      </p:sp>
    </p:spTree>
    <p:extLst>
      <p:ext uri="{BB962C8B-B14F-4D97-AF65-F5344CB8AC3E}">
        <p14:creationId xmlns:p14="http://schemas.microsoft.com/office/powerpoint/2010/main" val="3170359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1D7C9D3C-4A5F-4255-B649-EC010562C5CF}" type="slidenum">
              <a:rPr lang="en-US" smtClean="0"/>
              <a:pPr/>
              <a:t>11</a:t>
            </a:fld>
            <a:endParaRPr lang="en-US" dirty="0"/>
          </a:p>
        </p:txBody>
      </p:sp>
    </p:spTree>
    <p:extLst>
      <p:ext uri="{BB962C8B-B14F-4D97-AF65-F5344CB8AC3E}">
        <p14:creationId xmlns:p14="http://schemas.microsoft.com/office/powerpoint/2010/main" val="1183708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Presence of the devotees of the Lord: Sanctifies the place. </a:t>
            </a:r>
          </a:p>
          <a:p>
            <a:r>
              <a:rPr lang="en-US" dirty="0" smtClean="0"/>
              <a:t>MP is not requesting to mitigate or</a:t>
            </a:r>
            <a:r>
              <a:rPr lang="en-US" baseline="0" dirty="0" smtClean="0"/>
              <a:t> lessen the pain of curse. </a:t>
            </a:r>
            <a:endParaRPr lang="en-US" dirty="0"/>
          </a:p>
        </p:txBody>
      </p:sp>
      <p:sp>
        <p:nvSpPr>
          <p:cNvPr id="4" name="Slide Number Placeholder 3"/>
          <p:cNvSpPr>
            <a:spLocks noGrp="1"/>
          </p:cNvSpPr>
          <p:nvPr>
            <p:ph type="sldNum" sz="quarter" idx="10"/>
          </p:nvPr>
        </p:nvSpPr>
        <p:spPr/>
        <p:txBody>
          <a:bodyPr/>
          <a:lstStyle/>
          <a:p>
            <a:fld id="{1D7C9D3C-4A5F-4255-B649-EC010562C5CF}" type="slidenum">
              <a:rPr lang="en-US" smtClean="0"/>
              <a:pPr/>
              <a:t>13</a:t>
            </a:fld>
            <a:endParaRPr lang="en-US" dirty="0"/>
          </a:p>
        </p:txBody>
      </p:sp>
    </p:spTree>
    <p:extLst>
      <p:ext uri="{BB962C8B-B14F-4D97-AF65-F5344CB8AC3E}">
        <p14:creationId xmlns:p14="http://schemas.microsoft.com/office/powerpoint/2010/main" val="24553394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7C9D3C-4A5F-4255-B649-EC010562C5CF}" type="slidenum">
              <a:rPr lang="en-US" smtClean="0"/>
              <a:pPr/>
              <a:t>14</a:t>
            </a:fld>
            <a:endParaRPr lang="en-US" dirty="0"/>
          </a:p>
        </p:txBody>
      </p:sp>
    </p:spTree>
    <p:extLst>
      <p:ext uri="{BB962C8B-B14F-4D97-AF65-F5344CB8AC3E}">
        <p14:creationId xmlns:p14="http://schemas.microsoft.com/office/powerpoint/2010/main" val="3567281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7C9D3C-4A5F-4255-B649-EC010562C5CF}" type="slidenum">
              <a:rPr lang="en-US" smtClean="0"/>
              <a:pPr/>
              <a:t>15</a:t>
            </a:fld>
            <a:endParaRPr lang="en-US" dirty="0"/>
          </a:p>
        </p:txBody>
      </p:sp>
    </p:spTree>
    <p:extLst>
      <p:ext uri="{BB962C8B-B14F-4D97-AF65-F5344CB8AC3E}">
        <p14:creationId xmlns:p14="http://schemas.microsoft.com/office/powerpoint/2010/main" val="24553394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enemies: Prahlad Maharaj</a:t>
            </a:r>
            <a:r>
              <a:rPr lang="en-US" baseline="0" dirty="0" smtClean="0"/>
              <a:t> e.g. </a:t>
            </a:r>
            <a:endParaRPr lang="en-US" dirty="0"/>
          </a:p>
        </p:txBody>
      </p:sp>
      <p:sp>
        <p:nvSpPr>
          <p:cNvPr id="4" name="Slide Number Placeholder 3"/>
          <p:cNvSpPr>
            <a:spLocks noGrp="1"/>
          </p:cNvSpPr>
          <p:nvPr>
            <p:ph type="sldNum" sz="quarter" idx="10"/>
          </p:nvPr>
        </p:nvSpPr>
        <p:spPr/>
        <p:txBody>
          <a:bodyPr/>
          <a:lstStyle/>
          <a:p>
            <a:fld id="{1D7C9D3C-4A5F-4255-B649-EC010562C5CF}" type="slidenum">
              <a:rPr lang="en-US" smtClean="0"/>
              <a:pPr/>
              <a:t>17</a:t>
            </a:fld>
            <a:endParaRPr lang="en-US" dirty="0"/>
          </a:p>
        </p:txBody>
      </p:sp>
    </p:spTree>
    <p:extLst>
      <p:ext uri="{BB962C8B-B14F-4D97-AF65-F5344CB8AC3E}">
        <p14:creationId xmlns:p14="http://schemas.microsoft.com/office/powerpoint/2010/main" val="285282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7C9D3C-4A5F-4255-B649-EC010562C5CF}" type="slidenum">
              <a:rPr lang="en-US" smtClean="0"/>
              <a:pPr/>
              <a:t>20</a:t>
            </a:fld>
            <a:endParaRPr lang="en-US" dirty="0"/>
          </a:p>
        </p:txBody>
      </p:sp>
    </p:spTree>
    <p:extLst>
      <p:ext uri="{BB962C8B-B14F-4D97-AF65-F5344CB8AC3E}">
        <p14:creationId xmlns:p14="http://schemas.microsoft.com/office/powerpoint/2010/main" val="384480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8CDBDC-95FD-444B-B372-FD495D3A6F17}" type="datetimeFigureOut">
              <a:rPr lang="en-US" smtClean="0"/>
              <a:pPr/>
              <a:t>4/13/13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2726293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CDBDC-95FD-444B-B372-FD495D3A6F17}" type="datetimeFigureOut">
              <a:rPr lang="en-US" smtClean="0"/>
              <a:pPr/>
              <a:t>4/13/13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2644833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CDBDC-95FD-444B-B372-FD495D3A6F17}" type="datetimeFigureOut">
              <a:rPr lang="en-US" smtClean="0"/>
              <a:pPr/>
              <a:t>4/13/13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25356884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8CDBDC-95FD-444B-B372-FD495D3A6F17}" type="datetimeFigureOut">
              <a:rPr lang="en-US" smtClean="0"/>
              <a:pPr/>
              <a:t>4/13/13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15641013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8CDBDC-95FD-444B-B372-FD495D3A6F17}" type="datetimeFigureOut">
              <a:rPr lang="en-US" smtClean="0"/>
              <a:pPr/>
              <a:t>4/13/13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5411348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8CDBDC-95FD-444B-B372-FD495D3A6F17}" type="datetimeFigureOut">
              <a:rPr lang="en-US" smtClean="0"/>
              <a:pPr/>
              <a:t>4/13/13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7819588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8CDBDC-95FD-444B-B372-FD495D3A6F17}" type="datetimeFigureOut">
              <a:rPr lang="en-US" smtClean="0"/>
              <a:pPr/>
              <a:t>4/13/13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5163401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8CDBDC-95FD-444B-B372-FD495D3A6F17}" type="datetimeFigureOut">
              <a:rPr lang="en-US" smtClean="0"/>
              <a:pPr/>
              <a:t>4/13/13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24417160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CDBDC-95FD-444B-B372-FD495D3A6F17}" type="datetimeFigureOut">
              <a:rPr lang="en-US" smtClean="0"/>
              <a:pPr/>
              <a:t>4/13/13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13287673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CDBDC-95FD-444B-B372-FD495D3A6F17}" type="datetimeFigureOut">
              <a:rPr lang="en-US" smtClean="0"/>
              <a:pPr/>
              <a:t>4/13/13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19696003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CDBDC-95FD-444B-B372-FD495D3A6F17}" type="datetimeFigureOut">
              <a:rPr lang="en-US" smtClean="0"/>
              <a:pPr/>
              <a:t>4/13/13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39570751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CDBDC-95FD-444B-B372-FD495D3A6F17}" type="datetimeFigureOut">
              <a:rPr lang="en-US" smtClean="0"/>
              <a:pPr/>
              <a:t>4/13/13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C7103-0E40-414D-8B13-609DA8C76488}" type="slidenum">
              <a:rPr lang="en-US" smtClean="0"/>
              <a:pPr/>
              <a:t>‹#›</a:t>
            </a:fld>
            <a:endParaRPr lang="en-US" dirty="0"/>
          </a:p>
        </p:txBody>
      </p:sp>
    </p:spTree>
    <p:extLst>
      <p:ext uri="{BB962C8B-B14F-4D97-AF65-F5344CB8AC3E}">
        <p14:creationId xmlns:p14="http://schemas.microsoft.com/office/powerpoint/2010/main" val="42272396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vedabase.net/b/bhakti" TargetMode="External"/><Relationship Id="rId4" Type="http://schemas.openxmlformats.org/officeDocument/2006/relationships/hyperlink" Target="http://vedabase.net/y/yogi" TargetMode="External"/><Relationship Id="rId5" Type="http://schemas.openxmlformats.org/officeDocument/2006/relationships/hyperlink" Target="http://vedabase.net/c/cakra" TargetMode="External"/><Relationship Id="rId6" Type="http://schemas.openxmlformats.org/officeDocument/2006/relationships/hyperlink" Target="http://vedabase.net/m/mani" TargetMode="External"/><Relationship Id="rId7" Type="http://schemas.openxmlformats.org/officeDocument/2006/relationships/hyperlink" Target="http://vedabase.net/v/visuddhi"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vedabase.net/p/prth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4.bp.blogspot.com/-VSbK2mXl5uY/TfDAOUgA6XI/AAAAAAAABIg/SSZ5oWlizzs/s1600/parikchitsukadev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174528"/>
            <a:ext cx="7772400" cy="5226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6731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1066800"/>
            <a:ext cx="5257800" cy="1692771"/>
          </a:xfrm>
          <a:prstGeom prst="rect">
            <a:avLst/>
          </a:prstGeom>
        </p:spPr>
        <p:txBody>
          <a:bodyPr wrap="square">
            <a:spAutoFit/>
          </a:bodyPr>
          <a:lstStyle/>
          <a:p>
            <a:pPr algn="ctr"/>
            <a:r>
              <a:rPr lang="en-US" sz="2600" spc="-100" dirty="0" err="1">
                <a:solidFill>
                  <a:schemeClr val="tx2"/>
                </a:solidFill>
                <a:latin typeface="+mj-lt"/>
                <a:ea typeface="+mj-ea"/>
                <a:cs typeface="+mj-cs"/>
              </a:rPr>
              <a:t>na</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yatra</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kālo</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nimiṣāḿ</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paraḥ</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prabhuḥ</a:t>
            </a:r>
            <a:endParaRPr lang="en-US" sz="2600" spc="-100" dirty="0">
              <a:solidFill>
                <a:schemeClr val="tx2"/>
              </a:solidFill>
              <a:latin typeface="+mj-lt"/>
              <a:ea typeface="+mj-ea"/>
              <a:cs typeface="+mj-cs"/>
            </a:endParaRPr>
          </a:p>
          <a:p>
            <a:pPr algn="ctr"/>
            <a:r>
              <a:rPr lang="en-US" sz="2600" spc="-100" dirty="0" err="1">
                <a:solidFill>
                  <a:schemeClr val="tx2"/>
                </a:solidFill>
                <a:latin typeface="+mj-lt"/>
                <a:ea typeface="+mj-ea"/>
                <a:cs typeface="+mj-cs"/>
              </a:rPr>
              <a:t>kuto</a:t>
            </a:r>
            <a:r>
              <a:rPr lang="en-US" sz="2600" spc="-100" dirty="0">
                <a:solidFill>
                  <a:schemeClr val="tx2"/>
                </a:solidFill>
                <a:latin typeface="+mj-lt"/>
                <a:ea typeface="+mj-ea"/>
                <a:cs typeface="+mj-cs"/>
              </a:rPr>
              <a:t> nu </a:t>
            </a:r>
            <a:r>
              <a:rPr lang="en-US" sz="2600" spc="-100" dirty="0" err="1">
                <a:solidFill>
                  <a:schemeClr val="tx2"/>
                </a:solidFill>
                <a:latin typeface="+mj-lt"/>
                <a:ea typeface="+mj-ea"/>
                <a:cs typeface="+mj-cs"/>
              </a:rPr>
              <a:t>devā</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jagatāḿ</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ya</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īśire</a:t>
            </a:r>
            <a:endParaRPr lang="en-US" sz="2600" spc="-100" dirty="0">
              <a:solidFill>
                <a:schemeClr val="tx2"/>
              </a:solidFill>
              <a:latin typeface="+mj-lt"/>
              <a:ea typeface="+mj-ea"/>
              <a:cs typeface="+mj-cs"/>
            </a:endParaRPr>
          </a:p>
          <a:p>
            <a:pPr algn="ctr"/>
            <a:r>
              <a:rPr lang="en-US" sz="2600" spc="-100" dirty="0" err="1">
                <a:solidFill>
                  <a:schemeClr val="tx2"/>
                </a:solidFill>
                <a:latin typeface="+mj-lt"/>
                <a:ea typeface="+mj-ea"/>
                <a:cs typeface="+mj-cs"/>
              </a:rPr>
              <a:t>na</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yatra</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sattvaḿ</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na</a:t>
            </a:r>
            <a:r>
              <a:rPr lang="en-US" sz="2600" spc="-100" dirty="0">
                <a:solidFill>
                  <a:schemeClr val="tx2"/>
                </a:solidFill>
                <a:latin typeface="+mj-lt"/>
                <a:ea typeface="+mj-ea"/>
                <a:cs typeface="+mj-cs"/>
              </a:rPr>
              <a:t> rajas </a:t>
            </a:r>
            <a:r>
              <a:rPr lang="en-US" sz="2600" spc="-100" dirty="0" err="1">
                <a:solidFill>
                  <a:schemeClr val="tx2"/>
                </a:solidFill>
                <a:latin typeface="+mj-lt"/>
                <a:ea typeface="+mj-ea"/>
                <a:cs typeface="+mj-cs"/>
              </a:rPr>
              <a:t>tamaś</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ca</a:t>
            </a:r>
            <a:endParaRPr lang="en-US" sz="2600" spc="-100" dirty="0">
              <a:solidFill>
                <a:schemeClr val="tx2"/>
              </a:solidFill>
              <a:latin typeface="+mj-lt"/>
              <a:ea typeface="+mj-ea"/>
              <a:cs typeface="+mj-cs"/>
            </a:endParaRPr>
          </a:p>
          <a:p>
            <a:pPr algn="ctr"/>
            <a:r>
              <a:rPr lang="en-US" sz="2600" spc="-100" dirty="0" err="1">
                <a:solidFill>
                  <a:schemeClr val="tx2"/>
                </a:solidFill>
                <a:latin typeface="+mj-lt"/>
                <a:ea typeface="+mj-ea"/>
                <a:cs typeface="+mj-cs"/>
              </a:rPr>
              <a:t>na</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vai</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vikāro</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na</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mahān</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pradhānam</a:t>
            </a:r>
            <a:endParaRPr lang="en-US" sz="2600" spc="-100" dirty="0">
              <a:solidFill>
                <a:schemeClr val="tx2"/>
              </a:solidFill>
              <a:latin typeface="+mj-lt"/>
              <a:ea typeface="+mj-ea"/>
              <a:cs typeface="+mj-cs"/>
            </a:endParaRPr>
          </a:p>
        </p:txBody>
      </p:sp>
      <p:sp>
        <p:nvSpPr>
          <p:cNvPr id="3" name="Rectangle 2"/>
          <p:cNvSpPr/>
          <p:nvPr/>
        </p:nvSpPr>
        <p:spPr>
          <a:xfrm>
            <a:off x="533400" y="3276600"/>
            <a:ext cx="8153400" cy="2677656"/>
          </a:xfrm>
          <a:prstGeom prst="rect">
            <a:avLst/>
          </a:prstGeom>
        </p:spPr>
        <p:txBody>
          <a:bodyPr wrap="square">
            <a:spAutoFit/>
          </a:bodyPr>
          <a:lstStyle/>
          <a:p>
            <a:pPr algn="ctr"/>
            <a:r>
              <a:rPr lang="en-US" sz="2400" dirty="0"/>
              <a:t>In that transcendental state of </a:t>
            </a:r>
            <a:r>
              <a:rPr lang="en-US" sz="2400" dirty="0" err="1"/>
              <a:t>labdhopaśānti</a:t>
            </a:r>
            <a:r>
              <a:rPr lang="en-US" sz="2400" dirty="0"/>
              <a:t>, there is no supremacy of devastating time, which controls even the celestial demigods who are empowered to rule over mundane creatures. (And what to speak of the demigods themselves?) Nor is there the mode of material goodness, nor passion, nor ignorance, nor even the false ego, nor the material Causal Ocean, nor the material nature.</a:t>
            </a:r>
          </a:p>
        </p:txBody>
      </p:sp>
      <p:sp>
        <p:nvSpPr>
          <p:cNvPr id="4" name="Rectangle 3"/>
          <p:cNvSpPr/>
          <p:nvPr/>
        </p:nvSpPr>
        <p:spPr>
          <a:xfrm>
            <a:off x="4157037" y="457200"/>
            <a:ext cx="954107" cy="492443"/>
          </a:xfrm>
          <a:prstGeom prst="rect">
            <a:avLst/>
          </a:prstGeom>
        </p:spPr>
        <p:txBody>
          <a:bodyPr wrap="none">
            <a:spAutoFit/>
          </a:bodyPr>
          <a:lstStyle/>
          <a:p>
            <a:pPr algn="ctr"/>
            <a:r>
              <a:rPr lang="en-US" sz="2600" spc="-100" dirty="0" smtClean="0">
                <a:solidFill>
                  <a:schemeClr val="tx2"/>
                </a:solidFill>
                <a:latin typeface="+mj-lt"/>
                <a:ea typeface="+mj-ea"/>
                <a:cs typeface="+mj-cs"/>
              </a:rPr>
              <a:t>2.2.17</a:t>
            </a:r>
            <a:endParaRPr lang="en-US" sz="2600" spc="-100" dirty="0">
              <a:solidFill>
                <a:schemeClr val="tx2"/>
              </a:solidFill>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p>
        </p:txBody>
      </p:sp>
      <p:sp>
        <p:nvSpPr>
          <p:cNvPr id="3" name="Content Placeholder 2"/>
          <p:cNvSpPr>
            <a:spLocks noGrp="1"/>
          </p:cNvSpPr>
          <p:nvPr>
            <p:ph idx="1"/>
          </p:nvPr>
        </p:nvSpPr>
        <p:spPr/>
        <p:txBody>
          <a:bodyPr>
            <a:normAutofit fontScale="85000" lnSpcReduction="10000"/>
          </a:bodyPr>
          <a:lstStyle/>
          <a:p>
            <a:r>
              <a:rPr lang="en-US" sz="2000" dirty="0" smtClean="0"/>
              <a:t>Devastating time does not act on the transcendental plane</a:t>
            </a:r>
          </a:p>
          <a:p>
            <a:pPr lvl="1"/>
            <a:r>
              <a:rPr lang="en-US" sz="1600" dirty="0" smtClean="0"/>
              <a:t>Time has influence on any part of the material cosmos  through birth, death, old age and disease</a:t>
            </a:r>
          </a:p>
          <a:p>
            <a:pPr lvl="1"/>
            <a:r>
              <a:rPr lang="en-US" sz="1600" dirty="0" smtClean="0"/>
              <a:t>Even Brahma is affected by this. So are the demigods.</a:t>
            </a:r>
          </a:p>
          <a:p>
            <a:r>
              <a:rPr lang="en-US" sz="2000" dirty="0" smtClean="0"/>
              <a:t>Devotees of the Lord in the transcendental state are </a:t>
            </a:r>
            <a:r>
              <a:rPr lang="en-US" sz="2000" dirty="0" err="1" smtClean="0"/>
              <a:t>guna</a:t>
            </a:r>
            <a:r>
              <a:rPr lang="en-US" sz="2000" dirty="0" smtClean="0"/>
              <a:t> </a:t>
            </a:r>
            <a:r>
              <a:rPr lang="en-US" sz="2000" dirty="0" err="1" smtClean="0"/>
              <a:t>tita</a:t>
            </a:r>
            <a:r>
              <a:rPr lang="en-US" sz="2000" dirty="0" smtClean="0"/>
              <a:t>, above the material modes of goodness, passion and ignorance</a:t>
            </a:r>
          </a:p>
          <a:p>
            <a:r>
              <a:rPr lang="en-US" sz="2000" dirty="0" smtClean="0"/>
              <a:t>Living entity is in pure consciousness and as such he has no false ego</a:t>
            </a:r>
          </a:p>
          <a:p>
            <a:r>
              <a:rPr lang="en-US" sz="2000" dirty="0" smtClean="0"/>
              <a:t>This pure consciousness directs him to the service of the Lord</a:t>
            </a:r>
          </a:p>
          <a:p>
            <a:r>
              <a:rPr lang="en-US" sz="2000" dirty="0" smtClean="0"/>
              <a:t>In that state there is neither material creation nor causal ocean for the material nature</a:t>
            </a:r>
          </a:p>
          <a:p>
            <a:pPr marL="0" indent="0">
              <a:buNone/>
            </a:pPr>
            <a:endParaRPr lang="en-US" sz="2000" dirty="0" smtClean="0"/>
          </a:p>
          <a:p>
            <a:pPr marL="0" indent="0">
              <a:buNone/>
            </a:pPr>
            <a:r>
              <a:rPr lang="en-US" sz="2000" dirty="0" smtClean="0"/>
              <a:t>Transcendentalists: </a:t>
            </a:r>
            <a:r>
              <a:rPr lang="en-US" sz="2000" dirty="0" err="1" smtClean="0"/>
              <a:t>Impersonalists</a:t>
            </a:r>
            <a:r>
              <a:rPr lang="en-US" sz="2000" dirty="0" smtClean="0"/>
              <a:t> and devotees</a:t>
            </a:r>
          </a:p>
          <a:p>
            <a:r>
              <a:rPr lang="en-US" sz="2000" dirty="0" err="1" smtClean="0"/>
              <a:t>Impersonalists</a:t>
            </a:r>
            <a:r>
              <a:rPr lang="en-US" sz="2000" dirty="0" smtClean="0"/>
              <a:t>: </a:t>
            </a:r>
            <a:r>
              <a:rPr lang="en-US" sz="2000" dirty="0" err="1" smtClean="0"/>
              <a:t>Brahmajyoti</a:t>
            </a:r>
            <a:r>
              <a:rPr lang="en-US" sz="2000" dirty="0" smtClean="0"/>
              <a:t> (Full of knowledge and Eternity), are Spiritual spark</a:t>
            </a:r>
          </a:p>
          <a:p>
            <a:r>
              <a:rPr lang="en-US" sz="2000" dirty="0" smtClean="0"/>
              <a:t>Devotees: </a:t>
            </a:r>
            <a:r>
              <a:rPr lang="en-US" sz="2000" dirty="0" err="1" smtClean="0"/>
              <a:t>Vaikuntha</a:t>
            </a:r>
            <a:r>
              <a:rPr lang="en-US" sz="2000" dirty="0" smtClean="0"/>
              <a:t> planets (Full of knowledge, Eternity and bliss – same as that of Lord), attain spiritual body</a:t>
            </a:r>
          </a:p>
          <a:p>
            <a:r>
              <a:rPr lang="en-US" sz="2000" dirty="0" smtClean="0"/>
              <a:t>Only through Bhakti yoga one can reach </a:t>
            </a:r>
            <a:r>
              <a:rPr lang="en-US" sz="2000" dirty="0" err="1" smtClean="0"/>
              <a:t>Vaikuntha</a:t>
            </a:r>
            <a:r>
              <a:rPr lang="en-US" sz="2000" dirty="0" smtClean="0"/>
              <a:t> planets</a:t>
            </a:r>
          </a:p>
          <a:p>
            <a:r>
              <a:rPr lang="en-US" sz="2000" dirty="0" smtClean="0"/>
              <a:t>Karma and </a:t>
            </a:r>
            <a:r>
              <a:rPr lang="en-US" sz="2000" dirty="0" err="1" smtClean="0"/>
              <a:t>Jnana</a:t>
            </a:r>
            <a:r>
              <a:rPr lang="en-US" sz="2000" dirty="0" smtClean="0"/>
              <a:t> yoga can only take one </a:t>
            </a:r>
            <a:r>
              <a:rPr lang="en-US" sz="2000" dirty="0" err="1" smtClean="0"/>
              <a:t>upto</a:t>
            </a:r>
            <a:r>
              <a:rPr lang="en-US" sz="2000" dirty="0" smtClean="0"/>
              <a:t> </a:t>
            </a:r>
            <a:r>
              <a:rPr lang="en-US" sz="2000" dirty="0" err="1" smtClean="0"/>
              <a:t>Brahmajyoti</a:t>
            </a:r>
            <a:endParaRPr lang="en-US" sz="2000" dirty="0" smtClean="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41526934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14400"/>
            <a:ext cx="7086600" cy="1692771"/>
          </a:xfrm>
          <a:prstGeom prst="rect">
            <a:avLst/>
          </a:prstGeom>
        </p:spPr>
        <p:txBody>
          <a:bodyPr wrap="square">
            <a:spAutoFit/>
          </a:bodyPr>
          <a:lstStyle/>
          <a:p>
            <a:pPr algn="ctr"/>
            <a:r>
              <a:rPr lang="en-US" sz="2600" spc="-100" dirty="0" err="1">
                <a:solidFill>
                  <a:schemeClr val="tx2"/>
                </a:solidFill>
                <a:latin typeface="+mj-lt"/>
                <a:ea typeface="+mj-ea"/>
                <a:cs typeface="+mj-cs"/>
              </a:rPr>
              <a:t>paraḿ</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padaḿ</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vaiṣṇavam</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āmananti</a:t>
            </a:r>
            <a:r>
              <a:rPr lang="en-US" sz="2600" spc="-100" dirty="0">
                <a:solidFill>
                  <a:schemeClr val="tx2"/>
                </a:solidFill>
                <a:latin typeface="+mj-lt"/>
                <a:ea typeface="+mj-ea"/>
                <a:cs typeface="+mj-cs"/>
              </a:rPr>
              <a:t> tad</a:t>
            </a:r>
          </a:p>
          <a:p>
            <a:pPr algn="ctr"/>
            <a:r>
              <a:rPr lang="en-US" sz="2600" spc="-100" dirty="0" err="1">
                <a:solidFill>
                  <a:schemeClr val="tx2"/>
                </a:solidFill>
                <a:latin typeface="+mj-lt"/>
                <a:ea typeface="+mj-ea"/>
                <a:cs typeface="+mj-cs"/>
              </a:rPr>
              <a:t>yan</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neti</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netīty</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atad</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utsisṛkṣavaḥ</a:t>
            </a:r>
            <a:endParaRPr lang="en-US" sz="2600" spc="-100" dirty="0">
              <a:solidFill>
                <a:schemeClr val="tx2"/>
              </a:solidFill>
              <a:latin typeface="+mj-lt"/>
              <a:ea typeface="+mj-ea"/>
              <a:cs typeface="+mj-cs"/>
            </a:endParaRPr>
          </a:p>
          <a:p>
            <a:pPr algn="ctr"/>
            <a:r>
              <a:rPr lang="en-US" sz="2600" spc="-100" dirty="0" err="1">
                <a:solidFill>
                  <a:schemeClr val="tx2"/>
                </a:solidFill>
                <a:latin typeface="+mj-lt"/>
                <a:ea typeface="+mj-ea"/>
                <a:cs typeface="+mj-cs"/>
              </a:rPr>
              <a:t>visṛjya</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daurātmyam</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ananya-sauhṛdā</a:t>
            </a:r>
            <a:endParaRPr lang="en-US" sz="2600" spc="-100" dirty="0">
              <a:solidFill>
                <a:schemeClr val="tx2"/>
              </a:solidFill>
              <a:latin typeface="+mj-lt"/>
              <a:ea typeface="+mj-ea"/>
              <a:cs typeface="+mj-cs"/>
            </a:endParaRPr>
          </a:p>
          <a:p>
            <a:pPr algn="ctr"/>
            <a:r>
              <a:rPr lang="en-US" sz="2600" spc="-100" dirty="0" err="1">
                <a:solidFill>
                  <a:schemeClr val="tx2"/>
                </a:solidFill>
                <a:latin typeface="+mj-lt"/>
                <a:ea typeface="+mj-ea"/>
                <a:cs typeface="+mj-cs"/>
              </a:rPr>
              <a:t>hṛdopaguhyārha-padaḿ</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pade</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pade</a:t>
            </a:r>
            <a:endParaRPr lang="en-US" sz="2600" spc="-100" dirty="0">
              <a:solidFill>
                <a:schemeClr val="tx2"/>
              </a:solidFill>
              <a:latin typeface="+mj-lt"/>
              <a:ea typeface="+mj-ea"/>
              <a:cs typeface="+mj-cs"/>
            </a:endParaRPr>
          </a:p>
        </p:txBody>
      </p:sp>
      <p:sp>
        <p:nvSpPr>
          <p:cNvPr id="3" name="Rectangle 2"/>
          <p:cNvSpPr/>
          <p:nvPr/>
        </p:nvSpPr>
        <p:spPr>
          <a:xfrm>
            <a:off x="762000" y="2971800"/>
            <a:ext cx="7543800" cy="2308324"/>
          </a:xfrm>
          <a:prstGeom prst="rect">
            <a:avLst/>
          </a:prstGeom>
        </p:spPr>
        <p:txBody>
          <a:bodyPr wrap="square">
            <a:spAutoFit/>
          </a:bodyPr>
          <a:lstStyle/>
          <a:p>
            <a:pPr algn="ctr"/>
            <a:r>
              <a:rPr lang="en-US" sz="2400" dirty="0"/>
              <a:t>The transcendentalists desire to avoid everything godless, for they know that supreme situation in which everything is related with the Supreme Lord </a:t>
            </a:r>
            <a:r>
              <a:rPr lang="en-US" sz="2400" dirty="0" err="1"/>
              <a:t>Viṣṇu</a:t>
            </a:r>
            <a:r>
              <a:rPr lang="en-US" sz="2400" dirty="0"/>
              <a:t>. Therefore a pure devotee who is in absolute harmony with the Lord does not create perplexities, but worships the lotus feet of the Lord at every moment, taking them into his heart.</a:t>
            </a:r>
          </a:p>
        </p:txBody>
      </p:sp>
      <p:sp>
        <p:nvSpPr>
          <p:cNvPr id="4" name="Rectangle 3"/>
          <p:cNvSpPr/>
          <p:nvPr/>
        </p:nvSpPr>
        <p:spPr>
          <a:xfrm>
            <a:off x="3886200" y="457200"/>
            <a:ext cx="954107" cy="492443"/>
          </a:xfrm>
          <a:prstGeom prst="rect">
            <a:avLst/>
          </a:prstGeom>
        </p:spPr>
        <p:txBody>
          <a:bodyPr wrap="none">
            <a:spAutoFit/>
          </a:bodyPr>
          <a:lstStyle/>
          <a:p>
            <a:r>
              <a:rPr lang="en-US" sz="2600" spc="-100" dirty="0" smtClean="0">
                <a:solidFill>
                  <a:schemeClr val="tx2"/>
                </a:solidFill>
                <a:latin typeface="+mj-lt"/>
                <a:ea typeface="+mj-ea"/>
                <a:cs typeface="+mj-cs"/>
              </a:rPr>
              <a:t>2.2.18</a:t>
            </a:r>
            <a:endParaRPr lang="en-US" sz="2600" spc="-100" dirty="0">
              <a:solidFill>
                <a:schemeClr val="tx2"/>
              </a:solidFill>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Key points from the purport</a:t>
            </a:r>
          </a:p>
        </p:txBody>
      </p:sp>
      <p:sp>
        <p:nvSpPr>
          <p:cNvPr id="3" name="Content Placeholder 2"/>
          <p:cNvSpPr>
            <a:spLocks noGrp="1"/>
          </p:cNvSpPr>
          <p:nvPr>
            <p:ph idx="1"/>
          </p:nvPr>
        </p:nvSpPr>
        <p:spPr>
          <a:xfrm>
            <a:off x="457200" y="990600"/>
            <a:ext cx="8229600" cy="5211763"/>
          </a:xfrm>
        </p:spPr>
        <p:txBody>
          <a:bodyPr>
            <a:normAutofit fontScale="85000" lnSpcReduction="20000"/>
          </a:bodyPr>
          <a:lstStyle/>
          <a:p>
            <a:r>
              <a:rPr lang="en-US" dirty="0" smtClean="0"/>
              <a:t>Pure devotees do not waste time in discriminating between  </a:t>
            </a:r>
            <a:r>
              <a:rPr lang="en-US" dirty="0" err="1" smtClean="0"/>
              <a:t>brahman</a:t>
            </a:r>
            <a:r>
              <a:rPr lang="en-US" dirty="0" smtClean="0"/>
              <a:t> and non-</a:t>
            </a:r>
            <a:r>
              <a:rPr lang="en-US" dirty="0" err="1" smtClean="0"/>
              <a:t>brahman</a:t>
            </a:r>
            <a:endParaRPr lang="en-US" b="1" dirty="0"/>
          </a:p>
          <a:p>
            <a:r>
              <a:rPr lang="en-US" dirty="0"/>
              <a:t>They know Lord </a:t>
            </a:r>
            <a:r>
              <a:rPr lang="en-US" dirty="0" err="1"/>
              <a:t>Parabrahman</a:t>
            </a:r>
            <a:r>
              <a:rPr lang="en-US" dirty="0"/>
              <a:t>, by his Brahman energy, is interwoven in everything</a:t>
            </a:r>
          </a:p>
          <a:p>
            <a:r>
              <a:rPr lang="en-US" dirty="0"/>
              <a:t>They look upon everything as the property of the Lord</a:t>
            </a:r>
          </a:p>
          <a:p>
            <a:r>
              <a:rPr lang="en-US" dirty="0"/>
              <a:t>They try to engage in His service and does not create </a:t>
            </a:r>
            <a:r>
              <a:rPr lang="en-US" dirty="0" smtClean="0"/>
              <a:t>perplexities</a:t>
            </a:r>
          </a:p>
          <a:p>
            <a:r>
              <a:rPr lang="en-US" dirty="0" smtClean="0"/>
              <a:t>Who creates perplexities?</a:t>
            </a:r>
          </a:p>
          <a:p>
            <a:r>
              <a:rPr lang="en-US" dirty="0" err="1" smtClean="0"/>
              <a:t>Duratmas</a:t>
            </a:r>
            <a:r>
              <a:rPr lang="en-US" dirty="0" smtClean="0"/>
              <a:t>: </a:t>
            </a:r>
          </a:p>
          <a:p>
            <a:pPr lvl="1"/>
            <a:r>
              <a:rPr lang="en-US" dirty="0" smtClean="0"/>
              <a:t>Say Lord’s form is material </a:t>
            </a:r>
          </a:p>
          <a:p>
            <a:pPr lvl="1"/>
            <a:r>
              <a:rPr lang="en-US" dirty="0" smtClean="0"/>
              <a:t>Speculative</a:t>
            </a:r>
          </a:p>
          <a:p>
            <a:pPr lvl="1"/>
            <a:r>
              <a:rPr lang="en-US" dirty="0" smtClean="0"/>
              <a:t>Believe in becoming one with the impersonal </a:t>
            </a:r>
            <a:r>
              <a:rPr lang="en-US" dirty="0" err="1" smtClean="0"/>
              <a:t>brahman</a:t>
            </a:r>
            <a:endParaRPr lang="en-US" dirty="0" smtClean="0"/>
          </a:p>
          <a:p>
            <a:pPr lvl="1"/>
            <a:r>
              <a:rPr lang="en-US" dirty="0" smtClean="0"/>
              <a:t>Mislead others</a:t>
            </a:r>
          </a:p>
          <a:p>
            <a:endParaRPr lang="en-US" dirty="0" smtClean="0"/>
          </a:p>
          <a:p>
            <a:endParaRPr lang="en-US" dirty="0" smtClean="0"/>
          </a:p>
          <a:p>
            <a:endParaRPr lang="en-US" dirty="0" smtClean="0"/>
          </a:p>
          <a:p>
            <a:endParaRPr lang="en-US" dirty="0"/>
          </a:p>
          <a:p>
            <a:endParaRPr lang="en-US" dirty="0" smtClean="0"/>
          </a:p>
        </p:txBody>
      </p:sp>
    </p:spTree>
    <p:extLst>
      <p:ext uri="{BB962C8B-B14F-4D97-AF65-F5344CB8AC3E}">
        <p14:creationId xmlns:p14="http://schemas.microsoft.com/office/powerpoint/2010/main" val="35726684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066800"/>
            <a:ext cx="6324600" cy="1692771"/>
          </a:xfrm>
          <a:prstGeom prst="rect">
            <a:avLst/>
          </a:prstGeom>
        </p:spPr>
        <p:txBody>
          <a:bodyPr wrap="square">
            <a:spAutoFit/>
          </a:bodyPr>
          <a:lstStyle/>
          <a:p>
            <a:pPr algn="ctr"/>
            <a:r>
              <a:rPr lang="en-US" sz="2600" spc="-100" dirty="0" err="1">
                <a:solidFill>
                  <a:schemeClr val="tx2"/>
                </a:solidFill>
                <a:latin typeface="+mj-lt"/>
                <a:ea typeface="+mj-ea"/>
                <a:cs typeface="+mj-cs"/>
              </a:rPr>
              <a:t>itthaḿ</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munis</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tūparamed</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vyavasthito</a:t>
            </a:r>
            <a:endParaRPr lang="en-US" sz="2600" spc="-100" dirty="0">
              <a:solidFill>
                <a:schemeClr val="tx2"/>
              </a:solidFill>
              <a:latin typeface="+mj-lt"/>
              <a:ea typeface="+mj-ea"/>
              <a:cs typeface="+mj-cs"/>
            </a:endParaRPr>
          </a:p>
          <a:p>
            <a:pPr algn="ctr"/>
            <a:r>
              <a:rPr lang="en-US" sz="2600" spc="-100" dirty="0" err="1">
                <a:solidFill>
                  <a:schemeClr val="tx2"/>
                </a:solidFill>
                <a:latin typeface="+mj-lt"/>
                <a:ea typeface="+mj-ea"/>
                <a:cs typeface="+mj-cs"/>
              </a:rPr>
              <a:t>vijñāna-dṛg-vīrya-surandhitāśayaḥ</a:t>
            </a:r>
            <a:endParaRPr lang="en-US" sz="2600" spc="-100" dirty="0">
              <a:solidFill>
                <a:schemeClr val="tx2"/>
              </a:solidFill>
              <a:latin typeface="+mj-lt"/>
              <a:ea typeface="+mj-ea"/>
              <a:cs typeface="+mj-cs"/>
            </a:endParaRPr>
          </a:p>
          <a:p>
            <a:pPr algn="ctr"/>
            <a:r>
              <a:rPr lang="en-US" sz="2600" spc="-100" dirty="0" err="1">
                <a:solidFill>
                  <a:schemeClr val="tx2"/>
                </a:solidFill>
                <a:latin typeface="+mj-lt"/>
                <a:ea typeface="+mj-ea"/>
                <a:cs typeface="+mj-cs"/>
              </a:rPr>
              <a:t>sva-pārṣṇināpīḍya</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gudaḿ</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tato</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nilaḿ</a:t>
            </a:r>
            <a:endParaRPr lang="en-US" sz="2600" spc="-100" dirty="0">
              <a:solidFill>
                <a:schemeClr val="tx2"/>
              </a:solidFill>
              <a:latin typeface="+mj-lt"/>
              <a:ea typeface="+mj-ea"/>
              <a:cs typeface="+mj-cs"/>
            </a:endParaRPr>
          </a:p>
          <a:p>
            <a:pPr algn="ctr"/>
            <a:r>
              <a:rPr lang="en-US" sz="2600" spc="-100" dirty="0" err="1">
                <a:solidFill>
                  <a:schemeClr val="tx2"/>
                </a:solidFill>
                <a:latin typeface="+mj-lt"/>
                <a:ea typeface="+mj-ea"/>
                <a:cs typeface="+mj-cs"/>
              </a:rPr>
              <a:t>sthāneṣu</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ṣaṭsūnnamayej</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jita-klamaḥ</a:t>
            </a:r>
            <a:endParaRPr lang="en-US" sz="2600" spc="-100" dirty="0">
              <a:solidFill>
                <a:schemeClr val="tx2"/>
              </a:solidFill>
              <a:latin typeface="+mj-lt"/>
              <a:ea typeface="+mj-ea"/>
              <a:cs typeface="+mj-cs"/>
            </a:endParaRPr>
          </a:p>
        </p:txBody>
      </p:sp>
      <p:sp>
        <p:nvSpPr>
          <p:cNvPr id="3" name="Rectangle 2"/>
          <p:cNvSpPr/>
          <p:nvPr/>
        </p:nvSpPr>
        <p:spPr>
          <a:xfrm>
            <a:off x="609600" y="2895600"/>
            <a:ext cx="8001000" cy="2308324"/>
          </a:xfrm>
          <a:prstGeom prst="rect">
            <a:avLst/>
          </a:prstGeom>
        </p:spPr>
        <p:txBody>
          <a:bodyPr wrap="square">
            <a:spAutoFit/>
          </a:bodyPr>
          <a:lstStyle/>
          <a:p>
            <a:pPr algn="ctr"/>
            <a:r>
              <a:rPr lang="en-US" sz="2400" dirty="0"/>
              <a:t>By the strength of scientific knowledge, one should be well situated in absolute realization and thus be able to extinguish all material desires. One should then give up the material body by blocking the air hole [through which stool is evacuated] with the heel of one's foot and by lifting the life air from one place to another in the six primary places.</a:t>
            </a:r>
          </a:p>
        </p:txBody>
      </p:sp>
      <p:sp>
        <p:nvSpPr>
          <p:cNvPr id="4" name="Rectangle 3"/>
          <p:cNvSpPr/>
          <p:nvPr/>
        </p:nvSpPr>
        <p:spPr>
          <a:xfrm>
            <a:off x="3776036" y="457200"/>
            <a:ext cx="954107" cy="492443"/>
          </a:xfrm>
          <a:prstGeom prst="rect">
            <a:avLst/>
          </a:prstGeom>
        </p:spPr>
        <p:txBody>
          <a:bodyPr wrap="none">
            <a:spAutoFit/>
          </a:bodyPr>
          <a:lstStyle/>
          <a:p>
            <a:pPr algn="ctr"/>
            <a:r>
              <a:rPr lang="en-US" sz="2600" spc="-100" dirty="0" smtClean="0">
                <a:solidFill>
                  <a:schemeClr val="tx2"/>
                </a:solidFill>
                <a:latin typeface="+mj-lt"/>
                <a:ea typeface="+mj-ea"/>
                <a:cs typeface="+mj-cs"/>
              </a:rPr>
              <a:t>2.2.19</a:t>
            </a:r>
            <a:endParaRPr lang="en-US" sz="2600" spc="-100" dirty="0">
              <a:solidFill>
                <a:schemeClr val="tx2"/>
              </a:solidFill>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Key points from the purport</a:t>
            </a:r>
          </a:p>
        </p:txBody>
      </p:sp>
      <p:sp>
        <p:nvSpPr>
          <p:cNvPr id="3" name="Content Placeholder 2"/>
          <p:cNvSpPr>
            <a:spLocks noGrp="1"/>
          </p:cNvSpPr>
          <p:nvPr>
            <p:ph idx="1"/>
          </p:nvPr>
        </p:nvSpPr>
        <p:spPr>
          <a:xfrm>
            <a:off x="457200" y="990600"/>
            <a:ext cx="8229600" cy="5211763"/>
          </a:xfrm>
        </p:spPr>
        <p:txBody>
          <a:bodyPr>
            <a:normAutofit fontScale="92500" lnSpcReduction="10000"/>
          </a:bodyPr>
          <a:lstStyle/>
          <a:p>
            <a:r>
              <a:rPr lang="en-US" dirty="0" smtClean="0"/>
              <a:t>Self realized souls – completely aloof from material desires.</a:t>
            </a:r>
          </a:p>
          <a:p>
            <a:r>
              <a:rPr lang="en-US" dirty="0" err="1" smtClean="0"/>
              <a:t>Duratmas</a:t>
            </a:r>
            <a:r>
              <a:rPr lang="en-US" dirty="0" smtClean="0"/>
              <a:t> – due to false ego try to lord it over material nature through useless and childish activities (discovery of atomic energy and space travel). Even challenge the Supreme Lord by such tiny achievements.</a:t>
            </a:r>
          </a:p>
          <a:p>
            <a:r>
              <a:rPr lang="en-US" dirty="0" smtClean="0"/>
              <a:t>Expert Yogi -  </a:t>
            </a:r>
          </a:p>
          <a:p>
            <a:pPr lvl="1"/>
            <a:r>
              <a:rPr lang="en-US" dirty="0" smtClean="0"/>
              <a:t>Has control of the life air through practice and progressively moves the life air on and on to six places </a:t>
            </a:r>
          </a:p>
          <a:p>
            <a:pPr lvl="1"/>
            <a:r>
              <a:rPr lang="en-US" dirty="0" smtClean="0"/>
              <a:t>Six places: Navel, abdomen, heart, chest, palate, eyebrows and cerebral pit</a:t>
            </a:r>
          </a:p>
          <a:p>
            <a:endParaRPr lang="en-US" dirty="0"/>
          </a:p>
          <a:p>
            <a:endParaRPr lang="en-US" dirty="0" smtClean="0"/>
          </a:p>
        </p:txBody>
      </p:sp>
    </p:spTree>
    <p:extLst>
      <p:ext uri="{BB962C8B-B14F-4D97-AF65-F5344CB8AC3E}">
        <p14:creationId xmlns:p14="http://schemas.microsoft.com/office/powerpoint/2010/main" val="16466134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219200"/>
            <a:ext cx="5791200" cy="1692771"/>
          </a:xfrm>
          <a:prstGeom prst="rect">
            <a:avLst/>
          </a:prstGeom>
        </p:spPr>
        <p:txBody>
          <a:bodyPr wrap="square">
            <a:spAutoFit/>
          </a:bodyPr>
          <a:lstStyle/>
          <a:p>
            <a:pPr algn="ctr"/>
            <a:r>
              <a:rPr lang="en-US" sz="2600" spc="-100" dirty="0" err="1">
                <a:solidFill>
                  <a:schemeClr val="tx2"/>
                </a:solidFill>
                <a:latin typeface="+mj-lt"/>
                <a:ea typeface="+mj-ea"/>
                <a:cs typeface="+mj-cs"/>
              </a:rPr>
              <a:t>nābhyāḿ</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sthitaḿ</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hṛdy</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adhiropya</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tasmād</a:t>
            </a:r>
            <a:endParaRPr lang="en-US" sz="2600" spc="-100" dirty="0">
              <a:solidFill>
                <a:schemeClr val="tx2"/>
              </a:solidFill>
              <a:latin typeface="+mj-lt"/>
              <a:ea typeface="+mj-ea"/>
              <a:cs typeface="+mj-cs"/>
            </a:endParaRPr>
          </a:p>
          <a:p>
            <a:pPr algn="ctr"/>
            <a:r>
              <a:rPr lang="en-US" sz="2600" spc="-100" dirty="0" err="1">
                <a:solidFill>
                  <a:schemeClr val="tx2"/>
                </a:solidFill>
                <a:latin typeface="+mj-lt"/>
                <a:ea typeface="+mj-ea"/>
                <a:cs typeface="+mj-cs"/>
              </a:rPr>
              <a:t>udāna-gatyorasi</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taḿ</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nayen</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muniḥ</a:t>
            </a:r>
            <a:endParaRPr lang="en-US" sz="2600" spc="-100" dirty="0">
              <a:solidFill>
                <a:schemeClr val="tx2"/>
              </a:solidFill>
              <a:latin typeface="+mj-lt"/>
              <a:ea typeface="+mj-ea"/>
              <a:cs typeface="+mj-cs"/>
            </a:endParaRPr>
          </a:p>
          <a:p>
            <a:pPr algn="ctr"/>
            <a:r>
              <a:rPr lang="en-US" sz="2600" spc="-100" dirty="0" err="1">
                <a:solidFill>
                  <a:schemeClr val="tx2"/>
                </a:solidFill>
                <a:latin typeface="+mj-lt"/>
                <a:ea typeface="+mj-ea"/>
                <a:cs typeface="+mj-cs"/>
              </a:rPr>
              <a:t>tato</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nusandhāya</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dhiyā</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manasvī</a:t>
            </a:r>
            <a:endParaRPr lang="en-US" sz="2600" spc="-100" dirty="0">
              <a:solidFill>
                <a:schemeClr val="tx2"/>
              </a:solidFill>
              <a:latin typeface="+mj-lt"/>
              <a:ea typeface="+mj-ea"/>
              <a:cs typeface="+mj-cs"/>
            </a:endParaRPr>
          </a:p>
          <a:p>
            <a:pPr algn="ctr"/>
            <a:r>
              <a:rPr lang="en-US" sz="2600" spc="-100" dirty="0" err="1">
                <a:solidFill>
                  <a:schemeClr val="tx2"/>
                </a:solidFill>
                <a:latin typeface="+mj-lt"/>
                <a:ea typeface="+mj-ea"/>
                <a:cs typeface="+mj-cs"/>
              </a:rPr>
              <a:t>sva-tālu-mūlaḿ</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śanakair</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nayeta</a:t>
            </a:r>
            <a:endParaRPr lang="en-US" sz="2600" spc="-100" dirty="0">
              <a:solidFill>
                <a:schemeClr val="tx2"/>
              </a:solidFill>
              <a:latin typeface="+mj-lt"/>
              <a:ea typeface="+mj-ea"/>
              <a:cs typeface="+mj-cs"/>
            </a:endParaRPr>
          </a:p>
        </p:txBody>
      </p:sp>
      <p:sp>
        <p:nvSpPr>
          <p:cNvPr id="3" name="Rectangle 2"/>
          <p:cNvSpPr/>
          <p:nvPr/>
        </p:nvSpPr>
        <p:spPr>
          <a:xfrm>
            <a:off x="914400" y="3352800"/>
            <a:ext cx="7315200" cy="1569660"/>
          </a:xfrm>
          <a:prstGeom prst="rect">
            <a:avLst/>
          </a:prstGeom>
        </p:spPr>
        <p:txBody>
          <a:bodyPr wrap="square">
            <a:spAutoFit/>
          </a:bodyPr>
          <a:lstStyle/>
          <a:p>
            <a:pPr algn="ctr"/>
            <a:r>
              <a:rPr lang="en-US" sz="2400" dirty="0"/>
              <a:t>The meditative devotee should slowly push up the life air from the navel to the heart, from there to the chest and from there to the root of the palate. He should search out the proper places with intelligence.</a:t>
            </a:r>
          </a:p>
        </p:txBody>
      </p:sp>
      <p:sp>
        <p:nvSpPr>
          <p:cNvPr id="4" name="Rectangle 3"/>
          <p:cNvSpPr/>
          <p:nvPr/>
        </p:nvSpPr>
        <p:spPr>
          <a:xfrm>
            <a:off x="3946142" y="533400"/>
            <a:ext cx="954107" cy="492443"/>
          </a:xfrm>
          <a:prstGeom prst="rect">
            <a:avLst/>
          </a:prstGeom>
        </p:spPr>
        <p:txBody>
          <a:bodyPr wrap="none">
            <a:spAutoFit/>
          </a:bodyPr>
          <a:lstStyle/>
          <a:p>
            <a:pPr algn="ctr"/>
            <a:r>
              <a:rPr lang="en-US" sz="2600" spc="-100" dirty="0" smtClean="0">
                <a:solidFill>
                  <a:schemeClr val="tx2"/>
                </a:solidFill>
                <a:latin typeface="+mj-lt"/>
                <a:ea typeface="+mj-ea"/>
                <a:cs typeface="+mj-cs"/>
              </a:rPr>
              <a:t>2.2.20</a:t>
            </a:r>
            <a:endParaRPr lang="en-US" sz="2600" spc="-100" dirty="0">
              <a:solidFill>
                <a:schemeClr val="tx2"/>
              </a:solidFill>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p>
        </p:txBody>
      </p:sp>
      <p:sp>
        <p:nvSpPr>
          <p:cNvPr id="3" name="Content Placeholder 2"/>
          <p:cNvSpPr>
            <a:spLocks noGrp="1"/>
          </p:cNvSpPr>
          <p:nvPr>
            <p:ph idx="1"/>
          </p:nvPr>
        </p:nvSpPr>
        <p:spPr/>
        <p:txBody>
          <a:bodyPr>
            <a:normAutofit fontScale="62500" lnSpcReduction="20000"/>
          </a:bodyPr>
          <a:lstStyle/>
          <a:p>
            <a:r>
              <a:rPr lang="en-US" sz="4400" dirty="0"/>
              <a:t>There are six circles of the movement of the life air, and the intelligent </a:t>
            </a:r>
            <a:r>
              <a:rPr lang="en-US" sz="4400" dirty="0">
                <a:hlinkClick r:id="rId3"/>
              </a:rPr>
              <a:t>bhakti</a:t>
            </a:r>
            <a:r>
              <a:rPr lang="en-US" sz="4400" dirty="0"/>
              <a:t>-</a:t>
            </a:r>
            <a:r>
              <a:rPr lang="en-US" sz="4400" dirty="0">
                <a:hlinkClick r:id="rId4"/>
              </a:rPr>
              <a:t>yogī</a:t>
            </a:r>
            <a:r>
              <a:rPr lang="en-US" sz="4400" dirty="0"/>
              <a:t> should search out these places with intelligence and in a meditative mood. Among these, mentioned above is the </a:t>
            </a:r>
            <a:r>
              <a:rPr lang="en-US" sz="4400" dirty="0" err="1"/>
              <a:t>svādhiṣṭhāna-</a:t>
            </a:r>
            <a:r>
              <a:rPr lang="en-US" sz="4400" dirty="0" err="1">
                <a:hlinkClick r:id="rId5"/>
              </a:rPr>
              <a:t>cakra</a:t>
            </a:r>
            <a:r>
              <a:rPr lang="en-US" sz="4400" dirty="0"/>
              <a:t>, or the powerhouse of the life air, and above this, just below the abdomen and navel, is the </a:t>
            </a:r>
            <a:r>
              <a:rPr lang="en-US" sz="4400" dirty="0" err="1">
                <a:hlinkClick r:id="rId6"/>
              </a:rPr>
              <a:t>maṇi</a:t>
            </a:r>
            <a:r>
              <a:rPr lang="en-US" sz="4400" dirty="0" err="1"/>
              <a:t>-pūraka-</a:t>
            </a:r>
            <a:r>
              <a:rPr lang="en-US" sz="4400" dirty="0" err="1">
                <a:hlinkClick r:id="rId5"/>
              </a:rPr>
              <a:t>cakra</a:t>
            </a:r>
            <a:r>
              <a:rPr lang="en-US" sz="4400" dirty="0"/>
              <a:t>. When upper space is further searched out in the heart, one reaches the </a:t>
            </a:r>
            <a:r>
              <a:rPr lang="en-US" sz="4400" dirty="0" err="1"/>
              <a:t>anāhata-</a:t>
            </a:r>
            <a:r>
              <a:rPr lang="en-US" sz="4400" dirty="0" err="1">
                <a:hlinkClick r:id="rId5"/>
              </a:rPr>
              <a:t>cakra</a:t>
            </a:r>
            <a:r>
              <a:rPr lang="en-US" sz="4400" dirty="0"/>
              <a:t>, and further up, when the life air is placed at the root of the palate, one reaches the </a:t>
            </a:r>
            <a:r>
              <a:rPr lang="en-US" sz="4400" dirty="0" err="1">
                <a:hlinkClick r:id="rId7"/>
              </a:rPr>
              <a:t>viśuddhi</a:t>
            </a:r>
            <a:r>
              <a:rPr lang="en-US" sz="4400" dirty="0" err="1"/>
              <a:t>-</a:t>
            </a:r>
            <a:r>
              <a:rPr lang="en-US" sz="4400" dirty="0" err="1">
                <a:hlinkClick r:id="rId5"/>
              </a:rPr>
              <a:t>cakra</a:t>
            </a:r>
            <a:r>
              <a:rPr lang="en-US" sz="4400" dirty="0"/>
              <a:t>.</a:t>
            </a:r>
            <a:endParaRPr lang="en-US" sz="4400" b="1" dirty="0"/>
          </a:p>
        </p:txBody>
      </p:sp>
    </p:spTree>
    <p:extLst>
      <p:ext uri="{BB962C8B-B14F-4D97-AF65-F5344CB8AC3E}">
        <p14:creationId xmlns:p14="http://schemas.microsoft.com/office/powerpoint/2010/main" val="9431646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066800"/>
            <a:ext cx="6096000" cy="1692771"/>
          </a:xfrm>
          <a:prstGeom prst="rect">
            <a:avLst/>
          </a:prstGeom>
        </p:spPr>
        <p:txBody>
          <a:bodyPr wrap="square">
            <a:spAutoFit/>
          </a:bodyPr>
          <a:lstStyle/>
          <a:p>
            <a:pPr algn="ctr"/>
            <a:r>
              <a:rPr lang="en-US" sz="2600" spc="-100" dirty="0" err="1">
                <a:solidFill>
                  <a:schemeClr val="tx2"/>
                </a:solidFill>
                <a:latin typeface="+mj-lt"/>
                <a:ea typeface="+mj-ea"/>
                <a:cs typeface="+mj-cs"/>
              </a:rPr>
              <a:t>tasmād</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bhruvor</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antaram</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unnayeta</a:t>
            </a:r>
            <a:endParaRPr lang="en-US" sz="2600" spc="-100" dirty="0">
              <a:solidFill>
                <a:schemeClr val="tx2"/>
              </a:solidFill>
              <a:latin typeface="+mj-lt"/>
              <a:ea typeface="+mj-ea"/>
              <a:cs typeface="+mj-cs"/>
            </a:endParaRPr>
          </a:p>
          <a:p>
            <a:pPr algn="ctr"/>
            <a:r>
              <a:rPr lang="en-US" sz="2600" spc="-100" dirty="0" err="1">
                <a:solidFill>
                  <a:schemeClr val="tx2"/>
                </a:solidFill>
                <a:latin typeface="+mj-lt"/>
                <a:ea typeface="+mj-ea"/>
                <a:cs typeface="+mj-cs"/>
              </a:rPr>
              <a:t>niruddha-saptāyatano</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napekṣaḥ</a:t>
            </a:r>
            <a:endParaRPr lang="en-US" sz="2600" spc="-100" dirty="0">
              <a:solidFill>
                <a:schemeClr val="tx2"/>
              </a:solidFill>
              <a:latin typeface="+mj-lt"/>
              <a:ea typeface="+mj-ea"/>
              <a:cs typeface="+mj-cs"/>
            </a:endParaRPr>
          </a:p>
          <a:p>
            <a:pPr algn="ctr"/>
            <a:r>
              <a:rPr lang="en-US" sz="2600" spc="-100" dirty="0" err="1">
                <a:solidFill>
                  <a:schemeClr val="tx2"/>
                </a:solidFill>
                <a:latin typeface="+mj-lt"/>
                <a:ea typeface="+mj-ea"/>
                <a:cs typeface="+mj-cs"/>
              </a:rPr>
              <a:t>sthitvā</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muhūrtārdham</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akuṇṭha-dṛṣṭir</a:t>
            </a:r>
            <a:endParaRPr lang="en-US" sz="2600" spc="-100" dirty="0">
              <a:solidFill>
                <a:schemeClr val="tx2"/>
              </a:solidFill>
              <a:latin typeface="+mj-lt"/>
              <a:ea typeface="+mj-ea"/>
              <a:cs typeface="+mj-cs"/>
            </a:endParaRPr>
          </a:p>
          <a:p>
            <a:pPr algn="ctr"/>
            <a:r>
              <a:rPr lang="en-US" sz="2600" spc="-100" dirty="0" err="1">
                <a:solidFill>
                  <a:schemeClr val="tx2"/>
                </a:solidFill>
                <a:latin typeface="+mj-lt"/>
                <a:ea typeface="+mj-ea"/>
                <a:cs typeface="+mj-cs"/>
              </a:rPr>
              <a:t>nirbhidya</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mūrdhan</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visṛjet</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paraḿ</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gataḥ</a:t>
            </a:r>
            <a:endParaRPr lang="en-US" sz="2600" spc="-100" dirty="0">
              <a:solidFill>
                <a:schemeClr val="tx2"/>
              </a:solidFill>
              <a:latin typeface="+mj-lt"/>
              <a:ea typeface="+mj-ea"/>
              <a:cs typeface="+mj-cs"/>
            </a:endParaRPr>
          </a:p>
        </p:txBody>
      </p:sp>
      <p:sp>
        <p:nvSpPr>
          <p:cNvPr id="3" name="Rectangle 2"/>
          <p:cNvSpPr/>
          <p:nvPr/>
        </p:nvSpPr>
        <p:spPr>
          <a:xfrm>
            <a:off x="762000" y="3429000"/>
            <a:ext cx="7772400" cy="2677656"/>
          </a:xfrm>
          <a:prstGeom prst="rect">
            <a:avLst/>
          </a:prstGeom>
        </p:spPr>
        <p:txBody>
          <a:bodyPr wrap="square">
            <a:spAutoFit/>
          </a:bodyPr>
          <a:lstStyle/>
          <a:p>
            <a:pPr algn="ctr"/>
            <a:r>
              <a:rPr lang="en-US" sz="2400" dirty="0"/>
              <a:t>Thereafter the bhakti-</a:t>
            </a:r>
            <a:r>
              <a:rPr lang="en-US" sz="2400" dirty="0" err="1"/>
              <a:t>yogī</a:t>
            </a:r>
            <a:r>
              <a:rPr lang="en-US" sz="2400" dirty="0"/>
              <a:t> should push the life air up between the eyebrows, and then, blocking the seven outlets of the life air, he should maintain his aim for going back home, back to Godhead. If he is completely free from all desires for material enjoyment, he should then reach the cerebral hole and give up his material connections, having gone to the Supreme.</a:t>
            </a:r>
          </a:p>
        </p:txBody>
      </p:sp>
      <p:sp>
        <p:nvSpPr>
          <p:cNvPr id="4" name="Rectangle 3"/>
          <p:cNvSpPr/>
          <p:nvPr/>
        </p:nvSpPr>
        <p:spPr>
          <a:xfrm>
            <a:off x="4081877" y="457200"/>
            <a:ext cx="952028" cy="492443"/>
          </a:xfrm>
          <a:prstGeom prst="rect">
            <a:avLst/>
          </a:prstGeom>
        </p:spPr>
        <p:txBody>
          <a:bodyPr wrap="none">
            <a:spAutoFit/>
          </a:bodyPr>
          <a:lstStyle/>
          <a:p>
            <a:pPr algn="ctr"/>
            <a:r>
              <a:rPr lang="en-US" sz="2600" spc="-100" dirty="0" smtClean="0">
                <a:solidFill>
                  <a:schemeClr val="tx2"/>
                </a:solidFill>
                <a:latin typeface="+mj-lt"/>
                <a:ea typeface="+mj-ea"/>
                <a:cs typeface="+mj-cs"/>
              </a:rPr>
              <a:t>2.2.21</a:t>
            </a:r>
            <a:endParaRPr lang="en-US" sz="2600" spc="-100" dirty="0">
              <a:solidFill>
                <a:schemeClr val="tx2"/>
              </a:solidFill>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p>
        </p:txBody>
      </p:sp>
      <p:sp>
        <p:nvSpPr>
          <p:cNvPr id="3" name="Content Placeholder 2"/>
          <p:cNvSpPr>
            <a:spLocks noGrp="1"/>
          </p:cNvSpPr>
          <p:nvPr>
            <p:ph idx="1"/>
          </p:nvPr>
        </p:nvSpPr>
        <p:spPr/>
        <p:txBody>
          <a:bodyPr>
            <a:normAutofit fontScale="70000" lnSpcReduction="20000"/>
          </a:bodyPr>
          <a:lstStyle/>
          <a:p>
            <a:r>
              <a:rPr lang="en-US" dirty="0" smtClean="0"/>
              <a:t>One should be completely free from material attachment</a:t>
            </a:r>
          </a:p>
          <a:p>
            <a:pPr lvl="1"/>
            <a:r>
              <a:rPr lang="en-US" dirty="0" smtClean="0"/>
              <a:t>Possible only when one is acquainted with the Supreme association of life (</a:t>
            </a:r>
            <a:r>
              <a:rPr lang="en-US" dirty="0" err="1" smtClean="0"/>
              <a:t>Param</a:t>
            </a:r>
            <a:r>
              <a:rPr lang="en-US" dirty="0" smtClean="0"/>
              <a:t> </a:t>
            </a:r>
            <a:r>
              <a:rPr lang="en-US" dirty="0" err="1" smtClean="0"/>
              <a:t>drstva</a:t>
            </a:r>
            <a:r>
              <a:rPr lang="en-US" dirty="0" smtClean="0"/>
              <a:t> </a:t>
            </a:r>
            <a:r>
              <a:rPr lang="en-US" dirty="0" err="1" smtClean="0"/>
              <a:t>nivartate</a:t>
            </a:r>
            <a:r>
              <a:rPr lang="en-US" dirty="0" smtClean="0"/>
              <a:t>)</a:t>
            </a:r>
          </a:p>
          <a:p>
            <a:pPr lvl="1"/>
            <a:r>
              <a:rPr lang="en-US" dirty="0" smtClean="0"/>
              <a:t>Only when one has complete understanding of the nature of spiritual life</a:t>
            </a:r>
          </a:p>
          <a:p>
            <a:pPr lvl="1"/>
            <a:r>
              <a:rPr lang="en-US" dirty="0" smtClean="0"/>
              <a:t>Certain class of </a:t>
            </a:r>
            <a:r>
              <a:rPr lang="en-US" dirty="0" err="1" smtClean="0"/>
              <a:t>impersonalist</a:t>
            </a:r>
            <a:r>
              <a:rPr lang="en-US" dirty="0" err="1" smtClean="0"/>
              <a:t>s</a:t>
            </a:r>
            <a:r>
              <a:rPr lang="en-US" dirty="0"/>
              <a:t> </a:t>
            </a:r>
            <a:r>
              <a:rPr lang="en-US" dirty="0" smtClean="0"/>
              <a:t>say spiritual life has no variety. Dangerous propaganda. Leads less intelligent men towards material enjoyment</a:t>
            </a:r>
          </a:p>
          <a:p>
            <a:pPr lvl="1"/>
            <a:r>
              <a:rPr lang="en-US" dirty="0" smtClean="0"/>
              <a:t>One has to fix his mind on Spiritual planets (</a:t>
            </a:r>
            <a:r>
              <a:rPr lang="en-US" dirty="0" err="1" smtClean="0"/>
              <a:t>Param</a:t>
            </a:r>
            <a:r>
              <a:rPr lang="en-US" dirty="0" smtClean="0"/>
              <a:t> </a:t>
            </a:r>
            <a:r>
              <a:rPr lang="en-US" dirty="0" err="1" smtClean="0"/>
              <a:t>dhama</a:t>
            </a:r>
            <a:r>
              <a:rPr lang="en-US" dirty="0" smtClean="0"/>
              <a:t>)  and personal association of the Lord  (</a:t>
            </a:r>
            <a:r>
              <a:rPr lang="en-US" dirty="0" err="1" smtClean="0"/>
              <a:t>Param</a:t>
            </a:r>
            <a:r>
              <a:rPr lang="en-US" dirty="0" smtClean="0"/>
              <a:t>) can give up material connections even while living in the material world</a:t>
            </a:r>
          </a:p>
          <a:p>
            <a:r>
              <a:rPr lang="en-US" dirty="0" smtClean="0"/>
              <a:t>Yogi</a:t>
            </a:r>
          </a:p>
          <a:p>
            <a:pPr lvl="1"/>
            <a:r>
              <a:rPr lang="en-US" dirty="0" smtClean="0"/>
              <a:t>Releases the life air through Cerebral hold by blocking the seven openings: two eyes, two nostrils, two ears</a:t>
            </a:r>
            <a:r>
              <a:rPr lang="en-US" dirty="0"/>
              <a:t> </a:t>
            </a:r>
            <a:r>
              <a:rPr lang="en-US" dirty="0" smtClean="0"/>
              <a:t>and one</a:t>
            </a:r>
            <a:r>
              <a:rPr lang="en-US" dirty="0" smtClean="0"/>
              <a:t> mouth</a:t>
            </a:r>
          </a:p>
          <a:p>
            <a:pPr lvl="1"/>
            <a:r>
              <a:rPr lang="en-US" dirty="0" smtClean="0"/>
              <a:t>Sure sign of great devotee leaving the material connection</a:t>
            </a:r>
            <a:endParaRPr lang="en-US" dirty="0"/>
          </a:p>
        </p:txBody>
      </p:sp>
    </p:spTree>
    <p:extLst>
      <p:ext uri="{BB962C8B-B14F-4D97-AF65-F5344CB8AC3E}">
        <p14:creationId xmlns:p14="http://schemas.microsoft.com/office/powerpoint/2010/main" val="16425611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2130425"/>
            <a:ext cx="4648200" cy="1470025"/>
          </a:xfrm>
        </p:spPr>
        <p:txBody>
          <a:bodyPr>
            <a:normAutofit fontScale="90000"/>
          </a:bodyPr>
          <a:lstStyle/>
          <a:p>
            <a:r>
              <a:rPr lang="en-US" dirty="0" smtClean="0"/>
              <a:t>	The Lord in the Heart</a:t>
            </a:r>
            <a:br>
              <a:rPr lang="en-US" dirty="0" smtClean="0"/>
            </a:br>
            <a:r>
              <a:rPr lang="en-US" sz="2200" dirty="0" smtClean="0"/>
              <a:t>Srimad </a:t>
            </a:r>
            <a:r>
              <a:rPr lang="en-US" sz="2200" dirty="0" err="1"/>
              <a:t>Bhagavatham</a:t>
            </a:r>
            <a:r>
              <a:rPr lang="en-US" sz="2200" dirty="0"/>
              <a:t> </a:t>
            </a:r>
            <a:r>
              <a:rPr lang="en-US" sz="2200" dirty="0" smtClean="0"/>
              <a:t>2.02.15-21</a:t>
            </a:r>
            <a:endParaRPr lang="en-US" sz="2200" dirty="0"/>
          </a:p>
        </p:txBody>
      </p:sp>
      <p:sp>
        <p:nvSpPr>
          <p:cNvPr id="3" name="Subtitle 2"/>
          <p:cNvSpPr>
            <a:spLocks noGrp="1"/>
          </p:cNvSpPr>
          <p:nvPr>
            <p:ph type="subTitle" idx="1"/>
          </p:nvPr>
        </p:nvSpPr>
        <p:spPr>
          <a:xfrm>
            <a:off x="5943600" y="5105400"/>
            <a:ext cx="2286000" cy="457200"/>
          </a:xfrm>
        </p:spPr>
        <p:txBody>
          <a:bodyPr>
            <a:normAutofit/>
          </a:bodyPr>
          <a:lstStyle/>
          <a:p>
            <a:endParaRPr lang="en-US" sz="1600" dirty="0"/>
          </a:p>
        </p:txBody>
      </p:sp>
      <p:pic>
        <p:nvPicPr>
          <p:cNvPr id="7170" name="Picture 2" descr="http://www.maransdog.net/TVG/Velukkudi_Sri_Krishnan-Srimadh_Bhagavadham-Podhigai_TV_Audio/img/SUTA_GOSWAMI_COMPLETED_SHRIMAD_BHAGAVATHA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4" y="381000"/>
            <a:ext cx="3643311"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31144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a:t>
            </a:r>
            <a:r>
              <a:rPr lang="en-US" dirty="0" smtClean="0"/>
              <a:t>takeaways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Devotional service to the lord</a:t>
            </a:r>
          </a:p>
          <a:p>
            <a:r>
              <a:rPr lang="en-US" dirty="0" smtClean="0"/>
              <a:t>Chanting the holy name of the lord</a:t>
            </a:r>
          </a:p>
          <a:p>
            <a:r>
              <a:rPr lang="en-US" dirty="0" smtClean="0"/>
              <a:t>Inquiring from knowledgeable sources about transcendental knowledge </a:t>
            </a:r>
          </a:p>
          <a:p>
            <a:pPr marL="0" indent="0">
              <a:buNone/>
            </a:pPr>
            <a:r>
              <a:rPr lang="en-US" dirty="0" smtClean="0"/>
              <a:t>Devotional service automatically gives the benefits of controlling life air:</a:t>
            </a:r>
          </a:p>
          <a:p>
            <a:pPr marL="400050" lvl="1" indent="0">
              <a:buNone/>
            </a:pPr>
            <a:r>
              <a:rPr lang="en-US" dirty="0" smtClean="0"/>
              <a:t>Concentration of mind and senses</a:t>
            </a:r>
          </a:p>
          <a:p>
            <a:pPr marL="400050" lvl="1" indent="0">
              <a:buNone/>
            </a:pPr>
            <a:r>
              <a:rPr lang="en-US" dirty="0" smtClean="0"/>
              <a:t>Free from material connection</a:t>
            </a:r>
          </a:p>
          <a:p>
            <a:pPr marL="400050" lvl="1" indent="0">
              <a:buNone/>
            </a:pPr>
            <a:r>
              <a:rPr lang="en-US" dirty="0" smtClean="0"/>
              <a:t>Concentration of mind on Supreme Lord</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12148477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Prayers before reciting </a:t>
            </a:r>
            <a:br>
              <a:rPr lang="en-US" dirty="0" smtClean="0"/>
            </a:br>
            <a:r>
              <a:rPr lang="en-US" dirty="0" smtClean="0"/>
              <a:t>Srimad Bhagavatam</a:t>
            </a:r>
            <a:endParaRPr lang="en-US" dirty="0"/>
          </a:p>
        </p:txBody>
      </p:sp>
      <p:sp>
        <p:nvSpPr>
          <p:cNvPr id="3" name="Content Placeholder 2"/>
          <p:cNvSpPr>
            <a:spLocks noGrp="1"/>
          </p:cNvSpPr>
          <p:nvPr>
            <p:ph sz="half" idx="1"/>
          </p:nvPr>
        </p:nvSpPr>
        <p:spPr/>
        <p:txBody>
          <a:bodyPr>
            <a:normAutofit fontScale="40000" lnSpcReduction="20000"/>
          </a:bodyPr>
          <a:lstStyle/>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Om namah bhagavate vasudevaya</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 I offer my obeisances to the Supreme Personality of Godhead, Vasudeva.</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narayanam namaskritya </a:t>
            </a:r>
            <a:br>
              <a:rPr lang="en-US" sz="5100" spc="-100" dirty="0">
                <a:solidFill>
                  <a:schemeClr val="tx2"/>
                </a:solidFill>
                <a:latin typeface="+mj-lt"/>
                <a:ea typeface="+mj-ea"/>
                <a:cs typeface="+mj-cs"/>
              </a:rPr>
            </a:br>
            <a:r>
              <a:rPr lang="en-US" sz="5100" spc="-100" dirty="0">
                <a:solidFill>
                  <a:schemeClr val="tx2"/>
                </a:solidFill>
                <a:latin typeface="+mj-lt"/>
                <a:ea typeface="+mj-ea"/>
                <a:cs typeface="+mj-cs"/>
              </a:rPr>
              <a:t>naram chaiva narottamam</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devim sarasvatim vyasam</a:t>
            </a:r>
            <a:br>
              <a:rPr lang="en-US" sz="5100" spc="-100" dirty="0">
                <a:solidFill>
                  <a:schemeClr val="tx2"/>
                </a:solidFill>
                <a:latin typeface="+mj-lt"/>
                <a:ea typeface="+mj-ea"/>
                <a:cs typeface="+mj-cs"/>
              </a:rPr>
            </a:br>
            <a:r>
              <a:rPr lang="en-US" sz="5100" spc="-100" dirty="0">
                <a:solidFill>
                  <a:schemeClr val="tx2"/>
                </a:solidFill>
                <a:latin typeface="+mj-lt"/>
                <a:ea typeface="+mj-ea"/>
                <a:cs typeface="+mj-cs"/>
              </a:rPr>
              <a:t>tato jayam udirayet</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 Before reciting this Srimad-Bhagavatam, which is the very means of conquest, one should offer respectful obeisances unto the Personality of Godhead, Narayana, unto Nara-narayana Rishi, the supermost human being, unto Mother Sarasvati, the goddess of learning, and unto Srila Vyasadeva, the author. SB 1.2.4</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p:txBody>
      </p:sp>
      <p:sp>
        <p:nvSpPr>
          <p:cNvPr id="4" name="Content Placeholder 3"/>
          <p:cNvSpPr>
            <a:spLocks noGrp="1"/>
          </p:cNvSpPr>
          <p:nvPr>
            <p:ph sz="half" idx="2"/>
          </p:nvPr>
        </p:nvSpPr>
        <p:spPr/>
        <p:txBody>
          <a:bodyPr>
            <a:normAutofit fontScale="40000" lnSpcReduction="20000"/>
          </a:bodyPr>
          <a:lstStyle/>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Shrinvatam sva-kathah krsnah </a:t>
            </a:r>
            <a:br>
              <a:rPr lang="en-US" sz="5100" spc="-100" dirty="0">
                <a:solidFill>
                  <a:schemeClr val="tx2"/>
                </a:solidFill>
                <a:latin typeface="+mj-lt"/>
                <a:ea typeface="+mj-ea"/>
                <a:cs typeface="+mj-cs"/>
              </a:rPr>
            </a:br>
            <a:r>
              <a:rPr lang="en-US" sz="5100" spc="-100" dirty="0">
                <a:solidFill>
                  <a:schemeClr val="tx2"/>
                </a:solidFill>
                <a:latin typeface="+mj-lt"/>
                <a:ea typeface="+mj-ea"/>
                <a:cs typeface="+mj-cs"/>
              </a:rPr>
              <a:t>punya-shravana-kirtanah</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100" spc="-100" dirty="0">
                <a:solidFill>
                  <a:schemeClr val="tx2"/>
                </a:solidFill>
                <a:latin typeface="+mj-lt"/>
                <a:ea typeface="+mj-ea"/>
                <a:cs typeface="+mj-cs"/>
              </a:rPr>
              <a:t>hridy antah stho hy abhadrani </a:t>
            </a:r>
            <a:br>
              <a:rPr lang="en-US" sz="5100" spc="-100" dirty="0">
                <a:solidFill>
                  <a:schemeClr val="tx2"/>
                </a:solidFill>
                <a:latin typeface="+mj-lt"/>
                <a:ea typeface="+mj-ea"/>
                <a:cs typeface="+mj-cs"/>
              </a:rPr>
            </a:br>
            <a:r>
              <a:rPr lang="en-US" sz="5100" spc="-100" dirty="0">
                <a:solidFill>
                  <a:schemeClr val="tx2"/>
                </a:solidFill>
                <a:latin typeface="+mj-lt"/>
                <a:ea typeface="+mj-ea"/>
                <a:cs typeface="+mj-cs"/>
              </a:rPr>
              <a:t>vidhunoti suhrit satam</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 Sri </a:t>
            </a:r>
            <a:r>
              <a:rPr lang="en-US" dirty="0"/>
              <a:t>Krishna, the Personality of Godhead, who is the Paramatma in everyone's heart and the benefactor of the truthful devotee, cleanses desire for material enjoyment from the heart of the devotee who has developed the urge to hear His messages, which are in themselves virtuous when properly heard and chanted. SB 1.2.17</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000" spc="-100" dirty="0">
                <a:solidFill>
                  <a:schemeClr val="tx2"/>
                </a:solidFill>
                <a:latin typeface="+mj-lt"/>
                <a:ea typeface="+mj-ea"/>
                <a:cs typeface="+mj-cs"/>
              </a:rPr>
              <a:t>nashta-prayeshu abhadreshu </a:t>
            </a:r>
            <a:br>
              <a:rPr lang="en-US" sz="5000" spc="-100" dirty="0">
                <a:solidFill>
                  <a:schemeClr val="tx2"/>
                </a:solidFill>
                <a:latin typeface="+mj-lt"/>
                <a:ea typeface="+mj-ea"/>
                <a:cs typeface="+mj-cs"/>
              </a:rPr>
            </a:br>
            <a:r>
              <a:rPr lang="en-US" sz="5000" spc="-100" dirty="0">
                <a:solidFill>
                  <a:schemeClr val="tx2"/>
                </a:solidFill>
                <a:latin typeface="+mj-lt"/>
                <a:ea typeface="+mj-ea"/>
                <a:cs typeface="+mj-cs"/>
              </a:rPr>
              <a:t>nityam bhagavata-sevaya </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5000" spc="-100" dirty="0">
                <a:solidFill>
                  <a:schemeClr val="tx2"/>
                </a:solidFill>
                <a:latin typeface="+mj-lt"/>
                <a:ea typeface="+mj-ea"/>
                <a:cs typeface="+mj-cs"/>
              </a:rPr>
              <a:t>bhagavaty uttama-shloke </a:t>
            </a:r>
            <a:br>
              <a:rPr lang="en-US" sz="5000" spc="-100" dirty="0">
                <a:solidFill>
                  <a:schemeClr val="tx2"/>
                </a:solidFill>
                <a:latin typeface="+mj-lt"/>
                <a:ea typeface="+mj-ea"/>
                <a:cs typeface="+mj-cs"/>
              </a:rPr>
            </a:br>
            <a:r>
              <a:rPr lang="en-US" sz="5000" spc="-100" dirty="0">
                <a:solidFill>
                  <a:schemeClr val="tx2"/>
                </a:solidFill>
                <a:latin typeface="+mj-lt"/>
                <a:ea typeface="+mj-ea"/>
                <a:cs typeface="+mj-cs"/>
              </a:rPr>
              <a:t>bhaktir bhavati naishthiki </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 By </a:t>
            </a:r>
            <a:r>
              <a:rPr lang="en-US" dirty="0"/>
              <a:t>regular attendance in classes on the Bhagavatam and by rendering service to the pure devotee, all that is troublesome to the heart is almost completely destroyed, and loving service unto the Personality of Godhead, who is praised with transcendental songs, is established as an irrevocable fact. </a:t>
            </a:r>
          </a:p>
          <a:p>
            <a:endParaRPr lang="en-US" dirty="0"/>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Sri Guru Pranam</a:t>
            </a:r>
            <a:endParaRPr lang="en-US" dirty="0"/>
          </a:p>
        </p:txBody>
      </p:sp>
      <p:sp>
        <p:nvSpPr>
          <p:cNvPr id="3" name="Content Placeholder 2"/>
          <p:cNvSpPr>
            <a:spLocks noGrp="1"/>
          </p:cNvSpPr>
          <p:nvPr>
            <p:ph sz="half" idx="1"/>
          </p:nvPr>
        </p:nvSpPr>
        <p:spPr>
          <a:xfrm>
            <a:off x="457200" y="1524000"/>
            <a:ext cx="3657600" cy="4590288"/>
          </a:xfrm>
        </p:spPr>
        <p:txBody>
          <a:bodyPr>
            <a:normAutofit fontScale="85000" lnSpcReduction="20000"/>
          </a:bodyPr>
          <a:lstStyle/>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Om ajnana-timirandhasya</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jnananjana-shalakaya</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chakshur unmilitam yena</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tasmai shri-guruve namaha</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I was born in the darkest of ignorance, and my spiritual master opened my eyes with the torch of knowledge. I offer my respectful obeisances </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unto him.</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dirty="0" smtClean="0"/>
          </a:p>
          <a:p>
            <a:endParaRPr lang="en-US" dirty="0"/>
          </a:p>
        </p:txBody>
      </p:sp>
      <p:sp>
        <p:nvSpPr>
          <p:cNvPr id="4" name="Content Placeholder 3"/>
          <p:cNvSpPr>
            <a:spLocks noGrp="1"/>
          </p:cNvSpPr>
          <p:nvPr>
            <p:ph sz="half" idx="2"/>
          </p:nvPr>
        </p:nvSpPr>
        <p:spPr/>
        <p:txBody>
          <a:bodyPr>
            <a:normAutofit fontScale="85000" lnSpcReduction="20000"/>
          </a:bodyPr>
          <a:lstStyle/>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Mukham karoti vacalam</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pangam langhayate girim</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yat-krpa tam aham vande</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3100" spc="-100" dirty="0">
                <a:solidFill>
                  <a:schemeClr val="tx2"/>
                </a:solidFill>
                <a:latin typeface="+mj-lt"/>
                <a:ea typeface="+mj-ea"/>
                <a:cs typeface="+mj-cs"/>
              </a:rPr>
              <a:t>sri gurum dina tarine </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b="1" dirty="0"/>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a:t>I offer my respectful obeisances to my </a:t>
            </a:r>
            <a:r>
              <a:rPr lang="en-US" dirty="0" smtClean="0"/>
              <a:t>Spiritual Master</a:t>
            </a:r>
            <a:r>
              <a:rPr lang="en-US" dirty="0"/>
              <a:t>, the deliverer of fallen souls, </a:t>
            </a:r>
            <a:r>
              <a:rPr lang="en-US" dirty="0" smtClean="0"/>
              <a:t>whose mercy </a:t>
            </a:r>
            <a:r>
              <a:rPr lang="en-US" dirty="0"/>
              <a:t>turns the dumb into eloquent speakers</a:t>
            </a:r>
          </a:p>
          <a:p>
            <a:pPr marL="0" indent="0">
              <a:spcAft>
                <a:spcPct val="0"/>
              </a:spcAft>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and </a:t>
            </a:r>
            <a:r>
              <a:rPr lang="en-US" dirty="0"/>
              <a:t>enables the lame to cross mountains.</a:t>
            </a:r>
          </a:p>
          <a:p>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107415130"/>
              </p:ext>
            </p:extLst>
          </p:nvPr>
        </p:nvGraphicFramePr>
        <p:xfrm>
          <a:off x="457200" y="2289651"/>
          <a:ext cx="8229600" cy="3349752"/>
        </p:xfrm>
        <a:graphic>
          <a:graphicData uri="http://schemas.openxmlformats.org/drawingml/2006/table">
            <a:tbl>
              <a:tblPr/>
              <a:tblGrid>
                <a:gridCol w="3962400"/>
                <a:gridCol w="4267200"/>
              </a:tblGrid>
              <a:tr h="0">
                <a:tc>
                  <a:txBody>
                    <a:bodyPr/>
                    <a:lstStyle/>
                    <a:p>
                      <a:endParaRPr lang="en-US" dirty="0"/>
                    </a:p>
                  </a:txBody>
                  <a:tcPr marL="19050" marR="19050" marT="19050" marB="19050">
                    <a:lnL>
                      <a:noFill/>
                    </a:lnL>
                    <a:lnR>
                      <a:noFill/>
                    </a:lnR>
                    <a:lnT>
                      <a:noFill/>
                    </a:lnT>
                    <a:lnB>
                      <a:noFill/>
                    </a:lnB>
                  </a:tcPr>
                </a:tc>
                <a:tc>
                  <a:txBody>
                    <a:bodyPr/>
                    <a:lstStyle/>
                    <a:p>
                      <a:endParaRPr lang="en-US" dirty="0"/>
                    </a:p>
                    <a:p>
                      <a:pPr marL="0" indent="0" algn="l" defTabSz="914400" rtl="0" eaLnBrk="1" latinLnBrk="0" hangingPunct="1">
                        <a:lnSpc>
                          <a:spcPct val="80000"/>
                        </a:lnSpc>
                        <a:spcBef>
                          <a:spcPct val="20000"/>
                        </a:spcBef>
                        <a:spcAft>
                          <a:spcPct val="0"/>
                        </a:spcAft>
                        <a:buFont typeface="Arial" pitchFamily="34"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kern="1200" spc="-100" dirty="0">
                          <a:solidFill>
                            <a:schemeClr val="tx2"/>
                          </a:solidFill>
                          <a:latin typeface="+mj-lt"/>
                          <a:ea typeface="+mj-ea"/>
                          <a:cs typeface="+mj-cs"/>
                        </a:rPr>
                        <a:t>nama om vishnu-padaya</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krishna-preshthaya bhu-tale</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srimate bhaktivedanta</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swamin iti namine</a:t>
                      </a:r>
                    </a:p>
                    <a:p>
                      <a:pPr marL="0" indent="0" algn="l" defTabSz="914400" rtl="0" eaLnBrk="1" latinLnBrk="0" hangingPunct="1">
                        <a:lnSpc>
                          <a:spcPct val="80000"/>
                        </a:lnSpc>
                        <a:spcBef>
                          <a:spcPct val="20000"/>
                        </a:spcBef>
                        <a:spcAft>
                          <a:spcPct val="0"/>
                        </a:spcAft>
                        <a:buFont typeface="Arial" pitchFamily="34"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kern="1200" spc="-100" dirty="0">
                          <a:solidFill>
                            <a:schemeClr val="tx2"/>
                          </a:solidFill>
                          <a:latin typeface="+mj-lt"/>
                          <a:ea typeface="+mj-ea"/>
                          <a:cs typeface="+mj-cs"/>
                        </a:rPr>
                        <a:t> </a:t>
                      </a:r>
                    </a:p>
                    <a:p>
                      <a:pPr marL="0" indent="0" algn="l" defTabSz="914400" rtl="0" eaLnBrk="1" latinLnBrk="0" hangingPunct="1">
                        <a:lnSpc>
                          <a:spcPct val="80000"/>
                        </a:lnSpc>
                        <a:spcBef>
                          <a:spcPct val="20000"/>
                        </a:spcBef>
                        <a:spcAft>
                          <a:spcPct val="0"/>
                        </a:spcAft>
                        <a:buFont typeface="Arial" pitchFamily="34"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kern="1200" spc="-100" dirty="0">
                          <a:solidFill>
                            <a:schemeClr val="tx2"/>
                          </a:solidFill>
                          <a:latin typeface="+mj-lt"/>
                          <a:ea typeface="+mj-ea"/>
                          <a:cs typeface="+mj-cs"/>
                        </a:rPr>
                        <a:t>namaste saraswati deve</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gaura-vani-pracharine</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nirvishesha-shunyavadi</a:t>
                      </a:r>
                      <a:br>
                        <a:rPr lang="en-US" sz="2600" kern="1200" spc="-100" dirty="0">
                          <a:solidFill>
                            <a:schemeClr val="tx2"/>
                          </a:solidFill>
                          <a:latin typeface="+mj-lt"/>
                          <a:ea typeface="+mj-ea"/>
                          <a:cs typeface="+mj-cs"/>
                        </a:rPr>
                      </a:br>
                      <a:r>
                        <a:rPr lang="en-US" sz="2600" kern="1200" spc="-100" dirty="0">
                          <a:solidFill>
                            <a:schemeClr val="tx2"/>
                          </a:solidFill>
                          <a:latin typeface="+mj-lt"/>
                          <a:ea typeface="+mj-ea"/>
                          <a:cs typeface="+mj-cs"/>
                        </a:rPr>
                        <a:t>pashchatya-desha-tarine</a:t>
                      </a:r>
                    </a:p>
                  </a:txBody>
                  <a:tcPr marL="19050" marR="19050" marT="19050" marB="19050">
                    <a:lnL>
                      <a:noFill/>
                    </a:lnL>
                    <a:lnR>
                      <a:noFill/>
                    </a:lnR>
                    <a:lnB>
                      <a:noFill/>
                    </a:lnB>
                  </a:tcPr>
                </a:tc>
              </a:tr>
            </a:tbl>
          </a:graphicData>
        </a:graphic>
      </p:graphicFrame>
      <p:pic>
        <p:nvPicPr>
          <p:cNvPr id="2049" name="Picture 1" descr="http://www.harekrishnatemple.com/images/respectstoS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775" y="2819400"/>
            <a:ext cx="3333750" cy="2657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44401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47800" y="609600"/>
            <a:ext cx="6019800" cy="2819400"/>
          </a:xfrm>
        </p:spPr>
        <p:txBody>
          <a:bodyPr>
            <a:noAutofit/>
          </a:bodyPr>
          <a:lstStyle/>
          <a:p>
            <a:pPr>
              <a:lnSpc>
                <a:spcPct val="80000"/>
              </a:lnSpc>
              <a:spcBef>
                <a:spcPct val="2000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spc="-100" dirty="0" err="1">
                <a:solidFill>
                  <a:schemeClr val="tx2"/>
                </a:solidFill>
              </a:rPr>
              <a:t>sthiraḿ</a:t>
            </a:r>
            <a:r>
              <a:rPr lang="en-US" sz="2600" spc="-100" dirty="0">
                <a:solidFill>
                  <a:schemeClr val="tx2"/>
                </a:solidFill>
              </a:rPr>
              <a:t> </a:t>
            </a:r>
            <a:r>
              <a:rPr lang="en-US" sz="2600" spc="-100" dirty="0" err="1">
                <a:solidFill>
                  <a:schemeClr val="tx2"/>
                </a:solidFill>
              </a:rPr>
              <a:t>sukhaḿ</a:t>
            </a:r>
            <a:r>
              <a:rPr lang="en-US" sz="2600" spc="-100" dirty="0">
                <a:solidFill>
                  <a:schemeClr val="tx2"/>
                </a:solidFill>
              </a:rPr>
              <a:t> </a:t>
            </a:r>
            <a:r>
              <a:rPr lang="en-US" sz="2600" spc="-100" dirty="0" err="1">
                <a:solidFill>
                  <a:schemeClr val="tx2"/>
                </a:solidFill>
              </a:rPr>
              <a:t>cāsanam</a:t>
            </a:r>
            <a:r>
              <a:rPr lang="en-US" sz="2600" spc="-100" dirty="0">
                <a:solidFill>
                  <a:schemeClr val="tx2"/>
                </a:solidFill>
              </a:rPr>
              <a:t> </a:t>
            </a:r>
            <a:r>
              <a:rPr lang="en-US" sz="2600" spc="-100" dirty="0" err="1">
                <a:solidFill>
                  <a:schemeClr val="tx2"/>
                </a:solidFill>
              </a:rPr>
              <a:t>āsthito</a:t>
            </a:r>
            <a:r>
              <a:rPr lang="en-US" sz="2600" spc="-100" dirty="0">
                <a:solidFill>
                  <a:schemeClr val="tx2"/>
                </a:solidFill>
              </a:rPr>
              <a:t> </a:t>
            </a:r>
            <a:r>
              <a:rPr lang="en-US" sz="2600" spc="-100" dirty="0" err="1">
                <a:solidFill>
                  <a:schemeClr val="tx2"/>
                </a:solidFill>
              </a:rPr>
              <a:t>yatir</a:t>
            </a:r>
            <a:r>
              <a:rPr lang="en-US" sz="2600" spc="-100" dirty="0">
                <a:solidFill>
                  <a:schemeClr val="tx2"/>
                </a:solidFill>
              </a:rPr>
              <a:t/>
            </a:r>
            <a:br>
              <a:rPr lang="en-US" sz="2600" spc="-100" dirty="0">
                <a:solidFill>
                  <a:schemeClr val="tx2"/>
                </a:solidFill>
              </a:rPr>
            </a:br>
            <a:r>
              <a:rPr lang="en-US" sz="2600" spc="-100" dirty="0" err="1">
                <a:solidFill>
                  <a:schemeClr val="tx2"/>
                </a:solidFill>
              </a:rPr>
              <a:t>yadā</a:t>
            </a:r>
            <a:r>
              <a:rPr lang="en-US" sz="2600" spc="-100" dirty="0">
                <a:solidFill>
                  <a:schemeClr val="tx2"/>
                </a:solidFill>
              </a:rPr>
              <a:t> </a:t>
            </a:r>
            <a:r>
              <a:rPr lang="en-US" sz="2600" spc="-100" dirty="0" err="1">
                <a:solidFill>
                  <a:schemeClr val="tx2"/>
                </a:solidFill>
              </a:rPr>
              <a:t>jihāsur</a:t>
            </a:r>
            <a:r>
              <a:rPr lang="en-US" sz="2600" spc="-100" dirty="0">
                <a:solidFill>
                  <a:schemeClr val="tx2"/>
                </a:solidFill>
              </a:rPr>
              <a:t> imam </a:t>
            </a:r>
            <a:r>
              <a:rPr lang="en-US" sz="2600" spc="-100" dirty="0" err="1">
                <a:solidFill>
                  <a:schemeClr val="tx2"/>
                </a:solidFill>
              </a:rPr>
              <a:t>ańga</a:t>
            </a:r>
            <a:r>
              <a:rPr lang="en-US" sz="2600" spc="-100" dirty="0">
                <a:solidFill>
                  <a:schemeClr val="tx2"/>
                </a:solidFill>
              </a:rPr>
              <a:t> </a:t>
            </a:r>
            <a:r>
              <a:rPr lang="en-US" sz="2600" spc="-100" dirty="0" err="1">
                <a:solidFill>
                  <a:schemeClr val="tx2"/>
                </a:solidFill>
              </a:rPr>
              <a:t>lokam</a:t>
            </a:r>
            <a:r>
              <a:rPr lang="en-US" sz="2600" spc="-100" dirty="0">
                <a:solidFill>
                  <a:schemeClr val="tx2"/>
                </a:solidFill>
              </a:rPr>
              <a:t/>
            </a:r>
            <a:br>
              <a:rPr lang="en-US" sz="2600" spc="-100" dirty="0">
                <a:solidFill>
                  <a:schemeClr val="tx2"/>
                </a:solidFill>
              </a:rPr>
            </a:br>
            <a:r>
              <a:rPr lang="en-US" sz="2600" spc="-100" dirty="0" err="1">
                <a:solidFill>
                  <a:schemeClr val="tx2"/>
                </a:solidFill>
              </a:rPr>
              <a:t>kāle</a:t>
            </a:r>
            <a:r>
              <a:rPr lang="en-US" sz="2600" spc="-100" dirty="0">
                <a:solidFill>
                  <a:schemeClr val="tx2"/>
                </a:solidFill>
              </a:rPr>
              <a:t> </a:t>
            </a:r>
            <a:r>
              <a:rPr lang="en-US" sz="2600" spc="-100" dirty="0" err="1">
                <a:solidFill>
                  <a:schemeClr val="tx2"/>
                </a:solidFill>
              </a:rPr>
              <a:t>ca</a:t>
            </a:r>
            <a:r>
              <a:rPr lang="en-US" sz="2600" spc="-100" dirty="0">
                <a:solidFill>
                  <a:schemeClr val="tx2"/>
                </a:solidFill>
              </a:rPr>
              <a:t> </a:t>
            </a:r>
            <a:r>
              <a:rPr lang="en-US" sz="2600" spc="-100" dirty="0" err="1">
                <a:solidFill>
                  <a:schemeClr val="tx2"/>
                </a:solidFill>
              </a:rPr>
              <a:t>deśe</a:t>
            </a:r>
            <a:r>
              <a:rPr lang="en-US" sz="2600" spc="-100" dirty="0">
                <a:solidFill>
                  <a:schemeClr val="tx2"/>
                </a:solidFill>
              </a:rPr>
              <a:t> </a:t>
            </a:r>
            <a:r>
              <a:rPr lang="en-US" sz="2600" spc="-100" dirty="0" err="1">
                <a:solidFill>
                  <a:schemeClr val="tx2"/>
                </a:solidFill>
              </a:rPr>
              <a:t>ca</a:t>
            </a:r>
            <a:r>
              <a:rPr lang="en-US" sz="2600" spc="-100" dirty="0">
                <a:solidFill>
                  <a:schemeClr val="tx2"/>
                </a:solidFill>
              </a:rPr>
              <a:t> </a:t>
            </a:r>
            <a:r>
              <a:rPr lang="en-US" sz="2600" spc="-100" dirty="0" err="1">
                <a:solidFill>
                  <a:schemeClr val="tx2"/>
                </a:solidFill>
              </a:rPr>
              <a:t>mano</a:t>
            </a:r>
            <a:r>
              <a:rPr lang="en-US" sz="2600" spc="-100" dirty="0">
                <a:solidFill>
                  <a:schemeClr val="tx2"/>
                </a:solidFill>
              </a:rPr>
              <a:t> </a:t>
            </a:r>
            <a:r>
              <a:rPr lang="en-US" sz="2600" spc="-100" dirty="0" err="1">
                <a:solidFill>
                  <a:schemeClr val="tx2"/>
                </a:solidFill>
              </a:rPr>
              <a:t>na</a:t>
            </a:r>
            <a:r>
              <a:rPr lang="en-US" sz="2600" spc="-100" dirty="0">
                <a:solidFill>
                  <a:schemeClr val="tx2"/>
                </a:solidFill>
              </a:rPr>
              <a:t> </a:t>
            </a:r>
            <a:r>
              <a:rPr lang="en-US" sz="2600" spc="-100" dirty="0" err="1">
                <a:solidFill>
                  <a:schemeClr val="tx2"/>
                </a:solidFill>
              </a:rPr>
              <a:t>sajjayet</a:t>
            </a:r>
            <a:r>
              <a:rPr lang="en-US" sz="2600" spc="-100" dirty="0">
                <a:solidFill>
                  <a:schemeClr val="tx2"/>
                </a:solidFill>
              </a:rPr>
              <a:t/>
            </a:r>
            <a:br>
              <a:rPr lang="en-US" sz="2600" spc="-100" dirty="0">
                <a:solidFill>
                  <a:schemeClr val="tx2"/>
                </a:solidFill>
              </a:rPr>
            </a:br>
            <a:r>
              <a:rPr lang="en-US" sz="2600" spc="-100" dirty="0" err="1">
                <a:solidFill>
                  <a:schemeClr val="tx2"/>
                </a:solidFill>
              </a:rPr>
              <a:t>prāṇān</a:t>
            </a:r>
            <a:r>
              <a:rPr lang="en-US" sz="2600" spc="-100" dirty="0">
                <a:solidFill>
                  <a:schemeClr val="tx2"/>
                </a:solidFill>
              </a:rPr>
              <a:t> </a:t>
            </a:r>
            <a:r>
              <a:rPr lang="en-US" sz="2600" spc="-100" dirty="0" err="1">
                <a:solidFill>
                  <a:schemeClr val="tx2"/>
                </a:solidFill>
              </a:rPr>
              <a:t>niyacchen</a:t>
            </a:r>
            <a:r>
              <a:rPr lang="en-US" sz="2600" spc="-100" dirty="0">
                <a:solidFill>
                  <a:schemeClr val="tx2"/>
                </a:solidFill>
              </a:rPr>
              <a:t> </a:t>
            </a:r>
            <a:r>
              <a:rPr lang="en-US" sz="2600" spc="-100" dirty="0" err="1">
                <a:solidFill>
                  <a:schemeClr val="tx2"/>
                </a:solidFill>
              </a:rPr>
              <a:t>manasā</a:t>
            </a:r>
            <a:r>
              <a:rPr lang="en-US" sz="2600" spc="-100" dirty="0">
                <a:solidFill>
                  <a:schemeClr val="tx2"/>
                </a:solidFill>
              </a:rPr>
              <a:t> </a:t>
            </a:r>
            <a:r>
              <a:rPr lang="en-US" sz="2600" spc="-100" dirty="0" err="1">
                <a:solidFill>
                  <a:schemeClr val="tx2"/>
                </a:solidFill>
              </a:rPr>
              <a:t>jitāsuḥ</a:t>
            </a:r>
            <a:endParaRPr lang="en-US" sz="2600" spc="-100" dirty="0">
              <a:solidFill>
                <a:schemeClr val="tx2"/>
              </a:solidFill>
            </a:endParaRPr>
          </a:p>
        </p:txBody>
      </p:sp>
      <p:sp>
        <p:nvSpPr>
          <p:cNvPr id="4" name="Rectangle 3"/>
          <p:cNvSpPr/>
          <p:nvPr/>
        </p:nvSpPr>
        <p:spPr>
          <a:xfrm>
            <a:off x="609600" y="3581400"/>
            <a:ext cx="8077200" cy="1569660"/>
          </a:xfrm>
          <a:prstGeom prst="rect">
            <a:avLst/>
          </a:prstGeom>
        </p:spPr>
        <p:txBody>
          <a:bodyPr wrap="square">
            <a:spAutoFit/>
          </a:bodyPr>
          <a:lstStyle/>
          <a:p>
            <a:pPr algn="ctr"/>
            <a:r>
              <a:rPr lang="en-US" sz="2400" dirty="0"/>
              <a:t>O King, whenever the </a:t>
            </a:r>
            <a:r>
              <a:rPr lang="en-US" sz="2400" dirty="0" err="1"/>
              <a:t>yogī</a:t>
            </a:r>
            <a:r>
              <a:rPr lang="en-US" sz="2400" dirty="0"/>
              <a:t> desires to leave this planet of human beings, he should not be perplexed about the proper time or place, but should comfortably sit without being disturbed and, regulating the life air, should control the senses by the mind.</a:t>
            </a:r>
            <a:r>
              <a:rPr lang="en-US" dirty="0" smtClean="0"/>
              <a:t>.</a:t>
            </a:r>
            <a:endParaRPr lang="en-US" dirty="0"/>
          </a:p>
        </p:txBody>
      </p:sp>
      <p:sp>
        <p:nvSpPr>
          <p:cNvPr id="5" name="Rectangle 4"/>
          <p:cNvSpPr/>
          <p:nvPr/>
        </p:nvSpPr>
        <p:spPr>
          <a:xfrm>
            <a:off x="4099580" y="152400"/>
            <a:ext cx="952028" cy="492443"/>
          </a:xfrm>
          <a:prstGeom prst="rect">
            <a:avLst/>
          </a:prstGeom>
        </p:spPr>
        <p:txBody>
          <a:bodyPr wrap="none">
            <a:spAutoFit/>
          </a:bodyPr>
          <a:lstStyle/>
          <a:p>
            <a:pPr algn="ctr"/>
            <a:r>
              <a:rPr lang="en-US" sz="2600" spc="-100" dirty="0" smtClean="0">
                <a:solidFill>
                  <a:schemeClr val="tx2"/>
                </a:solidFill>
                <a:latin typeface="+mj-lt"/>
                <a:ea typeface="+mj-ea"/>
                <a:cs typeface="+mj-cs"/>
              </a:rPr>
              <a:t>2.2.15</a:t>
            </a:r>
            <a:endParaRPr lang="en-US" sz="2600" spc="-100" dirty="0">
              <a:solidFill>
                <a:schemeClr val="tx2"/>
              </a:solidFill>
              <a:latin typeface="+mj-lt"/>
              <a:ea typeface="+mj-ea"/>
              <a:cs typeface="+mj-cs"/>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p>
        </p:txBody>
      </p:sp>
      <p:sp>
        <p:nvSpPr>
          <p:cNvPr id="3" name="Content Placeholder 2"/>
          <p:cNvSpPr>
            <a:spLocks noGrp="1"/>
          </p:cNvSpPr>
          <p:nvPr>
            <p:ph idx="1"/>
          </p:nvPr>
        </p:nvSpPr>
        <p:spPr/>
        <p:txBody>
          <a:bodyPr>
            <a:noAutofit/>
          </a:bodyPr>
          <a:lstStyle/>
          <a:p>
            <a:pPr>
              <a:buFont typeface="Wingdings" charset="2"/>
              <a:buChar char="§"/>
            </a:pPr>
            <a:r>
              <a:rPr lang="en-US" sz="1400" dirty="0" smtClean="0"/>
              <a:t>BG 8.14</a:t>
            </a:r>
            <a:r>
              <a:rPr lang="en-US" sz="1800" dirty="0" smtClean="0"/>
              <a:t>: </a:t>
            </a:r>
            <a:r>
              <a:rPr lang="en-US" sz="1800" dirty="0"/>
              <a:t>For one who always remembers Me without deviation, I am easy to obtain, O son of </a:t>
            </a:r>
            <a:r>
              <a:rPr lang="en-US" sz="1800" dirty="0">
                <a:hlinkClick r:id="rId2"/>
              </a:rPr>
              <a:t>Pṛthā</a:t>
            </a:r>
            <a:r>
              <a:rPr lang="en-US" sz="1800" dirty="0"/>
              <a:t>, because of his constant engagement in devotional service</a:t>
            </a:r>
            <a:r>
              <a:rPr lang="en-US" sz="1800" dirty="0" smtClean="0"/>
              <a:t>. (</a:t>
            </a:r>
            <a:r>
              <a:rPr lang="en-US" sz="1800" dirty="0" err="1" smtClean="0"/>
              <a:t>Ananya</a:t>
            </a:r>
            <a:r>
              <a:rPr lang="en-US" sz="1800" dirty="0" smtClean="0"/>
              <a:t> </a:t>
            </a:r>
            <a:r>
              <a:rPr lang="en-US" sz="1800" dirty="0" err="1" smtClean="0"/>
              <a:t>cetah</a:t>
            </a:r>
            <a:r>
              <a:rPr lang="en-US" sz="1800" dirty="0" smtClean="0"/>
              <a:t> </a:t>
            </a:r>
            <a:r>
              <a:rPr lang="en-US" sz="1800" dirty="0" err="1" smtClean="0"/>
              <a:t>satatam</a:t>
            </a:r>
            <a:r>
              <a:rPr lang="en-US" sz="1800" dirty="0" smtClean="0"/>
              <a:t>..</a:t>
            </a:r>
            <a:r>
              <a:rPr lang="en-US" sz="1400" dirty="0" smtClean="0"/>
              <a:t>)</a:t>
            </a:r>
          </a:p>
          <a:p>
            <a:pPr lvl="1">
              <a:buFont typeface="Wingdings" charset="2"/>
              <a:buChar char="§"/>
            </a:pPr>
            <a:r>
              <a:rPr lang="en-US" sz="1600" dirty="0"/>
              <a:t>S</a:t>
            </a:r>
            <a:r>
              <a:rPr lang="en-US" sz="1600" dirty="0" smtClean="0"/>
              <a:t>uch devotees  do not need to seek opportune moments for quitting the present body</a:t>
            </a:r>
          </a:p>
          <a:p>
            <a:pPr>
              <a:buFont typeface="Wingdings" charset="2"/>
              <a:buChar char="§"/>
            </a:pPr>
            <a:r>
              <a:rPr lang="en-US" sz="1800" dirty="0" smtClean="0"/>
              <a:t>Mixed devotees -  alloyed with </a:t>
            </a:r>
            <a:r>
              <a:rPr lang="en-US" sz="1800" dirty="0" err="1" smtClean="0"/>
              <a:t>fruitive</a:t>
            </a:r>
            <a:r>
              <a:rPr lang="en-US" sz="1800" dirty="0" smtClean="0"/>
              <a:t> action or empirical philosophical speculation –</a:t>
            </a:r>
          </a:p>
          <a:p>
            <a:pPr lvl="1">
              <a:buFont typeface="Wingdings" charset="2"/>
              <a:buChar char="§"/>
            </a:pPr>
            <a:r>
              <a:rPr lang="en-US" sz="1600" dirty="0"/>
              <a:t>N</a:t>
            </a:r>
            <a:r>
              <a:rPr lang="en-US" sz="1600" dirty="0" smtClean="0"/>
              <a:t>eed an opportune moment as stated in BG 8.23-26  ( during the influence of fiery god, in the light,  at an auspicious moment of the day, during the 6 months when sun travels in the north)</a:t>
            </a:r>
            <a:endParaRPr lang="en-US" sz="1600" dirty="0"/>
          </a:p>
          <a:p>
            <a:pPr>
              <a:buFont typeface="Wingdings" charset="2"/>
              <a:buChar char="§"/>
            </a:pPr>
            <a:r>
              <a:rPr lang="en-US" sz="1800" dirty="0" smtClean="0"/>
              <a:t>Opportune moment is not important – but being a successful yogi is important</a:t>
            </a:r>
          </a:p>
          <a:p>
            <a:pPr>
              <a:buFont typeface="Wingdings" charset="2"/>
              <a:buChar char="§"/>
            </a:pPr>
            <a:r>
              <a:rPr lang="en-US" sz="1800" dirty="0" smtClean="0"/>
              <a:t>Successful yogi</a:t>
            </a:r>
          </a:p>
          <a:p>
            <a:pPr lvl="1">
              <a:buFont typeface="Wingdings" charset="2"/>
              <a:buChar char="§"/>
            </a:pPr>
            <a:r>
              <a:rPr lang="en-US" sz="1600" dirty="0" smtClean="0"/>
              <a:t>Must be able to control his senses by the mind</a:t>
            </a:r>
          </a:p>
          <a:p>
            <a:pPr lvl="1">
              <a:buFont typeface="Wingdings" charset="2"/>
              <a:buChar char="§"/>
            </a:pPr>
            <a:r>
              <a:rPr lang="en-US" sz="1600" dirty="0" smtClean="0"/>
              <a:t>Mind is easily conquerable simply by engaging it at the Lotus feet of the Lord</a:t>
            </a:r>
          </a:p>
          <a:p>
            <a:pPr lvl="1">
              <a:buFont typeface="Wingdings" charset="2"/>
              <a:buChar char="§"/>
            </a:pPr>
            <a:r>
              <a:rPr lang="en-US" sz="1600" dirty="0" smtClean="0"/>
              <a:t>By such service, mind becomes automatically engaged in the service of the Lord</a:t>
            </a:r>
            <a:r>
              <a:rPr lang="en-US" sz="1600" dirty="0"/>
              <a:t> </a:t>
            </a:r>
          </a:p>
          <a:p>
            <a:pPr lvl="1">
              <a:buFont typeface="Wingdings" charset="2"/>
              <a:buChar char="§"/>
            </a:pPr>
            <a:r>
              <a:rPr lang="en-US" sz="1600" dirty="0" smtClean="0"/>
              <a:t>This is the  way of merging into the Supreme absolute</a:t>
            </a:r>
          </a:p>
        </p:txBody>
      </p:sp>
    </p:spTree>
    <p:extLst>
      <p:ext uri="{BB962C8B-B14F-4D97-AF65-F5344CB8AC3E}">
        <p14:creationId xmlns:p14="http://schemas.microsoft.com/office/powerpoint/2010/main" val="2664319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914400"/>
            <a:ext cx="5410200" cy="1626086"/>
          </a:xfrm>
          <a:prstGeom prst="rect">
            <a:avLst/>
          </a:prstGeom>
        </p:spPr>
        <p:txBody>
          <a:bodyPr wrap="square">
            <a:spAutoFit/>
          </a:bodyPr>
          <a:lstStyle/>
          <a:p>
            <a:pPr algn="ctr">
              <a:lnSpc>
                <a:spcPct val="80000"/>
              </a:lnSpc>
              <a:spcBef>
                <a:spcPct val="2000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spc="-100" dirty="0" err="1">
                <a:solidFill>
                  <a:schemeClr val="tx2"/>
                </a:solidFill>
                <a:latin typeface="+mj-lt"/>
                <a:ea typeface="+mj-ea"/>
                <a:cs typeface="+mj-cs"/>
              </a:rPr>
              <a:t>manaḥ</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sva-buddhyāmalayā</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niyamya</a:t>
            </a:r>
            <a:endParaRPr lang="en-US" sz="2600" spc="-100" dirty="0">
              <a:solidFill>
                <a:schemeClr val="tx2"/>
              </a:solidFill>
              <a:latin typeface="+mj-lt"/>
              <a:ea typeface="+mj-ea"/>
              <a:cs typeface="+mj-cs"/>
            </a:endParaRPr>
          </a:p>
          <a:p>
            <a:pPr algn="ctr">
              <a:lnSpc>
                <a:spcPct val="80000"/>
              </a:lnSpc>
              <a:spcBef>
                <a:spcPct val="2000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spc="-100" dirty="0" err="1">
                <a:solidFill>
                  <a:schemeClr val="tx2"/>
                </a:solidFill>
                <a:latin typeface="+mj-lt"/>
                <a:ea typeface="+mj-ea"/>
                <a:cs typeface="+mj-cs"/>
              </a:rPr>
              <a:t>kṣetra-jña</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etāḿ</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ninayet</a:t>
            </a:r>
            <a:r>
              <a:rPr lang="en-US" sz="2600" spc="-100" dirty="0">
                <a:solidFill>
                  <a:schemeClr val="tx2"/>
                </a:solidFill>
                <a:latin typeface="+mj-lt"/>
                <a:ea typeface="+mj-ea"/>
                <a:cs typeface="+mj-cs"/>
              </a:rPr>
              <a:t> tam </a:t>
            </a:r>
            <a:r>
              <a:rPr lang="en-US" sz="2600" spc="-100" dirty="0" err="1">
                <a:solidFill>
                  <a:schemeClr val="tx2"/>
                </a:solidFill>
                <a:latin typeface="+mj-lt"/>
                <a:ea typeface="+mj-ea"/>
                <a:cs typeface="+mj-cs"/>
              </a:rPr>
              <a:t>ātmani</a:t>
            </a:r>
            <a:endParaRPr lang="en-US" sz="2600" spc="-100" dirty="0">
              <a:solidFill>
                <a:schemeClr val="tx2"/>
              </a:solidFill>
              <a:latin typeface="+mj-lt"/>
              <a:ea typeface="+mj-ea"/>
              <a:cs typeface="+mj-cs"/>
            </a:endParaRPr>
          </a:p>
          <a:p>
            <a:pPr algn="ctr">
              <a:lnSpc>
                <a:spcPct val="80000"/>
              </a:lnSpc>
              <a:spcBef>
                <a:spcPct val="2000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spc="-100" dirty="0" err="1">
                <a:solidFill>
                  <a:schemeClr val="tx2"/>
                </a:solidFill>
                <a:latin typeface="+mj-lt"/>
                <a:ea typeface="+mj-ea"/>
                <a:cs typeface="+mj-cs"/>
              </a:rPr>
              <a:t>ātmānam</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ātmany</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avarudhya</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dhīro</a:t>
            </a:r>
            <a:endParaRPr lang="en-US" sz="2600" spc="-100" dirty="0">
              <a:solidFill>
                <a:schemeClr val="tx2"/>
              </a:solidFill>
              <a:latin typeface="+mj-lt"/>
              <a:ea typeface="+mj-ea"/>
              <a:cs typeface="+mj-cs"/>
            </a:endParaRPr>
          </a:p>
          <a:p>
            <a:pPr algn="ctr">
              <a:lnSpc>
                <a:spcPct val="80000"/>
              </a:lnSpc>
              <a:spcBef>
                <a:spcPct val="2000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600" spc="-100" dirty="0" err="1">
                <a:solidFill>
                  <a:schemeClr val="tx2"/>
                </a:solidFill>
                <a:latin typeface="+mj-lt"/>
                <a:ea typeface="+mj-ea"/>
                <a:cs typeface="+mj-cs"/>
              </a:rPr>
              <a:t>labdhopaśāntir</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virameta</a:t>
            </a:r>
            <a:r>
              <a:rPr lang="en-US" sz="2600" spc="-100" dirty="0">
                <a:solidFill>
                  <a:schemeClr val="tx2"/>
                </a:solidFill>
                <a:latin typeface="+mj-lt"/>
                <a:ea typeface="+mj-ea"/>
                <a:cs typeface="+mj-cs"/>
              </a:rPr>
              <a:t> </a:t>
            </a:r>
            <a:r>
              <a:rPr lang="en-US" sz="2600" spc="-100" dirty="0" err="1">
                <a:solidFill>
                  <a:schemeClr val="tx2"/>
                </a:solidFill>
                <a:latin typeface="+mj-lt"/>
                <a:ea typeface="+mj-ea"/>
                <a:cs typeface="+mj-cs"/>
              </a:rPr>
              <a:t>kṛtyāt</a:t>
            </a:r>
            <a:endParaRPr lang="en-US" sz="2600" spc="-100" dirty="0">
              <a:solidFill>
                <a:schemeClr val="tx2"/>
              </a:solidFill>
              <a:latin typeface="+mj-lt"/>
              <a:ea typeface="+mj-ea"/>
              <a:cs typeface="+mj-cs"/>
            </a:endParaRPr>
          </a:p>
        </p:txBody>
      </p:sp>
      <p:sp>
        <p:nvSpPr>
          <p:cNvPr id="3" name="Rectangle 2"/>
          <p:cNvSpPr/>
          <p:nvPr/>
        </p:nvSpPr>
        <p:spPr>
          <a:xfrm>
            <a:off x="838200" y="2838272"/>
            <a:ext cx="7543800" cy="2308324"/>
          </a:xfrm>
          <a:prstGeom prst="rect">
            <a:avLst/>
          </a:prstGeom>
        </p:spPr>
        <p:txBody>
          <a:bodyPr wrap="square">
            <a:spAutoFit/>
          </a:bodyPr>
          <a:lstStyle/>
          <a:p>
            <a:pPr algn="ctr"/>
            <a:r>
              <a:rPr lang="en-US" sz="2400" dirty="0"/>
              <a:t>Thereafter, the </a:t>
            </a:r>
            <a:r>
              <a:rPr lang="en-US" sz="2400" dirty="0" err="1"/>
              <a:t>yogī</a:t>
            </a:r>
            <a:r>
              <a:rPr lang="en-US" sz="2400" dirty="0"/>
              <a:t> should merge his mind, by his unalloyed intelligence, into the living entity, and then merge the living entity into the </a:t>
            </a:r>
            <a:r>
              <a:rPr lang="en-US" sz="2400" dirty="0" err="1"/>
              <a:t>Superself</a:t>
            </a:r>
            <a:r>
              <a:rPr lang="en-US" sz="2400" dirty="0"/>
              <a:t>. And by doing this, the fully satisfied living entity becomes situated in the supreme stage of satisfaction, so that he ceases from all other activities..</a:t>
            </a:r>
          </a:p>
        </p:txBody>
      </p:sp>
      <p:sp>
        <p:nvSpPr>
          <p:cNvPr id="4" name="Rectangle 3"/>
          <p:cNvSpPr/>
          <p:nvPr/>
        </p:nvSpPr>
        <p:spPr>
          <a:xfrm>
            <a:off x="4191000" y="457200"/>
            <a:ext cx="954107" cy="492443"/>
          </a:xfrm>
          <a:prstGeom prst="rect">
            <a:avLst/>
          </a:prstGeom>
        </p:spPr>
        <p:txBody>
          <a:bodyPr wrap="none">
            <a:spAutoFit/>
          </a:bodyPr>
          <a:lstStyle/>
          <a:p>
            <a:r>
              <a:rPr lang="en-US" sz="2600" spc="-100" dirty="0" smtClean="0">
                <a:solidFill>
                  <a:schemeClr val="tx2"/>
                </a:solidFill>
                <a:latin typeface="+mj-lt"/>
                <a:ea typeface="+mj-ea"/>
                <a:cs typeface="+mj-cs"/>
              </a:rPr>
              <a:t>2.2.16</a:t>
            </a:r>
            <a:endParaRPr lang="en-US" sz="2600" spc="-100" dirty="0">
              <a:solidFill>
                <a:schemeClr val="tx2"/>
              </a:solidFill>
              <a:latin typeface="+mj-lt"/>
              <a:ea typeface="+mj-ea"/>
              <a:cs typeface="+mj-cs"/>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 from the purport</a:t>
            </a:r>
          </a:p>
        </p:txBody>
      </p:sp>
      <p:sp>
        <p:nvSpPr>
          <p:cNvPr id="3" name="Content Placeholder 2"/>
          <p:cNvSpPr>
            <a:spLocks noGrp="1"/>
          </p:cNvSpPr>
          <p:nvPr>
            <p:ph idx="1"/>
          </p:nvPr>
        </p:nvSpPr>
        <p:spPr>
          <a:xfrm>
            <a:off x="457200" y="1600200"/>
            <a:ext cx="8229600" cy="4648200"/>
          </a:xfrm>
        </p:spPr>
        <p:txBody>
          <a:bodyPr>
            <a:normAutofit fontScale="55000" lnSpcReduction="20000"/>
          </a:bodyPr>
          <a:lstStyle/>
          <a:p>
            <a:r>
              <a:rPr lang="en-US" sz="3800" dirty="0" err="1" smtClean="0"/>
              <a:t>Labdopasanti</a:t>
            </a:r>
            <a:r>
              <a:rPr lang="en-US" sz="3800" dirty="0" smtClean="0"/>
              <a:t> – stage of full bliss: cessation from material hankerings</a:t>
            </a:r>
          </a:p>
          <a:p>
            <a:pPr lvl="1"/>
            <a:r>
              <a:rPr lang="en-US" sz="3600" dirty="0" smtClean="0"/>
              <a:t>Functions of the mind: thinking, feeling and willing</a:t>
            </a:r>
          </a:p>
          <a:p>
            <a:pPr lvl="1"/>
            <a:r>
              <a:rPr lang="en-US" sz="3600" dirty="0" smtClean="0"/>
              <a:t>When mind is absorbed in material contact: it acts for material advancement destructively ending in discovering nuclear weapons</a:t>
            </a:r>
          </a:p>
          <a:p>
            <a:pPr lvl="1"/>
            <a:r>
              <a:rPr lang="en-US" sz="3600" dirty="0" smtClean="0"/>
              <a:t>When mind acts under Spiritual urge  - works for going back home (BTG). Thus mind has to be manipulated by good and unalloyed intelligence</a:t>
            </a:r>
          </a:p>
          <a:p>
            <a:pPr lvl="1"/>
            <a:r>
              <a:rPr lang="en-US" sz="3600" dirty="0" smtClean="0"/>
              <a:t>Perfect intelligence is to render service unto the Lord (revealed by inquiring from the right sources</a:t>
            </a:r>
          </a:p>
          <a:p>
            <a:pPr lvl="1"/>
            <a:r>
              <a:rPr lang="en-US" sz="3600" dirty="0" smtClean="0"/>
              <a:t>Lord and His service are identical, being on the absolute plane</a:t>
            </a:r>
          </a:p>
          <a:p>
            <a:pPr lvl="1"/>
            <a:r>
              <a:rPr lang="en-US" sz="3600" dirty="0" smtClean="0"/>
              <a:t>In such service, Living entity does not remain a seer but becomes seen by the Lord transcendentally. </a:t>
            </a:r>
          </a:p>
          <a:p>
            <a:pPr lvl="1"/>
            <a:r>
              <a:rPr lang="en-US" sz="3600" dirty="0" smtClean="0"/>
              <a:t>Lord dictates the living entity to act according to His desire</a:t>
            </a:r>
          </a:p>
          <a:p>
            <a:pPr lvl="1"/>
            <a:r>
              <a:rPr lang="en-US" sz="3600" dirty="0" smtClean="0"/>
              <a:t>When the living entity follows him perfectly he ceases to discharge any other duty for his illusory satisfaction. In his  pure unalloyed state he attains the stage of full bliss, </a:t>
            </a:r>
            <a:r>
              <a:rPr lang="en-US" sz="3600" dirty="0" err="1" smtClean="0"/>
              <a:t>labdopasanti</a:t>
            </a:r>
            <a:r>
              <a:rPr lang="en-US" sz="3600" dirty="0" smtClean="0"/>
              <a:t>. </a:t>
            </a:r>
          </a:p>
        </p:txBody>
      </p:sp>
    </p:spTree>
    <p:extLst>
      <p:ext uri="{BB962C8B-B14F-4D97-AF65-F5344CB8AC3E}">
        <p14:creationId xmlns:p14="http://schemas.microsoft.com/office/powerpoint/2010/main" val="920022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1641</TotalTime>
  <Words>1738</Words>
  <Application>Microsoft Macintosh PowerPoint</Application>
  <PresentationFormat>On-screen Show (4:3)</PresentationFormat>
  <Paragraphs>166</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 The Lord in the Heart Srimad Bhagavatham 2.02.15-21</vt:lpstr>
      <vt:lpstr>Prayers before reciting  Srimad Bhagavatam</vt:lpstr>
      <vt:lpstr>Sri Guru Pranam</vt:lpstr>
      <vt:lpstr>PowerPoint Presentation</vt:lpstr>
      <vt:lpstr>sthiraḿ sukhaḿ cāsanam āsthito yatir yadā jihāsur imam ańga lokam kāle ca deśe ca mano na sajjayet prāṇān niyacchen manasā jitāsuḥ</vt:lpstr>
      <vt:lpstr>Key points from the purport</vt:lpstr>
      <vt:lpstr>PowerPoint Presentation</vt:lpstr>
      <vt:lpstr>Key points from the purport</vt:lpstr>
      <vt:lpstr>PowerPoint Presentation</vt:lpstr>
      <vt:lpstr>Key points from the purport</vt:lpstr>
      <vt:lpstr>PowerPoint Presentation</vt:lpstr>
      <vt:lpstr>Key points from the purport</vt:lpstr>
      <vt:lpstr>PowerPoint Presentation</vt:lpstr>
      <vt:lpstr>Key points from the purport</vt:lpstr>
      <vt:lpstr>PowerPoint Presentation</vt:lpstr>
      <vt:lpstr>Key points from the purport</vt:lpstr>
      <vt:lpstr>PowerPoint Presentation</vt:lpstr>
      <vt:lpstr>Key points from the purport</vt:lpstr>
      <vt:lpstr>Key takeaways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Radhika Gopinath Das</dc:creator>
  <cp:lastModifiedBy>Gudipati, Durga</cp:lastModifiedBy>
  <cp:revision>230</cp:revision>
  <dcterms:created xsi:type="dcterms:W3CDTF">2012-01-17T02:15:45Z</dcterms:created>
  <dcterms:modified xsi:type="dcterms:W3CDTF">2013-04-13T10:02:17Z</dcterms:modified>
</cp:coreProperties>
</file>