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81"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94" r:id="rId24"/>
    <p:sldId id="295" r:id="rId25"/>
    <p:sldId id="296" r:id="rId26"/>
    <p:sldId id="293" r:id="rId27"/>
    <p:sldId id="298" r:id="rId28"/>
    <p:sldId id="299" r:id="rId29"/>
    <p:sldId id="301" r:id="rId30"/>
    <p:sldId id="302" r:id="rId31"/>
    <p:sldId id="300" r:id="rId32"/>
    <p:sldId id="303" r:id="rId33"/>
    <p:sldId id="297" r:id="rId34"/>
    <p:sldId id="280" r:id="rId35"/>
    <p:sldId id="291" r:id="rId36"/>
    <p:sldId id="290" r:id="rId37"/>
    <p:sldId id="287" r:id="rId38"/>
    <p:sldId id="304"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5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375D2-B6B3-45D8-91F8-55AADA968C8B}" type="doc">
      <dgm:prSet loTypeId="urn:microsoft.com/office/officeart/2005/8/layout/hProcess9" loCatId="process" qsTypeId="urn:microsoft.com/office/officeart/2005/8/quickstyle/3d2" qsCatId="3D" csTypeId="urn:microsoft.com/office/officeart/2005/8/colors/colorful5" csCatId="colorful" phldr="1"/>
      <dgm:spPr/>
    </dgm:pt>
    <dgm:pt modelId="{5FD9470D-41D8-4371-A895-F13603DC40C5}">
      <dgm:prSet phldrT="[Text]" custT="1"/>
      <dgm:spPr/>
      <dgm:t>
        <a:bodyPr/>
        <a:lstStyle/>
        <a:p>
          <a:r>
            <a:rPr lang="en-US" sz="1400" dirty="0" smtClean="0"/>
            <a:t>Adjust the lens by which they view matter because they cannot perceive spirit</a:t>
          </a:r>
          <a:endParaRPr lang="en-US" sz="1400" dirty="0"/>
        </a:p>
      </dgm:t>
    </dgm:pt>
    <dgm:pt modelId="{0AD49F19-2890-4476-95DC-FC98FAA1C4AB}" type="parTrans" cxnId="{5393C3C7-4888-4200-95D6-677C34B4F06F}">
      <dgm:prSet/>
      <dgm:spPr/>
      <dgm:t>
        <a:bodyPr/>
        <a:lstStyle/>
        <a:p>
          <a:endParaRPr lang="en-US"/>
        </a:p>
      </dgm:t>
    </dgm:pt>
    <dgm:pt modelId="{8004CAD1-6F03-42C0-9377-1392B2B33DE1}" type="sibTrans" cxnId="{5393C3C7-4888-4200-95D6-677C34B4F06F}">
      <dgm:prSet/>
      <dgm:spPr/>
      <dgm:t>
        <a:bodyPr/>
        <a:lstStyle/>
        <a:p>
          <a:endParaRPr lang="en-US"/>
        </a:p>
      </dgm:t>
    </dgm:pt>
    <dgm:pt modelId="{ED4CA57E-7633-4C05-A42A-9DD68282CA11}">
      <dgm:prSet phldrT="[Text]" custT="1"/>
      <dgm:spPr/>
      <dgm:t>
        <a:bodyPr/>
        <a:lstStyle/>
        <a:p>
          <a:r>
            <a:rPr lang="en-US" sz="1400" dirty="0" smtClean="0"/>
            <a:t>Thus by a different conception one may realize the potency of the Lord</a:t>
          </a:r>
          <a:endParaRPr lang="en-US" sz="1400" dirty="0"/>
        </a:p>
      </dgm:t>
    </dgm:pt>
    <dgm:pt modelId="{3BFE6322-1F30-4317-B559-D85DB8D431B1}" type="parTrans" cxnId="{4DBB0B0C-C6E3-4F4B-9E12-F3582CAA90DB}">
      <dgm:prSet/>
      <dgm:spPr/>
      <dgm:t>
        <a:bodyPr/>
        <a:lstStyle/>
        <a:p>
          <a:endParaRPr lang="en-US"/>
        </a:p>
      </dgm:t>
    </dgm:pt>
    <dgm:pt modelId="{43E21570-C351-4FEE-9D18-4E86ADE168BB}" type="sibTrans" cxnId="{4DBB0B0C-C6E3-4F4B-9E12-F3582CAA90DB}">
      <dgm:prSet/>
      <dgm:spPr/>
      <dgm:t>
        <a:bodyPr/>
        <a:lstStyle/>
        <a:p>
          <a:endParaRPr lang="en-US"/>
        </a:p>
      </dgm:t>
    </dgm:pt>
    <dgm:pt modelId="{1286D6B3-8785-42CC-9AF4-26E8D4B08F04}">
      <dgm:prSet phldrT="[Text]" custT="1"/>
      <dgm:spPr/>
      <dgm:t>
        <a:bodyPr/>
        <a:lstStyle/>
        <a:p>
          <a:r>
            <a:rPr lang="en-US" sz="1400" dirty="0" smtClean="0"/>
            <a:t>Potencies understood as manifestations of transcendence or of The Potent</a:t>
          </a:r>
          <a:endParaRPr lang="en-US" sz="1400" dirty="0"/>
        </a:p>
      </dgm:t>
    </dgm:pt>
    <dgm:pt modelId="{F93948F1-3C64-4029-B499-A5CC741BB4EA}" type="parTrans" cxnId="{0E2E80EB-B03F-4B86-ADB4-83B89B9CEA46}">
      <dgm:prSet/>
      <dgm:spPr/>
      <dgm:t>
        <a:bodyPr/>
        <a:lstStyle/>
        <a:p>
          <a:endParaRPr lang="en-US"/>
        </a:p>
      </dgm:t>
    </dgm:pt>
    <dgm:pt modelId="{EFC83507-A288-475F-9B1B-A68670E7950C}" type="sibTrans" cxnId="{0E2E80EB-B03F-4B86-ADB4-83B89B9CEA46}">
      <dgm:prSet/>
      <dgm:spPr/>
      <dgm:t>
        <a:bodyPr/>
        <a:lstStyle/>
        <a:p>
          <a:endParaRPr lang="en-US"/>
        </a:p>
      </dgm:t>
    </dgm:pt>
    <dgm:pt modelId="{C4F4BB03-D54C-474D-8CC0-7234B8174D4B}">
      <dgm:prSet phldrT="[Text]" custT="1"/>
      <dgm:spPr/>
      <dgm:t>
        <a:bodyPr/>
        <a:lstStyle/>
        <a:p>
          <a:r>
            <a:rPr lang="en-US" sz="1400" dirty="0" smtClean="0"/>
            <a:t>Gradually the stage of full realization becomes possible</a:t>
          </a:r>
          <a:endParaRPr lang="en-US" sz="1400" dirty="0"/>
        </a:p>
      </dgm:t>
    </dgm:pt>
    <dgm:pt modelId="{B7554DDD-342D-4A50-87BE-398D07CCA984}" type="parTrans" cxnId="{44BD6342-E463-408D-BC04-473874542B80}">
      <dgm:prSet/>
      <dgm:spPr/>
      <dgm:t>
        <a:bodyPr/>
        <a:lstStyle/>
        <a:p>
          <a:endParaRPr lang="en-US"/>
        </a:p>
      </dgm:t>
    </dgm:pt>
    <dgm:pt modelId="{82BC22FC-77D1-403B-8566-FED8B8737405}" type="sibTrans" cxnId="{44BD6342-E463-408D-BC04-473874542B80}">
      <dgm:prSet/>
      <dgm:spPr/>
      <dgm:t>
        <a:bodyPr/>
        <a:lstStyle/>
        <a:p>
          <a:endParaRPr lang="en-US"/>
        </a:p>
      </dgm:t>
    </dgm:pt>
    <dgm:pt modelId="{2995141D-1408-45EF-803C-7CFC48A1124B}" type="pres">
      <dgm:prSet presAssocID="{BE1375D2-B6B3-45D8-91F8-55AADA968C8B}" presName="CompostProcess" presStyleCnt="0">
        <dgm:presLayoutVars>
          <dgm:dir/>
          <dgm:resizeHandles val="exact"/>
        </dgm:presLayoutVars>
      </dgm:prSet>
      <dgm:spPr/>
    </dgm:pt>
    <dgm:pt modelId="{477A1903-3667-446F-A51D-EE767C60C1ED}" type="pres">
      <dgm:prSet presAssocID="{BE1375D2-B6B3-45D8-91F8-55AADA968C8B}" presName="arrow" presStyleLbl="bgShp" presStyleIdx="0" presStyleCnt="1" custLinFactNeighborY="1250"/>
      <dgm:spPr/>
      <dgm:t>
        <a:bodyPr/>
        <a:lstStyle/>
        <a:p>
          <a:endParaRPr lang="en-US"/>
        </a:p>
      </dgm:t>
    </dgm:pt>
    <dgm:pt modelId="{0534ECDB-5F3F-479B-9D31-39AF93D9CE9F}" type="pres">
      <dgm:prSet presAssocID="{BE1375D2-B6B3-45D8-91F8-55AADA968C8B}" presName="linearProcess" presStyleCnt="0"/>
      <dgm:spPr/>
    </dgm:pt>
    <dgm:pt modelId="{D4F50F44-8D83-4785-8D76-F5256F2A4698}" type="pres">
      <dgm:prSet presAssocID="{5FD9470D-41D8-4371-A895-F13603DC40C5}" presName="textNode" presStyleLbl="node1" presStyleIdx="0" presStyleCnt="4" custScaleY="159091" custLinFactNeighborY="-34091">
        <dgm:presLayoutVars>
          <dgm:bulletEnabled val="1"/>
        </dgm:presLayoutVars>
      </dgm:prSet>
      <dgm:spPr/>
      <dgm:t>
        <a:bodyPr/>
        <a:lstStyle/>
        <a:p>
          <a:endParaRPr lang="en-US"/>
        </a:p>
      </dgm:t>
    </dgm:pt>
    <dgm:pt modelId="{F2ACF44F-999B-4162-9B9A-F08E6F4C2BA4}" type="pres">
      <dgm:prSet presAssocID="{8004CAD1-6F03-42C0-9377-1392B2B33DE1}" presName="sibTrans" presStyleCnt="0"/>
      <dgm:spPr/>
    </dgm:pt>
    <dgm:pt modelId="{B0E282E9-DAD0-47C9-8414-2FA7C99D0091}" type="pres">
      <dgm:prSet presAssocID="{ED4CA57E-7633-4C05-A42A-9DD68282CA11}" presName="textNode" presStyleLbl="node1" presStyleIdx="1" presStyleCnt="4" custScaleY="159091" custLinFactNeighborY="-34091">
        <dgm:presLayoutVars>
          <dgm:bulletEnabled val="1"/>
        </dgm:presLayoutVars>
      </dgm:prSet>
      <dgm:spPr/>
      <dgm:t>
        <a:bodyPr/>
        <a:lstStyle/>
        <a:p>
          <a:endParaRPr lang="en-US"/>
        </a:p>
      </dgm:t>
    </dgm:pt>
    <dgm:pt modelId="{BDE00F2C-8F79-4C66-8894-44F9B91EA020}" type="pres">
      <dgm:prSet presAssocID="{43E21570-C351-4FEE-9D18-4E86ADE168BB}" presName="sibTrans" presStyleCnt="0"/>
      <dgm:spPr/>
    </dgm:pt>
    <dgm:pt modelId="{C3E9E713-0DF2-4503-A6FA-415F0C391F0E}" type="pres">
      <dgm:prSet presAssocID="{1286D6B3-8785-42CC-9AF4-26E8D4B08F04}" presName="textNode" presStyleLbl="node1" presStyleIdx="2" presStyleCnt="4" custScaleY="159091" custLinFactNeighborY="-34091">
        <dgm:presLayoutVars>
          <dgm:bulletEnabled val="1"/>
        </dgm:presLayoutVars>
      </dgm:prSet>
      <dgm:spPr/>
      <dgm:t>
        <a:bodyPr/>
        <a:lstStyle/>
        <a:p>
          <a:endParaRPr lang="en-US"/>
        </a:p>
      </dgm:t>
    </dgm:pt>
    <dgm:pt modelId="{9C7F0D3C-B049-4F58-A163-3BBF1CC8FEF1}" type="pres">
      <dgm:prSet presAssocID="{EFC83507-A288-475F-9B1B-A68670E7950C}" presName="sibTrans" presStyleCnt="0"/>
      <dgm:spPr/>
    </dgm:pt>
    <dgm:pt modelId="{9E554E98-6D40-4E6F-AA9E-ED5D2EA55B4F}" type="pres">
      <dgm:prSet presAssocID="{C4F4BB03-D54C-474D-8CC0-7234B8174D4B}" presName="textNode" presStyleLbl="node1" presStyleIdx="3" presStyleCnt="4" custScaleY="159091" custLinFactNeighborY="-34091">
        <dgm:presLayoutVars>
          <dgm:bulletEnabled val="1"/>
        </dgm:presLayoutVars>
      </dgm:prSet>
      <dgm:spPr/>
      <dgm:t>
        <a:bodyPr/>
        <a:lstStyle/>
        <a:p>
          <a:endParaRPr lang="en-US"/>
        </a:p>
      </dgm:t>
    </dgm:pt>
  </dgm:ptLst>
  <dgm:cxnLst>
    <dgm:cxn modelId="{5393C3C7-4888-4200-95D6-677C34B4F06F}" srcId="{BE1375D2-B6B3-45D8-91F8-55AADA968C8B}" destId="{5FD9470D-41D8-4371-A895-F13603DC40C5}" srcOrd="0" destOrd="0" parTransId="{0AD49F19-2890-4476-95DC-FC98FAA1C4AB}" sibTransId="{8004CAD1-6F03-42C0-9377-1392B2B33DE1}"/>
    <dgm:cxn modelId="{896DE3D4-84F7-423E-BDA8-5E9BA5E0DCEA}" type="presOf" srcId="{1286D6B3-8785-42CC-9AF4-26E8D4B08F04}" destId="{C3E9E713-0DF2-4503-A6FA-415F0C391F0E}" srcOrd="0" destOrd="0" presId="urn:microsoft.com/office/officeart/2005/8/layout/hProcess9"/>
    <dgm:cxn modelId="{0E2E80EB-B03F-4B86-ADB4-83B89B9CEA46}" srcId="{BE1375D2-B6B3-45D8-91F8-55AADA968C8B}" destId="{1286D6B3-8785-42CC-9AF4-26E8D4B08F04}" srcOrd="2" destOrd="0" parTransId="{F93948F1-3C64-4029-B499-A5CC741BB4EA}" sibTransId="{EFC83507-A288-475F-9B1B-A68670E7950C}"/>
    <dgm:cxn modelId="{C95EC4A5-3F73-4735-AFCB-B88AF7EEDEE1}" type="presOf" srcId="{ED4CA57E-7633-4C05-A42A-9DD68282CA11}" destId="{B0E282E9-DAD0-47C9-8414-2FA7C99D0091}" srcOrd="0" destOrd="0" presId="urn:microsoft.com/office/officeart/2005/8/layout/hProcess9"/>
    <dgm:cxn modelId="{4DBB0B0C-C6E3-4F4B-9E12-F3582CAA90DB}" srcId="{BE1375D2-B6B3-45D8-91F8-55AADA968C8B}" destId="{ED4CA57E-7633-4C05-A42A-9DD68282CA11}" srcOrd="1" destOrd="0" parTransId="{3BFE6322-1F30-4317-B559-D85DB8D431B1}" sibTransId="{43E21570-C351-4FEE-9D18-4E86ADE168BB}"/>
    <dgm:cxn modelId="{44BD6342-E463-408D-BC04-473874542B80}" srcId="{BE1375D2-B6B3-45D8-91F8-55AADA968C8B}" destId="{C4F4BB03-D54C-474D-8CC0-7234B8174D4B}" srcOrd="3" destOrd="0" parTransId="{B7554DDD-342D-4A50-87BE-398D07CCA984}" sibTransId="{82BC22FC-77D1-403B-8566-FED8B8737405}"/>
    <dgm:cxn modelId="{32394341-2CE0-42E3-8799-7E90DEA0039F}" type="presOf" srcId="{BE1375D2-B6B3-45D8-91F8-55AADA968C8B}" destId="{2995141D-1408-45EF-803C-7CFC48A1124B}" srcOrd="0" destOrd="0" presId="urn:microsoft.com/office/officeart/2005/8/layout/hProcess9"/>
    <dgm:cxn modelId="{49B71835-CD78-469D-98F6-8830DAA154C3}" type="presOf" srcId="{5FD9470D-41D8-4371-A895-F13603DC40C5}" destId="{D4F50F44-8D83-4785-8D76-F5256F2A4698}" srcOrd="0" destOrd="0" presId="urn:microsoft.com/office/officeart/2005/8/layout/hProcess9"/>
    <dgm:cxn modelId="{3661C8D6-AC3B-4C6D-800E-92BEC9E7575B}" type="presOf" srcId="{C4F4BB03-D54C-474D-8CC0-7234B8174D4B}" destId="{9E554E98-6D40-4E6F-AA9E-ED5D2EA55B4F}" srcOrd="0" destOrd="0" presId="urn:microsoft.com/office/officeart/2005/8/layout/hProcess9"/>
    <dgm:cxn modelId="{43CB997D-13D2-4FF6-9438-DE1C1D627D3E}" type="presParOf" srcId="{2995141D-1408-45EF-803C-7CFC48A1124B}" destId="{477A1903-3667-446F-A51D-EE767C60C1ED}" srcOrd="0" destOrd="0" presId="urn:microsoft.com/office/officeart/2005/8/layout/hProcess9"/>
    <dgm:cxn modelId="{9A7F37A4-1BE2-4C09-8AF7-A7FEDC5F222F}" type="presParOf" srcId="{2995141D-1408-45EF-803C-7CFC48A1124B}" destId="{0534ECDB-5F3F-479B-9D31-39AF93D9CE9F}" srcOrd="1" destOrd="0" presId="urn:microsoft.com/office/officeart/2005/8/layout/hProcess9"/>
    <dgm:cxn modelId="{43AC8DDF-0C74-4858-8CD2-B7AFDCA53294}" type="presParOf" srcId="{0534ECDB-5F3F-479B-9D31-39AF93D9CE9F}" destId="{D4F50F44-8D83-4785-8D76-F5256F2A4698}" srcOrd="0" destOrd="0" presId="urn:microsoft.com/office/officeart/2005/8/layout/hProcess9"/>
    <dgm:cxn modelId="{1D7EA258-5EBA-4740-82ED-2B4F0E975249}" type="presParOf" srcId="{0534ECDB-5F3F-479B-9D31-39AF93D9CE9F}" destId="{F2ACF44F-999B-4162-9B9A-F08E6F4C2BA4}" srcOrd="1" destOrd="0" presId="urn:microsoft.com/office/officeart/2005/8/layout/hProcess9"/>
    <dgm:cxn modelId="{724C3DCA-F303-47B6-81F1-187D4795D1C6}" type="presParOf" srcId="{0534ECDB-5F3F-479B-9D31-39AF93D9CE9F}" destId="{B0E282E9-DAD0-47C9-8414-2FA7C99D0091}" srcOrd="2" destOrd="0" presId="urn:microsoft.com/office/officeart/2005/8/layout/hProcess9"/>
    <dgm:cxn modelId="{2E5A02EC-BEDD-48DE-B81D-413CDBDD3103}" type="presParOf" srcId="{0534ECDB-5F3F-479B-9D31-39AF93D9CE9F}" destId="{BDE00F2C-8F79-4C66-8894-44F9B91EA020}" srcOrd="3" destOrd="0" presId="urn:microsoft.com/office/officeart/2005/8/layout/hProcess9"/>
    <dgm:cxn modelId="{4AF70B14-C936-4330-8C29-C40122CE6314}" type="presParOf" srcId="{0534ECDB-5F3F-479B-9D31-39AF93D9CE9F}" destId="{C3E9E713-0DF2-4503-A6FA-415F0C391F0E}" srcOrd="4" destOrd="0" presId="urn:microsoft.com/office/officeart/2005/8/layout/hProcess9"/>
    <dgm:cxn modelId="{94621AAD-B97F-4252-AD8D-5EBB10B6D1A9}" type="presParOf" srcId="{0534ECDB-5F3F-479B-9D31-39AF93D9CE9F}" destId="{9C7F0D3C-B049-4F58-A163-3BBF1CC8FEF1}" srcOrd="5" destOrd="0" presId="urn:microsoft.com/office/officeart/2005/8/layout/hProcess9"/>
    <dgm:cxn modelId="{57F71753-B27E-4CFB-A406-5C02221CF034}" type="presParOf" srcId="{0534ECDB-5F3F-479B-9D31-39AF93D9CE9F}" destId="{9E554E98-6D40-4E6F-AA9E-ED5D2EA55B4F}" srcOrd="6" destOrd="0" presId="urn:microsoft.com/office/officeart/2005/8/layout/hProcess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7A1903-3667-446F-A51D-EE767C60C1ED}">
      <dsp:nvSpPr>
        <dsp:cNvPr id="0" name=""/>
        <dsp:cNvSpPr/>
      </dsp:nvSpPr>
      <dsp:spPr>
        <a:xfrm>
          <a:off x="674369" y="0"/>
          <a:ext cx="7642860" cy="1676400"/>
        </a:xfrm>
        <a:prstGeom prst="rightArrow">
          <a:avLst/>
        </a:prstGeom>
        <a:gradFill rotWithShape="0">
          <a:gsLst>
            <a:gs pos="0">
              <a:schemeClr val="accent5">
                <a:tint val="40000"/>
                <a:hueOff val="0"/>
                <a:satOff val="0"/>
                <a:lumOff val="0"/>
                <a:alphaOff val="0"/>
                <a:tint val="92000"/>
                <a:satMod val="170000"/>
              </a:schemeClr>
            </a:gs>
            <a:gs pos="15000">
              <a:schemeClr val="accent5">
                <a:tint val="40000"/>
                <a:hueOff val="0"/>
                <a:satOff val="0"/>
                <a:lumOff val="0"/>
                <a:alphaOff val="0"/>
                <a:tint val="92000"/>
                <a:shade val="99000"/>
                <a:satMod val="170000"/>
              </a:schemeClr>
            </a:gs>
            <a:gs pos="62000">
              <a:schemeClr val="accent5">
                <a:tint val="40000"/>
                <a:hueOff val="0"/>
                <a:satOff val="0"/>
                <a:lumOff val="0"/>
                <a:alphaOff val="0"/>
                <a:tint val="96000"/>
                <a:shade val="80000"/>
                <a:satMod val="170000"/>
              </a:schemeClr>
            </a:gs>
            <a:gs pos="97000">
              <a:schemeClr val="accent5">
                <a:tint val="40000"/>
                <a:hueOff val="0"/>
                <a:satOff val="0"/>
                <a:lumOff val="0"/>
                <a:alphaOff val="0"/>
                <a:tint val="98000"/>
                <a:shade val="63000"/>
                <a:satMod val="170000"/>
              </a:schemeClr>
            </a:gs>
            <a:gs pos="100000">
              <a:schemeClr val="accent5">
                <a:tint val="40000"/>
                <a:hueOff val="0"/>
                <a:satOff val="0"/>
                <a:lumOff val="0"/>
                <a:alphaOff val="0"/>
                <a:shade val="62000"/>
                <a:satMod val="170000"/>
              </a:schemeClr>
            </a:gs>
          </a:gsLst>
          <a:path path="circle">
            <a:fillToRect l="50000" t="50000" r="50000" b="5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4F50F44-8D83-4785-8D76-F5256F2A4698}">
      <dsp:nvSpPr>
        <dsp:cNvPr id="0" name=""/>
        <dsp:cNvSpPr/>
      </dsp:nvSpPr>
      <dsp:spPr>
        <a:xfrm>
          <a:off x="1774" y="76199"/>
          <a:ext cx="2036930" cy="1066800"/>
        </a:xfrm>
        <a:prstGeom prst="round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Adjust the lens by which they view matter because they cannot perceive spirit</a:t>
          </a:r>
          <a:endParaRPr lang="en-US" sz="1400" kern="1200" dirty="0"/>
        </a:p>
      </dsp:txBody>
      <dsp:txXfrm>
        <a:off x="1774" y="76199"/>
        <a:ext cx="2036930" cy="1066800"/>
      </dsp:txXfrm>
    </dsp:sp>
    <dsp:sp modelId="{B0E282E9-DAD0-47C9-8414-2FA7C99D0091}">
      <dsp:nvSpPr>
        <dsp:cNvPr id="0" name=""/>
        <dsp:cNvSpPr/>
      </dsp:nvSpPr>
      <dsp:spPr>
        <a:xfrm>
          <a:off x="2318814" y="76199"/>
          <a:ext cx="2036930" cy="1066800"/>
        </a:xfrm>
        <a:prstGeom prst="roundRect">
          <a:avLst/>
        </a:prstGeom>
        <a:gradFill rotWithShape="0">
          <a:gsLst>
            <a:gs pos="0">
              <a:schemeClr val="accent5">
                <a:hueOff val="3961231"/>
                <a:satOff val="-20173"/>
                <a:lumOff val="3725"/>
                <a:alphaOff val="0"/>
                <a:tint val="92000"/>
                <a:satMod val="170000"/>
              </a:schemeClr>
            </a:gs>
            <a:gs pos="15000">
              <a:schemeClr val="accent5">
                <a:hueOff val="3961231"/>
                <a:satOff val="-20173"/>
                <a:lumOff val="3725"/>
                <a:alphaOff val="0"/>
                <a:tint val="92000"/>
                <a:shade val="99000"/>
                <a:satMod val="170000"/>
              </a:schemeClr>
            </a:gs>
            <a:gs pos="62000">
              <a:schemeClr val="accent5">
                <a:hueOff val="3961231"/>
                <a:satOff val="-20173"/>
                <a:lumOff val="3725"/>
                <a:alphaOff val="0"/>
                <a:tint val="96000"/>
                <a:shade val="80000"/>
                <a:satMod val="170000"/>
              </a:schemeClr>
            </a:gs>
            <a:gs pos="97000">
              <a:schemeClr val="accent5">
                <a:hueOff val="3961231"/>
                <a:satOff val="-20173"/>
                <a:lumOff val="3725"/>
                <a:alphaOff val="0"/>
                <a:tint val="98000"/>
                <a:shade val="63000"/>
                <a:satMod val="170000"/>
              </a:schemeClr>
            </a:gs>
            <a:gs pos="100000">
              <a:schemeClr val="accent5">
                <a:hueOff val="3961231"/>
                <a:satOff val="-20173"/>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Thus by a different conception one may realize the potency of the Lord</a:t>
          </a:r>
          <a:endParaRPr lang="en-US" sz="1400" kern="1200" dirty="0"/>
        </a:p>
      </dsp:txBody>
      <dsp:txXfrm>
        <a:off x="2318814" y="76199"/>
        <a:ext cx="2036930" cy="1066800"/>
      </dsp:txXfrm>
    </dsp:sp>
    <dsp:sp modelId="{C3E9E713-0DF2-4503-A6FA-415F0C391F0E}">
      <dsp:nvSpPr>
        <dsp:cNvPr id="0" name=""/>
        <dsp:cNvSpPr/>
      </dsp:nvSpPr>
      <dsp:spPr>
        <a:xfrm>
          <a:off x="4635854" y="76199"/>
          <a:ext cx="2036930" cy="1066800"/>
        </a:xfrm>
        <a:prstGeom prst="roundRect">
          <a:avLst/>
        </a:prstGeom>
        <a:gradFill rotWithShape="0">
          <a:gsLst>
            <a:gs pos="0">
              <a:schemeClr val="accent5">
                <a:hueOff val="7922463"/>
                <a:satOff val="-40347"/>
                <a:lumOff val="7450"/>
                <a:alphaOff val="0"/>
                <a:tint val="92000"/>
                <a:satMod val="170000"/>
              </a:schemeClr>
            </a:gs>
            <a:gs pos="15000">
              <a:schemeClr val="accent5">
                <a:hueOff val="7922463"/>
                <a:satOff val="-40347"/>
                <a:lumOff val="7450"/>
                <a:alphaOff val="0"/>
                <a:tint val="92000"/>
                <a:shade val="99000"/>
                <a:satMod val="170000"/>
              </a:schemeClr>
            </a:gs>
            <a:gs pos="62000">
              <a:schemeClr val="accent5">
                <a:hueOff val="7922463"/>
                <a:satOff val="-40347"/>
                <a:lumOff val="7450"/>
                <a:alphaOff val="0"/>
                <a:tint val="96000"/>
                <a:shade val="80000"/>
                <a:satMod val="170000"/>
              </a:schemeClr>
            </a:gs>
            <a:gs pos="97000">
              <a:schemeClr val="accent5">
                <a:hueOff val="7922463"/>
                <a:satOff val="-40347"/>
                <a:lumOff val="7450"/>
                <a:alphaOff val="0"/>
                <a:tint val="98000"/>
                <a:shade val="63000"/>
                <a:satMod val="170000"/>
              </a:schemeClr>
            </a:gs>
            <a:gs pos="100000">
              <a:schemeClr val="accent5">
                <a:hueOff val="7922463"/>
                <a:satOff val="-40347"/>
                <a:lumOff val="745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Potencies understood as manifestations of transcendence or of The Potent</a:t>
          </a:r>
          <a:endParaRPr lang="en-US" sz="1400" kern="1200" dirty="0"/>
        </a:p>
      </dsp:txBody>
      <dsp:txXfrm>
        <a:off x="4635854" y="76199"/>
        <a:ext cx="2036930" cy="1066800"/>
      </dsp:txXfrm>
    </dsp:sp>
    <dsp:sp modelId="{9E554E98-6D40-4E6F-AA9E-ED5D2EA55B4F}">
      <dsp:nvSpPr>
        <dsp:cNvPr id="0" name=""/>
        <dsp:cNvSpPr/>
      </dsp:nvSpPr>
      <dsp:spPr>
        <a:xfrm>
          <a:off x="6952895" y="76199"/>
          <a:ext cx="2036930" cy="1066800"/>
        </a:xfrm>
        <a:prstGeom prst="roundRect">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Gradually the stage of full realization becomes possible</a:t>
          </a:r>
          <a:endParaRPr lang="en-US" sz="1400" kern="1200" dirty="0"/>
        </a:p>
      </dsp:txBody>
      <dsp:txXfrm>
        <a:off x="6952895" y="76199"/>
        <a:ext cx="2036930" cy="10668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4/30/2013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4/30/2013</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Colors" Target="../diagrams/colors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2.jpeg"/><Relationship Id="rId4" Type="http://schemas.openxmlformats.org/officeDocument/2006/relationships/image" Target="../media/image14.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0"/>
            <a:ext cx="7406640" cy="1472184"/>
          </a:xfrm>
        </p:spPr>
        <p:txBody>
          <a:bodyPr anchor="t"/>
          <a:lstStyle/>
          <a:p>
            <a:r>
              <a:rPr lang="en-US" dirty="0" err="1" smtClean="0"/>
              <a:t>Bhakti</a:t>
            </a:r>
            <a:r>
              <a:rPr lang="en-US" dirty="0" smtClean="0"/>
              <a:t> </a:t>
            </a:r>
            <a:r>
              <a:rPr lang="en-US" dirty="0" err="1" smtClean="0"/>
              <a:t>Vaibhav</a:t>
            </a:r>
            <a:r>
              <a:rPr lang="en-US" dirty="0" smtClean="0"/>
              <a:t> Studies	</a:t>
            </a:r>
            <a:endParaRPr lang="en-US" dirty="0"/>
          </a:p>
        </p:txBody>
      </p:sp>
      <p:sp>
        <p:nvSpPr>
          <p:cNvPr id="3" name="Subtitle 2"/>
          <p:cNvSpPr>
            <a:spLocks noGrp="1"/>
          </p:cNvSpPr>
          <p:nvPr>
            <p:ph type="subTitle" idx="1"/>
          </p:nvPr>
        </p:nvSpPr>
        <p:spPr>
          <a:xfrm>
            <a:off x="1295400" y="1143000"/>
            <a:ext cx="3962400" cy="1752600"/>
          </a:xfrm>
        </p:spPr>
        <p:txBody>
          <a:bodyPr>
            <a:normAutofit lnSpcReduction="10000"/>
          </a:bodyPr>
          <a:lstStyle/>
          <a:p>
            <a:r>
              <a:rPr lang="en-US" b="1" dirty="0" smtClean="0"/>
              <a:t>Texts 22-39: </a:t>
            </a:r>
          </a:p>
          <a:p>
            <a:r>
              <a:rPr lang="en-US" dirty="0" smtClean="0"/>
              <a:t>The Lord’s Universal Form:</a:t>
            </a:r>
          </a:p>
          <a:p>
            <a:r>
              <a:rPr lang="en-US" dirty="0" smtClean="0"/>
              <a:t> Applying the Mind for</a:t>
            </a:r>
          </a:p>
          <a:p>
            <a:r>
              <a:rPr lang="en-US" dirty="0" smtClean="0"/>
              <a:t> Purification</a:t>
            </a:r>
            <a:endParaRPr lang="en-US" dirty="0"/>
          </a:p>
        </p:txBody>
      </p:sp>
      <p:pic>
        <p:nvPicPr>
          <p:cNvPr id="2052" name="Picture 4" descr="http://www.suhotraswami.net/in2-mec/img/universal_form-1.jpg"/>
          <p:cNvPicPr>
            <a:picLocks noChangeAspect="1" noChangeArrowheads="1"/>
          </p:cNvPicPr>
          <p:nvPr/>
        </p:nvPicPr>
        <p:blipFill>
          <a:blip r:embed="rId2" cstate="print"/>
          <a:srcRect/>
          <a:stretch>
            <a:fillRect/>
          </a:stretch>
        </p:blipFill>
        <p:spPr bwMode="auto">
          <a:xfrm>
            <a:off x="5334000" y="1590673"/>
            <a:ext cx="3505200" cy="503585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lum bright="70000" contrast="-70000"/>
          </a:blip>
          <a:srcRect/>
          <a:stretch>
            <a:fillRect/>
          </a:stretch>
        </p:blipFill>
        <p:spPr bwMode="auto">
          <a:xfrm>
            <a:off x="1219200" y="457200"/>
            <a:ext cx="7620000" cy="617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2.1.26</a:t>
            </a:r>
            <a:endParaRPr lang="en-US" dirty="0"/>
          </a:p>
        </p:txBody>
      </p:sp>
      <p:sp>
        <p:nvSpPr>
          <p:cNvPr id="3" name="Content Placeholder 2"/>
          <p:cNvSpPr>
            <a:spLocks noGrp="1"/>
          </p:cNvSpPr>
          <p:nvPr>
            <p:ph idx="1"/>
          </p:nvPr>
        </p:nvSpPr>
        <p:spPr/>
        <p:txBody>
          <a:bodyPr>
            <a:normAutofit/>
          </a:bodyPr>
          <a:lstStyle/>
          <a:p>
            <a:pPr algn="ctr" fontAlgn="base">
              <a:buNone/>
            </a:pPr>
            <a:r>
              <a:rPr lang="en-US" sz="2800" dirty="0" err="1" smtClean="0">
                <a:latin typeface="Vrinda" pitchFamily="2" charset="0"/>
                <a:cs typeface="Vrinda" pitchFamily="2" charset="0"/>
              </a:rPr>
              <a:t>pātālam</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etasya</a:t>
            </a:r>
            <a:r>
              <a:rPr lang="en-US" sz="2800" dirty="0" smtClean="0">
                <a:latin typeface="Vrinda" pitchFamily="2" charset="0"/>
                <a:cs typeface="Vrinda" pitchFamily="2" charset="0"/>
              </a:rPr>
              <a:t> hi </a:t>
            </a:r>
            <a:r>
              <a:rPr lang="en-US" sz="2800" dirty="0" err="1" smtClean="0">
                <a:latin typeface="Vrinda" pitchFamily="2" charset="0"/>
                <a:cs typeface="Vrinda" pitchFamily="2" charset="0"/>
              </a:rPr>
              <a:t>pāda-mūlaṁ</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paṭhanti</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pārṣṇi-prapade</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rasātalam</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mahātalaṁ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viśva-sṛjo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tha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gulphau</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talātalaṁ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vai</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puruṣasya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jaṅghe</a:t>
            </a:r>
            <a:endParaRPr lang="en-US" sz="2800" dirty="0" smtClean="0">
              <a:latin typeface="Vrinda" pitchFamily="2" charset="0"/>
              <a:cs typeface="Vrinda" pitchFamily="2" charset="0"/>
            </a:endParaRPr>
          </a:p>
          <a:p>
            <a:pPr algn="ctr" fontAlgn="base">
              <a:buNone/>
            </a:pPr>
            <a:r>
              <a:rPr lang="en-US" sz="2800" dirty="0" smtClean="0">
                <a:latin typeface="Vrinda" pitchFamily="2" charset="0"/>
                <a:cs typeface="Vrinda" pitchFamily="2" charset="0"/>
              </a:rPr>
              <a:t>Translation: </a:t>
            </a:r>
          </a:p>
          <a:p>
            <a:pPr algn="ctr" fontAlgn="base">
              <a:buNone/>
            </a:pPr>
            <a:r>
              <a:rPr lang="en-US" sz="2800" dirty="0" smtClean="0">
                <a:latin typeface="Vrinda" pitchFamily="2" charset="0"/>
                <a:cs typeface="Vrinda" pitchFamily="2" charset="0"/>
              </a:rPr>
              <a:t>Persons who have realized it have studied that the planets known as </a:t>
            </a:r>
            <a:r>
              <a:rPr lang="en-US" sz="2800" dirty="0" err="1" smtClean="0">
                <a:latin typeface="Vrinda" pitchFamily="2" charset="0"/>
                <a:cs typeface="Vrinda" pitchFamily="2" charset="0"/>
              </a:rPr>
              <a:t>Pātāla</a:t>
            </a:r>
            <a:r>
              <a:rPr lang="en-US" sz="2800" dirty="0" smtClean="0">
                <a:latin typeface="Vrinda" pitchFamily="2" charset="0"/>
                <a:cs typeface="Vrinda" pitchFamily="2" charset="0"/>
              </a:rPr>
              <a:t> constitute the bottoms of the feet of the universal Lord, and the heels and the toes are the </a:t>
            </a:r>
            <a:r>
              <a:rPr lang="en-US" sz="2800" dirty="0" err="1" smtClean="0">
                <a:latin typeface="Vrinda" pitchFamily="2" charset="0"/>
                <a:cs typeface="Vrinda" pitchFamily="2" charset="0"/>
              </a:rPr>
              <a:t>Rasātala</a:t>
            </a:r>
            <a:r>
              <a:rPr lang="en-US" sz="2800" dirty="0" smtClean="0">
                <a:latin typeface="Vrinda" pitchFamily="2" charset="0"/>
                <a:cs typeface="Vrinda" pitchFamily="2" charset="0"/>
              </a:rPr>
              <a:t> planets. The ankles are the </a:t>
            </a:r>
            <a:r>
              <a:rPr lang="en-US" sz="2800" dirty="0" err="1" smtClean="0">
                <a:latin typeface="Vrinda" pitchFamily="2" charset="0"/>
                <a:cs typeface="Vrinda" pitchFamily="2" charset="0"/>
              </a:rPr>
              <a:t>Mahātala</a:t>
            </a:r>
            <a:r>
              <a:rPr lang="en-US" sz="2800" dirty="0" smtClean="0">
                <a:latin typeface="Vrinda" pitchFamily="2" charset="0"/>
                <a:cs typeface="Vrinda" pitchFamily="2" charset="0"/>
              </a:rPr>
              <a:t> planets, and His shanks constitute the </a:t>
            </a:r>
            <a:r>
              <a:rPr lang="en-US" sz="2800" dirty="0" err="1" smtClean="0">
                <a:latin typeface="Vrinda" pitchFamily="2" charset="0"/>
                <a:cs typeface="Vrinda" pitchFamily="2" charset="0"/>
              </a:rPr>
              <a:t>Talātala</a:t>
            </a:r>
            <a:r>
              <a:rPr lang="en-US" sz="2800" dirty="0" smtClean="0">
                <a:latin typeface="Vrinda" pitchFamily="2" charset="0"/>
                <a:cs typeface="Vrinda" pitchFamily="2" charset="0"/>
              </a:rPr>
              <a:t> planets.</a:t>
            </a:r>
          </a:p>
          <a:p>
            <a:pPr algn="ctr">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lum bright="70000" contrast="-70000"/>
          </a:blip>
          <a:srcRect/>
          <a:stretch>
            <a:fillRect/>
          </a:stretch>
        </p:blipFill>
        <p:spPr bwMode="auto">
          <a:xfrm>
            <a:off x="1219200" y="457200"/>
            <a:ext cx="7620000" cy="617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2.1.27</a:t>
            </a:r>
            <a:endParaRPr lang="en-US" dirty="0"/>
          </a:p>
        </p:txBody>
      </p:sp>
      <p:sp>
        <p:nvSpPr>
          <p:cNvPr id="3" name="Content Placeholder 2"/>
          <p:cNvSpPr>
            <a:spLocks noGrp="1"/>
          </p:cNvSpPr>
          <p:nvPr>
            <p:ph idx="1"/>
          </p:nvPr>
        </p:nvSpPr>
        <p:spPr/>
        <p:txBody>
          <a:bodyPr>
            <a:normAutofit/>
          </a:bodyPr>
          <a:lstStyle/>
          <a:p>
            <a:pPr algn="ctr" fontAlgn="base">
              <a:buNone/>
            </a:pPr>
            <a:r>
              <a:rPr lang="en-US" sz="2800" dirty="0" err="1" smtClean="0">
                <a:latin typeface="Vrinda" pitchFamily="2" charset="0"/>
                <a:cs typeface="Vrinda" pitchFamily="2" charset="0"/>
              </a:rPr>
              <a:t>dve</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jānunī</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sutalaṁ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viśva-mūrter</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ūru-dvayaṁ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vitalaṁ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cātalaṁ</a:t>
            </a:r>
            <a:r>
              <a:rPr lang="en-US" sz="2800" dirty="0" smtClean="0">
                <a:latin typeface="Vrinda" pitchFamily="2" charset="0"/>
                <a:cs typeface="Vrinda" pitchFamily="2" charset="0"/>
              </a:rPr>
              <a:t> ca</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mahītalaṁ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taj-jaghanaṁ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mahīpate</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nabhastalaṁ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nābhi-saro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gṛṇanti</a:t>
            </a:r>
            <a:endParaRPr lang="en-US" sz="2800" dirty="0" smtClean="0">
              <a:latin typeface="Vrinda" pitchFamily="2" charset="0"/>
              <a:cs typeface="Vrinda" pitchFamily="2" charset="0"/>
            </a:endParaRPr>
          </a:p>
          <a:p>
            <a:pPr algn="ctr" fontAlgn="base">
              <a:buNone/>
            </a:pPr>
            <a:r>
              <a:rPr lang="en-US" sz="2800" dirty="0" smtClean="0">
                <a:latin typeface="Vrinda" pitchFamily="2" charset="0"/>
                <a:cs typeface="Vrinda" pitchFamily="2" charset="0"/>
              </a:rPr>
              <a:t>Translation: </a:t>
            </a:r>
          </a:p>
          <a:p>
            <a:pPr algn="ctr" fontAlgn="base">
              <a:buNone/>
            </a:pPr>
            <a:r>
              <a:rPr lang="en-US" sz="2800" dirty="0" smtClean="0">
                <a:latin typeface="Vrinda" pitchFamily="2" charset="0"/>
                <a:cs typeface="Vrinda" pitchFamily="2" charset="0"/>
              </a:rPr>
              <a:t>The knees of the universal form are the planetary system of the name </a:t>
            </a:r>
            <a:r>
              <a:rPr lang="en-US" sz="2800" dirty="0" err="1" smtClean="0">
                <a:latin typeface="Vrinda" pitchFamily="2" charset="0"/>
                <a:cs typeface="Vrinda" pitchFamily="2" charset="0"/>
              </a:rPr>
              <a:t>Sutala</a:t>
            </a:r>
            <a:r>
              <a:rPr lang="en-US" sz="2800" dirty="0" smtClean="0">
                <a:latin typeface="Vrinda" pitchFamily="2" charset="0"/>
                <a:cs typeface="Vrinda" pitchFamily="2" charset="0"/>
              </a:rPr>
              <a:t>, and the two thighs are the </a:t>
            </a:r>
            <a:r>
              <a:rPr lang="en-US" sz="2800" dirty="0" err="1" smtClean="0">
                <a:latin typeface="Vrinda" pitchFamily="2" charset="0"/>
                <a:cs typeface="Vrinda" pitchFamily="2" charset="0"/>
              </a:rPr>
              <a:t>Vitala</a:t>
            </a:r>
            <a:r>
              <a:rPr lang="en-US" sz="2800" dirty="0" smtClean="0">
                <a:latin typeface="Vrinda" pitchFamily="2" charset="0"/>
                <a:cs typeface="Vrinda" pitchFamily="2" charset="0"/>
              </a:rPr>
              <a:t> and </a:t>
            </a:r>
            <a:r>
              <a:rPr lang="en-US" sz="2800" dirty="0" err="1" smtClean="0">
                <a:latin typeface="Vrinda" pitchFamily="2" charset="0"/>
                <a:cs typeface="Vrinda" pitchFamily="2" charset="0"/>
              </a:rPr>
              <a:t>Atala</a:t>
            </a:r>
            <a:r>
              <a:rPr lang="en-US" sz="2800" dirty="0" smtClean="0">
                <a:latin typeface="Vrinda" pitchFamily="2" charset="0"/>
                <a:cs typeface="Vrinda" pitchFamily="2" charset="0"/>
              </a:rPr>
              <a:t> planetary systems. The hips are </a:t>
            </a:r>
            <a:r>
              <a:rPr lang="en-US" sz="2800" dirty="0" err="1" smtClean="0">
                <a:latin typeface="Vrinda" pitchFamily="2" charset="0"/>
                <a:cs typeface="Vrinda" pitchFamily="2" charset="0"/>
              </a:rPr>
              <a:t>Mahītala</a:t>
            </a:r>
            <a:r>
              <a:rPr lang="en-US" sz="2800" dirty="0" smtClean="0">
                <a:latin typeface="Vrinda" pitchFamily="2" charset="0"/>
                <a:cs typeface="Vrinda" pitchFamily="2" charset="0"/>
              </a:rPr>
              <a:t>, and outer space is the depression of His navel.</a:t>
            </a:r>
          </a:p>
          <a:p>
            <a:pPr algn="ctr">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2" cstate="print">
            <a:lum bright="70000" contrast="-70000"/>
          </a:blip>
          <a:srcRect/>
          <a:stretch>
            <a:fillRect/>
          </a:stretch>
        </p:blipFill>
        <p:spPr bwMode="auto">
          <a:xfrm>
            <a:off x="1219200" y="457200"/>
            <a:ext cx="7620000" cy="617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2.1.28</a:t>
            </a:r>
            <a:endParaRPr lang="en-US" dirty="0"/>
          </a:p>
        </p:txBody>
      </p:sp>
      <p:sp>
        <p:nvSpPr>
          <p:cNvPr id="3" name="Content Placeholder 2"/>
          <p:cNvSpPr>
            <a:spLocks noGrp="1"/>
          </p:cNvSpPr>
          <p:nvPr>
            <p:ph idx="1"/>
          </p:nvPr>
        </p:nvSpPr>
        <p:spPr/>
        <p:txBody>
          <a:bodyPr>
            <a:normAutofit fontScale="92500"/>
          </a:bodyPr>
          <a:lstStyle/>
          <a:p>
            <a:pPr algn="ctr" fontAlgn="base">
              <a:lnSpc>
                <a:spcPct val="110000"/>
              </a:lnSpc>
              <a:buNone/>
            </a:pPr>
            <a:r>
              <a:rPr lang="en-US" sz="2800" dirty="0" err="1" smtClean="0">
                <a:latin typeface="Vrinda" pitchFamily="2" charset="0"/>
                <a:cs typeface="Vrinda" pitchFamily="2" charset="0"/>
              </a:rPr>
              <a:t>uraḥ-sthalaṁ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jyotir-anīkam</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asya</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grīvā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mahar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vadanaṁ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vai</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jano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sya</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tapo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varāṭīṁ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vidur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ādi-puṁsaḥ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satyaṁ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tu</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śīrṣāṇi</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sahasra-śīrṣṇaḥ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The chest of the Original Personality of the gigantic form is the luminary planetary system, His neck is the </a:t>
            </a:r>
            <a:r>
              <a:rPr lang="en-US" sz="2800" dirty="0" err="1" smtClean="0">
                <a:latin typeface="Vrinda" pitchFamily="2" charset="0"/>
                <a:cs typeface="Vrinda" pitchFamily="2" charset="0"/>
              </a:rPr>
              <a:t>Mahar</a:t>
            </a:r>
            <a:r>
              <a:rPr lang="en-US" sz="2800" dirty="0" smtClean="0">
                <a:latin typeface="Vrinda" pitchFamily="2" charset="0"/>
                <a:cs typeface="Vrinda" pitchFamily="2" charset="0"/>
              </a:rPr>
              <a:t> planets, His mouth is the </a:t>
            </a:r>
            <a:r>
              <a:rPr lang="en-US" sz="2800" dirty="0" err="1" smtClean="0">
                <a:latin typeface="Vrinda" pitchFamily="2" charset="0"/>
                <a:cs typeface="Vrinda" pitchFamily="2" charset="0"/>
              </a:rPr>
              <a:t>Janas</a:t>
            </a:r>
            <a:r>
              <a:rPr lang="en-US" sz="2800" dirty="0" smtClean="0">
                <a:latin typeface="Vrinda" pitchFamily="2" charset="0"/>
                <a:cs typeface="Vrinda" pitchFamily="2" charset="0"/>
              </a:rPr>
              <a:t> planets, and His forehead is the Tapas planetary system. The topmost planetary system, known as </a:t>
            </a:r>
            <a:r>
              <a:rPr lang="en-US" sz="2800" dirty="0" err="1" smtClean="0">
                <a:latin typeface="Vrinda" pitchFamily="2" charset="0"/>
                <a:cs typeface="Vrinda" pitchFamily="2" charset="0"/>
              </a:rPr>
              <a:t>Satyaloka</a:t>
            </a:r>
            <a:r>
              <a:rPr lang="en-US" sz="2800" dirty="0" smtClean="0">
                <a:latin typeface="Vrinda" pitchFamily="2" charset="0"/>
                <a:cs typeface="Vrinda" pitchFamily="2" charset="0"/>
              </a:rPr>
              <a:t>, is the head of He who has one thousand heads.</a:t>
            </a:r>
          </a:p>
          <a:p>
            <a:pPr algn="ctr">
              <a:lnSpc>
                <a:spcPct val="110000"/>
              </a:lnSpc>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2.1.29</a:t>
            </a:r>
            <a:endParaRPr lang="en-US" dirty="0"/>
          </a:p>
        </p:txBody>
      </p:sp>
      <p:sp>
        <p:nvSpPr>
          <p:cNvPr id="3" name="Content Placeholder 2"/>
          <p:cNvSpPr>
            <a:spLocks noGrp="1"/>
          </p:cNvSpPr>
          <p:nvPr>
            <p:ph idx="1"/>
          </p:nvPr>
        </p:nvSpPr>
        <p:spPr>
          <a:xfrm>
            <a:off x="1435608" y="1143000"/>
            <a:ext cx="7498080" cy="4800600"/>
          </a:xfrm>
        </p:spPr>
        <p:txBody>
          <a:bodyPr>
            <a:normAutofit lnSpcReduction="10000"/>
          </a:bodyPr>
          <a:lstStyle/>
          <a:p>
            <a:pPr algn="ctr" fontAlgn="base">
              <a:lnSpc>
                <a:spcPct val="110000"/>
              </a:lnSpc>
              <a:buNone/>
            </a:pPr>
            <a:r>
              <a:rPr lang="en-US" sz="2800" dirty="0" err="1" smtClean="0">
                <a:latin typeface="Vrinda" pitchFamily="2" charset="0"/>
                <a:cs typeface="Vrinda" pitchFamily="2" charset="0"/>
              </a:rPr>
              <a:t>indrādayo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bāhava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āhur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usrāḥ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karṇau</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diśaḥ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śrotram</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amuṣya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śabdaḥ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nāsatya-dasrau</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paramasya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nāse</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ghrāṇo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gandho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mukham</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agnir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iddhaḥ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His arms are the demigods headed by </a:t>
            </a:r>
            <a:r>
              <a:rPr lang="en-US" sz="2800" dirty="0" err="1" smtClean="0">
                <a:latin typeface="Vrinda" pitchFamily="2" charset="0"/>
                <a:cs typeface="Vrinda" pitchFamily="2" charset="0"/>
              </a:rPr>
              <a:t>Indra</a:t>
            </a:r>
            <a:r>
              <a:rPr lang="en-US" sz="2800" dirty="0" smtClean="0">
                <a:latin typeface="Vrinda" pitchFamily="2" charset="0"/>
                <a:cs typeface="Vrinda" pitchFamily="2" charset="0"/>
              </a:rPr>
              <a:t>, the ten directional sides are His ears, and physical sound is His sense of hearing. His nostrils are the two </a:t>
            </a:r>
            <a:r>
              <a:rPr lang="en-US" sz="2800" dirty="0" err="1" smtClean="0">
                <a:latin typeface="Vrinda" pitchFamily="2" charset="0"/>
                <a:cs typeface="Vrinda" pitchFamily="2" charset="0"/>
              </a:rPr>
              <a:t>Aśvinī-kumāras</a:t>
            </a:r>
            <a:r>
              <a:rPr lang="en-US" sz="2800" dirty="0" smtClean="0">
                <a:latin typeface="Vrinda" pitchFamily="2" charset="0"/>
                <a:cs typeface="Vrinda" pitchFamily="2" charset="0"/>
              </a:rPr>
              <a:t>, and material fragrance is His sense of smell. His mouth is the blazing fire.</a:t>
            </a:r>
          </a:p>
          <a:p>
            <a:pPr algn="ctr">
              <a:lnSpc>
                <a:spcPct val="110000"/>
              </a:lnSpc>
              <a:buNone/>
            </a:pPr>
            <a:endParaRPr lang="en-US" sz="2800" dirty="0" smtClean="0">
              <a:latin typeface="Vrinda" pitchFamily="2" charset="0"/>
              <a:cs typeface="Vrinda" pitchFamily="2" charset="0"/>
            </a:endParaRPr>
          </a:p>
        </p:txBody>
      </p:sp>
      <p:sp>
        <p:nvSpPr>
          <p:cNvPr id="5" name="TextBox 4"/>
          <p:cNvSpPr txBox="1"/>
          <p:nvPr/>
        </p:nvSpPr>
        <p:spPr>
          <a:xfrm>
            <a:off x="1219200" y="5638800"/>
            <a:ext cx="7696200" cy="923330"/>
          </a:xfrm>
          <a:prstGeom prst="rect">
            <a:avLst/>
          </a:prstGeom>
          <a:solidFill>
            <a:schemeClr val="tx2">
              <a:lumMod val="40000"/>
              <a:lumOff val="60000"/>
            </a:schemeClr>
          </a:solidFill>
        </p:spPr>
        <p:txBody>
          <a:bodyPr wrap="square" rtlCol="0">
            <a:spAutoFit/>
          </a:bodyPr>
          <a:lstStyle/>
          <a:p>
            <a:pPr>
              <a:buFont typeface="Arial" pitchFamily="34" charset="0"/>
              <a:buChar char="•"/>
            </a:pPr>
            <a:r>
              <a:rPr lang="en-US" dirty="0" smtClean="0"/>
              <a:t>Universal Form has dominated </a:t>
            </a:r>
            <a:r>
              <a:rPr lang="en-US" dirty="0" err="1" smtClean="0"/>
              <a:t>jivas</a:t>
            </a:r>
            <a:r>
              <a:rPr lang="en-US" dirty="0" smtClean="0"/>
              <a:t> and demigods</a:t>
            </a:r>
          </a:p>
          <a:p>
            <a:pPr>
              <a:buFont typeface="Arial" pitchFamily="34" charset="0"/>
              <a:buChar char="•"/>
            </a:pPr>
            <a:r>
              <a:rPr lang="en-US" dirty="0" smtClean="0"/>
              <a:t>Worship of Universal Form or </a:t>
            </a:r>
            <a:r>
              <a:rPr lang="en-US" dirty="0" err="1" smtClean="0"/>
              <a:t>Shyamsundara</a:t>
            </a:r>
            <a:r>
              <a:rPr lang="en-US" dirty="0" smtClean="0"/>
              <a:t> appeases demigods </a:t>
            </a:r>
            <a:r>
              <a:rPr lang="en-US" dirty="0" smtClean="0"/>
              <a:t> </a:t>
            </a:r>
          </a:p>
          <a:p>
            <a:pPr>
              <a:buFont typeface="Arial" pitchFamily="34" charset="0"/>
              <a:buChar char="•"/>
            </a:pPr>
            <a:r>
              <a:rPr lang="en-US" dirty="0" smtClean="0"/>
              <a:t>Therefore worship of Universal </a:t>
            </a:r>
            <a:r>
              <a:rPr lang="en-US" dirty="0" err="1" smtClean="0"/>
              <a:t>Fomr</a:t>
            </a:r>
            <a:r>
              <a:rPr lang="en-US" dirty="0" smtClean="0"/>
              <a:t> leads one to the right path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2.1.30</a:t>
            </a:r>
            <a:endParaRPr lang="en-US" dirty="0"/>
          </a:p>
        </p:txBody>
      </p:sp>
      <p:sp>
        <p:nvSpPr>
          <p:cNvPr id="3" name="Content Placeholder 2"/>
          <p:cNvSpPr>
            <a:spLocks noGrp="1"/>
          </p:cNvSpPr>
          <p:nvPr>
            <p:ph idx="1"/>
          </p:nvPr>
        </p:nvSpPr>
        <p:spPr/>
        <p:txBody>
          <a:bodyPr>
            <a:normAutofit fontScale="92500" lnSpcReduction="10000"/>
          </a:bodyPr>
          <a:lstStyle/>
          <a:p>
            <a:pPr algn="ctr" fontAlgn="base">
              <a:lnSpc>
                <a:spcPct val="110000"/>
              </a:lnSpc>
              <a:buNone/>
            </a:pPr>
            <a:r>
              <a:rPr lang="en-US" sz="2800" dirty="0" err="1" smtClean="0">
                <a:latin typeface="Vrinda" pitchFamily="2" charset="0"/>
                <a:cs typeface="Vrinda" pitchFamily="2" charset="0"/>
              </a:rPr>
              <a:t>dyaur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akṣiṇī</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cakṣur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abhūt</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pataṅgaḥ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pakṣmāṇi</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viṣṇor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ahanī</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ubhe</a:t>
            </a:r>
            <a:r>
              <a:rPr lang="en-US" sz="2800" dirty="0" smtClean="0">
                <a:latin typeface="Vrinda" pitchFamily="2" charset="0"/>
                <a:cs typeface="Vrinda" pitchFamily="2" charset="0"/>
              </a:rPr>
              <a:t> ca</a:t>
            </a:r>
            <a:br>
              <a:rPr lang="en-US" sz="2800" dirty="0" smtClean="0">
                <a:latin typeface="Vrinda" pitchFamily="2" charset="0"/>
                <a:cs typeface="Vrinda" pitchFamily="2" charset="0"/>
              </a:rPr>
            </a:br>
            <a:r>
              <a:rPr lang="en-US" sz="2800" dirty="0" smtClean="0">
                <a:latin typeface="Vrinda" pitchFamily="2" charset="0"/>
                <a:cs typeface="Vrinda" pitchFamily="2" charset="0"/>
              </a:rPr>
              <a:t>tad-</a:t>
            </a:r>
            <a:r>
              <a:rPr lang="en-US" sz="2800" dirty="0" err="1" smtClean="0">
                <a:latin typeface="Vrinda" pitchFamily="2" charset="0"/>
                <a:cs typeface="Vrinda" pitchFamily="2" charset="0"/>
              </a:rPr>
              <a:t>bhrū</a:t>
            </a:r>
            <a:r>
              <a:rPr lang="en-US" sz="2800" dirty="0" smtClean="0">
                <a:latin typeface="Vrinda" pitchFamily="2" charset="0"/>
                <a:cs typeface="Vrinda" pitchFamily="2" charset="0"/>
              </a:rPr>
              <a:t>-</a:t>
            </a:r>
            <a:r>
              <a:rPr lang="en-US" sz="2800" dirty="0" err="1" smtClean="0">
                <a:latin typeface="Vrinda" pitchFamily="2" charset="0"/>
                <a:cs typeface="Vrinda" pitchFamily="2" charset="0"/>
              </a:rPr>
              <a:t>vijṛmbhaḥ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parameṣṭhi-dhiṣṇyam</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āpo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tālū</a:t>
            </a:r>
            <a:r>
              <a:rPr lang="en-US" sz="2800" dirty="0" smtClean="0">
                <a:latin typeface="Vrinda" pitchFamily="2" charset="0"/>
                <a:cs typeface="Vrinda" pitchFamily="2" charset="0"/>
              </a:rPr>
              <a:t> rasa </a:t>
            </a:r>
            <a:r>
              <a:rPr lang="en-US" sz="2800" dirty="0" err="1" smtClean="0">
                <a:latin typeface="Vrinda" pitchFamily="2" charset="0"/>
                <a:cs typeface="Vrinda" pitchFamily="2" charset="0"/>
              </a:rPr>
              <a:t>eva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jihvā</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The sphere of outer space constitutes His </a:t>
            </a:r>
            <a:r>
              <a:rPr lang="en-US" sz="2800" dirty="0" err="1" smtClean="0">
                <a:latin typeface="Vrinda" pitchFamily="2" charset="0"/>
                <a:cs typeface="Vrinda" pitchFamily="2" charset="0"/>
              </a:rPr>
              <a:t>eyepits</a:t>
            </a:r>
            <a:r>
              <a:rPr lang="en-US" sz="2800" dirty="0" smtClean="0">
                <a:latin typeface="Vrinda" pitchFamily="2" charset="0"/>
                <a:cs typeface="Vrinda" pitchFamily="2" charset="0"/>
              </a:rPr>
              <a:t>, and the eyeball is the sun as the power of seeing. His eyelids are both the day and night, and in the movements of His eyebrows, </a:t>
            </a:r>
            <a:r>
              <a:rPr lang="en-US" sz="2800" dirty="0" err="1" smtClean="0">
                <a:latin typeface="Vrinda" pitchFamily="2" charset="0"/>
                <a:cs typeface="Vrinda" pitchFamily="2" charset="0"/>
              </a:rPr>
              <a:t>Brahmā</a:t>
            </a:r>
            <a:r>
              <a:rPr lang="en-US" sz="2800" dirty="0" smtClean="0">
                <a:latin typeface="Vrinda" pitchFamily="2" charset="0"/>
                <a:cs typeface="Vrinda" pitchFamily="2" charset="0"/>
              </a:rPr>
              <a:t> and similar supreme personalities reside. His palate is the director of water, </a:t>
            </a:r>
            <a:r>
              <a:rPr lang="en-US" sz="2800" dirty="0" err="1" smtClean="0">
                <a:latin typeface="Vrinda" pitchFamily="2" charset="0"/>
                <a:cs typeface="Vrinda" pitchFamily="2" charset="0"/>
              </a:rPr>
              <a:t>Varuṇa</a:t>
            </a:r>
            <a:r>
              <a:rPr lang="en-US" sz="2800" dirty="0" smtClean="0">
                <a:latin typeface="Vrinda" pitchFamily="2" charset="0"/>
                <a:cs typeface="Vrinda" pitchFamily="2" charset="0"/>
              </a:rPr>
              <a:t>, and the juice or essence of everything is His tongue   .</a:t>
            </a:r>
          </a:p>
          <a:p>
            <a:pPr algn="ctr">
              <a:lnSpc>
                <a:spcPct val="110000"/>
              </a:lnSpc>
              <a:buNone/>
            </a:pPr>
            <a:endParaRPr lang="en-US" sz="2800" dirty="0" smtClean="0">
              <a:latin typeface="Vrinda" pitchFamily="2" charset="0"/>
              <a:cs typeface="Vrinda" pitchFamily="2" charset="0"/>
            </a:endParaRPr>
          </a:p>
        </p:txBody>
      </p:sp>
      <p:sp>
        <p:nvSpPr>
          <p:cNvPr id="4" name="Oval Callout 3"/>
          <p:cNvSpPr/>
          <p:nvPr/>
        </p:nvSpPr>
        <p:spPr>
          <a:xfrm>
            <a:off x="6400800" y="5334000"/>
            <a:ext cx="2743200" cy="1524000"/>
          </a:xfrm>
          <a:prstGeom prst="wedgeEllipseCallout">
            <a:avLst>
              <a:gd name="adj1" fmla="val -47901"/>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Lord </a:t>
            </a:r>
            <a:r>
              <a:rPr lang="en-US" dirty="0" smtClean="0"/>
              <a:t>tastes, sees </a:t>
            </a:r>
            <a:r>
              <a:rPr lang="en-US" dirty="0" smtClean="0"/>
              <a:t>and smells before we taste and smell anything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2.1.31</a:t>
            </a:r>
            <a:endParaRPr lang="en-US" dirty="0"/>
          </a:p>
        </p:txBody>
      </p:sp>
      <p:sp>
        <p:nvSpPr>
          <p:cNvPr id="3" name="Content Placeholder 2"/>
          <p:cNvSpPr>
            <a:spLocks noGrp="1"/>
          </p:cNvSpPr>
          <p:nvPr>
            <p:ph idx="1"/>
          </p:nvPr>
        </p:nvSpPr>
        <p:spPr/>
        <p:txBody>
          <a:bodyPr>
            <a:normAutofit fontScale="92500" lnSpcReduction="10000"/>
          </a:bodyPr>
          <a:lstStyle/>
          <a:p>
            <a:pPr algn="ctr" fontAlgn="base">
              <a:lnSpc>
                <a:spcPct val="110000"/>
              </a:lnSpc>
              <a:buNone/>
            </a:pPr>
            <a:r>
              <a:rPr lang="en-US" sz="2800" dirty="0" err="1" smtClean="0">
                <a:latin typeface="Vrinda" pitchFamily="2" charset="0"/>
                <a:cs typeface="Vrinda" pitchFamily="2" charset="0"/>
              </a:rPr>
              <a:t>chandāṁsy</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anantasya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śiro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gṛṇanti</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daṁṣṭrā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yamaḥ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sneha-kalā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dvijāni</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hāso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janonmāda-karī</a:t>
            </a:r>
            <a:r>
              <a:rPr lang="en-US" sz="2800" dirty="0" smtClean="0">
                <a:latin typeface="Vrinda" pitchFamily="2" charset="0"/>
                <a:cs typeface="Vrinda" pitchFamily="2" charset="0"/>
              </a:rPr>
              <a:t> ca </a:t>
            </a:r>
            <a:r>
              <a:rPr lang="en-US" sz="2800" dirty="0" err="1" smtClean="0">
                <a:latin typeface="Vrinda" pitchFamily="2" charset="0"/>
                <a:cs typeface="Vrinda" pitchFamily="2" charset="0"/>
              </a:rPr>
              <a:t>māyā</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duranta-sargo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yad-apāṅga-mokṣaḥ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They say that the Vedic hymns are the cerebral passage of the Lord, and His jaws of teeth are </a:t>
            </a:r>
            <a:r>
              <a:rPr lang="en-US" sz="2800" dirty="0" err="1" smtClean="0">
                <a:latin typeface="Vrinda" pitchFamily="2" charset="0"/>
                <a:cs typeface="Vrinda" pitchFamily="2" charset="0"/>
              </a:rPr>
              <a:t>Yama</a:t>
            </a:r>
            <a:r>
              <a:rPr lang="en-US" sz="2800" dirty="0" smtClean="0">
                <a:latin typeface="Vrinda" pitchFamily="2" charset="0"/>
                <a:cs typeface="Vrinda" pitchFamily="2" charset="0"/>
              </a:rPr>
              <a:t>, god of death, who punishes the sinners. The art of affection is His set of teeth, and the most alluring illusory material energy is His smile. This great ocean of material creation is but the casting of His glance over us.</a:t>
            </a:r>
          </a:p>
          <a:p>
            <a:pPr algn="ctr">
              <a:lnSpc>
                <a:spcPct val="110000"/>
              </a:lnSpc>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2.1.32</a:t>
            </a:r>
            <a:endParaRPr lang="en-US" dirty="0"/>
          </a:p>
        </p:txBody>
      </p:sp>
      <p:sp>
        <p:nvSpPr>
          <p:cNvPr id="3" name="Content Placeholder 2"/>
          <p:cNvSpPr>
            <a:spLocks noGrp="1"/>
          </p:cNvSpPr>
          <p:nvPr>
            <p:ph idx="1"/>
          </p:nvPr>
        </p:nvSpPr>
        <p:spPr/>
        <p:txBody>
          <a:bodyPr>
            <a:normAutofit fontScale="92500" lnSpcReduction="10000"/>
          </a:bodyPr>
          <a:lstStyle/>
          <a:p>
            <a:pPr algn="ctr" fontAlgn="base">
              <a:lnSpc>
                <a:spcPct val="110000"/>
              </a:lnSpc>
              <a:buNone/>
            </a:pPr>
            <a:r>
              <a:rPr lang="en-US" sz="2800" dirty="0" err="1" smtClean="0">
                <a:latin typeface="Vrinda" pitchFamily="2" charset="0"/>
                <a:cs typeface="Vrinda" pitchFamily="2" charset="0"/>
              </a:rPr>
              <a:t>vrīḍottarauṣṭho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dhara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eva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lobho</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dharmaḥ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stano</a:t>
            </a:r>
            <a:r>
              <a:rPr lang="en-US" sz="2800" dirty="0" smtClean="0">
                <a:latin typeface="Vrinda" pitchFamily="2" charset="0"/>
                <a:cs typeface="Vrinda" pitchFamily="2" charset="0"/>
              </a:rPr>
              <a:t> ’dharma-</a:t>
            </a:r>
            <a:r>
              <a:rPr lang="en-US" sz="2800" dirty="0" err="1" smtClean="0">
                <a:latin typeface="Vrinda" pitchFamily="2" charset="0"/>
                <a:cs typeface="Vrinda" pitchFamily="2" charset="0"/>
              </a:rPr>
              <a:t>patho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pṛṣṭham</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kas</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tasya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meḍhraṁ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vṛṣaṇau</a:t>
            </a:r>
            <a:r>
              <a:rPr lang="en-US" sz="2800" dirty="0" smtClean="0">
                <a:latin typeface="Vrinda" pitchFamily="2" charset="0"/>
                <a:cs typeface="Vrinda" pitchFamily="2" charset="0"/>
              </a:rPr>
              <a:t> ca </a:t>
            </a:r>
            <a:r>
              <a:rPr lang="en-US" sz="2800" dirty="0" err="1" smtClean="0">
                <a:latin typeface="Vrinda" pitchFamily="2" charset="0"/>
                <a:cs typeface="Vrinda" pitchFamily="2" charset="0"/>
              </a:rPr>
              <a:t>mitrau</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kukṣiḥ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samudrā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girayo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sthi-saṅghāḥ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Modesty is the upper portion of His lips, hankering is His chin, religion is the breast of the Lord, and irreligion is His back. </a:t>
            </a:r>
            <a:r>
              <a:rPr lang="en-US" sz="2800" dirty="0" err="1" smtClean="0">
                <a:latin typeface="Vrinda" pitchFamily="2" charset="0"/>
                <a:cs typeface="Vrinda" pitchFamily="2" charset="0"/>
              </a:rPr>
              <a:t>Brahmājī</a:t>
            </a:r>
            <a:r>
              <a:rPr lang="en-US" sz="2800" dirty="0" smtClean="0">
                <a:latin typeface="Vrinda" pitchFamily="2" charset="0"/>
                <a:cs typeface="Vrinda" pitchFamily="2" charset="0"/>
              </a:rPr>
              <a:t>, who generates all living beings in the material world, is His genitals, and the </a:t>
            </a:r>
            <a:r>
              <a:rPr lang="en-US" sz="2800" dirty="0" err="1" smtClean="0">
                <a:latin typeface="Vrinda" pitchFamily="2" charset="0"/>
                <a:cs typeface="Vrinda" pitchFamily="2" charset="0"/>
              </a:rPr>
              <a:t>Mitrā-varuṇas</a:t>
            </a:r>
            <a:r>
              <a:rPr lang="en-US" sz="2800" dirty="0" smtClean="0">
                <a:latin typeface="Vrinda" pitchFamily="2" charset="0"/>
                <a:cs typeface="Vrinda" pitchFamily="2" charset="0"/>
              </a:rPr>
              <a:t> are His two testicles. The ocean is His waist, and the hills and mountains are the stacks of His bones.</a:t>
            </a:r>
          </a:p>
          <a:p>
            <a:pPr algn="ctr">
              <a:lnSpc>
                <a:spcPct val="110000"/>
              </a:lnSpc>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nchor="ctr">
            <a:normAutofit/>
          </a:bodyPr>
          <a:lstStyle/>
          <a:p>
            <a:pPr marL="365760" indent="-283464">
              <a:lnSpc>
                <a:spcPct val="90000"/>
              </a:lnSpc>
              <a:buClr>
                <a:schemeClr val="accent1"/>
              </a:buClr>
              <a:buSzPct val="80000"/>
            </a:pPr>
            <a:r>
              <a:rPr lang="en-US" dirty="0" smtClean="0"/>
              <a:t>2.1.33</a:t>
            </a:r>
          </a:p>
        </p:txBody>
      </p:sp>
      <p:sp>
        <p:nvSpPr>
          <p:cNvPr id="3" name="Content Placeholder 2"/>
          <p:cNvSpPr>
            <a:spLocks noGrp="1"/>
          </p:cNvSpPr>
          <p:nvPr>
            <p:ph idx="1"/>
          </p:nvPr>
        </p:nvSpPr>
        <p:spPr/>
        <p:txBody>
          <a:bodyPr>
            <a:normAutofit fontScale="92500" lnSpcReduction="10000"/>
          </a:bodyPr>
          <a:lstStyle/>
          <a:p>
            <a:pPr algn="ctr" fontAlgn="base">
              <a:lnSpc>
                <a:spcPct val="110000"/>
              </a:lnSpc>
              <a:buNone/>
            </a:pPr>
            <a:r>
              <a:rPr lang="en-US" sz="2800" dirty="0" err="1" smtClean="0">
                <a:latin typeface="Vrinda" pitchFamily="2" charset="0"/>
                <a:cs typeface="Vrinda" pitchFamily="2" charset="0"/>
              </a:rPr>
              <a:t>vrīḍottarauṣṭho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dhara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eva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lobho</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dharmaḥ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stano</a:t>
            </a:r>
            <a:r>
              <a:rPr lang="en-US" sz="2800" dirty="0" smtClean="0">
                <a:latin typeface="Vrinda" pitchFamily="2" charset="0"/>
                <a:cs typeface="Vrinda" pitchFamily="2" charset="0"/>
              </a:rPr>
              <a:t> ’dharma-</a:t>
            </a:r>
            <a:r>
              <a:rPr lang="en-US" sz="2800" dirty="0" err="1" smtClean="0">
                <a:latin typeface="Vrinda" pitchFamily="2" charset="0"/>
                <a:cs typeface="Vrinda" pitchFamily="2" charset="0"/>
              </a:rPr>
              <a:t>patho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pṛṣṭham</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kas</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tasya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meḍhraṁ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vṛṣaṇau</a:t>
            </a:r>
            <a:r>
              <a:rPr lang="en-US" sz="2800" dirty="0" smtClean="0">
                <a:latin typeface="Vrinda" pitchFamily="2" charset="0"/>
                <a:cs typeface="Vrinda" pitchFamily="2" charset="0"/>
              </a:rPr>
              <a:t> ca </a:t>
            </a:r>
            <a:r>
              <a:rPr lang="en-US" sz="2800" dirty="0" err="1" smtClean="0">
                <a:latin typeface="Vrinda" pitchFamily="2" charset="0"/>
                <a:cs typeface="Vrinda" pitchFamily="2" charset="0"/>
              </a:rPr>
              <a:t>mitrau</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kukṣiḥ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samudrā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girayo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sthi-saṅghāḥ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Modesty is the upper portion of His lips, hankering is His chin, religion is the breast of the Lord, and irreligion is His back. </a:t>
            </a:r>
            <a:r>
              <a:rPr lang="en-US" sz="2800" dirty="0" err="1" smtClean="0">
                <a:latin typeface="Vrinda" pitchFamily="2" charset="0"/>
                <a:cs typeface="Vrinda" pitchFamily="2" charset="0"/>
              </a:rPr>
              <a:t>Brahmājī</a:t>
            </a:r>
            <a:r>
              <a:rPr lang="en-US" sz="2800" dirty="0" smtClean="0">
                <a:latin typeface="Vrinda" pitchFamily="2" charset="0"/>
                <a:cs typeface="Vrinda" pitchFamily="2" charset="0"/>
              </a:rPr>
              <a:t>, who generates all living beings in the material world, is His genitals, and the </a:t>
            </a:r>
            <a:r>
              <a:rPr lang="en-US" sz="2800" dirty="0" err="1" smtClean="0">
                <a:latin typeface="Vrinda" pitchFamily="2" charset="0"/>
                <a:cs typeface="Vrinda" pitchFamily="2" charset="0"/>
              </a:rPr>
              <a:t>Mitrā-varuṇas</a:t>
            </a:r>
            <a:r>
              <a:rPr lang="en-US" sz="2800" dirty="0" smtClean="0">
                <a:latin typeface="Vrinda" pitchFamily="2" charset="0"/>
                <a:cs typeface="Vrinda" pitchFamily="2" charset="0"/>
              </a:rPr>
              <a:t> are His two testicles. The ocean is His waist, and the hills and mountains are the stacks of His bones.</a:t>
            </a:r>
          </a:p>
          <a:p>
            <a:pPr algn="ctr">
              <a:lnSpc>
                <a:spcPct val="110000"/>
              </a:lnSpc>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2.1.34</a:t>
            </a:r>
            <a:endParaRPr lang="en-US" dirty="0"/>
          </a:p>
        </p:txBody>
      </p:sp>
      <p:sp>
        <p:nvSpPr>
          <p:cNvPr id="3" name="Content Placeholder 2"/>
          <p:cNvSpPr>
            <a:spLocks noGrp="1"/>
          </p:cNvSpPr>
          <p:nvPr>
            <p:ph idx="1"/>
          </p:nvPr>
        </p:nvSpPr>
        <p:spPr/>
        <p:txBody>
          <a:bodyPr>
            <a:normAutofit lnSpcReduction="10000"/>
          </a:bodyPr>
          <a:lstStyle/>
          <a:p>
            <a:pPr algn="ctr" fontAlgn="base">
              <a:lnSpc>
                <a:spcPct val="110000"/>
              </a:lnSpc>
              <a:buNone/>
            </a:pPr>
            <a:r>
              <a:rPr lang="en-US" sz="2800" dirty="0" err="1" smtClean="0">
                <a:latin typeface="Vrinda" pitchFamily="2" charset="0"/>
                <a:cs typeface="Vrinda" pitchFamily="2" charset="0"/>
              </a:rPr>
              <a:t>īśasya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keśān</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vidur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ambuvāhān</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vāsas</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tu</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sandhyāṁ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kuru-varya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bhūmnaḥ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avyaktam</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āhur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hṛdayaṁ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manaś</a:t>
            </a:r>
            <a:r>
              <a:rPr lang="en-US" sz="2800" dirty="0" smtClean="0">
                <a:latin typeface="Vrinda" pitchFamily="2" charset="0"/>
                <a:cs typeface="Vrinda" pitchFamily="2" charset="0"/>
              </a:rPr>
              <a:t> ca</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candramāḥ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sarva-vikāra-kośaḥ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O best amongst the </a:t>
            </a:r>
            <a:r>
              <a:rPr lang="en-US" sz="2800" dirty="0" err="1" smtClean="0">
                <a:latin typeface="Vrinda" pitchFamily="2" charset="0"/>
                <a:cs typeface="Vrinda" pitchFamily="2" charset="0"/>
              </a:rPr>
              <a:t>Kurus</a:t>
            </a:r>
            <a:r>
              <a:rPr lang="en-US" sz="2800" dirty="0" smtClean="0">
                <a:latin typeface="Vrinda" pitchFamily="2" charset="0"/>
                <a:cs typeface="Vrinda" pitchFamily="2" charset="0"/>
              </a:rPr>
              <a:t>, the clouds which carry water are the hairs on His head, the terminations of days or nights are His dress, and the supreme cause of material creation is His intelligence. His mind is the moon, the reservoir of all changes.</a:t>
            </a:r>
          </a:p>
          <a:p>
            <a:pPr algn="ctr">
              <a:lnSpc>
                <a:spcPct val="110000"/>
              </a:lnSpc>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2.1.35</a:t>
            </a:r>
            <a:endParaRPr lang="en-US" dirty="0"/>
          </a:p>
        </p:txBody>
      </p:sp>
      <p:sp>
        <p:nvSpPr>
          <p:cNvPr id="3" name="Content Placeholder 2"/>
          <p:cNvSpPr>
            <a:spLocks noGrp="1"/>
          </p:cNvSpPr>
          <p:nvPr>
            <p:ph idx="1"/>
          </p:nvPr>
        </p:nvSpPr>
        <p:spPr/>
        <p:txBody>
          <a:bodyPr>
            <a:normAutofit/>
          </a:bodyPr>
          <a:lstStyle/>
          <a:p>
            <a:pPr algn="ctr" fontAlgn="base">
              <a:buNone/>
            </a:pPr>
            <a:r>
              <a:rPr lang="en-US" sz="2800" dirty="0" err="1" smtClean="0">
                <a:latin typeface="Vrinda" pitchFamily="2" charset="0"/>
                <a:cs typeface="Vrinda" pitchFamily="2" charset="0"/>
              </a:rPr>
              <a:t>vijñāna-śaktiṁ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mahim</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āmananti</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sarvātmano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ntaḥ-karaṇaṁ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giritram</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aśvāśvatary-uṣṭra-gajā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nakhāni</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sarve</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mṛgāḥ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paśavaḥ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śroṇi-deśe</a:t>
            </a:r>
            <a:endParaRPr lang="en-US" sz="2800" dirty="0" smtClean="0">
              <a:latin typeface="Vrinda" pitchFamily="2" charset="0"/>
              <a:cs typeface="Vrinda" pitchFamily="2" charset="0"/>
            </a:endParaRPr>
          </a:p>
          <a:p>
            <a:pPr algn="ctr" fontAlgn="base">
              <a:buNone/>
            </a:pPr>
            <a:r>
              <a:rPr lang="en-US" sz="2800" dirty="0" smtClean="0">
                <a:latin typeface="Vrinda" pitchFamily="2" charset="0"/>
                <a:cs typeface="Vrinda" pitchFamily="2" charset="0"/>
              </a:rPr>
              <a:t>Translation: </a:t>
            </a:r>
          </a:p>
          <a:p>
            <a:pPr algn="ctr" fontAlgn="base">
              <a:buNone/>
            </a:pPr>
            <a:r>
              <a:rPr lang="en-US" sz="2800" dirty="0" smtClean="0">
                <a:latin typeface="Vrinda" pitchFamily="2" charset="0"/>
                <a:cs typeface="Vrinda" pitchFamily="2" charset="0"/>
              </a:rPr>
              <a:t>The principle of matter [</a:t>
            </a:r>
            <a:r>
              <a:rPr lang="en-US" sz="2800" dirty="0" err="1" smtClean="0">
                <a:latin typeface="Vrinda" pitchFamily="2" charset="0"/>
                <a:cs typeface="Vrinda" pitchFamily="2" charset="0"/>
              </a:rPr>
              <a:t>mahat-tattva</a:t>
            </a:r>
            <a:r>
              <a:rPr lang="en-US" sz="2800" dirty="0" smtClean="0">
                <a:latin typeface="Vrinda" pitchFamily="2" charset="0"/>
                <a:cs typeface="Vrinda" pitchFamily="2" charset="0"/>
              </a:rPr>
              <a:t>] is the consciousness of the omnipresent Lord, as asserted by the experts, and </a:t>
            </a:r>
            <a:r>
              <a:rPr lang="en-US" sz="2800" dirty="0" err="1" smtClean="0">
                <a:latin typeface="Vrinda" pitchFamily="2" charset="0"/>
                <a:cs typeface="Vrinda" pitchFamily="2" charset="0"/>
              </a:rPr>
              <a:t>Rudradeva</a:t>
            </a:r>
            <a:r>
              <a:rPr lang="en-US" sz="2800" dirty="0" smtClean="0">
                <a:latin typeface="Vrinda" pitchFamily="2" charset="0"/>
                <a:cs typeface="Vrinda" pitchFamily="2" charset="0"/>
              </a:rPr>
              <a:t> is His ego. The horse, mule, camel and elephant are His nails, and wild animals and all quadrupeds are situated in the belt zone of the Lord.</a:t>
            </a:r>
          </a:p>
          <a:p>
            <a:pPr algn="ctr">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Theme</a:t>
            </a:r>
            <a:endParaRPr lang="en-US" dirty="0"/>
          </a:p>
        </p:txBody>
      </p:sp>
      <p:sp>
        <p:nvSpPr>
          <p:cNvPr id="3" name="Content Placeholder 2"/>
          <p:cNvSpPr>
            <a:spLocks noGrp="1"/>
          </p:cNvSpPr>
          <p:nvPr>
            <p:ph idx="1"/>
          </p:nvPr>
        </p:nvSpPr>
        <p:spPr/>
        <p:txBody>
          <a:bodyPr/>
          <a:lstStyle/>
          <a:p>
            <a:r>
              <a:rPr lang="en-US" dirty="0" smtClean="0"/>
              <a:t>Texts 1-15 :The Sage immediately answers the king’s question</a:t>
            </a:r>
          </a:p>
          <a:p>
            <a:r>
              <a:rPr lang="en-US" dirty="0" smtClean="0"/>
              <a:t>Texts 16-21:  Preparing for a Better Next Life – Leaving Home in </a:t>
            </a:r>
            <a:r>
              <a:rPr lang="en-US" dirty="0" err="1" smtClean="0"/>
              <a:t>Renunication</a:t>
            </a:r>
            <a:endParaRPr lang="en-US" dirty="0" smtClean="0"/>
          </a:p>
          <a:p>
            <a:r>
              <a:rPr lang="en-US" dirty="0" smtClean="0"/>
              <a:t>Texts 22-39 : The Lord’s Universal Form: Applying the Mind for Purification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2.1.36</a:t>
            </a:r>
            <a:endParaRPr lang="en-US" dirty="0"/>
          </a:p>
        </p:txBody>
      </p:sp>
      <p:sp>
        <p:nvSpPr>
          <p:cNvPr id="3" name="Content Placeholder 2"/>
          <p:cNvSpPr>
            <a:spLocks noGrp="1"/>
          </p:cNvSpPr>
          <p:nvPr>
            <p:ph idx="1"/>
          </p:nvPr>
        </p:nvSpPr>
        <p:spPr/>
        <p:txBody>
          <a:bodyPr>
            <a:normAutofit fontScale="92500" lnSpcReduction="10000"/>
          </a:bodyPr>
          <a:lstStyle/>
          <a:p>
            <a:pPr algn="ctr" fontAlgn="base">
              <a:lnSpc>
                <a:spcPct val="110000"/>
              </a:lnSpc>
              <a:buNone/>
            </a:pPr>
            <a:r>
              <a:rPr lang="en-US" sz="2800" dirty="0" err="1" smtClean="0">
                <a:latin typeface="Vrinda" pitchFamily="2" charset="0"/>
                <a:cs typeface="Vrinda" pitchFamily="2" charset="0"/>
              </a:rPr>
              <a:t>vayāṁsi</a:t>
            </a:r>
            <a:r>
              <a:rPr lang="en-US" sz="2800" dirty="0" smtClean="0">
                <a:latin typeface="Vrinda" pitchFamily="2" charset="0"/>
                <a:cs typeface="Vrinda" pitchFamily="2" charset="0"/>
              </a:rPr>
              <a:t> tad-</a:t>
            </a:r>
            <a:r>
              <a:rPr lang="en-US" sz="2800" dirty="0" err="1" smtClean="0">
                <a:latin typeface="Vrinda" pitchFamily="2" charset="0"/>
                <a:cs typeface="Vrinda" pitchFamily="2" charset="0"/>
              </a:rPr>
              <a:t>vyākaraṇaṁ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vicitraṁ</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manur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manīṣā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manujo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nivāsaḥ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gandharva-vidyādhara-cāraṇāpsaraḥ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svara-smṛtīr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asurānīka-vīryaḥ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Varieties of birds are indications of His masterful artistic sense. Manu, the father of mankind, is the emblem of His standard intelligence, and humanity is His residence. The celestial species of human beings, like the </a:t>
            </a:r>
            <a:r>
              <a:rPr lang="en-US" sz="2800" dirty="0" err="1" smtClean="0">
                <a:latin typeface="Vrinda" pitchFamily="2" charset="0"/>
                <a:cs typeface="Vrinda" pitchFamily="2" charset="0"/>
              </a:rPr>
              <a:t>Gandharvas</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Vidyādharas</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Cāraṇas</a:t>
            </a:r>
            <a:r>
              <a:rPr lang="en-US" sz="2800" dirty="0" smtClean="0">
                <a:latin typeface="Vrinda" pitchFamily="2" charset="0"/>
                <a:cs typeface="Vrinda" pitchFamily="2" charset="0"/>
              </a:rPr>
              <a:t> and angels, all represent His musical rhythm, and the demoniac soldiers are representations of His wonderful prowess.</a:t>
            </a:r>
          </a:p>
          <a:p>
            <a:pPr algn="ctr">
              <a:lnSpc>
                <a:spcPct val="110000"/>
              </a:lnSpc>
              <a:buNone/>
            </a:pPr>
            <a:endParaRPr lang="en-US" sz="2800" dirty="0" smtClean="0">
              <a:latin typeface="Vrinda" pitchFamily="2" charset="0"/>
              <a:cs typeface="Vrinda" pitchFamily="2" charset="0"/>
            </a:endParaRPr>
          </a:p>
        </p:txBody>
      </p:sp>
      <p:sp>
        <p:nvSpPr>
          <p:cNvPr id="6" name="Line Callout 1 (Border and Accent Bar) 5"/>
          <p:cNvSpPr/>
          <p:nvPr/>
        </p:nvSpPr>
        <p:spPr>
          <a:xfrm>
            <a:off x="1066800" y="6248400"/>
            <a:ext cx="4572000" cy="609600"/>
          </a:xfrm>
          <a:prstGeom prst="accentBorderCallout1">
            <a:avLst>
              <a:gd name="adj1" fmla="val -8036"/>
              <a:gd name="adj2" fmla="val 50238"/>
              <a:gd name="adj3" fmla="val -237500"/>
              <a:gd name="adj4" fmla="val 83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n-US" dirty="0" smtClean="0"/>
              <a:t>uman </a:t>
            </a:r>
            <a:r>
              <a:rPr lang="en-US" dirty="0" smtClean="0"/>
              <a:t>being is meant for God realization and association with God.</a:t>
            </a:r>
            <a:endParaRPr lang="en-US" dirty="0"/>
          </a:p>
        </p:txBody>
      </p:sp>
      <p:sp>
        <p:nvSpPr>
          <p:cNvPr id="8" name="TextBox 7"/>
          <p:cNvSpPr txBox="1"/>
          <p:nvPr/>
        </p:nvSpPr>
        <p:spPr>
          <a:xfrm>
            <a:off x="4572000" y="152400"/>
            <a:ext cx="4343400" cy="1200329"/>
          </a:xfrm>
          <a:prstGeom prst="rect">
            <a:avLst/>
          </a:prstGeom>
          <a:solidFill>
            <a:schemeClr val="tx2">
              <a:lumMod val="40000"/>
              <a:lumOff val="60000"/>
            </a:schemeClr>
          </a:solidFill>
        </p:spPr>
        <p:txBody>
          <a:bodyPr wrap="square" rtlCol="0">
            <a:spAutoFit/>
          </a:bodyPr>
          <a:lstStyle/>
          <a:p>
            <a:r>
              <a:rPr lang="en-US" dirty="0" smtClean="0">
                <a:solidFill>
                  <a:schemeClr val="bg1"/>
                </a:solidFill>
              </a:rPr>
              <a:t>How then can He be impersonal? His musical taste, artistic sense and standard intelligence, which is never fallible, are different signs of His </a:t>
            </a:r>
            <a:r>
              <a:rPr lang="en-US" dirty="0" smtClean="0">
                <a:solidFill>
                  <a:schemeClr val="bg1"/>
                </a:solidFill>
              </a:rPr>
              <a:t>Supreme Personality</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2.1.37</a:t>
            </a:r>
            <a:endParaRPr lang="en-US" dirty="0"/>
          </a:p>
        </p:txBody>
      </p:sp>
      <p:sp>
        <p:nvSpPr>
          <p:cNvPr id="3" name="Content Placeholder 2"/>
          <p:cNvSpPr>
            <a:spLocks noGrp="1"/>
          </p:cNvSpPr>
          <p:nvPr>
            <p:ph idx="1"/>
          </p:nvPr>
        </p:nvSpPr>
        <p:spPr/>
        <p:txBody>
          <a:bodyPr>
            <a:normAutofit fontScale="92500"/>
          </a:bodyPr>
          <a:lstStyle/>
          <a:p>
            <a:pPr algn="ctr" fontAlgn="base">
              <a:lnSpc>
                <a:spcPct val="110000"/>
              </a:lnSpc>
              <a:buNone/>
            </a:pPr>
            <a:r>
              <a:rPr lang="en-US" sz="2800" dirty="0" err="1" smtClean="0">
                <a:latin typeface="Vrinda" pitchFamily="2" charset="0"/>
                <a:cs typeface="Vrinda" pitchFamily="2" charset="0"/>
              </a:rPr>
              <a:t>brahmānanaṁ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kṣatra-bhujo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mahātmā</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viḍ</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ūrur</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aṅghri-śrita-kṛṣṇa-varṇaḥ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nānābhidhābhījya-gaṇopapanno</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dravyātmakaḥ</a:t>
            </a:r>
            <a:r>
              <a:rPr lang="en-US" sz="2800" dirty="0" smtClean="0">
                <a:latin typeface="Vrinda" pitchFamily="2" charset="0"/>
                <a:cs typeface="Vrinda" pitchFamily="2" charset="0"/>
              </a:rPr>
              <a:t> karma </a:t>
            </a:r>
            <a:r>
              <a:rPr lang="en-US" sz="2800" dirty="0" err="1" smtClean="0">
                <a:latin typeface="Vrinda" pitchFamily="2" charset="0"/>
                <a:cs typeface="Vrinda" pitchFamily="2" charset="0"/>
              </a:rPr>
              <a:t>vitāna-yogaḥ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The </a:t>
            </a:r>
            <a:r>
              <a:rPr lang="en-US" sz="2800" dirty="0" err="1" smtClean="0">
                <a:latin typeface="Vrinda" pitchFamily="2" charset="0"/>
                <a:cs typeface="Vrinda" pitchFamily="2" charset="0"/>
              </a:rPr>
              <a:t>virāṭ-puruṣa’s</a:t>
            </a:r>
            <a:r>
              <a:rPr lang="en-US" sz="2800" dirty="0" smtClean="0">
                <a:latin typeface="Vrinda" pitchFamily="2" charset="0"/>
                <a:cs typeface="Vrinda" pitchFamily="2" charset="0"/>
              </a:rPr>
              <a:t> face is the </a:t>
            </a:r>
            <a:r>
              <a:rPr lang="en-US" sz="2800" dirty="0" err="1" smtClean="0">
                <a:latin typeface="Vrinda" pitchFamily="2" charset="0"/>
                <a:cs typeface="Vrinda" pitchFamily="2" charset="0"/>
              </a:rPr>
              <a:t>brāhmaṇas</a:t>
            </a:r>
            <a:r>
              <a:rPr lang="en-US" sz="2800" dirty="0" smtClean="0">
                <a:latin typeface="Vrinda" pitchFamily="2" charset="0"/>
                <a:cs typeface="Vrinda" pitchFamily="2" charset="0"/>
              </a:rPr>
              <a:t>, His arms are the </a:t>
            </a:r>
            <a:r>
              <a:rPr lang="en-US" sz="2800" dirty="0" err="1" smtClean="0">
                <a:latin typeface="Vrinda" pitchFamily="2" charset="0"/>
                <a:cs typeface="Vrinda" pitchFamily="2" charset="0"/>
              </a:rPr>
              <a:t>kṣatriyas</a:t>
            </a:r>
            <a:r>
              <a:rPr lang="en-US" sz="2800" dirty="0" smtClean="0">
                <a:latin typeface="Vrinda" pitchFamily="2" charset="0"/>
                <a:cs typeface="Vrinda" pitchFamily="2" charset="0"/>
              </a:rPr>
              <a:t>, His thighs are the </a:t>
            </a:r>
            <a:r>
              <a:rPr lang="en-US" sz="2800" dirty="0" err="1" smtClean="0">
                <a:latin typeface="Vrinda" pitchFamily="2" charset="0"/>
                <a:cs typeface="Vrinda" pitchFamily="2" charset="0"/>
              </a:rPr>
              <a:t>vaiśyas</a:t>
            </a:r>
            <a:r>
              <a:rPr lang="en-US" sz="2800" dirty="0" smtClean="0">
                <a:latin typeface="Vrinda" pitchFamily="2" charset="0"/>
                <a:cs typeface="Vrinda" pitchFamily="2" charset="0"/>
              </a:rPr>
              <a:t>, and the </a:t>
            </a:r>
            <a:r>
              <a:rPr lang="en-US" sz="2800" dirty="0" err="1" smtClean="0">
                <a:latin typeface="Vrinda" pitchFamily="2" charset="0"/>
                <a:cs typeface="Vrinda" pitchFamily="2" charset="0"/>
              </a:rPr>
              <a:t>śūdras</a:t>
            </a:r>
            <a:r>
              <a:rPr lang="en-US" sz="2800" dirty="0" smtClean="0">
                <a:latin typeface="Vrinda" pitchFamily="2" charset="0"/>
                <a:cs typeface="Vrinda" pitchFamily="2" charset="0"/>
              </a:rPr>
              <a:t> are under the protection of His feet. All the </a:t>
            </a:r>
            <a:r>
              <a:rPr lang="en-US" sz="2800" dirty="0" err="1" smtClean="0">
                <a:latin typeface="Vrinda" pitchFamily="2" charset="0"/>
                <a:cs typeface="Vrinda" pitchFamily="2" charset="0"/>
              </a:rPr>
              <a:t>worshipable</a:t>
            </a:r>
            <a:r>
              <a:rPr lang="en-US" sz="2800" dirty="0" smtClean="0">
                <a:latin typeface="Vrinda" pitchFamily="2" charset="0"/>
                <a:cs typeface="Vrinda" pitchFamily="2" charset="0"/>
              </a:rPr>
              <a:t> demigods are also overtaken by Him, and it is the duty of everyone to perform sacrifices with feasible goods to appease the Lord.</a:t>
            </a:r>
          </a:p>
          <a:p>
            <a:pPr algn="ctr">
              <a:lnSpc>
                <a:spcPct val="110000"/>
              </a:lnSpc>
              <a:buNone/>
            </a:pPr>
            <a:endParaRPr lang="en-US" sz="2800" dirty="0" smtClean="0">
              <a:latin typeface="Vrinda" pitchFamily="2" charset="0"/>
              <a:cs typeface="Vrinda" pitchFamily="2" charset="0"/>
            </a:endParaRPr>
          </a:p>
        </p:txBody>
      </p:sp>
      <p:sp>
        <p:nvSpPr>
          <p:cNvPr id="5" name="TextBox 4"/>
          <p:cNvSpPr txBox="1"/>
          <p:nvPr/>
        </p:nvSpPr>
        <p:spPr>
          <a:xfrm>
            <a:off x="4572000" y="152400"/>
            <a:ext cx="4343400" cy="1200329"/>
          </a:xfrm>
          <a:prstGeom prst="rect">
            <a:avLst/>
          </a:prstGeom>
          <a:solidFill>
            <a:schemeClr val="tx2">
              <a:lumMod val="40000"/>
              <a:lumOff val="60000"/>
            </a:schemeClr>
          </a:solidFill>
        </p:spPr>
        <p:txBody>
          <a:bodyPr wrap="square" rtlCol="0">
            <a:spAutoFit/>
          </a:bodyPr>
          <a:lstStyle/>
          <a:p>
            <a:pPr>
              <a:buFont typeface="Arial" pitchFamily="34" charset="0"/>
              <a:buChar char="•"/>
            </a:pPr>
            <a:r>
              <a:rPr lang="en-US" dirty="0" smtClean="0">
                <a:solidFill>
                  <a:schemeClr val="bg1"/>
                </a:solidFill>
              </a:rPr>
              <a:t>Stress on demigods being included in </a:t>
            </a:r>
            <a:r>
              <a:rPr lang="en-US" dirty="0" err="1" smtClean="0">
                <a:solidFill>
                  <a:schemeClr val="bg1"/>
                </a:solidFill>
              </a:rPr>
              <a:t>virat</a:t>
            </a:r>
            <a:r>
              <a:rPr lang="en-US" dirty="0" smtClean="0">
                <a:solidFill>
                  <a:schemeClr val="bg1"/>
                </a:solidFill>
              </a:rPr>
              <a:t> </a:t>
            </a:r>
            <a:r>
              <a:rPr lang="en-US" dirty="0" err="1" smtClean="0">
                <a:solidFill>
                  <a:schemeClr val="bg1"/>
                </a:solidFill>
              </a:rPr>
              <a:t>purusha</a:t>
            </a:r>
            <a:endParaRPr lang="en-US" dirty="0" smtClean="0">
              <a:solidFill>
                <a:schemeClr val="bg1"/>
              </a:solidFill>
            </a:endParaRPr>
          </a:p>
          <a:p>
            <a:pPr>
              <a:buFont typeface="Arial" pitchFamily="34" charset="0"/>
              <a:buChar char="•"/>
            </a:pPr>
            <a:r>
              <a:rPr lang="en-US" dirty="0" smtClean="0">
                <a:solidFill>
                  <a:schemeClr val="bg1"/>
                </a:solidFill>
              </a:rPr>
              <a:t>Sacrifice with feasible goods is recommended by cooperation of classes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2.1.38</a:t>
            </a:r>
            <a:endParaRPr lang="en-US" dirty="0"/>
          </a:p>
        </p:txBody>
      </p:sp>
      <p:sp>
        <p:nvSpPr>
          <p:cNvPr id="3" name="Content Placeholder 2"/>
          <p:cNvSpPr>
            <a:spLocks noGrp="1"/>
          </p:cNvSpPr>
          <p:nvPr>
            <p:ph idx="1"/>
          </p:nvPr>
        </p:nvSpPr>
        <p:spPr/>
        <p:txBody>
          <a:bodyPr>
            <a:normAutofit lnSpcReduction="10000"/>
          </a:bodyPr>
          <a:lstStyle/>
          <a:p>
            <a:pPr algn="ctr" fontAlgn="base">
              <a:lnSpc>
                <a:spcPct val="110000"/>
              </a:lnSpc>
              <a:buNone/>
            </a:pPr>
            <a:r>
              <a:rPr lang="en-US" sz="2800" dirty="0" err="1" smtClean="0">
                <a:latin typeface="Vrinda" pitchFamily="2" charset="0"/>
                <a:cs typeface="Vrinda" pitchFamily="2" charset="0"/>
              </a:rPr>
              <a:t>iyān</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asāv</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īśvara-vigrahasya</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sanniveśaḥ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kathito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mayā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te</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sandhāryate</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smin</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vapuṣi</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sthaviṣṭhe</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manaḥ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sva-buddhyā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yato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sti</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kiñcit</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I have thus explained to you the gross material gigantic conception of the Personality of Godhead. One who seriously desires liberation concentrates his mind on this form of the Lord, because there is nothing more than this in the material world.</a:t>
            </a:r>
          </a:p>
          <a:p>
            <a:pPr algn="ctr">
              <a:lnSpc>
                <a:spcPct val="110000"/>
              </a:lnSpc>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meditate on the Universal </a:t>
            </a:r>
            <a:r>
              <a:rPr lang="en-US" dirty="0" smtClean="0"/>
              <a:t>form – Texts 22-38</a:t>
            </a:r>
            <a:endParaRPr lang="en-US" dirty="0"/>
          </a:p>
        </p:txBody>
      </p:sp>
      <p:sp>
        <p:nvSpPr>
          <p:cNvPr id="3" name="Content Placeholder 2"/>
          <p:cNvSpPr>
            <a:spLocks noGrp="1"/>
          </p:cNvSpPr>
          <p:nvPr>
            <p:ph idx="1"/>
          </p:nvPr>
        </p:nvSpPr>
        <p:spPr>
          <a:xfrm>
            <a:off x="1435608" y="1524000"/>
            <a:ext cx="7555992" cy="5257800"/>
          </a:xfrm>
        </p:spPr>
        <p:txBody>
          <a:bodyPr>
            <a:normAutofit fontScale="92500" lnSpcReduction="10000"/>
          </a:bodyPr>
          <a:lstStyle/>
          <a:p>
            <a:r>
              <a:rPr lang="en-US" dirty="0" smtClean="0"/>
              <a:t>Materialist</a:t>
            </a:r>
            <a:r>
              <a:rPr lang="en-US" dirty="0" smtClean="0"/>
              <a:t>:</a:t>
            </a:r>
          </a:p>
          <a:p>
            <a:pPr lvl="1"/>
            <a:r>
              <a:rPr lang="en-US" dirty="0" smtClean="0"/>
              <a:t>Flickering- Intelligence bewildered by sense enjoyment and opulence(</a:t>
            </a:r>
            <a:r>
              <a:rPr lang="en-US" i="1" dirty="0" err="1" smtClean="0"/>
              <a:t>īśvaro</a:t>
            </a:r>
            <a:r>
              <a:rPr lang="en-US" i="1" dirty="0" smtClean="0"/>
              <a:t> ’ham </a:t>
            </a:r>
            <a:r>
              <a:rPr lang="en-US" i="1" dirty="0" err="1" smtClean="0"/>
              <a:t>ahaṁ</a:t>
            </a:r>
            <a:r>
              <a:rPr lang="en-US" i="1" dirty="0" smtClean="0"/>
              <a:t> </a:t>
            </a:r>
            <a:r>
              <a:rPr lang="en-US" i="1" dirty="0" err="1" smtClean="0"/>
              <a:t>bhogī</a:t>
            </a:r>
            <a:r>
              <a:rPr lang="en-US" i="1" dirty="0" smtClean="0"/>
              <a:t> )</a:t>
            </a:r>
            <a:endParaRPr lang="en-US" dirty="0" smtClean="0"/>
          </a:p>
          <a:p>
            <a:pPr lvl="1"/>
            <a:r>
              <a:rPr lang="en-US" dirty="0" smtClean="0"/>
              <a:t>Absorbed in matter </a:t>
            </a:r>
          </a:p>
          <a:p>
            <a:pPr lvl="2"/>
            <a:r>
              <a:rPr lang="en-US" dirty="0" err="1" smtClean="0"/>
              <a:t>Impersonalism</a:t>
            </a:r>
            <a:r>
              <a:rPr lang="en-US" dirty="0" smtClean="0"/>
              <a:t> sets in</a:t>
            </a:r>
          </a:p>
          <a:p>
            <a:pPr lvl="2"/>
            <a:r>
              <a:rPr lang="en-US" dirty="0" smtClean="0"/>
              <a:t>Cannot conceive of the Sat- Cit- </a:t>
            </a:r>
            <a:r>
              <a:rPr lang="en-US" dirty="0" err="1" smtClean="0"/>
              <a:t>Ananda</a:t>
            </a:r>
            <a:r>
              <a:rPr lang="en-US" dirty="0" smtClean="0"/>
              <a:t> personal form of the Lord</a:t>
            </a:r>
          </a:p>
          <a:p>
            <a:pPr lvl="1"/>
            <a:r>
              <a:rPr lang="en-US" dirty="0" smtClean="0"/>
              <a:t>Reject the scriptures (</a:t>
            </a:r>
            <a:r>
              <a:rPr lang="en-US" dirty="0" err="1" smtClean="0"/>
              <a:t>sastra</a:t>
            </a:r>
            <a:r>
              <a:rPr lang="en-US" dirty="0" smtClean="0"/>
              <a:t>- </a:t>
            </a:r>
            <a:r>
              <a:rPr lang="en-US" dirty="0" err="1" smtClean="0"/>
              <a:t>vidhim-utsrjya</a:t>
            </a:r>
            <a:r>
              <a:rPr lang="en-US" dirty="0" smtClean="0"/>
              <a:t>)</a:t>
            </a:r>
          </a:p>
          <a:p>
            <a:pPr lvl="2"/>
            <a:r>
              <a:rPr lang="en-US" dirty="0" smtClean="0"/>
              <a:t>Desires fulfilled without performing sacrifices – give up </a:t>
            </a:r>
            <a:r>
              <a:rPr lang="en-US" dirty="0" err="1" smtClean="0"/>
              <a:t>sastra</a:t>
            </a:r>
            <a:endParaRPr lang="en-US" dirty="0" smtClean="0"/>
          </a:p>
          <a:p>
            <a:pPr lvl="2">
              <a:buNone/>
            </a:pPr>
            <a:endParaRPr lang="en-US" dirty="0" smtClean="0"/>
          </a:p>
          <a:p>
            <a:pPr lvl="2"/>
            <a:endParaRPr lang="en-US" dirty="0" smtClean="0"/>
          </a:p>
          <a:p>
            <a:pPr lvl="2"/>
            <a:r>
              <a:rPr lang="en-US" dirty="0" smtClean="0"/>
              <a:t>Fe</a:t>
            </a:r>
          </a:p>
          <a:p>
            <a:pPr lvl="2"/>
            <a:endParaRPr lang="en-US" dirty="0" smtClean="0"/>
          </a:p>
          <a:p>
            <a:pPr lvl="2">
              <a:buNone/>
            </a:pPr>
            <a:endParaRPr lang="en-US" dirty="0" smtClean="0"/>
          </a:p>
          <a:p>
            <a:pPr lvl="2"/>
            <a:endParaRPr lang="en-US" dirty="0" smtClean="0"/>
          </a:p>
          <a:p>
            <a:pPr lvl="2"/>
            <a:endParaRPr lang="en-US" dirty="0" smtClean="0"/>
          </a:p>
          <a:p>
            <a:pPr lvl="1">
              <a:buNone/>
            </a:pPr>
            <a:endParaRPr lang="en-US" dirty="0" smtClean="0"/>
          </a:p>
          <a:p>
            <a:pPr lvl="1">
              <a:buNone/>
            </a:pPr>
            <a:endParaRPr lang="en-US" dirty="0" smtClean="0"/>
          </a:p>
          <a:p>
            <a:pPr lvl="1">
              <a:buNone/>
            </a:pPr>
            <a:endParaRPr lang="en-US" dirty="0" smtClean="0"/>
          </a:p>
          <a:p>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1066800" y="5425440"/>
          <a:ext cx="8077200" cy="1280160"/>
        </p:xfrm>
        <a:graphic>
          <a:graphicData uri="http://schemas.openxmlformats.org/drawingml/2006/table">
            <a:tbl>
              <a:tblPr firstRow="1" bandRow="1">
                <a:tableStyleId>{0505E3EF-67EA-436B-97B2-0124C06EBD24}</a:tableStyleId>
              </a:tblPr>
              <a:tblGrid>
                <a:gridCol w="4038600"/>
                <a:gridCol w="4038600"/>
              </a:tblGrid>
              <a:tr h="481962">
                <a:tc>
                  <a:txBody>
                    <a:bodyPr/>
                    <a:lstStyle/>
                    <a:p>
                      <a:r>
                        <a:rPr lang="en-US" b="0" dirty="0" smtClean="0"/>
                        <a:t>Want to see with their own eyes</a:t>
                      </a:r>
                      <a:r>
                        <a:rPr lang="en-US" b="0" baseline="0" dirty="0" smtClean="0"/>
                        <a:t> at </a:t>
                      </a:r>
                      <a:r>
                        <a:rPr lang="en-US" b="0" baseline="0" dirty="0" smtClean="0"/>
                        <a:t>once(2.1.24)</a:t>
                      </a:r>
                      <a:endParaRPr lang="en-US" b="0" dirty="0"/>
                    </a:p>
                  </a:txBody>
                  <a:tcPr/>
                </a:tc>
                <a:tc>
                  <a:txBody>
                    <a:bodyPr/>
                    <a:lstStyle/>
                    <a:p>
                      <a:r>
                        <a:rPr lang="en-US" b="0" dirty="0" smtClean="0"/>
                        <a:t>They</a:t>
                      </a:r>
                      <a:r>
                        <a:rPr lang="en-US" b="0" baseline="0" dirty="0" smtClean="0"/>
                        <a:t> can see the gigantic body of the Lord as </a:t>
                      </a:r>
                      <a:r>
                        <a:rPr lang="en-US" b="0" baseline="0" dirty="0" err="1" smtClean="0"/>
                        <a:t>Virat</a:t>
                      </a:r>
                      <a:endParaRPr lang="en-US" b="0" dirty="0"/>
                    </a:p>
                  </a:txBody>
                  <a:tcPr/>
                </a:tc>
              </a:tr>
              <a:tr h="540014">
                <a:tc>
                  <a:txBody>
                    <a:bodyPr/>
                    <a:lstStyle/>
                    <a:p>
                      <a:r>
                        <a:rPr lang="en-US" b="0" dirty="0" smtClean="0"/>
                        <a:t>Pay homage to the Superior material strength-</a:t>
                      </a:r>
                      <a:r>
                        <a:rPr lang="en-US" b="0" baseline="0" dirty="0" smtClean="0"/>
                        <a:t> tiger, lightning, </a:t>
                      </a:r>
                      <a:r>
                        <a:rPr lang="en-US" b="0" baseline="0" dirty="0" smtClean="0"/>
                        <a:t>elephant(2.1.24)</a:t>
                      </a:r>
                      <a:endParaRPr lang="en-US" b="0" dirty="0"/>
                    </a:p>
                  </a:txBody>
                  <a:tcPr/>
                </a:tc>
                <a:tc>
                  <a:txBody>
                    <a:bodyPr/>
                    <a:lstStyle/>
                    <a:p>
                      <a:r>
                        <a:rPr lang="en-US" b="0" dirty="0" smtClean="0"/>
                        <a:t>They can offer respect to the </a:t>
                      </a:r>
                      <a:r>
                        <a:rPr lang="en-US" b="0" dirty="0" err="1" smtClean="0"/>
                        <a:t>virat-rupa</a:t>
                      </a:r>
                      <a:endParaRPr lang="en-US" b="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meditate on the Universal 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smtClean="0">
                <a:solidFill>
                  <a:srgbClr val="FF0000"/>
                </a:solidFill>
              </a:rPr>
              <a:t>The Lord, being omnipotent, can offer His association by His inconceivable potencies</a:t>
            </a:r>
            <a:r>
              <a:rPr lang="en-US" dirty="0" smtClean="0"/>
              <a:t>. Thus persons who are unable to pin their faith on the personal feature of the Absolute are given a chance to associate with His </a:t>
            </a:r>
            <a:r>
              <a:rPr lang="en-US" i="1" dirty="0" err="1" smtClean="0"/>
              <a:t>virāṭ-rūpa</a:t>
            </a:r>
            <a:r>
              <a:rPr lang="en-US" i="1" dirty="0" smtClean="0"/>
              <a:t>,</a:t>
            </a:r>
            <a:r>
              <a:rPr lang="en-US" dirty="0" smtClean="0"/>
              <a:t> or the cosmic impersonal feature of the Lord. The cosmic impersonal feature of the Lord is a feature of His unlimited potencies. Since the </a:t>
            </a:r>
            <a:r>
              <a:rPr lang="en-US" u="sng" dirty="0" smtClean="0">
                <a:solidFill>
                  <a:srgbClr val="FF0000"/>
                </a:solidFill>
              </a:rPr>
              <a:t>potent and potencies are identical</a:t>
            </a:r>
            <a:r>
              <a:rPr lang="en-US" dirty="0" smtClean="0"/>
              <a:t>, even the conception of His impersonal cosmic feature helps the conditioned soul to associate with the Lord indirectly and thus gradually rise to the stage of personal contact.” –</a:t>
            </a:r>
            <a:r>
              <a:rPr lang="en-US" dirty="0" smtClean="0"/>
              <a:t>Purport 2.1.22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barebonescommunication.files.wordpress.com/2008/04/lady-in-lens-600.jpg"/>
          <p:cNvPicPr>
            <a:picLocks noChangeAspect="1" noChangeArrowheads="1"/>
          </p:cNvPicPr>
          <p:nvPr/>
        </p:nvPicPr>
        <p:blipFill>
          <a:blip r:embed="rId2" cstate="print"/>
          <a:srcRect/>
          <a:stretch>
            <a:fillRect/>
          </a:stretch>
        </p:blipFill>
        <p:spPr bwMode="auto">
          <a:xfrm>
            <a:off x="174173" y="1143000"/>
            <a:ext cx="8741227" cy="5562600"/>
          </a:xfrm>
          <a:prstGeom prst="rect">
            <a:avLst/>
          </a:prstGeom>
          <a:noFill/>
        </p:spPr>
      </p:pic>
      <p:pic>
        <p:nvPicPr>
          <p:cNvPr id="1028" name="Picture 4" descr="http://craigharper.com.au/uploaded_images/money-772498.jpg"/>
          <p:cNvPicPr>
            <a:picLocks noChangeAspect="1" noChangeArrowheads="1"/>
          </p:cNvPicPr>
          <p:nvPr/>
        </p:nvPicPr>
        <p:blipFill>
          <a:blip r:embed="rId3" cstate="print"/>
          <a:srcRect/>
          <a:stretch>
            <a:fillRect/>
          </a:stretch>
        </p:blipFill>
        <p:spPr bwMode="auto">
          <a:xfrm>
            <a:off x="3581400" y="2590800"/>
            <a:ext cx="1660408"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http://4.bp.blogspot.com/_1azj4RouiYc/SVODienlWBI/AAAAAAAAAvg/ASDq-YWIbBc/s400/Virat_rupa_vishnu.jpg"/>
          <p:cNvPicPr>
            <a:picLocks noChangeAspect="1" noChangeArrowheads="1"/>
          </p:cNvPicPr>
          <p:nvPr/>
        </p:nvPicPr>
        <p:blipFill>
          <a:blip r:embed="rId4" cstate="print"/>
          <a:srcRect/>
          <a:stretch>
            <a:fillRect/>
          </a:stretch>
        </p:blipFill>
        <p:spPr bwMode="auto">
          <a:xfrm>
            <a:off x="3558299" y="2590800"/>
            <a:ext cx="1699501"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462" name="Picture 6" descr="http://api.ning.com/files/TT2DYB*bcS4b-uuXiblEb63ohD0WGIi5lPCcxKnTAcukajpIMp-LmCQ3BlRgVc8N/22_radhakrishna_round.jpg"/>
          <p:cNvPicPr>
            <a:picLocks noChangeAspect="1" noChangeArrowheads="1"/>
          </p:cNvPicPr>
          <p:nvPr/>
        </p:nvPicPr>
        <p:blipFill>
          <a:blip r:embed="rId5" cstate="print"/>
          <a:srcRect/>
          <a:stretch>
            <a:fillRect/>
          </a:stretch>
        </p:blipFill>
        <p:spPr bwMode="auto">
          <a:xfrm>
            <a:off x="3602902" y="2590800"/>
            <a:ext cx="1654898"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5" name="Diagram 14"/>
          <p:cNvGraphicFramePr/>
          <p:nvPr/>
        </p:nvGraphicFramePr>
        <p:xfrm>
          <a:off x="152400" y="0"/>
          <a:ext cx="8991600" cy="167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TextBox 16"/>
          <p:cNvSpPr txBox="1"/>
          <p:nvPr/>
        </p:nvSpPr>
        <p:spPr>
          <a:xfrm>
            <a:off x="228600" y="1295400"/>
            <a:ext cx="1752600" cy="1200329"/>
          </a:xfrm>
          <a:prstGeom prst="rect">
            <a:avLst/>
          </a:prstGeom>
          <a:solidFill>
            <a:schemeClr val="tx1">
              <a:alpha val="66000"/>
            </a:schemeClr>
          </a:solidFill>
        </p:spPr>
        <p:txBody>
          <a:bodyPr wrap="square" rtlCol="0">
            <a:spAutoFit/>
          </a:bodyPr>
          <a:lstStyle/>
          <a:p>
            <a:r>
              <a:rPr lang="en-US" dirty="0" smtClean="0">
                <a:solidFill>
                  <a:schemeClr val="bg1"/>
                </a:solidFill>
              </a:rPr>
              <a:t>One automatically advances to the next step</a:t>
            </a:r>
            <a:endParaRPr lang="en-US" dirty="0">
              <a:solidFill>
                <a:schemeClr val="bg1"/>
              </a:solidFill>
            </a:endParaRPr>
          </a:p>
        </p:txBody>
      </p:sp>
      <p:sp>
        <p:nvSpPr>
          <p:cNvPr id="8" name="TextBox 7"/>
          <p:cNvSpPr txBox="1"/>
          <p:nvPr/>
        </p:nvSpPr>
        <p:spPr>
          <a:xfrm>
            <a:off x="304800" y="5754469"/>
            <a:ext cx="1752600" cy="646331"/>
          </a:xfrm>
          <a:prstGeom prst="rect">
            <a:avLst/>
          </a:prstGeom>
          <a:solidFill>
            <a:schemeClr val="tx1">
              <a:alpha val="66000"/>
            </a:schemeClr>
          </a:solidFill>
        </p:spPr>
        <p:txBody>
          <a:bodyPr wrap="square" rtlCol="0">
            <a:spAutoFit/>
          </a:bodyPr>
          <a:lstStyle/>
          <a:p>
            <a:r>
              <a:rPr lang="en-US" dirty="0" smtClean="0">
                <a:solidFill>
                  <a:schemeClr val="bg1"/>
                </a:solidFill>
              </a:rPr>
              <a:t>From Purports 2.1.22,23,24,25</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dgm id="{477A1903-3667-446F-A51D-EE767C60C1ED}"/>
                                            </p:graphicEl>
                                          </p:spTgt>
                                        </p:tgtEl>
                                        <p:attrNameLst>
                                          <p:attrName>style.visibility</p:attrName>
                                        </p:attrNameLst>
                                      </p:cBhvr>
                                      <p:to>
                                        <p:strVal val="visible"/>
                                      </p:to>
                                    </p:set>
                                    <p:animEffect transition="in" filter="fade">
                                      <p:cBhvr>
                                        <p:cTn id="11" dur="2000"/>
                                        <p:tgtEl>
                                          <p:spTgt spid="15">
                                            <p:graphicEl>
                                              <a:dgm id="{477A1903-3667-446F-A51D-EE767C60C1ED}"/>
                                            </p:graphic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5">
                                            <p:graphicEl>
                                              <a:dgm id="{D4F50F44-8D83-4785-8D76-F5256F2A4698}"/>
                                            </p:graphicEl>
                                          </p:spTgt>
                                        </p:tgtEl>
                                        <p:attrNameLst>
                                          <p:attrName>style.visibility</p:attrName>
                                        </p:attrNameLst>
                                      </p:cBhvr>
                                      <p:to>
                                        <p:strVal val="visible"/>
                                      </p:to>
                                    </p:set>
                                    <p:animEffect transition="in" filter="fade">
                                      <p:cBhvr>
                                        <p:cTn id="15" dur="2000"/>
                                        <p:tgtEl>
                                          <p:spTgt spid="15">
                                            <p:graphicEl>
                                              <a:dgm id="{D4F50F44-8D83-4785-8D76-F5256F2A469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 calcmode="lin" valueType="num">
                                      <p:cBhvr>
                                        <p:cTn id="20" dur="1000" fill="hold"/>
                                        <p:tgtEl>
                                          <p:spTgt spid="1034"/>
                                        </p:tgtEl>
                                        <p:attrNameLst>
                                          <p:attrName>ppt_w</p:attrName>
                                        </p:attrNameLst>
                                      </p:cBhvr>
                                      <p:tavLst>
                                        <p:tav tm="0">
                                          <p:val>
                                            <p:strVal val="#ppt_w*0.70"/>
                                          </p:val>
                                        </p:tav>
                                        <p:tav tm="100000">
                                          <p:val>
                                            <p:strVal val="#ppt_w"/>
                                          </p:val>
                                        </p:tav>
                                      </p:tavLst>
                                    </p:anim>
                                    <p:anim calcmode="lin" valueType="num">
                                      <p:cBhvr>
                                        <p:cTn id="21" dur="1000" fill="hold"/>
                                        <p:tgtEl>
                                          <p:spTgt spid="1034"/>
                                        </p:tgtEl>
                                        <p:attrNameLst>
                                          <p:attrName>ppt_h</p:attrName>
                                        </p:attrNameLst>
                                      </p:cBhvr>
                                      <p:tavLst>
                                        <p:tav tm="0">
                                          <p:val>
                                            <p:strVal val="#ppt_h"/>
                                          </p:val>
                                        </p:tav>
                                        <p:tav tm="100000">
                                          <p:val>
                                            <p:strVal val="#ppt_h"/>
                                          </p:val>
                                        </p:tav>
                                      </p:tavLst>
                                    </p:anim>
                                    <p:animEffect transition="in" filter="fade">
                                      <p:cBhvr>
                                        <p:cTn id="22" dur="10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graphicEl>
                                              <a:dgm id="{B0E282E9-DAD0-47C9-8414-2FA7C99D0091}"/>
                                            </p:graphicEl>
                                          </p:spTgt>
                                        </p:tgtEl>
                                        <p:attrNameLst>
                                          <p:attrName>style.visibility</p:attrName>
                                        </p:attrNameLst>
                                      </p:cBhvr>
                                      <p:to>
                                        <p:strVal val="visible"/>
                                      </p:to>
                                    </p:set>
                                    <p:animEffect transition="in" filter="fade">
                                      <p:cBhvr>
                                        <p:cTn id="27" dur="2000"/>
                                        <p:tgtEl>
                                          <p:spTgt spid="15">
                                            <p:graphicEl>
                                              <a:dgm id="{B0E282E9-DAD0-47C9-8414-2FA7C99D009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graphicEl>
                                              <a:dgm id="{C3E9E713-0DF2-4503-A6FA-415F0C391F0E}"/>
                                            </p:graphicEl>
                                          </p:spTgt>
                                        </p:tgtEl>
                                        <p:attrNameLst>
                                          <p:attrName>style.visibility</p:attrName>
                                        </p:attrNameLst>
                                      </p:cBhvr>
                                      <p:to>
                                        <p:strVal val="visible"/>
                                      </p:to>
                                    </p:set>
                                    <p:animEffect transition="in" filter="fade">
                                      <p:cBhvr>
                                        <p:cTn id="32" dur="2000"/>
                                        <p:tgtEl>
                                          <p:spTgt spid="15">
                                            <p:graphicEl>
                                              <a:dgm id="{C3E9E713-0DF2-4503-A6FA-415F0C391F0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graphicEl>
                                              <a:dgm id="{9E554E98-6D40-4E6F-AA9E-ED5D2EA55B4F}"/>
                                            </p:graphicEl>
                                          </p:spTgt>
                                        </p:tgtEl>
                                        <p:attrNameLst>
                                          <p:attrName>style.visibility</p:attrName>
                                        </p:attrNameLst>
                                      </p:cBhvr>
                                      <p:to>
                                        <p:strVal val="visible"/>
                                      </p:to>
                                    </p:set>
                                    <p:animEffect transition="in" filter="fade">
                                      <p:cBhvr>
                                        <p:cTn id="40" dur="2000"/>
                                        <p:tgtEl>
                                          <p:spTgt spid="15">
                                            <p:graphicEl>
                                              <a:dgm id="{9E554E98-6D40-4E6F-AA9E-ED5D2EA55B4F}"/>
                                            </p:graphicEl>
                                          </p:spTgt>
                                        </p:tgtEl>
                                      </p:cBhvr>
                                    </p:animEffect>
                                  </p:childTnLst>
                                </p:cTn>
                              </p:par>
                            </p:childTnLst>
                          </p:cTn>
                        </p:par>
                        <p:par>
                          <p:cTn id="41" fill="hold">
                            <p:stCondLst>
                              <p:cond delay="2000"/>
                            </p:stCondLst>
                            <p:childTnLst>
                              <p:par>
                                <p:cTn id="42" presetID="9" presetClass="entr" presetSubtype="0" fill="hold" nodeType="afterEffect">
                                  <p:stCondLst>
                                    <p:cond delay="0"/>
                                  </p:stCondLst>
                                  <p:childTnLst>
                                    <p:set>
                                      <p:cBhvr>
                                        <p:cTn id="43" dur="1" fill="hold">
                                          <p:stCondLst>
                                            <p:cond delay="0"/>
                                          </p:stCondLst>
                                        </p:cTn>
                                        <p:tgtEl>
                                          <p:spTgt spid="19462"/>
                                        </p:tgtEl>
                                        <p:attrNameLst>
                                          <p:attrName>style.visibility</p:attrName>
                                        </p:attrNameLst>
                                      </p:cBhvr>
                                      <p:to>
                                        <p:strVal val="visible"/>
                                      </p:to>
                                    </p:set>
                                    <p:animEffect transition="in" filter="dissolve">
                                      <p:cBhvr>
                                        <p:cTn id="44"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600200"/>
            <a:ext cx="7498080" cy="1143000"/>
          </a:xfrm>
        </p:spPr>
        <p:txBody>
          <a:bodyPr>
            <a:normAutofit fontScale="90000"/>
          </a:bodyPr>
          <a:lstStyle/>
          <a:p>
            <a:r>
              <a:rPr lang="en-US" dirty="0" smtClean="0"/>
              <a:t>Minds of the materialistic men are </a:t>
            </a:r>
            <a:r>
              <a:rPr lang="en-US" dirty="0" smtClean="0"/>
              <a:t>flickering- constantly </a:t>
            </a:r>
            <a:r>
              <a:rPr lang="en-US" dirty="0" smtClean="0"/>
              <a:t>moving from one </a:t>
            </a:r>
            <a:r>
              <a:rPr lang="en-US" dirty="0" smtClean="0"/>
              <a:t>aspect </a:t>
            </a:r>
            <a:r>
              <a:rPr lang="en-US" dirty="0" smtClean="0"/>
              <a:t>to </a:t>
            </a:r>
            <a:r>
              <a:rPr lang="en-US" dirty="0" smtClean="0"/>
              <a:t>another 2.1.38</a:t>
            </a:r>
            <a:endParaRPr lang="en-US" dirty="0"/>
          </a:p>
        </p:txBody>
      </p:sp>
      <p:pic>
        <p:nvPicPr>
          <p:cNvPr id="1026" name="Picture 2" descr="http://gdavidnyc.files.wordpress.com/2011/12/losing_my_mind_wallpaper_bhpki.jpg"/>
          <p:cNvPicPr>
            <a:picLocks noChangeAspect="1" noChangeArrowheads="1"/>
          </p:cNvPicPr>
          <p:nvPr/>
        </p:nvPicPr>
        <p:blipFill>
          <a:blip r:embed="rId2" cstate="print"/>
          <a:srcRect/>
          <a:stretch>
            <a:fillRect/>
          </a:stretch>
        </p:blipFill>
        <p:spPr bwMode="auto">
          <a:xfrm>
            <a:off x="2743200" y="3219450"/>
            <a:ext cx="4038600" cy="3028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66888" cy="1143000"/>
          </a:xfrm>
        </p:spPr>
        <p:txBody>
          <a:bodyPr anchor="t">
            <a:normAutofit/>
          </a:bodyPr>
          <a:lstStyle/>
          <a:p>
            <a:r>
              <a:rPr lang="en-US" sz="2000" dirty="0" smtClean="0"/>
              <a:t>“Each and every item of the material manifestation entails a part of the body of the gigantic form, and thus the flickering mind can be fixed in the Lord only and nothing else.” -2.1.38 Purport</a:t>
            </a:r>
          </a:p>
        </p:txBody>
      </p:sp>
      <p:pic>
        <p:nvPicPr>
          <p:cNvPr id="1030" name="Picture 6" descr="http://www.wallpapersbuzz.com/image/212/b_river-in-mountains.jpg"/>
          <p:cNvPicPr>
            <a:picLocks noChangeAspect="1" noChangeArrowheads="1"/>
          </p:cNvPicPr>
          <p:nvPr/>
        </p:nvPicPr>
        <p:blipFill>
          <a:blip r:embed="rId2" cstate="print"/>
          <a:srcRect/>
          <a:stretch>
            <a:fillRect/>
          </a:stretch>
        </p:blipFill>
        <p:spPr bwMode="auto">
          <a:xfrm>
            <a:off x="1295400" y="1088571"/>
            <a:ext cx="2133600" cy="1502229"/>
          </a:xfrm>
          <a:prstGeom prst="rect">
            <a:avLst/>
          </a:prstGeom>
        </p:spPr>
      </p:pic>
      <p:grpSp>
        <p:nvGrpSpPr>
          <p:cNvPr id="18" name="Group 17"/>
          <p:cNvGrpSpPr/>
          <p:nvPr/>
        </p:nvGrpSpPr>
        <p:grpSpPr>
          <a:xfrm>
            <a:off x="1295400" y="1066800"/>
            <a:ext cx="6956408" cy="5876076"/>
            <a:chOff x="1104900" y="762000"/>
            <a:chExt cx="7832708" cy="6520030"/>
          </a:xfrm>
        </p:grpSpPr>
        <p:pic>
          <p:nvPicPr>
            <p:cNvPr id="1026" name="Picture 2" descr="http://gdavidnyc.files.wordpress.com/2011/12/losing_my_mind_wallpaper_bhpki.jpg"/>
            <p:cNvPicPr>
              <a:picLocks noChangeAspect="1" noChangeArrowheads="1"/>
            </p:cNvPicPr>
            <p:nvPr/>
          </p:nvPicPr>
          <p:blipFill>
            <a:blip r:embed="rId3" cstate="print"/>
            <a:srcRect/>
            <a:stretch>
              <a:fillRect/>
            </a:stretch>
          </p:blipFill>
          <p:spPr bwMode="auto">
            <a:xfrm>
              <a:off x="3657600" y="2819400"/>
              <a:ext cx="2514600" cy="1885950"/>
            </a:xfrm>
            <a:prstGeom prst="rect">
              <a:avLst/>
            </a:prstGeom>
          </p:spPr>
        </p:pic>
        <p:pic>
          <p:nvPicPr>
            <p:cNvPr id="1032" name="Picture 8" descr="http://4.bp.blogspot.com/_szbHKS5jvgY/TSQ_KHmeBaI/AAAAAAAAABs/BpbSL4BJjx4/s1600/panel6solarsystem.jpg"/>
            <p:cNvPicPr>
              <a:picLocks noChangeAspect="1" noChangeArrowheads="1"/>
            </p:cNvPicPr>
            <p:nvPr/>
          </p:nvPicPr>
          <p:blipFill>
            <a:blip r:embed="rId4" cstate="print"/>
            <a:srcRect/>
            <a:stretch>
              <a:fillRect/>
            </a:stretch>
          </p:blipFill>
          <p:spPr bwMode="auto">
            <a:xfrm>
              <a:off x="1166781" y="2849880"/>
              <a:ext cx="2186019" cy="1645920"/>
            </a:xfrm>
            <a:prstGeom prst="rect">
              <a:avLst/>
            </a:prstGeom>
          </p:spPr>
        </p:pic>
        <p:pic>
          <p:nvPicPr>
            <p:cNvPr id="1034" name="Picture 10" descr="http://verifiedafricanmango.com/wp-content/uploads/2012/06/water.jpg"/>
            <p:cNvPicPr>
              <a:picLocks noChangeAspect="1" noChangeArrowheads="1"/>
            </p:cNvPicPr>
            <p:nvPr/>
          </p:nvPicPr>
          <p:blipFill>
            <a:blip r:embed="rId5" cstate="print"/>
            <a:srcRect/>
            <a:stretch>
              <a:fillRect/>
            </a:stretch>
          </p:blipFill>
          <p:spPr bwMode="auto">
            <a:xfrm>
              <a:off x="3657600" y="781050"/>
              <a:ext cx="2243455" cy="1682591"/>
            </a:xfrm>
            <a:prstGeom prst="rect">
              <a:avLst/>
            </a:prstGeom>
          </p:spPr>
        </p:pic>
        <p:pic>
          <p:nvPicPr>
            <p:cNvPr id="1036" name="Picture 12" descr="http://weblogs.baltimoresun.com/features/green/tree26.jpg"/>
            <p:cNvPicPr>
              <a:picLocks noChangeAspect="1" noChangeArrowheads="1"/>
            </p:cNvPicPr>
            <p:nvPr/>
          </p:nvPicPr>
          <p:blipFill>
            <a:blip r:embed="rId6" cstate="print"/>
            <a:srcRect/>
            <a:stretch>
              <a:fillRect/>
            </a:stretch>
          </p:blipFill>
          <p:spPr bwMode="auto">
            <a:xfrm>
              <a:off x="6096000" y="762000"/>
              <a:ext cx="2235200" cy="1676400"/>
            </a:xfrm>
            <a:prstGeom prst="rect">
              <a:avLst/>
            </a:prstGeom>
          </p:spPr>
        </p:pic>
        <p:sp>
          <p:nvSpPr>
            <p:cNvPr id="10" name="TextBox 9"/>
            <p:cNvSpPr txBox="1"/>
            <p:nvPr/>
          </p:nvSpPr>
          <p:spPr>
            <a:xfrm>
              <a:off x="1104900" y="2438400"/>
              <a:ext cx="2476499" cy="409807"/>
            </a:xfrm>
            <a:prstGeom prst="rect">
              <a:avLst/>
            </a:prstGeom>
            <a:noFill/>
          </p:spPr>
          <p:txBody>
            <a:bodyPr wrap="square" rtlCol="0">
              <a:spAutoFit/>
            </a:bodyPr>
            <a:lstStyle/>
            <a:p>
              <a:r>
                <a:rPr lang="en-US" dirty="0" smtClean="0"/>
                <a:t>Stacks of His bones</a:t>
              </a:r>
              <a:endParaRPr lang="en-US" dirty="0"/>
            </a:p>
          </p:txBody>
        </p:sp>
        <p:sp>
          <p:nvSpPr>
            <p:cNvPr id="11" name="TextBox 10"/>
            <p:cNvSpPr txBox="1"/>
            <p:nvPr/>
          </p:nvSpPr>
          <p:spPr>
            <a:xfrm>
              <a:off x="3505200" y="2438400"/>
              <a:ext cx="2661836" cy="648860"/>
            </a:xfrm>
            <a:prstGeom prst="rect">
              <a:avLst/>
            </a:prstGeom>
            <a:noFill/>
          </p:spPr>
          <p:txBody>
            <a:bodyPr wrap="square" rtlCol="0">
              <a:spAutoFit/>
            </a:bodyPr>
            <a:lstStyle/>
            <a:p>
              <a:r>
                <a:rPr lang="en-US" sz="1600" dirty="0" smtClean="0"/>
                <a:t>His palate </a:t>
              </a:r>
              <a:r>
                <a:rPr lang="en-US" sz="1600" dirty="0" smtClean="0"/>
                <a:t>-</a:t>
              </a:r>
              <a:r>
                <a:rPr lang="en-US" sz="1600" dirty="0" smtClean="0"/>
                <a:t>director of water</a:t>
              </a:r>
              <a:endParaRPr lang="en-US" sz="1600" dirty="0"/>
            </a:p>
          </p:txBody>
        </p:sp>
        <p:sp>
          <p:nvSpPr>
            <p:cNvPr id="12" name="TextBox 11"/>
            <p:cNvSpPr txBox="1"/>
            <p:nvPr/>
          </p:nvSpPr>
          <p:spPr>
            <a:xfrm>
              <a:off x="6248400" y="2438400"/>
              <a:ext cx="2209800" cy="369332"/>
            </a:xfrm>
            <a:prstGeom prst="rect">
              <a:avLst/>
            </a:prstGeom>
            <a:noFill/>
          </p:spPr>
          <p:txBody>
            <a:bodyPr wrap="square" rtlCol="0">
              <a:spAutoFit/>
            </a:bodyPr>
            <a:lstStyle/>
            <a:p>
              <a:r>
                <a:rPr lang="en-US" dirty="0" smtClean="0"/>
                <a:t>Hairs of His body</a:t>
              </a:r>
              <a:endParaRPr lang="en-US" dirty="0"/>
            </a:p>
          </p:txBody>
        </p:sp>
        <p:sp>
          <p:nvSpPr>
            <p:cNvPr id="13" name="TextBox 12"/>
            <p:cNvSpPr txBox="1"/>
            <p:nvPr/>
          </p:nvSpPr>
          <p:spPr>
            <a:xfrm>
              <a:off x="1143000" y="4431268"/>
              <a:ext cx="2209800" cy="369332"/>
            </a:xfrm>
            <a:prstGeom prst="rect">
              <a:avLst/>
            </a:prstGeom>
            <a:noFill/>
          </p:spPr>
          <p:txBody>
            <a:bodyPr wrap="square" rtlCol="0">
              <a:spAutoFit/>
            </a:bodyPr>
            <a:lstStyle/>
            <a:p>
              <a:r>
                <a:rPr lang="en-US" dirty="0" smtClean="0"/>
                <a:t>Parts of His body</a:t>
              </a:r>
              <a:endParaRPr lang="en-US" dirty="0"/>
            </a:p>
          </p:txBody>
        </p:sp>
        <p:pic>
          <p:nvPicPr>
            <p:cNvPr id="1038" name="Picture 14" descr="http://ts2.mm.bing.net/th?id=H.5001443099149017&amp;pid=1.7"/>
            <p:cNvPicPr>
              <a:picLocks noChangeAspect="1" noChangeArrowheads="1"/>
            </p:cNvPicPr>
            <p:nvPr/>
          </p:nvPicPr>
          <p:blipFill>
            <a:blip r:embed="rId7" cstate="print"/>
            <a:srcRect/>
            <a:stretch>
              <a:fillRect/>
            </a:stretch>
          </p:blipFill>
          <p:spPr bwMode="auto">
            <a:xfrm>
              <a:off x="1104900" y="4953000"/>
              <a:ext cx="2476500" cy="1676400"/>
            </a:xfrm>
            <a:prstGeom prst="rect">
              <a:avLst/>
            </a:prstGeom>
          </p:spPr>
        </p:pic>
        <p:sp>
          <p:nvSpPr>
            <p:cNvPr id="16" name="TextBox 15"/>
            <p:cNvSpPr txBox="1"/>
            <p:nvPr/>
          </p:nvSpPr>
          <p:spPr>
            <a:xfrm>
              <a:off x="1142999" y="6564868"/>
              <a:ext cx="2209800" cy="717162"/>
            </a:xfrm>
            <a:prstGeom prst="rect">
              <a:avLst/>
            </a:prstGeom>
            <a:noFill/>
          </p:spPr>
          <p:txBody>
            <a:bodyPr wrap="square" rtlCol="0">
              <a:spAutoFit/>
            </a:bodyPr>
            <a:lstStyle/>
            <a:p>
              <a:r>
                <a:rPr lang="en-US" dirty="0" smtClean="0"/>
                <a:t>Eyelids are both day and night</a:t>
              </a:r>
              <a:endParaRPr lang="en-US" dirty="0"/>
            </a:p>
          </p:txBody>
        </p:sp>
        <p:sp>
          <p:nvSpPr>
            <p:cNvPr id="17" name="TextBox 16"/>
            <p:cNvSpPr txBox="1"/>
            <p:nvPr/>
          </p:nvSpPr>
          <p:spPr>
            <a:xfrm>
              <a:off x="6324600" y="4583668"/>
              <a:ext cx="2209800" cy="369332"/>
            </a:xfrm>
            <a:prstGeom prst="rect">
              <a:avLst/>
            </a:prstGeom>
            <a:noFill/>
          </p:spPr>
          <p:txBody>
            <a:bodyPr wrap="square" rtlCol="0">
              <a:spAutoFit/>
            </a:bodyPr>
            <a:lstStyle/>
            <a:p>
              <a:r>
                <a:rPr lang="en-US" dirty="0" smtClean="0"/>
                <a:t>His artistic sense</a:t>
              </a:r>
              <a:endParaRPr lang="en-US" dirty="0"/>
            </a:p>
          </p:txBody>
        </p:sp>
        <p:pic>
          <p:nvPicPr>
            <p:cNvPr id="1040" name="Picture 16" descr="http://ts1.mm.bing.net/th?id=H.5014319364179652&amp;pid=1.7"/>
            <p:cNvPicPr>
              <a:picLocks noChangeAspect="1" noChangeArrowheads="1"/>
            </p:cNvPicPr>
            <p:nvPr/>
          </p:nvPicPr>
          <p:blipFill>
            <a:blip r:embed="rId8" cstate="print"/>
            <a:srcRect/>
            <a:stretch>
              <a:fillRect/>
            </a:stretch>
          </p:blipFill>
          <p:spPr bwMode="auto">
            <a:xfrm>
              <a:off x="6324600" y="2867024"/>
              <a:ext cx="2613008" cy="1628776"/>
            </a:xfrm>
            <a:prstGeom prst="rect">
              <a:avLst/>
            </a:prstGeom>
          </p:spPr>
        </p:pic>
        <p:pic>
          <p:nvPicPr>
            <p:cNvPr id="1042" name="Picture 18" descr="http://fc07.deviantart.net/fs71/i/2010/012/0/a/Yamaraja_by_Celestial_Gold.jpg"/>
            <p:cNvPicPr>
              <a:picLocks noChangeAspect="1" noChangeArrowheads="1"/>
            </p:cNvPicPr>
            <p:nvPr/>
          </p:nvPicPr>
          <p:blipFill>
            <a:blip r:embed="rId9" cstate="print"/>
            <a:srcRect/>
            <a:stretch>
              <a:fillRect/>
            </a:stretch>
          </p:blipFill>
          <p:spPr bwMode="auto">
            <a:xfrm>
              <a:off x="3886200" y="4953000"/>
              <a:ext cx="2097290" cy="1775950"/>
            </a:xfrm>
            <a:prstGeom prst="rect">
              <a:avLst/>
            </a:prstGeom>
          </p:spPr>
        </p:pic>
        <p:sp>
          <p:nvSpPr>
            <p:cNvPr id="20" name="TextBox 19"/>
            <p:cNvSpPr txBox="1"/>
            <p:nvPr/>
          </p:nvSpPr>
          <p:spPr>
            <a:xfrm>
              <a:off x="3810000" y="6564868"/>
              <a:ext cx="2209800" cy="369332"/>
            </a:xfrm>
            <a:prstGeom prst="rect">
              <a:avLst/>
            </a:prstGeom>
            <a:noFill/>
          </p:spPr>
          <p:txBody>
            <a:bodyPr wrap="square" rtlCol="0">
              <a:spAutoFit/>
            </a:bodyPr>
            <a:lstStyle/>
            <a:p>
              <a:r>
                <a:rPr lang="en-US" dirty="0" smtClean="0"/>
                <a:t>Jaws of His teeth</a:t>
              </a:r>
              <a:endParaRPr lang="en-US" dirty="0"/>
            </a:p>
          </p:txBody>
        </p:sp>
      </p:grpSp>
      <p:pic>
        <p:nvPicPr>
          <p:cNvPr id="52226" name="Picture 2" descr="http://www.jpegwallpapers.com/images/wallpapers/Full-Moon-837932.jpeg"/>
          <p:cNvPicPr>
            <a:picLocks noChangeAspect="1" noChangeArrowheads="1"/>
          </p:cNvPicPr>
          <p:nvPr/>
        </p:nvPicPr>
        <p:blipFill>
          <a:blip r:embed="rId10" cstate="print"/>
          <a:srcRect/>
          <a:stretch>
            <a:fillRect/>
          </a:stretch>
        </p:blipFill>
        <p:spPr bwMode="auto">
          <a:xfrm>
            <a:off x="6019800" y="4953000"/>
            <a:ext cx="2057400" cy="1543050"/>
          </a:xfrm>
          <a:prstGeom prst="rect">
            <a:avLst/>
          </a:prstGeom>
          <a:noFill/>
        </p:spPr>
      </p:pic>
      <p:sp>
        <p:nvSpPr>
          <p:cNvPr id="21" name="TextBox 20"/>
          <p:cNvSpPr txBox="1"/>
          <p:nvPr/>
        </p:nvSpPr>
        <p:spPr>
          <a:xfrm>
            <a:off x="6038426" y="6448945"/>
            <a:ext cx="1962574" cy="369332"/>
          </a:xfrm>
          <a:prstGeom prst="rect">
            <a:avLst/>
          </a:prstGeom>
          <a:noFill/>
        </p:spPr>
        <p:txBody>
          <a:bodyPr wrap="square" rtlCol="0">
            <a:spAutoFit/>
          </a:bodyPr>
          <a:lstStyle/>
          <a:p>
            <a:r>
              <a:rPr lang="en-US" dirty="0" smtClean="0"/>
              <a:t>His mind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Mind</a:t>
            </a:r>
            <a:endParaRPr lang="en-US" dirty="0"/>
          </a:p>
        </p:txBody>
      </p:sp>
      <p:pic>
        <p:nvPicPr>
          <p:cNvPr id="53250" name="Picture 2" descr="http://ts3.mm.bing.net/th?id=H.4784143521940542&amp;pid=1.7&amp;w=152&amp;h=149&amp;c=7&amp;rs=1"/>
          <p:cNvPicPr>
            <a:picLocks noChangeAspect="1" noChangeArrowheads="1"/>
          </p:cNvPicPr>
          <p:nvPr/>
        </p:nvPicPr>
        <p:blipFill>
          <a:blip r:embed="rId2" cstate="print"/>
          <a:srcRect/>
          <a:stretch>
            <a:fillRect/>
          </a:stretch>
        </p:blipFill>
        <p:spPr bwMode="auto">
          <a:xfrm>
            <a:off x="2362200" y="1618745"/>
            <a:ext cx="4800600" cy="4705855"/>
          </a:xfrm>
          <a:prstGeom prst="rect">
            <a:avLst/>
          </a:prstGeom>
          <a:noFill/>
        </p:spPr>
      </p:pic>
      <p:pic>
        <p:nvPicPr>
          <p:cNvPr id="53252" name="Picture 4" descr="http://1.bp.blogspot.com/_OIEBhJkLZT4/TLjOkhG8zYI/AAAAAAAAF10/I6I8kfjx0s8/s1600/universal+form.jpg"/>
          <p:cNvPicPr>
            <a:picLocks noChangeAspect="1" noChangeArrowheads="1"/>
          </p:cNvPicPr>
          <p:nvPr/>
        </p:nvPicPr>
        <p:blipFill>
          <a:blip r:embed="rId3" cstate="print"/>
          <a:srcRect/>
          <a:stretch>
            <a:fillRect/>
          </a:stretch>
        </p:blipFill>
        <p:spPr bwMode="auto">
          <a:xfrm>
            <a:off x="4038600" y="2057400"/>
            <a:ext cx="2100263" cy="2743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wallpapersbuzz.com/image/212/b_river-in-mountains.jpg"/>
          <p:cNvPicPr>
            <a:picLocks noChangeAspect="1" noChangeArrowheads="1"/>
          </p:cNvPicPr>
          <p:nvPr/>
        </p:nvPicPr>
        <p:blipFill>
          <a:blip r:embed="rId2" cstate="print"/>
          <a:srcRect/>
          <a:stretch>
            <a:fillRect/>
          </a:stretch>
        </p:blipFill>
        <p:spPr bwMode="auto">
          <a:xfrm>
            <a:off x="1295400" y="1088571"/>
            <a:ext cx="2133600" cy="1502229"/>
          </a:xfrm>
          <a:prstGeom prst="rect">
            <a:avLst/>
          </a:prstGeom>
        </p:spPr>
      </p:pic>
      <p:pic>
        <p:nvPicPr>
          <p:cNvPr id="1032" name="Picture 8" descr="http://4.bp.blogspot.com/_szbHKS5jvgY/TSQ_KHmeBaI/AAAAAAAAABs/BpbSL4BJjx4/s1600/panel6solarsystem.jpg"/>
          <p:cNvPicPr>
            <a:picLocks noChangeAspect="1" noChangeArrowheads="1"/>
          </p:cNvPicPr>
          <p:nvPr/>
        </p:nvPicPr>
        <p:blipFill>
          <a:blip r:embed="rId3" cstate="print"/>
          <a:srcRect/>
          <a:stretch>
            <a:fillRect/>
          </a:stretch>
        </p:blipFill>
        <p:spPr bwMode="auto">
          <a:xfrm>
            <a:off x="1350358" y="2948469"/>
            <a:ext cx="1941454" cy="1483360"/>
          </a:xfrm>
          <a:prstGeom prst="rect">
            <a:avLst/>
          </a:prstGeom>
        </p:spPr>
      </p:pic>
      <p:pic>
        <p:nvPicPr>
          <p:cNvPr id="1034" name="Picture 10" descr="http://verifiedafricanmango.com/wp-content/uploads/2012/06/water.jpg"/>
          <p:cNvPicPr>
            <a:picLocks noChangeAspect="1" noChangeArrowheads="1"/>
          </p:cNvPicPr>
          <p:nvPr/>
        </p:nvPicPr>
        <p:blipFill>
          <a:blip r:embed="rId4" cstate="print"/>
          <a:srcRect/>
          <a:stretch>
            <a:fillRect/>
          </a:stretch>
        </p:blipFill>
        <p:spPr bwMode="auto">
          <a:xfrm>
            <a:off x="3562512" y="1083969"/>
            <a:ext cx="1992464" cy="1516409"/>
          </a:xfrm>
          <a:prstGeom prst="rect">
            <a:avLst/>
          </a:prstGeom>
        </p:spPr>
      </p:pic>
      <p:pic>
        <p:nvPicPr>
          <p:cNvPr id="1036" name="Picture 12" descr="http://weblogs.baltimoresun.com/features/green/tree26.jpg"/>
          <p:cNvPicPr>
            <a:picLocks noChangeAspect="1" noChangeArrowheads="1"/>
          </p:cNvPicPr>
          <p:nvPr/>
        </p:nvPicPr>
        <p:blipFill>
          <a:blip r:embed="rId5" cstate="print"/>
          <a:srcRect/>
          <a:stretch>
            <a:fillRect/>
          </a:stretch>
        </p:blipFill>
        <p:spPr bwMode="auto">
          <a:xfrm>
            <a:off x="5728111" y="1066800"/>
            <a:ext cx="1985132" cy="1510830"/>
          </a:xfrm>
          <a:prstGeom prst="rect">
            <a:avLst/>
          </a:prstGeom>
        </p:spPr>
      </p:pic>
      <p:sp>
        <p:nvSpPr>
          <p:cNvPr id="10" name="TextBox 9"/>
          <p:cNvSpPr txBox="1"/>
          <p:nvPr/>
        </p:nvSpPr>
        <p:spPr>
          <a:xfrm>
            <a:off x="1295400" y="2577630"/>
            <a:ext cx="2199436" cy="369332"/>
          </a:xfrm>
          <a:prstGeom prst="rect">
            <a:avLst/>
          </a:prstGeom>
          <a:noFill/>
        </p:spPr>
        <p:txBody>
          <a:bodyPr wrap="square" rtlCol="0">
            <a:spAutoFit/>
          </a:bodyPr>
          <a:lstStyle/>
          <a:p>
            <a:r>
              <a:rPr lang="en-US" dirty="0" smtClean="0"/>
              <a:t>Stacks of His bones</a:t>
            </a:r>
            <a:endParaRPr lang="en-US" dirty="0"/>
          </a:p>
        </p:txBody>
      </p:sp>
      <p:sp>
        <p:nvSpPr>
          <p:cNvPr id="11" name="TextBox 10"/>
          <p:cNvSpPr txBox="1"/>
          <p:nvPr/>
        </p:nvSpPr>
        <p:spPr>
          <a:xfrm>
            <a:off x="3427162" y="2577630"/>
            <a:ext cx="2364038" cy="584775"/>
          </a:xfrm>
          <a:prstGeom prst="rect">
            <a:avLst/>
          </a:prstGeom>
          <a:noFill/>
        </p:spPr>
        <p:txBody>
          <a:bodyPr wrap="square" rtlCol="0">
            <a:spAutoFit/>
          </a:bodyPr>
          <a:lstStyle/>
          <a:p>
            <a:r>
              <a:rPr lang="en-US" sz="1600" dirty="0" smtClean="0"/>
              <a:t>His palate </a:t>
            </a:r>
            <a:r>
              <a:rPr lang="en-US" sz="1600" dirty="0" smtClean="0"/>
              <a:t>-</a:t>
            </a:r>
            <a:r>
              <a:rPr lang="en-US" sz="1600" dirty="0" smtClean="0"/>
              <a:t>director of water</a:t>
            </a:r>
            <a:endParaRPr lang="en-US" sz="1600" dirty="0"/>
          </a:p>
        </p:txBody>
      </p:sp>
      <p:sp>
        <p:nvSpPr>
          <p:cNvPr id="12" name="TextBox 11"/>
          <p:cNvSpPr txBox="1"/>
          <p:nvPr/>
        </p:nvSpPr>
        <p:spPr>
          <a:xfrm>
            <a:off x="5863461" y="2577630"/>
            <a:ext cx="1962574" cy="332855"/>
          </a:xfrm>
          <a:prstGeom prst="rect">
            <a:avLst/>
          </a:prstGeom>
          <a:noFill/>
        </p:spPr>
        <p:txBody>
          <a:bodyPr wrap="square" rtlCol="0">
            <a:spAutoFit/>
          </a:bodyPr>
          <a:lstStyle/>
          <a:p>
            <a:r>
              <a:rPr lang="en-US" dirty="0" smtClean="0"/>
              <a:t>Hairs of His body</a:t>
            </a:r>
            <a:endParaRPr lang="en-US" dirty="0"/>
          </a:p>
        </p:txBody>
      </p:sp>
      <p:sp>
        <p:nvSpPr>
          <p:cNvPr id="13" name="TextBox 12"/>
          <p:cNvSpPr txBox="1"/>
          <p:nvPr/>
        </p:nvSpPr>
        <p:spPr>
          <a:xfrm>
            <a:off x="1329237" y="4373671"/>
            <a:ext cx="1962574" cy="332855"/>
          </a:xfrm>
          <a:prstGeom prst="rect">
            <a:avLst/>
          </a:prstGeom>
          <a:noFill/>
        </p:spPr>
        <p:txBody>
          <a:bodyPr wrap="square" rtlCol="0">
            <a:spAutoFit/>
          </a:bodyPr>
          <a:lstStyle/>
          <a:p>
            <a:r>
              <a:rPr lang="en-US" dirty="0" smtClean="0"/>
              <a:t>Parts of His body</a:t>
            </a:r>
            <a:endParaRPr lang="en-US" dirty="0"/>
          </a:p>
        </p:txBody>
      </p:sp>
      <p:pic>
        <p:nvPicPr>
          <p:cNvPr id="1038" name="Picture 14" descr="http://ts2.mm.bing.net/th?id=H.5001443099149017&amp;pid=1.7"/>
          <p:cNvPicPr>
            <a:picLocks noChangeAspect="1" noChangeArrowheads="1"/>
          </p:cNvPicPr>
          <p:nvPr/>
        </p:nvPicPr>
        <p:blipFill>
          <a:blip r:embed="rId6" cstate="print"/>
          <a:srcRect/>
          <a:stretch>
            <a:fillRect/>
          </a:stretch>
        </p:blipFill>
        <p:spPr bwMode="auto">
          <a:xfrm>
            <a:off x="1295400" y="4843874"/>
            <a:ext cx="2199437" cy="1510830"/>
          </a:xfrm>
          <a:prstGeom prst="rect">
            <a:avLst/>
          </a:prstGeom>
        </p:spPr>
      </p:pic>
      <p:sp>
        <p:nvSpPr>
          <p:cNvPr id="16" name="TextBox 15"/>
          <p:cNvSpPr txBox="1"/>
          <p:nvPr/>
        </p:nvSpPr>
        <p:spPr>
          <a:xfrm>
            <a:off x="1329237" y="6296545"/>
            <a:ext cx="1962574" cy="646331"/>
          </a:xfrm>
          <a:prstGeom prst="rect">
            <a:avLst/>
          </a:prstGeom>
          <a:noFill/>
        </p:spPr>
        <p:txBody>
          <a:bodyPr wrap="square" rtlCol="0">
            <a:spAutoFit/>
          </a:bodyPr>
          <a:lstStyle/>
          <a:p>
            <a:r>
              <a:rPr lang="en-US" dirty="0" smtClean="0"/>
              <a:t>Eyelids are both day and night</a:t>
            </a:r>
            <a:endParaRPr lang="en-US" dirty="0"/>
          </a:p>
        </p:txBody>
      </p:sp>
      <p:sp>
        <p:nvSpPr>
          <p:cNvPr id="17" name="TextBox 16"/>
          <p:cNvSpPr txBox="1"/>
          <p:nvPr/>
        </p:nvSpPr>
        <p:spPr>
          <a:xfrm>
            <a:off x="5931136" y="4511019"/>
            <a:ext cx="1962574" cy="332855"/>
          </a:xfrm>
          <a:prstGeom prst="rect">
            <a:avLst/>
          </a:prstGeom>
          <a:noFill/>
        </p:spPr>
        <p:txBody>
          <a:bodyPr wrap="square" rtlCol="0">
            <a:spAutoFit/>
          </a:bodyPr>
          <a:lstStyle/>
          <a:p>
            <a:r>
              <a:rPr lang="en-US" dirty="0" smtClean="0"/>
              <a:t>His artistic sense</a:t>
            </a:r>
            <a:endParaRPr lang="en-US" dirty="0"/>
          </a:p>
        </p:txBody>
      </p:sp>
      <p:pic>
        <p:nvPicPr>
          <p:cNvPr id="1040" name="Picture 16" descr="http://ts1.mm.bing.net/th?id=H.5014319364179652&amp;pid=1.7"/>
          <p:cNvPicPr>
            <a:picLocks noChangeAspect="1" noChangeArrowheads="1"/>
          </p:cNvPicPr>
          <p:nvPr/>
        </p:nvPicPr>
        <p:blipFill>
          <a:blip r:embed="rId7" cstate="print"/>
          <a:srcRect/>
          <a:stretch>
            <a:fillRect/>
          </a:stretch>
        </p:blipFill>
        <p:spPr bwMode="auto">
          <a:xfrm>
            <a:off x="5931136" y="2963920"/>
            <a:ext cx="2320672" cy="1467909"/>
          </a:xfrm>
          <a:prstGeom prst="rect">
            <a:avLst/>
          </a:prstGeom>
        </p:spPr>
      </p:pic>
      <p:pic>
        <p:nvPicPr>
          <p:cNvPr id="1042" name="Picture 18" descr="http://fc07.deviantart.net/fs71/i/2010/012/0/a/Yamaraja_by_Celestial_Gold.jpg"/>
          <p:cNvPicPr>
            <a:picLocks noChangeAspect="1" noChangeArrowheads="1"/>
          </p:cNvPicPr>
          <p:nvPr/>
        </p:nvPicPr>
        <p:blipFill>
          <a:blip r:embed="rId8" cstate="print"/>
          <a:srcRect/>
          <a:stretch>
            <a:fillRect/>
          </a:stretch>
        </p:blipFill>
        <p:spPr bwMode="auto">
          <a:xfrm>
            <a:off x="3765536" y="4843874"/>
            <a:ext cx="1862651" cy="1600547"/>
          </a:xfrm>
          <a:prstGeom prst="rect">
            <a:avLst/>
          </a:prstGeom>
        </p:spPr>
      </p:pic>
      <p:sp>
        <p:nvSpPr>
          <p:cNvPr id="20" name="TextBox 19"/>
          <p:cNvSpPr txBox="1"/>
          <p:nvPr/>
        </p:nvSpPr>
        <p:spPr>
          <a:xfrm>
            <a:off x="3697861" y="6296545"/>
            <a:ext cx="1962574" cy="332855"/>
          </a:xfrm>
          <a:prstGeom prst="rect">
            <a:avLst/>
          </a:prstGeom>
          <a:noFill/>
        </p:spPr>
        <p:txBody>
          <a:bodyPr wrap="square" rtlCol="0">
            <a:spAutoFit/>
          </a:bodyPr>
          <a:lstStyle/>
          <a:p>
            <a:r>
              <a:rPr lang="en-US" dirty="0" smtClean="0"/>
              <a:t>Jaws of His teeth</a:t>
            </a:r>
            <a:endParaRPr lang="en-US" dirty="0"/>
          </a:p>
        </p:txBody>
      </p:sp>
      <p:pic>
        <p:nvPicPr>
          <p:cNvPr id="52226" name="Picture 2" descr="http://www.jpegwallpapers.com/images/wallpapers/Full-Moon-837932.jpeg"/>
          <p:cNvPicPr>
            <a:picLocks noChangeAspect="1" noChangeArrowheads="1"/>
          </p:cNvPicPr>
          <p:nvPr/>
        </p:nvPicPr>
        <p:blipFill>
          <a:blip r:embed="rId9" cstate="print"/>
          <a:srcRect/>
          <a:stretch>
            <a:fillRect/>
          </a:stretch>
        </p:blipFill>
        <p:spPr bwMode="auto">
          <a:xfrm>
            <a:off x="6019800" y="4953000"/>
            <a:ext cx="2057400" cy="1543050"/>
          </a:xfrm>
          <a:prstGeom prst="rect">
            <a:avLst/>
          </a:prstGeom>
          <a:noFill/>
        </p:spPr>
      </p:pic>
      <p:sp>
        <p:nvSpPr>
          <p:cNvPr id="21" name="TextBox 20"/>
          <p:cNvSpPr txBox="1"/>
          <p:nvPr/>
        </p:nvSpPr>
        <p:spPr>
          <a:xfrm>
            <a:off x="6038426" y="6448945"/>
            <a:ext cx="1962574" cy="369332"/>
          </a:xfrm>
          <a:prstGeom prst="rect">
            <a:avLst/>
          </a:prstGeom>
          <a:noFill/>
        </p:spPr>
        <p:txBody>
          <a:bodyPr wrap="square" rtlCol="0">
            <a:spAutoFit/>
          </a:bodyPr>
          <a:lstStyle/>
          <a:p>
            <a:r>
              <a:rPr lang="en-US" dirty="0" smtClean="0"/>
              <a:t>His mind</a:t>
            </a:r>
            <a:endParaRPr lang="en-US" dirty="0"/>
          </a:p>
        </p:txBody>
      </p:sp>
      <p:sp>
        <p:nvSpPr>
          <p:cNvPr id="23" name="Title 1"/>
          <p:cNvSpPr txBox="1">
            <a:spLocks/>
          </p:cNvSpPr>
          <p:nvPr/>
        </p:nvSpPr>
        <p:spPr>
          <a:xfrm>
            <a:off x="1219200" y="2209800"/>
            <a:ext cx="7866888" cy="1143000"/>
          </a:xfrm>
          <a:prstGeom prst="rect">
            <a:avLst/>
          </a:prstGeom>
        </p:spPr>
        <p:txBody>
          <a:bodyPr anchor="t">
            <a:normAutofit/>
          </a:bodyPr>
          <a:lstStyle/>
          <a:p>
            <a:endParaRPr lang="en-US" sz="2000" dirty="0"/>
          </a:p>
        </p:txBody>
      </p:sp>
      <p:sp>
        <p:nvSpPr>
          <p:cNvPr id="24" name="Title 23"/>
          <p:cNvSpPr>
            <a:spLocks noGrp="1"/>
          </p:cNvSpPr>
          <p:nvPr>
            <p:ph type="title"/>
          </p:nvPr>
        </p:nvSpPr>
        <p:spPr>
          <a:xfrm>
            <a:off x="1295400" y="76200"/>
            <a:ext cx="7498080" cy="1143000"/>
          </a:xfrm>
        </p:spPr>
        <p:txBody>
          <a:bodyPr>
            <a:noAutofit/>
          </a:bodyPr>
          <a:lstStyle/>
          <a:p>
            <a:r>
              <a:rPr lang="en-US" sz="1800" dirty="0" smtClean="0"/>
              <a:t>“The </a:t>
            </a:r>
            <a:r>
              <a:rPr lang="en-US" sz="1800" dirty="0" smtClean="0"/>
              <a:t>neophyte student will gradually realize the hymns of </a:t>
            </a:r>
            <a:r>
              <a:rPr lang="en-US" sz="1800" i="1" dirty="0" err="1" smtClean="0"/>
              <a:t>Īśopaniṣad</a:t>
            </a:r>
            <a:r>
              <a:rPr lang="en-US" sz="1800" dirty="0" smtClean="0"/>
              <a:t> which state that the Supreme Lord is everywhere, and thus he will learn the art of not committing any offense to the body of the </a:t>
            </a:r>
            <a:r>
              <a:rPr lang="en-US" sz="1800" dirty="0" smtClean="0"/>
              <a:t>Lord”-2.1.38</a:t>
            </a:r>
            <a:r>
              <a:rPr lang="en-US" sz="1800" dirty="0" smtClean="0"/>
              <a:t/>
            </a:r>
            <a:br>
              <a:rPr lang="en-US" sz="1800" dirty="0" smtClean="0"/>
            </a:br>
            <a:endParaRPr lang="en-US" sz="1800" dirty="0"/>
          </a:p>
        </p:txBody>
      </p:sp>
      <p:pic>
        <p:nvPicPr>
          <p:cNvPr id="55298" name="Picture 2" descr="http://www.lambsongs.co.nz/Images/God%20is%20everywhere.jpg"/>
          <p:cNvPicPr>
            <a:picLocks noChangeAspect="1" noChangeArrowheads="1"/>
          </p:cNvPicPr>
          <p:nvPr/>
        </p:nvPicPr>
        <p:blipFill>
          <a:blip r:embed="rId10" cstate="print"/>
          <a:srcRect/>
          <a:stretch>
            <a:fillRect/>
          </a:stretch>
        </p:blipFill>
        <p:spPr bwMode="auto">
          <a:xfrm>
            <a:off x="3505200" y="3179564"/>
            <a:ext cx="2286000" cy="15448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Theme	</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Sukadeva</a:t>
            </a:r>
            <a:r>
              <a:rPr lang="en-US" dirty="0" smtClean="0"/>
              <a:t> </a:t>
            </a:r>
            <a:r>
              <a:rPr lang="en-US" dirty="0" err="1" smtClean="0"/>
              <a:t>Goswami</a:t>
            </a:r>
            <a:r>
              <a:rPr lang="en-US" dirty="0" smtClean="0"/>
              <a:t> describes a purifying process based on pantheism through which materialistic persons can see the Lord while viewing the material </a:t>
            </a:r>
            <a:r>
              <a:rPr lang="en-US" dirty="0" smtClean="0"/>
              <a:t>world</a:t>
            </a:r>
          </a:p>
          <a:p>
            <a:r>
              <a:rPr lang="en-US" dirty="0" smtClean="0"/>
              <a:t>Pantheism- doctrine that identifies God with each object in the Universe</a:t>
            </a:r>
            <a:endParaRPr lang="en-US" dirty="0" smtClean="0"/>
          </a:p>
          <a:p>
            <a:r>
              <a:rPr lang="en-US" dirty="0" smtClean="0"/>
              <a:t>From 2.1.20</a:t>
            </a:r>
          </a:p>
          <a:p>
            <a:pPr lvl="1"/>
            <a:r>
              <a:rPr lang="en-US" dirty="0" smtClean="0"/>
              <a:t>Check the mind from materialism by training it to see everything as Vishnu (Immature Pantheism)</a:t>
            </a:r>
          </a:p>
          <a:p>
            <a:pPr lvl="1"/>
            <a:r>
              <a:rPr lang="en-US" dirty="0" smtClean="0"/>
              <a:t>Gradually one understands everything in its spiritual relationship with Vishnu(Mature Pantheism)</a:t>
            </a:r>
          </a:p>
          <a:p>
            <a:pPr lvl="1"/>
            <a:r>
              <a:rPr lang="en-US" dirty="0" smtClean="0"/>
              <a:t>Use matter to serve Lord Vishnu and not for personal enjoyment</a:t>
            </a:r>
          </a:p>
          <a:p>
            <a:pPr lvl="1"/>
            <a:r>
              <a:rPr lang="en-US" dirty="0" smtClean="0"/>
              <a:t>Service attitude to perfect the theory of pantheism</a:t>
            </a:r>
            <a:endParaRPr lang="en-US" dirty="0" smtClean="0"/>
          </a:p>
          <a:p>
            <a:endParaRPr lang="en-US" dirty="0" smtClean="0"/>
          </a:p>
          <a:p>
            <a:pPr lvl="1">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0"/>
            <a:ext cx="7498080" cy="1143000"/>
          </a:xfrm>
        </p:spPr>
        <p:txBody>
          <a:bodyPr>
            <a:normAutofit fontScale="90000"/>
          </a:bodyPr>
          <a:lstStyle/>
          <a:p>
            <a:r>
              <a:rPr lang="en-US" dirty="0" smtClean="0"/>
              <a:t>“This </a:t>
            </a:r>
            <a:r>
              <a:rPr lang="en-US" dirty="0" smtClean="0"/>
              <a:t>sense of God-mindedness will diminish one’s pride in challenging the existence of God. Thus one can learn to show respect to everything, for all things are parts and parcels of the supreme body</a:t>
            </a:r>
            <a:r>
              <a:rPr lang="en-US" dirty="0" smtClean="0"/>
              <a:t>.”-2.1.38 purport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Attitude of service (2.1.26 purport)</a:t>
            </a:r>
            <a:endParaRPr lang="en-US" dirty="0"/>
          </a:p>
        </p:txBody>
      </p:sp>
      <p:sp>
        <p:nvSpPr>
          <p:cNvPr id="3" name="Content Placeholder 2"/>
          <p:cNvSpPr>
            <a:spLocks noGrp="1"/>
          </p:cNvSpPr>
          <p:nvPr>
            <p:ph idx="1"/>
          </p:nvPr>
        </p:nvSpPr>
        <p:spPr>
          <a:xfrm>
            <a:off x="1435608" y="1981200"/>
            <a:ext cx="7498080" cy="1524000"/>
          </a:xfrm>
        </p:spPr>
        <p:txBody>
          <a:bodyPr>
            <a:noAutofit/>
          </a:bodyPr>
          <a:lstStyle/>
          <a:p>
            <a:r>
              <a:rPr lang="en-US" sz="2800" dirty="0" smtClean="0"/>
              <a:t>“Visualization </a:t>
            </a:r>
            <a:r>
              <a:rPr lang="en-US" sz="2800" dirty="0" smtClean="0"/>
              <a:t>of the world in a spirit of lording over it is not God realization. </a:t>
            </a:r>
            <a:r>
              <a:rPr lang="en-US" sz="2800" dirty="0" smtClean="0"/>
              <a:t>To </a:t>
            </a:r>
            <a:r>
              <a:rPr lang="en-US" sz="2800" dirty="0" smtClean="0"/>
              <a:t>realize the Supreme Truth by conceiving of the Universal Form of the Lord, he must cultivate the service attitude</a:t>
            </a:r>
            <a:r>
              <a:rPr lang="en-US" sz="2800" dirty="0" smtClean="0"/>
              <a:t>. </a:t>
            </a:r>
          </a:p>
          <a:p>
            <a:r>
              <a:rPr lang="en-US" sz="2800" dirty="0" smtClean="0"/>
              <a:t>Unless service attitude is revived , the conception of </a:t>
            </a:r>
            <a:r>
              <a:rPr lang="en-US" sz="2800" dirty="0" err="1" smtClean="0"/>
              <a:t>virata</a:t>
            </a:r>
            <a:r>
              <a:rPr lang="en-US" sz="2800" dirty="0" smtClean="0"/>
              <a:t> </a:t>
            </a:r>
            <a:r>
              <a:rPr lang="en-US" sz="2800" dirty="0" err="1" smtClean="0"/>
              <a:t>rupa</a:t>
            </a:r>
            <a:r>
              <a:rPr lang="en-US" sz="2800" dirty="0" smtClean="0"/>
              <a:t> will have very little effect on the seer” </a:t>
            </a:r>
            <a:r>
              <a:rPr lang="en-US" sz="2800" dirty="0" smtClean="0"/>
              <a:t>-</a:t>
            </a:r>
            <a:r>
              <a:rPr lang="en-US" sz="2800" dirty="0" smtClean="0"/>
              <a:t>2.1.26 Purport</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Attitude of service (2.1.37 purport)</a:t>
            </a:r>
            <a:endParaRPr lang="en-US" dirty="0"/>
          </a:p>
        </p:txBody>
      </p:sp>
      <p:sp>
        <p:nvSpPr>
          <p:cNvPr id="3" name="Content Placeholder 2"/>
          <p:cNvSpPr>
            <a:spLocks noGrp="1"/>
          </p:cNvSpPr>
          <p:nvPr>
            <p:ph idx="1"/>
          </p:nvPr>
        </p:nvSpPr>
        <p:spPr>
          <a:xfrm>
            <a:off x="1524000" y="1371600"/>
            <a:ext cx="7409688" cy="1600200"/>
          </a:xfrm>
        </p:spPr>
        <p:txBody>
          <a:bodyPr>
            <a:normAutofit fontScale="70000" lnSpcReduction="20000"/>
          </a:bodyPr>
          <a:lstStyle/>
          <a:p>
            <a:r>
              <a:rPr lang="en-US" dirty="0" smtClean="0"/>
              <a:t>Perform sacrifices by cooperation of classes/</a:t>
            </a:r>
            <a:r>
              <a:rPr lang="en-US" dirty="0" err="1" smtClean="0"/>
              <a:t>varnas</a:t>
            </a:r>
            <a:endParaRPr lang="en-US" dirty="0" smtClean="0"/>
          </a:p>
          <a:p>
            <a:r>
              <a:rPr lang="en-US" i="1" dirty="0" smtClean="0"/>
              <a:t>learn to offer sacrifices not only with clarified butter, but also with other manufactured goods in the propagation of the Lord’s glory, and that will bring about perfection in human society</a:t>
            </a:r>
            <a:endParaRPr lang="en-US" dirty="0"/>
          </a:p>
        </p:txBody>
      </p:sp>
      <p:pic>
        <p:nvPicPr>
          <p:cNvPr id="54274" name="Picture 2" descr="http://ts1.mm.bing.net/th?id=H.5004282049791548&amp;pid=1.7"/>
          <p:cNvPicPr>
            <a:picLocks noChangeAspect="1" noChangeArrowheads="1"/>
          </p:cNvPicPr>
          <p:nvPr/>
        </p:nvPicPr>
        <p:blipFill>
          <a:blip r:embed="rId2" cstate="print"/>
          <a:srcRect/>
          <a:stretch>
            <a:fillRect/>
          </a:stretch>
        </p:blipFill>
        <p:spPr bwMode="auto">
          <a:xfrm>
            <a:off x="1219200" y="3038475"/>
            <a:ext cx="2857500" cy="2143125"/>
          </a:xfrm>
          <a:prstGeom prst="rect">
            <a:avLst/>
          </a:prstGeom>
          <a:noFill/>
        </p:spPr>
      </p:pic>
      <p:pic>
        <p:nvPicPr>
          <p:cNvPr id="54276" name="Picture 4" descr="http://ts4.mm.bing.net/th?id=H.4982764271239623&amp;pid=1.7"/>
          <p:cNvPicPr>
            <a:picLocks noChangeAspect="1" noChangeArrowheads="1"/>
          </p:cNvPicPr>
          <p:nvPr/>
        </p:nvPicPr>
        <p:blipFill>
          <a:blip r:embed="rId3" cstate="print"/>
          <a:srcRect/>
          <a:stretch>
            <a:fillRect/>
          </a:stretch>
        </p:blipFill>
        <p:spPr bwMode="auto">
          <a:xfrm>
            <a:off x="3048000" y="5029200"/>
            <a:ext cx="2857500" cy="1552576"/>
          </a:xfrm>
          <a:prstGeom prst="rect">
            <a:avLst/>
          </a:prstGeom>
          <a:noFill/>
        </p:spPr>
      </p:pic>
      <p:pic>
        <p:nvPicPr>
          <p:cNvPr id="54278" name="Picture 6" descr="http://iwritearticle.com/wp-content/uploads/2011/04/money.jpg"/>
          <p:cNvPicPr>
            <a:picLocks noChangeAspect="1" noChangeArrowheads="1"/>
          </p:cNvPicPr>
          <p:nvPr/>
        </p:nvPicPr>
        <p:blipFill>
          <a:blip r:embed="rId4" cstate="print"/>
          <a:srcRect/>
          <a:stretch>
            <a:fillRect/>
          </a:stretch>
        </p:blipFill>
        <p:spPr bwMode="auto">
          <a:xfrm>
            <a:off x="4267200" y="3048000"/>
            <a:ext cx="2743200" cy="1828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Attitude of service: From Immature to Mature Pantheism</a:t>
            </a:r>
            <a:endParaRPr lang="en-US" dirty="0"/>
          </a:p>
        </p:txBody>
      </p:sp>
      <p:sp>
        <p:nvSpPr>
          <p:cNvPr id="3" name="Content Placeholder 2"/>
          <p:cNvSpPr>
            <a:spLocks noGrp="1"/>
          </p:cNvSpPr>
          <p:nvPr>
            <p:ph idx="1"/>
          </p:nvPr>
        </p:nvSpPr>
        <p:spPr>
          <a:xfrm>
            <a:off x="1295400" y="1676400"/>
            <a:ext cx="7498080" cy="4800600"/>
          </a:xfrm>
        </p:spPr>
        <p:txBody>
          <a:bodyPr>
            <a:normAutofit/>
          </a:bodyPr>
          <a:lstStyle/>
          <a:p>
            <a:r>
              <a:rPr lang="en-US" dirty="0" smtClean="0"/>
              <a:t>From 2.1.20</a:t>
            </a:r>
          </a:p>
          <a:p>
            <a:pPr lvl="1"/>
            <a:r>
              <a:rPr lang="en-US" dirty="0" smtClean="0"/>
              <a:t>Pantheism </a:t>
            </a:r>
            <a:r>
              <a:rPr lang="en-US" dirty="0" smtClean="0"/>
              <a:t>extends the conception of the Absolute Truth to the Field of material energy</a:t>
            </a:r>
          </a:p>
          <a:p>
            <a:pPr lvl="1"/>
            <a:r>
              <a:rPr lang="en-US" dirty="0" smtClean="0"/>
              <a:t>Dovetail things of matter through service</a:t>
            </a:r>
          </a:p>
          <a:p>
            <a:pPr lvl="1"/>
            <a:r>
              <a:rPr lang="en-US" dirty="0" smtClean="0"/>
              <a:t>The </a:t>
            </a:r>
            <a:r>
              <a:rPr lang="en-US" dirty="0" smtClean="0"/>
              <a:t>pure devotee of the Lord knows the art of converting everything into its spiritual existence by this service attitude, and only in that devotional way can the theory of pantheism be perfected.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2.1.39</a:t>
            </a:r>
            <a:endParaRPr lang="en-US" dirty="0"/>
          </a:p>
        </p:txBody>
      </p:sp>
      <p:sp>
        <p:nvSpPr>
          <p:cNvPr id="3" name="Content Placeholder 2"/>
          <p:cNvSpPr>
            <a:spLocks noGrp="1"/>
          </p:cNvSpPr>
          <p:nvPr>
            <p:ph idx="1"/>
          </p:nvPr>
        </p:nvSpPr>
        <p:spPr/>
        <p:txBody>
          <a:bodyPr>
            <a:normAutofit fontScale="92500" lnSpcReduction="10000"/>
          </a:bodyPr>
          <a:lstStyle/>
          <a:p>
            <a:pPr algn="ctr" fontAlgn="base">
              <a:lnSpc>
                <a:spcPct val="110000"/>
              </a:lnSpc>
              <a:buNone/>
            </a:pPr>
            <a:r>
              <a:rPr lang="en-US" sz="2800" dirty="0" err="1" smtClean="0">
                <a:latin typeface="Vrinda" pitchFamily="2" charset="0"/>
                <a:cs typeface="Vrinda" pitchFamily="2" charset="0"/>
              </a:rPr>
              <a:t>sa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sarva-dhī-vṛtty-anubhūta-sarva</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ātmā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yathā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svapna-janekṣitaikaḥ</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taṁ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satyam</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ānanda-nidhiṁ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bhajeta</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nānyatra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sajjed</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yata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ātma-pātaḥ</a:t>
            </a:r>
            <a:endParaRPr lang="en-US" sz="2800" dirty="0" smtClean="0">
              <a:latin typeface="Vrinda" pitchFamily="2" charset="0"/>
              <a:cs typeface="Vrinda" pitchFamily="2" charset="0"/>
            </a:endParaRPr>
          </a:p>
          <a:p>
            <a:pPr algn="ctr" fontAlgn="base">
              <a:lnSpc>
                <a:spcPct val="110000"/>
              </a:lnSpc>
              <a:buNone/>
            </a:pPr>
            <a:r>
              <a:rPr lang="en-US" sz="2800" dirty="0" smtClean="0">
                <a:latin typeface="Vrinda" pitchFamily="2" charset="0"/>
                <a:cs typeface="Vrinda" pitchFamily="2" charset="0"/>
              </a:rPr>
              <a:t>Translation: </a:t>
            </a:r>
          </a:p>
          <a:p>
            <a:pPr algn="ctr" fontAlgn="base">
              <a:lnSpc>
                <a:spcPct val="110000"/>
              </a:lnSpc>
              <a:buNone/>
            </a:pPr>
            <a:r>
              <a:rPr lang="en-US" sz="2800" dirty="0" smtClean="0">
                <a:latin typeface="Vrinda" pitchFamily="2" charset="0"/>
                <a:cs typeface="Vrinda" pitchFamily="2" charset="0"/>
              </a:rPr>
              <a:t>One should concentrate his mind upon the Supreme Personality of Godhead, who alone distributes Himself in so many manifestations just as ordinary persons create thousands of manifestations in dreams. One must concentrate the mind on Him, the only all-blissful Absolute Truth. Otherwise one will be misled and will cause his own degradation.</a:t>
            </a:r>
          </a:p>
          <a:p>
            <a:pPr algn="ctr">
              <a:lnSpc>
                <a:spcPct val="110000"/>
              </a:lnSpc>
              <a:buNone/>
            </a:pPr>
            <a:endParaRPr lang="en-US" sz="28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a:t>
            </a:r>
            <a:endParaRPr lang="en-US" dirty="0"/>
          </a:p>
        </p:txBody>
      </p:sp>
      <p:sp>
        <p:nvSpPr>
          <p:cNvPr id="3" name="Content Placeholder 2"/>
          <p:cNvSpPr>
            <a:spLocks noGrp="1"/>
          </p:cNvSpPr>
          <p:nvPr>
            <p:ph idx="1"/>
          </p:nvPr>
        </p:nvSpPr>
        <p:spPr/>
        <p:txBody>
          <a:bodyPr>
            <a:normAutofit fontScale="92500"/>
          </a:bodyPr>
          <a:lstStyle/>
          <a:p>
            <a:r>
              <a:rPr lang="en-US" dirty="0" err="1" smtClean="0"/>
              <a:t>Srila</a:t>
            </a:r>
            <a:r>
              <a:rPr lang="en-US" dirty="0" smtClean="0"/>
              <a:t> </a:t>
            </a:r>
            <a:r>
              <a:rPr lang="en-US" dirty="0" err="1" smtClean="0"/>
              <a:t>Prabhupada</a:t>
            </a:r>
            <a:endParaRPr lang="en-US" dirty="0" smtClean="0"/>
          </a:p>
          <a:p>
            <a:pPr lvl="1"/>
            <a:r>
              <a:rPr lang="en-US" dirty="0" smtClean="0"/>
              <a:t>The conclusion is that one should unhesitatingly become a worshiper of Lord </a:t>
            </a:r>
            <a:r>
              <a:rPr lang="en-US" dirty="0" err="1" smtClean="0"/>
              <a:t>Kṛṣṇa</a:t>
            </a:r>
            <a:r>
              <a:rPr lang="en-US" dirty="0" smtClean="0"/>
              <a:t>, or, for that matter, His plenary expansion </a:t>
            </a:r>
            <a:r>
              <a:rPr lang="en-US" dirty="0" err="1" smtClean="0"/>
              <a:t>Nārāyaṇa</a:t>
            </a:r>
            <a:r>
              <a:rPr lang="en-US" dirty="0" smtClean="0"/>
              <a:t>, and none else. .. He is always in His transcendental position, but essentially He is everything, and nothing is apart from Him. As a part of Him, one should therefore concentrate on Him only, without deviation; otherwise one is sure to be overcome by the potencies of the material creation, one after another.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latin typeface="Vrinda" pitchFamily="2" charset="0"/>
                <a:cs typeface="Vrinda" pitchFamily="2" charset="0"/>
              </a:rPr>
              <a:t>nānyatra</a:t>
            </a:r>
            <a:r>
              <a:rPr lang="en-US" dirty="0" smtClean="0">
                <a:latin typeface="Vrinda" pitchFamily="2" charset="0"/>
                <a:cs typeface="Vrinda" pitchFamily="2" charset="0"/>
              </a:rPr>
              <a:t> </a:t>
            </a:r>
            <a:r>
              <a:rPr lang="en-US" dirty="0" err="1" smtClean="0">
                <a:latin typeface="Vrinda" pitchFamily="2" charset="0"/>
                <a:cs typeface="Vrinda" pitchFamily="2" charset="0"/>
              </a:rPr>
              <a:t>sajjed</a:t>
            </a:r>
            <a:endParaRPr lang="en-US" dirty="0" smtClean="0">
              <a:latin typeface="Vrinda" pitchFamily="2" charset="0"/>
              <a:cs typeface="Vrinda" pitchFamily="2" charset="0"/>
            </a:endParaRPr>
          </a:p>
          <a:p>
            <a:pPr lvl="1"/>
            <a:r>
              <a:rPr lang="en-US" dirty="0" smtClean="0">
                <a:latin typeface="Vrinda" pitchFamily="2" charset="0"/>
                <a:cs typeface="Vrinda" pitchFamily="2" charset="0"/>
              </a:rPr>
              <a:t>One should not be attached to anyone or anything else but the Supreme Lord because that attachment(</a:t>
            </a:r>
            <a:r>
              <a:rPr lang="en-US" dirty="0" err="1" smtClean="0">
                <a:latin typeface="Vrinda" pitchFamily="2" charset="0"/>
                <a:cs typeface="Vrinda" pitchFamily="2" charset="0"/>
              </a:rPr>
              <a:t>yatah</a:t>
            </a:r>
            <a:r>
              <a:rPr lang="en-US" dirty="0" smtClean="0">
                <a:latin typeface="Vrinda" pitchFamily="2" charset="0"/>
                <a:cs typeface="Vrinda" pitchFamily="2" charset="0"/>
              </a:rPr>
              <a:t>) causes one to fall(</a:t>
            </a:r>
            <a:r>
              <a:rPr lang="en-US" dirty="0" err="1" smtClean="0">
                <a:latin typeface="Vrinda" pitchFamily="2" charset="0"/>
                <a:cs typeface="Vrinda" pitchFamily="2" charset="0"/>
              </a:rPr>
              <a:t>atma-patah</a:t>
            </a:r>
            <a:r>
              <a:rPr lang="en-US" dirty="0" smtClean="0">
                <a:latin typeface="Vrinda" pitchFamily="2" charset="0"/>
                <a:cs typeface="Vrinda" pitchFamily="2" charset="0"/>
              </a:rPr>
              <a:t>) into the world of repeated birth and death</a:t>
            </a:r>
          </a:p>
          <a:p>
            <a:pPr lvl="1"/>
            <a:r>
              <a:rPr lang="en-US" dirty="0" err="1" smtClean="0">
                <a:latin typeface="Vrinda" pitchFamily="2" charset="0"/>
                <a:cs typeface="Vrinda" pitchFamily="2" charset="0"/>
              </a:rPr>
              <a:t>Jiva</a:t>
            </a:r>
            <a:r>
              <a:rPr lang="en-US" dirty="0" smtClean="0">
                <a:latin typeface="Vrinda" pitchFamily="2" charset="0"/>
                <a:cs typeface="Vrinda" pitchFamily="2" charset="0"/>
              </a:rPr>
              <a:t> </a:t>
            </a:r>
            <a:r>
              <a:rPr lang="en-US" dirty="0" err="1" smtClean="0">
                <a:latin typeface="Vrinda" pitchFamily="2" charset="0"/>
                <a:cs typeface="Vrinda" pitchFamily="2" charset="0"/>
              </a:rPr>
              <a:t>Goswami</a:t>
            </a:r>
            <a:r>
              <a:rPr lang="en-US" dirty="0" smtClean="0">
                <a:latin typeface="Vrinda" pitchFamily="2" charset="0"/>
                <a:cs typeface="Vrinda" pitchFamily="2" charset="0"/>
              </a:rPr>
              <a:t>:</a:t>
            </a:r>
          </a:p>
          <a:p>
            <a:pPr lvl="2"/>
            <a:r>
              <a:rPr lang="en-US" dirty="0" smtClean="0">
                <a:latin typeface="Vrinda" pitchFamily="2" charset="0"/>
                <a:cs typeface="Vrinda" pitchFamily="2" charset="0"/>
              </a:rPr>
              <a:t>After describing the process of fixing the mind on the </a:t>
            </a:r>
            <a:r>
              <a:rPr lang="en-US" dirty="0" err="1" smtClean="0">
                <a:latin typeface="Vrinda" pitchFamily="2" charset="0"/>
                <a:cs typeface="Vrinda" pitchFamily="2" charset="0"/>
              </a:rPr>
              <a:t>virat</a:t>
            </a:r>
            <a:r>
              <a:rPr lang="en-US" dirty="0" smtClean="0">
                <a:latin typeface="Vrinda" pitchFamily="2" charset="0"/>
                <a:cs typeface="Vrinda" pitchFamily="2" charset="0"/>
              </a:rPr>
              <a:t> </a:t>
            </a:r>
            <a:r>
              <a:rPr lang="en-US" dirty="0" err="1" smtClean="0">
                <a:latin typeface="Vrinda" pitchFamily="2" charset="0"/>
                <a:cs typeface="Vrinda" pitchFamily="2" charset="0"/>
              </a:rPr>
              <a:t>rupa</a:t>
            </a:r>
            <a:r>
              <a:rPr lang="en-US" dirty="0" smtClean="0">
                <a:latin typeface="Vrinda" pitchFamily="2" charset="0"/>
                <a:cs typeface="Vrinda" pitchFamily="2" charset="0"/>
              </a:rPr>
              <a:t>- </a:t>
            </a:r>
            <a:r>
              <a:rPr lang="en-US" dirty="0" err="1" smtClean="0">
                <a:latin typeface="Vrinda" pitchFamily="2" charset="0"/>
                <a:cs typeface="Vrinda" pitchFamily="2" charset="0"/>
              </a:rPr>
              <a:t>Sukadeva</a:t>
            </a:r>
            <a:r>
              <a:rPr lang="en-US" dirty="0" smtClean="0">
                <a:latin typeface="Vrinda" pitchFamily="2" charset="0"/>
                <a:cs typeface="Vrinda" pitchFamily="2" charset="0"/>
              </a:rPr>
              <a:t> </a:t>
            </a:r>
            <a:r>
              <a:rPr lang="en-US" dirty="0" err="1" smtClean="0">
                <a:latin typeface="Vrinda" pitchFamily="2" charset="0"/>
                <a:cs typeface="Vrinda" pitchFamily="2" charset="0"/>
              </a:rPr>
              <a:t>Goswami</a:t>
            </a:r>
            <a:r>
              <a:rPr lang="en-US" dirty="0" smtClean="0">
                <a:latin typeface="Vrinda" pitchFamily="2" charset="0"/>
                <a:cs typeface="Vrinda" pitchFamily="2" charset="0"/>
              </a:rPr>
              <a:t> again brings us to the point of devotion to the </a:t>
            </a:r>
            <a:r>
              <a:rPr lang="en-US" dirty="0" smtClean="0">
                <a:latin typeface="Vrinda" pitchFamily="2" charset="0"/>
                <a:cs typeface="Vrinda" pitchFamily="2" charset="0"/>
              </a:rPr>
              <a:t>Lord (</a:t>
            </a:r>
            <a:r>
              <a:rPr lang="en-US" dirty="0" err="1" smtClean="0">
                <a:latin typeface="Vrinda" pitchFamily="2" charset="0"/>
                <a:cs typeface="Vrinda" pitchFamily="2" charset="0"/>
              </a:rPr>
              <a:t>sah</a:t>
            </a:r>
            <a:r>
              <a:rPr lang="en-US" dirty="0" smtClean="0">
                <a:latin typeface="Vrinda" pitchFamily="2" charset="0"/>
                <a:cs typeface="Vrinda" pitchFamily="2" charset="0"/>
              </a:rPr>
              <a:t>)</a:t>
            </a:r>
            <a:endParaRPr lang="en-US" dirty="0" smtClean="0">
              <a:latin typeface="Vrinda" pitchFamily="2" charset="0"/>
              <a:cs typeface="Vrinda" pitchFamily="2" charset="0"/>
            </a:endParaRPr>
          </a:p>
          <a:p>
            <a:pPr lvl="2"/>
            <a:r>
              <a:rPr lang="en-US" dirty="0" smtClean="0">
                <a:latin typeface="Vrinda" pitchFamily="2" charset="0"/>
                <a:cs typeface="Vrinda" pitchFamily="2" charset="0"/>
              </a:rPr>
              <a:t>Concentration on </a:t>
            </a:r>
            <a:r>
              <a:rPr lang="en-US" dirty="0" err="1" smtClean="0">
                <a:latin typeface="Vrinda" pitchFamily="2" charset="0"/>
                <a:cs typeface="Vrinda" pitchFamily="2" charset="0"/>
              </a:rPr>
              <a:t>virat</a:t>
            </a:r>
            <a:r>
              <a:rPr lang="en-US" dirty="0" smtClean="0">
                <a:latin typeface="Vrinda" pitchFamily="2" charset="0"/>
                <a:cs typeface="Vrinda" pitchFamily="2" charset="0"/>
              </a:rPr>
              <a:t> </a:t>
            </a:r>
            <a:r>
              <a:rPr lang="en-US" dirty="0" err="1" smtClean="0">
                <a:latin typeface="Vrinda" pitchFamily="2" charset="0"/>
                <a:cs typeface="Vrinda" pitchFamily="2" charset="0"/>
              </a:rPr>
              <a:t>rupa</a:t>
            </a:r>
            <a:r>
              <a:rPr lang="en-US" dirty="0" smtClean="0">
                <a:latin typeface="Vrinda" pitchFamily="2" charset="0"/>
                <a:cs typeface="Vrinda" pitchFamily="2" charset="0"/>
              </a:rPr>
              <a:t> results in concentration on the Lord</a:t>
            </a:r>
          </a:p>
          <a:p>
            <a:pPr lvl="2"/>
            <a:r>
              <a:rPr lang="en-US" dirty="0" smtClean="0">
                <a:latin typeface="Vrinda" pitchFamily="2" charset="0"/>
                <a:cs typeface="Vrinda" pitchFamily="2" charset="0"/>
              </a:rPr>
              <a:t>But a devotee should not become attached to </a:t>
            </a:r>
            <a:r>
              <a:rPr lang="en-US" dirty="0" smtClean="0">
                <a:latin typeface="Vrinda" pitchFamily="2" charset="0"/>
                <a:cs typeface="Vrinda" pitchFamily="2" charset="0"/>
              </a:rPr>
              <a:t>focusing </a:t>
            </a:r>
            <a:r>
              <a:rPr lang="en-US" dirty="0" smtClean="0">
                <a:latin typeface="Vrinda" pitchFamily="2" charset="0"/>
                <a:cs typeface="Vrinda" pitchFamily="2" charset="0"/>
              </a:rPr>
              <a:t>on the </a:t>
            </a:r>
            <a:r>
              <a:rPr lang="en-US" dirty="0" err="1" smtClean="0">
                <a:latin typeface="Vrinda" pitchFamily="2" charset="0"/>
                <a:cs typeface="Vrinda" pitchFamily="2" charset="0"/>
              </a:rPr>
              <a:t>virat</a:t>
            </a:r>
            <a:r>
              <a:rPr lang="en-US" dirty="0" smtClean="0">
                <a:latin typeface="Vrinda" pitchFamily="2" charset="0"/>
                <a:cs typeface="Vrinda" pitchFamily="2" charset="0"/>
              </a:rPr>
              <a:t> </a:t>
            </a:r>
            <a:r>
              <a:rPr lang="en-US" dirty="0" err="1" smtClean="0">
                <a:latin typeface="Vrinda" pitchFamily="2" charset="0"/>
                <a:cs typeface="Vrinda" pitchFamily="2" charset="0"/>
              </a:rPr>
              <a:t>rupa</a:t>
            </a:r>
            <a:r>
              <a:rPr lang="en-US" dirty="0" smtClean="0">
                <a:latin typeface="Vrinda" pitchFamily="2" charset="0"/>
                <a:cs typeface="Vrinda" pitchFamily="2" charset="0"/>
              </a:rPr>
              <a:t>, he should devote himself to the service of Lord </a:t>
            </a:r>
            <a:r>
              <a:rPr lang="en-US" dirty="0" err="1" smtClean="0">
                <a:latin typeface="Vrinda" pitchFamily="2" charset="0"/>
                <a:cs typeface="Vrinda" pitchFamily="2" charset="0"/>
              </a:rPr>
              <a:t>Narayana</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1.1.1 and 1.1.2</a:t>
            </a:r>
          </a:p>
          <a:p>
            <a:r>
              <a:rPr lang="en-US" dirty="0" smtClean="0"/>
              <a:t>We </a:t>
            </a:r>
            <a:r>
              <a:rPr lang="en-US" dirty="0" smtClean="0"/>
              <a:t>can take up the process to the extent our sense enjoyment is stifled</a:t>
            </a:r>
          </a:p>
          <a:p>
            <a:pPr lvl="1"/>
            <a:r>
              <a:rPr lang="en-US" dirty="0" smtClean="0"/>
              <a:t>See everything as Krishna’s energy and engage in </a:t>
            </a:r>
            <a:r>
              <a:rPr lang="en-US" dirty="0" smtClean="0"/>
              <a:t>service</a:t>
            </a:r>
            <a:endParaRPr lang="en-US" dirty="0" smtClean="0"/>
          </a:p>
          <a:p>
            <a:r>
              <a:rPr lang="en-US" dirty="0" smtClean="0"/>
              <a:t>It all depends on how we see things- HG </a:t>
            </a:r>
            <a:r>
              <a:rPr lang="en-US" dirty="0" err="1" smtClean="0"/>
              <a:t>Harivilas</a:t>
            </a:r>
            <a:r>
              <a:rPr lang="en-US" dirty="0" smtClean="0"/>
              <a:t> </a:t>
            </a:r>
            <a:r>
              <a:rPr lang="en-US" dirty="0" err="1" smtClean="0"/>
              <a:t>Prabhu</a:t>
            </a:r>
            <a:endParaRPr lang="en-US" dirty="0" smtClean="0"/>
          </a:p>
          <a:p>
            <a:pPr lvl="1"/>
            <a:r>
              <a:rPr lang="en-US" dirty="0" smtClean="0"/>
              <a:t>To see properly mind has to be cleaned up</a:t>
            </a:r>
          </a:p>
          <a:p>
            <a:pPr lvl="1"/>
            <a:r>
              <a:rPr lang="en-US" dirty="0" smtClean="0"/>
              <a:t>Follow </a:t>
            </a:r>
            <a:r>
              <a:rPr lang="en-US" dirty="0" err="1" smtClean="0"/>
              <a:t>Srila</a:t>
            </a:r>
            <a:r>
              <a:rPr lang="en-US" dirty="0" smtClean="0"/>
              <a:t> </a:t>
            </a:r>
            <a:r>
              <a:rPr lang="en-US" dirty="0" err="1" smtClean="0"/>
              <a:t>Prabhupada’s</a:t>
            </a:r>
            <a:r>
              <a:rPr lang="en-US" dirty="0" smtClean="0"/>
              <a:t> process:</a:t>
            </a:r>
          </a:p>
          <a:p>
            <a:pPr lvl="2"/>
            <a:r>
              <a:rPr lang="en-US" dirty="0" smtClean="0"/>
              <a:t>Chant ,Hear – </a:t>
            </a:r>
            <a:r>
              <a:rPr lang="en-US" dirty="0" err="1" smtClean="0"/>
              <a:t>anartha</a:t>
            </a:r>
            <a:r>
              <a:rPr lang="en-US" dirty="0" smtClean="0"/>
              <a:t> </a:t>
            </a:r>
            <a:r>
              <a:rPr lang="en-US" dirty="0" err="1" smtClean="0"/>
              <a:t>nivrtti</a:t>
            </a:r>
            <a:endParaRPr lang="en-US" dirty="0" smtClean="0"/>
          </a:p>
          <a:p>
            <a:pPr lvl="2"/>
            <a:r>
              <a:rPr lang="en-US" dirty="0" smtClean="0"/>
              <a:t>See everything as Krishna’s energy and engage in service </a:t>
            </a:r>
          </a:p>
          <a:p>
            <a:pPr lvl="2"/>
            <a:r>
              <a:rPr lang="en-US" dirty="0" smtClean="0"/>
              <a:t>Follow instructions</a:t>
            </a:r>
          </a:p>
          <a:p>
            <a:pPr lvl="2"/>
            <a:r>
              <a:rPr lang="en-US" dirty="0" smtClean="0"/>
              <a:t>This becomes our meditation</a:t>
            </a:r>
          </a:p>
          <a:p>
            <a:pPr lvl="1"/>
            <a:endParaRPr lang="en-US" dirty="0" smtClean="0"/>
          </a:p>
          <a:p>
            <a:endParaRPr lang="en-US" dirty="0"/>
          </a:p>
        </p:txBody>
      </p:sp>
      <p:sp>
        <p:nvSpPr>
          <p:cNvPr id="4" name="Title 1"/>
          <p:cNvSpPr>
            <a:spLocks noGrp="1"/>
          </p:cNvSpPr>
          <p:nvPr>
            <p:ph type="title"/>
          </p:nvPr>
        </p:nvSpPr>
        <p:spPr>
          <a:xfrm>
            <a:off x="1435608" y="274638"/>
            <a:ext cx="7498080" cy="1143000"/>
          </a:xfrm>
        </p:spPr>
        <p:txBody>
          <a:bodyPr/>
          <a:lstStyle/>
          <a:p>
            <a:r>
              <a:rPr lang="en-US" dirty="0" smtClean="0"/>
              <a:t>Practical Application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Dirty things of the mind can be cleared by meditating upon the Supreme Lord and His potencies</a:t>
            </a:r>
          </a:p>
          <a:p>
            <a:pPr lvl="1"/>
            <a:r>
              <a:rPr lang="en-US" dirty="0" smtClean="0"/>
              <a:t>Check the mind from materialism by training it to see everything as </a:t>
            </a:r>
            <a:r>
              <a:rPr lang="en-US" dirty="0" smtClean="0"/>
              <a:t>Vishnu</a:t>
            </a:r>
            <a:endParaRPr lang="en-US" dirty="0" smtClean="0"/>
          </a:p>
          <a:p>
            <a:pPr lvl="1"/>
            <a:r>
              <a:rPr lang="en-US" dirty="0" smtClean="0"/>
              <a:t>Gradually one understands everything in its spiritual relationship with </a:t>
            </a:r>
            <a:r>
              <a:rPr lang="en-US" dirty="0" smtClean="0"/>
              <a:t>Vishnu</a:t>
            </a:r>
            <a:endParaRPr lang="en-US" dirty="0" smtClean="0"/>
          </a:p>
          <a:p>
            <a:pPr lvl="1"/>
            <a:r>
              <a:rPr lang="en-US" dirty="0" smtClean="0"/>
              <a:t>Service </a:t>
            </a:r>
            <a:r>
              <a:rPr lang="en-US" dirty="0" smtClean="0"/>
              <a:t>attitude to perfect the theory of </a:t>
            </a:r>
            <a:r>
              <a:rPr lang="en-US" dirty="0" smtClean="0"/>
              <a:t>pantheism</a:t>
            </a:r>
          </a:p>
          <a:p>
            <a:r>
              <a:rPr lang="en-US" dirty="0" smtClean="0"/>
              <a:t>Devotee should not become attached to meditating upon the </a:t>
            </a:r>
            <a:r>
              <a:rPr lang="en-US" dirty="0" err="1" smtClean="0"/>
              <a:t>virat</a:t>
            </a:r>
            <a:r>
              <a:rPr lang="en-US" dirty="0" smtClean="0"/>
              <a:t> </a:t>
            </a:r>
            <a:r>
              <a:rPr lang="en-US" dirty="0" err="1" smtClean="0"/>
              <a:t>rupa</a:t>
            </a:r>
            <a:endParaRPr lang="en-US" dirty="0" smtClean="0"/>
          </a:p>
          <a:p>
            <a:r>
              <a:rPr lang="en-US" dirty="0" err="1" smtClean="0"/>
              <a:t>Nanyatra</a:t>
            </a:r>
            <a:r>
              <a:rPr lang="en-US" dirty="0" smtClean="0"/>
              <a:t> </a:t>
            </a:r>
            <a:r>
              <a:rPr lang="en-US" dirty="0" err="1" smtClean="0"/>
              <a:t>sajjed</a:t>
            </a:r>
            <a:r>
              <a:rPr lang="en-US" dirty="0" smtClean="0"/>
              <a:t> – do not become attached to anything else but the Lord</a:t>
            </a:r>
          </a:p>
          <a:p>
            <a:pPr lvl="1"/>
            <a:r>
              <a:rPr lang="en-US" dirty="0" smtClean="0"/>
              <a:t>Attachment causes us to fall</a:t>
            </a:r>
          </a:p>
          <a:p>
            <a:r>
              <a:rPr lang="en-US" dirty="0" smtClean="0"/>
              <a:t>Follow </a:t>
            </a:r>
            <a:r>
              <a:rPr lang="en-US" dirty="0" err="1" smtClean="0"/>
              <a:t>Srila</a:t>
            </a:r>
            <a:r>
              <a:rPr lang="en-US" dirty="0" smtClean="0"/>
              <a:t> </a:t>
            </a:r>
            <a:r>
              <a:rPr lang="en-US" dirty="0" err="1" smtClean="0"/>
              <a:t>Prabhupada</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HowWeSeeThings.JPG"/>
          <p:cNvPicPr>
            <a:picLocks noChangeAspect="1"/>
          </p:cNvPicPr>
          <p:nvPr/>
        </p:nvPicPr>
        <p:blipFill>
          <a:blip r:embed="rId2" cstate="print"/>
          <a:stretch>
            <a:fillRect/>
          </a:stretch>
        </p:blipFill>
        <p:spPr>
          <a:xfrm>
            <a:off x="1208910" y="152400"/>
            <a:ext cx="7554090" cy="6655335"/>
          </a:xfrm>
          <a:prstGeom prst="rect">
            <a:avLst/>
          </a:prstGeom>
        </p:spPr>
      </p:pic>
      <p:pic>
        <p:nvPicPr>
          <p:cNvPr id="8" name="Picture 7" descr="Gopis.JPG"/>
          <p:cNvPicPr>
            <a:picLocks noChangeAspect="1"/>
          </p:cNvPicPr>
          <p:nvPr/>
        </p:nvPicPr>
        <p:blipFill>
          <a:blip r:embed="rId3" cstate="print"/>
          <a:stretch>
            <a:fillRect/>
          </a:stretch>
        </p:blipFill>
        <p:spPr>
          <a:xfrm>
            <a:off x="3505200" y="1921798"/>
            <a:ext cx="2057400" cy="17358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2.1.22</a:t>
            </a:r>
            <a:endParaRPr lang="en-US" dirty="0"/>
          </a:p>
        </p:txBody>
      </p:sp>
      <p:sp>
        <p:nvSpPr>
          <p:cNvPr id="3" name="Content Placeholder 2"/>
          <p:cNvSpPr>
            <a:spLocks noGrp="1"/>
          </p:cNvSpPr>
          <p:nvPr>
            <p:ph idx="1"/>
          </p:nvPr>
        </p:nvSpPr>
        <p:spPr/>
        <p:txBody>
          <a:bodyPr>
            <a:normAutofit fontScale="92500" lnSpcReduction="20000"/>
          </a:bodyPr>
          <a:lstStyle/>
          <a:p>
            <a:pPr algn="ctr" fontAlgn="base">
              <a:buNone/>
            </a:pPr>
            <a:r>
              <a:rPr lang="en-US" dirty="0" err="1" smtClean="0">
                <a:latin typeface="Vrinda" pitchFamily="2" charset="0"/>
                <a:cs typeface="Vrinda" pitchFamily="2" charset="0"/>
              </a:rPr>
              <a:t>rājovāca</a:t>
            </a:r>
            <a:endParaRPr lang="en-US" dirty="0" smtClean="0">
              <a:latin typeface="Vrinda" pitchFamily="2" charset="0"/>
              <a:cs typeface="Vrinda" pitchFamily="2" charset="0"/>
            </a:endParaRPr>
          </a:p>
          <a:p>
            <a:pPr algn="ctr" fontAlgn="base">
              <a:buNone/>
            </a:pPr>
            <a:r>
              <a:rPr lang="en-US" dirty="0" err="1" smtClean="0">
                <a:latin typeface="Vrinda" pitchFamily="2" charset="0"/>
                <a:cs typeface="Vrinda" pitchFamily="2" charset="0"/>
              </a:rPr>
              <a:t>yathā</a:t>
            </a:r>
            <a:r>
              <a:rPr lang="en-US" dirty="0" smtClean="0">
                <a:latin typeface="Vrinda" pitchFamily="2" charset="0"/>
                <a:cs typeface="Vrinda" pitchFamily="2" charset="0"/>
              </a:rPr>
              <a:t> </a:t>
            </a:r>
            <a:r>
              <a:rPr lang="en-US" dirty="0" err="1" smtClean="0">
                <a:latin typeface="Vrinda" pitchFamily="2" charset="0"/>
                <a:cs typeface="Vrinda" pitchFamily="2" charset="0"/>
              </a:rPr>
              <a:t>sandhāryate</a:t>
            </a:r>
            <a:r>
              <a:rPr lang="en-US" dirty="0" smtClean="0">
                <a:latin typeface="Vrinda" pitchFamily="2" charset="0"/>
                <a:cs typeface="Vrinda" pitchFamily="2" charset="0"/>
              </a:rPr>
              <a:t> </a:t>
            </a:r>
            <a:r>
              <a:rPr lang="en-US" dirty="0" err="1" smtClean="0">
                <a:latin typeface="Vrinda" pitchFamily="2" charset="0"/>
                <a:cs typeface="Vrinda" pitchFamily="2" charset="0"/>
              </a:rPr>
              <a:t>brahman</a:t>
            </a:r>
            <a:r>
              <a:rPr lang="en-US" dirty="0" smtClean="0">
                <a:latin typeface="Vrinda" pitchFamily="2" charset="0"/>
                <a:cs typeface="Vrinda" pitchFamily="2" charset="0"/>
              </a:rPr>
              <a:t/>
            </a:r>
            <a:br>
              <a:rPr lang="en-US" dirty="0" smtClean="0">
                <a:latin typeface="Vrinda" pitchFamily="2" charset="0"/>
                <a:cs typeface="Vrinda" pitchFamily="2" charset="0"/>
              </a:rPr>
            </a:br>
            <a:r>
              <a:rPr lang="en-US" dirty="0" smtClean="0">
                <a:latin typeface="Vrinda" pitchFamily="2" charset="0"/>
                <a:cs typeface="Vrinda" pitchFamily="2" charset="0"/>
              </a:rPr>
              <a:t> </a:t>
            </a:r>
            <a:r>
              <a:rPr lang="en-US" dirty="0" err="1" smtClean="0">
                <a:latin typeface="Vrinda" pitchFamily="2" charset="0"/>
                <a:cs typeface="Vrinda" pitchFamily="2" charset="0"/>
              </a:rPr>
              <a:t>dhāraṇā</a:t>
            </a:r>
            <a:r>
              <a:rPr lang="en-US" dirty="0" smtClean="0">
                <a:latin typeface="Vrinda" pitchFamily="2" charset="0"/>
                <a:cs typeface="Vrinda" pitchFamily="2" charset="0"/>
              </a:rPr>
              <a:t> </a:t>
            </a:r>
            <a:r>
              <a:rPr lang="en-US" dirty="0" err="1" smtClean="0">
                <a:latin typeface="Vrinda" pitchFamily="2" charset="0"/>
                <a:cs typeface="Vrinda" pitchFamily="2" charset="0"/>
              </a:rPr>
              <a:t>yatra</a:t>
            </a:r>
            <a:r>
              <a:rPr lang="en-US" dirty="0" smtClean="0">
                <a:latin typeface="Vrinda" pitchFamily="2" charset="0"/>
                <a:cs typeface="Vrinda" pitchFamily="2" charset="0"/>
              </a:rPr>
              <a:t> </a:t>
            </a:r>
            <a:r>
              <a:rPr lang="en-US" dirty="0" err="1" smtClean="0">
                <a:latin typeface="Vrinda" pitchFamily="2" charset="0"/>
                <a:cs typeface="Vrinda" pitchFamily="2" charset="0"/>
              </a:rPr>
              <a:t>sammatā</a:t>
            </a:r>
            <a:r>
              <a:rPr lang="en-US" dirty="0" smtClean="0">
                <a:latin typeface="Vrinda" pitchFamily="2" charset="0"/>
                <a:cs typeface="Vrinda" pitchFamily="2" charset="0"/>
              </a:rPr>
              <a:t/>
            </a:r>
            <a:br>
              <a:rPr lang="en-US" dirty="0" smtClean="0">
                <a:latin typeface="Vrinda" pitchFamily="2" charset="0"/>
                <a:cs typeface="Vrinda" pitchFamily="2" charset="0"/>
              </a:rPr>
            </a:br>
            <a:r>
              <a:rPr lang="en-US" dirty="0" err="1" smtClean="0">
                <a:latin typeface="Vrinda" pitchFamily="2" charset="0"/>
                <a:cs typeface="Vrinda" pitchFamily="2" charset="0"/>
              </a:rPr>
              <a:t>yādṛśī</a:t>
            </a:r>
            <a:r>
              <a:rPr lang="en-US" dirty="0" smtClean="0">
                <a:latin typeface="Vrinda" pitchFamily="2" charset="0"/>
                <a:cs typeface="Vrinda" pitchFamily="2" charset="0"/>
              </a:rPr>
              <a:t> </a:t>
            </a:r>
            <a:r>
              <a:rPr lang="en-US" dirty="0" err="1" smtClean="0">
                <a:latin typeface="Vrinda" pitchFamily="2" charset="0"/>
                <a:cs typeface="Vrinda" pitchFamily="2" charset="0"/>
              </a:rPr>
              <a:t>vā</a:t>
            </a:r>
            <a:r>
              <a:rPr lang="en-US" dirty="0" smtClean="0">
                <a:latin typeface="Vrinda" pitchFamily="2" charset="0"/>
                <a:cs typeface="Vrinda" pitchFamily="2" charset="0"/>
              </a:rPr>
              <a:t> hared </a:t>
            </a:r>
            <a:r>
              <a:rPr lang="en-US" dirty="0" err="1" smtClean="0">
                <a:latin typeface="Vrinda" pitchFamily="2" charset="0"/>
                <a:cs typeface="Vrinda" pitchFamily="2" charset="0"/>
              </a:rPr>
              <a:t>āśu</a:t>
            </a:r>
            <a:r>
              <a:rPr lang="en-US" dirty="0" smtClean="0">
                <a:latin typeface="Vrinda" pitchFamily="2" charset="0"/>
                <a:cs typeface="Vrinda" pitchFamily="2" charset="0"/>
              </a:rPr>
              <a:t/>
            </a:r>
            <a:br>
              <a:rPr lang="en-US" dirty="0" smtClean="0">
                <a:latin typeface="Vrinda" pitchFamily="2" charset="0"/>
                <a:cs typeface="Vrinda" pitchFamily="2" charset="0"/>
              </a:rPr>
            </a:br>
            <a:r>
              <a:rPr lang="en-US" dirty="0" smtClean="0">
                <a:latin typeface="Vrinda" pitchFamily="2" charset="0"/>
                <a:cs typeface="Vrinda" pitchFamily="2" charset="0"/>
              </a:rPr>
              <a:t> </a:t>
            </a:r>
            <a:r>
              <a:rPr lang="en-US" dirty="0" err="1" smtClean="0">
                <a:latin typeface="Vrinda" pitchFamily="2" charset="0"/>
                <a:cs typeface="Vrinda" pitchFamily="2" charset="0"/>
              </a:rPr>
              <a:t>puruṣasya</a:t>
            </a:r>
            <a:r>
              <a:rPr lang="en-US" dirty="0" smtClean="0">
                <a:latin typeface="Vrinda" pitchFamily="2" charset="0"/>
                <a:cs typeface="Vrinda" pitchFamily="2" charset="0"/>
              </a:rPr>
              <a:t> </a:t>
            </a:r>
            <a:r>
              <a:rPr lang="en-US" dirty="0" err="1" smtClean="0">
                <a:latin typeface="Vrinda" pitchFamily="2" charset="0"/>
                <a:cs typeface="Vrinda" pitchFamily="2" charset="0"/>
              </a:rPr>
              <a:t>mano-malam</a:t>
            </a:r>
            <a:endParaRPr lang="en-US" dirty="0" smtClean="0">
              <a:latin typeface="Vrinda" pitchFamily="2" charset="0"/>
              <a:cs typeface="Vrinda" pitchFamily="2" charset="0"/>
            </a:endParaRPr>
          </a:p>
          <a:p>
            <a:pPr algn="ctr" fontAlgn="base">
              <a:buNone/>
            </a:pPr>
            <a:endParaRPr lang="en-US" i="1" dirty="0" smtClean="0">
              <a:latin typeface="Vrinda" pitchFamily="2" charset="0"/>
              <a:cs typeface="Vrinda" pitchFamily="2" charset="0"/>
            </a:endParaRPr>
          </a:p>
          <a:p>
            <a:pPr algn="ctr" fontAlgn="base">
              <a:buNone/>
            </a:pPr>
            <a:r>
              <a:rPr lang="en-US" dirty="0" smtClean="0">
                <a:latin typeface="Vrinda" pitchFamily="2" charset="0"/>
                <a:cs typeface="Vrinda" pitchFamily="2" charset="0"/>
              </a:rPr>
              <a:t>The fortunate King </a:t>
            </a:r>
            <a:r>
              <a:rPr lang="en-US" dirty="0" err="1" smtClean="0">
                <a:latin typeface="Vrinda" pitchFamily="2" charset="0"/>
                <a:cs typeface="Vrinda" pitchFamily="2" charset="0"/>
              </a:rPr>
              <a:t>Parīkṣit</a:t>
            </a:r>
            <a:r>
              <a:rPr lang="en-US" dirty="0" smtClean="0">
                <a:latin typeface="Vrinda" pitchFamily="2" charset="0"/>
                <a:cs typeface="Vrinda" pitchFamily="2" charset="0"/>
              </a:rPr>
              <a:t>, inquiring further, said: O </a:t>
            </a:r>
            <a:r>
              <a:rPr lang="en-US" dirty="0" err="1" smtClean="0">
                <a:latin typeface="Vrinda" pitchFamily="2" charset="0"/>
                <a:cs typeface="Vrinda" pitchFamily="2" charset="0"/>
              </a:rPr>
              <a:t>brāhmaṇa</a:t>
            </a:r>
            <a:r>
              <a:rPr lang="en-US" dirty="0" smtClean="0">
                <a:latin typeface="Vrinda" pitchFamily="2" charset="0"/>
                <a:cs typeface="Vrinda" pitchFamily="2" charset="0"/>
              </a:rPr>
              <a:t>, please describe in full detail how and where the mind has to be applied and how the conception can be fixed so that the dirty things in a person’s mind can be removed.</a:t>
            </a:r>
            <a:endParaRPr lang="en-US" i="1" dirty="0" smtClean="0">
              <a:latin typeface="Vrinda" pitchFamily="2" charset="0"/>
              <a:cs typeface="Vrinda" pitchFamily="2" charset="0"/>
            </a:endParaRPr>
          </a:p>
          <a:p>
            <a:pPr>
              <a:buNone/>
            </a:pPr>
            <a:endParaRPr lang="en-US" dirty="0">
              <a:latin typeface="Vrinda" pitchFamily="2" charset="0"/>
              <a:cs typeface="Vrinda" pitchFamily="2" charset="0"/>
            </a:endParaRPr>
          </a:p>
        </p:txBody>
      </p:sp>
      <p:pic>
        <p:nvPicPr>
          <p:cNvPr id="31746" name="Picture 2" descr="http://ts1.mm.bing.net/th?id=H.4524199224934624&amp;pid=1.7"/>
          <p:cNvPicPr>
            <a:picLocks noChangeAspect="1" noChangeArrowheads="1"/>
          </p:cNvPicPr>
          <p:nvPr/>
        </p:nvPicPr>
        <p:blipFill>
          <a:blip r:embed="rId2" cstate="print"/>
          <a:srcRect/>
          <a:stretch>
            <a:fillRect/>
          </a:stretch>
        </p:blipFill>
        <p:spPr bwMode="auto">
          <a:xfrm>
            <a:off x="1143000" y="1524000"/>
            <a:ext cx="2362200" cy="2362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HowWeSeeThings.JPG"/>
          <p:cNvPicPr>
            <a:picLocks noChangeAspect="1"/>
          </p:cNvPicPr>
          <p:nvPr/>
        </p:nvPicPr>
        <p:blipFill>
          <a:blip r:embed="rId2" cstate="print"/>
          <a:stretch>
            <a:fillRect/>
          </a:stretch>
        </p:blipFill>
        <p:spPr>
          <a:xfrm>
            <a:off x="1208910" y="152400"/>
            <a:ext cx="7554090" cy="6655335"/>
          </a:xfrm>
          <a:prstGeom prst="rect">
            <a:avLst/>
          </a:prstGeom>
        </p:spPr>
      </p:pic>
      <p:pic>
        <p:nvPicPr>
          <p:cNvPr id="6" name="Picture 4" descr="http://craigharper.com.au/uploaded_images/money-772498.jpg"/>
          <p:cNvPicPr>
            <a:picLocks noChangeAspect="1" noChangeArrowheads="1"/>
          </p:cNvPicPr>
          <p:nvPr/>
        </p:nvPicPr>
        <p:blipFill>
          <a:blip r:embed="rId3" cstate="print"/>
          <a:srcRect/>
          <a:stretch>
            <a:fillRect/>
          </a:stretch>
        </p:blipFill>
        <p:spPr bwMode="auto">
          <a:xfrm>
            <a:off x="3657600" y="1923780"/>
            <a:ext cx="1889008" cy="1733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6082" name="Picture 2" descr="http://devotionalonly.com/wp-content/uploads/2010/01/laksmi-devi-wallpaper1.jpg"/>
          <p:cNvPicPr>
            <a:picLocks noChangeAspect="1" noChangeArrowheads="1"/>
          </p:cNvPicPr>
          <p:nvPr/>
        </p:nvPicPr>
        <p:blipFill>
          <a:blip r:embed="rId4" cstate="print"/>
          <a:srcRect/>
          <a:stretch>
            <a:fillRect/>
          </a:stretch>
        </p:blipFill>
        <p:spPr bwMode="auto">
          <a:xfrm>
            <a:off x="3657600" y="1828800"/>
            <a:ext cx="1905000" cy="18826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ssolve">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498080" cy="1143000"/>
          </a:xfrm>
        </p:spPr>
        <p:txBody>
          <a:bodyPr>
            <a:normAutofit/>
          </a:bodyPr>
          <a:lstStyle/>
          <a:p>
            <a:r>
              <a:rPr lang="en-US" dirty="0" smtClean="0"/>
              <a:t>Important Points</a:t>
            </a:r>
            <a:endParaRPr lang="en-US" dirty="0"/>
          </a:p>
        </p:txBody>
      </p:sp>
      <p:sp>
        <p:nvSpPr>
          <p:cNvPr id="3" name="Content Placeholder 2"/>
          <p:cNvSpPr>
            <a:spLocks noGrp="1"/>
          </p:cNvSpPr>
          <p:nvPr>
            <p:ph idx="1"/>
          </p:nvPr>
        </p:nvSpPr>
        <p:spPr>
          <a:xfrm>
            <a:off x="1143000" y="1447800"/>
            <a:ext cx="8001000" cy="5257800"/>
          </a:xfrm>
        </p:spPr>
        <p:txBody>
          <a:bodyPr>
            <a:normAutofit fontScale="92500" lnSpcReduction="20000"/>
          </a:bodyPr>
          <a:lstStyle/>
          <a:p>
            <a:r>
              <a:rPr lang="en-US" dirty="0" smtClean="0"/>
              <a:t>Why is Maharaja </a:t>
            </a:r>
            <a:r>
              <a:rPr lang="en-US" dirty="0" err="1" smtClean="0"/>
              <a:t>Pariksit</a:t>
            </a:r>
            <a:r>
              <a:rPr lang="en-US" dirty="0" smtClean="0"/>
              <a:t> asking this question?</a:t>
            </a:r>
          </a:p>
          <a:p>
            <a:pPr lvl="1"/>
            <a:r>
              <a:rPr lang="en-US" dirty="0" smtClean="0"/>
              <a:t>For the benefit of men who are unable to accept the Lord in His personal eternal form </a:t>
            </a:r>
          </a:p>
          <a:p>
            <a:pPr lvl="1"/>
            <a:r>
              <a:rPr lang="en-US" dirty="0" smtClean="0"/>
              <a:t>(He already has a personal relationship with the Lord)</a:t>
            </a:r>
          </a:p>
          <a:p>
            <a:r>
              <a:rPr lang="en-US" dirty="0" smtClean="0"/>
              <a:t>Dirty things in the mind:</a:t>
            </a:r>
          </a:p>
          <a:p>
            <a:pPr lvl="1"/>
            <a:r>
              <a:rPr lang="en-US" dirty="0" smtClean="0"/>
              <a:t>Concocted desires for pleasure</a:t>
            </a:r>
          </a:p>
          <a:p>
            <a:pPr lvl="1"/>
            <a:r>
              <a:rPr lang="en-US" dirty="0" smtClean="0"/>
              <a:t>Accumulated during the long prison life in the material world</a:t>
            </a:r>
          </a:p>
          <a:p>
            <a:pPr lvl="1"/>
            <a:r>
              <a:rPr lang="en-US" dirty="0" smtClean="0"/>
              <a:t>Bind us to the cycle of material birth and death</a:t>
            </a:r>
          </a:p>
          <a:p>
            <a:r>
              <a:rPr lang="en-US" dirty="0" smtClean="0"/>
              <a:t>How to remove these desires?</a:t>
            </a:r>
          </a:p>
          <a:p>
            <a:pPr lvl="1"/>
            <a:r>
              <a:rPr lang="en-US" dirty="0" smtClean="0"/>
              <a:t>Only by associating with the Supreme Lord and His potencies</a:t>
            </a:r>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2.1.23</a:t>
            </a:r>
            <a:endParaRPr lang="en-US" dirty="0"/>
          </a:p>
        </p:txBody>
      </p:sp>
      <p:sp>
        <p:nvSpPr>
          <p:cNvPr id="3" name="Content Placeholder 2"/>
          <p:cNvSpPr>
            <a:spLocks noGrp="1"/>
          </p:cNvSpPr>
          <p:nvPr>
            <p:ph idx="1"/>
          </p:nvPr>
        </p:nvSpPr>
        <p:spPr>
          <a:xfrm>
            <a:off x="1435608" y="1066800"/>
            <a:ext cx="7498080" cy="4800600"/>
          </a:xfrm>
        </p:spPr>
        <p:txBody>
          <a:bodyPr>
            <a:normAutofit fontScale="92500" lnSpcReduction="10000"/>
          </a:bodyPr>
          <a:lstStyle/>
          <a:p>
            <a:pPr algn="ctr" fontAlgn="base">
              <a:buNone/>
            </a:pPr>
            <a:r>
              <a:rPr lang="en-US" sz="3000" dirty="0" err="1" smtClean="0">
                <a:latin typeface="Vrinda" pitchFamily="2" charset="0"/>
                <a:cs typeface="Vrinda" pitchFamily="2" charset="0"/>
              </a:rPr>
              <a:t>śrī-śuka</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uvāca</a:t>
            </a:r>
            <a:endParaRPr lang="en-US" sz="3000" dirty="0" smtClean="0">
              <a:latin typeface="Vrinda" pitchFamily="2" charset="0"/>
              <a:cs typeface="Vrinda" pitchFamily="2" charset="0"/>
            </a:endParaRPr>
          </a:p>
          <a:p>
            <a:pPr algn="ctr" fontAlgn="base">
              <a:buNone/>
            </a:pPr>
            <a:r>
              <a:rPr lang="en-US" sz="3000" dirty="0" err="1" smtClean="0">
                <a:latin typeface="Vrinda" pitchFamily="2" charset="0"/>
                <a:cs typeface="Vrinda" pitchFamily="2" charset="0"/>
              </a:rPr>
              <a:t>jitāsano</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jita-śvāso</a:t>
            </a:r>
            <a:r>
              <a:rPr lang="en-US" sz="3000" dirty="0" smtClean="0">
                <a:latin typeface="Vrinda" pitchFamily="2" charset="0"/>
                <a:cs typeface="Vrinda" pitchFamily="2" charset="0"/>
              </a:rPr>
              <a:t/>
            </a:r>
            <a:br>
              <a:rPr lang="en-US" sz="3000" dirty="0" smtClean="0">
                <a:latin typeface="Vrinda" pitchFamily="2" charset="0"/>
                <a:cs typeface="Vrinda" pitchFamily="2" charset="0"/>
              </a:rPr>
            </a:b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jita-saṅgo</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jitendriyaḥ</a:t>
            </a:r>
            <a:r>
              <a:rPr lang="en-US" sz="3000" dirty="0" smtClean="0">
                <a:latin typeface="Vrinda" pitchFamily="2" charset="0"/>
                <a:cs typeface="Vrinda" pitchFamily="2" charset="0"/>
              </a:rPr>
              <a:t/>
            </a:r>
            <a:br>
              <a:rPr lang="en-US" sz="3000" dirty="0" smtClean="0">
                <a:latin typeface="Vrinda" pitchFamily="2" charset="0"/>
                <a:cs typeface="Vrinda" pitchFamily="2" charset="0"/>
              </a:rPr>
            </a:br>
            <a:r>
              <a:rPr lang="en-US" sz="3000" dirty="0" err="1" smtClean="0">
                <a:latin typeface="Vrinda" pitchFamily="2" charset="0"/>
                <a:cs typeface="Vrinda" pitchFamily="2" charset="0"/>
              </a:rPr>
              <a:t>sthūle</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bhagavato</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rūpe</a:t>
            </a:r>
            <a:r>
              <a:rPr lang="en-US" sz="3000" dirty="0" smtClean="0">
                <a:latin typeface="Vrinda" pitchFamily="2" charset="0"/>
                <a:cs typeface="Vrinda" pitchFamily="2" charset="0"/>
              </a:rPr>
              <a:t/>
            </a:r>
            <a:br>
              <a:rPr lang="en-US" sz="3000" dirty="0" smtClean="0">
                <a:latin typeface="Vrinda" pitchFamily="2" charset="0"/>
                <a:cs typeface="Vrinda" pitchFamily="2" charset="0"/>
              </a:rPr>
            </a:b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manaḥ</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sandhārayed</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dhiyā</a:t>
            </a:r>
            <a:endParaRPr lang="en-US" sz="3000" dirty="0" smtClean="0">
              <a:latin typeface="Vrinda" pitchFamily="2" charset="0"/>
              <a:cs typeface="Vrinda" pitchFamily="2" charset="0"/>
            </a:endParaRPr>
          </a:p>
          <a:p>
            <a:pPr algn="ctr" fontAlgn="base">
              <a:buNone/>
            </a:pPr>
            <a:r>
              <a:rPr lang="en-US" sz="3000" dirty="0" smtClean="0">
                <a:latin typeface="Vrinda" pitchFamily="2" charset="0"/>
                <a:cs typeface="Vrinda" pitchFamily="2" charset="0"/>
              </a:rPr>
              <a:t>Translation: </a:t>
            </a:r>
          </a:p>
          <a:p>
            <a:pPr algn="ctr" fontAlgn="base">
              <a:buNone/>
            </a:pPr>
            <a:r>
              <a:rPr lang="en-US" sz="3000" dirty="0" err="1" smtClean="0">
                <a:latin typeface="Vrinda" pitchFamily="2" charset="0"/>
                <a:cs typeface="Vrinda" pitchFamily="2" charset="0"/>
              </a:rPr>
              <a:t>Śukadeva</a:t>
            </a:r>
            <a:r>
              <a:rPr lang="en-US" sz="3000" dirty="0" smtClean="0">
                <a:latin typeface="Vrinda" pitchFamily="2" charset="0"/>
                <a:cs typeface="Vrinda" pitchFamily="2" charset="0"/>
              </a:rPr>
              <a:t> </a:t>
            </a:r>
            <a:r>
              <a:rPr lang="en-US" sz="3000" dirty="0" err="1" smtClean="0">
                <a:latin typeface="Vrinda" pitchFamily="2" charset="0"/>
                <a:cs typeface="Vrinda" pitchFamily="2" charset="0"/>
              </a:rPr>
              <a:t>Gosvāmī</a:t>
            </a:r>
            <a:r>
              <a:rPr lang="en-US" sz="3000" dirty="0" smtClean="0">
                <a:latin typeface="Vrinda" pitchFamily="2" charset="0"/>
                <a:cs typeface="Vrinda" pitchFamily="2" charset="0"/>
              </a:rPr>
              <a:t> answered: One should control the sitting posture, regulate the breathing process by the yogic </a:t>
            </a:r>
            <a:r>
              <a:rPr lang="en-US" sz="3000" dirty="0" err="1" smtClean="0">
                <a:latin typeface="Vrinda" pitchFamily="2" charset="0"/>
                <a:cs typeface="Vrinda" pitchFamily="2" charset="0"/>
              </a:rPr>
              <a:t>prāṇāyāma</a:t>
            </a:r>
            <a:r>
              <a:rPr lang="en-US" sz="3000" dirty="0" smtClean="0">
                <a:latin typeface="Vrinda" pitchFamily="2" charset="0"/>
                <a:cs typeface="Vrinda" pitchFamily="2" charset="0"/>
              </a:rPr>
              <a:t> and thus control the mind and senses and with intelligence apply the mind to the gross potencies of the Lord [called the </a:t>
            </a:r>
            <a:r>
              <a:rPr lang="en-US" sz="3000" dirty="0" err="1" smtClean="0">
                <a:latin typeface="Vrinda" pitchFamily="2" charset="0"/>
                <a:cs typeface="Vrinda" pitchFamily="2" charset="0"/>
              </a:rPr>
              <a:t>virāṭ-rūpa</a:t>
            </a:r>
            <a:r>
              <a:rPr lang="en-US" sz="3000" dirty="0" smtClean="0">
                <a:latin typeface="Vrinda" pitchFamily="2" charset="0"/>
                <a:cs typeface="Vrinda" pitchFamily="2" charset="0"/>
              </a:rPr>
              <a:t>].</a:t>
            </a:r>
          </a:p>
          <a:p>
            <a:pPr algn="ctr">
              <a:buNone/>
            </a:pPr>
            <a:endParaRPr lang="en-US" sz="3000" dirty="0"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txBox="1">
            <a:spLocks noGrp="1"/>
          </p:cNvSpPr>
          <p:nvPr>
            <p:ph idx="1"/>
          </p:nvPr>
        </p:nvSpPr>
        <p:spPr>
          <a:xfrm>
            <a:off x="1435608" y="1447800"/>
            <a:ext cx="7498080" cy="4185761"/>
          </a:xfrm>
          <a:prstGeom prst="rect">
            <a:avLst/>
          </a:prstGeom>
          <a:solidFill>
            <a:schemeClr val="tx2">
              <a:lumMod val="40000"/>
              <a:lumOff val="60000"/>
            </a:schemeClr>
          </a:solidFill>
        </p:spPr>
        <p:txBody>
          <a:bodyPr wrap="square" rtlCol="0">
            <a:spAutoFit/>
          </a:bodyPr>
          <a:lstStyle/>
          <a:p>
            <a:r>
              <a:rPr lang="en-US" dirty="0" smtClean="0"/>
              <a:t>Materially molded mind does not allow the materialist to go beyond the bodily concept of the self. Yoga is prescribed here to mold the character of the materialist</a:t>
            </a:r>
          </a:p>
          <a:p>
            <a:r>
              <a:rPr lang="en-US" dirty="0" smtClean="0"/>
              <a:t>Removes lust, anger greed, avarice</a:t>
            </a:r>
          </a:p>
          <a:p>
            <a:r>
              <a:rPr lang="en-US" dirty="0" smtClean="0"/>
              <a:t>Should not be diverted by desire by mystic powers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2.1.24</a:t>
            </a:r>
            <a:endParaRPr lang="en-US" dirty="0"/>
          </a:p>
        </p:txBody>
      </p:sp>
      <p:sp>
        <p:nvSpPr>
          <p:cNvPr id="3" name="Content Placeholder 2"/>
          <p:cNvSpPr>
            <a:spLocks noGrp="1"/>
          </p:cNvSpPr>
          <p:nvPr>
            <p:ph idx="1"/>
          </p:nvPr>
        </p:nvSpPr>
        <p:spPr/>
        <p:txBody>
          <a:bodyPr>
            <a:normAutofit/>
          </a:bodyPr>
          <a:lstStyle/>
          <a:p>
            <a:pPr algn="ctr" fontAlgn="base">
              <a:buNone/>
            </a:pPr>
            <a:r>
              <a:rPr lang="en-US" sz="2800" dirty="0" err="1" smtClean="0">
                <a:latin typeface="Vrinda" pitchFamily="2" charset="0"/>
                <a:cs typeface="Vrinda" pitchFamily="2" charset="0"/>
              </a:rPr>
              <a:t>viśeṣas</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tasya</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deho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yaṁ</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sthaviṣṭhaś</a:t>
            </a:r>
            <a:r>
              <a:rPr lang="en-US" sz="2800" dirty="0" smtClean="0">
                <a:latin typeface="Vrinda" pitchFamily="2" charset="0"/>
                <a:cs typeface="Vrinda" pitchFamily="2" charset="0"/>
              </a:rPr>
              <a:t> ca </a:t>
            </a:r>
            <a:r>
              <a:rPr lang="en-US" sz="2800" dirty="0" err="1" smtClean="0">
                <a:latin typeface="Vrinda" pitchFamily="2" charset="0"/>
                <a:cs typeface="Vrinda" pitchFamily="2" charset="0"/>
              </a:rPr>
              <a:t>sthavīyasām</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yatredaṁ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vyajyate</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viśvaṁ</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bhūtaṁ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bhavyaṁ</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bhavac</a:t>
            </a:r>
            <a:r>
              <a:rPr lang="en-US" sz="2800" dirty="0" smtClean="0">
                <a:latin typeface="Vrinda" pitchFamily="2" charset="0"/>
                <a:cs typeface="Vrinda" pitchFamily="2" charset="0"/>
              </a:rPr>
              <a:t> ca sat</a:t>
            </a:r>
          </a:p>
          <a:p>
            <a:pPr algn="ctr" fontAlgn="base">
              <a:buNone/>
            </a:pPr>
            <a:r>
              <a:rPr lang="en-US" sz="2800" dirty="0" smtClean="0">
                <a:latin typeface="Vrinda" pitchFamily="2" charset="0"/>
                <a:cs typeface="Vrinda" pitchFamily="2" charset="0"/>
              </a:rPr>
              <a:t>Translation: </a:t>
            </a:r>
          </a:p>
          <a:p>
            <a:pPr algn="ctr" fontAlgn="base">
              <a:buNone/>
            </a:pPr>
            <a:r>
              <a:rPr lang="en-US" sz="2800" dirty="0" smtClean="0">
                <a:latin typeface="Vrinda" pitchFamily="2" charset="0"/>
                <a:cs typeface="Vrinda" pitchFamily="2" charset="0"/>
              </a:rPr>
              <a:t>This gigantic manifestation of the phenomenal material world as a whole is the personal body of the Absolute Truth, wherein the universal resultant past, present and future of material time is experienced.</a:t>
            </a:r>
          </a:p>
          <a:p>
            <a:pPr algn="ctr" fontAlgn="base">
              <a:buNone/>
            </a:pPr>
            <a:endParaRPr lang="en-US" sz="2800" dirty="0" smtClean="0">
              <a:latin typeface="Vrinda" pitchFamily="2" charset="0"/>
              <a:cs typeface="Vrinda" pitchFamily="2" charset="0"/>
            </a:endParaRPr>
          </a:p>
          <a:p>
            <a:pPr algn="ctr">
              <a:buNone/>
            </a:pPr>
            <a:endParaRPr lang="en-US" sz="2800" dirty="0" err="1" smtClean="0">
              <a:latin typeface="Vrinda" pitchFamily="2" charset="0"/>
              <a:cs typeface="Vrinda"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ucha05.files.wordpress.com/2010/12/krishna_universal_form.gif"/>
          <p:cNvPicPr>
            <a:picLocks noChangeAspect="1" noChangeArrowheads="1" noCrop="1"/>
          </p:cNvPicPr>
          <p:nvPr/>
        </p:nvPicPr>
        <p:blipFill>
          <a:blip r:embed="rId2" cstate="print">
            <a:lum bright="70000" contrast="-70000"/>
          </a:blip>
          <a:srcRect/>
          <a:stretch>
            <a:fillRect/>
          </a:stretch>
        </p:blipFill>
        <p:spPr bwMode="auto">
          <a:xfrm>
            <a:off x="1219199" y="381000"/>
            <a:ext cx="7873233" cy="6172200"/>
          </a:xfrm>
          <a:prstGeom prst="rect">
            <a:avLst/>
          </a:prstGeom>
          <a:noFill/>
        </p:spPr>
      </p:pic>
      <p:sp>
        <p:nvSpPr>
          <p:cNvPr id="2" name="Title 1"/>
          <p:cNvSpPr>
            <a:spLocks noGrp="1"/>
          </p:cNvSpPr>
          <p:nvPr>
            <p:ph type="title"/>
          </p:nvPr>
        </p:nvSpPr>
        <p:spPr/>
        <p:txBody>
          <a:bodyPr/>
          <a:lstStyle/>
          <a:p>
            <a:r>
              <a:rPr lang="en-US" dirty="0" smtClean="0"/>
              <a:t>2.1.25</a:t>
            </a:r>
            <a:endParaRPr lang="en-US" dirty="0"/>
          </a:p>
        </p:txBody>
      </p:sp>
      <p:sp>
        <p:nvSpPr>
          <p:cNvPr id="3" name="Content Placeholder 2"/>
          <p:cNvSpPr>
            <a:spLocks noGrp="1"/>
          </p:cNvSpPr>
          <p:nvPr>
            <p:ph idx="1"/>
          </p:nvPr>
        </p:nvSpPr>
        <p:spPr/>
        <p:txBody>
          <a:bodyPr>
            <a:normAutofit/>
          </a:bodyPr>
          <a:lstStyle/>
          <a:p>
            <a:pPr algn="ctr" fontAlgn="base">
              <a:buNone/>
            </a:pPr>
            <a:r>
              <a:rPr lang="en-US" sz="2800" dirty="0" err="1" smtClean="0">
                <a:latin typeface="Vrinda" pitchFamily="2" charset="0"/>
                <a:cs typeface="Vrinda" pitchFamily="2" charset="0"/>
              </a:rPr>
              <a:t>aṇḍa-kośe</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śarīre</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smin</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saptāvaraṇa-saṁyute</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err="1" smtClean="0">
                <a:latin typeface="Vrinda" pitchFamily="2" charset="0"/>
                <a:cs typeface="Vrinda" pitchFamily="2" charset="0"/>
              </a:rPr>
              <a:t>vairājaḥ</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puruṣo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yo</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sau</a:t>
            </a:r>
            <a:r>
              <a:rPr lang="en-US" sz="2800" dirty="0" smtClean="0">
                <a:latin typeface="Vrinda" pitchFamily="2" charset="0"/>
                <a:cs typeface="Vrinda" pitchFamily="2" charset="0"/>
              </a:rPr>
              <a:t/>
            </a:r>
            <a:br>
              <a:rPr lang="en-US" sz="2800" dirty="0" smtClean="0">
                <a:latin typeface="Vrinda" pitchFamily="2" charset="0"/>
                <a:cs typeface="Vrinda" pitchFamily="2" charset="0"/>
              </a:rPr>
            </a:b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bhagavān</a:t>
            </a:r>
            <a:r>
              <a:rPr lang="en-US" sz="2800" dirty="0" smtClean="0">
                <a:latin typeface="Vrinda" pitchFamily="2" charset="0"/>
                <a:cs typeface="Vrinda" pitchFamily="2" charset="0"/>
              </a:rPr>
              <a:t> </a:t>
            </a:r>
            <a:r>
              <a:rPr lang="en-US" sz="2800" dirty="0" err="1" smtClean="0">
                <a:latin typeface="Vrinda" pitchFamily="2" charset="0"/>
                <a:cs typeface="Vrinda" pitchFamily="2" charset="0"/>
              </a:rPr>
              <a:t>dhāraṇāśrayaḥ</a:t>
            </a:r>
            <a:endParaRPr lang="en-US" sz="2800" dirty="0" smtClean="0">
              <a:latin typeface="Vrinda" pitchFamily="2" charset="0"/>
              <a:cs typeface="Vrinda" pitchFamily="2" charset="0"/>
            </a:endParaRPr>
          </a:p>
          <a:p>
            <a:pPr algn="ctr" fontAlgn="base">
              <a:buNone/>
            </a:pPr>
            <a:r>
              <a:rPr lang="en-US" sz="2800" dirty="0" smtClean="0">
                <a:latin typeface="Vrinda" pitchFamily="2" charset="0"/>
                <a:cs typeface="Vrinda" pitchFamily="2" charset="0"/>
              </a:rPr>
              <a:t>Translation: </a:t>
            </a:r>
          </a:p>
          <a:p>
            <a:pPr algn="ctr" fontAlgn="base">
              <a:buNone/>
            </a:pPr>
            <a:r>
              <a:rPr lang="en-US" sz="2800" dirty="0" smtClean="0">
                <a:latin typeface="Vrinda" pitchFamily="2" charset="0"/>
                <a:cs typeface="Vrinda" pitchFamily="2" charset="0"/>
              </a:rPr>
              <a:t>The gigantic universal form of the Personality of Godhead, within the body of the universal shell, which is covered by sevenfold material elements, is the subject for the </a:t>
            </a:r>
            <a:r>
              <a:rPr lang="en-US" sz="2800" dirty="0" err="1" smtClean="0">
                <a:latin typeface="Vrinda" pitchFamily="2" charset="0"/>
                <a:cs typeface="Vrinda" pitchFamily="2" charset="0"/>
              </a:rPr>
              <a:t>virāṭ</a:t>
            </a:r>
            <a:r>
              <a:rPr lang="en-US" sz="2800" dirty="0" smtClean="0">
                <a:latin typeface="Vrinda" pitchFamily="2" charset="0"/>
                <a:cs typeface="Vrinda" pitchFamily="2" charset="0"/>
              </a:rPr>
              <a:t> conception.</a:t>
            </a:r>
          </a:p>
          <a:p>
            <a:pPr algn="ctr">
              <a:buNone/>
            </a:pPr>
            <a:endParaRPr lang="en-US" sz="2800" dirty="0" smtClean="0">
              <a:latin typeface="Vrinda" pitchFamily="2" charset="0"/>
              <a:cs typeface="Vrinda" pitchFamily="2" charset="0"/>
            </a:endParaRPr>
          </a:p>
        </p:txBody>
      </p:sp>
      <p:sp>
        <p:nvSpPr>
          <p:cNvPr id="5" name="TextBox 4"/>
          <p:cNvSpPr txBox="1"/>
          <p:nvPr/>
        </p:nvSpPr>
        <p:spPr>
          <a:xfrm>
            <a:off x="1219200" y="6019800"/>
            <a:ext cx="7696200" cy="646331"/>
          </a:xfrm>
          <a:prstGeom prst="rect">
            <a:avLst/>
          </a:prstGeom>
          <a:solidFill>
            <a:schemeClr val="tx2">
              <a:lumMod val="40000"/>
              <a:lumOff val="60000"/>
            </a:schemeClr>
          </a:solidFill>
        </p:spPr>
        <p:txBody>
          <a:bodyPr wrap="square" rtlCol="0">
            <a:spAutoFit/>
          </a:bodyPr>
          <a:lstStyle/>
          <a:p>
            <a:r>
              <a:rPr lang="en-US" dirty="0" smtClean="0"/>
              <a:t>While meditating upon the Universal form- one should not be misled by those posing as Lord </a:t>
            </a:r>
            <a:r>
              <a:rPr lang="en-US" dirty="0" err="1" smtClean="0"/>
              <a:t>Krsna</a:t>
            </a:r>
            <a:r>
              <a:rPr lang="en-US" dirty="0" smtClean="0"/>
              <a:t> but are not able to act like HIM or exhibit the </a:t>
            </a:r>
            <a:r>
              <a:rPr lang="en-US" dirty="0" err="1" smtClean="0"/>
              <a:t>virat</a:t>
            </a:r>
            <a:r>
              <a:rPr lang="en-US" dirty="0" smtClean="0"/>
              <a:t> </a:t>
            </a:r>
            <a:r>
              <a:rPr lang="en-US" dirty="0" err="1" smtClean="0"/>
              <a:t>rupa</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45410</TotalTime>
  <Words>1317</Words>
  <Application>Microsoft Office PowerPoint</Application>
  <PresentationFormat>On-screen Show (4:3)</PresentationFormat>
  <Paragraphs>209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Bhakti Vaibhav Studies </vt:lpstr>
      <vt:lpstr>Chapter Theme</vt:lpstr>
      <vt:lpstr>Section Theme </vt:lpstr>
      <vt:lpstr>2.1.22</vt:lpstr>
      <vt:lpstr>Important Points</vt:lpstr>
      <vt:lpstr>2.1.23</vt:lpstr>
      <vt:lpstr>Slide 7</vt:lpstr>
      <vt:lpstr>2.1.24</vt:lpstr>
      <vt:lpstr>2.1.25</vt:lpstr>
      <vt:lpstr>2.1.26</vt:lpstr>
      <vt:lpstr>2.1.27</vt:lpstr>
      <vt:lpstr>2.1.28</vt:lpstr>
      <vt:lpstr>2.1.29</vt:lpstr>
      <vt:lpstr>2.1.30</vt:lpstr>
      <vt:lpstr>2.1.31</vt:lpstr>
      <vt:lpstr>2.1.32</vt:lpstr>
      <vt:lpstr>2.1.33</vt:lpstr>
      <vt:lpstr>2.1.34</vt:lpstr>
      <vt:lpstr>2.1.35</vt:lpstr>
      <vt:lpstr>2.1.36</vt:lpstr>
      <vt:lpstr>2.1.37</vt:lpstr>
      <vt:lpstr>2.1.38</vt:lpstr>
      <vt:lpstr>Why meditate on the Universal form – Texts 22-38</vt:lpstr>
      <vt:lpstr>Why meditate on the Universal Form?</vt:lpstr>
      <vt:lpstr>Slide 25</vt:lpstr>
      <vt:lpstr>Minds of the materialistic men are flickering- constantly moving from one aspect to another 2.1.38</vt:lpstr>
      <vt:lpstr>“Each and every item of the material manifestation entails a part of the body of the gigantic form, and thus the flickering mind can be fixed in the Lord only and nothing else.” -2.1.38 Purport</vt:lpstr>
      <vt:lpstr>Clear Mind</vt:lpstr>
      <vt:lpstr>“The neophyte student will gradually realize the hymns of Īśopaniṣad which state that the Supreme Lord is everywhere, and thus he will learn the art of not committing any offense to the body of the Lord”-2.1.38 </vt:lpstr>
      <vt:lpstr>“This sense of God-mindedness will diminish one’s pride in challenging the existence of God. Thus one can learn to show respect to everything, for all things are parts and parcels of the supreme body.”-2.1.38 purport</vt:lpstr>
      <vt:lpstr>Attitude of service (2.1.26 purport)</vt:lpstr>
      <vt:lpstr>Attitude of service (2.1.37 purport)</vt:lpstr>
      <vt:lpstr>Attitude of service: From Immature to Mature Pantheism</vt:lpstr>
      <vt:lpstr>2.1.39</vt:lpstr>
      <vt:lpstr>Important points</vt:lpstr>
      <vt:lpstr>Important points</vt:lpstr>
      <vt:lpstr>Practical Application</vt:lpstr>
      <vt:lpstr>Summary</vt:lpstr>
      <vt:lpstr>Slide 39</vt:lpstr>
      <vt:lpstr>Slide 40</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Bhakti Vaibhav Studies </dc:title>
  <dc:creator>nurag Pareek</dc:creator>
  <cp:lastModifiedBy>nurag Pareek</cp:lastModifiedBy>
  <cp:revision>5</cp:revision>
  <dcterms:created xsi:type="dcterms:W3CDTF">2013-03-28T22:05:05Z</dcterms:created>
  <dcterms:modified xsi:type="dcterms:W3CDTF">2013-04-30T16:34:08Z</dcterms:modified>
</cp:coreProperties>
</file>