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8"/>
  </p:notesMasterIdLst>
  <p:sldIdLst>
    <p:sldId id="256" r:id="rId2"/>
    <p:sldId id="260" r:id="rId3"/>
    <p:sldId id="261" r:id="rId4"/>
    <p:sldId id="346" r:id="rId5"/>
    <p:sldId id="344" r:id="rId6"/>
    <p:sldId id="360" r:id="rId7"/>
    <p:sldId id="368" r:id="rId8"/>
    <p:sldId id="407" r:id="rId9"/>
    <p:sldId id="380" r:id="rId10"/>
    <p:sldId id="398" r:id="rId11"/>
    <p:sldId id="399" r:id="rId12"/>
    <p:sldId id="400" r:id="rId13"/>
    <p:sldId id="381" r:id="rId14"/>
    <p:sldId id="401" r:id="rId15"/>
    <p:sldId id="402" r:id="rId16"/>
    <p:sldId id="382" r:id="rId17"/>
    <p:sldId id="383" r:id="rId18"/>
    <p:sldId id="403" r:id="rId19"/>
    <p:sldId id="404" r:id="rId20"/>
    <p:sldId id="384" r:id="rId21"/>
    <p:sldId id="405" r:id="rId22"/>
    <p:sldId id="406" r:id="rId23"/>
    <p:sldId id="385" r:id="rId24"/>
    <p:sldId id="394" r:id="rId25"/>
    <p:sldId id="337" r:id="rId26"/>
    <p:sldId id="338"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48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09" autoAdjust="0"/>
    <p:restoredTop sz="82065" autoAdjust="0"/>
  </p:normalViewPr>
  <p:slideViewPr>
    <p:cSldViewPr>
      <p:cViewPr>
        <p:scale>
          <a:sx n="66" d="100"/>
          <a:sy n="66" d="100"/>
        </p:scale>
        <p:origin x="-101" y="-72"/>
      </p:cViewPr>
      <p:guideLst>
        <p:guide orient="horz" pos="2160"/>
        <p:guide pos="2880"/>
      </p:guideLst>
    </p:cSldViewPr>
  </p:slideViewPr>
  <p:outlineViewPr>
    <p:cViewPr>
      <p:scale>
        <a:sx n="33" d="100"/>
        <a:sy n="33" d="100"/>
      </p:scale>
      <p:origin x="0" y="10147"/>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856"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06A44F9-9DF5-4A1F-9B18-ECA167B88B9F}" type="datetimeFigureOut">
              <a:rPr lang="en-US"/>
              <a:pPr>
                <a:defRPr/>
              </a:pPr>
              <a:t>3/14/2013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342701A-6773-4326-8700-2707D20F791A}" type="slidenum">
              <a:rPr lang="en-US"/>
              <a:pPr>
                <a:defRPr/>
              </a:pPr>
              <a:t>‹#›</a:t>
            </a:fld>
            <a:endParaRPr lang="en-US"/>
          </a:p>
        </p:txBody>
      </p:sp>
    </p:spTree>
    <p:extLst>
      <p:ext uri="{BB962C8B-B14F-4D97-AF65-F5344CB8AC3E}">
        <p14:creationId xmlns:p14="http://schemas.microsoft.com/office/powerpoint/2010/main" val="596831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DDBFA5-8A83-401E-9A18-BF0E21469F66}"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History</a:t>
            </a:r>
          </a:p>
          <a:p>
            <a:pPr marL="0" indent="0">
              <a:buNone/>
            </a:pPr>
            <a:r>
              <a:rPr lang="en-US" baseline="0" dirty="0" smtClean="0"/>
              <a:t>        - </a:t>
            </a:r>
            <a:r>
              <a:rPr lang="en-US" baseline="0" dirty="0" err="1" smtClean="0"/>
              <a:t>Brahmana</a:t>
            </a:r>
            <a:r>
              <a:rPr lang="en-US" baseline="0" dirty="0" smtClean="0"/>
              <a:t> mystic</a:t>
            </a:r>
            <a:endParaRPr lang="en-US" dirty="0" smtClean="0"/>
          </a:p>
          <a:p>
            <a:pPr marL="0" indent="0">
              <a:buNone/>
            </a:pPr>
            <a:r>
              <a:rPr lang="en-US" baseline="0" dirty="0" smtClean="0"/>
              <a:t>        - </a:t>
            </a:r>
            <a:r>
              <a:rPr lang="en-US" baseline="0" dirty="0" err="1" smtClean="0"/>
              <a:t>Incarnaton</a:t>
            </a:r>
            <a:r>
              <a:rPr lang="en-US" baseline="0" dirty="0" smtClean="0"/>
              <a:t> of Lord Siva</a:t>
            </a:r>
          </a:p>
          <a:p>
            <a:pPr marL="0" indent="0">
              <a:buNone/>
            </a:pPr>
            <a:r>
              <a:rPr lang="en-US" baseline="0" dirty="0" smtClean="0"/>
              <a:t>        - </a:t>
            </a:r>
            <a:r>
              <a:rPr lang="en-US" baseline="0" dirty="0" err="1" smtClean="0"/>
              <a:t>Kumari</a:t>
            </a:r>
            <a:r>
              <a:rPr lang="en-US" baseline="0" dirty="0" smtClean="0"/>
              <a:t> </a:t>
            </a:r>
            <a:r>
              <a:rPr lang="en-US" baseline="0" dirty="0" err="1" smtClean="0"/>
              <a:t>kunti</a:t>
            </a:r>
            <a:r>
              <a:rPr lang="en-US" baseline="0" dirty="0" smtClean="0"/>
              <a:t> pleases </a:t>
            </a:r>
            <a:r>
              <a:rPr lang="en-US" baseline="0" dirty="0" err="1" smtClean="0"/>
              <a:t>Durvasa</a:t>
            </a:r>
            <a:endParaRPr lang="en-US" baseline="0" dirty="0" smtClean="0"/>
          </a:p>
          <a:p>
            <a:pPr marL="0" indent="0">
              <a:buNone/>
            </a:pPr>
            <a:r>
              <a:rPr lang="en-US" baseline="0" dirty="0" smtClean="0"/>
              <a:t>        - Could travel in Space – 1 year – </a:t>
            </a:r>
            <a:r>
              <a:rPr lang="en-US" baseline="0" dirty="0" err="1" smtClean="0"/>
              <a:t>ambrish</a:t>
            </a:r>
            <a:r>
              <a:rPr lang="en-US" baseline="0" dirty="0" smtClean="0"/>
              <a:t> maharaja</a:t>
            </a:r>
          </a:p>
          <a:p>
            <a:pPr marL="228600" indent="-228600">
              <a:buAutoNum type="arabicPeriod" startAt="2"/>
            </a:pPr>
            <a:r>
              <a:rPr lang="en-US" baseline="0" dirty="0" smtClean="0"/>
              <a:t>Visit the </a:t>
            </a:r>
            <a:r>
              <a:rPr lang="en-US" baseline="0" dirty="0" err="1" smtClean="0"/>
              <a:t>pandavas</a:t>
            </a:r>
            <a:endParaRPr lang="en-US" baseline="0" dirty="0" smtClean="0"/>
          </a:p>
          <a:p>
            <a:pPr marL="0" indent="0">
              <a:buNone/>
            </a:pPr>
            <a:r>
              <a:rPr lang="en-US" baseline="0" dirty="0" smtClean="0"/>
              <a:t>        - </a:t>
            </a:r>
            <a:r>
              <a:rPr lang="en-US" baseline="0" dirty="0" err="1" smtClean="0"/>
              <a:t>Duryodhana’s</a:t>
            </a:r>
            <a:r>
              <a:rPr lang="en-US" baseline="0" dirty="0" smtClean="0"/>
              <a:t> plot</a:t>
            </a:r>
          </a:p>
          <a:p>
            <a:pPr marL="0" indent="0">
              <a:buNone/>
            </a:pPr>
            <a:r>
              <a:rPr lang="en-US" baseline="0" dirty="0" smtClean="0"/>
              <a:t>        - </a:t>
            </a:r>
            <a:r>
              <a:rPr lang="en-US" baseline="0" dirty="0" err="1" smtClean="0"/>
              <a:t>Draupadi’s</a:t>
            </a:r>
            <a:r>
              <a:rPr lang="en-US" baseline="0" dirty="0" smtClean="0"/>
              <a:t> calling for </a:t>
            </a:r>
            <a:r>
              <a:rPr lang="en-US" baseline="0" dirty="0" err="1" smtClean="0"/>
              <a:t>Krsna</a:t>
            </a:r>
            <a:endParaRPr lang="en-US" baseline="0" dirty="0" smtClean="0"/>
          </a:p>
          <a:p>
            <a:pPr marL="0" inden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10</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Thru</a:t>
            </a:r>
            <a:r>
              <a:rPr lang="en-US" baseline="0" dirty="0" smtClean="0"/>
              <a:t> diff processes of hearing, chanting etc.</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11</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Withdraw</a:t>
            </a:r>
            <a:r>
              <a:rPr lang="en-US" baseline="0" dirty="0" smtClean="0"/>
              <a:t> mind from where it wanders and bring to the </a:t>
            </a:r>
            <a:r>
              <a:rPr lang="en-US" baseline="0" dirty="0" err="1" smtClean="0"/>
              <a:t>HolyName</a:t>
            </a: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12</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13</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History</a:t>
            </a:r>
          </a:p>
          <a:p>
            <a:pPr marL="0" indent="0">
              <a:buNone/>
            </a:pPr>
            <a:r>
              <a:rPr lang="en-US" baseline="0" dirty="0" smtClean="0"/>
              <a:t>        - </a:t>
            </a:r>
            <a:r>
              <a:rPr lang="en-US" baseline="0" dirty="0" err="1" smtClean="0"/>
              <a:t>Brahmana</a:t>
            </a:r>
            <a:r>
              <a:rPr lang="en-US" baseline="0" dirty="0" smtClean="0"/>
              <a:t> mystic</a:t>
            </a:r>
            <a:endParaRPr lang="en-US" dirty="0" smtClean="0"/>
          </a:p>
          <a:p>
            <a:pPr marL="0" indent="0">
              <a:buNone/>
            </a:pPr>
            <a:r>
              <a:rPr lang="en-US" baseline="0" dirty="0" smtClean="0"/>
              <a:t>        - </a:t>
            </a:r>
            <a:r>
              <a:rPr lang="en-US" baseline="0" dirty="0" err="1" smtClean="0"/>
              <a:t>Incarnaton</a:t>
            </a:r>
            <a:r>
              <a:rPr lang="en-US" baseline="0" dirty="0" smtClean="0"/>
              <a:t> of Lord Siva</a:t>
            </a:r>
          </a:p>
          <a:p>
            <a:pPr marL="0" indent="0">
              <a:buNone/>
            </a:pPr>
            <a:r>
              <a:rPr lang="en-US" baseline="0" dirty="0" smtClean="0"/>
              <a:t>        - </a:t>
            </a:r>
            <a:r>
              <a:rPr lang="en-US" baseline="0" dirty="0" err="1" smtClean="0"/>
              <a:t>Kumari</a:t>
            </a:r>
            <a:r>
              <a:rPr lang="en-US" baseline="0" dirty="0" smtClean="0"/>
              <a:t> </a:t>
            </a:r>
            <a:r>
              <a:rPr lang="en-US" baseline="0" dirty="0" err="1" smtClean="0"/>
              <a:t>kunti</a:t>
            </a:r>
            <a:r>
              <a:rPr lang="en-US" baseline="0" dirty="0" smtClean="0"/>
              <a:t> pleases </a:t>
            </a:r>
            <a:r>
              <a:rPr lang="en-US" baseline="0" dirty="0" err="1" smtClean="0"/>
              <a:t>Durvasa</a:t>
            </a:r>
            <a:endParaRPr lang="en-US" baseline="0" dirty="0" smtClean="0"/>
          </a:p>
          <a:p>
            <a:pPr marL="0" indent="0">
              <a:buNone/>
            </a:pPr>
            <a:r>
              <a:rPr lang="en-US" baseline="0" dirty="0" smtClean="0"/>
              <a:t>        - Could travel in Space – 1 year – </a:t>
            </a:r>
            <a:r>
              <a:rPr lang="en-US" baseline="0" dirty="0" err="1" smtClean="0"/>
              <a:t>ambrish</a:t>
            </a:r>
            <a:r>
              <a:rPr lang="en-US" baseline="0" dirty="0" smtClean="0"/>
              <a:t> maharaja</a:t>
            </a:r>
          </a:p>
          <a:p>
            <a:pPr marL="228600" indent="-228600">
              <a:buAutoNum type="arabicPeriod" startAt="2"/>
            </a:pPr>
            <a:r>
              <a:rPr lang="en-US" baseline="0" dirty="0" smtClean="0"/>
              <a:t>Visit the </a:t>
            </a:r>
            <a:r>
              <a:rPr lang="en-US" baseline="0" dirty="0" err="1" smtClean="0"/>
              <a:t>pandavas</a:t>
            </a:r>
            <a:endParaRPr lang="en-US" baseline="0" dirty="0" smtClean="0"/>
          </a:p>
          <a:p>
            <a:pPr marL="0" indent="0">
              <a:buNone/>
            </a:pPr>
            <a:r>
              <a:rPr lang="en-US" baseline="0" dirty="0" smtClean="0"/>
              <a:t>        - </a:t>
            </a:r>
            <a:r>
              <a:rPr lang="en-US" baseline="0" dirty="0" err="1" smtClean="0"/>
              <a:t>Duryodhana’s</a:t>
            </a:r>
            <a:r>
              <a:rPr lang="en-US" baseline="0" dirty="0" smtClean="0"/>
              <a:t> plot</a:t>
            </a:r>
          </a:p>
          <a:p>
            <a:pPr marL="0" indent="0">
              <a:buNone/>
            </a:pPr>
            <a:r>
              <a:rPr lang="en-US" baseline="0" dirty="0" smtClean="0"/>
              <a:t>        - </a:t>
            </a:r>
            <a:r>
              <a:rPr lang="en-US" baseline="0" dirty="0" err="1" smtClean="0"/>
              <a:t>Draupadi’s</a:t>
            </a:r>
            <a:r>
              <a:rPr lang="en-US" baseline="0" dirty="0" smtClean="0"/>
              <a:t> calling for </a:t>
            </a:r>
            <a:r>
              <a:rPr lang="en-US" baseline="0" dirty="0" err="1" smtClean="0"/>
              <a:t>Krsna</a:t>
            </a:r>
            <a:endParaRPr lang="en-US" baseline="0" dirty="0" smtClean="0"/>
          </a:p>
          <a:p>
            <a:pPr marL="0" inden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14</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Dreams</a:t>
            </a:r>
            <a:r>
              <a:rPr lang="en-US" baseline="0" dirty="0" smtClean="0"/>
              <a:t> / encounters – regret past sinful life and reflect how fortunate to serve. Pray to allow me to serve.</a:t>
            </a:r>
          </a:p>
          <a:p>
            <a:pPr marL="228600" indent="-228600">
              <a:buAutoNum type="arabicPeriod"/>
            </a:pPr>
            <a:r>
              <a:rPr lang="en-US" baseline="0" dirty="0" err="1" smtClean="0"/>
              <a:t>Sivarama</a:t>
            </a:r>
            <a:r>
              <a:rPr lang="en-US" baseline="0" dirty="0" smtClean="0"/>
              <a:t> swami </a:t>
            </a:r>
            <a:r>
              <a:rPr lang="en-US" baseline="0" dirty="0" err="1" smtClean="0"/>
              <a:t>mahraja’s</a:t>
            </a:r>
            <a:r>
              <a:rPr lang="en-US" baseline="0" dirty="0" smtClean="0"/>
              <a:t> article about watching T.V</a:t>
            </a:r>
          </a:p>
          <a:p>
            <a:pPr marL="0" indent="0">
              <a:buNone/>
            </a:pPr>
            <a:r>
              <a:rPr lang="en-US" baseline="0" dirty="0" smtClean="0"/>
              <a:t>     </a:t>
            </a:r>
            <a:r>
              <a:rPr lang="en-US" baseline="0" dirty="0" err="1" smtClean="0"/>
              <a:t>Radhakrishna</a:t>
            </a:r>
            <a:r>
              <a:rPr lang="en-US" baseline="0" dirty="0" smtClean="0"/>
              <a:t> </a:t>
            </a:r>
            <a:r>
              <a:rPr lang="en-US" baseline="0" dirty="0" err="1" smtClean="0"/>
              <a:t>prabhu</a:t>
            </a:r>
            <a:r>
              <a:rPr lang="en-US" baseline="0" dirty="0" smtClean="0"/>
              <a:t> – parents T.V – try to minimize.</a:t>
            </a:r>
          </a:p>
          <a:p>
            <a:pPr marL="0" indent="0">
              <a:buNone/>
            </a:pPr>
            <a:r>
              <a:rPr lang="en-US" baseline="0" dirty="0" smtClean="0"/>
              <a:t>3.  Different devotees have different capacities. All we care is if every moment engaged in service?</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15</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16</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17</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t>Diety</a:t>
            </a:r>
            <a:r>
              <a:rPr lang="en-US" baseline="0" dirty="0" smtClean="0"/>
              <a:t> is identical with the Lord</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18</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After</a:t>
            </a:r>
            <a:r>
              <a:rPr lang="en-US" baseline="0" dirty="0" smtClean="0"/>
              <a:t> rising and before sleeping</a:t>
            </a:r>
          </a:p>
          <a:p>
            <a:pPr marL="228600" indent="-228600">
              <a:buAutoNum type="arabicPeriod"/>
            </a:pPr>
            <a:r>
              <a:rPr lang="en-US" baseline="0" dirty="0" smtClean="0"/>
              <a:t>5 miles, should make temple </a:t>
            </a:r>
            <a:r>
              <a:rPr lang="en-US" baseline="0" dirty="0" err="1" smtClean="0"/>
              <a:t>dieties</a:t>
            </a:r>
            <a:r>
              <a:rPr lang="en-US" baseline="0" dirty="0" smtClean="0"/>
              <a:t> main focus</a:t>
            </a:r>
          </a:p>
          <a:p>
            <a:pPr marL="228600" indent="-228600">
              <a:buAutoNum type="arabicPeriod"/>
            </a:pPr>
            <a:r>
              <a:rPr lang="en-US" baseline="0" dirty="0" smtClean="0"/>
              <a:t>All parents are not the same. Our parents nurtured us. Our deities are special to us.</a:t>
            </a:r>
          </a:p>
          <a:p>
            <a:pPr marL="0" indent="0">
              <a:buNone/>
            </a:pPr>
            <a:r>
              <a:rPr lang="en-US" baseline="0" dirty="0" smtClean="0"/>
              <a:t>     Ex: Jaya </a:t>
            </a:r>
            <a:r>
              <a:rPr lang="en-US" baseline="0" dirty="0" err="1" smtClean="0"/>
              <a:t>Subhadra</a:t>
            </a:r>
            <a:r>
              <a:rPr lang="en-US" baseline="0" dirty="0" smtClean="0"/>
              <a:t> </a:t>
            </a:r>
            <a:r>
              <a:rPr lang="en-US" baseline="0" dirty="0" err="1" smtClean="0"/>
              <a:t>mathaji</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19</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F78AEC-B924-46EF-B046-C669DC283CF1}"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20</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Impure-</a:t>
            </a:r>
            <a:r>
              <a:rPr lang="en-US" baseline="0" dirty="0" smtClean="0"/>
              <a:t> due to lack of knowledge of personal feature of the Lord.</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21</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t>Diety</a:t>
            </a:r>
            <a:r>
              <a:rPr lang="en-US" baseline="0" dirty="0" smtClean="0"/>
              <a:t> is identical with the Lord</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22</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23</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t>Diety</a:t>
            </a:r>
            <a:r>
              <a:rPr lang="en-US" baseline="0" dirty="0" smtClean="0"/>
              <a:t> is identical with the Lord</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24</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25</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26</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87E110-DA30-49E8-9CF4-81CD8C558344}"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4</a:t>
            </a:fld>
            <a:endParaRPr lang="en-US"/>
          </a:p>
        </p:txBody>
      </p:sp>
    </p:spTree>
    <p:extLst>
      <p:ext uri="{BB962C8B-B14F-4D97-AF65-F5344CB8AC3E}">
        <p14:creationId xmlns:p14="http://schemas.microsoft.com/office/powerpoint/2010/main" val="2841046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5</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6</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Self-complacency</a:t>
            </a:r>
            <a:r>
              <a:rPr lang="en-US" baseline="0" dirty="0" smtClean="0"/>
              <a:t> – don’t start a new family in Holy Places.</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7</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Death may not give</a:t>
            </a:r>
            <a:r>
              <a:rPr lang="en-US" baseline="0" dirty="0" smtClean="0"/>
              <a:t> us notice</a:t>
            </a:r>
          </a:p>
          <a:p>
            <a:pPr marL="228600" indent="-228600">
              <a:buAutoNum type="arabicPeriod"/>
            </a:pPr>
            <a:r>
              <a:rPr lang="en-US" baseline="0" dirty="0" err="1" smtClean="0"/>
              <a:t>Madhava</a:t>
            </a:r>
            <a:r>
              <a:rPr lang="en-US" baseline="0" dirty="0" smtClean="0"/>
              <a:t> </a:t>
            </a:r>
            <a:r>
              <a:rPr lang="en-US" baseline="0" dirty="0" err="1" smtClean="0"/>
              <a:t>prabhu</a:t>
            </a:r>
            <a:r>
              <a:rPr lang="en-US" baseline="0" dirty="0" smtClean="0"/>
              <a:t> – same melody  </a:t>
            </a:r>
          </a:p>
          <a:p>
            <a:pPr marL="228600" indent="-228600">
              <a:buAutoNum type="arabicPeriod"/>
            </a:pPr>
            <a:r>
              <a:rPr lang="en-US" dirty="0" smtClean="0"/>
              <a:t>devotee - car in tracks – at</a:t>
            </a:r>
            <a:r>
              <a:rPr lang="en-US" baseline="0" dirty="0" smtClean="0"/>
              <a:t> the last moment thought  - what will happen to my wife and children</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8</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9</a:t>
            </a:fld>
            <a:endParaRPr lang="en-US"/>
          </a:p>
        </p:txBody>
      </p:sp>
    </p:spTree>
    <p:extLst>
      <p:ext uri="{BB962C8B-B14F-4D97-AF65-F5344CB8AC3E}">
        <p14:creationId xmlns:p14="http://schemas.microsoft.com/office/powerpoint/2010/main" val="2010602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CCA4B89C-CEEC-4E39-B2C3-7C6F728900C2}" type="datetimeFigureOut">
              <a:rPr lang="en-US"/>
              <a:pPr>
                <a:defRPr/>
              </a:pPr>
              <a:t>3/14/2013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2AB365F-7A1B-4859-BEE5-81F2498BB6A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14272D6-A41F-425F-BE19-384124A8F0C6}" type="datetimeFigureOut">
              <a:rPr lang="en-US"/>
              <a:pPr>
                <a:defRPr/>
              </a:pPr>
              <a:t>3/14/2013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1780BC1-89B1-46EB-B808-E4EEE4FD4C0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C78F5F5-99EB-4B11-A9A7-F5B6BAEDA38C}" type="datetimeFigureOut">
              <a:rPr lang="en-US"/>
              <a:pPr>
                <a:defRPr/>
              </a:pPr>
              <a:t>3/14/2013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E0DAD95-C953-43A2-8D5E-39B09389502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6636F13-2002-4CF9-9CEE-142EE6A964D1}" type="datetimeFigureOut">
              <a:rPr lang="en-US"/>
              <a:pPr>
                <a:defRPr/>
              </a:pPr>
              <a:t>3/14/2013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D4B03B2-044E-4373-B960-D93B41193B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173A4FE-0EDD-4C6A-BA96-387057F87CEF}" type="datetimeFigureOut">
              <a:rPr lang="en-US"/>
              <a:pPr>
                <a:defRPr/>
              </a:pPr>
              <a:t>3/14/2013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A54BF8B-3CBB-465A-A78F-133F869DD56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D2FC9A5-4AAC-43C4-B83D-93628E0E3916}" type="datetimeFigureOut">
              <a:rPr lang="en-US"/>
              <a:pPr>
                <a:defRPr/>
              </a:pPr>
              <a:t>3/14/2013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9F11FC9-483D-4673-A68D-4726D65FB59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1A51912A-3292-4F8C-855F-DA2AABF4F3C1}" type="datetimeFigureOut">
              <a:rPr lang="en-US"/>
              <a:pPr>
                <a:defRPr/>
              </a:pPr>
              <a:t>3/14/2013</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BAF38B9-C2FC-4B73-904B-2D8EF64F4E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F8D97A1-0EC3-4A2F-A324-E162864D9FB9}" type="datetimeFigureOut">
              <a:rPr lang="en-US"/>
              <a:pPr>
                <a:defRPr/>
              </a:pPr>
              <a:t>3/14/2013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9FF07DC2-E6F4-4C42-AE4A-DD06A61505F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93E0D42-0DD4-4802-806D-4B42F8A98E98}" type="datetimeFigureOut">
              <a:rPr lang="en-US"/>
              <a:pPr>
                <a:defRPr/>
              </a:pPr>
              <a:t>3/14/2013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FB332410-0675-4FC6-B12D-7B6ABD0840E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BC437F8-6B2E-4D85-9189-5141F10FBB6B}" type="datetimeFigureOut">
              <a:rPr lang="en-US"/>
              <a:pPr>
                <a:defRPr/>
              </a:pPr>
              <a:t>3/14/2013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0C8711A-9760-4AB2-97D6-8D4A4D28B29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3ABCB451-F170-4609-96A5-A1945BA1E192}" type="datetimeFigureOut">
              <a:rPr lang="en-US"/>
              <a:pPr>
                <a:defRPr/>
              </a:pPr>
              <a:t>3/14/2013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9EAE399-FBA5-47C3-98CE-916E4E7125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alpha val="79000"/>
              </a:srgbClr>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34F65A07-4DD3-4A9C-A43E-4AF1470B0B7E}" type="datetimeFigureOut">
              <a:rPr lang="en-US"/>
              <a:pPr>
                <a:defRPr/>
              </a:pPr>
              <a:t>3/14/2013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21C48F38-A612-48DF-82BC-B4FE603542C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1524000"/>
            <a:ext cx="5562600" cy="2362200"/>
          </a:xfrm>
        </p:spPr>
        <p:txBody>
          <a:bodyPr>
            <a:normAutofit fontScale="90000"/>
          </a:bodyPr>
          <a:lstStyle/>
          <a:p>
            <a:pPr fontAlgn="auto">
              <a:spcAft>
                <a:spcPts val="0"/>
              </a:spcAft>
              <a:defRPr/>
            </a:pPr>
            <a:r>
              <a:rPr lang="en-US" dirty="0" smtClean="0">
                <a:solidFill>
                  <a:schemeClr val="bg2"/>
                </a:solidFill>
              </a:rPr>
              <a:t>  </a:t>
            </a:r>
            <a:r>
              <a:rPr lang="en-US" dirty="0" err="1" smtClean="0">
                <a:solidFill>
                  <a:schemeClr val="bg2"/>
                </a:solidFill>
              </a:rPr>
              <a:t>Srimad</a:t>
            </a:r>
            <a:r>
              <a:rPr lang="en-US" dirty="0" smtClean="0">
                <a:solidFill>
                  <a:schemeClr val="bg2"/>
                </a:solidFill>
              </a:rPr>
              <a:t>         </a:t>
            </a:r>
            <a:br>
              <a:rPr lang="en-US" dirty="0" smtClean="0">
                <a:solidFill>
                  <a:schemeClr val="bg2"/>
                </a:solidFill>
              </a:rPr>
            </a:br>
            <a:r>
              <a:rPr lang="en-US" dirty="0" smtClean="0">
                <a:solidFill>
                  <a:schemeClr val="bg2"/>
                </a:solidFill>
              </a:rPr>
              <a:t>    </a:t>
            </a:r>
            <a:r>
              <a:rPr lang="en-US" dirty="0" err="1" smtClean="0">
                <a:solidFill>
                  <a:schemeClr val="bg2"/>
                </a:solidFill>
              </a:rPr>
              <a:t>bhagavataM</a:t>
            </a:r>
            <a:r>
              <a:rPr lang="en-US" dirty="0" smtClean="0">
                <a:solidFill>
                  <a:schemeClr val="bg2"/>
                </a:solidFill>
              </a:rPr>
              <a:t/>
            </a:r>
            <a:br>
              <a:rPr lang="en-US" dirty="0" smtClean="0">
                <a:solidFill>
                  <a:schemeClr val="bg2"/>
                </a:solidFill>
              </a:rPr>
            </a:br>
            <a:r>
              <a:rPr lang="en-US" dirty="0" smtClean="0"/>
              <a:t> </a:t>
            </a:r>
            <a:br>
              <a:rPr lang="en-US" dirty="0" smtClean="0"/>
            </a:br>
            <a:r>
              <a:rPr lang="en-US" dirty="0" smtClean="0"/>
              <a:t>    </a:t>
            </a:r>
            <a:r>
              <a:rPr lang="en-US" dirty="0" smtClean="0">
                <a:solidFill>
                  <a:schemeClr val="bg2"/>
                </a:solidFill>
              </a:rPr>
              <a:t>2.1.16 – 21</a:t>
            </a:r>
            <a:endParaRPr lang="en-US" dirty="0">
              <a:solidFill>
                <a:schemeClr val="bg2"/>
              </a:solidFill>
            </a:endParaRPr>
          </a:p>
        </p:txBody>
      </p:sp>
      <p:sp>
        <p:nvSpPr>
          <p:cNvPr id="3" name="Subtitle 2"/>
          <p:cNvSpPr>
            <a:spLocks noGrp="1"/>
          </p:cNvSpPr>
          <p:nvPr>
            <p:ph type="subTitle" idx="1"/>
          </p:nvPr>
        </p:nvSpPr>
        <p:spPr>
          <a:xfrm rot="10138737" flipH="1">
            <a:off x="1374775" y="5634038"/>
            <a:ext cx="46038" cy="68262"/>
          </a:xfrm>
        </p:spPr>
        <p:txBody>
          <a:bodyPr>
            <a:normAutofit fontScale="25000" lnSpcReduction="20000"/>
          </a:bodyPr>
          <a:lstStyle/>
          <a:p>
            <a:pPr fontAlgn="auto">
              <a:spcAft>
                <a:spcPts val="0"/>
              </a:spcAft>
              <a:buClr>
                <a:schemeClr val="tx1">
                  <a:shade val="95000"/>
                </a:schemeClr>
              </a:buClr>
              <a:buFont typeface="Wingdings 2"/>
              <a:buNone/>
              <a:defRPr/>
            </a:pPr>
            <a:endParaRPr lang="en-US" dirty="0">
              <a:effectLst>
                <a:outerShdw blurRad="50800" dist="38100" dir="5400000" algn="t" rotWithShape="0">
                  <a:prstClr val="black">
                    <a:alpha val="40000"/>
                  </a:prstClr>
                </a:outerShdw>
              </a:effectLst>
            </a:endParaRPr>
          </a:p>
        </p:txBody>
      </p:sp>
      <p:pic>
        <p:nvPicPr>
          <p:cNvPr id="2052" name="Picture 2" descr="Sages at Naimisharanya."/>
          <p:cNvPicPr>
            <a:picLocks noChangeAspect="1" noChangeArrowheads="1"/>
          </p:cNvPicPr>
          <p:nvPr/>
        </p:nvPicPr>
        <p:blipFill>
          <a:blip r:embed="rId3" cstate="print"/>
          <a:srcRect/>
          <a:stretch>
            <a:fillRect/>
          </a:stretch>
        </p:blipFill>
        <p:spPr bwMode="auto">
          <a:xfrm>
            <a:off x="304800" y="914400"/>
            <a:ext cx="3846513" cy="4876800"/>
          </a:xfrm>
          <a:prstGeom prst="rect">
            <a:avLst/>
          </a:prstGeom>
          <a:noFill/>
          <a:ln w="9525">
            <a:noFill/>
            <a:miter lim="800000"/>
            <a:headEnd/>
            <a:tailEnd/>
          </a:ln>
        </p:spPr>
      </p:pic>
      <p:sp>
        <p:nvSpPr>
          <p:cNvPr id="6" name="Rectangle 5"/>
          <p:cNvSpPr/>
          <p:nvPr/>
        </p:nvSpPr>
        <p:spPr>
          <a:xfrm>
            <a:off x="3962400" y="4072116"/>
            <a:ext cx="5041765" cy="1261884"/>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36525" indent="0" algn="ctr">
              <a:buNone/>
            </a:pPr>
            <a:r>
              <a:rPr lang="en-US" sz="3800" b="1" cap="all" dirty="0" smtClean="0">
                <a:ln w="6350">
                  <a:noFill/>
                </a:ln>
                <a:solidFill>
                  <a:srgbClr val="7030A0"/>
                </a:solidFill>
                <a:effectLst>
                  <a:outerShdw blurRad="127000" dist="200000" dir="2700000" algn="tl" rotWithShape="0">
                    <a:srgbClr val="000000">
                      <a:alpha val="30000"/>
                    </a:srgbClr>
                  </a:outerShdw>
                </a:effectLst>
                <a:latin typeface="+mj-lt"/>
                <a:ea typeface="+mj-ea"/>
                <a:cs typeface="+mj-cs"/>
              </a:rPr>
              <a:t>Preparing for</a:t>
            </a:r>
          </a:p>
          <a:p>
            <a:pPr marL="136525" indent="0" algn="ctr">
              <a:buNone/>
            </a:pPr>
            <a:r>
              <a:rPr lang="en-US" sz="3800" b="1" cap="all" dirty="0" smtClean="0">
                <a:ln w="6350">
                  <a:noFill/>
                </a:ln>
                <a:solidFill>
                  <a:srgbClr val="7030A0"/>
                </a:solidFill>
                <a:effectLst>
                  <a:outerShdw blurRad="127000" dist="200000" dir="2700000" algn="tl" rotWithShape="0">
                    <a:srgbClr val="000000">
                      <a:alpha val="30000"/>
                    </a:srgbClr>
                  </a:outerShdw>
                </a:effectLst>
                <a:latin typeface="+mj-lt"/>
                <a:ea typeface="+mj-ea"/>
                <a:cs typeface="+mj-cs"/>
              </a:rPr>
              <a:t> BETTER next life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2.1.17   Process of mind control</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7620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sz="2400" dirty="0" err="1" smtClean="0">
                <a:solidFill>
                  <a:srgbClr val="7030A0"/>
                </a:solidFill>
                <a:latin typeface="Balaram" pitchFamily="2" charset="0"/>
              </a:rPr>
              <a:t>Omkara</a:t>
            </a:r>
            <a:r>
              <a:rPr lang="en-US" sz="2400" dirty="0" smtClean="0">
                <a:solidFill>
                  <a:srgbClr val="7030A0"/>
                </a:solidFill>
                <a:latin typeface="Balaram" pitchFamily="2" charset="0"/>
              </a:rPr>
              <a:t> – what is it?</a:t>
            </a:r>
          </a:p>
          <a:p>
            <a:r>
              <a:rPr lang="en-US" sz="2400" dirty="0" smtClean="0">
                <a:solidFill>
                  <a:srgbClr val="7030A0"/>
                </a:solidFill>
                <a:latin typeface="Balaram" pitchFamily="2" charset="0"/>
              </a:rPr>
              <a:t>Seed of transcendental realization</a:t>
            </a:r>
          </a:p>
          <a:p>
            <a:r>
              <a:rPr lang="en-US" sz="2400" dirty="0" smtClean="0">
                <a:solidFill>
                  <a:srgbClr val="7030A0"/>
                </a:solidFill>
                <a:latin typeface="Balaram" pitchFamily="2" charset="0"/>
              </a:rPr>
              <a:t>3 transcendental letters a-u-m</a:t>
            </a:r>
          </a:p>
          <a:p>
            <a:r>
              <a:rPr lang="en-US" sz="2400" dirty="0" smtClean="0">
                <a:solidFill>
                  <a:srgbClr val="7030A0"/>
                </a:solidFill>
                <a:latin typeface="Balaram" pitchFamily="2" charset="0"/>
              </a:rPr>
              <a:t>Seed of transcendental sound</a:t>
            </a:r>
          </a:p>
          <a:p>
            <a:r>
              <a:rPr lang="en-US" sz="1800" dirty="0" smtClean="0">
                <a:solidFill>
                  <a:srgbClr val="7030A0"/>
                </a:solidFill>
                <a:latin typeface="Balaram" pitchFamily="2" charset="0"/>
              </a:rPr>
              <a:t>[BG 9.17]</a:t>
            </a:r>
            <a:r>
              <a:rPr lang="en-US" sz="2400" dirty="0" smtClean="0">
                <a:solidFill>
                  <a:srgbClr val="7030A0"/>
                </a:solidFill>
                <a:latin typeface="Balaram" pitchFamily="2" charset="0"/>
              </a:rPr>
              <a:t> Direct representation of Absolute Truth</a:t>
            </a:r>
          </a:p>
          <a:p>
            <a:r>
              <a:rPr lang="en-US" sz="2400" dirty="0" smtClean="0">
                <a:solidFill>
                  <a:srgbClr val="7030A0"/>
                </a:solidFill>
                <a:latin typeface="Balaram" pitchFamily="2" charset="0"/>
              </a:rPr>
              <a:t>Note of address ‘O my Lord’</a:t>
            </a:r>
          </a:p>
          <a:p>
            <a:pPr marL="136525" indent="0">
              <a:buNone/>
            </a:pPr>
            <a:endParaRPr lang="en-US" sz="2400" dirty="0">
              <a:solidFill>
                <a:srgbClr val="7030A0"/>
              </a:solidFill>
              <a:latin typeface="Balaram" pitchFamily="2" charset="0"/>
            </a:endParaRPr>
          </a:p>
          <a:p>
            <a:pPr marL="136525" indent="0">
              <a:buNone/>
            </a:pPr>
            <a:r>
              <a:rPr lang="en-US" sz="2400" dirty="0" smtClean="0">
                <a:solidFill>
                  <a:srgbClr val="7030A0"/>
                </a:solidFill>
                <a:latin typeface="Balaram" pitchFamily="2" charset="0"/>
              </a:rPr>
              <a:t>Process of mind control</a:t>
            </a:r>
          </a:p>
          <a:p>
            <a:r>
              <a:rPr lang="en-US" sz="2400" dirty="0" smtClean="0">
                <a:solidFill>
                  <a:srgbClr val="7030A0"/>
                </a:solidFill>
                <a:latin typeface="Balaram" pitchFamily="2" charset="0"/>
              </a:rPr>
              <a:t>Chant </a:t>
            </a:r>
            <a:r>
              <a:rPr lang="en-US" sz="2400" dirty="0" err="1">
                <a:solidFill>
                  <a:srgbClr val="7030A0"/>
                </a:solidFill>
                <a:latin typeface="Balaram" pitchFamily="2" charset="0"/>
              </a:rPr>
              <a:t>O</a:t>
            </a:r>
            <a:r>
              <a:rPr lang="en-US" sz="2400" dirty="0" err="1" smtClean="0">
                <a:solidFill>
                  <a:srgbClr val="7030A0"/>
                </a:solidFill>
                <a:latin typeface="Balaram" pitchFamily="2" charset="0"/>
              </a:rPr>
              <a:t>mkara</a:t>
            </a:r>
            <a:r>
              <a:rPr lang="en-US" sz="2400" dirty="0" smtClean="0">
                <a:solidFill>
                  <a:srgbClr val="7030A0"/>
                </a:solidFill>
                <a:latin typeface="Balaram" pitchFamily="2" charset="0"/>
              </a:rPr>
              <a:t> within mind + breathing process</a:t>
            </a:r>
          </a:p>
          <a:p>
            <a:r>
              <a:rPr lang="en-US" sz="2400" dirty="0" smtClean="0">
                <a:solidFill>
                  <a:srgbClr val="7030A0"/>
                </a:solidFill>
                <a:latin typeface="Balaram" pitchFamily="2" charset="0"/>
              </a:rPr>
              <a:t>Transcendental but mechanical process</a:t>
            </a:r>
          </a:p>
        </p:txBody>
      </p:sp>
      <p:sp>
        <p:nvSpPr>
          <p:cNvPr id="2" name="AutoShape 2"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8542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2.1.17   Process of mind control</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7620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sz="2400" dirty="0" smtClean="0">
                <a:solidFill>
                  <a:srgbClr val="7030A0"/>
                </a:solidFill>
                <a:latin typeface="Balaram" pitchFamily="2" charset="0"/>
              </a:rPr>
              <a:t>Who is it for?</a:t>
            </a:r>
          </a:p>
          <a:p>
            <a:r>
              <a:rPr lang="en-US" sz="2400" dirty="0" smtClean="0">
                <a:solidFill>
                  <a:srgbClr val="7030A0"/>
                </a:solidFill>
                <a:latin typeface="Balaram" pitchFamily="2" charset="0"/>
              </a:rPr>
              <a:t>Persons unable to realize transcendental name on account of imperfect senses</a:t>
            </a:r>
          </a:p>
          <a:p>
            <a:r>
              <a:rPr lang="en-US" sz="2400" dirty="0" smtClean="0">
                <a:solidFill>
                  <a:srgbClr val="7030A0"/>
                </a:solidFill>
                <a:latin typeface="Balaram" pitchFamily="2" charset="0"/>
              </a:rPr>
              <a:t>One who is unable to chant directly the Holy Name of the Lord</a:t>
            </a:r>
          </a:p>
          <a:p>
            <a:pPr marL="136525" indent="0">
              <a:buNone/>
            </a:pPr>
            <a:endParaRPr lang="en-US" sz="2400" dirty="0">
              <a:solidFill>
                <a:srgbClr val="7030A0"/>
              </a:solidFill>
              <a:latin typeface="Balaram" pitchFamily="2" charset="0"/>
            </a:endParaRPr>
          </a:p>
          <a:p>
            <a:pPr marL="136525" indent="0">
              <a:buNone/>
            </a:pPr>
            <a:r>
              <a:rPr lang="en-US" sz="2400" dirty="0" smtClean="0">
                <a:solidFill>
                  <a:srgbClr val="7030A0"/>
                </a:solidFill>
                <a:latin typeface="Balaram" pitchFamily="2" charset="0"/>
              </a:rPr>
              <a:t>What </a:t>
            </a:r>
            <a:r>
              <a:rPr lang="en-US" sz="2400" dirty="0">
                <a:solidFill>
                  <a:srgbClr val="7030A0"/>
                </a:solidFill>
                <a:latin typeface="Balaram" pitchFamily="2" charset="0"/>
              </a:rPr>
              <a:t>p</a:t>
            </a:r>
            <a:r>
              <a:rPr lang="en-US" sz="2400" dirty="0" smtClean="0">
                <a:solidFill>
                  <a:srgbClr val="7030A0"/>
                </a:solidFill>
                <a:latin typeface="Balaram" pitchFamily="2" charset="0"/>
              </a:rPr>
              <a:t>rocess do devotees follow?</a:t>
            </a:r>
          </a:p>
          <a:p>
            <a:r>
              <a:rPr lang="en-US" sz="2400" dirty="0" smtClean="0">
                <a:solidFill>
                  <a:srgbClr val="7030A0"/>
                </a:solidFill>
                <a:latin typeface="Balaram" pitchFamily="2" charset="0"/>
              </a:rPr>
              <a:t>Fix their minds on the Supreme </a:t>
            </a:r>
          </a:p>
          <a:p>
            <a:r>
              <a:rPr lang="en-US" sz="2400" dirty="0" smtClean="0">
                <a:solidFill>
                  <a:srgbClr val="7030A0"/>
                </a:solidFill>
                <a:latin typeface="Balaram" pitchFamily="2" charset="0"/>
              </a:rPr>
              <a:t>Chant the Holy Name </a:t>
            </a:r>
            <a:endParaRPr lang="en-US" sz="2400" dirty="0" smtClean="0">
              <a:solidFill>
                <a:srgbClr val="7030A0"/>
              </a:solidFill>
              <a:latin typeface="Balaram" pitchFamily="2" charset="0"/>
            </a:endParaRPr>
          </a:p>
        </p:txBody>
      </p:sp>
      <p:sp>
        <p:nvSpPr>
          <p:cNvPr id="2" name="AutoShape 2"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C:\Personal\BhaktiVaibhava\Canto_2\chanting-near-h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691" y="3392347"/>
            <a:ext cx="3894083"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09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2.1.17   Process of mind control</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7620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endParaRPr lang="en-US" sz="2400" dirty="0">
              <a:solidFill>
                <a:srgbClr val="7030A0"/>
              </a:solidFill>
              <a:latin typeface="Balaram" pitchFamily="2" charset="0"/>
            </a:endParaRPr>
          </a:p>
          <a:p>
            <a:pPr marL="136525" indent="0">
              <a:buNone/>
            </a:pPr>
            <a:endParaRPr lang="en-US" sz="2400" dirty="0" smtClean="0">
              <a:solidFill>
                <a:srgbClr val="7030A0"/>
              </a:solidFill>
              <a:latin typeface="Balaram" pitchFamily="2" charset="0"/>
            </a:endParaRPr>
          </a:p>
          <a:p>
            <a:pPr marL="136525" indent="0">
              <a:buNone/>
            </a:pPr>
            <a:endParaRPr lang="en-US" sz="2400" dirty="0">
              <a:solidFill>
                <a:srgbClr val="7030A0"/>
              </a:solidFill>
              <a:latin typeface="Balaram" pitchFamily="2" charset="0"/>
            </a:endParaRPr>
          </a:p>
          <a:p>
            <a:pPr marL="136525" indent="0">
              <a:buNone/>
            </a:pPr>
            <a:endParaRPr lang="en-US" sz="2400" dirty="0" smtClean="0">
              <a:solidFill>
                <a:srgbClr val="7030A0"/>
              </a:solidFill>
              <a:latin typeface="Balaram" pitchFamily="2" charset="0"/>
            </a:endParaRPr>
          </a:p>
          <a:p>
            <a:pPr marL="136525" indent="0">
              <a:buNone/>
            </a:pPr>
            <a:endParaRPr lang="en-US" sz="2400" dirty="0">
              <a:solidFill>
                <a:srgbClr val="7030A0"/>
              </a:solidFill>
              <a:latin typeface="Balaram" pitchFamily="2" charset="0"/>
            </a:endParaRPr>
          </a:p>
          <a:p>
            <a:pPr marL="136525" indent="0">
              <a:buNone/>
            </a:pPr>
            <a:endParaRPr lang="en-US" sz="2400" dirty="0" smtClean="0">
              <a:solidFill>
                <a:srgbClr val="7030A0"/>
              </a:solidFill>
              <a:latin typeface="Balaram" pitchFamily="2" charset="0"/>
            </a:endParaRPr>
          </a:p>
          <a:p>
            <a:pPr marL="136525" indent="0">
              <a:buNone/>
            </a:pPr>
            <a:endParaRPr lang="en-US" sz="2400" dirty="0">
              <a:solidFill>
                <a:srgbClr val="7030A0"/>
              </a:solidFill>
              <a:latin typeface="Balaram" pitchFamily="2" charset="0"/>
            </a:endParaRPr>
          </a:p>
          <a:p>
            <a:pPr marL="136525" indent="0">
              <a:buNone/>
            </a:pPr>
            <a:endParaRPr lang="en-US" sz="2400" dirty="0" smtClean="0">
              <a:solidFill>
                <a:srgbClr val="7030A0"/>
              </a:solidFill>
              <a:latin typeface="Balaram" pitchFamily="2" charset="0"/>
            </a:endParaRPr>
          </a:p>
          <a:p>
            <a:pPr marL="136525" indent="0">
              <a:buNone/>
            </a:pPr>
            <a:r>
              <a:rPr lang="en-US" sz="2400" dirty="0" smtClean="0">
                <a:solidFill>
                  <a:srgbClr val="7030A0"/>
                </a:solidFill>
                <a:latin typeface="Balaram" pitchFamily="2" charset="0"/>
              </a:rPr>
              <a:t>Practical </a:t>
            </a:r>
            <a:r>
              <a:rPr lang="en-US" sz="2400" dirty="0">
                <a:solidFill>
                  <a:srgbClr val="7030A0"/>
                </a:solidFill>
                <a:latin typeface="Balaram" pitchFamily="2" charset="0"/>
              </a:rPr>
              <a:t>Application</a:t>
            </a:r>
            <a:r>
              <a:rPr lang="en-US" sz="2400" dirty="0" smtClean="0">
                <a:solidFill>
                  <a:srgbClr val="7030A0"/>
                </a:solidFill>
                <a:latin typeface="Balaram" pitchFamily="2" charset="0"/>
              </a:rPr>
              <a:t>: Fix the mind on </a:t>
            </a:r>
            <a:r>
              <a:rPr lang="en-US" sz="2400" dirty="0" err="1" smtClean="0">
                <a:solidFill>
                  <a:srgbClr val="7030A0"/>
                </a:solidFill>
                <a:latin typeface="Balaram" pitchFamily="2" charset="0"/>
              </a:rPr>
              <a:t>Krsna</a:t>
            </a:r>
            <a:r>
              <a:rPr lang="en-US" sz="2400" dirty="0" smtClean="0">
                <a:solidFill>
                  <a:srgbClr val="7030A0"/>
                </a:solidFill>
                <a:latin typeface="Balaram" pitchFamily="2" charset="0"/>
              </a:rPr>
              <a:t> while chanting</a:t>
            </a:r>
            <a:endParaRPr lang="en-US" sz="2400" dirty="0">
              <a:solidFill>
                <a:srgbClr val="7030A0"/>
              </a:solidFill>
              <a:latin typeface="Balaram" pitchFamily="2" charset="0"/>
            </a:endParaRPr>
          </a:p>
          <a:p>
            <a:r>
              <a:rPr lang="en-US" sz="2400" dirty="0" smtClean="0">
                <a:solidFill>
                  <a:srgbClr val="7030A0"/>
                </a:solidFill>
                <a:latin typeface="Balaram" pitchFamily="2" charset="0"/>
              </a:rPr>
              <a:t>“Just try to hear yourself chant sincerely” – </a:t>
            </a:r>
            <a:r>
              <a:rPr lang="en-US" sz="2400" dirty="0" err="1" smtClean="0">
                <a:solidFill>
                  <a:srgbClr val="7030A0"/>
                </a:solidFill>
                <a:latin typeface="Balaram" pitchFamily="2" charset="0"/>
              </a:rPr>
              <a:t>Srila</a:t>
            </a:r>
            <a:r>
              <a:rPr lang="en-US" sz="2400" dirty="0" smtClean="0">
                <a:solidFill>
                  <a:srgbClr val="7030A0"/>
                </a:solidFill>
                <a:latin typeface="Balaram" pitchFamily="2" charset="0"/>
              </a:rPr>
              <a:t> </a:t>
            </a:r>
            <a:r>
              <a:rPr lang="en-US" sz="2400" dirty="0" err="1" smtClean="0">
                <a:solidFill>
                  <a:srgbClr val="7030A0"/>
                </a:solidFill>
                <a:latin typeface="Balaram" pitchFamily="2" charset="0"/>
              </a:rPr>
              <a:t>Prabhupada</a:t>
            </a:r>
            <a:endParaRPr lang="en-US" sz="2400" dirty="0" smtClean="0">
              <a:solidFill>
                <a:srgbClr val="7030A0"/>
              </a:solidFill>
              <a:latin typeface="Balaram" pitchFamily="2" charset="0"/>
            </a:endParaRPr>
          </a:p>
          <a:p>
            <a:r>
              <a:rPr lang="en-US" sz="2400" dirty="0" smtClean="0">
                <a:solidFill>
                  <a:srgbClr val="7030A0"/>
                </a:solidFill>
                <a:latin typeface="Balaram" pitchFamily="2" charset="0"/>
              </a:rPr>
              <a:t>Constant practice and detachment </a:t>
            </a:r>
            <a:r>
              <a:rPr lang="en-US" sz="1800" dirty="0" smtClean="0">
                <a:solidFill>
                  <a:srgbClr val="7030A0"/>
                </a:solidFill>
                <a:latin typeface="Balaram" pitchFamily="2" charset="0"/>
              </a:rPr>
              <a:t>[BG 6.35]</a:t>
            </a:r>
          </a:p>
          <a:p>
            <a:r>
              <a:rPr lang="en-US" sz="2400" dirty="0">
                <a:solidFill>
                  <a:srgbClr val="7030A0"/>
                </a:solidFill>
                <a:latin typeface="Balaram" pitchFamily="2" charset="0"/>
              </a:rPr>
              <a:t>One mantra at a </a:t>
            </a:r>
            <a:r>
              <a:rPr lang="en-US" sz="2400" dirty="0" smtClean="0">
                <a:solidFill>
                  <a:srgbClr val="7030A0"/>
                </a:solidFill>
                <a:latin typeface="Balaram" pitchFamily="2" charset="0"/>
              </a:rPr>
              <a:t>time</a:t>
            </a:r>
          </a:p>
          <a:p>
            <a:r>
              <a:rPr lang="en-US" sz="2400" dirty="0" smtClean="0">
                <a:solidFill>
                  <a:srgbClr val="7030A0"/>
                </a:solidFill>
                <a:latin typeface="Balaram" pitchFamily="2" charset="0"/>
              </a:rPr>
              <a:t>Be present</a:t>
            </a:r>
          </a:p>
          <a:p>
            <a:endParaRPr lang="en-US" sz="2400" dirty="0">
              <a:solidFill>
                <a:srgbClr val="7030A0"/>
              </a:solidFill>
              <a:latin typeface="Balaram" pitchFamily="2" charset="0"/>
            </a:endParaRPr>
          </a:p>
        </p:txBody>
      </p:sp>
      <p:sp>
        <p:nvSpPr>
          <p:cNvPr id="2" name="AutoShape 2"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a:spLocks noChangeArrowheads="1"/>
          </p:cNvSpPr>
          <p:nvPr/>
        </p:nvSpPr>
        <p:spPr bwMode="auto">
          <a:xfrm>
            <a:off x="307975" y="762000"/>
            <a:ext cx="8610600" cy="3416320"/>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“As we have several times expressed, since the transcendental name, form, attributes, pastimes, etc., of the Personality of Godhead are impossible to understand with the present material senses, it is necessary that through the mind, the center of sensual activities, such transcendental realization be set into motion. The devotees directly fix their minds on the Person of the Absolute Truth. But one who is unable to accommodate such personal features of the Absolute is disciplined in impersonality to train the mind to make further </a:t>
            </a:r>
            <a:r>
              <a:rPr lang="en-US" sz="2400" dirty="0" smtClean="0">
                <a:solidFill>
                  <a:schemeClr val="bg1"/>
                </a:solidFill>
                <a:latin typeface="Balaram" pitchFamily="2" charset="0"/>
              </a:rPr>
              <a:t>progress.”</a:t>
            </a:r>
            <a:endParaRPr lang="en-US" sz="2400" b="1" dirty="0">
              <a:solidFill>
                <a:schemeClr val="bg1"/>
              </a:solidFill>
              <a:latin typeface="Balaram" pitchFamily="2" charset="0"/>
            </a:endParaRPr>
          </a:p>
        </p:txBody>
      </p:sp>
    </p:spTree>
    <p:extLst>
      <p:ext uri="{BB962C8B-B14F-4D97-AF65-F5344CB8AC3E}">
        <p14:creationId xmlns:p14="http://schemas.microsoft.com/office/powerpoint/2010/main" val="49276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9" end="9"/>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10" end="1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11" end="1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534400" cy="33528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2.1.18</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niyacched viñayebhyo 'kñän</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manasä buddhi-särathiù</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manaù karmabhir äkñiptaà</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çubhärthe dhärayed dhiyä</a:t>
            </a:r>
          </a:p>
        </p:txBody>
      </p:sp>
      <p:sp>
        <p:nvSpPr>
          <p:cNvPr id="4" name="Content Placeholder 2"/>
          <p:cNvSpPr txBox="1">
            <a:spLocks/>
          </p:cNvSpPr>
          <p:nvPr/>
        </p:nvSpPr>
        <p:spPr bwMode="auto">
          <a:xfrm>
            <a:off x="144235" y="3657600"/>
            <a:ext cx="8923565"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a:solidFill>
                  <a:srgbClr val="7030A0"/>
                </a:solidFill>
                <a:latin typeface="Balaram" pitchFamily="2" charset="0"/>
              </a:rPr>
              <a:t>Gradually, as the mind </a:t>
            </a:r>
            <a:r>
              <a:rPr lang="en-US" b="1" i="1" dirty="0" smtClean="0">
                <a:solidFill>
                  <a:srgbClr val="7030A0"/>
                </a:solidFill>
                <a:latin typeface="Balaram" pitchFamily="2" charset="0"/>
              </a:rPr>
              <a:t>becomes progressively</a:t>
            </a:r>
          </a:p>
          <a:p>
            <a:pPr>
              <a:buNone/>
            </a:pPr>
            <a:r>
              <a:rPr lang="en-US" b="1" i="1" dirty="0" smtClean="0">
                <a:solidFill>
                  <a:srgbClr val="7030A0"/>
                </a:solidFill>
                <a:latin typeface="Balaram" pitchFamily="2" charset="0"/>
              </a:rPr>
              <a:t>spiritualized</a:t>
            </a:r>
            <a:r>
              <a:rPr lang="en-US" b="1" i="1" dirty="0">
                <a:solidFill>
                  <a:srgbClr val="7030A0"/>
                </a:solidFill>
                <a:latin typeface="Balaram" pitchFamily="2" charset="0"/>
              </a:rPr>
              <a:t>, withdraw it from sense activities, and </a:t>
            </a:r>
            <a:r>
              <a:rPr lang="en-US" b="1" i="1" dirty="0" smtClean="0">
                <a:solidFill>
                  <a:srgbClr val="7030A0"/>
                </a:solidFill>
                <a:latin typeface="Balaram" pitchFamily="2" charset="0"/>
              </a:rPr>
              <a:t>by</a:t>
            </a:r>
          </a:p>
          <a:p>
            <a:pPr>
              <a:buNone/>
            </a:pPr>
            <a:r>
              <a:rPr lang="en-US" b="1" i="1" dirty="0" smtClean="0">
                <a:solidFill>
                  <a:srgbClr val="7030A0"/>
                </a:solidFill>
                <a:latin typeface="Balaram" pitchFamily="2" charset="0"/>
              </a:rPr>
              <a:t>intelligence </a:t>
            </a:r>
            <a:r>
              <a:rPr lang="en-US" b="1" i="1" dirty="0">
                <a:solidFill>
                  <a:srgbClr val="7030A0"/>
                </a:solidFill>
                <a:latin typeface="Balaram" pitchFamily="2" charset="0"/>
              </a:rPr>
              <a:t>the senses will be controlled. The mind too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absorbed </a:t>
            </a:r>
            <a:r>
              <a:rPr lang="en-US" b="1" i="1" dirty="0">
                <a:solidFill>
                  <a:srgbClr val="7030A0"/>
                </a:solidFill>
                <a:latin typeface="Balaram" pitchFamily="2" charset="0"/>
              </a:rPr>
              <a:t>in material activities can be engaged in the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service </a:t>
            </a:r>
            <a:r>
              <a:rPr lang="en-US" b="1" i="1" dirty="0">
                <a:solidFill>
                  <a:srgbClr val="7030A0"/>
                </a:solidFill>
                <a:latin typeface="Balaram" pitchFamily="2" charset="0"/>
              </a:rPr>
              <a:t>of the Personality of Godhead and become fixed </a:t>
            </a:r>
            <a:r>
              <a:rPr lang="en-US" b="1" i="1" dirty="0" smtClean="0">
                <a:solidFill>
                  <a:srgbClr val="7030A0"/>
                </a:solidFill>
                <a:latin typeface="Balaram" pitchFamily="2" charset="0"/>
              </a:rPr>
              <a:t>in</a:t>
            </a:r>
          </a:p>
          <a:p>
            <a:pPr>
              <a:buNone/>
            </a:pPr>
            <a:r>
              <a:rPr lang="en-US" b="1" i="1" dirty="0" smtClean="0">
                <a:solidFill>
                  <a:srgbClr val="7030A0"/>
                </a:solidFill>
                <a:latin typeface="Balaram" pitchFamily="2" charset="0"/>
              </a:rPr>
              <a:t>full </a:t>
            </a:r>
            <a:r>
              <a:rPr lang="en-US" b="1" i="1" dirty="0">
                <a:solidFill>
                  <a:srgbClr val="7030A0"/>
                </a:solidFill>
                <a:latin typeface="Balaram" pitchFamily="2" charset="0"/>
              </a:rPr>
              <a:t>transcendental consciousness.</a:t>
            </a:r>
          </a:p>
        </p:txBody>
      </p:sp>
    </p:spTree>
    <p:extLst>
      <p:ext uri="{BB962C8B-B14F-4D97-AF65-F5344CB8AC3E}">
        <p14:creationId xmlns:p14="http://schemas.microsoft.com/office/powerpoint/2010/main" val="2731899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2.1.18   Fix one’s mind in Lord’s service</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762000"/>
            <a:ext cx="88392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endParaRPr lang="en-US" sz="2400" dirty="0" smtClean="0">
              <a:solidFill>
                <a:srgbClr val="7030A0"/>
              </a:solidFill>
              <a:latin typeface="Balaram" pitchFamily="2" charset="0"/>
            </a:endParaRPr>
          </a:p>
          <a:p>
            <a:pPr marL="136525" indent="0">
              <a:buNone/>
            </a:pPr>
            <a:r>
              <a:rPr lang="en-US" sz="2400" dirty="0" smtClean="0">
                <a:solidFill>
                  <a:srgbClr val="7030A0"/>
                </a:solidFill>
                <a:latin typeface="Balaram" pitchFamily="2" charset="0"/>
              </a:rPr>
              <a:t>Pitfalls </a:t>
            </a:r>
            <a:r>
              <a:rPr lang="en-US" sz="2400" dirty="0" smtClean="0">
                <a:solidFill>
                  <a:srgbClr val="7030A0"/>
                </a:solidFill>
                <a:latin typeface="Balaram" pitchFamily="2" charset="0"/>
              </a:rPr>
              <a:t>of mechanical process</a:t>
            </a:r>
          </a:p>
          <a:p>
            <a:r>
              <a:rPr lang="en-US" sz="2400" dirty="0">
                <a:solidFill>
                  <a:srgbClr val="7030A0"/>
                </a:solidFill>
                <a:latin typeface="Balaram" pitchFamily="2" charset="0"/>
              </a:rPr>
              <a:t>F</a:t>
            </a:r>
            <a:r>
              <a:rPr lang="en-US" sz="2400" dirty="0" smtClean="0">
                <a:solidFill>
                  <a:srgbClr val="7030A0"/>
                </a:solidFill>
                <a:latin typeface="Balaram" pitchFamily="2" charset="0"/>
              </a:rPr>
              <a:t>ails </a:t>
            </a:r>
            <a:r>
              <a:rPr lang="en-US" sz="2400" dirty="0" smtClean="0">
                <a:solidFill>
                  <a:srgbClr val="7030A0"/>
                </a:solidFill>
                <a:latin typeface="Balaram" pitchFamily="2" charset="0"/>
              </a:rPr>
              <a:t>to </a:t>
            </a:r>
            <a:r>
              <a:rPr lang="en-US" sz="2400" dirty="0" smtClean="0">
                <a:solidFill>
                  <a:srgbClr val="7030A0"/>
                </a:solidFill>
                <a:latin typeface="Balaram" pitchFamily="2" charset="0"/>
              </a:rPr>
              <a:t>fully control </a:t>
            </a:r>
            <a:r>
              <a:rPr lang="en-US" sz="2400" dirty="0" smtClean="0">
                <a:solidFill>
                  <a:srgbClr val="7030A0"/>
                </a:solidFill>
                <a:latin typeface="Balaram" pitchFamily="2" charset="0"/>
              </a:rPr>
              <a:t>the mind</a:t>
            </a:r>
          </a:p>
          <a:p>
            <a:r>
              <a:rPr lang="en-US" sz="2400" dirty="0" smtClean="0">
                <a:solidFill>
                  <a:srgbClr val="7030A0"/>
                </a:solidFill>
                <a:latin typeface="Balaram" pitchFamily="2" charset="0"/>
              </a:rPr>
              <a:t>Ex: </a:t>
            </a:r>
            <a:r>
              <a:rPr lang="en-US" sz="2400" dirty="0" err="1" smtClean="0">
                <a:solidFill>
                  <a:srgbClr val="7030A0"/>
                </a:solidFill>
                <a:latin typeface="Balaram" pitchFamily="2" charset="0"/>
              </a:rPr>
              <a:t>Visvamitra</a:t>
            </a:r>
            <a:r>
              <a:rPr lang="en-US" sz="2400" dirty="0" smtClean="0">
                <a:solidFill>
                  <a:srgbClr val="7030A0"/>
                </a:solidFill>
                <a:latin typeface="Balaram" pitchFamily="2" charset="0"/>
              </a:rPr>
              <a:t> muni and </a:t>
            </a:r>
            <a:r>
              <a:rPr lang="en-US" sz="2400" dirty="0" err="1">
                <a:solidFill>
                  <a:srgbClr val="7030A0"/>
                </a:solidFill>
                <a:latin typeface="Balaram" pitchFamily="2" charset="0"/>
              </a:rPr>
              <a:t>M</a:t>
            </a:r>
            <a:r>
              <a:rPr lang="en-US" sz="2400" dirty="0" err="1" smtClean="0">
                <a:solidFill>
                  <a:srgbClr val="7030A0"/>
                </a:solidFill>
                <a:latin typeface="Balaram" pitchFamily="2" charset="0"/>
              </a:rPr>
              <a:t>enaka</a:t>
            </a:r>
            <a:endParaRPr lang="en-US" sz="2400" dirty="0" smtClean="0">
              <a:solidFill>
                <a:srgbClr val="7030A0"/>
              </a:solidFill>
              <a:latin typeface="Balaram" pitchFamily="2" charset="0"/>
            </a:endParaRPr>
          </a:p>
          <a:p>
            <a:r>
              <a:rPr lang="en-US" sz="2400" dirty="0" smtClean="0">
                <a:solidFill>
                  <a:srgbClr val="7030A0"/>
                </a:solidFill>
                <a:latin typeface="Balaram" pitchFamily="2" charset="0"/>
              </a:rPr>
              <a:t>Mind remembers past sensual </a:t>
            </a:r>
            <a:r>
              <a:rPr lang="en-US" sz="2400" dirty="0" smtClean="0">
                <a:solidFill>
                  <a:srgbClr val="7030A0"/>
                </a:solidFill>
                <a:latin typeface="Balaram" pitchFamily="2" charset="0"/>
              </a:rPr>
              <a:t>activities</a:t>
            </a:r>
          </a:p>
          <a:p>
            <a:pPr marL="136525" indent="0">
              <a:buNone/>
            </a:pPr>
            <a:endParaRPr lang="en-US" sz="2400" dirty="0" smtClean="0">
              <a:solidFill>
                <a:srgbClr val="7030A0"/>
              </a:solidFill>
              <a:latin typeface="Balaram" pitchFamily="2" charset="0"/>
            </a:endParaRPr>
          </a:p>
          <a:p>
            <a:pPr marL="136525" indent="0">
              <a:buNone/>
            </a:pPr>
            <a:endParaRPr lang="en-US" sz="2400" dirty="0" smtClean="0">
              <a:solidFill>
                <a:srgbClr val="7030A0"/>
              </a:solidFill>
              <a:latin typeface="Balaram" pitchFamily="2" charset="0"/>
            </a:endParaRPr>
          </a:p>
          <a:p>
            <a:pPr marL="136525" indent="0">
              <a:buNone/>
            </a:pPr>
            <a:endParaRPr lang="en-US" sz="2400" dirty="0" smtClean="0">
              <a:solidFill>
                <a:srgbClr val="7030A0"/>
              </a:solidFill>
              <a:latin typeface="Balaram" pitchFamily="2" charset="0"/>
            </a:endParaRPr>
          </a:p>
          <a:p>
            <a:pPr marL="136525" indent="0">
              <a:buNone/>
            </a:pPr>
            <a:r>
              <a:rPr lang="en-US" sz="2400" dirty="0" smtClean="0">
                <a:solidFill>
                  <a:srgbClr val="7030A0"/>
                </a:solidFill>
                <a:latin typeface="Balaram" pitchFamily="2" charset="0"/>
              </a:rPr>
              <a:t>Assured </a:t>
            </a:r>
            <a:r>
              <a:rPr lang="en-US" sz="2400" dirty="0" smtClean="0">
                <a:solidFill>
                  <a:srgbClr val="7030A0"/>
                </a:solidFill>
                <a:latin typeface="Balaram" pitchFamily="2" charset="0"/>
              </a:rPr>
              <a:t>process</a:t>
            </a:r>
          </a:p>
          <a:p>
            <a:r>
              <a:rPr lang="en-US" sz="2400" dirty="0" smtClean="0">
                <a:solidFill>
                  <a:srgbClr val="7030A0"/>
                </a:solidFill>
                <a:latin typeface="Balaram" pitchFamily="2" charset="0"/>
              </a:rPr>
              <a:t>Fix the mind in </a:t>
            </a:r>
            <a:r>
              <a:rPr lang="en-US" sz="2400" dirty="0" smtClean="0">
                <a:solidFill>
                  <a:srgbClr val="7030A0"/>
                </a:solidFill>
                <a:latin typeface="Balaram" pitchFamily="2" charset="0"/>
              </a:rPr>
              <a:t>Lord’s service </a:t>
            </a:r>
            <a:r>
              <a:rPr lang="en-US" sz="1800" dirty="0" smtClean="0">
                <a:solidFill>
                  <a:srgbClr val="7030A0"/>
                </a:solidFill>
                <a:latin typeface="Balaram" pitchFamily="2" charset="0"/>
              </a:rPr>
              <a:t>[BG 6.47]</a:t>
            </a:r>
          </a:p>
          <a:p>
            <a:r>
              <a:rPr lang="en-US" sz="2400" dirty="0" smtClean="0">
                <a:solidFill>
                  <a:srgbClr val="7030A0"/>
                </a:solidFill>
                <a:latin typeface="Balaram" pitchFamily="2" charset="0"/>
              </a:rPr>
              <a:t>Ex: </a:t>
            </a:r>
            <a:r>
              <a:rPr lang="en-US" sz="2400" dirty="0" err="1" smtClean="0">
                <a:solidFill>
                  <a:srgbClr val="7030A0"/>
                </a:solidFill>
                <a:latin typeface="Balaram" pitchFamily="2" charset="0"/>
              </a:rPr>
              <a:t>Haridasa</a:t>
            </a:r>
            <a:r>
              <a:rPr lang="en-US" sz="2400" dirty="0" smtClean="0">
                <a:solidFill>
                  <a:srgbClr val="7030A0"/>
                </a:solidFill>
                <a:latin typeface="Balaram" pitchFamily="2" charset="0"/>
              </a:rPr>
              <a:t> </a:t>
            </a:r>
            <a:r>
              <a:rPr lang="en-US" sz="2400" dirty="0" err="1" smtClean="0">
                <a:solidFill>
                  <a:srgbClr val="7030A0"/>
                </a:solidFill>
                <a:latin typeface="Balaram" pitchFamily="2" charset="0"/>
              </a:rPr>
              <a:t>thakura</a:t>
            </a:r>
            <a:endParaRPr lang="en-US" sz="2400" dirty="0" smtClean="0">
              <a:solidFill>
                <a:srgbClr val="7030A0"/>
              </a:solidFill>
              <a:latin typeface="Balaram" pitchFamily="2" charset="0"/>
            </a:endParaRPr>
          </a:p>
          <a:p>
            <a:r>
              <a:rPr lang="en-US" sz="2400" dirty="0" smtClean="0">
                <a:solidFill>
                  <a:srgbClr val="7030A0"/>
                </a:solidFill>
                <a:latin typeface="Balaram" pitchFamily="2" charset="0"/>
              </a:rPr>
              <a:t>Under proper guidance</a:t>
            </a:r>
          </a:p>
          <a:p>
            <a:r>
              <a:rPr lang="en-US" sz="2400" dirty="0" smtClean="0">
                <a:solidFill>
                  <a:srgbClr val="7030A0"/>
                </a:solidFill>
                <a:latin typeface="Balaram" pitchFamily="2" charset="0"/>
              </a:rPr>
              <a:t>Surest path of progress</a:t>
            </a:r>
          </a:p>
        </p:txBody>
      </p:sp>
      <p:sp>
        <p:nvSpPr>
          <p:cNvPr id="2" name="AutoShape 2"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754" y="685801"/>
            <a:ext cx="2555369" cy="308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541" y="3886200"/>
            <a:ext cx="2549582" cy="2928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10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2.1.18   Fix one’s mind in Lord’s service</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7620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endParaRPr lang="en-US" sz="2400" dirty="0">
              <a:solidFill>
                <a:srgbClr val="7030A0"/>
              </a:solidFill>
              <a:latin typeface="Balaram" pitchFamily="2" charset="0"/>
            </a:endParaRPr>
          </a:p>
          <a:p>
            <a:pPr marL="136525" indent="0">
              <a:buNone/>
            </a:pPr>
            <a:endParaRPr lang="en-US" sz="2400" dirty="0" smtClean="0">
              <a:solidFill>
                <a:srgbClr val="7030A0"/>
              </a:solidFill>
              <a:latin typeface="Balaram" pitchFamily="2" charset="0"/>
            </a:endParaRPr>
          </a:p>
          <a:p>
            <a:pPr marL="136525" indent="0">
              <a:buNone/>
            </a:pPr>
            <a:endParaRPr lang="en-US" sz="2400" dirty="0">
              <a:solidFill>
                <a:srgbClr val="7030A0"/>
              </a:solidFill>
              <a:latin typeface="Balaram" pitchFamily="2" charset="0"/>
            </a:endParaRPr>
          </a:p>
          <a:p>
            <a:pPr marL="136525" indent="0">
              <a:buNone/>
            </a:pPr>
            <a:endParaRPr lang="en-US" sz="2400" dirty="0" smtClean="0">
              <a:solidFill>
                <a:srgbClr val="7030A0"/>
              </a:solidFill>
              <a:latin typeface="Balaram" pitchFamily="2" charset="0"/>
            </a:endParaRPr>
          </a:p>
          <a:p>
            <a:pPr marL="136525" indent="0">
              <a:buNone/>
            </a:pPr>
            <a:endParaRPr lang="en-US" sz="2400" dirty="0">
              <a:solidFill>
                <a:srgbClr val="7030A0"/>
              </a:solidFill>
              <a:latin typeface="Balaram" pitchFamily="2" charset="0"/>
            </a:endParaRPr>
          </a:p>
          <a:p>
            <a:pPr marL="136525" indent="0">
              <a:buNone/>
            </a:pPr>
            <a:endParaRPr lang="en-US" sz="2400" dirty="0">
              <a:solidFill>
                <a:srgbClr val="7030A0"/>
              </a:solidFill>
              <a:latin typeface="Balaram" pitchFamily="2" charset="0"/>
            </a:endParaRPr>
          </a:p>
          <a:p>
            <a:pPr marL="136525" indent="0">
              <a:buNone/>
            </a:pPr>
            <a:endParaRPr lang="en-US" sz="2400" dirty="0" smtClean="0">
              <a:solidFill>
                <a:srgbClr val="7030A0"/>
              </a:solidFill>
              <a:latin typeface="Balaram" pitchFamily="2" charset="0"/>
            </a:endParaRPr>
          </a:p>
          <a:p>
            <a:pPr marL="136525" indent="0">
              <a:buNone/>
            </a:pPr>
            <a:r>
              <a:rPr lang="en-US" sz="2400" dirty="0" smtClean="0">
                <a:solidFill>
                  <a:srgbClr val="7030A0"/>
                </a:solidFill>
                <a:latin typeface="Balaram" pitchFamily="2" charset="0"/>
              </a:rPr>
              <a:t>Practical </a:t>
            </a:r>
            <a:r>
              <a:rPr lang="en-US" sz="2400" dirty="0">
                <a:solidFill>
                  <a:srgbClr val="7030A0"/>
                </a:solidFill>
                <a:latin typeface="Balaram" pitchFamily="2" charset="0"/>
              </a:rPr>
              <a:t>Application</a:t>
            </a:r>
            <a:r>
              <a:rPr lang="en-US" sz="2400" dirty="0" smtClean="0">
                <a:solidFill>
                  <a:srgbClr val="7030A0"/>
                </a:solidFill>
                <a:latin typeface="Balaram" pitchFamily="2" charset="0"/>
              </a:rPr>
              <a:t>: Every moment engaged in Lord’s service</a:t>
            </a:r>
            <a:endParaRPr lang="en-US" sz="2400" dirty="0">
              <a:solidFill>
                <a:srgbClr val="7030A0"/>
              </a:solidFill>
              <a:latin typeface="Balaram" pitchFamily="2" charset="0"/>
            </a:endParaRPr>
          </a:p>
          <a:p>
            <a:r>
              <a:rPr lang="en-US" sz="2400" dirty="0" smtClean="0">
                <a:solidFill>
                  <a:srgbClr val="7030A0"/>
                </a:solidFill>
                <a:latin typeface="Balaram" pitchFamily="2" charset="0"/>
              </a:rPr>
              <a:t>Lord please engage me in your service</a:t>
            </a:r>
          </a:p>
          <a:p>
            <a:r>
              <a:rPr lang="en-US" sz="2400" dirty="0" smtClean="0">
                <a:solidFill>
                  <a:srgbClr val="7030A0"/>
                </a:solidFill>
                <a:latin typeface="Balaram" pitchFamily="2" charset="0"/>
              </a:rPr>
              <a:t>Consciously avoid non-KC engagements</a:t>
            </a:r>
          </a:p>
        </p:txBody>
      </p:sp>
      <p:sp>
        <p:nvSpPr>
          <p:cNvPr id="2" name="AutoShape 2"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a:spLocks noChangeArrowheads="1"/>
          </p:cNvSpPr>
          <p:nvPr/>
        </p:nvSpPr>
        <p:spPr bwMode="auto">
          <a:xfrm>
            <a:off x="319268" y="879676"/>
            <a:ext cx="8610600" cy="2308324"/>
          </a:xfrm>
          <a:prstGeom prst="rect">
            <a:avLst/>
          </a:prstGeom>
          <a:solidFill>
            <a:schemeClr val="tx1"/>
          </a:solidFill>
          <a:ln w="9525">
            <a:noFill/>
            <a:miter lim="800000"/>
            <a:headEnd/>
            <a:tailEnd/>
          </a:ln>
        </p:spPr>
        <p:txBody>
          <a:bodyPr wrap="square">
            <a:spAutoFit/>
          </a:bodyPr>
          <a:lstStyle/>
          <a:p>
            <a:r>
              <a:rPr lang="en-US" sz="2400" dirty="0" smtClean="0">
                <a:solidFill>
                  <a:schemeClr val="bg1"/>
                </a:solidFill>
                <a:latin typeface="Balaram" pitchFamily="2" charset="0"/>
              </a:rPr>
              <a:t>“</a:t>
            </a:r>
            <a:r>
              <a:rPr lang="en-US" sz="2400" dirty="0">
                <a:solidFill>
                  <a:schemeClr val="bg1"/>
                </a:solidFill>
                <a:latin typeface="Balaram" pitchFamily="2" charset="0"/>
              </a:rPr>
              <a:t>The mind, although ceasing to think of sensual activities at present, remembers past sensual activities from the subconscious status and thus disturbs one from cent percent engagement in self-realization. Therefore, </a:t>
            </a:r>
            <a:r>
              <a:rPr lang="en-US" sz="2400" dirty="0" err="1">
                <a:solidFill>
                  <a:schemeClr val="bg1"/>
                </a:solidFill>
                <a:latin typeface="Balaram" pitchFamily="2" charset="0"/>
              </a:rPr>
              <a:t>Çukadeva</a:t>
            </a:r>
            <a:r>
              <a:rPr lang="en-US" sz="2400" dirty="0">
                <a:solidFill>
                  <a:schemeClr val="bg1"/>
                </a:solidFill>
                <a:latin typeface="Balaram" pitchFamily="2" charset="0"/>
              </a:rPr>
              <a:t> </a:t>
            </a:r>
            <a:r>
              <a:rPr lang="en-US" sz="2400" dirty="0" err="1">
                <a:solidFill>
                  <a:schemeClr val="bg1"/>
                </a:solidFill>
                <a:latin typeface="Balaram" pitchFamily="2" charset="0"/>
              </a:rPr>
              <a:t>Gosvämé</a:t>
            </a:r>
            <a:r>
              <a:rPr lang="en-US" sz="2400" dirty="0">
                <a:solidFill>
                  <a:schemeClr val="bg1"/>
                </a:solidFill>
                <a:latin typeface="Balaram" pitchFamily="2" charset="0"/>
              </a:rPr>
              <a:t> recommends the next step of assured policy, namely to fix one's mind in the service of the Personality of </a:t>
            </a:r>
            <a:r>
              <a:rPr lang="en-US" sz="2400" dirty="0" smtClean="0">
                <a:solidFill>
                  <a:schemeClr val="bg1"/>
                </a:solidFill>
                <a:latin typeface="Balaram" pitchFamily="2" charset="0"/>
              </a:rPr>
              <a:t>Godhead.”</a:t>
            </a:r>
            <a:endParaRPr lang="en-US" sz="2400" b="1" dirty="0">
              <a:solidFill>
                <a:schemeClr val="bg1"/>
              </a:solidFill>
              <a:latin typeface="Balaram" pitchFamily="2" charset="0"/>
            </a:endParaRPr>
          </a:p>
        </p:txBody>
      </p:sp>
    </p:spTree>
    <p:extLst>
      <p:ext uri="{BB962C8B-B14F-4D97-AF65-F5344CB8AC3E}">
        <p14:creationId xmlns:p14="http://schemas.microsoft.com/office/powerpoint/2010/main" val="189723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8" end="8"/>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534400" cy="48006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2.1.19</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tatraikävayavaà dhyäyed</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avyucchinnena cetasä</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mano nirviñayaà yuktvä</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tataù kiïcana na smaret</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padaà tat paramaà viñëor</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mano yatra prasédati</a:t>
            </a:r>
          </a:p>
        </p:txBody>
      </p:sp>
    </p:spTree>
    <p:extLst>
      <p:ext uri="{BB962C8B-B14F-4D97-AF65-F5344CB8AC3E}">
        <p14:creationId xmlns:p14="http://schemas.microsoft.com/office/powerpoint/2010/main" val="3447001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534400" cy="7620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2.1.19</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144235" y="990600"/>
            <a:ext cx="6104165"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a:solidFill>
                  <a:srgbClr val="7030A0"/>
                </a:solidFill>
                <a:latin typeface="Balaram" pitchFamily="2" charset="0"/>
              </a:rPr>
              <a:t>Thereafter, you should meditate </a:t>
            </a:r>
            <a:r>
              <a:rPr lang="en-US" b="1" i="1" dirty="0" smtClean="0">
                <a:solidFill>
                  <a:srgbClr val="7030A0"/>
                </a:solidFill>
                <a:latin typeface="Balaram" pitchFamily="2" charset="0"/>
              </a:rPr>
              <a:t>upon</a:t>
            </a:r>
          </a:p>
          <a:p>
            <a:pPr>
              <a:buNone/>
            </a:pPr>
            <a:r>
              <a:rPr lang="en-US" b="1" i="1" dirty="0" smtClean="0">
                <a:solidFill>
                  <a:srgbClr val="7030A0"/>
                </a:solidFill>
                <a:latin typeface="Balaram" pitchFamily="2" charset="0"/>
              </a:rPr>
              <a:t>the </a:t>
            </a:r>
            <a:r>
              <a:rPr lang="en-US" b="1" i="1" dirty="0">
                <a:solidFill>
                  <a:srgbClr val="7030A0"/>
                </a:solidFill>
                <a:latin typeface="Balaram" pitchFamily="2" charset="0"/>
              </a:rPr>
              <a:t>limbs of </a:t>
            </a:r>
            <a:r>
              <a:rPr lang="en-US" b="1" i="1" dirty="0" err="1">
                <a:solidFill>
                  <a:srgbClr val="7030A0"/>
                </a:solidFill>
                <a:latin typeface="Balaram" pitchFamily="2" charset="0"/>
              </a:rPr>
              <a:t>Viñëu</a:t>
            </a:r>
            <a:r>
              <a:rPr lang="en-US" b="1" i="1" dirty="0">
                <a:solidFill>
                  <a:srgbClr val="7030A0"/>
                </a:solidFill>
                <a:latin typeface="Balaram" pitchFamily="2" charset="0"/>
              </a:rPr>
              <a:t>, </a:t>
            </a:r>
            <a:r>
              <a:rPr lang="en-US" b="1" i="1" dirty="0" smtClean="0">
                <a:solidFill>
                  <a:srgbClr val="7030A0"/>
                </a:solidFill>
                <a:latin typeface="Balaram" pitchFamily="2" charset="0"/>
              </a:rPr>
              <a:t>one </a:t>
            </a:r>
            <a:r>
              <a:rPr lang="en-US" b="1" i="1" dirty="0">
                <a:solidFill>
                  <a:srgbClr val="7030A0"/>
                </a:solidFill>
                <a:latin typeface="Balaram" pitchFamily="2" charset="0"/>
              </a:rPr>
              <a:t>after another,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without </a:t>
            </a:r>
            <a:r>
              <a:rPr lang="en-US" b="1" i="1" dirty="0">
                <a:solidFill>
                  <a:srgbClr val="7030A0"/>
                </a:solidFill>
                <a:latin typeface="Balaram" pitchFamily="2" charset="0"/>
              </a:rPr>
              <a:t>being deviated from the </a:t>
            </a:r>
            <a:endParaRPr lang="en-US" b="1" i="1" dirty="0">
              <a:solidFill>
                <a:srgbClr val="7030A0"/>
              </a:solidFill>
              <a:latin typeface="Balaram" pitchFamily="2" charset="0"/>
            </a:endParaRPr>
          </a:p>
          <a:p>
            <a:pPr>
              <a:buNone/>
            </a:pPr>
            <a:r>
              <a:rPr lang="en-US" b="1" i="1" dirty="0" smtClean="0">
                <a:solidFill>
                  <a:srgbClr val="7030A0"/>
                </a:solidFill>
                <a:latin typeface="Balaram" pitchFamily="2" charset="0"/>
              </a:rPr>
              <a:t>conception </a:t>
            </a:r>
            <a:r>
              <a:rPr lang="en-US" b="1" i="1" dirty="0">
                <a:solidFill>
                  <a:srgbClr val="7030A0"/>
                </a:solidFill>
                <a:latin typeface="Balaram" pitchFamily="2" charset="0"/>
              </a:rPr>
              <a:t>of the complete body. </a:t>
            </a:r>
            <a:r>
              <a:rPr lang="en-US" b="1" i="1" dirty="0" smtClean="0">
                <a:solidFill>
                  <a:srgbClr val="7030A0"/>
                </a:solidFill>
                <a:latin typeface="Balaram" pitchFamily="2" charset="0"/>
              </a:rPr>
              <a:t>Thus</a:t>
            </a:r>
          </a:p>
          <a:p>
            <a:pPr>
              <a:buNone/>
            </a:pPr>
            <a:r>
              <a:rPr lang="en-US" b="1" i="1" dirty="0" smtClean="0">
                <a:solidFill>
                  <a:srgbClr val="7030A0"/>
                </a:solidFill>
                <a:latin typeface="Balaram" pitchFamily="2" charset="0"/>
              </a:rPr>
              <a:t>the </a:t>
            </a:r>
            <a:r>
              <a:rPr lang="en-US" b="1" i="1" dirty="0">
                <a:solidFill>
                  <a:srgbClr val="7030A0"/>
                </a:solidFill>
                <a:latin typeface="Balaram" pitchFamily="2" charset="0"/>
              </a:rPr>
              <a:t>mind </a:t>
            </a:r>
            <a:r>
              <a:rPr lang="en-US" b="1" i="1" dirty="0" smtClean="0">
                <a:solidFill>
                  <a:srgbClr val="7030A0"/>
                </a:solidFill>
                <a:latin typeface="Balaram" pitchFamily="2" charset="0"/>
              </a:rPr>
              <a:t>becomes free </a:t>
            </a:r>
            <a:r>
              <a:rPr lang="en-US" b="1" i="1" dirty="0">
                <a:solidFill>
                  <a:srgbClr val="7030A0"/>
                </a:solidFill>
                <a:latin typeface="Balaram" pitchFamily="2" charset="0"/>
              </a:rPr>
              <a:t>from all </a:t>
            </a:r>
            <a:r>
              <a:rPr lang="en-US" b="1" i="1" dirty="0" smtClean="0">
                <a:solidFill>
                  <a:srgbClr val="7030A0"/>
                </a:solidFill>
                <a:latin typeface="Balaram" pitchFamily="2" charset="0"/>
              </a:rPr>
              <a:t>sense</a:t>
            </a:r>
          </a:p>
          <a:p>
            <a:pPr>
              <a:buNone/>
            </a:pPr>
            <a:r>
              <a:rPr lang="en-US" b="1" i="1" dirty="0" smtClean="0">
                <a:solidFill>
                  <a:srgbClr val="7030A0"/>
                </a:solidFill>
                <a:latin typeface="Balaram" pitchFamily="2" charset="0"/>
              </a:rPr>
              <a:t>objects</a:t>
            </a:r>
            <a:r>
              <a:rPr lang="en-US" b="1" i="1" dirty="0">
                <a:solidFill>
                  <a:srgbClr val="7030A0"/>
                </a:solidFill>
                <a:latin typeface="Balaram" pitchFamily="2" charset="0"/>
              </a:rPr>
              <a:t>. There should be no other </a:t>
            </a:r>
            <a:r>
              <a:rPr lang="en-US" b="1" i="1" dirty="0" smtClean="0">
                <a:solidFill>
                  <a:srgbClr val="7030A0"/>
                </a:solidFill>
                <a:latin typeface="Balaram" pitchFamily="2" charset="0"/>
              </a:rPr>
              <a:t>thing</a:t>
            </a:r>
          </a:p>
          <a:p>
            <a:pPr>
              <a:buNone/>
            </a:pPr>
            <a:r>
              <a:rPr lang="en-US" b="1" i="1" dirty="0" smtClean="0">
                <a:solidFill>
                  <a:srgbClr val="7030A0"/>
                </a:solidFill>
                <a:latin typeface="Balaram" pitchFamily="2" charset="0"/>
              </a:rPr>
              <a:t>to </a:t>
            </a:r>
            <a:r>
              <a:rPr lang="en-US" b="1" i="1" dirty="0">
                <a:solidFill>
                  <a:srgbClr val="7030A0"/>
                </a:solidFill>
                <a:latin typeface="Balaram" pitchFamily="2" charset="0"/>
              </a:rPr>
              <a:t>be thought upon. Because the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Supreme </a:t>
            </a:r>
            <a:r>
              <a:rPr lang="en-US" b="1" i="1" dirty="0">
                <a:solidFill>
                  <a:srgbClr val="7030A0"/>
                </a:solidFill>
                <a:latin typeface="Balaram" pitchFamily="2" charset="0"/>
              </a:rPr>
              <a:t>Personality </a:t>
            </a:r>
            <a:r>
              <a:rPr lang="en-US" b="1" i="1" dirty="0" smtClean="0">
                <a:solidFill>
                  <a:srgbClr val="7030A0"/>
                </a:solidFill>
                <a:latin typeface="Balaram" pitchFamily="2" charset="0"/>
              </a:rPr>
              <a:t>of</a:t>
            </a:r>
            <a:r>
              <a:rPr lang="en-US" b="1" i="1" dirty="0">
                <a:solidFill>
                  <a:srgbClr val="7030A0"/>
                </a:solidFill>
                <a:latin typeface="Balaram" pitchFamily="2" charset="0"/>
              </a:rPr>
              <a:t> </a:t>
            </a:r>
            <a:r>
              <a:rPr lang="en-US" b="1" i="1" dirty="0" smtClean="0">
                <a:solidFill>
                  <a:srgbClr val="7030A0"/>
                </a:solidFill>
                <a:latin typeface="Balaram" pitchFamily="2" charset="0"/>
              </a:rPr>
              <a:t>Godhead</a:t>
            </a:r>
            <a:r>
              <a:rPr lang="en-US" b="1" i="1" dirty="0">
                <a:solidFill>
                  <a:srgbClr val="7030A0"/>
                </a:solidFill>
                <a:latin typeface="Balaram" pitchFamily="2" charset="0"/>
              </a:rPr>
              <a:t>, </a:t>
            </a:r>
            <a:endParaRPr lang="en-US" b="1" i="1" dirty="0" smtClean="0">
              <a:solidFill>
                <a:srgbClr val="7030A0"/>
              </a:solidFill>
              <a:latin typeface="Balaram" pitchFamily="2" charset="0"/>
            </a:endParaRPr>
          </a:p>
          <a:p>
            <a:pPr>
              <a:buNone/>
            </a:pPr>
            <a:r>
              <a:rPr lang="en-US" b="1" i="1" dirty="0" err="1" smtClean="0">
                <a:solidFill>
                  <a:srgbClr val="7030A0"/>
                </a:solidFill>
                <a:latin typeface="Balaram" pitchFamily="2" charset="0"/>
              </a:rPr>
              <a:t>Viñëu</a:t>
            </a:r>
            <a:r>
              <a:rPr lang="en-US" b="1" i="1" dirty="0" smtClean="0">
                <a:solidFill>
                  <a:srgbClr val="7030A0"/>
                </a:solidFill>
                <a:latin typeface="Balaram" pitchFamily="2" charset="0"/>
              </a:rPr>
              <a:t>, is </a:t>
            </a:r>
            <a:r>
              <a:rPr lang="en-US" b="1" i="1" dirty="0">
                <a:solidFill>
                  <a:srgbClr val="7030A0"/>
                </a:solidFill>
                <a:latin typeface="Balaram" pitchFamily="2" charset="0"/>
              </a:rPr>
              <a:t>the Ultimate Truth, the </a:t>
            </a:r>
            <a:r>
              <a:rPr lang="en-US" b="1" i="1" dirty="0" smtClean="0">
                <a:solidFill>
                  <a:srgbClr val="7030A0"/>
                </a:solidFill>
                <a:latin typeface="Balaram" pitchFamily="2" charset="0"/>
              </a:rPr>
              <a:t>mind</a:t>
            </a:r>
          </a:p>
          <a:p>
            <a:pPr>
              <a:buNone/>
            </a:pPr>
            <a:r>
              <a:rPr lang="en-US" b="1" i="1" dirty="0" smtClean="0">
                <a:solidFill>
                  <a:srgbClr val="7030A0"/>
                </a:solidFill>
                <a:latin typeface="Balaram" pitchFamily="2" charset="0"/>
              </a:rPr>
              <a:t>becomes </a:t>
            </a:r>
            <a:r>
              <a:rPr lang="en-US" b="1" i="1" dirty="0">
                <a:solidFill>
                  <a:srgbClr val="7030A0"/>
                </a:solidFill>
                <a:latin typeface="Balaram" pitchFamily="2" charset="0"/>
              </a:rPr>
              <a:t> </a:t>
            </a:r>
            <a:r>
              <a:rPr lang="en-US" b="1" i="1" dirty="0" smtClean="0">
                <a:solidFill>
                  <a:srgbClr val="7030A0"/>
                </a:solidFill>
                <a:latin typeface="Balaram" pitchFamily="2" charset="0"/>
              </a:rPr>
              <a:t>completely </a:t>
            </a:r>
            <a:r>
              <a:rPr lang="en-US" b="1" i="1" dirty="0">
                <a:solidFill>
                  <a:srgbClr val="7030A0"/>
                </a:solidFill>
                <a:latin typeface="Balaram" pitchFamily="2" charset="0"/>
              </a:rPr>
              <a:t>reconciled in </a:t>
            </a:r>
            <a:r>
              <a:rPr lang="en-US" b="1" i="1" dirty="0" smtClean="0">
                <a:solidFill>
                  <a:srgbClr val="7030A0"/>
                </a:solidFill>
                <a:latin typeface="Balaram" pitchFamily="2" charset="0"/>
              </a:rPr>
              <a:t>Him</a:t>
            </a:r>
          </a:p>
          <a:p>
            <a:pPr>
              <a:buNone/>
            </a:pPr>
            <a:r>
              <a:rPr lang="en-US" b="1" i="1" dirty="0" smtClean="0">
                <a:solidFill>
                  <a:srgbClr val="7030A0"/>
                </a:solidFill>
                <a:latin typeface="Balaram" pitchFamily="2" charset="0"/>
              </a:rPr>
              <a:t>only</a:t>
            </a:r>
            <a:r>
              <a:rPr lang="en-US" b="1" i="1" dirty="0">
                <a:solidFill>
                  <a:srgbClr val="7030A0"/>
                </a:solidFill>
                <a:latin typeface="Balaram" pitchFamily="2" charset="0"/>
              </a:rPr>
              <a:t>.</a:t>
            </a:r>
          </a:p>
        </p:txBody>
      </p:sp>
      <p:pic>
        <p:nvPicPr>
          <p:cNvPr id="4098" name="Picture 2" descr="F:\BhaktiVaibhava\2_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828800"/>
            <a:ext cx="2777947"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278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2.1.19   Ultimate goal of meditation</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7620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sz="2400" dirty="0" smtClean="0">
                <a:solidFill>
                  <a:srgbClr val="7030A0"/>
                </a:solidFill>
                <a:latin typeface="Balaram" pitchFamily="2" charset="0"/>
              </a:rPr>
              <a:t>Significance of </a:t>
            </a:r>
            <a:r>
              <a:rPr lang="en-US" sz="2400" dirty="0" smtClean="0">
                <a:solidFill>
                  <a:srgbClr val="7030A0"/>
                </a:solidFill>
                <a:latin typeface="Balaram" pitchFamily="2" charset="0"/>
              </a:rPr>
              <a:t>this </a:t>
            </a:r>
            <a:r>
              <a:rPr lang="en-US" sz="2400" dirty="0" smtClean="0">
                <a:solidFill>
                  <a:srgbClr val="7030A0"/>
                </a:solidFill>
                <a:latin typeface="Balaram" pitchFamily="2" charset="0"/>
              </a:rPr>
              <a:t>verse</a:t>
            </a:r>
          </a:p>
          <a:p>
            <a:r>
              <a:rPr lang="en-US" sz="2400" dirty="0" smtClean="0">
                <a:solidFill>
                  <a:srgbClr val="7030A0"/>
                </a:solidFill>
                <a:latin typeface="Balaram" pitchFamily="2" charset="0"/>
              </a:rPr>
              <a:t>Meditating on </a:t>
            </a:r>
            <a:r>
              <a:rPr lang="en-US" sz="2400" dirty="0" err="1" smtClean="0">
                <a:solidFill>
                  <a:srgbClr val="7030A0"/>
                </a:solidFill>
                <a:latin typeface="Balaram" pitchFamily="2" charset="0"/>
              </a:rPr>
              <a:t>Krsna</a:t>
            </a:r>
            <a:r>
              <a:rPr lang="en-US" sz="2400" dirty="0" smtClean="0">
                <a:solidFill>
                  <a:srgbClr val="7030A0"/>
                </a:solidFill>
                <a:latin typeface="Balaram" pitchFamily="2" charset="0"/>
              </a:rPr>
              <a:t> is the Last word </a:t>
            </a:r>
            <a:endParaRPr lang="en-US" sz="2400" dirty="0" smtClean="0">
              <a:solidFill>
                <a:srgbClr val="7030A0"/>
              </a:solidFill>
              <a:latin typeface="Balaram" pitchFamily="2" charset="0"/>
            </a:endParaRPr>
          </a:p>
          <a:p>
            <a:pPr marL="136525" indent="0">
              <a:buNone/>
            </a:pPr>
            <a:r>
              <a:rPr lang="en-US" sz="2400" dirty="0" smtClean="0">
                <a:solidFill>
                  <a:srgbClr val="7030A0"/>
                </a:solidFill>
                <a:latin typeface="Balaram" pitchFamily="2" charset="0"/>
              </a:rPr>
              <a:t>     on the</a:t>
            </a:r>
            <a:r>
              <a:rPr lang="en-US" sz="2400" dirty="0" smtClean="0">
                <a:solidFill>
                  <a:srgbClr val="7030A0"/>
                </a:solidFill>
                <a:latin typeface="Balaram" pitchFamily="2" charset="0"/>
              </a:rPr>
              <a:t> </a:t>
            </a:r>
            <a:r>
              <a:rPr lang="en-US" sz="2400" dirty="0" smtClean="0">
                <a:solidFill>
                  <a:srgbClr val="7030A0"/>
                </a:solidFill>
                <a:latin typeface="Balaram" pitchFamily="2" charset="0"/>
              </a:rPr>
              <a:t>subject </a:t>
            </a:r>
            <a:r>
              <a:rPr lang="en-US" sz="2400" dirty="0" smtClean="0">
                <a:solidFill>
                  <a:srgbClr val="7030A0"/>
                </a:solidFill>
                <a:latin typeface="Balaram" pitchFamily="2" charset="0"/>
              </a:rPr>
              <a:t>of meditation</a:t>
            </a:r>
          </a:p>
          <a:p>
            <a:r>
              <a:rPr lang="en-US" sz="2400" dirty="0" smtClean="0">
                <a:solidFill>
                  <a:srgbClr val="7030A0"/>
                </a:solidFill>
                <a:latin typeface="Balaram" pitchFamily="2" charset="0"/>
              </a:rPr>
              <a:t>Supreme Lord is not impersonal</a:t>
            </a:r>
          </a:p>
          <a:p>
            <a:r>
              <a:rPr lang="en-US" sz="2400" dirty="0" smtClean="0">
                <a:solidFill>
                  <a:srgbClr val="7030A0"/>
                </a:solidFill>
                <a:latin typeface="Balaram" pitchFamily="2" charset="0"/>
              </a:rPr>
              <a:t>His body is different from ours</a:t>
            </a:r>
          </a:p>
          <a:p>
            <a:r>
              <a:rPr lang="en-US" sz="2400" dirty="0" smtClean="0">
                <a:solidFill>
                  <a:srgbClr val="7030A0"/>
                </a:solidFill>
                <a:latin typeface="Balaram" pitchFamily="2" charset="0"/>
              </a:rPr>
              <a:t>Temple worship is not idol worship</a:t>
            </a:r>
          </a:p>
          <a:p>
            <a:pPr marL="136525" indent="0">
              <a:buNone/>
            </a:pPr>
            <a:endParaRPr lang="en-US" sz="2400" dirty="0">
              <a:solidFill>
                <a:srgbClr val="7030A0"/>
              </a:solidFill>
              <a:latin typeface="Balaram" pitchFamily="2" charset="0"/>
            </a:endParaRPr>
          </a:p>
          <a:p>
            <a:pPr marL="136525" indent="0">
              <a:buNone/>
            </a:pPr>
            <a:r>
              <a:rPr lang="en-US" sz="2400" dirty="0" smtClean="0">
                <a:solidFill>
                  <a:srgbClr val="7030A0"/>
                </a:solidFill>
                <a:latin typeface="Balaram" pitchFamily="2" charset="0"/>
              </a:rPr>
              <a:t>More practical meditation</a:t>
            </a:r>
          </a:p>
          <a:p>
            <a:r>
              <a:rPr lang="en-US" sz="2400" dirty="0" smtClean="0">
                <a:solidFill>
                  <a:srgbClr val="7030A0"/>
                </a:solidFill>
                <a:latin typeface="Balaram" pitchFamily="2" charset="0"/>
              </a:rPr>
              <a:t>Meditation on the limbs of the Lord in the temple</a:t>
            </a:r>
          </a:p>
          <a:p>
            <a:r>
              <a:rPr lang="en-US" sz="2400" dirty="0" err="1" smtClean="0">
                <a:solidFill>
                  <a:srgbClr val="7030A0"/>
                </a:solidFill>
                <a:latin typeface="Balaram" pitchFamily="2" charset="0"/>
              </a:rPr>
              <a:t>Omkara</a:t>
            </a:r>
            <a:r>
              <a:rPr lang="en-US" sz="2400" dirty="0" smtClean="0">
                <a:solidFill>
                  <a:srgbClr val="7030A0"/>
                </a:solidFill>
                <a:latin typeface="Balaram" pitchFamily="2" charset="0"/>
              </a:rPr>
              <a:t> and forms of Vishnu in temple are non-different</a:t>
            </a:r>
          </a:p>
          <a:p>
            <a:r>
              <a:rPr lang="en-US" sz="2400" dirty="0" smtClean="0">
                <a:solidFill>
                  <a:srgbClr val="7030A0"/>
                </a:solidFill>
                <a:latin typeface="Balaram" pitchFamily="2" charset="0"/>
              </a:rPr>
              <a:t>Easier than meditation on impersonal </a:t>
            </a:r>
            <a:r>
              <a:rPr lang="en-US" sz="2400" dirty="0" err="1" smtClean="0">
                <a:solidFill>
                  <a:srgbClr val="7030A0"/>
                </a:solidFill>
                <a:latin typeface="Balaram" pitchFamily="2" charset="0"/>
              </a:rPr>
              <a:t>Omkara</a:t>
            </a:r>
            <a:r>
              <a:rPr lang="en-US" sz="2400" dirty="0" smtClean="0">
                <a:solidFill>
                  <a:srgbClr val="7030A0"/>
                </a:solidFill>
                <a:latin typeface="Balaram" pitchFamily="2" charset="0"/>
              </a:rPr>
              <a:t> </a:t>
            </a:r>
            <a:r>
              <a:rPr lang="en-US" sz="1800" dirty="0">
                <a:solidFill>
                  <a:srgbClr val="7030A0"/>
                </a:solidFill>
                <a:latin typeface="Balaram" pitchFamily="2" charset="0"/>
              </a:rPr>
              <a:t>[BG </a:t>
            </a:r>
            <a:r>
              <a:rPr lang="en-US" sz="1800" dirty="0" smtClean="0">
                <a:solidFill>
                  <a:srgbClr val="7030A0"/>
                </a:solidFill>
                <a:latin typeface="Balaram" pitchFamily="2" charset="0"/>
              </a:rPr>
              <a:t>12.5]</a:t>
            </a:r>
            <a:endParaRPr lang="en-US" sz="1800" dirty="0">
              <a:solidFill>
                <a:srgbClr val="7030A0"/>
              </a:solidFill>
              <a:latin typeface="Balaram" pitchFamily="2" charset="0"/>
            </a:endParaRPr>
          </a:p>
        </p:txBody>
      </p:sp>
      <p:sp>
        <p:nvSpPr>
          <p:cNvPr id="2" name="AutoShape 2"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descr="C:\Personal\BhaktiVaibhava\Canto_2\krishna_lotusfe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76400"/>
            <a:ext cx="3048000"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21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2.1.19   Ultimate goal of meditation</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7620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endParaRPr lang="en-US" sz="1800" dirty="0" smtClean="0">
              <a:solidFill>
                <a:srgbClr val="7030A0"/>
              </a:solidFill>
              <a:latin typeface="Balaram" pitchFamily="2" charset="0"/>
            </a:endParaRPr>
          </a:p>
          <a:p>
            <a:pPr marL="136525" indent="0">
              <a:buNone/>
            </a:pPr>
            <a:endParaRPr lang="en-US" sz="1800" dirty="0">
              <a:solidFill>
                <a:srgbClr val="7030A0"/>
              </a:solidFill>
              <a:latin typeface="Balaram" pitchFamily="2" charset="0"/>
            </a:endParaRPr>
          </a:p>
          <a:p>
            <a:pPr marL="136525" indent="0">
              <a:buNone/>
            </a:pPr>
            <a:endParaRPr lang="en-US" sz="1800" dirty="0" smtClean="0">
              <a:solidFill>
                <a:srgbClr val="7030A0"/>
              </a:solidFill>
              <a:latin typeface="Balaram" pitchFamily="2" charset="0"/>
            </a:endParaRPr>
          </a:p>
          <a:p>
            <a:pPr marL="136525" indent="0">
              <a:buNone/>
            </a:pPr>
            <a:endParaRPr lang="en-US" sz="1800" dirty="0">
              <a:solidFill>
                <a:srgbClr val="7030A0"/>
              </a:solidFill>
              <a:latin typeface="Balaram" pitchFamily="2" charset="0"/>
            </a:endParaRPr>
          </a:p>
          <a:p>
            <a:pPr marL="136525" indent="0">
              <a:buNone/>
            </a:pPr>
            <a:endParaRPr lang="en-US" sz="1800" dirty="0" smtClean="0">
              <a:solidFill>
                <a:srgbClr val="7030A0"/>
              </a:solidFill>
              <a:latin typeface="Balaram" pitchFamily="2" charset="0"/>
            </a:endParaRPr>
          </a:p>
          <a:p>
            <a:pPr marL="136525" indent="0">
              <a:buNone/>
            </a:pPr>
            <a:endParaRPr lang="en-US" sz="1800" dirty="0">
              <a:solidFill>
                <a:srgbClr val="7030A0"/>
              </a:solidFill>
              <a:latin typeface="Balaram" pitchFamily="2" charset="0"/>
            </a:endParaRPr>
          </a:p>
          <a:p>
            <a:pPr marL="136525" indent="0">
              <a:buNone/>
            </a:pPr>
            <a:endParaRPr lang="en-US" sz="1800" dirty="0" smtClean="0">
              <a:solidFill>
                <a:srgbClr val="7030A0"/>
              </a:solidFill>
              <a:latin typeface="Balaram" pitchFamily="2" charset="0"/>
            </a:endParaRPr>
          </a:p>
          <a:p>
            <a:pPr marL="136525" indent="0">
              <a:buNone/>
            </a:pPr>
            <a:endParaRPr lang="en-US" sz="1800" dirty="0">
              <a:solidFill>
                <a:srgbClr val="7030A0"/>
              </a:solidFill>
              <a:latin typeface="Balaram" pitchFamily="2" charset="0"/>
            </a:endParaRPr>
          </a:p>
          <a:p>
            <a:pPr marL="136525" indent="0">
              <a:buNone/>
            </a:pPr>
            <a:endParaRPr lang="en-US" sz="1800" dirty="0" smtClean="0">
              <a:solidFill>
                <a:srgbClr val="7030A0"/>
              </a:solidFill>
              <a:latin typeface="Balaram" pitchFamily="2" charset="0"/>
            </a:endParaRPr>
          </a:p>
          <a:p>
            <a:pPr marL="136525" indent="0">
              <a:buNone/>
            </a:pPr>
            <a:endParaRPr lang="en-US" sz="1800" dirty="0">
              <a:solidFill>
                <a:srgbClr val="7030A0"/>
              </a:solidFill>
              <a:latin typeface="Balaram" pitchFamily="2" charset="0"/>
            </a:endParaRPr>
          </a:p>
          <a:p>
            <a:pPr marL="136525" indent="0">
              <a:buNone/>
            </a:pPr>
            <a:endParaRPr lang="en-US" sz="1800" dirty="0" smtClean="0">
              <a:solidFill>
                <a:srgbClr val="7030A0"/>
              </a:solidFill>
              <a:latin typeface="Balaram" pitchFamily="2" charset="0"/>
            </a:endParaRPr>
          </a:p>
          <a:p>
            <a:pPr marL="136525" indent="0">
              <a:buNone/>
            </a:pPr>
            <a:r>
              <a:rPr lang="en-US" sz="2400" dirty="0" smtClean="0">
                <a:solidFill>
                  <a:srgbClr val="7030A0"/>
                </a:solidFill>
                <a:latin typeface="Balaram" pitchFamily="2" charset="0"/>
              </a:rPr>
              <a:t>Practical </a:t>
            </a:r>
            <a:r>
              <a:rPr lang="en-US" sz="2400" dirty="0">
                <a:solidFill>
                  <a:srgbClr val="7030A0"/>
                </a:solidFill>
                <a:latin typeface="Balaram" pitchFamily="2" charset="0"/>
              </a:rPr>
              <a:t>Application</a:t>
            </a:r>
            <a:r>
              <a:rPr lang="en-US" sz="2400" dirty="0" smtClean="0">
                <a:solidFill>
                  <a:srgbClr val="7030A0"/>
                </a:solidFill>
                <a:latin typeface="Balaram" pitchFamily="2" charset="0"/>
              </a:rPr>
              <a:t>: Meditating on the Lord in the temple</a:t>
            </a:r>
            <a:endParaRPr lang="en-US" sz="2400" dirty="0">
              <a:solidFill>
                <a:srgbClr val="7030A0"/>
              </a:solidFill>
              <a:latin typeface="Balaram" pitchFamily="2" charset="0"/>
            </a:endParaRPr>
          </a:p>
          <a:p>
            <a:r>
              <a:rPr lang="en-US" sz="2400" dirty="0" smtClean="0">
                <a:solidFill>
                  <a:srgbClr val="7030A0"/>
                </a:solidFill>
                <a:latin typeface="Balaram" pitchFamily="2" charset="0"/>
              </a:rPr>
              <a:t>Remember deity's lotus at least twice a day</a:t>
            </a:r>
            <a:endParaRPr lang="en-US" sz="2400" dirty="0">
              <a:solidFill>
                <a:srgbClr val="7030A0"/>
              </a:solidFill>
              <a:latin typeface="Balaram" pitchFamily="2" charset="0"/>
            </a:endParaRPr>
          </a:p>
          <a:p>
            <a:r>
              <a:rPr lang="en-US" sz="2400" dirty="0" smtClean="0">
                <a:solidFill>
                  <a:srgbClr val="7030A0"/>
                </a:solidFill>
                <a:latin typeface="Balaram" pitchFamily="2" charset="0"/>
              </a:rPr>
              <a:t>Life centered around serving temple deity</a:t>
            </a:r>
          </a:p>
          <a:p>
            <a:r>
              <a:rPr lang="en-US" sz="2400" dirty="0" smtClean="0">
                <a:solidFill>
                  <a:srgbClr val="7030A0"/>
                </a:solidFill>
                <a:latin typeface="Balaram" pitchFamily="2" charset="0"/>
              </a:rPr>
              <a:t>Local temple deities are special</a:t>
            </a:r>
            <a:endParaRPr lang="en-US" sz="2400" dirty="0">
              <a:solidFill>
                <a:srgbClr val="7030A0"/>
              </a:solidFill>
              <a:latin typeface="Balaram" pitchFamily="2" charset="0"/>
            </a:endParaRPr>
          </a:p>
        </p:txBody>
      </p:sp>
      <p:sp>
        <p:nvSpPr>
          <p:cNvPr id="2" name="AutoShape 2"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a:spLocks noChangeArrowheads="1"/>
          </p:cNvSpPr>
          <p:nvPr/>
        </p:nvSpPr>
        <p:spPr bwMode="auto">
          <a:xfrm>
            <a:off x="304800" y="774680"/>
            <a:ext cx="8610600" cy="3416320"/>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“Therefore, a neophyte's concentration or meditation upon the limbs of </a:t>
            </a:r>
            <a:r>
              <a:rPr lang="en-US" sz="2400" dirty="0" err="1">
                <a:solidFill>
                  <a:schemeClr val="bg1"/>
                </a:solidFill>
                <a:latin typeface="Balaram" pitchFamily="2" charset="0"/>
              </a:rPr>
              <a:t>Viñëu</a:t>
            </a:r>
            <a:r>
              <a:rPr lang="en-US" sz="2400" dirty="0">
                <a:solidFill>
                  <a:schemeClr val="bg1"/>
                </a:solidFill>
                <a:latin typeface="Balaram" pitchFamily="2" charset="0"/>
              </a:rPr>
              <a:t> in the temple, as contemplated in the revealed scriptures, is an easy opportunity for meditation for persons who are unable to sit down tightly at one place and then concentrate upon </a:t>
            </a:r>
            <a:r>
              <a:rPr lang="en-US" sz="2400" dirty="0" err="1">
                <a:solidFill>
                  <a:schemeClr val="bg1"/>
                </a:solidFill>
                <a:latin typeface="Balaram" pitchFamily="2" charset="0"/>
              </a:rPr>
              <a:t>praëava</a:t>
            </a:r>
            <a:r>
              <a:rPr lang="en-US" sz="2400" dirty="0">
                <a:solidFill>
                  <a:schemeClr val="bg1"/>
                </a:solidFill>
                <a:latin typeface="Balaram" pitchFamily="2" charset="0"/>
              </a:rPr>
              <a:t> </a:t>
            </a:r>
            <a:r>
              <a:rPr lang="en-US" sz="2400" dirty="0" err="1">
                <a:solidFill>
                  <a:schemeClr val="bg1"/>
                </a:solidFill>
                <a:latin typeface="Balaram" pitchFamily="2" charset="0"/>
              </a:rPr>
              <a:t>oàkära</a:t>
            </a:r>
            <a:r>
              <a:rPr lang="en-US" sz="2400" dirty="0">
                <a:solidFill>
                  <a:schemeClr val="bg1"/>
                </a:solidFill>
                <a:latin typeface="Balaram" pitchFamily="2" charset="0"/>
              </a:rPr>
              <a:t> or the limbs of the body of </a:t>
            </a:r>
            <a:r>
              <a:rPr lang="en-US" sz="2400" dirty="0" err="1">
                <a:solidFill>
                  <a:schemeClr val="bg1"/>
                </a:solidFill>
                <a:latin typeface="Balaram" pitchFamily="2" charset="0"/>
              </a:rPr>
              <a:t>Viñëu</a:t>
            </a:r>
            <a:r>
              <a:rPr lang="en-US" sz="2400" dirty="0">
                <a:solidFill>
                  <a:schemeClr val="bg1"/>
                </a:solidFill>
                <a:latin typeface="Balaram" pitchFamily="2" charset="0"/>
              </a:rPr>
              <a:t>, as recommended herein by </a:t>
            </a:r>
            <a:r>
              <a:rPr lang="en-US" sz="2400" dirty="0" err="1">
                <a:solidFill>
                  <a:schemeClr val="bg1"/>
                </a:solidFill>
                <a:latin typeface="Balaram" pitchFamily="2" charset="0"/>
              </a:rPr>
              <a:t>Çukadeva</a:t>
            </a:r>
            <a:r>
              <a:rPr lang="en-US" sz="2400" dirty="0">
                <a:solidFill>
                  <a:schemeClr val="bg1"/>
                </a:solidFill>
                <a:latin typeface="Balaram" pitchFamily="2" charset="0"/>
              </a:rPr>
              <a:t> </a:t>
            </a:r>
            <a:r>
              <a:rPr lang="en-US" sz="2400" dirty="0" err="1">
                <a:solidFill>
                  <a:schemeClr val="bg1"/>
                </a:solidFill>
                <a:latin typeface="Balaram" pitchFamily="2" charset="0"/>
              </a:rPr>
              <a:t>Gosvämé</a:t>
            </a:r>
            <a:r>
              <a:rPr lang="en-US" sz="2400" dirty="0">
                <a:solidFill>
                  <a:schemeClr val="bg1"/>
                </a:solidFill>
                <a:latin typeface="Balaram" pitchFamily="2" charset="0"/>
              </a:rPr>
              <a:t>, the great authority. The common man can benefit more by meditating on the form of </a:t>
            </a:r>
            <a:r>
              <a:rPr lang="en-US" sz="2400" dirty="0" err="1">
                <a:solidFill>
                  <a:schemeClr val="bg1"/>
                </a:solidFill>
                <a:latin typeface="Balaram" pitchFamily="2" charset="0"/>
              </a:rPr>
              <a:t>Viñëu</a:t>
            </a:r>
            <a:r>
              <a:rPr lang="en-US" sz="2400" dirty="0">
                <a:solidFill>
                  <a:schemeClr val="bg1"/>
                </a:solidFill>
                <a:latin typeface="Balaram" pitchFamily="2" charset="0"/>
              </a:rPr>
              <a:t> in the temple than on the </a:t>
            </a:r>
            <a:r>
              <a:rPr lang="en-US" sz="2400" dirty="0" err="1">
                <a:solidFill>
                  <a:schemeClr val="bg1"/>
                </a:solidFill>
                <a:latin typeface="Balaram" pitchFamily="2" charset="0"/>
              </a:rPr>
              <a:t>oàkära</a:t>
            </a:r>
            <a:r>
              <a:rPr lang="en-US" sz="2400" dirty="0">
                <a:solidFill>
                  <a:schemeClr val="bg1"/>
                </a:solidFill>
                <a:latin typeface="Balaram" pitchFamily="2" charset="0"/>
              </a:rPr>
              <a:t>, the spiritual combination of a-u-m as explained </a:t>
            </a:r>
            <a:r>
              <a:rPr lang="en-US" sz="2400" dirty="0" smtClean="0">
                <a:solidFill>
                  <a:schemeClr val="bg1"/>
                </a:solidFill>
                <a:latin typeface="Balaram" pitchFamily="2" charset="0"/>
              </a:rPr>
              <a:t>before.”</a:t>
            </a:r>
            <a:endParaRPr lang="en-US" sz="2400" b="1" dirty="0">
              <a:solidFill>
                <a:schemeClr val="bg1"/>
              </a:solidFill>
              <a:latin typeface="Balaram" pitchFamily="2" charset="0"/>
            </a:endParaRPr>
          </a:p>
        </p:txBody>
      </p:sp>
    </p:spTree>
    <p:extLst>
      <p:ext uri="{BB962C8B-B14F-4D97-AF65-F5344CB8AC3E}">
        <p14:creationId xmlns:p14="http://schemas.microsoft.com/office/powerpoint/2010/main" val="402196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11" end="1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12" end="1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13" end="1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2971800"/>
          </a:xfrm>
        </p:spPr>
        <p:txBody>
          <a:bodyPr>
            <a:normAutofit fontScale="90000"/>
          </a:bodyPr>
          <a:lstStyle/>
          <a:p>
            <a:pPr fontAlgn="auto">
              <a:spcAft>
                <a:spcPts val="0"/>
              </a:spcAft>
              <a:defRPr/>
            </a:pPr>
            <a:r>
              <a:rPr lang="en-US" sz="4000" dirty="0" smtClean="0">
                <a:solidFill>
                  <a:schemeClr val="bg1"/>
                </a:solidFill>
                <a:latin typeface="Balaram" pitchFamily="2" charset="0"/>
                <a:ea typeface="Times New Roman" pitchFamily="18" charset="0"/>
                <a:cs typeface="Tahoma" pitchFamily="34" charset="0"/>
              </a:rPr>
              <a:t>SB 1.2.4</a:t>
            </a:r>
            <a:r>
              <a:rPr lang="en-US" sz="4900" dirty="0" smtClean="0">
                <a:solidFill>
                  <a:schemeClr val="bg1"/>
                </a:solidFill>
                <a:latin typeface="Balaram" pitchFamily="2" charset="0"/>
                <a:ea typeface="Times New Roman" pitchFamily="18" charset="0"/>
                <a:cs typeface="Tahoma" pitchFamily="34" charset="0"/>
              </a:rPr>
              <a:t/>
            </a:r>
            <a:br>
              <a:rPr lang="en-US" sz="49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latin typeface="Balaram" pitchFamily="2" charset="0"/>
                <a:ea typeface="Times New Roman" pitchFamily="18" charset="0"/>
                <a:cs typeface="Tahoma" pitchFamily="34" charset="0"/>
              </a:rPr>
              <a:t>narayanam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namaskrtyam</a:t>
            </a:r>
            <a:r>
              <a:rPr lang="en-US" sz="4000" dirty="0" smtClean="0">
                <a:solidFill>
                  <a:schemeClr val="bg1"/>
                </a:solidFill>
                <a:latin typeface="Balaram" pitchFamily="2" charset="0"/>
                <a:ea typeface="Times New Roman" pitchFamily="18" charset="0"/>
                <a:cs typeface="Tahoma" pitchFamily="34" charset="0"/>
              </a:rPr>
              <a:t> </a:t>
            </a:r>
            <a:br>
              <a:rPr lang="en-US" sz="4000" dirty="0" smtClean="0">
                <a:solidFill>
                  <a:schemeClr val="bg1"/>
                </a:solidFill>
                <a:latin typeface="Balaram" pitchFamily="2" charset="0"/>
                <a:ea typeface="Times New Roman" pitchFamily="18" charset="0"/>
                <a:cs typeface="Tahoma" pitchFamily="34" charset="0"/>
              </a:rPr>
            </a:b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naram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caiva</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narottamam</a:t>
            </a:r>
            <a:r>
              <a:rPr lang="en-US" sz="4000" dirty="0" smtClean="0">
                <a:solidFill>
                  <a:schemeClr val="bg1"/>
                </a:solidFill>
                <a:latin typeface="Balaram" pitchFamily="2" charset="0"/>
                <a:ea typeface="Times New Roman" pitchFamily="18" charset="0"/>
                <a:cs typeface="Tahoma" pitchFamily="34" charset="0"/>
              </a:rPr>
              <a:t> </a:t>
            </a:r>
            <a:br>
              <a:rPr lang="en-US" sz="4000" dirty="0" smtClean="0">
                <a:solidFill>
                  <a:schemeClr val="bg1"/>
                </a:solidFill>
                <a:latin typeface="Balaram" pitchFamily="2" charset="0"/>
                <a:ea typeface="Times New Roman" pitchFamily="18" charset="0"/>
                <a:cs typeface="Tahoma" pitchFamily="34" charset="0"/>
              </a:rPr>
            </a:b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devim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sarasvatim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vyasam</a:t>
            </a:r>
            <a:r>
              <a:rPr lang="en-US" sz="4000" dirty="0" smtClean="0">
                <a:solidFill>
                  <a:schemeClr val="bg1"/>
                </a:solidFill>
                <a:latin typeface="Balaram" pitchFamily="2" charset="0"/>
                <a:ea typeface="Times New Roman" pitchFamily="18" charset="0"/>
                <a:cs typeface="Tahoma" pitchFamily="34" charset="0"/>
              </a:rPr>
              <a:t/>
            </a:r>
            <a:br>
              <a:rPr lang="en-US" sz="4000" dirty="0" smtClean="0">
                <a:solidFill>
                  <a:schemeClr val="bg1"/>
                </a:solidFill>
                <a:latin typeface="Balaram" pitchFamily="2" charset="0"/>
                <a:ea typeface="Times New Roman" pitchFamily="18" charset="0"/>
                <a:cs typeface="Tahoma" pitchFamily="34" charset="0"/>
              </a:rPr>
            </a:b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tato</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jayam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udirayet</a:t>
            </a:r>
            <a:r>
              <a:rPr lang="en-US" sz="4400" i="1" dirty="0" smtClean="0">
                <a:solidFill>
                  <a:srgbClr val="FF0000"/>
                </a:solidFill>
                <a:latin typeface="Balaram" pitchFamily="2" charset="0"/>
              </a:rPr>
              <a:t/>
            </a:r>
            <a:br>
              <a:rPr lang="en-US" sz="4400" i="1" dirty="0" smtClean="0">
                <a:solidFill>
                  <a:srgbClr val="FF0000"/>
                </a:solidFill>
                <a:latin typeface="Balaram" pitchFamily="2" charset="0"/>
              </a:rPr>
            </a:br>
            <a:r>
              <a:rPr lang="en-US" dirty="0" smtClean="0">
                <a:solidFill>
                  <a:schemeClr val="bg1"/>
                </a:solidFill>
                <a:latin typeface="Balaram" pitchFamily="2" charset="0"/>
                <a:ea typeface="Times New Roman" pitchFamily="18" charset="0"/>
                <a:cs typeface="Tahoma" pitchFamily="34" charset="0"/>
              </a:rPr>
              <a:t/>
            </a:r>
            <a:br>
              <a:rPr lang="en-US" dirty="0" smtClean="0">
                <a:solidFill>
                  <a:schemeClr val="bg1"/>
                </a:solidFill>
                <a:latin typeface="Balaram" pitchFamily="2" charset="0"/>
                <a:ea typeface="Times New Roman" pitchFamily="18" charset="0"/>
                <a:cs typeface="Tahoma" pitchFamily="34" charset="0"/>
              </a:rPr>
            </a:br>
            <a:endParaRPr lang="en-US" dirty="0"/>
          </a:p>
        </p:txBody>
      </p:sp>
      <p:sp>
        <p:nvSpPr>
          <p:cNvPr id="3" name="Content Placeholder 2"/>
          <p:cNvSpPr>
            <a:spLocks noGrp="1"/>
          </p:cNvSpPr>
          <p:nvPr>
            <p:ph idx="1"/>
          </p:nvPr>
        </p:nvSpPr>
        <p:spPr>
          <a:xfrm>
            <a:off x="177800" y="3581400"/>
            <a:ext cx="8610600" cy="2590800"/>
          </a:xfrm>
        </p:spPr>
        <p:txBody>
          <a:bodyPr>
            <a:normAutofit fontScale="25000" lnSpcReduction="20000"/>
          </a:bodyPr>
          <a:lstStyle/>
          <a:p>
            <a:pPr marL="548640" indent="-411480" algn="ctr" fontAlgn="auto">
              <a:spcAft>
                <a:spcPts val="0"/>
              </a:spcAft>
              <a:buClr>
                <a:schemeClr val="tx1">
                  <a:shade val="95000"/>
                </a:schemeClr>
              </a:buClr>
              <a:buFont typeface="Wingdings 2"/>
              <a:buNone/>
              <a:defRPr/>
            </a:pPr>
            <a:r>
              <a:rPr lang="en-US" sz="3600" b="1" i="1" dirty="0" smtClean="0">
                <a:solidFill>
                  <a:srgbClr val="FF0000"/>
                </a:solidFill>
                <a:latin typeface="Balaram" pitchFamily="2" charset="0"/>
              </a:rPr>
              <a:t>    </a:t>
            </a:r>
          </a:p>
          <a:p>
            <a:pPr marL="548640" indent="-411480" fontAlgn="auto">
              <a:spcAft>
                <a:spcPts val="0"/>
              </a:spcAft>
              <a:buClr>
                <a:schemeClr val="tx1">
                  <a:shade val="95000"/>
                </a:schemeClr>
              </a:buClr>
              <a:buFont typeface="Wingdings 2"/>
              <a:buNone/>
              <a:defRPr/>
            </a:pPr>
            <a:r>
              <a:rPr lang="en-US" sz="9600" b="1" i="1" dirty="0" smtClean="0">
                <a:solidFill>
                  <a:srgbClr val="7030A0"/>
                </a:solidFill>
                <a:latin typeface="Balaram" pitchFamily="2" charset="0"/>
              </a:rPr>
              <a:t>Translation</a:t>
            </a:r>
            <a:r>
              <a:rPr lang="en-US" sz="9600" b="1" i="1" dirty="0">
                <a:solidFill>
                  <a:srgbClr val="7030A0"/>
                </a:solidFill>
                <a:latin typeface="Balaram" pitchFamily="2" charset="0"/>
              </a:rPr>
              <a:t>: </a:t>
            </a:r>
            <a:r>
              <a:rPr lang="en-US" sz="9600" b="1" i="1" dirty="0" smtClean="0">
                <a:solidFill>
                  <a:srgbClr val="7030A0"/>
                </a:solidFill>
                <a:latin typeface="Balaram" pitchFamily="2" charset="0"/>
              </a:rPr>
              <a:t>Before reciting this </a:t>
            </a:r>
            <a:r>
              <a:rPr lang="en-US" sz="9600" b="1" i="1" dirty="0" err="1" smtClean="0">
                <a:solidFill>
                  <a:srgbClr val="7030A0"/>
                </a:solidFill>
                <a:latin typeface="Balaram" pitchFamily="2" charset="0"/>
              </a:rPr>
              <a:t>Srimad</a:t>
            </a:r>
            <a:r>
              <a:rPr lang="en-US" sz="9600" b="1" i="1" dirty="0" smtClean="0">
                <a:solidFill>
                  <a:srgbClr val="7030A0"/>
                </a:solidFill>
                <a:latin typeface="Balaram" pitchFamily="2" charset="0"/>
              </a:rPr>
              <a:t> </a:t>
            </a:r>
            <a:r>
              <a:rPr lang="en-US" sz="9600" b="1" i="1" dirty="0" err="1" smtClean="0">
                <a:solidFill>
                  <a:srgbClr val="7030A0"/>
                </a:solidFill>
                <a:latin typeface="Balaram" pitchFamily="2" charset="0"/>
              </a:rPr>
              <a:t>Bhagavatam</a:t>
            </a:r>
            <a:r>
              <a:rPr lang="en-US" sz="9600" b="1" i="1" dirty="0" smtClean="0">
                <a:solidFill>
                  <a:srgbClr val="7030A0"/>
                </a:solidFill>
                <a:latin typeface="Balaram" pitchFamily="2" charset="0"/>
              </a:rPr>
              <a:t>, which is the</a:t>
            </a:r>
          </a:p>
          <a:p>
            <a:pPr marL="548640" indent="-411480" fontAlgn="auto">
              <a:spcAft>
                <a:spcPts val="0"/>
              </a:spcAft>
              <a:buClr>
                <a:schemeClr val="tx1">
                  <a:shade val="95000"/>
                </a:schemeClr>
              </a:buClr>
              <a:buFont typeface="Wingdings 2"/>
              <a:buNone/>
              <a:defRPr/>
            </a:pPr>
            <a:r>
              <a:rPr lang="en-US" sz="9600" b="1" i="1" dirty="0" smtClean="0">
                <a:solidFill>
                  <a:srgbClr val="7030A0"/>
                </a:solidFill>
                <a:latin typeface="Balaram" pitchFamily="2" charset="0"/>
              </a:rPr>
              <a:t>very means of conquest, one should offer respectful </a:t>
            </a:r>
            <a:r>
              <a:rPr lang="en-US" sz="9600" b="1" i="1" dirty="0" err="1" smtClean="0">
                <a:solidFill>
                  <a:srgbClr val="7030A0"/>
                </a:solidFill>
                <a:latin typeface="Balaram" pitchFamily="2" charset="0"/>
              </a:rPr>
              <a:t>obeisances</a:t>
            </a:r>
            <a:endParaRPr lang="en-US" sz="9600" b="1" i="1" dirty="0">
              <a:solidFill>
                <a:srgbClr val="7030A0"/>
              </a:solidFill>
              <a:latin typeface="Balaram" pitchFamily="2" charset="0"/>
            </a:endParaRPr>
          </a:p>
          <a:p>
            <a:pPr marL="548640" indent="-411480" fontAlgn="auto">
              <a:spcAft>
                <a:spcPts val="0"/>
              </a:spcAft>
              <a:buClr>
                <a:schemeClr val="tx1">
                  <a:shade val="95000"/>
                </a:schemeClr>
              </a:buClr>
              <a:buFont typeface="Wingdings 2"/>
              <a:buNone/>
              <a:defRPr/>
            </a:pPr>
            <a:r>
              <a:rPr lang="en-US" sz="9600" b="1" i="1" dirty="0" smtClean="0">
                <a:solidFill>
                  <a:srgbClr val="7030A0"/>
                </a:solidFill>
                <a:latin typeface="Balaram" pitchFamily="2" charset="0"/>
              </a:rPr>
              <a:t>unto the Personality of Godhead, </a:t>
            </a:r>
            <a:r>
              <a:rPr lang="en-US" sz="9600" b="1" i="1" dirty="0" err="1" smtClean="0">
                <a:solidFill>
                  <a:srgbClr val="7030A0"/>
                </a:solidFill>
                <a:latin typeface="Balaram" pitchFamily="2" charset="0"/>
              </a:rPr>
              <a:t>Narayana</a:t>
            </a:r>
            <a:r>
              <a:rPr lang="en-US" sz="9600" b="1" i="1" dirty="0" smtClean="0">
                <a:solidFill>
                  <a:srgbClr val="7030A0"/>
                </a:solidFill>
                <a:latin typeface="Balaram" pitchFamily="2" charset="0"/>
              </a:rPr>
              <a:t>, unto Nara-</a:t>
            </a:r>
            <a:r>
              <a:rPr lang="en-US" sz="9600" b="1" i="1" dirty="0" err="1" smtClean="0">
                <a:solidFill>
                  <a:srgbClr val="7030A0"/>
                </a:solidFill>
                <a:latin typeface="Balaram" pitchFamily="2" charset="0"/>
              </a:rPr>
              <a:t>Narayana</a:t>
            </a:r>
            <a:endParaRPr lang="en-US" sz="9600" b="1" i="1" dirty="0">
              <a:solidFill>
                <a:srgbClr val="7030A0"/>
              </a:solidFill>
              <a:latin typeface="Balaram" pitchFamily="2" charset="0"/>
            </a:endParaRPr>
          </a:p>
          <a:p>
            <a:pPr marL="548640" indent="-411480" fontAlgn="auto">
              <a:spcAft>
                <a:spcPts val="0"/>
              </a:spcAft>
              <a:buClr>
                <a:schemeClr val="tx1">
                  <a:shade val="95000"/>
                </a:schemeClr>
              </a:buClr>
              <a:buFont typeface="Wingdings 2"/>
              <a:buNone/>
              <a:defRPr/>
            </a:pPr>
            <a:r>
              <a:rPr lang="en-US" sz="9600" b="1" i="1" dirty="0" err="1" smtClean="0">
                <a:solidFill>
                  <a:srgbClr val="7030A0"/>
                </a:solidFill>
                <a:latin typeface="Balaram" pitchFamily="2" charset="0"/>
              </a:rPr>
              <a:t>Rsi</a:t>
            </a:r>
            <a:r>
              <a:rPr lang="en-US" sz="9600" b="1" i="1" dirty="0" smtClean="0">
                <a:solidFill>
                  <a:srgbClr val="7030A0"/>
                </a:solidFill>
                <a:latin typeface="Balaram" pitchFamily="2" charset="0"/>
              </a:rPr>
              <a:t>, the </a:t>
            </a:r>
            <a:r>
              <a:rPr lang="en-US" sz="9600" b="1" i="1" dirty="0" err="1" smtClean="0">
                <a:solidFill>
                  <a:srgbClr val="7030A0"/>
                </a:solidFill>
                <a:latin typeface="Balaram" pitchFamily="2" charset="0"/>
              </a:rPr>
              <a:t>supermost</a:t>
            </a:r>
            <a:r>
              <a:rPr lang="en-US" sz="9600" b="1" i="1" dirty="0" smtClean="0">
                <a:solidFill>
                  <a:srgbClr val="7030A0"/>
                </a:solidFill>
                <a:latin typeface="Balaram" pitchFamily="2" charset="0"/>
              </a:rPr>
              <a:t> human being, unto mother </a:t>
            </a:r>
            <a:r>
              <a:rPr lang="en-US" sz="9600" b="1" i="1" dirty="0" err="1" smtClean="0">
                <a:solidFill>
                  <a:srgbClr val="7030A0"/>
                </a:solidFill>
                <a:latin typeface="Balaram" pitchFamily="2" charset="0"/>
              </a:rPr>
              <a:t>Sarasvati</a:t>
            </a:r>
            <a:r>
              <a:rPr lang="en-US" sz="9600" b="1" i="1" dirty="0" smtClean="0">
                <a:solidFill>
                  <a:srgbClr val="7030A0"/>
                </a:solidFill>
                <a:latin typeface="Balaram" pitchFamily="2" charset="0"/>
              </a:rPr>
              <a:t>, the</a:t>
            </a:r>
          </a:p>
          <a:p>
            <a:pPr marL="548640" indent="-411480" fontAlgn="auto">
              <a:spcAft>
                <a:spcPts val="0"/>
              </a:spcAft>
              <a:buClr>
                <a:schemeClr val="tx1">
                  <a:shade val="95000"/>
                </a:schemeClr>
              </a:buClr>
              <a:buFont typeface="Wingdings 2"/>
              <a:buNone/>
              <a:defRPr/>
            </a:pPr>
            <a:r>
              <a:rPr lang="en-US" sz="9600" b="1" i="1" dirty="0" smtClean="0">
                <a:solidFill>
                  <a:srgbClr val="7030A0"/>
                </a:solidFill>
                <a:latin typeface="Balaram" pitchFamily="2" charset="0"/>
              </a:rPr>
              <a:t>goddess of learning, and unto </a:t>
            </a:r>
            <a:r>
              <a:rPr lang="en-US" sz="9600" b="1" i="1" dirty="0" err="1" smtClean="0">
                <a:solidFill>
                  <a:srgbClr val="7030A0"/>
                </a:solidFill>
                <a:latin typeface="Balaram" pitchFamily="2" charset="0"/>
              </a:rPr>
              <a:t>Srila</a:t>
            </a:r>
            <a:r>
              <a:rPr lang="en-US" sz="9600" b="1" i="1" dirty="0" smtClean="0">
                <a:solidFill>
                  <a:srgbClr val="7030A0"/>
                </a:solidFill>
                <a:latin typeface="Balaram" pitchFamily="2" charset="0"/>
              </a:rPr>
              <a:t> </a:t>
            </a:r>
            <a:r>
              <a:rPr lang="en-US" sz="9600" b="1" i="1" dirty="0" err="1" smtClean="0">
                <a:solidFill>
                  <a:srgbClr val="7030A0"/>
                </a:solidFill>
                <a:latin typeface="Balaram" pitchFamily="2" charset="0"/>
              </a:rPr>
              <a:t>Vyasadeva</a:t>
            </a:r>
            <a:r>
              <a:rPr lang="en-US" sz="9600" b="1" i="1" dirty="0" smtClean="0">
                <a:solidFill>
                  <a:srgbClr val="7030A0"/>
                </a:solidFill>
                <a:latin typeface="Balaram" pitchFamily="2" charset="0"/>
              </a:rPr>
              <a:t>, the author.</a:t>
            </a:r>
          </a:p>
          <a:p>
            <a:pPr marL="548640" indent="-411480" fontAlgn="auto">
              <a:spcAft>
                <a:spcPts val="0"/>
              </a:spcAft>
              <a:buClr>
                <a:schemeClr val="tx1">
                  <a:shade val="95000"/>
                </a:schemeClr>
              </a:buClr>
              <a:buFont typeface="Wingdings 2"/>
              <a:buNone/>
              <a:defRPr/>
            </a:pPr>
            <a:r>
              <a:rPr lang="en-US" sz="3600" b="1" i="1" dirty="0" smtClean="0">
                <a:solidFill>
                  <a:srgbClr val="FF0000"/>
                </a:solidFill>
                <a:latin typeface="Balaram" pitchFamily="2" charset="0"/>
              </a:rPr>
              <a:t>          </a:t>
            </a:r>
            <a:endParaRPr lang="en-US" sz="3600" b="1" i="1" dirty="0">
              <a:solidFill>
                <a:srgbClr val="FF0000"/>
              </a:solidFill>
            </a:endParaRPr>
          </a:p>
        </p:txBody>
      </p:sp>
      <p:pic>
        <p:nvPicPr>
          <p:cNvPr id="3076" name="Picture 3" descr="C:\Users\Sarva\Pictures\Nilamadhava_2008-09-09.jpg"/>
          <p:cNvPicPr>
            <a:picLocks noChangeAspect="1" noChangeArrowheads="1"/>
          </p:cNvPicPr>
          <p:nvPr/>
        </p:nvPicPr>
        <p:blipFill>
          <a:blip r:embed="rId3" cstate="print"/>
          <a:srcRect/>
          <a:stretch>
            <a:fillRect/>
          </a:stretch>
        </p:blipFill>
        <p:spPr bwMode="auto">
          <a:xfrm>
            <a:off x="152400" y="1295400"/>
            <a:ext cx="1371600" cy="1828800"/>
          </a:xfrm>
          <a:prstGeom prst="rect">
            <a:avLst/>
          </a:prstGeom>
          <a:noFill/>
          <a:ln w="9525">
            <a:noFill/>
            <a:miter lim="800000"/>
            <a:headEnd/>
            <a:tailEnd/>
          </a:ln>
        </p:spPr>
      </p:pic>
      <p:pic>
        <p:nvPicPr>
          <p:cNvPr id="3077" name="Picture 4" descr="C:\Users\Sarva\Pictures\LARGE_RadhaRani_2009-04-01.jpg"/>
          <p:cNvPicPr>
            <a:picLocks noChangeAspect="1" noChangeArrowheads="1"/>
          </p:cNvPicPr>
          <p:nvPr/>
        </p:nvPicPr>
        <p:blipFill>
          <a:blip r:embed="rId4" cstate="print"/>
          <a:srcRect/>
          <a:stretch>
            <a:fillRect/>
          </a:stretch>
        </p:blipFill>
        <p:spPr bwMode="auto">
          <a:xfrm>
            <a:off x="7620000" y="1295400"/>
            <a:ext cx="137477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534400" cy="33528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2.1.20</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rajas-tamobhyäm äkñiptaà</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vimüòhaà mana ätmanaù</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yacched dhäraëayä dhéro</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hanti yä tat-kåtaà malam</a:t>
            </a:r>
          </a:p>
        </p:txBody>
      </p:sp>
      <p:sp>
        <p:nvSpPr>
          <p:cNvPr id="4" name="Content Placeholder 2"/>
          <p:cNvSpPr txBox="1">
            <a:spLocks/>
          </p:cNvSpPr>
          <p:nvPr/>
        </p:nvSpPr>
        <p:spPr bwMode="auto">
          <a:xfrm>
            <a:off x="144235" y="3810000"/>
            <a:ext cx="8923565"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a:solidFill>
                  <a:srgbClr val="7030A0"/>
                </a:solidFill>
                <a:latin typeface="Balaram" pitchFamily="2" charset="0"/>
              </a:rPr>
              <a:t>One's mind is always agitated by the passionate mode </a:t>
            </a:r>
            <a:r>
              <a:rPr lang="en-US" b="1" i="1" dirty="0" smtClean="0">
                <a:solidFill>
                  <a:srgbClr val="7030A0"/>
                </a:solidFill>
                <a:latin typeface="Balaram" pitchFamily="2" charset="0"/>
              </a:rPr>
              <a:t>of</a:t>
            </a:r>
          </a:p>
          <a:p>
            <a:pPr>
              <a:buNone/>
            </a:pPr>
            <a:r>
              <a:rPr lang="en-US" b="1" i="1" dirty="0" smtClean="0">
                <a:solidFill>
                  <a:srgbClr val="7030A0"/>
                </a:solidFill>
                <a:latin typeface="Balaram" pitchFamily="2" charset="0"/>
              </a:rPr>
              <a:t>material </a:t>
            </a:r>
            <a:r>
              <a:rPr lang="en-US" b="1" i="1" dirty="0">
                <a:solidFill>
                  <a:srgbClr val="7030A0"/>
                </a:solidFill>
                <a:latin typeface="Balaram" pitchFamily="2" charset="0"/>
              </a:rPr>
              <a:t>nature and bewildered by the ignorant mode </a:t>
            </a:r>
            <a:r>
              <a:rPr lang="en-US" b="1" i="1" dirty="0" smtClean="0">
                <a:solidFill>
                  <a:srgbClr val="7030A0"/>
                </a:solidFill>
                <a:latin typeface="Balaram" pitchFamily="2" charset="0"/>
              </a:rPr>
              <a:t>of</a:t>
            </a:r>
          </a:p>
          <a:p>
            <a:pPr>
              <a:buNone/>
            </a:pPr>
            <a:r>
              <a:rPr lang="en-US" b="1" i="1" dirty="0" smtClean="0">
                <a:solidFill>
                  <a:srgbClr val="7030A0"/>
                </a:solidFill>
                <a:latin typeface="Balaram" pitchFamily="2" charset="0"/>
              </a:rPr>
              <a:t>nature</a:t>
            </a:r>
            <a:r>
              <a:rPr lang="en-US" b="1" i="1" dirty="0">
                <a:solidFill>
                  <a:srgbClr val="7030A0"/>
                </a:solidFill>
                <a:latin typeface="Balaram" pitchFamily="2" charset="0"/>
              </a:rPr>
              <a:t>. But one can rectify such conceptions by the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relation </a:t>
            </a:r>
            <a:r>
              <a:rPr lang="en-US" b="1" i="1" dirty="0">
                <a:solidFill>
                  <a:srgbClr val="7030A0"/>
                </a:solidFill>
                <a:latin typeface="Balaram" pitchFamily="2" charset="0"/>
              </a:rPr>
              <a:t>of </a:t>
            </a:r>
            <a:r>
              <a:rPr lang="en-US" b="1" i="1" dirty="0" err="1">
                <a:solidFill>
                  <a:srgbClr val="7030A0"/>
                </a:solidFill>
                <a:latin typeface="Balaram" pitchFamily="2" charset="0"/>
              </a:rPr>
              <a:t>Viñëu</a:t>
            </a:r>
            <a:r>
              <a:rPr lang="en-US" b="1" i="1" dirty="0">
                <a:solidFill>
                  <a:srgbClr val="7030A0"/>
                </a:solidFill>
                <a:latin typeface="Balaram" pitchFamily="2" charset="0"/>
              </a:rPr>
              <a:t> and thus become pacified by cleansing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the </a:t>
            </a:r>
            <a:r>
              <a:rPr lang="en-US" b="1" i="1" dirty="0">
                <a:solidFill>
                  <a:srgbClr val="7030A0"/>
                </a:solidFill>
                <a:latin typeface="Balaram" pitchFamily="2" charset="0"/>
              </a:rPr>
              <a:t>dirty things created by them.</a:t>
            </a:r>
          </a:p>
        </p:txBody>
      </p:sp>
    </p:spTree>
    <p:extLst>
      <p:ext uri="{BB962C8B-B14F-4D97-AF65-F5344CB8AC3E}">
        <p14:creationId xmlns:p14="http://schemas.microsoft.com/office/powerpoint/2010/main" val="4057790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2.1.20   Raising above the lower modes</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0" y="762000"/>
            <a:ext cx="64770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sz="2400" dirty="0" smtClean="0">
                <a:solidFill>
                  <a:srgbClr val="7030A0"/>
                </a:solidFill>
                <a:latin typeface="Balaram" pitchFamily="2" charset="0"/>
              </a:rPr>
              <a:t>Persons influenced by passion / ignorance</a:t>
            </a:r>
          </a:p>
          <a:p>
            <a:r>
              <a:rPr lang="en-US" sz="2400" dirty="0" smtClean="0">
                <a:solidFill>
                  <a:srgbClr val="7030A0"/>
                </a:solidFill>
                <a:latin typeface="Balaram" pitchFamily="2" charset="0"/>
              </a:rPr>
              <a:t>Not </a:t>
            </a:r>
            <a:r>
              <a:rPr lang="en-US" sz="2400" dirty="0" err="1" smtClean="0">
                <a:solidFill>
                  <a:srgbClr val="7030A0"/>
                </a:solidFill>
                <a:latin typeface="Balaram" pitchFamily="2" charset="0"/>
              </a:rPr>
              <a:t>bonafide</a:t>
            </a:r>
            <a:r>
              <a:rPr lang="en-US" sz="2400" dirty="0" smtClean="0">
                <a:solidFill>
                  <a:srgbClr val="7030A0"/>
                </a:solidFill>
                <a:latin typeface="Balaram" pitchFamily="2" charset="0"/>
              </a:rPr>
              <a:t> candidates for God realization</a:t>
            </a:r>
          </a:p>
          <a:p>
            <a:r>
              <a:rPr lang="en-US" sz="2400" dirty="0">
                <a:solidFill>
                  <a:srgbClr val="7030A0"/>
                </a:solidFill>
                <a:latin typeface="Balaram" pitchFamily="2" charset="0"/>
              </a:rPr>
              <a:t>E</a:t>
            </a:r>
            <a:r>
              <a:rPr lang="en-US" sz="2400" dirty="0" smtClean="0">
                <a:solidFill>
                  <a:srgbClr val="7030A0"/>
                </a:solidFill>
                <a:latin typeface="Balaram" pitchFamily="2" charset="0"/>
              </a:rPr>
              <a:t>xcessive </a:t>
            </a:r>
            <a:r>
              <a:rPr lang="en-US" sz="2400" dirty="0" smtClean="0">
                <a:solidFill>
                  <a:srgbClr val="7030A0"/>
                </a:solidFill>
                <a:latin typeface="Balaram" pitchFamily="2" charset="0"/>
              </a:rPr>
              <a:t>attachment to women and wealth</a:t>
            </a:r>
          </a:p>
          <a:p>
            <a:r>
              <a:rPr lang="en-US" sz="2400" dirty="0" smtClean="0">
                <a:solidFill>
                  <a:srgbClr val="7030A0"/>
                </a:solidFill>
                <a:latin typeface="Balaram" pitchFamily="2" charset="0"/>
              </a:rPr>
              <a:t>Generally </a:t>
            </a:r>
            <a:r>
              <a:rPr lang="en-US" sz="2400" dirty="0" err="1" smtClean="0">
                <a:solidFill>
                  <a:srgbClr val="7030A0"/>
                </a:solidFill>
                <a:latin typeface="Balaram" pitchFamily="2" charset="0"/>
              </a:rPr>
              <a:t>impersonalists</a:t>
            </a:r>
            <a:r>
              <a:rPr lang="en-US" sz="2400" dirty="0" smtClean="0">
                <a:solidFill>
                  <a:srgbClr val="7030A0"/>
                </a:solidFill>
                <a:latin typeface="Balaram" pitchFamily="2" charset="0"/>
              </a:rPr>
              <a:t> / monists</a:t>
            </a:r>
          </a:p>
          <a:p>
            <a:pPr marL="136525" indent="0">
              <a:buNone/>
            </a:pPr>
            <a:endParaRPr lang="en-US" sz="2400" dirty="0" smtClean="0">
              <a:solidFill>
                <a:srgbClr val="7030A0"/>
              </a:solidFill>
              <a:latin typeface="Balaram" pitchFamily="2" charset="0"/>
            </a:endParaRPr>
          </a:p>
          <a:p>
            <a:pPr marL="136525" indent="0">
              <a:buNone/>
            </a:pPr>
            <a:r>
              <a:rPr lang="en-US" sz="2400" dirty="0" err="1" smtClean="0">
                <a:solidFill>
                  <a:srgbClr val="7030A0"/>
                </a:solidFill>
                <a:latin typeface="Balaram" pitchFamily="2" charset="0"/>
              </a:rPr>
              <a:t>Impersonalists</a:t>
            </a:r>
            <a:r>
              <a:rPr lang="en-US" sz="2400" dirty="0" smtClean="0">
                <a:solidFill>
                  <a:srgbClr val="7030A0"/>
                </a:solidFill>
                <a:latin typeface="Balaram" pitchFamily="2" charset="0"/>
              </a:rPr>
              <a:t> </a:t>
            </a:r>
            <a:r>
              <a:rPr lang="en-US" sz="2400" dirty="0" smtClean="0">
                <a:solidFill>
                  <a:srgbClr val="7030A0"/>
                </a:solidFill>
                <a:latin typeface="Balaram" pitchFamily="2" charset="0"/>
              </a:rPr>
              <a:t>/ Monists </a:t>
            </a:r>
          </a:p>
          <a:p>
            <a:r>
              <a:rPr lang="en-US" sz="2400" dirty="0" smtClean="0">
                <a:solidFill>
                  <a:srgbClr val="7030A0"/>
                </a:solidFill>
                <a:latin typeface="Balaram" pitchFamily="2" charset="0"/>
              </a:rPr>
              <a:t>Think themselves liberated souls</a:t>
            </a:r>
          </a:p>
          <a:p>
            <a:r>
              <a:rPr lang="en-US" sz="2400" dirty="0" smtClean="0">
                <a:solidFill>
                  <a:srgbClr val="7030A0"/>
                </a:solidFill>
                <a:latin typeface="Balaram" pitchFamily="2" charset="0"/>
              </a:rPr>
              <a:t>Impure </a:t>
            </a:r>
            <a:r>
              <a:rPr lang="en-US" sz="2400" dirty="0" smtClean="0">
                <a:solidFill>
                  <a:srgbClr val="7030A0"/>
                </a:solidFill>
                <a:latin typeface="Balaram" pitchFamily="2" charset="0"/>
              </a:rPr>
              <a:t>in heart</a:t>
            </a:r>
          </a:p>
          <a:p>
            <a:r>
              <a:rPr lang="en-US" sz="2400" dirty="0" smtClean="0">
                <a:solidFill>
                  <a:srgbClr val="7030A0"/>
                </a:solidFill>
                <a:latin typeface="Balaram" pitchFamily="2" charset="0"/>
              </a:rPr>
              <a:t>After many births surrender to </a:t>
            </a:r>
            <a:r>
              <a:rPr lang="en-US" sz="2400" dirty="0" smtClean="0">
                <a:solidFill>
                  <a:srgbClr val="7030A0"/>
                </a:solidFill>
                <a:latin typeface="Balaram" pitchFamily="2" charset="0"/>
              </a:rPr>
              <a:t>SPOG </a:t>
            </a:r>
            <a:r>
              <a:rPr lang="en-US" sz="1800" dirty="0" smtClean="0">
                <a:solidFill>
                  <a:srgbClr val="7030A0"/>
                </a:solidFill>
                <a:latin typeface="Balaram" pitchFamily="2" charset="0"/>
              </a:rPr>
              <a:t>[BG </a:t>
            </a:r>
            <a:r>
              <a:rPr lang="en-US" sz="1800" dirty="0">
                <a:solidFill>
                  <a:srgbClr val="7030A0"/>
                </a:solidFill>
                <a:latin typeface="Balaram" pitchFamily="2" charset="0"/>
              </a:rPr>
              <a:t>7.19] </a:t>
            </a:r>
            <a:endParaRPr lang="en-US" sz="1800" dirty="0" smtClean="0">
              <a:solidFill>
                <a:srgbClr val="7030A0"/>
              </a:solidFill>
              <a:latin typeface="Balaram" pitchFamily="2" charset="0"/>
            </a:endParaRPr>
          </a:p>
        </p:txBody>
      </p:sp>
      <p:sp>
        <p:nvSpPr>
          <p:cNvPr id="2" name="AutoShape 2"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F:\BhaktiVaibhava\2_20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838200"/>
            <a:ext cx="2481664" cy="186124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F:\BhaktiVaibhava\2_20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6999" y="3030986"/>
            <a:ext cx="2481665" cy="3598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87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2.1.20   Raising above the lower modes</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7620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sz="2400" dirty="0" smtClean="0">
                <a:solidFill>
                  <a:srgbClr val="7030A0"/>
                </a:solidFill>
                <a:latin typeface="Balaram" pitchFamily="2" charset="0"/>
              </a:rPr>
              <a:t>Solution</a:t>
            </a:r>
          </a:p>
          <a:p>
            <a:r>
              <a:rPr lang="en-US" sz="2400" dirty="0" smtClean="0">
                <a:solidFill>
                  <a:srgbClr val="7030A0"/>
                </a:solidFill>
                <a:latin typeface="Balaram" pitchFamily="2" charset="0"/>
              </a:rPr>
              <a:t>Constant remembrance of Vishnu in the impersonal form</a:t>
            </a:r>
          </a:p>
          <a:p>
            <a:r>
              <a:rPr lang="en-US" sz="2400" dirty="0" smtClean="0">
                <a:solidFill>
                  <a:srgbClr val="7030A0"/>
                </a:solidFill>
                <a:latin typeface="Balaram" pitchFamily="2" charset="0"/>
              </a:rPr>
              <a:t>Realize relation of Lord in everything via pantheism</a:t>
            </a:r>
          </a:p>
          <a:p>
            <a:r>
              <a:rPr lang="en-US" sz="2400" dirty="0" smtClean="0">
                <a:solidFill>
                  <a:srgbClr val="7030A0"/>
                </a:solidFill>
                <a:latin typeface="Balaram" pitchFamily="2" charset="0"/>
              </a:rPr>
              <a:t>Immature to mature pantheism</a:t>
            </a:r>
          </a:p>
          <a:p>
            <a:pPr marL="136525" indent="0">
              <a:buNone/>
            </a:pPr>
            <a:endParaRPr lang="en-US" sz="2400" dirty="0" smtClean="0">
              <a:solidFill>
                <a:srgbClr val="7030A0"/>
              </a:solidFill>
              <a:latin typeface="Balaram" pitchFamily="2" charset="0"/>
            </a:endParaRPr>
          </a:p>
        </p:txBody>
      </p:sp>
      <p:sp>
        <p:nvSpPr>
          <p:cNvPr id="2" name="AutoShape 2"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a:spLocks noChangeArrowheads="1"/>
          </p:cNvSpPr>
          <p:nvPr/>
        </p:nvSpPr>
        <p:spPr bwMode="auto">
          <a:xfrm>
            <a:off x="419100" y="2843748"/>
            <a:ext cx="8305800" cy="3785652"/>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“Pantheism in its higher status does not permit the student to form an impersonal conception of the Absolute Truth, but it extends the conception of the Absolute Truth into the field of the so-called material energy. Everything created by the material energy can be dovetailed with the Absolute by an attitude of service, which is the essential part of living energy. The pure devotee of the Lord knows the art of converting everything into its spiritual existence by this service attitude, and only in that devotional way can the theory of pantheism be </a:t>
            </a:r>
            <a:r>
              <a:rPr lang="en-US" sz="2400" dirty="0" smtClean="0">
                <a:solidFill>
                  <a:schemeClr val="bg1"/>
                </a:solidFill>
                <a:latin typeface="Balaram" pitchFamily="2" charset="0"/>
              </a:rPr>
              <a:t>perfected.”</a:t>
            </a:r>
            <a:endParaRPr lang="en-US" sz="2400" b="1" dirty="0">
              <a:solidFill>
                <a:schemeClr val="bg1"/>
              </a:solidFill>
              <a:latin typeface="Balaram" pitchFamily="2" charset="0"/>
            </a:endParaRPr>
          </a:p>
        </p:txBody>
      </p:sp>
    </p:spTree>
    <p:extLst>
      <p:ext uri="{BB962C8B-B14F-4D97-AF65-F5344CB8AC3E}">
        <p14:creationId xmlns:p14="http://schemas.microsoft.com/office/powerpoint/2010/main" val="326944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534400" cy="33528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2.1.21</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yasyäà sandhäryamäëäyäà</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yogino bhakti-lakñaëaù</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äçu sampadyate yoga</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äçrayaà bhadram ékñataù</a:t>
            </a:r>
          </a:p>
        </p:txBody>
      </p:sp>
      <p:sp>
        <p:nvSpPr>
          <p:cNvPr id="4" name="Content Placeholder 2"/>
          <p:cNvSpPr txBox="1">
            <a:spLocks/>
          </p:cNvSpPr>
          <p:nvPr/>
        </p:nvSpPr>
        <p:spPr bwMode="auto">
          <a:xfrm>
            <a:off x="144235" y="3810000"/>
            <a:ext cx="8923565"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a:solidFill>
                  <a:srgbClr val="7030A0"/>
                </a:solidFill>
                <a:latin typeface="Balaram" pitchFamily="2" charset="0"/>
              </a:rPr>
              <a:t>O King, by this system of remembrance and by being </a:t>
            </a:r>
            <a:r>
              <a:rPr lang="en-US" b="1" i="1" dirty="0" smtClean="0">
                <a:solidFill>
                  <a:srgbClr val="7030A0"/>
                </a:solidFill>
                <a:latin typeface="Balaram" pitchFamily="2" charset="0"/>
              </a:rPr>
              <a:t>fixed</a:t>
            </a:r>
          </a:p>
          <a:p>
            <a:pPr>
              <a:buNone/>
            </a:pPr>
            <a:r>
              <a:rPr lang="en-US" b="1" i="1" dirty="0" smtClean="0">
                <a:solidFill>
                  <a:srgbClr val="7030A0"/>
                </a:solidFill>
                <a:latin typeface="Balaram" pitchFamily="2" charset="0"/>
              </a:rPr>
              <a:t>in </a:t>
            </a:r>
            <a:r>
              <a:rPr lang="en-US" b="1" i="1" dirty="0">
                <a:solidFill>
                  <a:srgbClr val="7030A0"/>
                </a:solidFill>
                <a:latin typeface="Balaram" pitchFamily="2" charset="0"/>
              </a:rPr>
              <a:t>the habit of seeing the all-good personal conception of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the </a:t>
            </a:r>
            <a:r>
              <a:rPr lang="en-US" b="1" i="1" dirty="0">
                <a:solidFill>
                  <a:srgbClr val="7030A0"/>
                </a:solidFill>
                <a:latin typeface="Balaram" pitchFamily="2" charset="0"/>
              </a:rPr>
              <a:t>Lord, one can very soon attain devotional service to </a:t>
            </a:r>
            <a:r>
              <a:rPr lang="en-US" b="1" i="1" dirty="0" smtClean="0">
                <a:solidFill>
                  <a:srgbClr val="7030A0"/>
                </a:solidFill>
                <a:latin typeface="Balaram" pitchFamily="2" charset="0"/>
              </a:rPr>
              <a:t>the</a:t>
            </a:r>
          </a:p>
          <a:p>
            <a:pPr>
              <a:buNone/>
            </a:pPr>
            <a:r>
              <a:rPr lang="en-US" b="1" i="1" dirty="0" smtClean="0">
                <a:solidFill>
                  <a:srgbClr val="7030A0"/>
                </a:solidFill>
                <a:latin typeface="Balaram" pitchFamily="2" charset="0"/>
              </a:rPr>
              <a:t>Lord</a:t>
            </a:r>
            <a:r>
              <a:rPr lang="en-US" b="1" i="1" dirty="0">
                <a:solidFill>
                  <a:srgbClr val="7030A0"/>
                </a:solidFill>
                <a:latin typeface="Balaram" pitchFamily="2" charset="0"/>
              </a:rPr>
              <a:t>, under His direct shelter.</a:t>
            </a:r>
          </a:p>
        </p:txBody>
      </p:sp>
    </p:spTree>
    <p:extLst>
      <p:ext uri="{BB962C8B-B14F-4D97-AF65-F5344CB8AC3E}">
        <p14:creationId xmlns:p14="http://schemas.microsoft.com/office/powerpoint/2010/main" val="338498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2.1.21   Pantheism to Devotional Service</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7620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endParaRPr lang="en-US" sz="2400" dirty="0" smtClean="0">
              <a:solidFill>
                <a:srgbClr val="7030A0"/>
              </a:solidFill>
              <a:latin typeface="Balaram" pitchFamily="2" charset="0"/>
            </a:endParaRPr>
          </a:p>
        </p:txBody>
      </p:sp>
      <p:sp>
        <p:nvSpPr>
          <p:cNvPr id="2" name="AutoShape 2"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a:spLocks noChangeArrowheads="1"/>
          </p:cNvSpPr>
          <p:nvPr/>
        </p:nvSpPr>
        <p:spPr bwMode="auto">
          <a:xfrm>
            <a:off x="460375" y="762000"/>
            <a:ext cx="8305800" cy="2677656"/>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“The devotional atmosphere created by pantheistic vision develops into devotional service in later days, and that is the only benefit for the </a:t>
            </a:r>
            <a:r>
              <a:rPr lang="en-US" sz="2400" dirty="0" err="1">
                <a:solidFill>
                  <a:schemeClr val="bg1"/>
                </a:solidFill>
                <a:latin typeface="Balaram" pitchFamily="2" charset="0"/>
              </a:rPr>
              <a:t>impersonalist</a:t>
            </a:r>
            <a:r>
              <a:rPr lang="en-US" sz="2400" dirty="0">
                <a:solidFill>
                  <a:schemeClr val="bg1"/>
                </a:solidFill>
                <a:latin typeface="Balaram" pitchFamily="2" charset="0"/>
              </a:rPr>
              <a:t>. It is confirmed in the Bhagavad-</a:t>
            </a:r>
            <a:r>
              <a:rPr lang="en-US" sz="2400" dirty="0" err="1">
                <a:solidFill>
                  <a:schemeClr val="bg1"/>
                </a:solidFill>
                <a:latin typeface="Balaram" pitchFamily="2" charset="0"/>
              </a:rPr>
              <a:t>gétä</a:t>
            </a:r>
            <a:r>
              <a:rPr lang="en-US" sz="2400" dirty="0">
                <a:solidFill>
                  <a:schemeClr val="bg1"/>
                </a:solidFill>
                <a:latin typeface="Balaram" pitchFamily="2" charset="0"/>
              </a:rPr>
              <a:t> (12.5) that the impersonal way of self-realization is more troublesome because it reaches the goal in an indirect way, although the </a:t>
            </a:r>
            <a:r>
              <a:rPr lang="en-US" sz="2400" dirty="0" err="1">
                <a:solidFill>
                  <a:schemeClr val="bg1"/>
                </a:solidFill>
                <a:latin typeface="Balaram" pitchFamily="2" charset="0"/>
              </a:rPr>
              <a:t>impersonalist</a:t>
            </a:r>
            <a:r>
              <a:rPr lang="en-US" sz="2400" dirty="0">
                <a:solidFill>
                  <a:schemeClr val="bg1"/>
                </a:solidFill>
                <a:latin typeface="Balaram" pitchFamily="2" charset="0"/>
              </a:rPr>
              <a:t> also becomes obsessed with the personal feature of the Lord after a long </a:t>
            </a:r>
            <a:r>
              <a:rPr lang="en-US" sz="2400" dirty="0" smtClean="0">
                <a:solidFill>
                  <a:schemeClr val="bg1"/>
                </a:solidFill>
                <a:latin typeface="Balaram" pitchFamily="2" charset="0"/>
              </a:rPr>
              <a:t>time.”</a:t>
            </a:r>
            <a:endParaRPr lang="en-US" sz="2400" b="1" dirty="0">
              <a:solidFill>
                <a:schemeClr val="bg1"/>
              </a:solidFill>
              <a:latin typeface="Balaram" pitchFamily="2" charset="0"/>
            </a:endParaRPr>
          </a:p>
        </p:txBody>
      </p:sp>
      <p:pic>
        <p:nvPicPr>
          <p:cNvPr id="6146" name="Picture 2" descr="F:\BhaktiVaibhava\2_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3561806"/>
            <a:ext cx="5524500" cy="3219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043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534400" cy="762000"/>
          </a:xfrm>
        </p:spPr>
        <p:txBody>
          <a:bodyPr/>
          <a:lstStyle/>
          <a:p>
            <a:pPr marL="136525" indent="0" algn="ctr">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Take Home</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7" name="Content Placeholder 2"/>
          <p:cNvSpPr txBox="1">
            <a:spLocks/>
          </p:cNvSpPr>
          <p:nvPr/>
        </p:nvSpPr>
        <p:spPr bwMode="auto">
          <a:xfrm>
            <a:off x="838200" y="990600"/>
            <a:ext cx="72390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endParaRPr lang="en-US" dirty="0" smtClean="0">
              <a:solidFill>
                <a:srgbClr val="7030A0"/>
              </a:solidFill>
              <a:latin typeface="Balaram" pitchFamily="2" charset="0"/>
            </a:endParaRPr>
          </a:p>
          <a:p>
            <a:r>
              <a:rPr lang="en-US" dirty="0">
                <a:solidFill>
                  <a:srgbClr val="7030A0"/>
                </a:solidFill>
                <a:latin typeface="Balaram" pitchFamily="2" charset="0"/>
              </a:rPr>
              <a:t>Be prepared at any moment</a:t>
            </a:r>
          </a:p>
          <a:p>
            <a:r>
              <a:rPr lang="en-US" dirty="0">
                <a:solidFill>
                  <a:srgbClr val="7030A0"/>
                </a:solidFill>
                <a:latin typeface="Balaram" pitchFamily="2" charset="0"/>
              </a:rPr>
              <a:t>Fix the mind on </a:t>
            </a:r>
            <a:r>
              <a:rPr lang="en-US" dirty="0" err="1">
                <a:solidFill>
                  <a:srgbClr val="7030A0"/>
                </a:solidFill>
                <a:latin typeface="Balaram" pitchFamily="2" charset="0"/>
              </a:rPr>
              <a:t>Krsna</a:t>
            </a:r>
            <a:r>
              <a:rPr lang="en-US" dirty="0">
                <a:solidFill>
                  <a:srgbClr val="7030A0"/>
                </a:solidFill>
                <a:latin typeface="Balaram" pitchFamily="2" charset="0"/>
              </a:rPr>
              <a:t> while chanting</a:t>
            </a:r>
          </a:p>
          <a:p>
            <a:r>
              <a:rPr lang="en-US" dirty="0">
                <a:solidFill>
                  <a:srgbClr val="7030A0"/>
                </a:solidFill>
                <a:latin typeface="Balaram" pitchFamily="2" charset="0"/>
              </a:rPr>
              <a:t>Every moment engaged in Lord’s service</a:t>
            </a:r>
          </a:p>
          <a:p>
            <a:r>
              <a:rPr lang="en-US" dirty="0" smtClean="0">
                <a:solidFill>
                  <a:srgbClr val="7030A0"/>
                </a:solidFill>
                <a:latin typeface="Balaram" pitchFamily="2" charset="0"/>
              </a:rPr>
              <a:t>Meditation </a:t>
            </a:r>
            <a:r>
              <a:rPr lang="en-US" dirty="0">
                <a:solidFill>
                  <a:srgbClr val="7030A0"/>
                </a:solidFill>
                <a:latin typeface="Balaram" pitchFamily="2" charset="0"/>
              </a:rPr>
              <a:t>on </a:t>
            </a:r>
            <a:r>
              <a:rPr lang="en-US" dirty="0" smtClean="0">
                <a:solidFill>
                  <a:srgbClr val="7030A0"/>
                </a:solidFill>
                <a:latin typeface="Balaram" pitchFamily="2" charset="0"/>
              </a:rPr>
              <a:t>the Lord </a:t>
            </a:r>
            <a:r>
              <a:rPr lang="en-US" dirty="0">
                <a:solidFill>
                  <a:srgbClr val="7030A0"/>
                </a:solidFill>
                <a:latin typeface="Balaram" pitchFamily="2" charset="0"/>
              </a:rPr>
              <a:t>in the temple </a:t>
            </a:r>
            <a:endParaRPr lang="en-US" dirty="0" smtClean="0">
              <a:solidFill>
                <a:srgbClr val="7030A0"/>
              </a:solidFill>
              <a:latin typeface="Balaram" pitchFamily="2" charset="0"/>
            </a:endParaRPr>
          </a:p>
          <a:p>
            <a:pPr marL="136525" indent="0">
              <a:buNone/>
            </a:pPr>
            <a:r>
              <a:rPr lang="en-US" dirty="0" smtClean="0">
                <a:solidFill>
                  <a:srgbClr val="7030A0"/>
                </a:solidFill>
                <a:latin typeface="Balaram" pitchFamily="2" charset="0"/>
              </a:rPr>
              <a:t>                 </a:t>
            </a:r>
            <a:endParaRPr lang="en-US" dirty="0">
              <a:solidFill>
                <a:srgbClr val="7030A0"/>
              </a:solidFill>
              <a:latin typeface="Balaram" pitchFamily="2" charset="0"/>
            </a:endParaRPr>
          </a:p>
          <a:p>
            <a:pPr marL="136525" indent="0">
              <a:buNone/>
            </a:pPr>
            <a:endParaRPr lang="en-US" dirty="0">
              <a:solidFill>
                <a:srgbClr val="7030A0"/>
              </a:solidFill>
              <a:latin typeface="Balaram" pitchFamily="2" charset="0"/>
            </a:endParaRPr>
          </a:p>
          <a:p>
            <a:endParaRPr lang="en-US" dirty="0" smtClean="0">
              <a:solidFill>
                <a:srgbClr val="7030A0"/>
              </a:solidFill>
              <a:latin typeface="Balaram" pitchFamily="2" charset="0"/>
            </a:endParaRPr>
          </a:p>
        </p:txBody>
      </p:sp>
    </p:spTree>
    <p:extLst>
      <p:ext uri="{BB962C8B-B14F-4D97-AF65-F5344CB8AC3E}">
        <p14:creationId xmlns:p14="http://schemas.microsoft.com/office/powerpoint/2010/main" val="112104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ranathv\Pictures\SPsmile.jpg"/>
          <p:cNvPicPr>
            <a:picLocks noChangeAspect="1" noChangeArrowheads="1"/>
          </p:cNvPicPr>
          <p:nvPr/>
        </p:nvPicPr>
        <p:blipFill>
          <a:blip r:embed="rId3" cstate="print"/>
          <a:srcRect/>
          <a:stretch>
            <a:fillRect/>
          </a:stretch>
        </p:blipFill>
        <p:spPr bwMode="auto">
          <a:xfrm>
            <a:off x="2705100" y="1219200"/>
            <a:ext cx="3810000" cy="4267200"/>
          </a:xfrm>
          <a:prstGeom prst="rect">
            <a:avLst/>
          </a:prstGeom>
          <a:noFill/>
        </p:spPr>
      </p:pic>
      <p:sp>
        <p:nvSpPr>
          <p:cNvPr id="2" name="Rectangle 1"/>
          <p:cNvSpPr/>
          <p:nvPr/>
        </p:nvSpPr>
        <p:spPr>
          <a:xfrm>
            <a:off x="2286000" y="5801380"/>
            <a:ext cx="4846198" cy="523220"/>
          </a:xfrm>
          <a:prstGeom prst="rect">
            <a:avLst/>
          </a:prstGeom>
        </p:spPr>
        <p:txBody>
          <a:bodyPr wrap="none">
            <a:spAutoFit/>
          </a:bodyPr>
          <a:lstStyle/>
          <a:p>
            <a:r>
              <a:rPr lang="en-US" sz="2800" dirty="0">
                <a:solidFill>
                  <a:schemeClr val="bg1"/>
                </a:solidFill>
                <a:latin typeface="Balaram" pitchFamily="2" charset="0"/>
              </a:rPr>
              <a:t>All </a:t>
            </a:r>
            <a:r>
              <a:rPr lang="en-US" sz="2800" dirty="0" smtClean="0">
                <a:solidFill>
                  <a:schemeClr val="bg1"/>
                </a:solidFill>
                <a:latin typeface="Balaram" pitchFamily="2" charset="0"/>
              </a:rPr>
              <a:t>glories to </a:t>
            </a:r>
            <a:r>
              <a:rPr lang="en-US" sz="2800" dirty="0" err="1" smtClean="0">
                <a:solidFill>
                  <a:schemeClr val="bg1"/>
                </a:solidFill>
                <a:latin typeface="Balaram" pitchFamily="2" charset="0"/>
              </a:rPr>
              <a:t>Srila</a:t>
            </a:r>
            <a:r>
              <a:rPr lang="en-US" sz="2800" dirty="0" smtClean="0">
                <a:solidFill>
                  <a:schemeClr val="bg1"/>
                </a:solidFill>
                <a:latin typeface="Balaram" pitchFamily="2" charset="0"/>
              </a:rPr>
              <a:t> </a:t>
            </a:r>
            <a:r>
              <a:rPr lang="en-US" sz="2800" dirty="0" err="1" smtClean="0">
                <a:solidFill>
                  <a:schemeClr val="bg1"/>
                </a:solidFill>
                <a:latin typeface="Balaram" pitchFamily="2" charset="0"/>
              </a:rPr>
              <a:t>Prabhupada</a:t>
            </a:r>
            <a:r>
              <a:rPr lang="en-US" sz="2800" dirty="0" smtClean="0">
                <a:solidFill>
                  <a:schemeClr val="bg1"/>
                </a:solidFill>
                <a:latin typeface="Balaram" pitchFamily="2" charset="0"/>
              </a:rPr>
              <a:t>!</a:t>
            </a:r>
            <a:endParaRPr lang="en-US" sz="2800" dirty="0">
              <a:solidFill>
                <a:schemeClr val="bg1"/>
              </a:solidFill>
              <a:latin typeface="Balaram" pitchFamily="2" charset="0"/>
            </a:endParaRPr>
          </a:p>
        </p:txBody>
      </p:sp>
      <p:sp>
        <p:nvSpPr>
          <p:cNvPr id="5" name="Rectangle 4"/>
          <p:cNvSpPr/>
          <p:nvPr/>
        </p:nvSpPr>
        <p:spPr>
          <a:xfrm>
            <a:off x="2822576" y="381000"/>
            <a:ext cx="3578224" cy="523220"/>
          </a:xfrm>
          <a:prstGeom prst="rect">
            <a:avLst/>
          </a:prstGeom>
        </p:spPr>
        <p:txBody>
          <a:bodyPr wrap="none">
            <a:spAutoFit/>
          </a:bodyPr>
          <a:lstStyle/>
          <a:p>
            <a:r>
              <a:rPr lang="en-US" sz="2800" dirty="0" smtClean="0">
                <a:solidFill>
                  <a:schemeClr val="bg1"/>
                </a:solidFill>
                <a:latin typeface="Balaram" pitchFamily="2" charset="0"/>
              </a:rPr>
              <a:t>Thank you very much.</a:t>
            </a:r>
            <a:endParaRPr lang="en-US" sz="2800" dirty="0">
              <a:solidFill>
                <a:schemeClr val="bg1"/>
              </a:solidFill>
              <a:latin typeface="Balaram" pitchFamily="2" charset="0"/>
            </a:endParaRPr>
          </a:p>
        </p:txBody>
      </p:sp>
    </p:spTree>
    <p:extLst>
      <p:ext uri="{BB962C8B-B14F-4D97-AF65-F5344CB8AC3E}">
        <p14:creationId xmlns:p14="http://schemas.microsoft.com/office/powerpoint/2010/main" val="267043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8077200" cy="1447800"/>
          </a:xfrm>
        </p:spPr>
        <p:txBody>
          <a:bodyPr>
            <a:normAutofit fontScale="90000"/>
          </a:bodyPr>
          <a:lstStyle/>
          <a:p>
            <a:pPr indent="304800" fontAlgn="auto">
              <a:spcAft>
                <a:spcPts val="0"/>
              </a:spcAft>
              <a:defRPr/>
            </a:pPr>
            <a:r>
              <a:rPr lang="en-US" sz="4400" dirty="0" smtClean="0">
                <a:solidFill>
                  <a:schemeClr val="bg1"/>
                </a:solidFill>
                <a:latin typeface="Balaram" pitchFamily="2" charset="0"/>
                <a:ea typeface="Times New Roman" pitchFamily="18" charset="0"/>
                <a:cs typeface="Tahoma" pitchFamily="34" charset="0"/>
              </a:rPr>
              <a:t/>
            </a:r>
            <a:br>
              <a:rPr lang="en-US" sz="44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nasta-prayesu</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abhadresu</a:t>
            </a:r>
            <a:r>
              <a:rPr lang="en-US" sz="4000" dirty="0" smtClean="0">
                <a:solidFill>
                  <a:schemeClr val="bg1"/>
                </a:solidFill>
                <a:latin typeface="Balaram" pitchFamily="2" charset="0"/>
                <a:ea typeface="Times New Roman" pitchFamily="18" charset="0"/>
                <a:cs typeface="Tahoma" pitchFamily="34" charset="0"/>
              </a:rPr>
              <a:t/>
            </a:r>
            <a:br>
              <a:rPr lang="en-US" sz="40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latin typeface="Balaram" pitchFamily="2" charset="0"/>
                <a:ea typeface="Times New Roman" pitchFamily="18" charset="0"/>
                <a:cs typeface="Tahoma" pitchFamily="34" charset="0"/>
              </a:rPr>
              <a:t>nityam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bhagavata-sevaya</a:t>
            </a:r>
            <a:r>
              <a:rPr lang="en-US" sz="4000" dirty="0" smtClean="0">
                <a:solidFill>
                  <a:schemeClr val="bg1"/>
                </a:solidFill>
                <a:latin typeface="Balaram" pitchFamily="2" charset="0"/>
                <a:ea typeface="Times New Roman" pitchFamily="18" charset="0"/>
                <a:cs typeface="Tahoma" pitchFamily="34" charset="0"/>
              </a:rPr>
              <a:t/>
            </a:r>
            <a:br>
              <a:rPr lang="en-US" sz="40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latin typeface="Balaram" pitchFamily="2" charset="0"/>
                <a:ea typeface="Times New Roman" pitchFamily="18" charset="0"/>
                <a:cs typeface="Tahoma" pitchFamily="34" charset="0"/>
              </a:rPr>
              <a:t>bhagavaty</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uttama-sloke</a:t>
            </a:r>
            <a:r>
              <a:rPr lang="en-US" sz="4000" dirty="0" smtClean="0">
                <a:solidFill>
                  <a:schemeClr val="bg1"/>
                </a:solidFill>
                <a:latin typeface="Balaram" pitchFamily="2" charset="0"/>
                <a:ea typeface="Times New Roman" pitchFamily="18" charset="0"/>
                <a:cs typeface="Tahoma" pitchFamily="34" charset="0"/>
              </a:rPr>
              <a:t/>
            </a:r>
            <a:br>
              <a:rPr lang="en-US" sz="40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latin typeface="Balaram" pitchFamily="2" charset="0"/>
                <a:ea typeface="Times New Roman" pitchFamily="18" charset="0"/>
                <a:cs typeface="Tahoma" pitchFamily="34" charset="0"/>
              </a:rPr>
              <a:t>bhaktir</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bhavati</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naisthiki</a:t>
            </a:r>
            <a:r>
              <a:rPr lang="en-US" sz="4400" dirty="0" smtClean="0">
                <a:solidFill>
                  <a:schemeClr val="bg1"/>
                </a:solidFill>
                <a:latin typeface="Balaram" pitchFamily="2" charset="0"/>
                <a:ea typeface="Times New Roman" pitchFamily="18" charset="0"/>
                <a:cs typeface="Tahoma" pitchFamily="34" charset="0"/>
              </a:rPr>
              <a:t/>
            </a:r>
            <a:br>
              <a:rPr lang="en-US" sz="4400" dirty="0" smtClean="0">
                <a:solidFill>
                  <a:schemeClr val="bg1"/>
                </a:solidFill>
                <a:latin typeface="Balaram" pitchFamily="2" charset="0"/>
                <a:ea typeface="Times New Roman" pitchFamily="18" charset="0"/>
                <a:cs typeface="Tahoma" pitchFamily="34" charset="0"/>
              </a:rPr>
            </a:br>
            <a:endParaRPr lang="en-US" dirty="0"/>
          </a:p>
        </p:txBody>
      </p:sp>
      <p:sp>
        <p:nvSpPr>
          <p:cNvPr id="4099" name="Content Placeholder 2"/>
          <p:cNvSpPr>
            <a:spLocks noGrp="1"/>
          </p:cNvSpPr>
          <p:nvPr>
            <p:ph idx="1"/>
          </p:nvPr>
        </p:nvSpPr>
        <p:spPr>
          <a:xfrm>
            <a:off x="228600" y="3352800"/>
            <a:ext cx="8305800" cy="2895600"/>
          </a:xfrm>
        </p:spPr>
        <p:txBody>
          <a:bodyPr/>
          <a:lstStyle/>
          <a:p>
            <a:pPr>
              <a:buNone/>
            </a:pPr>
            <a:r>
              <a:rPr lang="en-US" sz="2400" b="1" i="1" dirty="0" smtClean="0">
                <a:solidFill>
                  <a:srgbClr val="7030A0"/>
                </a:solidFill>
                <a:latin typeface="Balaram" pitchFamily="2" charset="0"/>
              </a:rPr>
              <a:t>Translation</a:t>
            </a:r>
            <a:r>
              <a:rPr lang="en-US" sz="2400" b="1" i="1" dirty="0">
                <a:solidFill>
                  <a:srgbClr val="7030A0"/>
                </a:solidFill>
                <a:latin typeface="Balaram" pitchFamily="2" charset="0"/>
              </a:rPr>
              <a:t>: By </a:t>
            </a:r>
            <a:r>
              <a:rPr lang="en-US" sz="2400" b="1" i="1" dirty="0" smtClean="0">
                <a:solidFill>
                  <a:srgbClr val="7030A0"/>
                </a:solidFill>
                <a:latin typeface="Balaram" pitchFamily="2" charset="0"/>
              </a:rPr>
              <a:t>regular attendance in classes on the</a:t>
            </a:r>
          </a:p>
          <a:p>
            <a:pPr>
              <a:buNone/>
            </a:pPr>
            <a:r>
              <a:rPr lang="en-US" sz="2400" b="1" i="1" dirty="0" err="1" smtClean="0">
                <a:solidFill>
                  <a:srgbClr val="7030A0"/>
                </a:solidFill>
                <a:latin typeface="Balaram" pitchFamily="2" charset="0"/>
              </a:rPr>
              <a:t>Bhagavatam</a:t>
            </a:r>
            <a:r>
              <a:rPr lang="en-US" sz="2400" b="1" i="1" dirty="0" smtClean="0">
                <a:solidFill>
                  <a:srgbClr val="7030A0"/>
                </a:solidFill>
                <a:latin typeface="Balaram" pitchFamily="2" charset="0"/>
              </a:rPr>
              <a:t> and by rendering of service to the pure devotee,</a:t>
            </a:r>
          </a:p>
          <a:p>
            <a:pPr>
              <a:buNone/>
            </a:pPr>
            <a:r>
              <a:rPr lang="en-US" sz="2400" b="1" i="1" dirty="0" smtClean="0">
                <a:solidFill>
                  <a:srgbClr val="7030A0"/>
                </a:solidFill>
                <a:latin typeface="Balaram" pitchFamily="2" charset="0"/>
              </a:rPr>
              <a:t>all that is troublesome to the heart is almost completely</a:t>
            </a:r>
          </a:p>
          <a:p>
            <a:pPr>
              <a:buNone/>
            </a:pPr>
            <a:r>
              <a:rPr lang="en-US" sz="2400" b="1" i="1" dirty="0" smtClean="0">
                <a:solidFill>
                  <a:srgbClr val="7030A0"/>
                </a:solidFill>
                <a:latin typeface="Balaram" pitchFamily="2" charset="0"/>
              </a:rPr>
              <a:t>destroyed, and loving service unto the Personality of</a:t>
            </a:r>
          </a:p>
          <a:p>
            <a:pPr>
              <a:buNone/>
            </a:pPr>
            <a:r>
              <a:rPr lang="en-US" sz="2400" b="1" i="1" dirty="0" smtClean="0">
                <a:solidFill>
                  <a:srgbClr val="7030A0"/>
                </a:solidFill>
                <a:latin typeface="Balaram" pitchFamily="2" charset="0"/>
              </a:rPr>
              <a:t>Godhead, who is praised with transcendental songs, is</a:t>
            </a:r>
          </a:p>
          <a:p>
            <a:pPr>
              <a:buNone/>
            </a:pPr>
            <a:r>
              <a:rPr lang="en-US" sz="2400" b="1" i="1" dirty="0" smtClean="0">
                <a:solidFill>
                  <a:srgbClr val="7030A0"/>
                </a:solidFill>
                <a:latin typeface="Balaram" pitchFamily="2" charset="0"/>
              </a:rPr>
              <a:t>established as an irrevocable fact.</a:t>
            </a:r>
          </a:p>
          <a:p>
            <a:endParaRPr lang="en-US" dirty="0" smtClean="0"/>
          </a:p>
        </p:txBody>
      </p:sp>
      <p:pic>
        <p:nvPicPr>
          <p:cNvPr id="4100" name="Picture 3" descr="C:\Users\Sarva\Pictures\_MG_0089.JPG"/>
          <p:cNvPicPr>
            <a:picLocks noChangeAspect="1" noChangeArrowheads="1"/>
          </p:cNvPicPr>
          <p:nvPr/>
        </p:nvPicPr>
        <p:blipFill>
          <a:blip r:embed="rId3" cstate="print"/>
          <a:srcRect/>
          <a:stretch>
            <a:fillRect/>
          </a:stretch>
        </p:blipFill>
        <p:spPr bwMode="auto">
          <a:xfrm>
            <a:off x="228600" y="1143000"/>
            <a:ext cx="2286000" cy="1524000"/>
          </a:xfrm>
          <a:prstGeom prst="rect">
            <a:avLst/>
          </a:prstGeom>
          <a:noFill/>
          <a:ln w="9525">
            <a:noFill/>
            <a:miter lim="800000"/>
            <a:headEnd/>
            <a:tailEnd/>
          </a:ln>
        </p:spPr>
      </p:pic>
      <p:sp>
        <p:nvSpPr>
          <p:cNvPr id="5" name="Title 1"/>
          <p:cNvSpPr txBox="1">
            <a:spLocks/>
          </p:cNvSpPr>
          <p:nvPr/>
        </p:nvSpPr>
        <p:spPr>
          <a:xfrm>
            <a:off x="2514600" y="76200"/>
            <a:ext cx="4572000" cy="1143000"/>
          </a:xfrm>
          <a:prstGeom prst="rect">
            <a:avLst/>
          </a:prstGeom>
        </p:spPr>
        <p:txBody>
          <a:bodyPr vert="horz" anchor="ctr">
            <a:normAutofit fontScale="90000" lnSpcReduction="1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w="6350">
                  <a:noFill/>
                </a:ln>
                <a:solidFill>
                  <a:schemeClr val="bg1"/>
                </a:solidFill>
                <a:effectLst>
                  <a:outerShdw blurRad="114300" dist="101600" dir="2700000" algn="tl" rotWithShape="0">
                    <a:srgbClr val="000000">
                      <a:alpha val="40000"/>
                    </a:srgbClr>
                  </a:outerShdw>
                </a:effectLst>
                <a:uLnTx/>
                <a:uFillTx/>
                <a:latin typeface="Balaram" pitchFamily="2" charset="0"/>
                <a:ea typeface="+mj-ea"/>
                <a:cs typeface="+mj-cs"/>
              </a:rPr>
              <a:t>SB 1.2.18</a:t>
            </a:r>
            <a:r>
              <a:rPr kumimoji="0" lang="en-US"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a:r>
            <a:br>
              <a:rPr kumimoji="0" lang="en-US"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br>
            <a:endParaRPr kumimoji="0" lang="en-US"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0"/>
            <a:ext cx="4953000" cy="2971800"/>
          </a:xfrm>
        </p:spPr>
        <p:txBody>
          <a:bodyPr/>
          <a:lstStyle/>
          <a:p>
            <a:pPr marL="136525" indent="0" algn="ctr">
              <a:buNone/>
            </a:pPr>
            <a:r>
              <a:rPr lang="en-US" sz="3600" b="1" i="1" dirty="0" smtClean="0">
                <a:solidFill>
                  <a:schemeClr val="bg1"/>
                </a:solidFill>
                <a:latin typeface="Balaram" pitchFamily="2" charset="0"/>
              </a:rPr>
              <a:t>SB 2.1.16 – 21</a:t>
            </a:r>
          </a:p>
          <a:p>
            <a:pPr marL="136525" indent="0" algn="ctr">
              <a:buNone/>
            </a:pPr>
            <a:r>
              <a:rPr lang="en-US" sz="3600" b="1" dirty="0" smtClean="0">
                <a:solidFill>
                  <a:srgbClr val="7030A0"/>
                </a:solidFill>
                <a:latin typeface="Balaram" pitchFamily="2" charset="0"/>
              </a:rPr>
              <a:t>Preparing for better next life: leaving home in renunciation.</a:t>
            </a:r>
            <a:endParaRPr lang="en-US" sz="3600" b="1" dirty="0">
              <a:solidFill>
                <a:srgbClr val="7030A0"/>
              </a:solidFill>
              <a:latin typeface="Balaram" pitchFamily="2" charset="0"/>
            </a:endParaRPr>
          </a:p>
        </p:txBody>
      </p:sp>
      <p:pic>
        <p:nvPicPr>
          <p:cNvPr id="9218" name="Picture 2" descr="http://krishnaecofarm.webs.com/25-Krsna&amp;C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8600"/>
            <a:ext cx="3962400" cy="630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46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85800"/>
          </a:xfrm>
        </p:spPr>
        <p:txBody>
          <a:bodyPr/>
          <a:lstStyle/>
          <a:p>
            <a:pPr marL="136525" indent="0" algn="ctr">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Section outline</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2" name="Rectangle 1"/>
          <p:cNvSpPr/>
          <p:nvPr/>
        </p:nvSpPr>
        <p:spPr>
          <a:xfrm>
            <a:off x="838200" y="1219200"/>
            <a:ext cx="7924800" cy="5262979"/>
          </a:xfrm>
          <a:prstGeom prst="rect">
            <a:avLst/>
          </a:prstGeom>
        </p:spPr>
        <p:txBody>
          <a:bodyPr wrap="square">
            <a:spAutoFit/>
          </a:bodyPr>
          <a:lstStyle/>
          <a:p>
            <a:r>
              <a:rPr lang="en-US" sz="2800" b="1" i="1" dirty="0" smtClean="0">
                <a:solidFill>
                  <a:srgbClr val="7030A0"/>
                </a:solidFill>
                <a:latin typeface="Balaram" pitchFamily="2" charset="0"/>
              </a:rPr>
              <a:t>16           Leave </a:t>
            </a:r>
            <a:r>
              <a:rPr lang="en-US" sz="2800" b="1" i="1" dirty="0">
                <a:solidFill>
                  <a:srgbClr val="7030A0"/>
                </a:solidFill>
                <a:latin typeface="Balaram" pitchFamily="2" charset="0"/>
              </a:rPr>
              <a:t>home in </a:t>
            </a:r>
            <a:r>
              <a:rPr lang="en-US" sz="2800" b="1" i="1" dirty="0" smtClean="0">
                <a:solidFill>
                  <a:srgbClr val="7030A0"/>
                </a:solidFill>
                <a:latin typeface="Balaram" pitchFamily="2" charset="0"/>
              </a:rPr>
              <a:t>renunciation</a:t>
            </a:r>
            <a:endParaRPr lang="en-US" sz="2800" b="1" i="1" dirty="0">
              <a:solidFill>
                <a:srgbClr val="7030A0"/>
              </a:solidFill>
              <a:latin typeface="Balaram" pitchFamily="2" charset="0"/>
            </a:endParaRPr>
          </a:p>
          <a:p>
            <a:endParaRPr lang="en-US" sz="2800" b="1" i="1" dirty="0">
              <a:solidFill>
                <a:srgbClr val="7030A0"/>
              </a:solidFill>
              <a:latin typeface="Balaram" pitchFamily="2" charset="0"/>
            </a:endParaRPr>
          </a:p>
          <a:p>
            <a:pPr marL="514350" indent="-514350">
              <a:buAutoNum type="arabicPlain" startAt="17"/>
            </a:pPr>
            <a:r>
              <a:rPr lang="en-US" sz="2800" b="1" i="1" dirty="0" smtClean="0">
                <a:solidFill>
                  <a:srgbClr val="7030A0"/>
                </a:solidFill>
                <a:latin typeface="Balaram" pitchFamily="2" charset="0"/>
              </a:rPr>
              <a:t>         Process </a:t>
            </a:r>
            <a:r>
              <a:rPr lang="en-US" sz="2800" b="1" i="1" dirty="0">
                <a:solidFill>
                  <a:srgbClr val="7030A0"/>
                </a:solidFill>
                <a:latin typeface="Balaram" pitchFamily="2" charset="0"/>
              </a:rPr>
              <a:t>of mind </a:t>
            </a:r>
            <a:r>
              <a:rPr lang="en-US" sz="2800" b="1" i="1" dirty="0" smtClean="0">
                <a:solidFill>
                  <a:srgbClr val="7030A0"/>
                </a:solidFill>
                <a:latin typeface="Balaram" pitchFamily="2" charset="0"/>
              </a:rPr>
              <a:t>control</a:t>
            </a:r>
          </a:p>
          <a:p>
            <a:endParaRPr lang="en-US" sz="2800" b="1" i="1" dirty="0" smtClean="0">
              <a:solidFill>
                <a:srgbClr val="7030A0"/>
              </a:solidFill>
              <a:latin typeface="Balaram" pitchFamily="2" charset="0"/>
            </a:endParaRPr>
          </a:p>
          <a:p>
            <a:r>
              <a:rPr lang="en-US" sz="2800" b="1" i="1" dirty="0">
                <a:solidFill>
                  <a:srgbClr val="7030A0"/>
                </a:solidFill>
                <a:latin typeface="Balaram" pitchFamily="2" charset="0"/>
              </a:rPr>
              <a:t>18           Fix one’s mind in Lord’s service</a:t>
            </a:r>
            <a:endParaRPr lang="en-US" sz="2800" b="1" i="1" dirty="0" smtClean="0">
              <a:solidFill>
                <a:srgbClr val="7030A0"/>
              </a:solidFill>
              <a:latin typeface="Balaram" pitchFamily="2" charset="0"/>
            </a:endParaRPr>
          </a:p>
          <a:p>
            <a:endParaRPr lang="en-US" sz="2800" b="1" i="1" dirty="0" smtClean="0">
              <a:solidFill>
                <a:srgbClr val="7030A0"/>
              </a:solidFill>
              <a:latin typeface="Balaram" pitchFamily="2" charset="0"/>
            </a:endParaRPr>
          </a:p>
          <a:p>
            <a:pPr marL="514350" indent="-514350">
              <a:buAutoNum type="arabicPlain" startAt="19"/>
            </a:pPr>
            <a:r>
              <a:rPr lang="en-US" sz="2800" b="1" i="1" dirty="0">
                <a:solidFill>
                  <a:srgbClr val="7030A0"/>
                </a:solidFill>
                <a:latin typeface="Balaram" pitchFamily="2" charset="0"/>
              </a:rPr>
              <a:t>         Ultimate goal of </a:t>
            </a:r>
            <a:r>
              <a:rPr lang="en-US" sz="2800" b="1" i="1" dirty="0" smtClean="0">
                <a:solidFill>
                  <a:srgbClr val="7030A0"/>
                </a:solidFill>
                <a:latin typeface="Balaram" pitchFamily="2" charset="0"/>
              </a:rPr>
              <a:t>meditation</a:t>
            </a:r>
          </a:p>
          <a:p>
            <a:endParaRPr lang="en-US" sz="2800" b="1" i="1" dirty="0">
              <a:solidFill>
                <a:srgbClr val="7030A0"/>
              </a:solidFill>
              <a:latin typeface="Balaram" pitchFamily="2" charset="0"/>
            </a:endParaRPr>
          </a:p>
          <a:p>
            <a:pPr marL="514350" indent="-514350">
              <a:buAutoNum type="arabicPlain" startAt="20"/>
            </a:pPr>
            <a:r>
              <a:rPr lang="en-US" sz="2800" b="1" i="1" dirty="0" smtClean="0">
                <a:solidFill>
                  <a:srgbClr val="7030A0"/>
                </a:solidFill>
                <a:latin typeface="Balaram" pitchFamily="2" charset="0"/>
              </a:rPr>
              <a:t>         Raising </a:t>
            </a:r>
            <a:r>
              <a:rPr lang="en-US" sz="2800" b="1" i="1" dirty="0">
                <a:solidFill>
                  <a:srgbClr val="7030A0"/>
                </a:solidFill>
                <a:latin typeface="Balaram" pitchFamily="2" charset="0"/>
              </a:rPr>
              <a:t>above </a:t>
            </a:r>
            <a:r>
              <a:rPr lang="en-US" sz="2800" b="1" i="1" dirty="0" smtClean="0">
                <a:solidFill>
                  <a:srgbClr val="7030A0"/>
                </a:solidFill>
                <a:latin typeface="Balaram" pitchFamily="2" charset="0"/>
              </a:rPr>
              <a:t>the lower modes</a:t>
            </a:r>
          </a:p>
          <a:p>
            <a:endParaRPr lang="en-US" sz="2800" b="1" i="1" dirty="0" smtClean="0">
              <a:solidFill>
                <a:srgbClr val="7030A0"/>
              </a:solidFill>
              <a:latin typeface="Balaram" pitchFamily="2" charset="0"/>
            </a:endParaRPr>
          </a:p>
          <a:p>
            <a:r>
              <a:rPr lang="en-US" sz="2800" b="1" i="1" dirty="0" smtClean="0">
                <a:solidFill>
                  <a:srgbClr val="7030A0"/>
                </a:solidFill>
                <a:latin typeface="Balaram" pitchFamily="2" charset="0"/>
              </a:rPr>
              <a:t>21          Pantheism </a:t>
            </a:r>
            <a:r>
              <a:rPr lang="en-US" sz="2800" b="1" i="1" dirty="0">
                <a:solidFill>
                  <a:srgbClr val="7030A0"/>
                </a:solidFill>
                <a:latin typeface="Balaram" pitchFamily="2" charset="0"/>
              </a:rPr>
              <a:t>to Devotional Service</a:t>
            </a:r>
            <a:endParaRPr lang="en-US" sz="2800" b="1" i="1" dirty="0" smtClean="0">
              <a:solidFill>
                <a:srgbClr val="7030A0"/>
              </a:solidFill>
              <a:latin typeface="Balaram" pitchFamily="2" charset="0"/>
            </a:endParaRPr>
          </a:p>
          <a:p>
            <a:pPr marL="514350" indent="-514350">
              <a:buAutoNum type="arabicPlain" startAt="19"/>
            </a:pPr>
            <a:endParaRPr lang="en-US" sz="2800" b="1" i="1" dirty="0" smtClean="0">
              <a:solidFill>
                <a:srgbClr val="7030A0"/>
              </a:solidFill>
              <a:latin typeface="Balaram" pitchFamily="2" charset="0"/>
            </a:endParaRPr>
          </a:p>
        </p:txBody>
      </p:sp>
    </p:spTree>
    <p:extLst>
      <p:ext uri="{BB962C8B-B14F-4D97-AF65-F5344CB8AC3E}">
        <p14:creationId xmlns:p14="http://schemas.microsoft.com/office/powerpoint/2010/main" val="3094851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534400" cy="35814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2.1.16</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gåhät pravrajito dhéraù</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puëya-tértha-jaläplutaù</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çucau vivikta äséno</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vidhivat kalpitäsane</a:t>
            </a:r>
          </a:p>
        </p:txBody>
      </p:sp>
      <p:sp>
        <p:nvSpPr>
          <p:cNvPr id="4" name="Content Placeholder 2"/>
          <p:cNvSpPr txBox="1">
            <a:spLocks/>
          </p:cNvSpPr>
          <p:nvPr/>
        </p:nvSpPr>
        <p:spPr bwMode="auto">
          <a:xfrm>
            <a:off x="1905000" y="3823504"/>
            <a:ext cx="57150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smtClean="0">
                <a:solidFill>
                  <a:srgbClr val="7030A0"/>
                </a:solidFill>
                <a:latin typeface="Balaram" pitchFamily="2" charset="0"/>
              </a:rPr>
              <a:t>One </a:t>
            </a:r>
            <a:r>
              <a:rPr lang="en-US" b="1" i="1" dirty="0">
                <a:solidFill>
                  <a:srgbClr val="7030A0"/>
                </a:solidFill>
                <a:latin typeface="Balaram" pitchFamily="2" charset="0"/>
              </a:rPr>
              <a:t>should leave home and </a:t>
            </a:r>
            <a:r>
              <a:rPr lang="en-US" b="1" i="1" dirty="0" smtClean="0">
                <a:solidFill>
                  <a:srgbClr val="7030A0"/>
                </a:solidFill>
                <a:latin typeface="Balaram" pitchFamily="2" charset="0"/>
              </a:rPr>
              <a:t>practice</a:t>
            </a:r>
          </a:p>
          <a:p>
            <a:pPr>
              <a:buNone/>
            </a:pPr>
            <a:r>
              <a:rPr lang="en-US" b="1" i="1" dirty="0" smtClean="0">
                <a:solidFill>
                  <a:srgbClr val="7030A0"/>
                </a:solidFill>
                <a:latin typeface="Balaram" pitchFamily="2" charset="0"/>
              </a:rPr>
              <a:t>self-control</a:t>
            </a:r>
            <a:r>
              <a:rPr lang="en-US" b="1" i="1" dirty="0">
                <a:solidFill>
                  <a:srgbClr val="7030A0"/>
                </a:solidFill>
                <a:latin typeface="Balaram" pitchFamily="2" charset="0"/>
              </a:rPr>
              <a:t>. In a sacred place </a:t>
            </a:r>
            <a:r>
              <a:rPr lang="en-US" b="1" i="1" dirty="0" smtClean="0">
                <a:solidFill>
                  <a:srgbClr val="7030A0"/>
                </a:solidFill>
                <a:latin typeface="Balaram" pitchFamily="2" charset="0"/>
              </a:rPr>
              <a:t>he</a:t>
            </a:r>
          </a:p>
          <a:p>
            <a:pPr>
              <a:buNone/>
            </a:pPr>
            <a:r>
              <a:rPr lang="en-US" b="1" i="1" dirty="0" smtClean="0">
                <a:solidFill>
                  <a:srgbClr val="7030A0"/>
                </a:solidFill>
                <a:latin typeface="Balaram" pitchFamily="2" charset="0"/>
              </a:rPr>
              <a:t>should </a:t>
            </a:r>
            <a:r>
              <a:rPr lang="en-US" b="1" i="1" dirty="0">
                <a:solidFill>
                  <a:srgbClr val="7030A0"/>
                </a:solidFill>
                <a:latin typeface="Balaram" pitchFamily="2" charset="0"/>
              </a:rPr>
              <a:t>bathe regularly and sit </a:t>
            </a:r>
            <a:r>
              <a:rPr lang="en-US" b="1" i="1" dirty="0" smtClean="0">
                <a:solidFill>
                  <a:srgbClr val="7030A0"/>
                </a:solidFill>
                <a:latin typeface="Balaram" pitchFamily="2" charset="0"/>
              </a:rPr>
              <a:t>down</a:t>
            </a:r>
          </a:p>
          <a:p>
            <a:pPr>
              <a:buNone/>
            </a:pPr>
            <a:r>
              <a:rPr lang="en-US" b="1" i="1" dirty="0" smtClean="0">
                <a:solidFill>
                  <a:srgbClr val="7030A0"/>
                </a:solidFill>
                <a:latin typeface="Balaram" pitchFamily="2" charset="0"/>
              </a:rPr>
              <a:t>in </a:t>
            </a:r>
            <a:r>
              <a:rPr lang="en-US" b="1" i="1" dirty="0">
                <a:solidFill>
                  <a:srgbClr val="7030A0"/>
                </a:solidFill>
                <a:latin typeface="Balaram" pitchFamily="2" charset="0"/>
              </a:rPr>
              <a:t>a lonely place duly sanctified.</a:t>
            </a:r>
          </a:p>
        </p:txBody>
      </p:sp>
    </p:spTree>
    <p:extLst>
      <p:ext uri="{BB962C8B-B14F-4D97-AF65-F5344CB8AC3E}">
        <p14:creationId xmlns:p14="http://schemas.microsoft.com/office/powerpoint/2010/main" val="281901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2.1.16   Leave home in Renunciation</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7620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sz="2400" dirty="0" smtClean="0">
                <a:solidFill>
                  <a:srgbClr val="7030A0"/>
                </a:solidFill>
                <a:latin typeface="Balaram" pitchFamily="2" charset="0"/>
              </a:rPr>
              <a:t>Get out of one’s so called home</a:t>
            </a:r>
          </a:p>
          <a:p>
            <a:r>
              <a:rPr lang="en-US" sz="2400" dirty="0" err="1" smtClean="0">
                <a:solidFill>
                  <a:srgbClr val="7030A0"/>
                </a:solidFill>
                <a:latin typeface="Balaram" pitchFamily="2" charset="0"/>
              </a:rPr>
              <a:t>Sanatana</a:t>
            </a:r>
            <a:r>
              <a:rPr lang="en-US" sz="2400" dirty="0" smtClean="0">
                <a:solidFill>
                  <a:srgbClr val="7030A0"/>
                </a:solidFill>
                <a:latin typeface="Balaram" pitchFamily="2" charset="0"/>
              </a:rPr>
              <a:t> dharma – retirement as early as age 50</a:t>
            </a:r>
          </a:p>
          <a:p>
            <a:r>
              <a:rPr lang="en-US" sz="2400" dirty="0" smtClean="0">
                <a:solidFill>
                  <a:srgbClr val="7030A0"/>
                </a:solidFill>
                <a:latin typeface="Balaram" pitchFamily="2" charset="0"/>
              </a:rPr>
              <a:t>Take shelter of Holy places</a:t>
            </a:r>
          </a:p>
          <a:p>
            <a:r>
              <a:rPr lang="en-US" sz="2400" dirty="0" smtClean="0">
                <a:solidFill>
                  <a:srgbClr val="7030A0"/>
                </a:solidFill>
                <a:latin typeface="Balaram" pitchFamily="2" charset="0"/>
              </a:rPr>
              <a:t>Guard against self-complacency – practice celibacy</a:t>
            </a:r>
          </a:p>
          <a:p>
            <a:pPr marL="136525" indent="0">
              <a:buNone/>
            </a:pPr>
            <a:endParaRPr lang="en-US" sz="2400" dirty="0" smtClean="0">
              <a:solidFill>
                <a:srgbClr val="7030A0"/>
              </a:solidFill>
              <a:latin typeface="Balaram" pitchFamily="2" charset="0"/>
            </a:endParaRPr>
          </a:p>
          <a:p>
            <a:pPr marL="136525" indent="0">
              <a:buNone/>
            </a:pPr>
            <a:r>
              <a:rPr lang="en-US" sz="2400" dirty="0" smtClean="0">
                <a:solidFill>
                  <a:srgbClr val="7030A0"/>
                </a:solidFill>
                <a:latin typeface="Balaram" pitchFamily="2" charset="0"/>
              </a:rPr>
              <a:t>Modern </a:t>
            </a:r>
            <a:r>
              <a:rPr lang="en-US" sz="2400" dirty="0" smtClean="0">
                <a:solidFill>
                  <a:srgbClr val="7030A0"/>
                </a:solidFill>
                <a:latin typeface="Balaram" pitchFamily="2" charset="0"/>
              </a:rPr>
              <a:t>civilization</a:t>
            </a:r>
          </a:p>
          <a:p>
            <a:r>
              <a:rPr lang="en-US" sz="2400" dirty="0" smtClean="0">
                <a:solidFill>
                  <a:srgbClr val="7030A0"/>
                </a:solidFill>
                <a:latin typeface="Balaram" pitchFamily="2" charset="0"/>
              </a:rPr>
              <a:t>Expect comfortable life after retirement</a:t>
            </a:r>
          </a:p>
          <a:p>
            <a:r>
              <a:rPr lang="en-US" sz="2400" dirty="0" smtClean="0">
                <a:solidFill>
                  <a:srgbClr val="7030A0"/>
                </a:solidFill>
                <a:latin typeface="Balaram" pitchFamily="2" charset="0"/>
              </a:rPr>
              <a:t>Consequence - </a:t>
            </a:r>
            <a:r>
              <a:rPr lang="en-US" sz="2400" dirty="0">
                <a:solidFill>
                  <a:srgbClr val="7030A0"/>
                </a:solidFill>
                <a:latin typeface="Balaram" pitchFamily="2" charset="0"/>
              </a:rPr>
              <a:t>D</a:t>
            </a:r>
            <a:r>
              <a:rPr lang="en-US" sz="2400" dirty="0" smtClean="0">
                <a:solidFill>
                  <a:srgbClr val="7030A0"/>
                </a:solidFill>
                <a:latin typeface="Balaram" pitchFamily="2" charset="0"/>
              </a:rPr>
              <a:t>eath forces another body (lower species) </a:t>
            </a:r>
          </a:p>
        </p:txBody>
      </p:sp>
      <p:sp>
        <p:nvSpPr>
          <p:cNvPr id="2" name="AutoShape 2"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2" descr="F:\BhaktiVaibhava\leave_home_renounce_2_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228" y="4382008"/>
            <a:ext cx="4137572" cy="239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99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2.1.16   Leave home in Renunciation</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7620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endParaRPr lang="en-US" sz="2400" dirty="0" smtClean="0">
              <a:solidFill>
                <a:srgbClr val="7030A0"/>
              </a:solidFill>
              <a:latin typeface="Balaram" pitchFamily="2" charset="0"/>
            </a:endParaRPr>
          </a:p>
          <a:p>
            <a:pPr marL="136525" indent="0">
              <a:buNone/>
            </a:pPr>
            <a:endParaRPr lang="en-US" sz="2400" dirty="0" smtClean="0">
              <a:solidFill>
                <a:srgbClr val="7030A0"/>
              </a:solidFill>
              <a:latin typeface="Balaram" pitchFamily="2" charset="0"/>
            </a:endParaRPr>
          </a:p>
          <a:p>
            <a:pPr marL="136525" indent="0">
              <a:buNone/>
            </a:pPr>
            <a:endParaRPr lang="en-US" sz="2400" dirty="0">
              <a:solidFill>
                <a:srgbClr val="7030A0"/>
              </a:solidFill>
              <a:latin typeface="Balaram" pitchFamily="2" charset="0"/>
            </a:endParaRPr>
          </a:p>
          <a:p>
            <a:pPr marL="136525" indent="0">
              <a:buNone/>
            </a:pPr>
            <a:endParaRPr lang="en-US" sz="2400" dirty="0" smtClean="0">
              <a:solidFill>
                <a:srgbClr val="7030A0"/>
              </a:solidFill>
              <a:latin typeface="Balaram" pitchFamily="2" charset="0"/>
            </a:endParaRPr>
          </a:p>
          <a:p>
            <a:pPr marL="136525" indent="0">
              <a:buNone/>
            </a:pPr>
            <a:endParaRPr lang="en-US" sz="2400" dirty="0">
              <a:solidFill>
                <a:srgbClr val="7030A0"/>
              </a:solidFill>
              <a:latin typeface="Balaram" pitchFamily="2" charset="0"/>
            </a:endParaRPr>
          </a:p>
          <a:p>
            <a:pPr marL="136525" indent="0">
              <a:buNone/>
            </a:pPr>
            <a:endParaRPr lang="en-US" sz="2400" dirty="0" smtClean="0">
              <a:solidFill>
                <a:srgbClr val="7030A0"/>
              </a:solidFill>
              <a:latin typeface="Balaram" pitchFamily="2" charset="0"/>
            </a:endParaRPr>
          </a:p>
          <a:p>
            <a:pPr marL="136525" indent="0">
              <a:buNone/>
            </a:pPr>
            <a:r>
              <a:rPr lang="en-US" sz="2400" dirty="0" smtClean="0">
                <a:solidFill>
                  <a:srgbClr val="7030A0"/>
                </a:solidFill>
                <a:latin typeface="Balaram" pitchFamily="2" charset="0"/>
              </a:rPr>
              <a:t>Practical Application:</a:t>
            </a:r>
            <a:r>
              <a:rPr lang="en-US" sz="2400" dirty="0">
                <a:solidFill>
                  <a:srgbClr val="7030A0"/>
                </a:solidFill>
                <a:latin typeface="Balaram" pitchFamily="2" charset="0"/>
              </a:rPr>
              <a:t> </a:t>
            </a:r>
            <a:r>
              <a:rPr lang="en-US" sz="2400" dirty="0" smtClean="0">
                <a:solidFill>
                  <a:srgbClr val="7030A0"/>
                </a:solidFill>
                <a:latin typeface="Balaram" pitchFamily="2" charset="0"/>
              </a:rPr>
              <a:t>Be prepared at any moment</a:t>
            </a:r>
          </a:p>
          <a:p>
            <a:r>
              <a:rPr lang="en-US" sz="2400" dirty="0" smtClean="0">
                <a:solidFill>
                  <a:srgbClr val="7030A0"/>
                </a:solidFill>
                <a:latin typeface="Balaram" pitchFamily="2" charset="0"/>
              </a:rPr>
              <a:t>Sincere absorption – ‘last mantra I ever chant’</a:t>
            </a:r>
          </a:p>
          <a:p>
            <a:r>
              <a:rPr lang="en-US" sz="2400" dirty="0" smtClean="0">
                <a:solidFill>
                  <a:srgbClr val="7030A0"/>
                </a:solidFill>
                <a:latin typeface="Balaram" pitchFamily="2" charset="0"/>
              </a:rPr>
              <a:t>Practice ‘detached caring’</a:t>
            </a:r>
          </a:p>
          <a:p>
            <a:r>
              <a:rPr lang="en-US" sz="2400" dirty="0" smtClean="0">
                <a:solidFill>
                  <a:srgbClr val="7030A0"/>
                </a:solidFill>
                <a:latin typeface="Balaram" pitchFamily="2" charset="0"/>
              </a:rPr>
              <a:t>Draw strength from </a:t>
            </a:r>
            <a:r>
              <a:rPr lang="en-US" sz="2400" dirty="0" err="1" smtClean="0">
                <a:solidFill>
                  <a:srgbClr val="7030A0"/>
                </a:solidFill>
                <a:latin typeface="Balaram" pitchFamily="2" charset="0"/>
              </a:rPr>
              <a:t>sadhana</a:t>
            </a:r>
            <a:r>
              <a:rPr lang="en-US" sz="2400" dirty="0" smtClean="0">
                <a:solidFill>
                  <a:srgbClr val="7030A0"/>
                </a:solidFill>
                <a:latin typeface="Balaram" pitchFamily="2" charset="0"/>
              </a:rPr>
              <a:t> in good times</a:t>
            </a:r>
          </a:p>
        </p:txBody>
      </p:sp>
      <p:sp>
        <p:nvSpPr>
          <p:cNvPr id="2" name="AutoShape 2"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a:spLocks noChangeArrowheads="1"/>
          </p:cNvSpPr>
          <p:nvPr/>
        </p:nvSpPr>
        <p:spPr bwMode="auto">
          <a:xfrm>
            <a:off x="266700" y="838200"/>
            <a:ext cx="8610600" cy="2308324"/>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“In order to be saved from the danger of spoiling the human form of life and being attached to unreal things, one must take warning of death at the age of fifty, if not earlier. The principle is that one should take it for granted that the death warning is already there, even prior to the attainment of fifty years of age, and thus at any stage of life one should prepare himself for a better next </a:t>
            </a:r>
            <a:r>
              <a:rPr lang="en-US" sz="2400" dirty="0" smtClean="0">
                <a:solidFill>
                  <a:schemeClr val="bg1"/>
                </a:solidFill>
                <a:latin typeface="Balaram" pitchFamily="2" charset="0"/>
              </a:rPr>
              <a:t>life.”</a:t>
            </a:r>
            <a:endParaRPr lang="en-US" sz="2400" b="1" dirty="0">
              <a:solidFill>
                <a:schemeClr val="bg1"/>
              </a:solidFill>
              <a:latin typeface="Balaram" pitchFamily="2" charset="0"/>
            </a:endParaRPr>
          </a:p>
        </p:txBody>
      </p:sp>
    </p:spTree>
    <p:extLst>
      <p:ext uri="{BB962C8B-B14F-4D97-AF65-F5344CB8AC3E}">
        <p14:creationId xmlns:p14="http://schemas.microsoft.com/office/powerpoint/2010/main" val="183704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7" end="7"/>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534400" cy="35814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2.1.17</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abhyasen manasä çuddhaà</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trivåd-brahmäkñaraà param</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mano yacchej jita-çväso</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brahma-béjam avismaran</a:t>
            </a:r>
          </a:p>
        </p:txBody>
      </p:sp>
      <p:sp>
        <p:nvSpPr>
          <p:cNvPr id="4" name="Content Placeholder 2"/>
          <p:cNvSpPr txBox="1">
            <a:spLocks/>
          </p:cNvSpPr>
          <p:nvPr/>
        </p:nvSpPr>
        <p:spPr bwMode="auto">
          <a:xfrm>
            <a:off x="68035" y="3657600"/>
            <a:ext cx="5646965"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a:solidFill>
                  <a:srgbClr val="7030A0"/>
                </a:solidFill>
                <a:latin typeface="Balaram" pitchFamily="2" charset="0"/>
              </a:rPr>
              <a:t>After sitting in the above manner,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make </a:t>
            </a:r>
            <a:r>
              <a:rPr lang="en-US" b="1" i="1" dirty="0">
                <a:solidFill>
                  <a:srgbClr val="7030A0"/>
                </a:solidFill>
                <a:latin typeface="Balaram" pitchFamily="2" charset="0"/>
              </a:rPr>
              <a:t>the mind remember the three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transcendental </a:t>
            </a:r>
            <a:r>
              <a:rPr lang="en-US" b="1" i="1" dirty="0">
                <a:solidFill>
                  <a:srgbClr val="7030A0"/>
                </a:solidFill>
                <a:latin typeface="Balaram" pitchFamily="2" charset="0"/>
              </a:rPr>
              <a:t>letters [a-u-m], </a:t>
            </a:r>
            <a:r>
              <a:rPr lang="en-US" b="1" i="1" dirty="0" smtClean="0">
                <a:solidFill>
                  <a:srgbClr val="7030A0"/>
                </a:solidFill>
                <a:latin typeface="Balaram" pitchFamily="2" charset="0"/>
              </a:rPr>
              <a:t>and</a:t>
            </a:r>
          </a:p>
          <a:p>
            <a:pPr>
              <a:buNone/>
            </a:pPr>
            <a:r>
              <a:rPr lang="en-US" b="1" i="1" dirty="0" smtClean="0">
                <a:solidFill>
                  <a:srgbClr val="7030A0"/>
                </a:solidFill>
                <a:latin typeface="Balaram" pitchFamily="2" charset="0"/>
              </a:rPr>
              <a:t> by </a:t>
            </a:r>
            <a:r>
              <a:rPr lang="en-US" b="1" i="1" dirty="0">
                <a:solidFill>
                  <a:srgbClr val="7030A0"/>
                </a:solidFill>
                <a:latin typeface="Balaram" pitchFamily="2" charset="0"/>
              </a:rPr>
              <a:t>regulating the breathing </a:t>
            </a:r>
          </a:p>
          <a:p>
            <a:pPr>
              <a:buNone/>
            </a:pPr>
            <a:r>
              <a:rPr lang="en-US" b="1" i="1" dirty="0" smtClean="0">
                <a:solidFill>
                  <a:srgbClr val="7030A0"/>
                </a:solidFill>
                <a:latin typeface="Balaram" pitchFamily="2" charset="0"/>
              </a:rPr>
              <a:t>process</a:t>
            </a:r>
            <a:r>
              <a:rPr lang="en-US" b="1" i="1" dirty="0">
                <a:solidFill>
                  <a:srgbClr val="7030A0"/>
                </a:solidFill>
                <a:latin typeface="Balaram" pitchFamily="2" charset="0"/>
              </a:rPr>
              <a:t>, control the mind so as not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to </a:t>
            </a:r>
            <a:r>
              <a:rPr lang="en-US" b="1" i="1" dirty="0">
                <a:solidFill>
                  <a:srgbClr val="7030A0"/>
                </a:solidFill>
                <a:latin typeface="Balaram" pitchFamily="2" charset="0"/>
              </a:rPr>
              <a:t>forget the transcendental seed.</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657599"/>
            <a:ext cx="2819400" cy="299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76577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19508</TotalTime>
  <Words>1878</Words>
  <Application>Microsoft Office PowerPoint</Application>
  <PresentationFormat>On-screen Show (4:3)</PresentationFormat>
  <Paragraphs>301</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Apex</vt:lpstr>
      <vt:lpstr>  Srimad              bhagavataM       2.1.16 – 21</vt:lpstr>
      <vt:lpstr>SB 1.2.4 narayanam namaskrtyam    naram caiva narottamam     devim sarasvatim vyasam    tato jayam udirayet  </vt:lpstr>
      <vt:lpstr> nasta-prayesu abhadresu nityaḿ bhagavata-sevaya bhagavaty uttama-sloke bhaktir bhavati naisthiki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 1.1.18-23</dc:title>
  <dc:creator>Sarva</dc:creator>
  <cp:lastModifiedBy>Pranathi Venkatayogi</cp:lastModifiedBy>
  <cp:revision>1358</cp:revision>
  <dcterms:created xsi:type="dcterms:W3CDTF">2010-03-08T23:08:30Z</dcterms:created>
  <dcterms:modified xsi:type="dcterms:W3CDTF">2013-03-15T03:57:46Z</dcterms:modified>
</cp:coreProperties>
</file>