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0"/>
  </p:notesMasterIdLst>
  <p:sldIdLst>
    <p:sldId id="256" r:id="rId2"/>
    <p:sldId id="260" r:id="rId3"/>
    <p:sldId id="261" r:id="rId4"/>
    <p:sldId id="357" r:id="rId5"/>
    <p:sldId id="359" r:id="rId6"/>
    <p:sldId id="385" r:id="rId7"/>
    <p:sldId id="372" r:id="rId8"/>
    <p:sldId id="386" r:id="rId9"/>
    <p:sldId id="389" r:id="rId10"/>
    <p:sldId id="373" r:id="rId11"/>
    <p:sldId id="374" r:id="rId12"/>
    <p:sldId id="390" r:id="rId13"/>
    <p:sldId id="375" r:id="rId14"/>
    <p:sldId id="376" r:id="rId15"/>
    <p:sldId id="377" r:id="rId16"/>
    <p:sldId id="391" r:id="rId17"/>
    <p:sldId id="378" r:id="rId18"/>
    <p:sldId id="392" r:id="rId19"/>
    <p:sldId id="379" r:id="rId20"/>
    <p:sldId id="380" r:id="rId21"/>
    <p:sldId id="393" r:id="rId22"/>
    <p:sldId id="394" r:id="rId23"/>
    <p:sldId id="381" r:id="rId24"/>
    <p:sldId id="382" r:id="rId25"/>
    <p:sldId id="383" r:id="rId26"/>
    <p:sldId id="388" r:id="rId27"/>
    <p:sldId id="384" r:id="rId28"/>
    <p:sldId id="33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68F15606-7420-4F67-987E-0C7E5D4C4D79}">
          <p14:sldIdLst>
            <p14:sldId id="256"/>
            <p14:sldId id="260"/>
            <p14:sldId id="261"/>
            <p14:sldId id="357"/>
            <p14:sldId id="359"/>
            <p14:sldId id="385"/>
            <p14:sldId id="372"/>
            <p14:sldId id="386"/>
            <p14:sldId id="389"/>
            <p14:sldId id="373"/>
            <p14:sldId id="374"/>
            <p14:sldId id="390"/>
            <p14:sldId id="375"/>
            <p14:sldId id="376"/>
            <p14:sldId id="377"/>
            <p14:sldId id="391"/>
            <p14:sldId id="378"/>
            <p14:sldId id="392"/>
            <p14:sldId id="379"/>
            <p14:sldId id="380"/>
            <p14:sldId id="393"/>
            <p14:sldId id="394"/>
            <p14:sldId id="381"/>
            <p14:sldId id="382"/>
            <p14:sldId id="383"/>
            <p14:sldId id="388"/>
            <p14:sldId id="384"/>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08" autoAdjust="0"/>
  </p:normalViewPr>
  <p:slideViewPr>
    <p:cSldViewPr>
      <p:cViewPr>
        <p:scale>
          <a:sx n="66" d="100"/>
          <a:sy n="66" d="100"/>
        </p:scale>
        <p:origin x="-90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06A44F9-9DF5-4A1F-9B18-ECA167B88B9F}" type="datetimeFigureOut">
              <a:rPr lang="en-US"/>
              <a:pPr>
                <a:defRPr/>
              </a:pPr>
              <a:t>9/30/2011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42701A-6773-4326-8700-2707D20F791A}" type="slidenum">
              <a:rPr lang="en-US"/>
              <a:pPr>
                <a:defRPr/>
              </a:pPr>
              <a:t>‹#›</a:t>
            </a:fld>
            <a:endParaRPr lang="en-US"/>
          </a:p>
        </p:txBody>
      </p:sp>
    </p:spTree>
    <p:extLst>
      <p:ext uri="{BB962C8B-B14F-4D97-AF65-F5344CB8AC3E}">
        <p14:creationId xmlns:p14="http://schemas.microsoft.com/office/powerpoint/2010/main" val="59683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DBFA5-8A83-401E-9A18-BF0E21469F6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10</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11</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12</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65125" indent="-228600">
              <a:buAutoNum type="arabicPeriod"/>
            </a:pPr>
            <a:r>
              <a:rPr lang="en-US" baseline="0" dirty="0" err="1" smtClean="0">
                <a:solidFill>
                  <a:srgbClr val="7030A0"/>
                </a:solidFill>
                <a:latin typeface="Balaram" pitchFamily="2" charset="0"/>
              </a:rPr>
              <a:t>Krsna</a:t>
            </a:r>
            <a:r>
              <a:rPr lang="en-US" baseline="0" dirty="0" smtClean="0">
                <a:solidFill>
                  <a:srgbClr val="7030A0"/>
                </a:solidFill>
                <a:latin typeface="Balaram" pitchFamily="2" charset="0"/>
              </a:rPr>
              <a:t> wanted to show devotees are superior to great sages</a:t>
            </a:r>
          </a:p>
          <a:p>
            <a:pPr marL="136525" indent="0">
              <a:buNone/>
            </a:pPr>
            <a:r>
              <a:rPr lang="en-US" baseline="0" dirty="0" smtClean="0">
                <a:solidFill>
                  <a:srgbClr val="7030A0"/>
                </a:solidFill>
                <a:latin typeface="Balaram" pitchFamily="2" charset="0"/>
              </a:rPr>
              <a:t>     -  Pure devotee is sound in body and mind always</a:t>
            </a:r>
          </a:p>
          <a:p>
            <a:pPr marL="136525" indent="0">
              <a:buNone/>
            </a:pPr>
            <a:r>
              <a:rPr lang="en-US" baseline="0" dirty="0" smtClean="0">
                <a:solidFill>
                  <a:srgbClr val="7030A0"/>
                </a:solidFill>
                <a:latin typeface="Balaram" pitchFamily="2" charset="0"/>
              </a:rPr>
              <a:t>     -  </a:t>
            </a:r>
            <a:r>
              <a:rPr lang="en-US" baseline="0" dirty="0" err="1" smtClean="0">
                <a:solidFill>
                  <a:srgbClr val="7030A0"/>
                </a:solidFill>
                <a:latin typeface="Balaram" pitchFamily="2" charset="0"/>
              </a:rPr>
              <a:t>Yudhisthira’s</a:t>
            </a:r>
            <a:r>
              <a:rPr lang="en-US" baseline="0" dirty="0" smtClean="0">
                <a:solidFill>
                  <a:srgbClr val="7030A0"/>
                </a:solidFill>
                <a:latin typeface="Balaram" pitchFamily="2" charset="0"/>
              </a:rPr>
              <a:t> preference and submission to superiors.</a:t>
            </a:r>
          </a:p>
          <a:p>
            <a:pPr marL="365125" indent="-228600">
              <a:buAutoNum type="arabicPeriod" startAt="2"/>
            </a:pPr>
            <a:r>
              <a:rPr lang="en-US" baseline="0" dirty="0" smtClean="0">
                <a:solidFill>
                  <a:srgbClr val="7030A0"/>
                </a:solidFill>
                <a:latin typeface="Balaram" pitchFamily="2" charset="0"/>
              </a:rPr>
              <a:t>First talks about qualifications to be civilized.</a:t>
            </a:r>
          </a:p>
          <a:p>
            <a:pPr marL="136525" indent="0">
              <a:buNone/>
            </a:pPr>
            <a:endParaRPr lang="en-US" baseline="0" dirty="0" smtClean="0">
              <a:solidFill>
                <a:srgbClr val="7030A0"/>
              </a:solidFill>
              <a:latin typeface="Balaram" pitchFamily="2" charset="0"/>
            </a:endParaRPr>
          </a:p>
          <a:p>
            <a:pPr marL="136525" indent="0">
              <a:buNone/>
            </a:pP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Brahmanas</a:t>
            </a:r>
            <a:r>
              <a:rPr lang="en-US" baseline="0" dirty="0" smtClean="0">
                <a:solidFill>
                  <a:srgbClr val="7030A0"/>
                </a:solidFill>
                <a:latin typeface="Balaram" pitchFamily="2" charset="0"/>
              </a:rPr>
              <a:t> – sense control, study of scriptures</a:t>
            </a:r>
          </a:p>
          <a:p>
            <a:pPr marL="136525" indent="0">
              <a:buNone/>
            </a:pP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Ksatriyas</a:t>
            </a:r>
            <a:r>
              <a:rPr lang="en-US" baseline="0" dirty="0" smtClean="0">
                <a:solidFill>
                  <a:srgbClr val="7030A0"/>
                </a:solidFill>
                <a:latin typeface="Balaram" pitchFamily="2" charset="0"/>
              </a:rPr>
              <a:t> – give charity, never pretend to be non-violent</a:t>
            </a:r>
          </a:p>
          <a:p>
            <a:pPr marL="136525" indent="0">
              <a:buNone/>
            </a:pP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Vaisyas</a:t>
            </a:r>
            <a:r>
              <a:rPr lang="en-US" baseline="0" dirty="0" smtClean="0">
                <a:solidFill>
                  <a:srgbClr val="7030A0"/>
                </a:solidFill>
                <a:latin typeface="Balaram" pitchFamily="2" charset="0"/>
              </a:rPr>
              <a:t> – Cow protection</a:t>
            </a:r>
          </a:p>
          <a:p>
            <a:pPr marL="136525" indent="0">
              <a:buNone/>
            </a:pP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Sudras</a:t>
            </a:r>
            <a:r>
              <a:rPr lang="en-US" baseline="0" dirty="0" smtClean="0">
                <a:solidFill>
                  <a:srgbClr val="7030A0"/>
                </a:solidFill>
                <a:latin typeface="Balaram" pitchFamily="2" charset="0"/>
              </a:rPr>
              <a:t> – Render service to higher castes</a:t>
            </a:r>
          </a:p>
          <a:p>
            <a:pPr marL="136525" indent="0">
              <a:buNone/>
            </a:pPr>
            <a:r>
              <a:rPr lang="en-US" baseline="0" dirty="0" smtClean="0">
                <a:solidFill>
                  <a:srgbClr val="7030A0"/>
                </a:solidFill>
                <a:latin typeface="Balaram" pitchFamily="2" charset="0"/>
              </a:rPr>
              <a:t>  </a:t>
            </a:r>
          </a:p>
          <a:p>
            <a:pPr marL="136525" indent="0">
              <a:buNone/>
            </a:pPr>
            <a:r>
              <a:rPr lang="en-US" baseline="0" dirty="0" smtClean="0">
                <a:solidFill>
                  <a:srgbClr val="7030A0"/>
                </a:solidFill>
                <a:latin typeface="Balaram" pitchFamily="2" charset="0"/>
              </a:rPr>
              <a:t>     Interaction by attachment and </a:t>
            </a:r>
          </a:p>
          <a:p>
            <a:pPr marL="136525" indent="0">
              <a:buNone/>
            </a:pPr>
            <a:r>
              <a:rPr lang="en-US" sz="1200" baseline="0" dirty="0" smtClean="0">
                <a:solidFill>
                  <a:srgbClr val="7030A0"/>
                </a:solidFill>
                <a:latin typeface="Balaram" pitchFamily="2" charset="0"/>
              </a:rPr>
              <a:t>     Counteraction by detachment</a:t>
            </a:r>
          </a:p>
          <a:p>
            <a:pPr marL="136525" indent="0">
              <a:buNone/>
            </a:pPr>
            <a:endParaRPr lang="en-US" sz="1200" baseline="0" dirty="0" smtClean="0">
              <a:solidFill>
                <a:srgbClr val="7030A0"/>
              </a:solidFill>
              <a:latin typeface="Balaram" pitchFamily="2" charset="0"/>
            </a:endParaRPr>
          </a:p>
          <a:p>
            <a:pPr marL="136525" indent="0">
              <a:buNone/>
            </a:pPr>
            <a:r>
              <a:rPr lang="en-US" sz="1200" baseline="0" dirty="0" smtClean="0">
                <a:solidFill>
                  <a:srgbClr val="7030A0"/>
                </a:solidFill>
                <a:latin typeface="Balaram" pitchFamily="2" charset="0"/>
              </a:rPr>
              <a:t>     </a:t>
            </a:r>
            <a:r>
              <a:rPr lang="en-US" sz="1200" baseline="0" dirty="0" err="1" smtClean="0">
                <a:solidFill>
                  <a:srgbClr val="7030A0"/>
                </a:solidFill>
                <a:latin typeface="Balaram" pitchFamily="2" charset="0"/>
              </a:rPr>
              <a:t>Brahmacarya</a:t>
            </a:r>
            <a:r>
              <a:rPr lang="en-US" sz="1200" baseline="0" dirty="0" smtClean="0">
                <a:solidFill>
                  <a:srgbClr val="7030A0"/>
                </a:solidFill>
                <a:latin typeface="Balaram" pitchFamily="2" charset="0"/>
              </a:rPr>
              <a:t> – training ground for other </a:t>
            </a:r>
            <a:r>
              <a:rPr lang="en-US" sz="1200" baseline="0" dirty="0" err="1" smtClean="0">
                <a:solidFill>
                  <a:srgbClr val="7030A0"/>
                </a:solidFill>
                <a:latin typeface="Balaram" pitchFamily="2" charset="0"/>
              </a:rPr>
              <a:t>ashramas</a:t>
            </a:r>
            <a:endParaRPr lang="en-US" sz="1200" baseline="0" dirty="0" smtClean="0">
              <a:solidFill>
                <a:srgbClr val="7030A0"/>
              </a:solidFill>
              <a:latin typeface="Balaram" pitchFamily="2" charset="0"/>
            </a:endParaRPr>
          </a:p>
          <a:p>
            <a:pPr marL="136525" indent="0">
              <a:buNone/>
            </a:pPr>
            <a:r>
              <a:rPr lang="en-US" sz="1200" baseline="0" dirty="0" smtClean="0">
                <a:solidFill>
                  <a:srgbClr val="7030A0"/>
                </a:solidFill>
                <a:latin typeface="Balaram" pitchFamily="2" charset="0"/>
              </a:rPr>
              <a:t>     </a:t>
            </a:r>
            <a:r>
              <a:rPr lang="en-US" sz="1200" baseline="0" dirty="0" err="1" smtClean="0">
                <a:solidFill>
                  <a:srgbClr val="7030A0"/>
                </a:solidFill>
                <a:latin typeface="Balaram" pitchFamily="2" charset="0"/>
              </a:rPr>
              <a:t>Grhastha</a:t>
            </a:r>
            <a:r>
              <a:rPr lang="en-US" sz="1200" baseline="0" dirty="0" smtClean="0">
                <a:solidFill>
                  <a:srgbClr val="7030A0"/>
                </a:solidFill>
                <a:latin typeface="Balaram" pitchFamily="2" charset="0"/>
              </a:rPr>
              <a:t> – give charity</a:t>
            </a:r>
          </a:p>
          <a:p>
            <a:pPr marL="136525" indent="0">
              <a:buNone/>
            </a:pPr>
            <a:r>
              <a:rPr lang="en-US" sz="1200" baseline="0" dirty="0" smtClean="0">
                <a:solidFill>
                  <a:srgbClr val="7030A0"/>
                </a:solidFill>
                <a:latin typeface="Balaram" pitchFamily="2" charset="0"/>
              </a:rPr>
              <a:t>     </a:t>
            </a:r>
            <a:r>
              <a:rPr lang="en-US" sz="1200" baseline="0" dirty="0" err="1" smtClean="0">
                <a:solidFill>
                  <a:srgbClr val="7030A0"/>
                </a:solidFill>
                <a:latin typeface="Balaram" pitchFamily="2" charset="0"/>
              </a:rPr>
              <a:t>Vana</a:t>
            </a:r>
            <a:r>
              <a:rPr lang="en-US" sz="1200" baseline="0" dirty="0" smtClean="0">
                <a:solidFill>
                  <a:srgbClr val="7030A0"/>
                </a:solidFill>
                <a:latin typeface="Balaram" pitchFamily="2" charset="0"/>
              </a:rPr>
              <a:t> &amp; </a:t>
            </a:r>
            <a:r>
              <a:rPr lang="en-US" sz="1200" baseline="0" dirty="0" err="1" smtClean="0">
                <a:solidFill>
                  <a:srgbClr val="7030A0"/>
                </a:solidFill>
                <a:latin typeface="Balaram" pitchFamily="2" charset="0"/>
              </a:rPr>
              <a:t>Sannyasa</a:t>
            </a:r>
            <a:r>
              <a:rPr lang="en-US" sz="1200" baseline="0" dirty="0" smtClean="0">
                <a:solidFill>
                  <a:srgbClr val="7030A0"/>
                </a:solidFill>
                <a:latin typeface="Balaram" pitchFamily="2" charset="0"/>
              </a:rPr>
              <a:t> – live on charity only</a:t>
            </a:r>
          </a:p>
          <a:p>
            <a:pPr marL="136525" indent="0">
              <a:buNone/>
            </a:pPr>
            <a:r>
              <a:rPr lang="en-US" sz="1200" baseline="0" dirty="0" smtClean="0">
                <a:solidFill>
                  <a:srgbClr val="7030A0"/>
                </a:solidFill>
                <a:latin typeface="Balaram" pitchFamily="2" charset="0"/>
              </a:rPr>
              <a:t>3. Charity – give 50%, King – Lead subjects towards salvation</a:t>
            </a:r>
          </a:p>
          <a:p>
            <a:pPr marL="136525" indent="0">
              <a:buNone/>
            </a:pPr>
            <a:r>
              <a:rPr lang="en-US" sz="1200" baseline="0" dirty="0" smtClean="0">
                <a:solidFill>
                  <a:srgbClr val="7030A0"/>
                </a:solidFill>
                <a:latin typeface="Balaram" pitchFamily="2" charset="0"/>
              </a:rPr>
              <a:t>4. Women – shyness, devotees – </a:t>
            </a:r>
            <a:r>
              <a:rPr lang="en-US" sz="1200" baseline="0" dirty="0" err="1" smtClean="0">
                <a:solidFill>
                  <a:srgbClr val="7030A0"/>
                </a:solidFill>
                <a:latin typeface="Balaram" pitchFamily="2" charset="0"/>
              </a:rPr>
              <a:t>diety</a:t>
            </a:r>
            <a:r>
              <a:rPr lang="en-US" sz="1200" baseline="0" dirty="0" smtClean="0">
                <a:solidFill>
                  <a:srgbClr val="7030A0"/>
                </a:solidFill>
                <a:latin typeface="Balaram" pitchFamily="2" charset="0"/>
              </a:rPr>
              <a:t> centered life and 5 limbs of </a:t>
            </a:r>
            <a:r>
              <a:rPr lang="en-US" sz="1200" baseline="0" dirty="0" err="1" smtClean="0">
                <a:solidFill>
                  <a:srgbClr val="7030A0"/>
                </a:solidFill>
                <a:latin typeface="Balaram" pitchFamily="2" charset="0"/>
              </a:rPr>
              <a:t>d.s</a:t>
            </a:r>
            <a:endParaRPr lang="en-US" sz="1200" baseline="0" dirty="0" smtClean="0">
              <a:solidFill>
                <a:srgbClr val="7030A0"/>
              </a:solidFill>
              <a:latin typeface="Balaram" pitchFamily="2" charset="0"/>
            </a:endParaRPr>
          </a:p>
          <a:p>
            <a:pPr marL="136525" indent="0">
              <a:buNone/>
            </a:pPr>
            <a:r>
              <a:rPr lang="en-US" sz="1200" baseline="0" dirty="0" smtClean="0">
                <a:solidFill>
                  <a:srgbClr val="7030A0"/>
                </a:solidFill>
                <a:latin typeface="Balaram" pitchFamily="2" charset="0"/>
              </a:rPr>
              <a:t>5. Cited history  </a:t>
            </a:r>
          </a:p>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13</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r>
              <a:rPr lang="en-US" dirty="0" smtClean="0">
                <a:solidFill>
                  <a:srgbClr val="7030A0"/>
                </a:solidFill>
                <a:latin typeface="Balaram" pitchFamily="2" charset="0"/>
              </a:rPr>
              <a:t>1. </a:t>
            </a:r>
            <a:r>
              <a:rPr lang="en-US" baseline="0" dirty="0" smtClean="0">
                <a:solidFill>
                  <a:srgbClr val="7030A0"/>
                </a:solidFill>
                <a:latin typeface="Balaram" pitchFamily="2" charset="0"/>
              </a:rPr>
              <a:t> </a:t>
            </a:r>
            <a:r>
              <a:rPr lang="en-US" sz="1200" dirty="0" err="1" smtClean="0">
                <a:solidFill>
                  <a:srgbClr val="7030A0"/>
                </a:solidFill>
                <a:latin typeface="Balaram" pitchFamily="2" charset="0"/>
              </a:rPr>
              <a:t>Kuvera</a:t>
            </a:r>
            <a:endParaRPr lang="en-US" sz="1200" dirty="0" smtClean="0">
              <a:solidFill>
                <a:srgbClr val="7030A0"/>
              </a:solidFill>
              <a:latin typeface="Balaram" pitchFamily="2" charset="0"/>
            </a:endParaRPr>
          </a:p>
          <a:p>
            <a:pPr marL="136525" indent="0">
              <a:buNone/>
            </a:pPr>
            <a:r>
              <a:rPr lang="en-US" sz="1200" dirty="0" smtClean="0">
                <a:solidFill>
                  <a:srgbClr val="7030A0"/>
                </a:solidFill>
                <a:latin typeface="Balaram" pitchFamily="2" charset="0"/>
              </a:rPr>
              <a:t> </a:t>
            </a:r>
            <a:r>
              <a:rPr lang="en-US" sz="1200" baseline="0" dirty="0" smtClean="0">
                <a:solidFill>
                  <a:srgbClr val="7030A0"/>
                </a:solidFill>
                <a:latin typeface="Balaram" pitchFamily="2" charset="0"/>
              </a:rPr>
              <a:t>    </a:t>
            </a:r>
            <a:r>
              <a:rPr lang="en-US" sz="1200" dirty="0" smtClean="0">
                <a:solidFill>
                  <a:srgbClr val="7030A0"/>
                </a:solidFill>
                <a:latin typeface="Balaram" pitchFamily="2" charset="0"/>
              </a:rPr>
              <a:t>Lord also bowed down as humanly</a:t>
            </a:r>
            <a:r>
              <a:rPr lang="en-US" sz="1200" baseline="0" dirty="0" smtClean="0">
                <a:solidFill>
                  <a:srgbClr val="7030A0"/>
                </a:solidFill>
                <a:latin typeface="Balaram" pitchFamily="2" charset="0"/>
              </a:rPr>
              <a:t> custom</a:t>
            </a:r>
          </a:p>
          <a:p>
            <a:pPr marL="365125" indent="-228600">
              <a:buAutoNum type="arabicPeriod" startAt="2"/>
            </a:pPr>
            <a:r>
              <a:rPr lang="en-US" sz="1200" baseline="0" dirty="0" smtClean="0">
                <a:solidFill>
                  <a:srgbClr val="7030A0"/>
                </a:solidFill>
                <a:latin typeface="Balaram" pitchFamily="2" charset="0"/>
              </a:rPr>
              <a:t>Sages came to give and receive</a:t>
            </a:r>
          </a:p>
          <a:p>
            <a:pPr marL="0" indent="0">
              <a:buFont typeface="Arial" charset="0"/>
              <a:buNone/>
            </a:pPr>
            <a:r>
              <a:rPr lang="en-US" sz="1200" dirty="0" smtClean="0">
                <a:solidFill>
                  <a:srgbClr val="000104"/>
                </a:solidFill>
                <a:latin typeface="Balaram" pitchFamily="2" charset="0"/>
              </a:rPr>
              <a:t>            To Receive : Be part of this Glorious Occasion</a:t>
            </a:r>
          </a:p>
          <a:p>
            <a:pPr marL="0" indent="0">
              <a:buFont typeface="Arial" charset="0"/>
              <a:buNone/>
            </a:pPr>
            <a:r>
              <a:rPr lang="en-US" sz="1200" dirty="0" smtClean="0">
                <a:solidFill>
                  <a:srgbClr val="000104"/>
                </a:solidFill>
                <a:latin typeface="Balaram" pitchFamily="2" charset="0"/>
              </a:rPr>
              <a:t>            To Give : Bring auspiciousness to that  situation</a:t>
            </a:r>
          </a:p>
          <a:p>
            <a:pPr marL="0" indent="0">
              <a:buFont typeface="Arial" charset="0"/>
              <a:buNone/>
            </a:pPr>
            <a:r>
              <a:rPr lang="en-US" sz="1200" dirty="0" smtClean="0">
                <a:solidFill>
                  <a:srgbClr val="000104"/>
                </a:solidFill>
                <a:latin typeface="Balaram" pitchFamily="2" charset="0"/>
              </a:rPr>
              <a:t>   3.  Time place and circumstance</a:t>
            </a:r>
          </a:p>
          <a:p>
            <a:pPr marL="0" indent="0">
              <a:buFont typeface="Arial" charset="0"/>
              <a:buNone/>
            </a:pPr>
            <a:r>
              <a:rPr lang="en-US" sz="1200" dirty="0" smtClean="0">
                <a:solidFill>
                  <a:srgbClr val="000104"/>
                </a:solidFill>
                <a:latin typeface="Balaram" pitchFamily="2" charset="0"/>
              </a:rPr>
              <a:t>        Though</a:t>
            </a:r>
            <a:r>
              <a:rPr lang="en-US" sz="1200" baseline="0" dirty="0" smtClean="0">
                <a:solidFill>
                  <a:srgbClr val="000104"/>
                </a:solidFill>
                <a:latin typeface="Balaram" pitchFamily="2" charset="0"/>
              </a:rPr>
              <a:t> physically unfit, received with sweet words and hearty expressions.</a:t>
            </a:r>
          </a:p>
          <a:p>
            <a:pPr marL="0" indent="0">
              <a:buFont typeface="Arial" charset="0"/>
              <a:buNone/>
            </a:pPr>
            <a:r>
              <a:rPr lang="en-US" sz="1200" baseline="0" dirty="0" smtClean="0">
                <a:solidFill>
                  <a:srgbClr val="000104"/>
                </a:solidFill>
                <a:latin typeface="Balaram" pitchFamily="2" charset="0"/>
              </a:rPr>
              <a:t>        </a:t>
            </a:r>
            <a:r>
              <a:rPr lang="en-US" sz="1200" baseline="0" dirty="0" err="1" smtClean="0">
                <a:solidFill>
                  <a:srgbClr val="000104"/>
                </a:solidFill>
                <a:latin typeface="Balaram" pitchFamily="2" charset="0"/>
              </a:rPr>
              <a:t>Bhismadeva</a:t>
            </a:r>
            <a:r>
              <a:rPr lang="en-US" sz="1200" baseline="0" dirty="0" smtClean="0">
                <a:solidFill>
                  <a:srgbClr val="000104"/>
                </a:solidFill>
                <a:latin typeface="Balaram" pitchFamily="2" charset="0"/>
              </a:rPr>
              <a:t> worshipped the Lord.</a:t>
            </a:r>
            <a:endParaRPr lang="en-US" sz="1200" dirty="0" smtClean="0">
              <a:solidFill>
                <a:srgbClr val="000104"/>
              </a:solidFill>
              <a:latin typeface="Balaram" pitchFamily="2" charset="0"/>
            </a:endParaRPr>
          </a:p>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14</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18</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19</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78AEC-B924-46EF-B046-C669DC283CF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20</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21</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22</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23</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24</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65125" indent="-228600">
              <a:buAutoNum type="arabicPeriod"/>
            </a:pPr>
            <a:r>
              <a:rPr lang="en-US" baseline="0" dirty="0" smtClean="0">
                <a:solidFill>
                  <a:srgbClr val="7030A0"/>
                </a:solidFill>
                <a:latin typeface="Balaram" pitchFamily="2" charset="0"/>
              </a:rPr>
              <a:t>Self – Thinking of the Lord</a:t>
            </a:r>
          </a:p>
          <a:p>
            <a:pPr marL="136525" indent="0">
              <a:buNone/>
            </a:pPr>
            <a:r>
              <a:rPr lang="en-US" baseline="0" dirty="0" smtClean="0">
                <a:solidFill>
                  <a:srgbClr val="7030A0"/>
                </a:solidFill>
                <a:latin typeface="Balaram" pitchFamily="2" charset="0"/>
              </a:rPr>
              <a:t>     Mind – Remembering the Lord</a:t>
            </a:r>
          </a:p>
          <a:p>
            <a:pPr marL="136525" indent="0">
              <a:buNone/>
            </a:pPr>
            <a:r>
              <a:rPr lang="en-US" baseline="0" dirty="0" smtClean="0">
                <a:solidFill>
                  <a:srgbClr val="7030A0"/>
                </a:solidFill>
                <a:latin typeface="Balaram" pitchFamily="2" charset="0"/>
              </a:rPr>
              <a:t>     Tongue – Chanting the glories</a:t>
            </a:r>
          </a:p>
          <a:p>
            <a:pPr marL="136525" indent="0">
              <a:buNone/>
            </a:pPr>
            <a:r>
              <a:rPr lang="en-US" baseline="0" dirty="0" smtClean="0">
                <a:solidFill>
                  <a:srgbClr val="7030A0"/>
                </a:solidFill>
                <a:latin typeface="Balaram" pitchFamily="2" charset="0"/>
              </a:rPr>
              <a:t>     Sight – saw the Lord personally</a:t>
            </a:r>
          </a:p>
          <a:p>
            <a:pPr marL="136525" indent="0">
              <a:buNone/>
            </a:pPr>
            <a:r>
              <a:rPr lang="en-US" baseline="0" dirty="0" smtClean="0">
                <a:solidFill>
                  <a:srgbClr val="7030A0"/>
                </a:solidFill>
                <a:latin typeface="Balaram" pitchFamily="2" charset="0"/>
              </a:rPr>
              <a:t>     </a:t>
            </a:r>
          </a:p>
          <a:p>
            <a:pPr marL="136525" indent="0">
              <a:buNone/>
            </a:pPr>
            <a:r>
              <a:rPr lang="en-US" baseline="0" dirty="0" smtClean="0">
                <a:solidFill>
                  <a:srgbClr val="7030A0"/>
                </a:solidFill>
                <a:latin typeface="Balaram" pitchFamily="2" charset="0"/>
              </a:rPr>
              <a:t>     Everyone can attain by the process of D.S</a:t>
            </a:r>
          </a:p>
          <a:p>
            <a:pPr marL="365125" indent="-228600">
              <a:buAutoNum type="arabicPeriod" startAt="2"/>
            </a:pPr>
            <a:r>
              <a:rPr lang="en-US" baseline="0" dirty="0" smtClean="0">
                <a:solidFill>
                  <a:srgbClr val="7030A0"/>
                </a:solidFill>
                <a:latin typeface="Balaram" pitchFamily="2" charset="0"/>
              </a:rPr>
              <a:t>Sky fell flowers</a:t>
            </a:r>
          </a:p>
          <a:p>
            <a:pPr marL="365125" indent="-228600">
              <a:buAutoNum type="arabicPeriod" startAt="2"/>
            </a:pPr>
            <a:r>
              <a:rPr lang="en-US" baseline="0" dirty="0" smtClean="0">
                <a:solidFill>
                  <a:srgbClr val="7030A0"/>
                </a:solidFill>
                <a:latin typeface="Balaram" pitchFamily="2" charset="0"/>
              </a:rPr>
              <a:t>Not as a sentiment, due to separation from a great soul.</a:t>
            </a:r>
          </a:p>
          <a:p>
            <a:pPr marL="365125" indent="-228600">
              <a:buAutoNum type="arabicPeriod" startAt="2"/>
            </a:pPr>
            <a:r>
              <a:rPr lang="en-US" baseline="0" dirty="0" smtClean="0">
                <a:solidFill>
                  <a:srgbClr val="7030A0"/>
                </a:solidFill>
                <a:latin typeface="Balaram" pitchFamily="2" charset="0"/>
              </a:rPr>
              <a:t>Returned with Lord in their hearts.</a:t>
            </a:r>
          </a:p>
          <a:p>
            <a:pPr marL="365125" indent="-228600">
              <a:buAutoNum type="arabicPeriod" startAt="2"/>
            </a:pPr>
            <a:r>
              <a:rPr lang="en-US" baseline="0" dirty="0" smtClean="0">
                <a:solidFill>
                  <a:srgbClr val="7030A0"/>
                </a:solidFill>
                <a:latin typeface="Balaram" pitchFamily="2" charset="0"/>
              </a:rPr>
              <a:t>First talks about qualifications to be civilized.</a:t>
            </a:r>
          </a:p>
          <a:p>
            <a:pPr marL="365125" indent="-228600">
              <a:buAutoNum type="arabicPeriod" startAt="6"/>
            </a:pPr>
            <a:r>
              <a:rPr lang="en-US" baseline="0" dirty="0" smtClean="0">
                <a:solidFill>
                  <a:srgbClr val="7030A0"/>
                </a:solidFill>
                <a:latin typeface="Balaram" pitchFamily="2" charset="0"/>
              </a:rPr>
              <a:t>Codes approved by Uncle and confirmed by the Lord.</a:t>
            </a:r>
          </a:p>
          <a:p>
            <a:pPr marL="365125" indent="-228600">
              <a:buAutoNum type="arabicPeriod" startAt="6"/>
            </a:pPr>
            <a:endParaRPr lang="en-US" baseline="0" dirty="0" smtClean="0">
              <a:solidFill>
                <a:srgbClr val="7030A0"/>
              </a:solidFill>
              <a:latin typeface="Balaram" pitchFamily="2" charset="0"/>
            </a:endParaRPr>
          </a:p>
          <a:p>
            <a:pPr marL="136525" indent="0">
              <a:buNone/>
            </a:pPr>
            <a:r>
              <a:rPr lang="en-US" baseline="0" dirty="0" smtClean="0">
                <a:solidFill>
                  <a:srgbClr val="7030A0"/>
                </a:solidFill>
                <a:latin typeface="Balaram" pitchFamily="2" charset="0"/>
              </a:rPr>
              <a:t>     </a:t>
            </a: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r>
              <a:rPr lang="en-US" dirty="0" smtClean="0">
                <a:solidFill>
                  <a:srgbClr val="7030A0"/>
                </a:solidFill>
                <a:latin typeface="Balaram" pitchFamily="2" charset="0"/>
              </a:rPr>
              <a:t>1. </a:t>
            </a:r>
            <a:r>
              <a:rPr lang="en-US" baseline="0" dirty="0" smtClean="0">
                <a:solidFill>
                  <a:srgbClr val="7030A0"/>
                </a:solidFill>
                <a:latin typeface="Balaram" pitchFamily="2" charset="0"/>
              </a:rPr>
              <a:t> </a:t>
            </a:r>
            <a:r>
              <a:rPr lang="en-US" sz="1200" dirty="0" err="1" smtClean="0">
                <a:solidFill>
                  <a:srgbClr val="7030A0"/>
                </a:solidFill>
                <a:latin typeface="Balaram" pitchFamily="2" charset="0"/>
              </a:rPr>
              <a:t>Kuvera</a:t>
            </a:r>
            <a:endParaRPr lang="en-US" sz="1200" dirty="0" smtClean="0">
              <a:solidFill>
                <a:srgbClr val="7030A0"/>
              </a:solidFill>
              <a:latin typeface="Balaram" pitchFamily="2" charset="0"/>
            </a:endParaRPr>
          </a:p>
          <a:p>
            <a:pPr marL="136525" indent="0">
              <a:buNone/>
            </a:pPr>
            <a:r>
              <a:rPr lang="en-US" sz="1200" dirty="0" smtClean="0">
                <a:solidFill>
                  <a:srgbClr val="7030A0"/>
                </a:solidFill>
                <a:latin typeface="Balaram" pitchFamily="2" charset="0"/>
              </a:rPr>
              <a:t> </a:t>
            </a:r>
            <a:r>
              <a:rPr lang="en-US" sz="1200" baseline="0" dirty="0" smtClean="0">
                <a:solidFill>
                  <a:srgbClr val="7030A0"/>
                </a:solidFill>
                <a:latin typeface="Balaram" pitchFamily="2" charset="0"/>
              </a:rPr>
              <a:t>    </a:t>
            </a:r>
            <a:r>
              <a:rPr lang="en-US" sz="1200" dirty="0" smtClean="0">
                <a:solidFill>
                  <a:srgbClr val="7030A0"/>
                </a:solidFill>
                <a:latin typeface="Balaram" pitchFamily="2" charset="0"/>
              </a:rPr>
              <a:t>Lord also bowed down as humanly</a:t>
            </a:r>
            <a:r>
              <a:rPr lang="en-US" sz="1200" baseline="0" dirty="0" smtClean="0">
                <a:solidFill>
                  <a:srgbClr val="7030A0"/>
                </a:solidFill>
                <a:latin typeface="Balaram" pitchFamily="2" charset="0"/>
              </a:rPr>
              <a:t> custom</a:t>
            </a:r>
          </a:p>
          <a:p>
            <a:pPr marL="365125" indent="-228600">
              <a:buAutoNum type="arabicPeriod" startAt="2"/>
            </a:pPr>
            <a:r>
              <a:rPr lang="en-US" sz="1200" baseline="0" dirty="0" smtClean="0">
                <a:solidFill>
                  <a:srgbClr val="7030A0"/>
                </a:solidFill>
                <a:latin typeface="Balaram" pitchFamily="2" charset="0"/>
              </a:rPr>
              <a:t>Sages came to give and receive</a:t>
            </a:r>
          </a:p>
          <a:p>
            <a:pPr marL="0" indent="0">
              <a:buFont typeface="Arial" charset="0"/>
              <a:buNone/>
            </a:pPr>
            <a:r>
              <a:rPr lang="en-US" sz="1200" dirty="0" smtClean="0">
                <a:solidFill>
                  <a:srgbClr val="000104"/>
                </a:solidFill>
                <a:latin typeface="Balaram" pitchFamily="2" charset="0"/>
              </a:rPr>
              <a:t>            To Receive : Be part of this Glorious Occasion</a:t>
            </a:r>
          </a:p>
          <a:p>
            <a:pPr marL="0" indent="0">
              <a:buFont typeface="Arial" charset="0"/>
              <a:buNone/>
            </a:pPr>
            <a:r>
              <a:rPr lang="en-US" sz="1200" dirty="0" smtClean="0">
                <a:solidFill>
                  <a:srgbClr val="000104"/>
                </a:solidFill>
                <a:latin typeface="Balaram" pitchFamily="2" charset="0"/>
              </a:rPr>
              <a:t>            To Give : Bring auspiciousness to that  situation</a:t>
            </a:r>
          </a:p>
          <a:p>
            <a:pPr marL="0" indent="0">
              <a:buFont typeface="Arial" charset="0"/>
              <a:buNone/>
            </a:pPr>
            <a:r>
              <a:rPr lang="en-US" sz="1200" dirty="0" smtClean="0">
                <a:solidFill>
                  <a:srgbClr val="000104"/>
                </a:solidFill>
                <a:latin typeface="Balaram" pitchFamily="2" charset="0"/>
              </a:rPr>
              <a:t>   3.  Time place and circumstance</a:t>
            </a:r>
          </a:p>
          <a:p>
            <a:pPr marL="0" indent="0">
              <a:buFont typeface="Arial" charset="0"/>
              <a:buNone/>
            </a:pPr>
            <a:r>
              <a:rPr lang="en-US" sz="1200" dirty="0" smtClean="0">
                <a:solidFill>
                  <a:srgbClr val="000104"/>
                </a:solidFill>
                <a:latin typeface="Balaram" pitchFamily="2" charset="0"/>
              </a:rPr>
              <a:t>        Though</a:t>
            </a:r>
            <a:r>
              <a:rPr lang="en-US" sz="1200" baseline="0" dirty="0" smtClean="0">
                <a:solidFill>
                  <a:srgbClr val="000104"/>
                </a:solidFill>
                <a:latin typeface="Balaram" pitchFamily="2" charset="0"/>
              </a:rPr>
              <a:t> physically unfit, received with sweet words and hearty expressions.</a:t>
            </a:r>
          </a:p>
          <a:p>
            <a:pPr marL="0" indent="0">
              <a:buFont typeface="Arial" charset="0"/>
              <a:buNone/>
            </a:pPr>
            <a:r>
              <a:rPr lang="en-US" sz="1200" baseline="0" dirty="0" smtClean="0">
                <a:solidFill>
                  <a:srgbClr val="000104"/>
                </a:solidFill>
                <a:latin typeface="Balaram" pitchFamily="2" charset="0"/>
              </a:rPr>
              <a:t>        </a:t>
            </a:r>
            <a:r>
              <a:rPr lang="en-US" sz="1200" baseline="0" dirty="0" err="1" smtClean="0">
                <a:solidFill>
                  <a:srgbClr val="000104"/>
                </a:solidFill>
                <a:latin typeface="Balaram" pitchFamily="2" charset="0"/>
              </a:rPr>
              <a:t>Bhismadeva</a:t>
            </a:r>
            <a:r>
              <a:rPr lang="en-US" sz="1200" baseline="0" dirty="0" smtClean="0">
                <a:solidFill>
                  <a:srgbClr val="000104"/>
                </a:solidFill>
                <a:latin typeface="Balaram" pitchFamily="2" charset="0"/>
              </a:rPr>
              <a:t> worshipped the Lord.</a:t>
            </a:r>
            <a:endParaRPr lang="en-US" sz="1200" dirty="0" smtClean="0">
              <a:solidFill>
                <a:srgbClr val="000104"/>
              </a:solidFill>
              <a:latin typeface="Balaram" pitchFamily="2" charset="0"/>
            </a:endParaRPr>
          </a:p>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65125" indent="-228600">
              <a:buAutoNum type="arabicPeriod"/>
            </a:pPr>
            <a:r>
              <a:rPr lang="en-US" baseline="0" dirty="0" smtClean="0">
                <a:solidFill>
                  <a:srgbClr val="7030A0"/>
                </a:solidFill>
                <a:latin typeface="Balaram" pitchFamily="2" charset="0"/>
              </a:rPr>
              <a:t>Under the guidance of S.M</a:t>
            </a:r>
          </a:p>
          <a:p>
            <a:pPr marL="136525" indent="0">
              <a:buNone/>
            </a:pPr>
            <a:r>
              <a:rPr lang="en-US" baseline="0" dirty="0" smtClean="0">
                <a:solidFill>
                  <a:srgbClr val="7030A0"/>
                </a:solidFill>
                <a:latin typeface="Balaram" pitchFamily="2" charset="0"/>
              </a:rPr>
              <a:t>     Practice makes perfect - Same things we do, but with purity and devotion</a:t>
            </a:r>
          </a:p>
          <a:p>
            <a:pPr marL="136525" indent="0">
              <a:buNone/>
            </a:pPr>
            <a:r>
              <a:rPr lang="en-US" baseline="0" dirty="0" smtClean="0">
                <a:solidFill>
                  <a:srgbClr val="7030A0"/>
                </a:solidFill>
                <a:latin typeface="Balaram" pitchFamily="2" charset="0"/>
              </a:rPr>
              <a:t>     SP : what will we do in S.W – chanting</a:t>
            </a:r>
          </a:p>
          <a:p>
            <a:pPr marL="136525" indent="0">
              <a:buNone/>
            </a:pPr>
            <a:r>
              <a:rPr lang="en-US" baseline="0" dirty="0" smtClean="0">
                <a:solidFill>
                  <a:srgbClr val="7030A0"/>
                </a:solidFill>
                <a:latin typeface="Balaram" pitchFamily="2" charset="0"/>
              </a:rPr>
              <a:t>            ISKCON in S.W</a:t>
            </a:r>
          </a:p>
          <a:p>
            <a:pPr marL="365125" indent="-228600">
              <a:buAutoNum type="arabicPeriod" startAt="2"/>
            </a:pPr>
            <a:r>
              <a:rPr lang="en-US" baseline="0" dirty="0" smtClean="0">
                <a:solidFill>
                  <a:srgbClr val="7030A0"/>
                </a:solidFill>
                <a:latin typeface="Balaram" pitchFamily="2" charset="0"/>
              </a:rPr>
              <a:t>Hearing </a:t>
            </a:r>
          </a:p>
          <a:p>
            <a:pPr marL="136525" indent="0">
              <a:buNone/>
            </a:pPr>
            <a:r>
              <a:rPr lang="en-US" baseline="0" dirty="0" smtClean="0">
                <a:solidFill>
                  <a:srgbClr val="7030A0"/>
                </a:solidFill>
                <a:latin typeface="Balaram" pitchFamily="2" charset="0"/>
              </a:rPr>
              <a:t>         - SB/BG instructions of the Lord.</a:t>
            </a:r>
          </a:p>
          <a:p>
            <a:pPr marL="136525" indent="0">
              <a:buNone/>
            </a:pPr>
            <a:r>
              <a:rPr lang="en-US" baseline="0" dirty="0" smtClean="0">
                <a:solidFill>
                  <a:srgbClr val="7030A0"/>
                </a:solidFill>
                <a:latin typeface="Balaram" pitchFamily="2" charset="0"/>
              </a:rPr>
              <a:t>         - </a:t>
            </a:r>
            <a:r>
              <a:rPr lang="en-US" baseline="0" dirty="0" err="1" smtClean="0">
                <a:solidFill>
                  <a:srgbClr val="7030A0"/>
                </a:solidFill>
                <a:latin typeface="Balaram" pitchFamily="2" charset="0"/>
              </a:rPr>
              <a:t>Mukunda</a:t>
            </a: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prabhu</a:t>
            </a:r>
            <a:r>
              <a:rPr lang="en-US" baseline="0" dirty="0" smtClean="0">
                <a:solidFill>
                  <a:srgbClr val="7030A0"/>
                </a:solidFill>
                <a:latin typeface="Balaram" pitchFamily="2" charset="0"/>
              </a:rPr>
              <a:t> – shelter of BG</a:t>
            </a:r>
          </a:p>
          <a:p>
            <a:pPr marL="136525" indent="0">
              <a:buNone/>
            </a:pPr>
            <a:r>
              <a:rPr lang="en-US" baseline="0" dirty="0" smtClean="0">
                <a:solidFill>
                  <a:srgbClr val="7030A0"/>
                </a:solidFill>
                <a:latin typeface="Balaram" pitchFamily="2" charset="0"/>
              </a:rPr>
              <a:t>         - If we feel understood it, means we dint.</a:t>
            </a:r>
          </a:p>
          <a:p>
            <a:pPr marL="136525" indent="0">
              <a:buNone/>
            </a:pPr>
            <a:r>
              <a:rPr lang="en-US" baseline="0" dirty="0" smtClean="0">
                <a:solidFill>
                  <a:srgbClr val="7030A0"/>
                </a:solidFill>
                <a:latin typeface="Balaram" pitchFamily="2" charset="0"/>
              </a:rPr>
              <a:t>         - </a:t>
            </a:r>
            <a:r>
              <a:rPr lang="en-US" baseline="0" dirty="0" err="1" smtClean="0">
                <a:solidFill>
                  <a:srgbClr val="7030A0"/>
                </a:solidFill>
                <a:latin typeface="Balaram" pitchFamily="2" charset="0"/>
              </a:rPr>
              <a:t>Siri</a:t>
            </a: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babu</a:t>
            </a: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prabhu</a:t>
            </a:r>
            <a:r>
              <a:rPr lang="en-US" baseline="0" dirty="0" smtClean="0">
                <a:solidFill>
                  <a:srgbClr val="7030A0"/>
                </a:solidFill>
                <a:latin typeface="Balaram" pitchFamily="2" charset="0"/>
              </a:rPr>
              <a:t>, eager to hear.</a:t>
            </a:r>
          </a:p>
          <a:p>
            <a:pPr marL="136525" indent="0">
              <a:buNone/>
            </a:pPr>
            <a:r>
              <a:rPr lang="en-US" baseline="0" dirty="0" smtClean="0">
                <a:solidFill>
                  <a:srgbClr val="7030A0"/>
                </a:solidFill>
                <a:latin typeface="Balaram" pitchFamily="2" charset="0"/>
              </a:rPr>
              <a:t>     Chanting</a:t>
            </a:r>
          </a:p>
          <a:p>
            <a:pPr marL="136525" indent="0">
              <a:buNone/>
            </a:pPr>
            <a:r>
              <a:rPr lang="en-US" baseline="0" dirty="0" smtClean="0">
                <a:solidFill>
                  <a:srgbClr val="7030A0"/>
                </a:solidFill>
                <a:latin typeface="Balaram" pitchFamily="2" charset="0"/>
              </a:rPr>
              <a:t>          - Only exclusive time with </a:t>
            </a:r>
            <a:r>
              <a:rPr lang="en-US" baseline="0" dirty="0" err="1" smtClean="0">
                <a:solidFill>
                  <a:srgbClr val="7030A0"/>
                </a:solidFill>
                <a:latin typeface="Balaram" pitchFamily="2" charset="0"/>
              </a:rPr>
              <a:t>Krsna</a:t>
            </a:r>
            <a:endParaRPr lang="en-US" baseline="0" dirty="0" smtClean="0">
              <a:solidFill>
                <a:srgbClr val="7030A0"/>
              </a:solidFill>
              <a:latin typeface="Balaram" pitchFamily="2" charset="0"/>
            </a:endParaRPr>
          </a:p>
          <a:p>
            <a:pPr marL="136525" indent="0">
              <a:buNone/>
            </a:pPr>
            <a:r>
              <a:rPr lang="en-US" baseline="0" dirty="0" smtClean="0">
                <a:solidFill>
                  <a:srgbClr val="7030A0"/>
                </a:solidFill>
                <a:latin typeface="Balaram" pitchFamily="2" charset="0"/>
              </a:rPr>
              <a:t>          - Whole day so many activities/services – this time with </a:t>
            </a:r>
            <a:r>
              <a:rPr lang="en-US" baseline="0" dirty="0" err="1" smtClean="0">
                <a:solidFill>
                  <a:srgbClr val="7030A0"/>
                </a:solidFill>
                <a:latin typeface="Balaram" pitchFamily="2" charset="0"/>
              </a:rPr>
              <a:t>Krsna</a:t>
            </a:r>
            <a:endParaRPr lang="en-US" baseline="0" dirty="0" smtClean="0">
              <a:solidFill>
                <a:srgbClr val="7030A0"/>
              </a:solidFill>
              <a:latin typeface="Balaram" pitchFamily="2" charset="0"/>
            </a:endParaRPr>
          </a:p>
          <a:p>
            <a:pPr marL="136525" indent="0">
              <a:buNone/>
            </a:pPr>
            <a:r>
              <a:rPr lang="en-US" baseline="0" dirty="0" smtClean="0">
                <a:solidFill>
                  <a:srgbClr val="7030A0"/>
                </a:solidFill>
                <a:latin typeface="Balaram" pitchFamily="2" charset="0"/>
              </a:rPr>
              <a:t>          - Holy Name is a person – relationship – need to be careful and attentive.</a:t>
            </a:r>
          </a:p>
          <a:p>
            <a:pPr marL="136525" indent="0">
              <a:buNone/>
            </a:pPr>
            <a:r>
              <a:rPr lang="en-US" baseline="0" dirty="0" smtClean="0">
                <a:solidFill>
                  <a:srgbClr val="7030A0"/>
                </a:solidFill>
                <a:latin typeface="Balaram" pitchFamily="2" charset="0"/>
              </a:rPr>
              <a:t>4.  D.S is like Razors edge</a:t>
            </a:r>
          </a:p>
          <a:p>
            <a:pPr marL="136525" indent="0">
              <a:buNone/>
            </a:pPr>
            <a:r>
              <a:rPr lang="en-US" baseline="0" dirty="0" smtClean="0">
                <a:solidFill>
                  <a:srgbClr val="7030A0"/>
                </a:solidFill>
                <a:latin typeface="Balaram" pitchFamily="2" charset="0"/>
              </a:rPr>
              <a:t>          - Fall worse than materialists</a:t>
            </a:r>
          </a:p>
          <a:p>
            <a:pPr marL="136525" indent="0">
              <a:buNone/>
            </a:pPr>
            <a:r>
              <a:rPr lang="en-US" baseline="0" dirty="0" smtClean="0">
                <a:solidFill>
                  <a:srgbClr val="7030A0"/>
                </a:solidFill>
                <a:latin typeface="Balaram" pitchFamily="2" charset="0"/>
              </a:rPr>
              <a:t>          - Very careful about offenses</a:t>
            </a:r>
          </a:p>
          <a:p>
            <a:pPr marL="136525" indent="0">
              <a:buNone/>
            </a:pPr>
            <a:r>
              <a:rPr lang="en-US" baseline="0" dirty="0" smtClean="0">
                <a:solidFill>
                  <a:srgbClr val="7030A0"/>
                </a:solidFill>
                <a:latin typeface="Balaram" pitchFamily="2" charset="0"/>
              </a:rPr>
              <a:t>          - Devotee in India</a:t>
            </a:r>
          </a:p>
          <a:p>
            <a:pPr marL="136525" indent="0">
              <a:buNone/>
            </a:pPr>
            <a:r>
              <a:rPr lang="en-US" baseline="0" dirty="0" smtClean="0">
                <a:solidFill>
                  <a:srgbClr val="7030A0"/>
                </a:solidFill>
                <a:latin typeface="Balaram" pitchFamily="2" charset="0"/>
              </a:rPr>
              <a:t>          - S.P – two complaints</a:t>
            </a:r>
          </a:p>
          <a:p>
            <a:pPr marL="136525" indent="0">
              <a:buNone/>
            </a:pPr>
            <a:r>
              <a:rPr lang="en-US" baseline="0" dirty="0" smtClean="0">
                <a:solidFill>
                  <a:srgbClr val="7030A0"/>
                </a:solidFill>
                <a:latin typeface="Balaram" pitchFamily="2" charset="0"/>
              </a:rPr>
              <a:t>          - S.P – Maya wont attack me.</a:t>
            </a:r>
          </a:p>
          <a:p>
            <a:pPr marL="365125" indent="-228600">
              <a:buAutoNum type="arabicPeriod" startAt="5"/>
            </a:pPr>
            <a:r>
              <a:rPr lang="en-US" baseline="0" dirty="0" smtClean="0">
                <a:solidFill>
                  <a:srgbClr val="7030A0"/>
                </a:solidFill>
                <a:latin typeface="Balaram" pitchFamily="2" charset="0"/>
              </a:rPr>
              <a:t>Goal redefined</a:t>
            </a:r>
          </a:p>
          <a:p>
            <a:pPr marL="136525" indent="0">
              <a:buNone/>
            </a:pPr>
            <a:r>
              <a:rPr lang="en-US" baseline="0" dirty="0" smtClean="0">
                <a:solidFill>
                  <a:srgbClr val="7030A0"/>
                </a:solidFill>
                <a:latin typeface="Balaram" pitchFamily="2" charset="0"/>
              </a:rPr>
              <a:t>         - Windows reimagined</a:t>
            </a:r>
          </a:p>
          <a:p>
            <a:pPr marL="136525" indent="0">
              <a:buNone/>
            </a:pPr>
            <a:r>
              <a:rPr lang="en-US" baseline="0" dirty="0" smtClean="0">
                <a:solidFill>
                  <a:srgbClr val="7030A0"/>
                </a:solidFill>
                <a:latin typeface="Balaram" pitchFamily="2" charset="0"/>
              </a:rPr>
              <a:t>         - reassess whom we r doing all these for, what is the goal</a:t>
            </a:r>
          </a:p>
          <a:p>
            <a:pPr marL="136525" indent="0">
              <a:buNone/>
            </a:pPr>
            <a:r>
              <a:rPr lang="en-US" baseline="0" dirty="0" smtClean="0">
                <a:solidFill>
                  <a:srgbClr val="7030A0"/>
                </a:solidFill>
                <a:latin typeface="Balaram" pitchFamily="2" charset="0"/>
              </a:rPr>
              <a:t>         - complacent/routine </a:t>
            </a:r>
            <a:r>
              <a:rPr lang="en-US" baseline="0" dirty="0" err="1" smtClean="0">
                <a:solidFill>
                  <a:srgbClr val="7030A0"/>
                </a:solidFill>
                <a:latin typeface="Balaram" pitchFamily="2" charset="0"/>
              </a:rPr>
              <a:t>esp</a:t>
            </a:r>
            <a:r>
              <a:rPr lang="en-US" baseline="0" dirty="0" smtClean="0">
                <a:solidFill>
                  <a:srgbClr val="7030A0"/>
                </a:solidFill>
                <a:latin typeface="Balaram" pitchFamily="2" charset="0"/>
              </a:rPr>
              <a:t> at work, Guru maharaja post – come back to senses</a:t>
            </a:r>
          </a:p>
          <a:p>
            <a:pPr marL="365125" indent="-228600">
              <a:buAutoNum type="arabicPeriod" startAt="7"/>
            </a:pPr>
            <a:r>
              <a:rPr lang="en-US" baseline="0" dirty="0" smtClean="0">
                <a:solidFill>
                  <a:srgbClr val="7030A0"/>
                </a:solidFill>
                <a:latin typeface="Balaram" pitchFamily="2" charset="0"/>
              </a:rPr>
              <a:t>Die </a:t>
            </a:r>
            <a:r>
              <a:rPr lang="en-US" baseline="0" dirty="0" smtClean="0">
                <a:solidFill>
                  <a:srgbClr val="7030A0"/>
                </a:solidFill>
                <a:latin typeface="Balaram" pitchFamily="2" charset="0"/>
              </a:rPr>
              <a:t>before dying</a:t>
            </a:r>
          </a:p>
          <a:p>
            <a:pPr marL="136525" indent="0">
              <a:buNone/>
            </a:pPr>
            <a:r>
              <a:rPr lang="en-US" baseline="0" dirty="0" smtClean="0">
                <a:solidFill>
                  <a:srgbClr val="7030A0"/>
                </a:solidFill>
                <a:latin typeface="Balaram" pitchFamily="2" charset="0"/>
              </a:rPr>
              <a:t>         - </a:t>
            </a:r>
            <a:r>
              <a:rPr lang="en-US" baseline="0" dirty="0" err="1" smtClean="0">
                <a:solidFill>
                  <a:srgbClr val="7030A0"/>
                </a:solidFill>
                <a:latin typeface="Balaram" pitchFamily="2" charset="0"/>
              </a:rPr>
              <a:t>Madhava</a:t>
            </a:r>
            <a:r>
              <a:rPr lang="en-US" baseline="0" dirty="0" smtClean="0">
                <a:solidFill>
                  <a:srgbClr val="7030A0"/>
                </a:solidFill>
                <a:latin typeface="Balaram" pitchFamily="2" charset="0"/>
              </a:rPr>
              <a:t> </a:t>
            </a:r>
            <a:r>
              <a:rPr lang="en-US" baseline="0" dirty="0" err="1" smtClean="0">
                <a:solidFill>
                  <a:srgbClr val="7030A0"/>
                </a:solidFill>
                <a:latin typeface="Balaram" pitchFamily="2" charset="0"/>
              </a:rPr>
              <a:t>prabhu</a:t>
            </a:r>
            <a:r>
              <a:rPr lang="en-US" baseline="0" dirty="0" smtClean="0">
                <a:solidFill>
                  <a:srgbClr val="7030A0"/>
                </a:solidFill>
                <a:latin typeface="Balaram" pitchFamily="2" charset="0"/>
              </a:rPr>
              <a:t> singing</a:t>
            </a:r>
          </a:p>
          <a:p>
            <a:pPr marL="136525" indent="0">
              <a:buNone/>
            </a:pPr>
            <a:r>
              <a:rPr lang="en-US" baseline="0" dirty="0" smtClean="0">
                <a:solidFill>
                  <a:srgbClr val="7030A0"/>
                </a:solidFill>
                <a:latin typeface="Balaram" pitchFamily="2" charset="0"/>
              </a:rPr>
              <a:t>         - TKG home – I love you</a:t>
            </a:r>
          </a:p>
          <a:p>
            <a:pPr marL="136525" indent="0">
              <a:buNone/>
            </a:pPr>
            <a:r>
              <a:rPr lang="en-US" baseline="0" dirty="0" smtClean="0">
                <a:solidFill>
                  <a:srgbClr val="7030A0"/>
                </a:solidFill>
                <a:latin typeface="Balaram" pitchFamily="2" charset="0"/>
              </a:rPr>
              <a:t>         - Death final exam</a:t>
            </a:r>
          </a:p>
          <a:p>
            <a:pPr marL="365125" indent="-228600">
              <a:buAutoNum type="arabicPeriod" startAt="8"/>
            </a:pPr>
            <a:r>
              <a:rPr lang="en-US" baseline="0" dirty="0" smtClean="0">
                <a:solidFill>
                  <a:srgbClr val="7030A0"/>
                </a:solidFill>
                <a:latin typeface="Balaram" pitchFamily="2" charset="0"/>
              </a:rPr>
              <a:t>One life to </a:t>
            </a:r>
            <a:r>
              <a:rPr lang="en-US" baseline="0" dirty="0" err="1" smtClean="0">
                <a:solidFill>
                  <a:srgbClr val="7030A0"/>
                </a:solidFill>
                <a:latin typeface="Balaram" pitchFamily="2" charset="0"/>
              </a:rPr>
              <a:t>Krsna</a:t>
            </a:r>
            <a:r>
              <a:rPr lang="en-US" baseline="0" dirty="0" smtClean="0">
                <a:solidFill>
                  <a:srgbClr val="7030A0"/>
                </a:solidFill>
                <a:latin typeface="Balaram" pitchFamily="2" charset="0"/>
              </a:rPr>
              <a:t>!</a:t>
            </a:r>
          </a:p>
          <a:p>
            <a:pPr marL="136525" indent="0">
              <a:buNone/>
            </a:pPr>
            <a:r>
              <a:rPr lang="en-US" baseline="0" dirty="0" smtClean="0">
                <a:solidFill>
                  <a:srgbClr val="7030A0"/>
                </a:solidFill>
                <a:latin typeface="Balaram" pitchFamily="2" charset="0"/>
              </a:rPr>
              <a:t>         - S.P – </a:t>
            </a:r>
            <a:r>
              <a:rPr lang="en-US" baseline="0" dirty="0" err="1" smtClean="0">
                <a:solidFill>
                  <a:srgbClr val="7030A0"/>
                </a:solidFill>
                <a:latin typeface="Balaram" pitchFamily="2" charset="0"/>
              </a:rPr>
              <a:t>Vishnujana</a:t>
            </a:r>
            <a:r>
              <a:rPr lang="en-US" baseline="0" dirty="0" smtClean="0">
                <a:solidFill>
                  <a:srgbClr val="7030A0"/>
                </a:solidFill>
                <a:latin typeface="Balaram" pitchFamily="2" charset="0"/>
              </a:rPr>
              <a:t> maharaja – give one life to </a:t>
            </a:r>
            <a:r>
              <a:rPr lang="en-US" baseline="0" dirty="0" err="1" smtClean="0">
                <a:solidFill>
                  <a:srgbClr val="7030A0"/>
                </a:solidFill>
                <a:latin typeface="Balaram" pitchFamily="2" charset="0"/>
              </a:rPr>
              <a:t>Krsna</a:t>
            </a:r>
            <a:endParaRPr lang="en-US" baseline="0" dirty="0" smtClean="0">
              <a:solidFill>
                <a:srgbClr val="7030A0"/>
              </a:solidFill>
              <a:latin typeface="Balaram" pitchFamily="2" charset="0"/>
            </a:endParaRPr>
          </a:p>
          <a:p>
            <a:pPr marL="136525" indent="0">
              <a:buNone/>
            </a:pPr>
            <a:r>
              <a:rPr lang="en-US" baseline="0" dirty="0" smtClean="0">
                <a:solidFill>
                  <a:srgbClr val="7030A0"/>
                </a:solidFill>
                <a:latin typeface="Balaram" pitchFamily="2" charset="0"/>
              </a:rPr>
              <a:t>         - What will you do if </a:t>
            </a:r>
            <a:r>
              <a:rPr lang="en-US" baseline="0" dirty="0" err="1" smtClean="0">
                <a:solidFill>
                  <a:srgbClr val="7030A0"/>
                </a:solidFill>
                <a:latin typeface="Balaram" pitchFamily="2" charset="0"/>
              </a:rPr>
              <a:t>Krsna</a:t>
            </a:r>
            <a:r>
              <a:rPr lang="en-US" baseline="0" dirty="0" smtClean="0">
                <a:solidFill>
                  <a:srgbClr val="7030A0"/>
                </a:solidFill>
                <a:latin typeface="Balaram" pitchFamily="2" charset="0"/>
              </a:rPr>
              <a:t> is there?</a:t>
            </a:r>
          </a:p>
          <a:p>
            <a:pPr marL="136525" indent="0">
              <a:buNone/>
            </a:pPr>
            <a:r>
              <a:rPr lang="en-US" baseline="0" dirty="0" smtClean="0">
                <a:solidFill>
                  <a:srgbClr val="7030A0"/>
                </a:solidFill>
                <a:latin typeface="Balaram" pitchFamily="2" charset="0"/>
              </a:rPr>
              <a:t>         - SP disciples – 40 </a:t>
            </a:r>
            <a:r>
              <a:rPr lang="en-US" baseline="0" dirty="0" err="1" smtClean="0">
                <a:solidFill>
                  <a:srgbClr val="7030A0"/>
                </a:solidFill>
                <a:latin typeface="Balaram" pitchFamily="2" charset="0"/>
              </a:rPr>
              <a:t>yrs</a:t>
            </a:r>
            <a:r>
              <a:rPr lang="en-US" baseline="0" dirty="0" smtClean="0">
                <a:solidFill>
                  <a:srgbClr val="7030A0"/>
                </a:solidFill>
                <a:latin typeface="Balaram" pitchFamily="2" charset="0"/>
              </a:rPr>
              <a:t>, 50 </a:t>
            </a:r>
            <a:r>
              <a:rPr lang="en-US" baseline="0" dirty="0" err="1" smtClean="0">
                <a:solidFill>
                  <a:srgbClr val="7030A0"/>
                </a:solidFill>
                <a:latin typeface="Balaram" pitchFamily="2" charset="0"/>
              </a:rPr>
              <a:t>yrs</a:t>
            </a:r>
            <a:r>
              <a:rPr lang="en-US" baseline="0" dirty="0" smtClean="0">
                <a:solidFill>
                  <a:srgbClr val="7030A0"/>
                </a:solidFill>
                <a:latin typeface="Balaram" pitchFamily="2" charset="0"/>
              </a:rPr>
              <a:t> faithful to movement great achievement..</a:t>
            </a:r>
          </a:p>
          <a:p>
            <a:pPr marL="136525" indent="0">
              <a:buNone/>
            </a:pPr>
            <a:endParaRPr lang="en-US" baseline="0" dirty="0" smtClean="0">
              <a:solidFill>
                <a:srgbClr val="7030A0"/>
              </a:solidFill>
              <a:latin typeface="Balaram" pitchFamily="2" charset="0"/>
            </a:endParaRPr>
          </a:p>
          <a:p>
            <a:pPr marL="365125" indent="-228600">
              <a:buAutoNum type="arabicPeriod" startAt="6"/>
            </a:pPr>
            <a:endParaRPr lang="en-US" baseline="0" dirty="0" smtClean="0">
              <a:solidFill>
                <a:srgbClr val="7030A0"/>
              </a:solidFill>
              <a:latin typeface="Balaram" pitchFamily="2" charset="0"/>
            </a:endParaRPr>
          </a:p>
          <a:p>
            <a:pPr marL="136525" indent="0">
              <a:buNone/>
            </a:pPr>
            <a:r>
              <a:rPr lang="en-US" baseline="0" dirty="0" smtClean="0">
                <a:solidFill>
                  <a:srgbClr val="7030A0"/>
                </a:solidFill>
                <a:latin typeface="Balaram" pitchFamily="2" charset="0"/>
              </a:rPr>
              <a:t>     </a:t>
            </a: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28</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7E110-DA30-49E8-9CF4-81CD8C55834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4</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r>
              <a:rPr lang="en-US" dirty="0" smtClean="0">
                <a:solidFill>
                  <a:srgbClr val="7030A0"/>
                </a:solidFill>
                <a:latin typeface="Balaram" pitchFamily="2" charset="0"/>
              </a:rPr>
              <a:t>1. </a:t>
            </a:r>
            <a:r>
              <a:rPr lang="en-US" baseline="0" dirty="0" smtClean="0">
                <a:solidFill>
                  <a:srgbClr val="7030A0"/>
                </a:solidFill>
                <a:latin typeface="Balaram" pitchFamily="2" charset="0"/>
              </a:rPr>
              <a:t> </a:t>
            </a:r>
            <a:r>
              <a:rPr lang="en-US" sz="1200" dirty="0" err="1" smtClean="0">
                <a:solidFill>
                  <a:srgbClr val="7030A0"/>
                </a:solidFill>
                <a:latin typeface="Balaram" pitchFamily="2" charset="0"/>
              </a:rPr>
              <a:t>Kuvera</a:t>
            </a:r>
            <a:endParaRPr lang="en-US" sz="1200" dirty="0" smtClean="0">
              <a:solidFill>
                <a:srgbClr val="7030A0"/>
              </a:solidFill>
              <a:latin typeface="Balaram" pitchFamily="2" charset="0"/>
            </a:endParaRPr>
          </a:p>
          <a:p>
            <a:pPr marL="136525" indent="0">
              <a:buNone/>
            </a:pPr>
            <a:r>
              <a:rPr lang="en-US" sz="1200" dirty="0" smtClean="0">
                <a:solidFill>
                  <a:srgbClr val="7030A0"/>
                </a:solidFill>
                <a:latin typeface="Balaram" pitchFamily="2" charset="0"/>
              </a:rPr>
              <a:t> </a:t>
            </a:r>
            <a:r>
              <a:rPr lang="en-US" sz="1200" baseline="0" dirty="0" smtClean="0">
                <a:solidFill>
                  <a:srgbClr val="7030A0"/>
                </a:solidFill>
                <a:latin typeface="Balaram" pitchFamily="2" charset="0"/>
              </a:rPr>
              <a:t>    </a:t>
            </a:r>
            <a:r>
              <a:rPr lang="en-US" sz="1200" dirty="0" smtClean="0">
                <a:solidFill>
                  <a:srgbClr val="7030A0"/>
                </a:solidFill>
                <a:latin typeface="Balaram" pitchFamily="2" charset="0"/>
              </a:rPr>
              <a:t>Lord also bowed down as humanly</a:t>
            </a:r>
            <a:r>
              <a:rPr lang="en-US" sz="1200" baseline="0" dirty="0" smtClean="0">
                <a:solidFill>
                  <a:srgbClr val="7030A0"/>
                </a:solidFill>
                <a:latin typeface="Balaram" pitchFamily="2" charset="0"/>
              </a:rPr>
              <a:t> custom</a:t>
            </a:r>
          </a:p>
          <a:p>
            <a:pPr marL="365125" indent="-228600">
              <a:buAutoNum type="arabicPeriod" startAt="2"/>
            </a:pPr>
            <a:r>
              <a:rPr lang="en-US" sz="1200" baseline="0" dirty="0" smtClean="0">
                <a:solidFill>
                  <a:srgbClr val="7030A0"/>
                </a:solidFill>
                <a:latin typeface="Balaram" pitchFamily="2" charset="0"/>
              </a:rPr>
              <a:t>Sages came to give and receive</a:t>
            </a:r>
          </a:p>
          <a:p>
            <a:pPr marL="0" indent="0">
              <a:buFont typeface="Arial" charset="0"/>
              <a:buNone/>
            </a:pPr>
            <a:r>
              <a:rPr lang="en-US" sz="1200" dirty="0" smtClean="0">
                <a:solidFill>
                  <a:srgbClr val="000104"/>
                </a:solidFill>
                <a:latin typeface="Balaram" pitchFamily="2" charset="0"/>
              </a:rPr>
              <a:t>            To Receive : Be part of this Glorious Occasion</a:t>
            </a:r>
          </a:p>
          <a:p>
            <a:pPr marL="0" indent="0">
              <a:buFont typeface="Arial" charset="0"/>
              <a:buNone/>
            </a:pPr>
            <a:r>
              <a:rPr lang="en-US" sz="1200" dirty="0" smtClean="0">
                <a:solidFill>
                  <a:srgbClr val="000104"/>
                </a:solidFill>
                <a:latin typeface="Balaram" pitchFamily="2" charset="0"/>
              </a:rPr>
              <a:t>            To Give : Bring auspiciousness to that  situation</a:t>
            </a:r>
          </a:p>
          <a:p>
            <a:pPr marL="0" indent="0">
              <a:buFont typeface="Arial" charset="0"/>
              <a:buNone/>
            </a:pPr>
            <a:r>
              <a:rPr lang="en-US" sz="1200" dirty="0" smtClean="0">
                <a:solidFill>
                  <a:srgbClr val="000104"/>
                </a:solidFill>
                <a:latin typeface="Balaram" pitchFamily="2" charset="0"/>
              </a:rPr>
              <a:t>   3.  Time place and circumstance</a:t>
            </a:r>
          </a:p>
          <a:p>
            <a:pPr marL="0" indent="0">
              <a:buFont typeface="Arial" charset="0"/>
              <a:buNone/>
            </a:pPr>
            <a:r>
              <a:rPr lang="en-US" sz="1200" dirty="0" smtClean="0">
                <a:solidFill>
                  <a:srgbClr val="000104"/>
                </a:solidFill>
                <a:latin typeface="Balaram" pitchFamily="2" charset="0"/>
              </a:rPr>
              <a:t>        Though</a:t>
            </a:r>
            <a:r>
              <a:rPr lang="en-US" sz="1200" baseline="0" dirty="0" smtClean="0">
                <a:solidFill>
                  <a:srgbClr val="000104"/>
                </a:solidFill>
                <a:latin typeface="Balaram" pitchFamily="2" charset="0"/>
              </a:rPr>
              <a:t> physically unfit, received with sweet words and hearty expressions.</a:t>
            </a:r>
          </a:p>
          <a:p>
            <a:pPr marL="0" indent="0">
              <a:buFont typeface="Arial" charset="0"/>
              <a:buNone/>
            </a:pPr>
            <a:r>
              <a:rPr lang="en-US" sz="1200" baseline="0" dirty="0" smtClean="0">
                <a:solidFill>
                  <a:srgbClr val="000104"/>
                </a:solidFill>
                <a:latin typeface="Balaram" pitchFamily="2" charset="0"/>
              </a:rPr>
              <a:t>        </a:t>
            </a:r>
            <a:r>
              <a:rPr lang="en-US" sz="1200" baseline="0" dirty="0" err="1" smtClean="0">
                <a:solidFill>
                  <a:srgbClr val="000104"/>
                </a:solidFill>
                <a:latin typeface="Balaram" pitchFamily="2" charset="0"/>
              </a:rPr>
              <a:t>Bhismadeva</a:t>
            </a:r>
            <a:r>
              <a:rPr lang="en-US" sz="1200" baseline="0" dirty="0" smtClean="0">
                <a:solidFill>
                  <a:srgbClr val="000104"/>
                </a:solidFill>
                <a:latin typeface="Balaram" pitchFamily="2" charset="0"/>
              </a:rPr>
              <a:t> worshipped the Lord.</a:t>
            </a:r>
            <a:endParaRPr lang="en-US" sz="1200" dirty="0" smtClean="0">
              <a:solidFill>
                <a:srgbClr val="000104"/>
              </a:solidFill>
              <a:latin typeface="Balaram" pitchFamily="2" charset="0"/>
            </a:endParaRPr>
          </a:p>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r>
              <a:rPr lang="en-US" dirty="0" smtClean="0">
                <a:solidFill>
                  <a:srgbClr val="7030A0"/>
                </a:solidFill>
                <a:latin typeface="Balaram" pitchFamily="2" charset="0"/>
              </a:rPr>
              <a:t>1. </a:t>
            </a:r>
            <a:r>
              <a:rPr lang="en-US" baseline="0" dirty="0" smtClean="0">
                <a:solidFill>
                  <a:srgbClr val="7030A0"/>
                </a:solidFill>
                <a:latin typeface="Balaram" pitchFamily="2" charset="0"/>
              </a:rPr>
              <a:t> </a:t>
            </a:r>
            <a:r>
              <a:rPr lang="en-US" sz="1200" dirty="0" err="1" smtClean="0">
                <a:solidFill>
                  <a:srgbClr val="7030A0"/>
                </a:solidFill>
                <a:latin typeface="Balaram" pitchFamily="2" charset="0"/>
              </a:rPr>
              <a:t>Kuvera</a:t>
            </a:r>
            <a:endParaRPr lang="en-US" sz="1200" dirty="0" smtClean="0">
              <a:solidFill>
                <a:srgbClr val="7030A0"/>
              </a:solidFill>
              <a:latin typeface="Balaram" pitchFamily="2" charset="0"/>
            </a:endParaRPr>
          </a:p>
          <a:p>
            <a:pPr marL="136525" indent="0">
              <a:buNone/>
            </a:pPr>
            <a:r>
              <a:rPr lang="en-US" sz="1200" dirty="0" smtClean="0">
                <a:solidFill>
                  <a:srgbClr val="7030A0"/>
                </a:solidFill>
                <a:latin typeface="Balaram" pitchFamily="2" charset="0"/>
              </a:rPr>
              <a:t> </a:t>
            </a:r>
            <a:r>
              <a:rPr lang="en-US" sz="1200" baseline="0" dirty="0" smtClean="0">
                <a:solidFill>
                  <a:srgbClr val="7030A0"/>
                </a:solidFill>
                <a:latin typeface="Balaram" pitchFamily="2" charset="0"/>
              </a:rPr>
              <a:t>    </a:t>
            </a:r>
            <a:r>
              <a:rPr lang="en-US" sz="1200" dirty="0" smtClean="0">
                <a:solidFill>
                  <a:srgbClr val="7030A0"/>
                </a:solidFill>
                <a:latin typeface="Balaram" pitchFamily="2" charset="0"/>
              </a:rPr>
              <a:t>Lord also bowed down as humanly</a:t>
            </a:r>
            <a:r>
              <a:rPr lang="en-US" sz="1200" baseline="0" dirty="0" smtClean="0">
                <a:solidFill>
                  <a:srgbClr val="7030A0"/>
                </a:solidFill>
                <a:latin typeface="Balaram" pitchFamily="2" charset="0"/>
              </a:rPr>
              <a:t> custom</a:t>
            </a:r>
          </a:p>
          <a:p>
            <a:pPr marL="365125" indent="-228600">
              <a:buAutoNum type="arabicPeriod" startAt="2"/>
            </a:pPr>
            <a:r>
              <a:rPr lang="en-US" sz="1200" baseline="0" dirty="0" smtClean="0">
                <a:solidFill>
                  <a:srgbClr val="7030A0"/>
                </a:solidFill>
                <a:latin typeface="Balaram" pitchFamily="2" charset="0"/>
              </a:rPr>
              <a:t>Sages came to give and receive</a:t>
            </a:r>
          </a:p>
          <a:p>
            <a:pPr marL="0" indent="0">
              <a:buFont typeface="Arial" charset="0"/>
              <a:buNone/>
            </a:pPr>
            <a:r>
              <a:rPr lang="en-US" sz="1200" dirty="0" smtClean="0">
                <a:solidFill>
                  <a:srgbClr val="000104"/>
                </a:solidFill>
                <a:latin typeface="Balaram" pitchFamily="2" charset="0"/>
              </a:rPr>
              <a:t>            To Receive : Be part of this Glorious Occasion</a:t>
            </a:r>
          </a:p>
          <a:p>
            <a:pPr marL="0" indent="0">
              <a:buFont typeface="Arial" charset="0"/>
              <a:buNone/>
            </a:pPr>
            <a:r>
              <a:rPr lang="en-US" sz="1200" dirty="0" smtClean="0">
                <a:solidFill>
                  <a:srgbClr val="000104"/>
                </a:solidFill>
                <a:latin typeface="Balaram" pitchFamily="2" charset="0"/>
              </a:rPr>
              <a:t>            To Give : Bring auspiciousness to that  situation</a:t>
            </a:r>
          </a:p>
          <a:p>
            <a:pPr marL="0" indent="0">
              <a:buFont typeface="Arial" charset="0"/>
              <a:buNone/>
            </a:pPr>
            <a:r>
              <a:rPr lang="en-US" sz="1200" dirty="0" smtClean="0">
                <a:solidFill>
                  <a:srgbClr val="000104"/>
                </a:solidFill>
                <a:latin typeface="Balaram" pitchFamily="2" charset="0"/>
              </a:rPr>
              <a:t>   3.  Time place and circumstance</a:t>
            </a:r>
          </a:p>
          <a:p>
            <a:pPr marL="0" indent="0">
              <a:buFont typeface="Arial" charset="0"/>
              <a:buNone/>
            </a:pPr>
            <a:r>
              <a:rPr lang="en-US" sz="1200" dirty="0" smtClean="0">
                <a:solidFill>
                  <a:srgbClr val="000104"/>
                </a:solidFill>
                <a:latin typeface="Balaram" pitchFamily="2" charset="0"/>
              </a:rPr>
              <a:t>        Though</a:t>
            </a:r>
            <a:r>
              <a:rPr lang="en-US" sz="1200" baseline="0" dirty="0" smtClean="0">
                <a:solidFill>
                  <a:srgbClr val="000104"/>
                </a:solidFill>
                <a:latin typeface="Balaram" pitchFamily="2" charset="0"/>
              </a:rPr>
              <a:t> physically unfit, received with sweet words and hearty expressions.</a:t>
            </a:r>
          </a:p>
          <a:p>
            <a:pPr marL="0" indent="0">
              <a:buFont typeface="Arial" charset="0"/>
              <a:buNone/>
            </a:pPr>
            <a:r>
              <a:rPr lang="en-US" sz="1200" baseline="0" dirty="0" smtClean="0">
                <a:solidFill>
                  <a:srgbClr val="000104"/>
                </a:solidFill>
                <a:latin typeface="Balaram" pitchFamily="2" charset="0"/>
              </a:rPr>
              <a:t>        </a:t>
            </a:r>
            <a:r>
              <a:rPr lang="en-US" sz="1200" baseline="0" dirty="0" err="1" smtClean="0">
                <a:solidFill>
                  <a:srgbClr val="000104"/>
                </a:solidFill>
                <a:latin typeface="Balaram" pitchFamily="2" charset="0"/>
              </a:rPr>
              <a:t>Bhismadeva</a:t>
            </a:r>
            <a:r>
              <a:rPr lang="en-US" sz="1200" baseline="0" dirty="0" smtClean="0">
                <a:solidFill>
                  <a:srgbClr val="000104"/>
                </a:solidFill>
                <a:latin typeface="Balaram" pitchFamily="2" charset="0"/>
              </a:rPr>
              <a:t> worshipped the Lord.</a:t>
            </a:r>
            <a:endParaRPr lang="en-US" sz="1200" dirty="0" smtClean="0">
              <a:solidFill>
                <a:srgbClr val="000104"/>
              </a:solidFill>
              <a:latin typeface="Balaram" pitchFamily="2" charset="0"/>
            </a:endParaRPr>
          </a:p>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65125" indent="-228600">
              <a:buAutoNum type="arabicPeriod"/>
            </a:pPr>
            <a:r>
              <a:rPr lang="en-US" baseline="0" dirty="0" err="1" smtClean="0">
                <a:solidFill>
                  <a:srgbClr val="7030A0"/>
                </a:solidFill>
                <a:latin typeface="Balaram" pitchFamily="2" charset="0"/>
              </a:rPr>
              <a:t>Pandavas</a:t>
            </a:r>
            <a:r>
              <a:rPr lang="en-US" baseline="0" dirty="0" smtClean="0">
                <a:solidFill>
                  <a:srgbClr val="7030A0"/>
                </a:solidFill>
                <a:latin typeface="Balaram" pitchFamily="2" charset="0"/>
              </a:rPr>
              <a:t> and </a:t>
            </a:r>
            <a:r>
              <a:rPr lang="en-US" baseline="0" dirty="0" err="1" smtClean="0">
                <a:solidFill>
                  <a:srgbClr val="7030A0"/>
                </a:solidFill>
                <a:latin typeface="Balaram" pitchFamily="2" charset="0"/>
              </a:rPr>
              <a:t>kunti</a:t>
            </a:r>
            <a:r>
              <a:rPr lang="en-US" baseline="0" dirty="0" smtClean="0">
                <a:solidFill>
                  <a:srgbClr val="7030A0"/>
                </a:solidFill>
                <a:latin typeface="Balaram" pitchFamily="2" charset="0"/>
              </a:rPr>
              <a:t> suffered greatly – do not deserve to be alive</a:t>
            </a:r>
          </a:p>
          <a:p>
            <a:pPr marL="365125" indent="-228600">
              <a:buAutoNum type="arabicPeriod"/>
            </a:pPr>
            <a:r>
              <a:rPr lang="en-US" sz="1200" baseline="0" dirty="0" smtClean="0">
                <a:solidFill>
                  <a:srgbClr val="7030A0"/>
                </a:solidFill>
                <a:latin typeface="Balaram" pitchFamily="2" charset="0"/>
              </a:rPr>
              <a:t>3 things to cross check </a:t>
            </a:r>
          </a:p>
          <a:p>
            <a:pPr marL="136525" indent="0">
              <a:buNone/>
            </a:pPr>
            <a:r>
              <a:rPr lang="en-US" sz="1200" baseline="0" dirty="0" smtClean="0">
                <a:solidFill>
                  <a:srgbClr val="7030A0"/>
                </a:solidFill>
                <a:latin typeface="Balaram" pitchFamily="2" charset="0"/>
              </a:rPr>
              <a:t>           - Motive is to please </a:t>
            </a:r>
            <a:r>
              <a:rPr lang="en-US" sz="1200" baseline="0" dirty="0" err="1" smtClean="0">
                <a:solidFill>
                  <a:srgbClr val="7030A0"/>
                </a:solidFill>
                <a:latin typeface="Balaram" pitchFamily="2" charset="0"/>
              </a:rPr>
              <a:t>Krsna</a:t>
            </a:r>
            <a:endParaRPr lang="en-US" sz="1200" baseline="0" dirty="0" smtClean="0">
              <a:solidFill>
                <a:srgbClr val="7030A0"/>
              </a:solidFill>
              <a:latin typeface="Balaram" pitchFamily="2" charset="0"/>
            </a:endParaRPr>
          </a:p>
          <a:p>
            <a:pPr marL="136525" indent="0">
              <a:buNone/>
            </a:pPr>
            <a:r>
              <a:rPr lang="en-US" sz="1200" baseline="0" dirty="0" smtClean="0">
                <a:solidFill>
                  <a:srgbClr val="7030A0"/>
                </a:solidFill>
                <a:latin typeface="Balaram" pitchFamily="2" charset="0"/>
              </a:rPr>
              <a:t>           - Acting according to </a:t>
            </a:r>
            <a:r>
              <a:rPr lang="en-US" sz="1200" baseline="0" dirty="0" err="1" smtClean="0">
                <a:solidFill>
                  <a:srgbClr val="7030A0"/>
                </a:solidFill>
                <a:latin typeface="Balaram" pitchFamily="2" charset="0"/>
              </a:rPr>
              <a:t>Brahmanas</a:t>
            </a:r>
            <a:r>
              <a:rPr lang="en-US" sz="1200" baseline="0" dirty="0" smtClean="0">
                <a:solidFill>
                  <a:srgbClr val="7030A0"/>
                </a:solidFill>
                <a:latin typeface="Balaram" pitchFamily="2" charset="0"/>
              </a:rPr>
              <a:t> and </a:t>
            </a:r>
            <a:r>
              <a:rPr lang="en-US" sz="1200" baseline="0" dirty="0" err="1" smtClean="0">
                <a:solidFill>
                  <a:srgbClr val="7030A0"/>
                </a:solidFill>
                <a:latin typeface="Balaram" pitchFamily="2" charset="0"/>
              </a:rPr>
              <a:t>Vaishnavas</a:t>
            </a:r>
            <a:endParaRPr lang="en-US" sz="1200" baseline="0" dirty="0" smtClean="0">
              <a:solidFill>
                <a:srgbClr val="7030A0"/>
              </a:solidFill>
              <a:latin typeface="Balaram" pitchFamily="2" charset="0"/>
            </a:endParaRPr>
          </a:p>
          <a:p>
            <a:pPr marL="136525" indent="0">
              <a:buNone/>
            </a:pPr>
            <a:r>
              <a:rPr lang="en-US" sz="1200" baseline="0" dirty="0" smtClean="0">
                <a:solidFill>
                  <a:srgbClr val="7030A0"/>
                </a:solidFill>
                <a:latin typeface="Balaram" pitchFamily="2" charset="0"/>
              </a:rPr>
              <a:t>           - Acting </a:t>
            </a:r>
            <a:r>
              <a:rPr lang="en-US" sz="1200" baseline="0" dirty="0" err="1" smtClean="0">
                <a:solidFill>
                  <a:srgbClr val="7030A0"/>
                </a:solidFill>
                <a:latin typeface="Balaram" pitchFamily="2" charset="0"/>
              </a:rPr>
              <a:t>acccording</a:t>
            </a:r>
            <a:r>
              <a:rPr lang="en-US" sz="1200" baseline="0" dirty="0" smtClean="0">
                <a:solidFill>
                  <a:srgbClr val="7030A0"/>
                </a:solidFill>
                <a:latin typeface="Balaram" pitchFamily="2" charset="0"/>
              </a:rPr>
              <a:t> to theistic/ codes of religion</a:t>
            </a:r>
          </a:p>
          <a:p>
            <a:pPr marL="365125" indent="-228600">
              <a:buAutoNum type="arabicPeriod" startAt="3"/>
            </a:pPr>
            <a:r>
              <a:rPr lang="en-US" sz="1200" baseline="0" dirty="0" smtClean="0">
                <a:solidFill>
                  <a:srgbClr val="7030A0"/>
                </a:solidFill>
                <a:latin typeface="Balaram" pitchFamily="2" charset="0"/>
              </a:rPr>
              <a:t>Wind carries the clouds – time controls everyone in the planet.</a:t>
            </a:r>
          </a:p>
          <a:p>
            <a:pPr marL="136525" indent="0">
              <a:buNone/>
            </a:pPr>
            <a:r>
              <a:rPr lang="en-US" baseline="0" dirty="0" smtClean="0"/>
              <a:t>     Time is irreversible – despite strong </a:t>
            </a:r>
            <a:r>
              <a:rPr lang="en-US" baseline="0" dirty="0" err="1" smtClean="0"/>
              <a:t>pandavas</a:t>
            </a:r>
            <a:r>
              <a:rPr lang="en-US" baseline="0" dirty="0" smtClean="0"/>
              <a:t> it happened.</a:t>
            </a:r>
          </a:p>
          <a:p>
            <a:pPr marL="365125" indent="-228600">
              <a:buAutoNum type="arabicPeriod" startAt="4"/>
            </a:pPr>
            <a:r>
              <a:rPr lang="en-US" baseline="0" dirty="0" smtClean="0"/>
              <a:t>No one can know the plan – great philosophers are bewildered.</a:t>
            </a:r>
          </a:p>
          <a:p>
            <a:pPr marL="136525" indent="0">
              <a:buNone/>
            </a:pPr>
            <a:r>
              <a:rPr lang="en-US" baseline="0" dirty="0" smtClean="0"/>
              <a:t>     You are appointed head, do your duty of taking care of the subjects.</a:t>
            </a: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r>
              <a:rPr lang="en-US" dirty="0" smtClean="0">
                <a:solidFill>
                  <a:srgbClr val="7030A0"/>
                </a:solidFill>
                <a:latin typeface="Balaram" pitchFamily="2" charset="0"/>
              </a:rPr>
              <a:t>1. </a:t>
            </a:r>
            <a:r>
              <a:rPr lang="en-US" baseline="0" dirty="0" smtClean="0">
                <a:solidFill>
                  <a:srgbClr val="7030A0"/>
                </a:solidFill>
                <a:latin typeface="Balaram" pitchFamily="2" charset="0"/>
              </a:rPr>
              <a:t> </a:t>
            </a:r>
            <a:r>
              <a:rPr lang="en-US" sz="1200" dirty="0" err="1" smtClean="0">
                <a:solidFill>
                  <a:srgbClr val="7030A0"/>
                </a:solidFill>
                <a:latin typeface="Balaram" pitchFamily="2" charset="0"/>
              </a:rPr>
              <a:t>Kuvera</a:t>
            </a:r>
            <a:endParaRPr lang="en-US" sz="1200" dirty="0" smtClean="0">
              <a:solidFill>
                <a:srgbClr val="7030A0"/>
              </a:solidFill>
              <a:latin typeface="Balaram" pitchFamily="2" charset="0"/>
            </a:endParaRPr>
          </a:p>
          <a:p>
            <a:pPr marL="136525" indent="0">
              <a:buNone/>
            </a:pPr>
            <a:r>
              <a:rPr lang="en-US" sz="1200" dirty="0" smtClean="0">
                <a:solidFill>
                  <a:srgbClr val="7030A0"/>
                </a:solidFill>
                <a:latin typeface="Balaram" pitchFamily="2" charset="0"/>
              </a:rPr>
              <a:t> </a:t>
            </a:r>
            <a:r>
              <a:rPr lang="en-US" sz="1200" baseline="0" dirty="0" smtClean="0">
                <a:solidFill>
                  <a:srgbClr val="7030A0"/>
                </a:solidFill>
                <a:latin typeface="Balaram" pitchFamily="2" charset="0"/>
              </a:rPr>
              <a:t>    </a:t>
            </a:r>
            <a:r>
              <a:rPr lang="en-US" sz="1200" dirty="0" smtClean="0">
                <a:solidFill>
                  <a:srgbClr val="7030A0"/>
                </a:solidFill>
                <a:latin typeface="Balaram" pitchFamily="2" charset="0"/>
              </a:rPr>
              <a:t>Lord also bowed down as humanly</a:t>
            </a:r>
            <a:r>
              <a:rPr lang="en-US" sz="1200" baseline="0" dirty="0" smtClean="0">
                <a:solidFill>
                  <a:srgbClr val="7030A0"/>
                </a:solidFill>
                <a:latin typeface="Balaram" pitchFamily="2" charset="0"/>
              </a:rPr>
              <a:t> custom</a:t>
            </a:r>
          </a:p>
          <a:p>
            <a:pPr marL="365125" indent="-228600">
              <a:buAutoNum type="arabicPeriod" startAt="2"/>
            </a:pPr>
            <a:r>
              <a:rPr lang="en-US" sz="1200" baseline="0" dirty="0" smtClean="0">
                <a:solidFill>
                  <a:srgbClr val="7030A0"/>
                </a:solidFill>
                <a:latin typeface="Balaram" pitchFamily="2" charset="0"/>
              </a:rPr>
              <a:t>Sages came to give and receive</a:t>
            </a:r>
          </a:p>
          <a:p>
            <a:pPr marL="0" indent="0">
              <a:buFont typeface="Arial" charset="0"/>
              <a:buNone/>
            </a:pPr>
            <a:r>
              <a:rPr lang="en-US" sz="1200" dirty="0" smtClean="0">
                <a:solidFill>
                  <a:srgbClr val="000104"/>
                </a:solidFill>
                <a:latin typeface="Balaram" pitchFamily="2" charset="0"/>
              </a:rPr>
              <a:t>            To Receive : Be part of this Glorious Occasion</a:t>
            </a:r>
          </a:p>
          <a:p>
            <a:pPr marL="0" indent="0">
              <a:buFont typeface="Arial" charset="0"/>
              <a:buNone/>
            </a:pPr>
            <a:r>
              <a:rPr lang="en-US" sz="1200" dirty="0" smtClean="0">
                <a:solidFill>
                  <a:srgbClr val="000104"/>
                </a:solidFill>
                <a:latin typeface="Balaram" pitchFamily="2" charset="0"/>
              </a:rPr>
              <a:t>            To Give : Bring auspiciousness to that  situation</a:t>
            </a:r>
          </a:p>
          <a:p>
            <a:pPr marL="0" indent="0">
              <a:buFont typeface="Arial" charset="0"/>
              <a:buNone/>
            </a:pPr>
            <a:r>
              <a:rPr lang="en-US" sz="1200" dirty="0" smtClean="0">
                <a:solidFill>
                  <a:srgbClr val="000104"/>
                </a:solidFill>
                <a:latin typeface="Balaram" pitchFamily="2" charset="0"/>
              </a:rPr>
              <a:t>   3.  Time place and circumstance</a:t>
            </a:r>
          </a:p>
          <a:p>
            <a:pPr marL="0" indent="0">
              <a:buFont typeface="Arial" charset="0"/>
              <a:buNone/>
            </a:pPr>
            <a:r>
              <a:rPr lang="en-US" sz="1200" dirty="0" smtClean="0">
                <a:solidFill>
                  <a:srgbClr val="000104"/>
                </a:solidFill>
                <a:latin typeface="Balaram" pitchFamily="2" charset="0"/>
              </a:rPr>
              <a:t>        Though</a:t>
            </a:r>
            <a:r>
              <a:rPr lang="en-US" sz="1200" baseline="0" dirty="0" smtClean="0">
                <a:solidFill>
                  <a:srgbClr val="000104"/>
                </a:solidFill>
                <a:latin typeface="Balaram" pitchFamily="2" charset="0"/>
              </a:rPr>
              <a:t> physically unfit, received with sweet words and hearty expressions.</a:t>
            </a:r>
          </a:p>
          <a:p>
            <a:pPr marL="0" indent="0">
              <a:buFont typeface="Arial" charset="0"/>
              <a:buNone/>
            </a:pPr>
            <a:r>
              <a:rPr lang="en-US" sz="1200" baseline="0" dirty="0" smtClean="0">
                <a:solidFill>
                  <a:srgbClr val="000104"/>
                </a:solidFill>
                <a:latin typeface="Balaram" pitchFamily="2" charset="0"/>
              </a:rPr>
              <a:t>        </a:t>
            </a:r>
            <a:r>
              <a:rPr lang="en-US" sz="1200" baseline="0" dirty="0" err="1" smtClean="0">
                <a:solidFill>
                  <a:srgbClr val="000104"/>
                </a:solidFill>
                <a:latin typeface="Balaram" pitchFamily="2" charset="0"/>
              </a:rPr>
              <a:t>Bhismadeva</a:t>
            </a:r>
            <a:r>
              <a:rPr lang="en-US" sz="1200" baseline="0" dirty="0" smtClean="0">
                <a:solidFill>
                  <a:srgbClr val="000104"/>
                </a:solidFill>
                <a:latin typeface="Balaram" pitchFamily="2" charset="0"/>
              </a:rPr>
              <a:t> worshipped the Lord.</a:t>
            </a:r>
            <a:endParaRPr lang="en-US" sz="1200" dirty="0" smtClean="0">
              <a:solidFill>
                <a:srgbClr val="000104"/>
              </a:solidFill>
              <a:latin typeface="Balaram" pitchFamily="2" charset="0"/>
            </a:endParaRPr>
          </a:p>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8</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36525" indent="0">
              <a:buNone/>
            </a:pPr>
            <a:endParaRPr lang="en-US"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9</a:t>
            </a:fld>
            <a:endParaRPr lang="en-US"/>
          </a:p>
        </p:txBody>
      </p:sp>
    </p:spTree>
    <p:extLst>
      <p:ext uri="{BB962C8B-B14F-4D97-AF65-F5344CB8AC3E}">
        <p14:creationId xmlns:p14="http://schemas.microsoft.com/office/powerpoint/2010/main" val="157467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CA4B89C-CEEC-4E39-B2C3-7C6F728900C2}" type="datetimeFigureOut">
              <a:rPr lang="en-US"/>
              <a:pPr>
                <a:defRPr/>
              </a:pPr>
              <a:t>9/30/2011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B365F-7A1B-4859-BEE5-81F2498BB6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272D6-A41F-425F-BE19-384124A8F0C6}" type="datetimeFigureOut">
              <a:rPr lang="en-US"/>
              <a:pPr>
                <a:defRPr/>
              </a:pPr>
              <a:t>9/30/2011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80BC1-89B1-46EB-B808-E4EEE4FD4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78F5F5-99EB-4B11-A9A7-F5B6BAEDA38C}" type="datetimeFigureOut">
              <a:rPr lang="en-US"/>
              <a:pPr>
                <a:defRPr/>
              </a:pPr>
              <a:t>9/30/2011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0DAD95-C953-43A2-8D5E-39B0938950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636F13-2002-4CF9-9CEE-142EE6A964D1}" type="datetimeFigureOut">
              <a:rPr lang="en-US"/>
              <a:pPr>
                <a:defRPr/>
              </a:pPr>
              <a:t>9/30/2011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4B03B2-044E-4373-B960-D93B41193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73A4FE-0EDD-4C6A-BA96-387057F87CEF}" type="datetimeFigureOut">
              <a:rPr lang="en-US"/>
              <a:pPr>
                <a:defRPr/>
              </a:pPr>
              <a:t>9/30/2011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54BF8B-3CBB-465A-A78F-133F869DD5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FC9A5-4AAC-43C4-B83D-93628E0E3916}" type="datetimeFigureOut">
              <a:rPr lang="en-US"/>
              <a:pPr>
                <a:defRPr/>
              </a:pPr>
              <a:t>9/30/2011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F11FC9-483D-4673-A68D-4726D65FB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51912A-3292-4F8C-855F-DA2AABF4F3C1}" type="datetimeFigureOut">
              <a:rPr lang="en-US"/>
              <a:pPr>
                <a:defRPr/>
              </a:pPr>
              <a:t>9/30/2011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AF38B9-C2FC-4B73-904B-2D8EF64F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F8D97A1-0EC3-4A2F-A324-E162864D9FB9}" type="datetimeFigureOut">
              <a:rPr lang="en-US"/>
              <a:pPr>
                <a:defRPr/>
              </a:pPr>
              <a:t>9/30/2011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F07DC2-E6F4-4C42-AE4A-DD06A61505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93E0D42-0DD4-4802-806D-4B42F8A98E98}" type="datetimeFigureOut">
              <a:rPr lang="en-US"/>
              <a:pPr>
                <a:defRPr/>
              </a:pPr>
              <a:t>9/30/2011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32410-0675-4FC6-B12D-7B6ABD084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437F8-6B2E-4D85-9189-5141F10FBB6B}" type="datetimeFigureOut">
              <a:rPr lang="en-US"/>
              <a:pPr>
                <a:defRPr/>
              </a:pPr>
              <a:t>9/30/2011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8711A-9760-4AB2-97D6-8D4A4D28B2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ABCB451-F170-4609-96A5-A1945BA1E192}" type="datetimeFigureOut">
              <a:rPr lang="en-US"/>
              <a:pPr>
                <a:defRPr/>
              </a:pPr>
              <a:t>9/30/2011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EAE399-FBA5-47C3-98CE-916E4E712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4F65A07-4DD3-4A9C-A43E-4AF1470B0B7E}" type="datetimeFigureOut">
              <a:rPr lang="en-US"/>
              <a:pPr>
                <a:defRPr/>
              </a:pPr>
              <a:t>9/30/2011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C48F38-A612-48DF-82BC-B4FE603542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29000" y="1616333"/>
            <a:ext cx="5562600" cy="2590800"/>
          </a:xfrm>
          <a:prstGeom prst="rect">
            <a:avLst/>
          </a:prstGeom>
        </p:spPr>
        <p:txBody>
          <a:bodyPr vert="horz" lIns="45720" tIns="0" rIns="45720" bIns="0" anchor="b">
            <a:normAutofit fontScale="90000" lnSpcReduction="10000"/>
            <a:scene3d>
              <a:camera prst="orthographicFront"/>
              <a:lightRig rig="soft" dir="t">
                <a:rot lat="0" lon="0" rev="17220000"/>
              </a:lightRig>
            </a:scene3d>
            <a:sp3d prstMaterial="softEdge">
              <a:bevelT w="38100" h="38100"/>
            </a:sp3d>
          </a:bodyPr>
          <a:lstStyle>
            <a:lvl1pPr algn="ctr" rtl="0" fontAlgn="base">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fontAlgn="auto">
              <a:spcAft>
                <a:spcPts val="0"/>
              </a:spcAft>
              <a:defRPr/>
            </a:pPr>
            <a:r>
              <a:rPr lang="en-US" dirty="0" smtClean="0">
                <a:solidFill>
                  <a:schemeClr val="bg2"/>
                </a:solidFill>
              </a:rPr>
              <a:t>  </a:t>
            </a:r>
            <a:r>
              <a:rPr lang="en-US" dirty="0" err="1" smtClean="0">
                <a:solidFill>
                  <a:schemeClr val="bg2"/>
                </a:solidFill>
              </a:rPr>
              <a:t>Srimad</a:t>
            </a:r>
            <a:r>
              <a:rPr lang="en-US" dirty="0" smtClean="0">
                <a:solidFill>
                  <a:schemeClr val="bg2"/>
                </a:solidFill>
              </a:rPr>
              <a:t>         </a:t>
            </a:r>
            <a:br>
              <a:rPr lang="en-US" dirty="0" smtClean="0">
                <a:solidFill>
                  <a:schemeClr val="bg2"/>
                </a:solidFill>
              </a:rPr>
            </a:br>
            <a:r>
              <a:rPr lang="en-US" dirty="0" smtClean="0">
                <a:solidFill>
                  <a:schemeClr val="bg2"/>
                </a:solidFill>
              </a:rPr>
              <a:t>    </a:t>
            </a:r>
            <a:r>
              <a:rPr lang="en-US" dirty="0" err="1" smtClean="0">
                <a:solidFill>
                  <a:schemeClr val="bg2"/>
                </a:solidFill>
              </a:rPr>
              <a:t>bhagavataM</a:t>
            </a:r>
            <a:r>
              <a:rPr lang="en-US" dirty="0" smtClean="0">
                <a:solidFill>
                  <a:schemeClr val="bg2"/>
                </a:solidFill>
              </a:rPr>
              <a:t/>
            </a:r>
            <a:br>
              <a:rPr lang="en-US" dirty="0" smtClean="0">
                <a:solidFill>
                  <a:schemeClr val="bg2"/>
                </a:solidFill>
              </a:rPr>
            </a:br>
            <a:r>
              <a:rPr lang="en-US" dirty="0" smtClean="0"/>
              <a:t> </a:t>
            </a:r>
            <a:br>
              <a:rPr lang="en-US" dirty="0" smtClean="0"/>
            </a:br>
            <a:r>
              <a:rPr lang="en-US" dirty="0" smtClean="0"/>
              <a:t>    </a:t>
            </a:r>
            <a:r>
              <a:rPr lang="en-US" dirty="0" smtClean="0">
                <a:solidFill>
                  <a:schemeClr val="bg2"/>
                </a:solidFill>
              </a:rPr>
              <a:t>1.9 Summary</a:t>
            </a:r>
            <a:endParaRPr lang="en-US" dirty="0">
              <a:solidFill>
                <a:schemeClr val="bg2"/>
              </a:solidFill>
            </a:endParaRPr>
          </a:p>
        </p:txBody>
      </p:sp>
      <p:sp>
        <p:nvSpPr>
          <p:cNvPr id="7" name="Subtitle 2"/>
          <p:cNvSpPr>
            <a:spLocks noGrp="1"/>
          </p:cNvSpPr>
          <p:nvPr>
            <p:ph type="subTitle" idx="1"/>
          </p:nvPr>
        </p:nvSpPr>
        <p:spPr>
          <a:xfrm rot="10138737" flipH="1">
            <a:off x="1374775" y="5634038"/>
            <a:ext cx="46038" cy="68262"/>
          </a:xfrm>
        </p:spPr>
        <p:txBody>
          <a:bodyPr>
            <a:normAutofit fontScale="25000" lnSpcReduction="20000"/>
          </a:bodyPr>
          <a:lstStyle/>
          <a:p>
            <a:pPr fontAlgn="auto">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8" name="Picture 2" descr="Sages at Naimisharanya."/>
          <p:cNvPicPr>
            <a:picLocks noChangeAspect="1" noChangeArrowheads="1"/>
          </p:cNvPicPr>
          <p:nvPr/>
        </p:nvPicPr>
        <p:blipFill>
          <a:blip r:embed="rId3" cstate="print"/>
          <a:srcRect/>
          <a:stretch>
            <a:fillRect/>
          </a:stretch>
        </p:blipFill>
        <p:spPr bwMode="auto">
          <a:xfrm>
            <a:off x="304800" y="914400"/>
            <a:ext cx="3846513" cy="4876800"/>
          </a:xfrm>
          <a:prstGeom prst="rect">
            <a:avLst/>
          </a:prstGeom>
          <a:noFill/>
          <a:ln w="9525">
            <a:noFill/>
            <a:miter lim="800000"/>
            <a:headEnd/>
            <a:tailEnd/>
          </a:ln>
        </p:spPr>
      </p:pic>
      <p:sp>
        <p:nvSpPr>
          <p:cNvPr id="9" name="Rectangle 8"/>
          <p:cNvSpPr/>
          <p:nvPr/>
        </p:nvSpPr>
        <p:spPr>
          <a:xfrm>
            <a:off x="3962400" y="4275892"/>
            <a:ext cx="5134740" cy="677108"/>
          </a:xfrm>
          <a:prstGeom prst="rect">
            <a:avLst/>
          </a:prstGeom>
        </p:spPr>
        <p:txBody>
          <a:bodyPr wrap="none">
            <a:spAutoFit/>
          </a:bodyPr>
          <a:lstStyle/>
          <a:p>
            <a:pPr marL="136525" indent="0" algn="ctr">
              <a:buNone/>
            </a:pPr>
            <a:r>
              <a:rPr lang="en-US" sz="3800" b="1" cap="all" dirty="0">
                <a:ln w="6350">
                  <a:noFill/>
                </a:ln>
                <a:solidFill>
                  <a:srgbClr val="7030A0"/>
                </a:solidFill>
                <a:effectLst>
                  <a:outerShdw blurRad="127000" dist="200000" dir="2700000" algn="tl" rotWithShape="0">
                    <a:srgbClr val="000000">
                      <a:alpha val="30000"/>
                    </a:srgbClr>
                  </a:outerShdw>
                </a:effectLst>
                <a:latin typeface="+mj-lt"/>
                <a:ea typeface="+mj-ea"/>
                <a:cs typeface="+mj-cs"/>
              </a:rPr>
              <a:t>The Art of dying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1.9.18 - 2</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4</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Glorification of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as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the SPOG</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957943"/>
            <a:ext cx="5294086" cy="2547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O </a:t>
            </a:r>
            <a:r>
              <a:rPr lang="en-US" sz="2400" dirty="0">
                <a:solidFill>
                  <a:srgbClr val="7030A0"/>
                </a:solidFill>
                <a:latin typeface="Balaram" pitchFamily="2" charset="0"/>
              </a:rPr>
              <a:t>King, that personality whom, out of ignorance only, you thought to be your maternal cousin, your very dear friend, well-wisher, counselor, messenger, benefactor, etc., is that very Personality of Godhead,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smtClean="0">
                <a:solidFill>
                  <a:srgbClr val="7030A0"/>
                </a:solidFill>
                <a:latin typeface="Balaram" pitchFamily="2" charset="0"/>
              </a:rPr>
              <a:t>.</a:t>
            </a:r>
          </a:p>
          <a:p>
            <a:pPr marL="136525" indent="0">
              <a:buNone/>
            </a:pPr>
            <a:endParaRPr lang="en-US" sz="2400" dirty="0">
              <a:solidFill>
                <a:srgbClr val="7030A0"/>
              </a:solidFill>
              <a:latin typeface="Balaram" pitchFamily="2" charset="0"/>
            </a:endParaRPr>
          </a:p>
          <a:p>
            <a:pPr marL="136525" indent="0">
              <a:buNone/>
            </a:pPr>
            <a:r>
              <a:rPr lang="en-US" sz="2400" dirty="0" smtClean="0">
                <a:solidFill>
                  <a:srgbClr val="7030A0"/>
                </a:solidFill>
                <a:latin typeface="Balaram" pitchFamily="2" charset="0"/>
              </a:rPr>
              <a:t>Being </a:t>
            </a:r>
            <a:r>
              <a:rPr lang="en-US" sz="2400" dirty="0">
                <a:solidFill>
                  <a:srgbClr val="7030A0"/>
                </a:solidFill>
                <a:latin typeface="Balaram" pitchFamily="2" charset="0"/>
              </a:rPr>
              <a:t>the Absolute Personality of Godhead, He is present in everyone's heart. He is equally kind to everyone, and He is free from the false ego of differentiation. Therefore whatever He does is free from material inebriety. He is </a:t>
            </a:r>
            <a:r>
              <a:rPr lang="en-US" sz="2400" dirty="0" err="1">
                <a:solidFill>
                  <a:srgbClr val="7030A0"/>
                </a:solidFill>
                <a:latin typeface="Balaram" pitchFamily="2" charset="0"/>
              </a:rPr>
              <a:t>equibalanced</a:t>
            </a:r>
            <a:r>
              <a:rPr lang="en-US" sz="2400" dirty="0">
                <a:solidFill>
                  <a:srgbClr val="7030A0"/>
                </a:solidFill>
                <a:latin typeface="Balaram" pitchFamily="2" charset="0"/>
              </a:rPr>
              <a:t>.</a:t>
            </a:r>
          </a:p>
          <a:p>
            <a:pPr marL="136525" indent="0">
              <a:buNone/>
            </a:pPr>
            <a:endParaRPr lang="en-US" sz="2400" dirty="0" smtClean="0">
              <a:solidFill>
                <a:srgbClr val="7030A0"/>
              </a:solidFill>
              <a:latin typeface="Balaram" pitchFamily="2" charset="0"/>
            </a:endParaRPr>
          </a:p>
        </p:txBody>
      </p:sp>
      <p:pic>
        <p:nvPicPr>
          <p:cNvPr id="3074" name="Picture 2" descr="C:\Personal\Iskcon\BhaktiVaibhav\Resources\Pictures\Pictures\BG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29432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1000"/>
                                        <p:tgtEl>
                                          <p:spTgt spid="3074"/>
                                        </p:tgtEl>
                                      </p:cBhvr>
                                    </p:animEffect>
                                    <p:anim calcmode="lin" valueType="num">
                                      <p:cBhvr>
                                        <p:cTn id="10" dur="1000" fill="hold"/>
                                        <p:tgtEl>
                                          <p:spTgt spid="3074"/>
                                        </p:tgtEl>
                                        <p:attrNameLst>
                                          <p:attrName>ppt_x</p:attrName>
                                        </p:attrNameLst>
                                      </p:cBhvr>
                                      <p:tavLst>
                                        <p:tav tm="0">
                                          <p:val>
                                            <p:strVal val="#ppt_x"/>
                                          </p:val>
                                        </p:tav>
                                        <p:tav tm="100000">
                                          <p:val>
                                            <p:strVal val="#ppt_x"/>
                                          </p:val>
                                        </p:tav>
                                      </p:tavLst>
                                    </p:anim>
                                    <p:anim calcmode="lin" valueType="num">
                                      <p:cBhvr>
                                        <p:cTn id="1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1.9.18 - 2</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4</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Glorification of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as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the SPOG</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76200" y="838201"/>
            <a:ext cx="8686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Yet</a:t>
            </a:r>
            <a:r>
              <a:rPr lang="en-US" sz="2400" dirty="0">
                <a:solidFill>
                  <a:srgbClr val="7030A0"/>
                </a:solidFill>
                <a:latin typeface="Balaram" pitchFamily="2" charset="0"/>
              </a:rPr>
              <a:t>, despite His being equally kind to everyone, He has graciously come before me while I am ending my life, for I am His unflinching servitor</a:t>
            </a:r>
            <a:r>
              <a:rPr lang="en-US" sz="2400" dirty="0" smtClean="0">
                <a:solidFill>
                  <a:srgbClr val="7030A0"/>
                </a:solidFill>
                <a:latin typeface="Balaram" pitchFamily="2" charset="0"/>
              </a:rPr>
              <a:t>.</a:t>
            </a:r>
          </a:p>
          <a:p>
            <a:pPr marL="136525" indent="0">
              <a:buNone/>
            </a:pPr>
            <a:endParaRPr lang="en-US" sz="2400" dirty="0" smtClean="0">
              <a:solidFill>
                <a:srgbClr val="7030A0"/>
              </a:solidFill>
              <a:latin typeface="Balaram" pitchFamily="2" charset="0"/>
            </a:endParaRPr>
          </a:p>
        </p:txBody>
      </p:sp>
      <p:sp>
        <p:nvSpPr>
          <p:cNvPr id="2" name="Rectangle 1"/>
          <p:cNvSpPr/>
          <p:nvPr/>
        </p:nvSpPr>
        <p:spPr>
          <a:xfrm>
            <a:off x="0" y="2209086"/>
            <a:ext cx="3429000" cy="4801314"/>
          </a:xfrm>
          <a:prstGeom prst="rect">
            <a:avLst/>
          </a:prstGeom>
        </p:spPr>
        <p:txBody>
          <a:bodyPr wrap="square">
            <a:spAutoFit/>
          </a:bodyPr>
          <a:lstStyle/>
          <a:p>
            <a:pPr marL="136525" indent="0">
              <a:buNone/>
            </a:pPr>
            <a:r>
              <a:rPr lang="en-US" sz="2400" dirty="0">
                <a:solidFill>
                  <a:srgbClr val="7030A0"/>
                </a:solidFill>
                <a:latin typeface="Balaram" pitchFamily="2" charset="0"/>
              </a:rPr>
              <a:t>The Personality of Godhead, who appears in the mind of the devotee by attentive devotion and meditation and by chanting of the holy name, releases the devotee from the bondage of </a:t>
            </a:r>
            <a:r>
              <a:rPr lang="en-US" sz="2400" dirty="0" err="1">
                <a:solidFill>
                  <a:srgbClr val="7030A0"/>
                </a:solidFill>
                <a:latin typeface="Balaram" pitchFamily="2" charset="0"/>
              </a:rPr>
              <a:t>fruitive</a:t>
            </a:r>
            <a:r>
              <a:rPr lang="en-US" sz="2400" dirty="0">
                <a:solidFill>
                  <a:srgbClr val="7030A0"/>
                </a:solidFill>
                <a:latin typeface="Balaram" pitchFamily="2" charset="0"/>
              </a:rPr>
              <a:t> activities at the time of his quitting the material body.</a:t>
            </a:r>
          </a:p>
          <a:p>
            <a:pPr marL="136525" indent="0">
              <a:buNone/>
            </a:pPr>
            <a:endParaRPr lang="en-US" dirty="0">
              <a:solidFill>
                <a:srgbClr val="7030A0"/>
              </a:solidFill>
              <a:latin typeface="Balaram" pitchFamily="2" charset="0"/>
            </a:endParaRPr>
          </a:p>
        </p:txBody>
      </p:sp>
      <p:pic>
        <p:nvPicPr>
          <p:cNvPr id="5122" name="Picture 2" descr="C:\Personal\Iskcon\BhaktiVaibhav\Resources\BhishmaImages\Bhisma Dies on Battle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6885" y="1828800"/>
            <a:ext cx="5524715" cy="476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1000"/>
                                        <p:tgtEl>
                                          <p:spTgt spid="5122"/>
                                        </p:tgtEl>
                                      </p:cBhvr>
                                    </p:animEffect>
                                    <p:anim calcmode="lin" valueType="num">
                                      <p:cBhvr>
                                        <p:cTn id="10" dur="1000" fill="hold"/>
                                        <p:tgtEl>
                                          <p:spTgt spid="5122"/>
                                        </p:tgtEl>
                                        <p:attrNameLst>
                                          <p:attrName>ppt_x</p:attrName>
                                        </p:attrNameLst>
                                      </p:cBhvr>
                                      <p:tavLst>
                                        <p:tav tm="0">
                                          <p:val>
                                            <p:strVal val="#ppt_x"/>
                                          </p:val>
                                        </p:tav>
                                        <p:tav tm="100000">
                                          <p:val>
                                            <p:strVal val="#ppt_x"/>
                                          </p:val>
                                        </p:tav>
                                      </p:tavLst>
                                    </p:anim>
                                    <p:anim calcmode="lin" valueType="num">
                                      <p:cBhvr>
                                        <p:cTn id="1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1.9.18 - 2</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4</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Glorification of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as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the SPOG</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1828800"/>
            <a:ext cx="3998686"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a:solidFill>
                  <a:srgbClr val="7030A0"/>
                </a:solidFill>
                <a:latin typeface="Balaram" pitchFamily="2" charset="0"/>
              </a:rPr>
              <a:t>May my Lord, who is four-handed and whose beautifully decorated lotus face, with eyes as red as the rising sun, is smiling, kindly await me at that moment when I quit this material body.</a:t>
            </a:r>
          </a:p>
          <a:p>
            <a:pPr marL="136525" indent="0">
              <a:buNone/>
            </a:pPr>
            <a:endParaRPr lang="en-US" sz="2400" dirty="0" smtClean="0">
              <a:solidFill>
                <a:srgbClr val="7030A0"/>
              </a:solidFill>
              <a:latin typeface="Balaram" pitchFamily="2" charset="0"/>
            </a:endParaRPr>
          </a:p>
        </p:txBody>
      </p:sp>
      <p:pic>
        <p:nvPicPr>
          <p:cNvPr id="5122" name="Picture 2" descr="C:\Personal\Iskcon\BhaktiVaibhav\Resources\Pictures\SRIMAD-BHAGAVATAM, other Stories\Daksa Visited by Vis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799"/>
            <a:ext cx="4114800" cy="529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1000"/>
                                        <p:tgtEl>
                                          <p:spTgt spid="5122"/>
                                        </p:tgtEl>
                                      </p:cBhvr>
                                    </p:animEffect>
                                    <p:anim calcmode="lin" valueType="num">
                                      <p:cBhvr>
                                        <p:cTn id="10" dur="1000" fill="hold"/>
                                        <p:tgtEl>
                                          <p:spTgt spid="5122"/>
                                        </p:tgtEl>
                                        <p:attrNameLst>
                                          <p:attrName>ppt_x</p:attrName>
                                        </p:attrNameLst>
                                      </p:cBhvr>
                                      <p:tavLst>
                                        <p:tav tm="0">
                                          <p:val>
                                            <p:strVal val="#ppt_x"/>
                                          </p:val>
                                        </p:tav>
                                        <p:tav tm="100000">
                                          <p:val>
                                            <p:strVal val="#ppt_x"/>
                                          </p:val>
                                        </p:tav>
                                      </p:tavLst>
                                    </p:anim>
                                    <p:anim calcmode="lin" valueType="num">
                                      <p:cBhvr>
                                        <p:cTn id="1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1.9.25 - 2</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8</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Instructions on how to rule</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762000"/>
            <a:ext cx="8686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Castes and Orders</a:t>
            </a:r>
          </a:p>
          <a:p>
            <a:r>
              <a:rPr lang="en-US" dirty="0" smtClean="0">
                <a:solidFill>
                  <a:srgbClr val="7030A0"/>
                </a:solidFill>
                <a:latin typeface="Balaram" pitchFamily="2" charset="0"/>
              </a:rPr>
              <a:t>Acts of charity</a:t>
            </a:r>
          </a:p>
          <a:p>
            <a:r>
              <a:rPr lang="en-US" dirty="0" smtClean="0">
                <a:solidFill>
                  <a:srgbClr val="7030A0"/>
                </a:solidFill>
                <a:latin typeface="Balaram" pitchFamily="2" charset="0"/>
              </a:rPr>
              <a:t>Duties of a king</a:t>
            </a:r>
          </a:p>
          <a:p>
            <a:r>
              <a:rPr lang="en-US" dirty="0" smtClean="0">
                <a:solidFill>
                  <a:srgbClr val="7030A0"/>
                </a:solidFill>
                <a:latin typeface="Balaram" pitchFamily="2" charset="0"/>
              </a:rPr>
              <a:t>Activities of salvation</a:t>
            </a:r>
          </a:p>
          <a:p>
            <a:r>
              <a:rPr lang="en-US" dirty="0" smtClean="0">
                <a:solidFill>
                  <a:srgbClr val="7030A0"/>
                </a:solidFill>
                <a:latin typeface="Balaram" pitchFamily="2" charset="0"/>
              </a:rPr>
              <a:t>Duties of women and devotees</a:t>
            </a:r>
          </a:p>
          <a:p>
            <a:r>
              <a:rPr lang="en-US" dirty="0" smtClean="0">
                <a:solidFill>
                  <a:srgbClr val="7030A0"/>
                </a:solidFill>
                <a:latin typeface="Balaram" pitchFamily="2" charset="0"/>
              </a:rPr>
              <a:t>Orders and Statuses</a:t>
            </a:r>
          </a:p>
        </p:txBody>
      </p:sp>
      <p:sp>
        <p:nvSpPr>
          <p:cNvPr id="5" name="TextBox 4"/>
          <p:cNvSpPr txBox="1">
            <a:spLocks noChangeArrowheads="1"/>
          </p:cNvSpPr>
          <p:nvPr/>
        </p:nvSpPr>
        <p:spPr bwMode="auto">
          <a:xfrm>
            <a:off x="152400" y="4027944"/>
            <a:ext cx="8839200" cy="2677656"/>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conception of four castes and four orders of life, as planned by the Lord Himself (Bg. 4.13), is to accelerate transcendental qualities of the individual person so that he may gradually realize his spiritual identity and thus act accordingly to get free from material bondage, or conditional life…The </a:t>
            </a:r>
            <a:r>
              <a:rPr lang="en-US" sz="2400" dirty="0" err="1">
                <a:solidFill>
                  <a:schemeClr val="bg1"/>
                </a:solidFill>
                <a:latin typeface="Balaram" pitchFamily="2" charset="0"/>
              </a:rPr>
              <a:t>varëäçrama</a:t>
            </a:r>
            <a:r>
              <a:rPr lang="en-US" sz="2400" dirty="0">
                <a:solidFill>
                  <a:schemeClr val="bg1"/>
                </a:solidFill>
                <a:latin typeface="Balaram" pitchFamily="2" charset="0"/>
              </a:rPr>
              <a:t>-dharma is prescribed for the civilized human being just to train him to successfully terminate human life</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2940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1.9.29 - 3</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Preparing to leave</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1219200"/>
            <a:ext cx="4455886"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Sun enters into Northern hemisphere</a:t>
            </a:r>
          </a:p>
          <a:p>
            <a:r>
              <a:rPr lang="en-US" dirty="0" smtClean="0">
                <a:solidFill>
                  <a:srgbClr val="7030A0"/>
                </a:solidFill>
                <a:latin typeface="Balaram" pitchFamily="2" charset="0"/>
              </a:rPr>
              <a:t>Withdraws </a:t>
            </a:r>
            <a:r>
              <a:rPr lang="en-US" dirty="0" smtClean="0">
                <a:solidFill>
                  <a:srgbClr val="7030A0"/>
                </a:solidFill>
                <a:latin typeface="Balaram" pitchFamily="2" charset="0"/>
              </a:rPr>
              <a:t>his mind and fixes </a:t>
            </a:r>
            <a:r>
              <a:rPr lang="en-US" dirty="0" smtClean="0">
                <a:solidFill>
                  <a:srgbClr val="7030A0"/>
                </a:solidFill>
                <a:latin typeface="Balaram" pitchFamily="2" charset="0"/>
              </a:rPr>
              <a:t>it on the SPOG</a:t>
            </a:r>
            <a:endParaRPr lang="en-US" dirty="0" smtClean="0">
              <a:solidFill>
                <a:srgbClr val="7030A0"/>
              </a:solidFill>
              <a:latin typeface="Balaram" pitchFamily="2" charset="0"/>
            </a:endParaRPr>
          </a:p>
          <a:p>
            <a:r>
              <a:rPr lang="en-US" dirty="0" smtClean="0">
                <a:solidFill>
                  <a:srgbClr val="7030A0"/>
                </a:solidFill>
                <a:latin typeface="Balaram" pitchFamily="2" charset="0"/>
              </a:rPr>
              <a:t>Freed from material inauspiciousness, bodily </a:t>
            </a:r>
            <a:r>
              <a:rPr lang="en-US" dirty="0" smtClean="0">
                <a:solidFill>
                  <a:srgbClr val="7030A0"/>
                </a:solidFill>
                <a:latin typeface="Balaram" pitchFamily="2" charset="0"/>
              </a:rPr>
              <a:t>pain</a:t>
            </a:r>
          </a:p>
          <a:p>
            <a:r>
              <a:rPr lang="en-US" dirty="0">
                <a:solidFill>
                  <a:srgbClr val="7030A0"/>
                </a:solidFill>
                <a:latin typeface="Balaram" pitchFamily="2" charset="0"/>
              </a:rPr>
              <a:t>E</a:t>
            </a:r>
            <a:r>
              <a:rPr lang="en-US" dirty="0" smtClean="0">
                <a:solidFill>
                  <a:srgbClr val="7030A0"/>
                </a:solidFill>
                <a:latin typeface="Balaram" pitchFamily="2" charset="0"/>
              </a:rPr>
              <a:t>xternal </a:t>
            </a:r>
            <a:r>
              <a:rPr lang="en-US" dirty="0" smtClean="0">
                <a:solidFill>
                  <a:srgbClr val="7030A0"/>
                </a:solidFill>
                <a:latin typeface="Balaram" pitchFamily="2" charset="0"/>
              </a:rPr>
              <a:t>activities </a:t>
            </a:r>
            <a:r>
              <a:rPr lang="en-US" dirty="0" smtClean="0">
                <a:solidFill>
                  <a:srgbClr val="7030A0"/>
                </a:solidFill>
                <a:latin typeface="Balaram" pitchFamily="2" charset="0"/>
              </a:rPr>
              <a:t>are stopped and offers </a:t>
            </a:r>
            <a:r>
              <a:rPr lang="en-US" dirty="0" smtClean="0">
                <a:solidFill>
                  <a:srgbClr val="7030A0"/>
                </a:solidFill>
                <a:latin typeface="Balaram" pitchFamily="2" charset="0"/>
              </a:rPr>
              <a:t>transcendental prayers</a:t>
            </a:r>
          </a:p>
        </p:txBody>
      </p:sp>
      <p:pic>
        <p:nvPicPr>
          <p:cNvPr id="4099" name="Picture 3" descr="C:\Personal\Iskcon\BhaktiVaibhav\Resources\BhishmaImages\2053165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467100" cy="469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2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animEffect transition="in" filter="fade">
                                      <p:cBhvr>
                                        <p:cTn id="9" dur="1000"/>
                                        <p:tgtEl>
                                          <p:spTgt spid="4099"/>
                                        </p:tgtEl>
                                      </p:cBhvr>
                                    </p:animEffect>
                                    <p:anim calcmode="lin" valueType="num">
                                      <p:cBhvr>
                                        <p:cTn id="10" dur="1000" fill="hold"/>
                                        <p:tgtEl>
                                          <p:spTgt spid="4099"/>
                                        </p:tgtEl>
                                        <p:attrNameLst>
                                          <p:attrName>ppt_x</p:attrName>
                                        </p:attrNameLst>
                                      </p:cBhvr>
                                      <p:tavLst>
                                        <p:tav tm="0">
                                          <p:val>
                                            <p:strVal val="#ppt_x"/>
                                          </p:val>
                                        </p:tav>
                                        <p:tav tm="100000">
                                          <p:val>
                                            <p:strVal val="#ppt_x"/>
                                          </p:val>
                                        </p:tav>
                                      </p:tavLst>
                                    </p:anim>
                                    <p:anim calcmode="lin" valueType="num">
                                      <p:cBhvr>
                                        <p:cTn id="1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52400" y="1219200"/>
            <a:ext cx="4455886"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a:solidFill>
                  <a:srgbClr val="7030A0"/>
                </a:solidFill>
                <a:latin typeface="Balaram" pitchFamily="2" charset="0"/>
              </a:rPr>
              <a:t>Let me now invest my thinking, feeling and willing, which were so long engaged in different subjects and occupational duties, in the all-powerful Lord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He is always self-satisfied, but sometimes, being the leader of the devotees, He enjoys transcendental pleasure by descending on the material world, although from Him only the material world is created. </a:t>
            </a:r>
            <a:endParaRPr lang="en-US" sz="2400" dirty="0" smtClean="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p:txBody>
      </p:sp>
      <p:pic>
        <p:nvPicPr>
          <p:cNvPr id="6146" name="Picture 2" descr="C:\Personal\Iskcon\BhaktiVaibhav\Resources\Pictures\SRIMAD-BHAGAVATAM, other Stories\Markendeya Rsi See Krsna in Waters of Devas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418234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4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1000"/>
                                        <p:tgtEl>
                                          <p:spTgt spid="6146"/>
                                        </p:tgtEl>
                                      </p:cBhvr>
                                    </p:animEffect>
                                    <p:anim calcmode="lin" valueType="num">
                                      <p:cBhvr>
                                        <p:cTn id="10" dur="1000" fill="hold"/>
                                        <p:tgtEl>
                                          <p:spTgt spid="6146"/>
                                        </p:tgtEl>
                                        <p:attrNameLst>
                                          <p:attrName>ppt_x</p:attrName>
                                        </p:attrNameLst>
                                      </p:cBhvr>
                                      <p:tavLst>
                                        <p:tav tm="0">
                                          <p:val>
                                            <p:strVal val="#ppt_x"/>
                                          </p:val>
                                        </p:tav>
                                        <p:tav tm="100000">
                                          <p:val>
                                            <p:strVal val="#ppt_x"/>
                                          </p:val>
                                        </p:tav>
                                      </p:tavLst>
                                    </p:anim>
                                    <p:anim calcmode="lin" valueType="num">
                                      <p:cBhvr>
                                        <p:cTn id="1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914400"/>
            <a:ext cx="4455886"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err="1" smtClean="0">
                <a:solidFill>
                  <a:srgbClr val="7030A0"/>
                </a:solidFill>
                <a:latin typeface="Balaram" pitchFamily="2" charset="0"/>
              </a:rPr>
              <a:t>Çré</a:t>
            </a:r>
            <a:r>
              <a:rPr lang="en-US" sz="2400" dirty="0" smtClean="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is the intimate friend of </a:t>
            </a:r>
            <a:r>
              <a:rPr lang="en-US" sz="2400" dirty="0" err="1">
                <a:solidFill>
                  <a:srgbClr val="7030A0"/>
                </a:solidFill>
                <a:latin typeface="Balaram" pitchFamily="2" charset="0"/>
              </a:rPr>
              <a:t>Arjuna</a:t>
            </a:r>
            <a:r>
              <a:rPr lang="en-US" sz="2400" dirty="0">
                <a:solidFill>
                  <a:srgbClr val="7030A0"/>
                </a:solidFill>
                <a:latin typeface="Balaram" pitchFamily="2" charset="0"/>
              </a:rPr>
              <a:t>. He has appeared on this earth in His transcendental body, which resembles the bluish color of the </a:t>
            </a:r>
            <a:r>
              <a:rPr lang="en-US" sz="2400" dirty="0" err="1">
                <a:solidFill>
                  <a:srgbClr val="7030A0"/>
                </a:solidFill>
                <a:latin typeface="Balaram" pitchFamily="2" charset="0"/>
              </a:rPr>
              <a:t>tamäla</a:t>
            </a:r>
            <a:r>
              <a:rPr lang="en-US" sz="2400" dirty="0">
                <a:solidFill>
                  <a:srgbClr val="7030A0"/>
                </a:solidFill>
                <a:latin typeface="Balaram" pitchFamily="2" charset="0"/>
              </a:rPr>
              <a:t> tree. His body attracts everyone in the three planetary systems [upper, middle and lower]. May His glittering yellow dress and His lotus face, covered with paintings of sandalwood pulp, be the object of my attraction, and may I not desire </a:t>
            </a:r>
            <a:r>
              <a:rPr lang="en-US" sz="2400" dirty="0" err="1">
                <a:solidFill>
                  <a:srgbClr val="7030A0"/>
                </a:solidFill>
                <a:latin typeface="Balaram" pitchFamily="2" charset="0"/>
              </a:rPr>
              <a:t>fruitive</a:t>
            </a:r>
            <a:r>
              <a:rPr lang="en-US" sz="2400" dirty="0">
                <a:solidFill>
                  <a:srgbClr val="7030A0"/>
                </a:solidFill>
                <a:latin typeface="Balaram" pitchFamily="2" charset="0"/>
              </a:rPr>
              <a:t> results. </a:t>
            </a:r>
            <a:endParaRPr lang="en-US" sz="2400" dirty="0" smtClean="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p:txBody>
      </p:sp>
      <p:pic>
        <p:nvPicPr>
          <p:cNvPr id="7170" name="Picture 2" descr="C:\Personal\Iskcon\BhaktiVaibhav\Resources\Pictures\SRIMAD-BHAGAVATAM, other Stories\Kunti Appeals to Krs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35636"/>
            <a:ext cx="4114800" cy="516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1000"/>
                                        <p:tgtEl>
                                          <p:spTgt spid="7170"/>
                                        </p:tgtEl>
                                      </p:cBhvr>
                                    </p:animEffect>
                                    <p:anim calcmode="lin" valueType="num">
                                      <p:cBhvr>
                                        <p:cTn id="10" dur="1000" fill="hold"/>
                                        <p:tgtEl>
                                          <p:spTgt spid="7170"/>
                                        </p:tgtEl>
                                        <p:attrNameLst>
                                          <p:attrName>ppt_x</p:attrName>
                                        </p:attrNameLst>
                                      </p:cBhvr>
                                      <p:tavLst>
                                        <p:tav tm="0">
                                          <p:val>
                                            <p:strVal val="#ppt_x"/>
                                          </p:val>
                                        </p:tav>
                                        <p:tav tm="100000">
                                          <p:val>
                                            <p:strVal val="#ppt_x"/>
                                          </p:val>
                                        </p:tav>
                                      </p:tavLst>
                                    </p:anim>
                                    <p:anim calcmode="lin" valueType="num">
                                      <p:cBhvr>
                                        <p:cTn id="1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0" y="915719"/>
            <a:ext cx="3810000" cy="54088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a:solidFill>
                  <a:srgbClr val="7030A0"/>
                </a:solidFill>
                <a:latin typeface="Balaram" pitchFamily="2" charset="0"/>
              </a:rPr>
              <a:t>On the battlefield [where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attended </a:t>
            </a:r>
            <a:r>
              <a:rPr lang="en-US" sz="2400" dirty="0" err="1">
                <a:solidFill>
                  <a:srgbClr val="7030A0"/>
                </a:solidFill>
                <a:latin typeface="Balaram" pitchFamily="2" charset="0"/>
              </a:rPr>
              <a:t>Arjuna</a:t>
            </a:r>
            <a:r>
              <a:rPr lang="en-US" sz="2400" dirty="0">
                <a:solidFill>
                  <a:srgbClr val="7030A0"/>
                </a:solidFill>
                <a:latin typeface="Balaram" pitchFamily="2" charset="0"/>
              </a:rPr>
              <a:t> out of friendship], the flowing hair of Lord </a:t>
            </a:r>
            <a:r>
              <a:rPr lang="en-US" sz="2400" dirty="0" err="1">
                <a:solidFill>
                  <a:srgbClr val="7030A0"/>
                </a:solidFill>
                <a:latin typeface="Balaram" pitchFamily="2" charset="0"/>
              </a:rPr>
              <a:t>Kåñëa</a:t>
            </a:r>
            <a:r>
              <a:rPr lang="en-US" sz="2400" dirty="0">
                <a:solidFill>
                  <a:srgbClr val="7030A0"/>
                </a:solidFill>
                <a:latin typeface="Balaram" pitchFamily="2" charset="0"/>
              </a:rPr>
              <a:t> turned ashen due to the dust raised by the hoofs of the horses. And because of His labor, beads of sweat wetted His face. All these decorations, intensified by the wounds dealt by my sharp arrows, were enjoyed by Him. Let my mind thus go unto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smtClean="0">
                <a:solidFill>
                  <a:srgbClr val="7030A0"/>
                </a:solidFill>
                <a:latin typeface="Balaram" pitchFamily="2" charset="0"/>
              </a:rPr>
              <a:t>.</a:t>
            </a:r>
          </a:p>
          <a:p>
            <a:pPr marL="136525" indent="0">
              <a:buNone/>
            </a:pPr>
            <a:endParaRPr lang="en-US" sz="2400" dirty="0">
              <a:solidFill>
                <a:srgbClr val="7030A0"/>
              </a:solidFill>
              <a:latin typeface="Balaram" pitchFamily="2" charset="0"/>
            </a:endParaRPr>
          </a:p>
        </p:txBody>
      </p:sp>
      <p:pic>
        <p:nvPicPr>
          <p:cNvPr id="8194" name="Picture 2" descr="C:\Personal\Iskcon\BhaktiVaibhav\Resources\BhishmaImages\Krishna attacks Bhisma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5181600" cy="388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94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1000"/>
                                        <p:tgtEl>
                                          <p:spTgt spid="8194"/>
                                        </p:tgtEl>
                                      </p:cBhvr>
                                    </p:animEffect>
                                    <p:anim calcmode="lin" valueType="num">
                                      <p:cBhvr>
                                        <p:cTn id="10" dur="1000" fill="hold"/>
                                        <p:tgtEl>
                                          <p:spTgt spid="8194"/>
                                        </p:tgtEl>
                                        <p:attrNameLst>
                                          <p:attrName>ppt_x</p:attrName>
                                        </p:attrNameLst>
                                      </p:cBhvr>
                                      <p:tavLst>
                                        <p:tav tm="0">
                                          <p:val>
                                            <p:strVal val="#ppt_x"/>
                                          </p:val>
                                        </p:tav>
                                        <p:tav tm="100000">
                                          <p:val>
                                            <p:strVal val="#ppt_x"/>
                                          </p:val>
                                        </p:tav>
                                      </p:tavLst>
                                    </p:anim>
                                    <p:anim calcmode="lin" valueType="num">
                                      <p:cBhvr>
                                        <p:cTn id="11"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838200"/>
            <a:ext cx="4303486"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In </a:t>
            </a:r>
            <a:r>
              <a:rPr lang="en-US" sz="2400" dirty="0">
                <a:solidFill>
                  <a:srgbClr val="7030A0"/>
                </a:solidFill>
                <a:latin typeface="Balaram" pitchFamily="2" charset="0"/>
              </a:rPr>
              <a:t>obedience to the command of His friend, Lord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entered the arena of the Battlefield of </a:t>
            </a:r>
            <a:r>
              <a:rPr lang="en-US" sz="2400" dirty="0" err="1">
                <a:solidFill>
                  <a:srgbClr val="7030A0"/>
                </a:solidFill>
                <a:latin typeface="Balaram" pitchFamily="2" charset="0"/>
              </a:rPr>
              <a:t>Kurukñetra</a:t>
            </a:r>
            <a:r>
              <a:rPr lang="en-US" sz="2400" dirty="0">
                <a:solidFill>
                  <a:srgbClr val="7030A0"/>
                </a:solidFill>
                <a:latin typeface="Balaram" pitchFamily="2" charset="0"/>
              </a:rPr>
              <a:t> between the soldiers of </a:t>
            </a:r>
            <a:r>
              <a:rPr lang="en-US" sz="2400" dirty="0" err="1">
                <a:solidFill>
                  <a:srgbClr val="7030A0"/>
                </a:solidFill>
                <a:latin typeface="Balaram" pitchFamily="2" charset="0"/>
              </a:rPr>
              <a:t>Arjuna</a:t>
            </a:r>
            <a:r>
              <a:rPr lang="en-US" sz="2400" dirty="0">
                <a:solidFill>
                  <a:srgbClr val="7030A0"/>
                </a:solidFill>
                <a:latin typeface="Balaram" pitchFamily="2" charset="0"/>
              </a:rPr>
              <a:t> and </a:t>
            </a:r>
            <a:r>
              <a:rPr lang="en-US" sz="2400" dirty="0" err="1">
                <a:solidFill>
                  <a:srgbClr val="7030A0"/>
                </a:solidFill>
                <a:latin typeface="Balaram" pitchFamily="2" charset="0"/>
              </a:rPr>
              <a:t>Duryodhana</a:t>
            </a:r>
            <a:r>
              <a:rPr lang="en-US" sz="2400" dirty="0">
                <a:solidFill>
                  <a:srgbClr val="7030A0"/>
                </a:solidFill>
                <a:latin typeface="Balaram" pitchFamily="2" charset="0"/>
              </a:rPr>
              <a:t>, and while there He shortened the life spans of the opposite party by His merciful glance. This was done simply by His looking at the enemy. Let my mind be fixed upon that </a:t>
            </a:r>
            <a:r>
              <a:rPr lang="en-US" sz="2400" dirty="0" err="1">
                <a:solidFill>
                  <a:srgbClr val="7030A0"/>
                </a:solidFill>
                <a:latin typeface="Balaram" pitchFamily="2" charset="0"/>
              </a:rPr>
              <a:t>Kåñëa</a:t>
            </a:r>
            <a:r>
              <a:rPr lang="en-US" sz="2400" dirty="0">
                <a:solidFill>
                  <a:srgbClr val="7030A0"/>
                </a:solidFill>
                <a:latin typeface="Balaram" pitchFamily="2" charset="0"/>
              </a:rPr>
              <a:t>.</a:t>
            </a:r>
            <a:endParaRPr lang="en-US" sz="2400" dirty="0" smtClean="0">
              <a:solidFill>
                <a:srgbClr val="7030A0"/>
              </a:solidFill>
              <a:latin typeface="Balaram" pitchFamily="2" charset="0"/>
            </a:endParaRPr>
          </a:p>
        </p:txBody>
      </p:sp>
      <p:pic>
        <p:nvPicPr>
          <p:cNvPr id="9218" name="Picture 2" descr="C:\Personal\Iskcon\BhaktiVaibhav\Resources\BhishmaImages\Arjuna &amp; Bhisma F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343" y="1066799"/>
            <a:ext cx="4020457" cy="529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animEffect transition="in" filter="fade">
                                      <p:cBhvr>
                                        <p:cTn id="9" dur="1000"/>
                                        <p:tgtEl>
                                          <p:spTgt spid="9218"/>
                                        </p:tgtEl>
                                      </p:cBhvr>
                                    </p:animEffect>
                                    <p:anim calcmode="lin" valueType="num">
                                      <p:cBhvr>
                                        <p:cTn id="10" dur="1000" fill="hold"/>
                                        <p:tgtEl>
                                          <p:spTgt spid="9218"/>
                                        </p:tgtEl>
                                        <p:attrNameLst>
                                          <p:attrName>ppt_x</p:attrName>
                                        </p:attrNameLst>
                                      </p:cBhvr>
                                      <p:tavLst>
                                        <p:tav tm="0">
                                          <p:val>
                                            <p:strVal val="#ppt_x"/>
                                          </p:val>
                                        </p:tav>
                                        <p:tav tm="100000">
                                          <p:val>
                                            <p:strVal val="#ppt_x"/>
                                          </p:val>
                                        </p:tav>
                                      </p:tavLst>
                                    </p:anim>
                                    <p:anim calcmode="lin" valueType="num">
                                      <p:cBhvr>
                                        <p:cTn id="1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838200"/>
            <a:ext cx="4989286" cy="247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200" dirty="0">
                <a:solidFill>
                  <a:srgbClr val="7030A0"/>
                </a:solidFill>
                <a:latin typeface="Balaram" pitchFamily="2" charset="0"/>
              </a:rPr>
              <a:t>When </a:t>
            </a:r>
            <a:r>
              <a:rPr lang="en-US" sz="2200" dirty="0" err="1">
                <a:solidFill>
                  <a:srgbClr val="7030A0"/>
                </a:solidFill>
                <a:latin typeface="Balaram" pitchFamily="2" charset="0"/>
              </a:rPr>
              <a:t>Arjuna</a:t>
            </a:r>
            <a:r>
              <a:rPr lang="en-US" sz="2200" dirty="0">
                <a:solidFill>
                  <a:srgbClr val="7030A0"/>
                </a:solidFill>
                <a:latin typeface="Balaram" pitchFamily="2" charset="0"/>
              </a:rPr>
              <a:t> was seemingly polluted by ignorance upon observing the soldiers and commanders before him on the battlefield, the Lord eradicated his ignorance by delivering transcendental knowledge. May His lotus feet always remain the object of my attraction. </a:t>
            </a:r>
            <a:endParaRPr lang="en-US" sz="2200" dirty="0" smtClean="0">
              <a:solidFill>
                <a:srgbClr val="7030A0"/>
              </a:solidFill>
              <a:latin typeface="Balaram" pitchFamily="2" charset="0"/>
            </a:endParaRPr>
          </a:p>
          <a:p>
            <a:pPr marL="136525" indent="0">
              <a:buNone/>
            </a:pPr>
            <a:endParaRPr lang="en-US" sz="2200" dirty="0" smtClean="0">
              <a:solidFill>
                <a:srgbClr val="7030A0"/>
              </a:solidFill>
              <a:latin typeface="Balaram" pitchFamily="2" charset="0"/>
            </a:endParaRPr>
          </a:p>
        </p:txBody>
      </p:sp>
      <p:pic>
        <p:nvPicPr>
          <p:cNvPr id="10242" name="Picture 2" descr="C:\Personal\Iskcon\BhaktiVaibhav\Resources\BhishmaImages\Bhisma Attacked by Krsna's Whee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88662"/>
            <a:ext cx="3505200" cy="46501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505200"/>
            <a:ext cx="4572000" cy="2462213"/>
          </a:xfrm>
          <a:prstGeom prst="rect">
            <a:avLst/>
          </a:prstGeom>
        </p:spPr>
        <p:txBody>
          <a:bodyPr>
            <a:spAutoFit/>
          </a:bodyPr>
          <a:lstStyle/>
          <a:p>
            <a:pPr marL="136525" indent="0">
              <a:buNone/>
            </a:pPr>
            <a:r>
              <a:rPr lang="en-US" sz="2200" dirty="0">
                <a:solidFill>
                  <a:srgbClr val="7030A0"/>
                </a:solidFill>
                <a:latin typeface="Balaram" pitchFamily="2" charset="0"/>
              </a:rPr>
              <a:t>Fulfilling my desire and sacrificing His own promise, He got down from the chariot, took up its wheel, and ran towards me hurriedly, just as a lion goes to kill an elephant. He even dropped His outer garment on the way.</a:t>
            </a:r>
          </a:p>
        </p:txBody>
      </p:sp>
    </p:spTree>
    <p:extLst>
      <p:ext uri="{BB962C8B-B14F-4D97-AF65-F5344CB8AC3E}">
        <p14:creationId xmlns:p14="http://schemas.microsoft.com/office/powerpoint/2010/main" val="141028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1000"/>
                                        <p:tgtEl>
                                          <p:spTgt spid="10242"/>
                                        </p:tgtEl>
                                      </p:cBhvr>
                                    </p:animEffect>
                                    <p:anim calcmode="lin" valueType="num">
                                      <p:cBhvr>
                                        <p:cTn id="10" dur="1000" fill="hold"/>
                                        <p:tgtEl>
                                          <p:spTgt spid="10242"/>
                                        </p:tgtEl>
                                        <p:attrNameLst>
                                          <p:attrName>ppt_x</p:attrName>
                                        </p:attrNameLst>
                                      </p:cBhvr>
                                      <p:tavLst>
                                        <p:tav tm="0">
                                          <p:val>
                                            <p:strVal val="#ppt_x"/>
                                          </p:val>
                                        </p:tav>
                                        <p:tav tm="100000">
                                          <p:val>
                                            <p:strVal val="#ppt_x"/>
                                          </p:val>
                                        </p:tav>
                                      </p:tavLst>
                                    </p:anim>
                                    <p:anim calcmode="lin" valueType="num">
                                      <p:cBhvr>
                                        <p:cTn id="11"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971800"/>
          </a:xfrm>
        </p:spPr>
        <p:txBody>
          <a:bodyPr>
            <a:normAutofit fontScale="90000"/>
          </a:bodyPr>
          <a:lstStyle/>
          <a:p>
            <a:pPr fontAlgn="auto">
              <a:spcAft>
                <a:spcPts val="0"/>
              </a:spcAft>
              <a:defRPr/>
            </a:pPr>
            <a:r>
              <a:rPr lang="en-US" sz="4000" dirty="0" smtClean="0">
                <a:solidFill>
                  <a:schemeClr val="bg1"/>
                </a:solidFill>
                <a:latin typeface="Balaram" pitchFamily="2" charset="0"/>
                <a:ea typeface="Times New Roman" pitchFamily="18" charset="0"/>
                <a:cs typeface="Tahoma" pitchFamily="34" charset="0"/>
              </a:rPr>
              <a:t>SB 1.2.4</a:t>
            </a: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narayanam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namaskrtyam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caiva</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narottamam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devim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sarasvatim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vyasam</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tato</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jayam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304800" y="3581400"/>
            <a:ext cx="8610600" cy="2895600"/>
          </a:xfrm>
        </p:spPr>
        <p:txBody>
          <a:bodyPr>
            <a:normAutofit fontScale="25000" lnSpcReduction="20000"/>
          </a:bodyPr>
          <a:lstStyle/>
          <a:p>
            <a:pPr marL="548640" indent="-411480" algn="ctr"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fontAlgn="auto">
              <a:spcAft>
                <a:spcPts val="0"/>
              </a:spcAft>
              <a:buClr>
                <a:schemeClr val="tx1">
                  <a:shade val="95000"/>
                </a:schemeClr>
              </a:buClr>
              <a:buFont typeface="Wingdings 2"/>
              <a:buNone/>
              <a:defRPr/>
            </a:pPr>
            <a:r>
              <a:rPr lang="en-US" sz="11200" b="1" i="1" dirty="0" smtClean="0">
                <a:solidFill>
                  <a:srgbClr val="7030A0"/>
                </a:solidFill>
                <a:latin typeface="Balaram" pitchFamily="2" charset="0"/>
              </a:rPr>
              <a:t>Before reciting this </a:t>
            </a:r>
            <a:r>
              <a:rPr lang="en-US" sz="11200" b="1" i="1" dirty="0" err="1" smtClean="0">
                <a:solidFill>
                  <a:srgbClr val="7030A0"/>
                </a:solidFill>
                <a:latin typeface="Balaram" pitchFamily="2" charset="0"/>
              </a:rPr>
              <a:t>Srimad</a:t>
            </a:r>
            <a:r>
              <a:rPr lang="en-US" sz="11200" b="1" i="1" dirty="0" smtClean="0">
                <a:solidFill>
                  <a:srgbClr val="7030A0"/>
                </a:solidFill>
                <a:latin typeface="Balaram" pitchFamily="2" charset="0"/>
              </a:rPr>
              <a:t> </a:t>
            </a:r>
            <a:r>
              <a:rPr lang="en-US" sz="11200" b="1" i="1" dirty="0" err="1" smtClean="0">
                <a:solidFill>
                  <a:srgbClr val="7030A0"/>
                </a:solidFill>
                <a:latin typeface="Balaram" pitchFamily="2" charset="0"/>
              </a:rPr>
              <a:t>Bhagavatam</a:t>
            </a:r>
            <a:r>
              <a:rPr lang="en-US" sz="11200" b="1" i="1" dirty="0" smtClean="0">
                <a:solidFill>
                  <a:srgbClr val="7030A0"/>
                </a:solidFill>
                <a:latin typeface="Balaram" pitchFamily="2" charset="0"/>
              </a:rPr>
              <a:t>, which is the</a:t>
            </a:r>
          </a:p>
          <a:p>
            <a:pPr marL="548640" indent="-411480" fontAlgn="auto">
              <a:spcAft>
                <a:spcPts val="0"/>
              </a:spcAft>
              <a:buClr>
                <a:schemeClr val="tx1">
                  <a:shade val="95000"/>
                </a:schemeClr>
              </a:buClr>
              <a:buFont typeface="Wingdings 2"/>
              <a:buNone/>
              <a:defRPr/>
            </a:pPr>
            <a:r>
              <a:rPr lang="en-US" sz="11200" b="1" i="1" dirty="0">
                <a:solidFill>
                  <a:srgbClr val="7030A0"/>
                </a:solidFill>
                <a:latin typeface="Balaram" pitchFamily="2" charset="0"/>
              </a:rPr>
              <a:t>v</a:t>
            </a:r>
            <a:r>
              <a:rPr lang="en-US" sz="11200" b="1" i="1" dirty="0" smtClean="0">
                <a:solidFill>
                  <a:srgbClr val="7030A0"/>
                </a:solidFill>
                <a:latin typeface="Balaram" pitchFamily="2" charset="0"/>
              </a:rPr>
              <a:t>ery means of conquest, one should offer respectful </a:t>
            </a:r>
          </a:p>
          <a:p>
            <a:pPr marL="548640" indent="-411480" fontAlgn="auto">
              <a:spcAft>
                <a:spcPts val="0"/>
              </a:spcAft>
              <a:buClr>
                <a:schemeClr val="tx1">
                  <a:shade val="95000"/>
                </a:schemeClr>
              </a:buClr>
              <a:buFont typeface="Wingdings 2"/>
              <a:buNone/>
              <a:defRPr/>
            </a:pPr>
            <a:r>
              <a:rPr lang="en-US" sz="11200" b="1" i="1" dirty="0" err="1" smtClean="0">
                <a:solidFill>
                  <a:srgbClr val="7030A0"/>
                </a:solidFill>
                <a:latin typeface="Balaram" pitchFamily="2" charset="0"/>
              </a:rPr>
              <a:t>obeisances</a:t>
            </a:r>
            <a:r>
              <a:rPr lang="en-US" sz="11200" b="1" i="1" dirty="0" smtClean="0">
                <a:solidFill>
                  <a:srgbClr val="7030A0"/>
                </a:solidFill>
                <a:latin typeface="Balaram" pitchFamily="2" charset="0"/>
              </a:rPr>
              <a:t> unto the Personality of Godhead, </a:t>
            </a:r>
            <a:r>
              <a:rPr lang="en-US" sz="11200" b="1" i="1" dirty="0" err="1" smtClean="0">
                <a:solidFill>
                  <a:srgbClr val="7030A0"/>
                </a:solidFill>
                <a:latin typeface="Balaram" pitchFamily="2" charset="0"/>
              </a:rPr>
              <a:t>Narayana</a:t>
            </a:r>
            <a:r>
              <a:rPr lang="en-US" sz="11200" b="1" i="1" dirty="0" smtClean="0">
                <a:solidFill>
                  <a:srgbClr val="7030A0"/>
                </a:solidFill>
                <a:latin typeface="Balaram" pitchFamily="2" charset="0"/>
              </a:rPr>
              <a:t>,</a:t>
            </a:r>
          </a:p>
          <a:p>
            <a:pPr marL="548640" indent="-411480" fontAlgn="auto">
              <a:spcAft>
                <a:spcPts val="0"/>
              </a:spcAft>
              <a:buClr>
                <a:schemeClr val="tx1">
                  <a:shade val="95000"/>
                </a:schemeClr>
              </a:buClr>
              <a:buFont typeface="Wingdings 2"/>
              <a:buNone/>
              <a:defRPr/>
            </a:pPr>
            <a:r>
              <a:rPr lang="en-US" sz="11200" b="1" i="1" dirty="0" smtClean="0">
                <a:solidFill>
                  <a:srgbClr val="7030A0"/>
                </a:solidFill>
                <a:latin typeface="Balaram" pitchFamily="2" charset="0"/>
              </a:rPr>
              <a:t>unto Nara - </a:t>
            </a:r>
            <a:r>
              <a:rPr lang="en-US" sz="11200" b="1" i="1" dirty="0" err="1">
                <a:solidFill>
                  <a:srgbClr val="7030A0"/>
                </a:solidFill>
                <a:latin typeface="Balaram" pitchFamily="2" charset="0"/>
              </a:rPr>
              <a:t>N</a:t>
            </a:r>
            <a:r>
              <a:rPr lang="en-US" sz="11200" b="1" i="1" dirty="0" err="1" smtClean="0">
                <a:solidFill>
                  <a:srgbClr val="7030A0"/>
                </a:solidFill>
                <a:latin typeface="Balaram" pitchFamily="2" charset="0"/>
              </a:rPr>
              <a:t>arayana</a:t>
            </a:r>
            <a:r>
              <a:rPr lang="en-US" sz="11200" b="1" i="1" dirty="0" smtClean="0">
                <a:solidFill>
                  <a:srgbClr val="7030A0"/>
                </a:solidFill>
                <a:latin typeface="Balaram" pitchFamily="2" charset="0"/>
              </a:rPr>
              <a:t> </a:t>
            </a:r>
            <a:r>
              <a:rPr lang="en-US" sz="11200" b="1" i="1" dirty="0" err="1" smtClean="0">
                <a:solidFill>
                  <a:srgbClr val="7030A0"/>
                </a:solidFill>
                <a:latin typeface="Balaram" pitchFamily="2" charset="0"/>
              </a:rPr>
              <a:t>Rsi</a:t>
            </a:r>
            <a:r>
              <a:rPr lang="en-US" sz="11200" b="1" i="1" dirty="0" smtClean="0">
                <a:solidFill>
                  <a:srgbClr val="7030A0"/>
                </a:solidFill>
                <a:latin typeface="Balaram" pitchFamily="2" charset="0"/>
              </a:rPr>
              <a:t>, the </a:t>
            </a:r>
            <a:r>
              <a:rPr lang="en-US" sz="11200" b="1" i="1" dirty="0" err="1" smtClean="0">
                <a:solidFill>
                  <a:srgbClr val="7030A0"/>
                </a:solidFill>
                <a:latin typeface="Balaram" pitchFamily="2" charset="0"/>
              </a:rPr>
              <a:t>supermost</a:t>
            </a:r>
            <a:r>
              <a:rPr lang="en-US" sz="11200" b="1" i="1" dirty="0" smtClean="0">
                <a:solidFill>
                  <a:srgbClr val="7030A0"/>
                </a:solidFill>
                <a:latin typeface="Balaram" pitchFamily="2" charset="0"/>
              </a:rPr>
              <a:t> human being,</a:t>
            </a:r>
          </a:p>
          <a:p>
            <a:pPr marL="548640" indent="-411480" fontAlgn="auto">
              <a:spcAft>
                <a:spcPts val="0"/>
              </a:spcAft>
              <a:buClr>
                <a:schemeClr val="tx1">
                  <a:shade val="95000"/>
                </a:schemeClr>
              </a:buClr>
              <a:buFont typeface="Wingdings 2"/>
              <a:buNone/>
              <a:defRPr/>
            </a:pPr>
            <a:r>
              <a:rPr lang="en-US" sz="11200" b="1" i="1" dirty="0" smtClean="0">
                <a:solidFill>
                  <a:srgbClr val="7030A0"/>
                </a:solidFill>
                <a:latin typeface="Balaram" pitchFamily="2" charset="0"/>
              </a:rPr>
              <a:t>unto mother </a:t>
            </a:r>
            <a:r>
              <a:rPr lang="en-US" sz="11200" b="1" i="1" dirty="0" err="1" smtClean="0">
                <a:solidFill>
                  <a:srgbClr val="7030A0"/>
                </a:solidFill>
                <a:latin typeface="Balaram" pitchFamily="2" charset="0"/>
              </a:rPr>
              <a:t>Sarasvati</a:t>
            </a:r>
            <a:r>
              <a:rPr lang="en-US" sz="11200" b="1" i="1" dirty="0" smtClean="0">
                <a:solidFill>
                  <a:srgbClr val="7030A0"/>
                </a:solidFill>
                <a:latin typeface="Balaram" pitchFamily="2" charset="0"/>
              </a:rPr>
              <a:t>, the goddess of learning, and unto</a:t>
            </a:r>
          </a:p>
          <a:p>
            <a:pPr marL="548640" indent="-411480" fontAlgn="auto">
              <a:spcAft>
                <a:spcPts val="0"/>
              </a:spcAft>
              <a:buClr>
                <a:schemeClr val="tx1">
                  <a:shade val="95000"/>
                </a:schemeClr>
              </a:buClr>
              <a:buFont typeface="Wingdings 2"/>
              <a:buNone/>
              <a:defRPr/>
            </a:pPr>
            <a:r>
              <a:rPr lang="en-US" sz="11200" b="1" i="1" dirty="0" err="1" smtClean="0">
                <a:solidFill>
                  <a:srgbClr val="7030A0"/>
                </a:solidFill>
                <a:latin typeface="Balaram" pitchFamily="2" charset="0"/>
              </a:rPr>
              <a:t>Srila</a:t>
            </a:r>
            <a:r>
              <a:rPr lang="en-US" sz="11200" b="1" i="1" dirty="0" smtClean="0">
                <a:solidFill>
                  <a:srgbClr val="7030A0"/>
                </a:solidFill>
                <a:latin typeface="Balaram" pitchFamily="2" charset="0"/>
              </a:rPr>
              <a:t> </a:t>
            </a:r>
            <a:r>
              <a:rPr lang="en-US" sz="11200" b="1" i="1" dirty="0" err="1" smtClean="0">
                <a:solidFill>
                  <a:srgbClr val="7030A0"/>
                </a:solidFill>
                <a:latin typeface="Balaram" pitchFamily="2" charset="0"/>
              </a:rPr>
              <a:t>Vyasadeva</a:t>
            </a:r>
            <a:r>
              <a:rPr lang="en-US" sz="11200" b="1" i="1" dirty="0" smtClean="0">
                <a:solidFill>
                  <a:srgbClr val="7030A0"/>
                </a:solidFill>
                <a:latin typeface="Balaram" pitchFamily="2" charset="0"/>
              </a:rPr>
              <a:t>, the author.</a:t>
            </a:r>
          </a:p>
          <a:p>
            <a:pPr marL="548640" indent="-411480"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3076" name="Picture 3" descr="C:\Users\Sarva\Pictures\Nilamadhava_2008-09-09.jpg"/>
          <p:cNvPicPr>
            <a:picLocks noChangeAspect="1" noChangeArrowheads="1"/>
          </p:cNvPicPr>
          <p:nvPr/>
        </p:nvPicPr>
        <p:blipFill>
          <a:blip r:embed="rId3" cstate="print"/>
          <a:srcRect/>
          <a:stretch>
            <a:fillRect/>
          </a:stretch>
        </p:blipFill>
        <p:spPr bwMode="auto">
          <a:xfrm>
            <a:off x="152400" y="1295400"/>
            <a:ext cx="1371600" cy="1828800"/>
          </a:xfrm>
          <a:prstGeom prst="rect">
            <a:avLst/>
          </a:prstGeom>
          <a:noFill/>
          <a:ln w="9525">
            <a:noFill/>
            <a:miter lim="800000"/>
            <a:headEnd/>
            <a:tailEnd/>
          </a:ln>
        </p:spPr>
      </p:pic>
      <p:pic>
        <p:nvPicPr>
          <p:cNvPr id="3077" name="Picture 4" descr="C:\Users\Sarva\Pictures\LARGE_RadhaRani_2009-04-01.jpg"/>
          <p:cNvPicPr>
            <a:picLocks noChangeAspect="1" noChangeArrowheads="1"/>
          </p:cNvPicPr>
          <p:nvPr/>
        </p:nvPicPr>
        <p:blipFill>
          <a:blip r:embed="rId4" cstate="print"/>
          <a:srcRect/>
          <a:stretch>
            <a:fillRect/>
          </a:stretch>
        </p:blipFill>
        <p:spPr bwMode="auto">
          <a:xfrm>
            <a:off x="7620000" y="12954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497114" y="4800600"/>
            <a:ext cx="8189686"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May </a:t>
            </a:r>
            <a:r>
              <a:rPr lang="en-US" sz="2400" dirty="0">
                <a:solidFill>
                  <a:srgbClr val="7030A0"/>
                </a:solidFill>
                <a:latin typeface="Balaram" pitchFamily="2" charset="0"/>
              </a:rPr>
              <a:t>He, Lord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the Personality of Godhead, who awards salvation, be my ultimate destination. On the battlefield He charged me, as if angry because of the wounds dealt by my sharp arrows. His shield was scattered, and His body was smeared with blood due to the wounds</a:t>
            </a:r>
            <a:r>
              <a:rPr lang="en-US" sz="2400" dirty="0" smtClean="0">
                <a:solidFill>
                  <a:srgbClr val="7030A0"/>
                </a:solidFill>
                <a:latin typeface="Balaram" pitchFamily="2" charset="0"/>
              </a:rPr>
              <a:t>.</a:t>
            </a:r>
          </a:p>
          <a:p>
            <a:pPr marL="136525" indent="0">
              <a:buNone/>
            </a:pPr>
            <a:endParaRPr lang="en-US" sz="2400" dirty="0">
              <a:solidFill>
                <a:srgbClr val="7030A0"/>
              </a:solidFill>
              <a:latin typeface="Balaram" pitchFamily="2" charset="0"/>
            </a:endParaRPr>
          </a:p>
        </p:txBody>
      </p:sp>
      <p:pic>
        <p:nvPicPr>
          <p:cNvPr id="11266" name="Picture 2" descr="C:\Personal\Iskcon\BhaktiVaibhav\Resources\BhishmaImages\bhishma-whe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526016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0" y="7620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200" dirty="0" smtClean="0">
                <a:solidFill>
                  <a:srgbClr val="7030A0"/>
                </a:solidFill>
                <a:latin typeface="Balaram" pitchFamily="2" charset="0"/>
              </a:rPr>
              <a:t>At </a:t>
            </a:r>
            <a:r>
              <a:rPr lang="en-US" sz="2200" dirty="0">
                <a:solidFill>
                  <a:srgbClr val="7030A0"/>
                </a:solidFill>
                <a:latin typeface="Balaram" pitchFamily="2" charset="0"/>
              </a:rPr>
              <a:t>the moment of death, let my ultimate attraction be to </a:t>
            </a:r>
            <a:r>
              <a:rPr lang="en-US" sz="2200" dirty="0" err="1">
                <a:solidFill>
                  <a:srgbClr val="7030A0"/>
                </a:solidFill>
                <a:latin typeface="Balaram" pitchFamily="2" charset="0"/>
              </a:rPr>
              <a:t>Çré</a:t>
            </a:r>
            <a:r>
              <a:rPr lang="en-US" sz="2200" dirty="0">
                <a:solidFill>
                  <a:srgbClr val="7030A0"/>
                </a:solidFill>
                <a:latin typeface="Balaram" pitchFamily="2" charset="0"/>
              </a:rPr>
              <a:t> </a:t>
            </a:r>
            <a:r>
              <a:rPr lang="en-US" sz="2200" dirty="0" err="1">
                <a:solidFill>
                  <a:srgbClr val="7030A0"/>
                </a:solidFill>
                <a:latin typeface="Balaram" pitchFamily="2" charset="0"/>
              </a:rPr>
              <a:t>Kåñëa</a:t>
            </a:r>
            <a:r>
              <a:rPr lang="en-US" sz="2200" dirty="0">
                <a:solidFill>
                  <a:srgbClr val="7030A0"/>
                </a:solidFill>
                <a:latin typeface="Balaram" pitchFamily="2" charset="0"/>
              </a:rPr>
              <a:t>, the Personality of Godhead. I concentrate my mind upon the chariot driver of </a:t>
            </a:r>
            <a:r>
              <a:rPr lang="en-US" sz="2200" dirty="0" err="1">
                <a:solidFill>
                  <a:srgbClr val="7030A0"/>
                </a:solidFill>
                <a:latin typeface="Balaram" pitchFamily="2" charset="0"/>
              </a:rPr>
              <a:t>Arjuna</a:t>
            </a:r>
            <a:r>
              <a:rPr lang="en-US" sz="2200" dirty="0">
                <a:solidFill>
                  <a:srgbClr val="7030A0"/>
                </a:solidFill>
                <a:latin typeface="Balaram" pitchFamily="2" charset="0"/>
              </a:rPr>
              <a:t> who stood with a whip in His right hand and a bridle rope in His left, who was very careful to give protection to </a:t>
            </a:r>
            <a:r>
              <a:rPr lang="en-US" sz="2200" dirty="0" err="1">
                <a:solidFill>
                  <a:srgbClr val="7030A0"/>
                </a:solidFill>
                <a:latin typeface="Balaram" pitchFamily="2" charset="0"/>
              </a:rPr>
              <a:t>Arjuna's</a:t>
            </a:r>
            <a:r>
              <a:rPr lang="en-US" sz="2200" dirty="0">
                <a:solidFill>
                  <a:srgbClr val="7030A0"/>
                </a:solidFill>
                <a:latin typeface="Balaram" pitchFamily="2" charset="0"/>
              </a:rPr>
              <a:t> chariot by all means. Those who saw Him on the Battlefield of </a:t>
            </a:r>
            <a:r>
              <a:rPr lang="en-US" sz="2200" dirty="0" err="1">
                <a:solidFill>
                  <a:srgbClr val="7030A0"/>
                </a:solidFill>
                <a:latin typeface="Balaram" pitchFamily="2" charset="0"/>
              </a:rPr>
              <a:t>Kurukñetra</a:t>
            </a:r>
            <a:r>
              <a:rPr lang="en-US" sz="2200" dirty="0">
                <a:solidFill>
                  <a:srgbClr val="7030A0"/>
                </a:solidFill>
                <a:latin typeface="Balaram" pitchFamily="2" charset="0"/>
              </a:rPr>
              <a:t> attained their original forms after death.</a:t>
            </a:r>
            <a:endParaRPr lang="en-US" sz="2200" dirty="0" smtClean="0">
              <a:solidFill>
                <a:srgbClr val="7030A0"/>
              </a:solidFill>
              <a:latin typeface="Balaram"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371600"/>
            <a:ext cx="5715000" cy="4286250"/>
          </a:xfrm>
          <a:prstGeom prst="rect">
            <a:avLst/>
          </a:prstGeom>
        </p:spPr>
      </p:pic>
    </p:spTree>
    <p:extLst>
      <p:ext uri="{BB962C8B-B14F-4D97-AF65-F5344CB8AC3E}">
        <p14:creationId xmlns:p14="http://schemas.microsoft.com/office/powerpoint/2010/main" val="125480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762000"/>
            <a:ext cx="8686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a:solidFill>
                  <a:srgbClr val="7030A0"/>
                </a:solidFill>
                <a:latin typeface="Balaram" pitchFamily="2" charset="0"/>
              </a:rPr>
              <a:t>Let my mind be fixed upon Lord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whose motions and smiles of love attracted the damsels of </a:t>
            </a:r>
            <a:r>
              <a:rPr lang="en-US" sz="2400" dirty="0" err="1">
                <a:solidFill>
                  <a:srgbClr val="7030A0"/>
                </a:solidFill>
                <a:latin typeface="Balaram" pitchFamily="2" charset="0"/>
              </a:rPr>
              <a:t>Vrajadhäma</a:t>
            </a:r>
            <a:r>
              <a:rPr lang="en-US" sz="2400" dirty="0">
                <a:solidFill>
                  <a:srgbClr val="7030A0"/>
                </a:solidFill>
                <a:latin typeface="Balaram" pitchFamily="2" charset="0"/>
              </a:rPr>
              <a:t> [the </a:t>
            </a:r>
            <a:r>
              <a:rPr lang="en-US" sz="2400" dirty="0" err="1">
                <a:solidFill>
                  <a:srgbClr val="7030A0"/>
                </a:solidFill>
                <a:latin typeface="Balaram" pitchFamily="2" charset="0"/>
              </a:rPr>
              <a:t>gopés</a:t>
            </a:r>
            <a:r>
              <a:rPr lang="en-US" sz="2400" dirty="0">
                <a:solidFill>
                  <a:srgbClr val="7030A0"/>
                </a:solidFill>
                <a:latin typeface="Balaram" pitchFamily="2" charset="0"/>
              </a:rPr>
              <a:t>]. The damsels imitated the characteristic movements of the Lord [after His disappearance from the </a:t>
            </a:r>
            <a:r>
              <a:rPr lang="en-US" sz="2400" dirty="0" err="1">
                <a:solidFill>
                  <a:srgbClr val="7030A0"/>
                </a:solidFill>
                <a:latin typeface="Balaram" pitchFamily="2" charset="0"/>
              </a:rPr>
              <a:t>räsa</a:t>
            </a:r>
            <a:r>
              <a:rPr lang="en-US" sz="2400" dirty="0">
                <a:solidFill>
                  <a:srgbClr val="7030A0"/>
                </a:solidFill>
                <a:latin typeface="Balaram" pitchFamily="2" charset="0"/>
              </a:rPr>
              <a:t> dance</a:t>
            </a:r>
            <a:r>
              <a:rPr lang="en-US" sz="2400" dirty="0" smtClean="0">
                <a:solidFill>
                  <a:srgbClr val="7030A0"/>
                </a:solidFill>
                <a:latin typeface="Balaram" pitchFamily="2" charset="0"/>
              </a:rPr>
              <a:t>].</a:t>
            </a:r>
          </a:p>
          <a:p>
            <a:pPr marL="136525" indent="0">
              <a:buNone/>
            </a:pPr>
            <a:endParaRPr lang="en-US" sz="2400" dirty="0">
              <a:solidFill>
                <a:srgbClr val="7030A0"/>
              </a:solidFill>
              <a:latin typeface="Balaram" pitchFamily="2" charset="0"/>
            </a:endParaRPr>
          </a:p>
        </p:txBody>
      </p:sp>
      <p:pic>
        <p:nvPicPr>
          <p:cNvPr id="12290" name="Picture 2" descr="C:\Personal\Iskcon\BhaktiVaibhav\Resources\Pictures\Pictures\sakhi_yug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714" y="2438400"/>
            <a:ext cx="6350000"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3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1000"/>
                                        <p:tgtEl>
                                          <p:spTgt spid="12290"/>
                                        </p:tgtEl>
                                      </p:cBhvr>
                                    </p:animEffect>
                                    <p:anim calcmode="lin" valueType="num">
                                      <p:cBhvr>
                                        <p:cTn id="10" dur="1000" fill="hold"/>
                                        <p:tgtEl>
                                          <p:spTgt spid="12290"/>
                                        </p:tgtEl>
                                        <p:attrNameLst>
                                          <p:attrName>ppt_x</p:attrName>
                                        </p:attrNameLst>
                                      </p:cBhvr>
                                      <p:tavLst>
                                        <p:tav tm="0">
                                          <p:val>
                                            <p:strVal val="#ppt_x"/>
                                          </p:val>
                                        </p:tav>
                                        <p:tav tm="100000">
                                          <p:val>
                                            <p:strVal val="#ppt_x"/>
                                          </p:val>
                                        </p:tav>
                                      </p:tavLst>
                                    </p:anim>
                                    <p:anim calcmode="lin" valueType="num">
                                      <p:cBhvr>
                                        <p:cTn id="11"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838200"/>
            <a:ext cx="3922486"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At </a:t>
            </a:r>
            <a:r>
              <a:rPr lang="en-US" sz="2400" dirty="0">
                <a:solidFill>
                  <a:srgbClr val="7030A0"/>
                </a:solidFill>
                <a:latin typeface="Balaram" pitchFamily="2" charset="0"/>
              </a:rPr>
              <a:t>the </a:t>
            </a:r>
            <a:r>
              <a:rPr lang="en-US" sz="2400" dirty="0" err="1">
                <a:solidFill>
                  <a:srgbClr val="7030A0"/>
                </a:solidFill>
                <a:latin typeface="Balaram" pitchFamily="2" charset="0"/>
              </a:rPr>
              <a:t>Räjasüya-yajïa</a:t>
            </a:r>
            <a:r>
              <a:rPr lang="en-US" sz="2400" dirty="0">
                <a:solidFill>
                  <a:srgbClr val="7030A0"/>
                </a:solidFill>
                <a:latin typeface="Balaram" pitchFamily="2" charset="0"/>
              </a:rPr>
              <a:t> [sacrifice] performed by </a:t>
            </a:r>
            <a:r>
              <a:rPr lang="en-US" sz="2400" dirty="0" err="1">
                <a:solidFill>
                  <a:srgbClr val="7030A0"/>
                </a:solidFill>
                <a:latin typeface="Balaram" pitchFamily="2" charset="0"/>
              </a:rPr>
              <a:t>Mahäräja</a:t>
            </a:r>
            <a:r>
              <a:rPr lang="en-US" sz="2400" dirty="0">
                <a:solidFill>
                  <a:srgbClr val="7030A0"/>
                </a:solidFill>
                <a:latin typeface="Balaram" pitchFamily="2" charset="0"/>
              </a:rPr>
              <a:t> </a:t>
            </a:r>
            <a:r>
              <a:rPr lang="en-US" sz="2400" dirty="0" err="1">
                <a:solidFill>
                  <a:srgbClr val="7030A0"/>
                </a:solidFill>
                <a:latin typeface="Balaram" pitchFamily="2" charset="0"/>
              </a:rPr>
              <a:t>Yudhiñöhira</a:t>
            </a:r>
            <a:r>
              <a:rPr lang="en-US" sz="2400" dirty="0">
                <a:solidFill>
                  <a:srgbClr val="7030A0"/>
                </a:solidFill>
                <a:latin typeface="Balaram" pitchFamily="2" charset="0"/>
              </a:rPr>
              <a:t>, there was the greatest assembly of all the elite men of the world, the royal and learned orders, and in that great assembly Lord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was worshiped by one and all as the most exalted Personality of Godhead. This happened during my presence, and I remembered the incident in order to keep my mind upon the Lord.</a:t>
            </a:r>
            <a:endParaRPr lang="en-US" sz="2400" dirty="0" smtClean="0">
              <a:solidFill>
                <a:srgbClr val="7030A0"/>
              </a:solidFill>
              <a:latin typeface="Balaram" pitchFamily="2" charset="0"/>
            </a:endParaRPr>
          </a:p>
        </p:txBody>
      </p:sp>
      <p:pic>
        <p:nvPicPr>
          <p:cNvPr id="6146" name="Picture 2" descr="C:\Personal\Iskcon\BhaktiVaibhav\Resources\BhishmaImages\KA2_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027" y="838200"/>
            <a:ext cx="441579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1000"/>
                                        <p:tgtEl>
                                          <p:spTgt spid="6146"/>
                                        </p:tgtEl>
                                      </p:cBhvr>
                                    </p:animEffect>
                                    <p:anim calcmode="lin" valueType="num">
                                      <p:cBhvr>
                                        <p:cTn id="10" dur="1000" fill="hold"/>
                                        <p:tgtEl>
                                          <p:spTgt spid="6146"/>
                                        </p:tgtEl>
                                        <p:attrNameLst>
                                          <p:attrName>ppt_x</p:attrName>
                                        </p:attrNameLst>
                                      </p:cBhvr>
                                      <p:tavLst>
                                        <p:tav tm="0">
                                          <p:val>
                                            <p:strVal val="#ppt_x"/>
                                          </p:val>
                                        </p:tav>
                                        <p:tav tm="100000">
                                          <p:val>
                                            <p:strVal val="#ppt_x"/>
                                          </p:val>
                                        </p:tav>
                                      </p:tavLst>
                                    </p:anim>
                                    <p:anim calcmode="lin" valueType="num">
                                      <p:cBhvr>
                                        <p:cTn id="1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1.9.32 - 42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Final prayers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838200"/>
            <a:ext cx="86868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a:solidFill>
                  <a:srgbClr val="7030A0"/>
                </a:solidFill>
                <a:latin typeface="Balaram" pitchFamily="2" charset="0"/>
              </a:rPr>
              <a:t>Now I can meditate with full concentration upon that one Lord,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now present before me because now I have transcended the misconceptions of duality in regard to His presence in everyone's heart, even in the hearts of the mental speculators. He is in everyone's heart. The sun may be perceived differently, but the sun is one</a:t>
            </a:r>
            <a:r>
              <a:rPr lang="en-US" sz="2400" dirty="0" smtClean="0">
                <a:solidFill>
                  <a:srgbClr val="7030A0"/>
                </a:solidFill>
                <a:latin typeface="Balaram" pitchFamily="2" charset="0"/>
              </a:rPr>
              <a:t>.</a:t>
            </a:r>
            <a:endParaRPr lang="en-US" sz="2400" dirty="0">
              <a:solidFill>
                <a:srgbClr val="7030A0"/>
              </a:solidFill>
              <a:latin typeface="Balaram" pitchFamily="2" charset="0"/>
            </a:endParaRPr>
          </a:p>
        </p:txBody>
      </p:sp>
      <p:pic>
        <p:nvPicPr>
          <p:cNvPr id="2050" name="Picture 2" descr="C:\Personal\Iskcon\BhaktiVaibhav\Resources\BhishmaImages\36284_10150366115110508_10150119898145508_16984083_4706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82900"/>
            <a:ext cx="5080000"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1000"/>
                                        <p:tgtEl>
                                          <p:spTgt spid="2050"/>
                                        </p:tgtEl>
                                      </p:cBhvr>
                                    </p:animEffect>
                                    <p:anim calcmode="lin" valueType="num">
                                      <p:cBhvr>
                                        <p:cTn id="10" dur="1000" fill="hold"/>
                                        <p:tgtEl>
                                          <p:spTgt spid="2050"/>
                                        </p:tgtEl>
                                        <p:attrNameLst>
                                          <p:attrName>ppt_x</p:attrName>
                                        </p:attrNameLst>
                                      </p:cBhvr>
                                      <p:tavLst>
                                        <p:tav tm="0">
                                          <p:val>
                                            <p:strVal val="#ppt_x"/>
                                          </p:val>
                                        </p:tav>
                                        <p:tav tm="100000">
                                          <p:val>
                                            <p:strVal val="#ppt_x"/>
                                          </p:val>
                                        </p:tav>
                                      </p:tavLst>
                                    </p:anim>
                                    <p:anim calcmode="lin" valueType="num">
                                      <p:cBhvr>
                                        <p:cTn id="1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62000"/>
          </a:xfrm>
        </p:spPr>
        <p:txBody>
          <a:bodyPr/>
          <a:lstStyle/>
          <a:p>
            <a:pPr marL="136525" indent="0" algn="ctr">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1.9.43 - 4</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9</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Departure &amp; Separation</a:t>
            </a:r>
          </a:p>
        </p:txBody>
      </p:sp>
      <p:sp>
        <p:nvSpPr>
          <p:cNvPr id="4" name="Content Placeholder 2"/>
          <p:cNvSpPr txBox="1">
            <a:spLocks/>
          </p:cNvSpPr>
          <p:nvPr/>
        </p:nvSpPr>
        <p:spPr bwMode="auto">
          <a:xfrm>
            <a:off x="192314" y="1066800"/>
            <a:ext cx="86868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Merged with his mind, speech, sight and actions</a:t>
            </a:r>
          </a:p>
          <a:p>
            <a:r>
              <a:rPr lang="en-US" dirty="0" smtClean="0">
                <a:solidFill>
                  <a:srgbClr val="7030A0"/>
                </a:solidFill>
                <a:latin typeface="Balaram" pitchFamily="2" charset="0"/>
              </a:rPr>
              <a:t>Everyone silent like birds at the end of the day</a:t>
            </a:r>
          </a:p>
          <a:p>
            <a:r>
              <a:rPr lang="en-US" dirty="0" smtClean="0">
                <a:solidFill>
                  <a:srgbClr val="7030A0"/>
                </a:solidFill>
                <a:latin typeface="Balaram" pitchFamily="2" charset="0"/>
              </a:rPr>
              <a:t>Royal procession</a:t>
            </a:r>
          </a:p>
          <a:p>
            <a:r>
              <a:rPr lang="en-US" dirty="0" err="1" smtClean="0">
                <a:solidFill>
                  <a:srgbClr val="7030A0"/>
                </a:solidFill>
                <a:latin typeface="Balaram" pitchFamily="2" charset="0"/>
              </a:rPr>
              <a:t>Yudhisthira</a:t>
            </a:r>
            <a:r>
              <a:rPr lang="en-US" dirty="0" smtClean="0">
                <a:solidFill>
                  <a:srgbClr val="7030A0"/>
                </a:solidFill>
                <a:latin typeface="Balaram" pitchFamily="2" charset="0"/>
              </a:rPr>
              <a:t> maharaja feels separation</a:t>
            </a:r>
          </a:p>
          <a:p>
            <a:r>
              <a:rPr lang="en-US" dirty="0" smtClean="0">
                <a:solidFill>
                  <a:srgbClr val="7030A0"/>
                </a:solidFill>
                <a:latin typeface="Balaram" pitchFamily="2" charset="0"/>
              </a:rPr>
              <a:t>Everyone</a:t>
            </a:r>
            <a:r>
              <a:rPr lang="en-US" dirty="0" smtClean="0">
                <a:solidFill>
                  <a:srgbClr val="7030A0"/>
                </a:solidFill>
                <a:latin typeface="Balaram" pitchFamily="2" charset="0"/>
              </a:rPr>
              <a:t> glorify </a:t>
            </a:r>
            <a:r>
              <a:rPr lang="en-US" dirty="0" err="1" smtClean="0">
                <a:solidFill>
                  <a:srgbClr val="7030A0"/>
                </a:solidFill>
                <a:latin typeface="Balaram" pitchFamily="2" charset="0"/>
              </a:rPr>
              <a:t>Krsna</a:t>
            </a:r>
            <a:r>
              <a:rPr lang="en-US" dirty="0" smtClean="0">
                <a:solidFill>
                  <a:srgbClr val="7030A0"/>
                </a:solidFill>
                <a:latin typeface="Balaram" pitchFamily="2" charset="0"/>
              </a:rPr>
              <a:t>  and </a:t>
            </a:r>
            <a:r>
              <a:rPr lang="en-US" dirty="0" smtClean="0">
                <a:solidFill>
                  <a:srgbClr val="7030A0"/>
                </a:solidFill>
                <a:latin typeface="Balaram" pitchFamily="2" charset="0"/>
              </a:rPr>
              <a:t>return</a:t>
            </a:r>
            <a:endParaRPr lang="en-US" dirty="0" smtClean="0">
              <a:solidFill>
                <a:srgbClr val="7030A0"/>
              </a:solidFill>
              <a:latin typeface="Balaram" pitchFamily="2" charset="0"/>
            </a:endParaRPr>
          </a:p>
          <a:p>
            <a:r>
              <a:rPr lang="en-US" dirty="0" err="1" smtClean="0">
                <a:solidFill>
                  <a:srgbClr val="7030A0"/>
                </a:solidFill>
                <a:latin typeface="Balaram" pitchFamily="2" charset="0"/>
              </a:rPr>
              <a:t>Yudhisthira</a:t>
            </a:r>
            <a:r>
              <a:rPr lang="en-US" dirty="0" smtClean="0">
                <a:solidFill>
                  <a:srgbClr val="7030A0"/>
                </a:solidFill>
                <a:latin typeface="Balaram" pitchFamily="2" charset="0"/>
              </a:rPr>
              <a:t> maharaja consoles uncle and aunt.</a:t>
            </a:r>
          </a:p>
          <a:p>
            <a:r>
              <a:rPr lang="en-US" dirty="0" err="1" smtClean="0">
                <a:solidFill>
                  <a:srgbClr val="7030A0"/>
                </a:solidFill>
                <a:latin typeface="Balaram" pitchFamily="2" charset="0"/>
              </a:rPr>
              <a:t>Yudhisthira</a:t>
            </a:r>
            <a:r>
              <a:rPr lang="en-US" dirty="0" smtClean="0">
                <a:solidFill>
                  <a:srgbClr val="7030A0"/>
                </a:solidFill>
                <a:latin typeface="Balaram" pitchFamily="2" charset="0"/>
              </a:rPr>
              <a:t> maharaja rules the kingdom</a:t>
            </a:r>
          </a:p>
        </p:txBody>
      </p:sp>
    </p:spTree>
    <p:extLst>
      <p:ext uri="{BB962C8B-B14F-4D97-AF65-F5344CB8AC3E}">
        <p14:creationId xmlns:p14="http://schemas.microsoft.com/office/powerpoint/2010/main" val="31425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914400"/>
            <a:ext cx="8839200" cy="5632311"/>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stage attained by </a:t>
            </a:r>
            <a:r>
              <a:rPr lang="en-US" sz="2400" dirty="0" err="1">
                <a:solidFill>
                  <a:schemeClr val="bg1"/>
                </a:solidFill>
                <a:latin typeface="Balaram" pitchFamily="2" charset="0"/>
              </a:rPr>
              <a:t>Bhéñmadeva</a:t>
            </a:r>
            <a:r>
              <a:rPr lang="en-US" sz="2400" dirty="0">
                <a:solidFill>
                  <a:schemeClr val="bg1"/>
                </a:solidFill>
                <a:latin typeface="Balaram" pitchFamily="2" charset="0"/>
              </a:rPr>
              <a:t> while quitting his material body is called </a:t>
            </a:r>
            <a:r>
              <a:rPr lang="en-US" sz="2400" dirty="0" err="1">
                <a:solidFill>
                  <a:schemeClr val="bg1"/>
                </a:solidFill>
                <a:latin typeface="Balaram" pitchFamily="2" charset="0"/>
              </a:rPr>
              <a:t>nirvikalpa-samädhi</a:t>
            </a:r>
            <a:r>
              <a:rPr lang="en-US" sz="2400" dirty="0">
                <a:solidFill>
                  <a:schemeClr val="bg1"/>
                </a:solidFill>
                <a:latin typeface="Balaram" pitchFamily="2" charset="0"/>
              </a:rPr>
              <a:t> because he merged his self into thinking of the Lord and his mind into remembering His different activities. He chanted the glories of the Lord, and by his sight he began to see the Lord personally present before him, and thus all his activities became concentrated upon the Lord without deviation. This is the highest stage of perfection, and it is possible for everyone to attain this stage by practice of devotional service. The devotional service of the Lord consists of nine principles of service activities, and they are (1) hearing, (2) chanting, (3) remembering, (4) serving the lotus feet, (5) worshiping, (6) praying, (7) executing the orders, (8) fraternizing, and (9) fully surrendering. Any one of them or all of them are equally competent to award the desired result, but they require to be practiced persistently under the guidance of an expert devotee of the </a:t>
            </a:r>
            <a:r>
              <a:rPr lang="en-US" sz="2400" dirty="0" smtClean="0">
                <a:solidFill>
                  <a:schemeClr val="bg1"/>
                </a:solidFill>
                <a:latin typeface="Balaram" pitchFamily="2" charset="0"/>
              </a:rPr>
              <a:t>Lord.”</a:t>
            </a:r>
            <a:endParaRPr lang="en-US" sz="2400" b="1" dirty="0">
              <a:solidFill>
                <a:schemeClr val="bg1"/>
              </a:solidFill>
              <a:latin typeface="Balaram" pitchFamily="2" charset="0"/>
            </a:endParaRPr>
          </a:p>
        </p:txBody>
      </p:sp>
      <p:sp>
        <p:nvSpPr>
          <p:cNvPr id="5" name="Content Placeholder 2"/>
          <p:cNvSpPr>
            <a:spLocks noGrp="1"/>
          </p:cNvSpPr>
          <p:nvPr>
            <p:ph idx="1"/>
          </p:nvPr>
        </p:nvSpPr>
        <p:spPr>
          <a:xfrm>
            <a:off x="0" y="76200"/>
            <a:ext cx="9144000" cy="762000"/>
          </a:xfrm>
        </p:spPr>
        <p:txBody>
          <a:bodyPr/>
          <a:lstStyle/>
          <a:p>
            <a:pPr marL="136525" indent="0" algn="ctr">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1.9.43 - 4</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9</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Departure &amp;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Seperation</a:t>
            </a:r>
            <a:endPar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623304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Our part – Back to basics</a:t>
            </a:r>
          </a:p>
        </p:txBody>
      </p:sp>
      <p:sp>
        <p:nvSpPr>
          <p:cNvPr id="4" name="Content Placeholder 2"/>
          <p:cNvSpPr txBox="1">
            <a:spLocks/>
          </p:cNvSpPr>
          <p:nvPr/>
        </p:nvSpPr>
        <p:spPr bwMode="auto">
          <a:xfrm>
            <a:off x="0" y="1524000"/>
            <a:ext cx="4648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err="1" smtClean="0">
                <a:solidFill>
                  <a:srgbClr val="7030A0"/>
                </a:solidFill>
                <a:latin typeface="Balaram" pitchFamily="2" charset="0"/>
              </a:rPr>
              <a:t>Sadhana</a:t>
            </a:r>
            <a:r>
              <a:rPr lang="en-US" dirty="0" smtClean="0">
                <a:solidFill>
                  <a:srgbClr val="7030A0"/>
                </a:solidFill>
                <a:latin typeface="Balaram" pitchFamily="2" charset="0"/>
              </a:rPr>
              <a:t>-bhakti </a:t>
            </a:r>
          </a:p>
          <a:p>
            <a:r>
              <a:rPr lang="en-US" dirty="0" smtClean="0">
                <a:solidFill>
                  <a:srgbClr val="7030A0"/>
                </a:solidFill>
                <a:latin typeface="Balaram" pitchFamily="2" charset="0"/>
              </a:rPr>
              <a:t>Hearing and Chanting</a:t>
            </a:r>
          </a:p>
          <a:p>
            <a:r>
              <a:rPr lang="en-US" dirty="0" smtClean="0">
                <a:solidFill>
                  <a:srgbClr val="7030A0"/>
                </a:solidFill>
                <a:latin typeface="Balaram" pitchFamily="2" charset="0"/>
              </a:rPr>
              <a:t>Sincerely and attentively</a:t>
            </a:r>
          </a:p>
          <a:p>
            <a:r>
              <a:rPr lang="en-US" dirty="0" smtClean="0">
                <a:solidFill>
                  <a:srgbClr val="7030A0"/>
                </a:solidFill>
                <a:latin typeface="Balaram" pitchFamily="2" charset="0"/>
              </a:rPr>
              <a:t>Razor’s edge</a:t>
            </a:r>
          </a:p>
          <a:p>
            <a:r>
              <a:rPr lang="en-US" dirty="0" smtClean="0">
                <a:solidFill>
                  <a:srgbClr val="7030A0"/>
                </a:solidFill>
                <a:latin typeface="Balaram" pitchFamily="2" charset="0"/>
              </a:rPr>
              <a:t>Goal re(de)fined</a:t>
            </a:r>
          </a:p>
          <a:p>
            <a:r>
              <a:rPr lang="en-US" dirty="0" smtClean="0">
                <a:solidFill>
                  <a:srgbClr val="7030A0"/>
                </a:solidFill>
                <a:latin typeface="Balaram" pitchFamily="2" charset="0"/>
              </a:rPr>
              <a:t>Die </a:t>
            </a:r>
            <a:r>
              <a:rPr lang="en-US" dirty="0" smtClean="0">
                <a:solidFill>
                  <a:srgbClr val="7030A0"/>
                </a:solidFill>
                <a:latin typeface="Balaram" pitchFamily="2" charset="0"/>
              </a:rPr>
              <a:t>before dying</a:t>
            </a:r>
          </a:p>
          <a:p>
            <a:r>
              <a:rPr lang="en-US" dirty="0" smtClean="0">
                <a:solidFill>
                  <a:srgbClr val="7030A0"/>
                </a:solidFill>
                <a:latin typeface="Balaram" pitchFamily="2" charset="0"/>
              </a:rPr>
              <a:t>Just this one life to </a:t>
            </a:r>
            <a:r>
              <a:rPr lang="en-US" dirty="0" err="1" smtClean="0">
                <a:solidFill>
                  <a:srgbClr val="7030A0"/>
                </a:solidFill>
                <a:latin typeface="Balaram" pitchFamily="2" charset="0"/>
              </a:rPr>
              <a:t>Krsna</a:t>
            </a:r>
            <a:r>
              <a:rPr lang="en-US" dirty="0">
                <a:solidFill>
                  <a:srgbClr val="7030A0"/>
                </a:solidFill>
                <a:latin typeface="Balaram" pitchFamily="2" charset="0"/>
              </a:rPr>
              <a:t>!</a:t>
            </a:r>
            <a:endParaRPr lang="en-US" dirty="0" smtClean="0">
              <a:solidFill>
                <a:srgbClr val="7030A0"/>
              </a:solidFill>
              <a:latin typeface="Balaram" pitchFamily="2" charset="0"/>
            </a:endParaRPr>
          </a:p>
        </p:txBody>
      </p:sp>
      <p:pic>
        <p:nvPicPr>
          <p:cNvPr id="7170" name="Picture 2" descr="C:\Personal\Iskcon\BhaktiVaibhav\Resources\Pictures\SRIMAD-BHAGAVATAM, other Stories\Dhruva Blessed by Vis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99530"/>
            <a:ext cx="3810000" cy="499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1000"/>
                                        <p:tgtEl>
                                          <p:spTgt spid="7170"/>
                                        </p:tgtEl>
                                      </p:cBhvr>
                                    </p:animEffect>
                                    <p:anim calcmode="lin" valueType="num">
                                      <p:cBhvr>
                                        <p:cTn id="10" dur="1000" fill="hold"/>
                                        <p:tgtEl>
                                          <p:spTgt spid="7170"/>
                                        </p:tgtEl>
                                        <p:attrNameLst>
                                          <p:attrName>ppt_x</p:attrName>
                                        </p:attrNameLst>
                                      </p:cBhvr>
                                      <p:tavLst>
                                        <p:tav tm="0">
                                          <p:val>
                                            <p:strVal val="#ppt_x"/>
                                          </p:val>
                                        </p:tav>
                                        <p:tav tm="100000">
                                          <p:val>
                                            <p:strVal val="#ppt_x"/>
                                          </p:val>
                                        </p:tav>
                                      </p:tavLst>
                                    </p:anim>
                                    <p:anim calcmode="lin" valueType="num">
                                      <p:cBhvr>
                                        <p:cTn id="1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Thank you very much!</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2" name="Rectangle 1"/>
          <p:cNvSpPr/>
          <p:nvPr/>
        </p:nvSpPr>
        <p:spPr>
          <a:xfrm>
            <a:off x="2301301" y="5867400"/>
            <a:ext cx="4846198" cy="523220"/>
          </a:xfrm>
          <a:prstGeom prst="rect">
            <a:avLst/>
          </a:prstGeom>
        </p:spPr>
        <p:txBody>
          <a:bodyPr wrap="none">
            <a:spAutoFit/>
          </a:bodyPr>
          <a:lstStyle/>
          <a:p>
            <a:r>
              <a:rPr lang="en-US" sz="2800" dirty="0">
                <a:solidFill>
                  <a:schemeClr val="bg1"/>
                </a:solidFill>
                <a:latin typeface="Balaram" pitchFamily="2" charset="0"/>
              </a:rPr>
              <a:t>All </a:t>
            </a:r>
            <a:r>
              <a:rPr lang="en-US" sz="2800" dirty="0" smtClean="0">
                <a:solidFill>
                  <a:schemeClr val="bg1"/>
                </a:solidFill>
                <a:latin typeface="Balaram" pitchFamily="2" charset="0"/>
              </a:rPr>
              <a:t>glories to </a:t>
            </a:r>
            <a:r>
              <a:rPr lang="en-US" sz="2800" dirty="0" err="1" smtClean="0">
                <a:solidFill>
                  <a:schemeClr val="bg1"/>
                </a:solidFill>
                <a:latin typeface="Balaram" pitchFamily="2" charset="0"/>
              </a:rPr>
              <a:t>Srila</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Prabhupada</a:t>
            </a:r>
            <a:r>
              <a:rPr lang="en-US" sz="2800" dirty="0" smtClean="0">
                <a:solidFill>
                  <a:schemeClr val="bg1"/>
                </a:solidFill>
                <a:latin typeface="Balaram" pitchFamily="2" charset="0"/>
              </a:rPr>
              <a:t>!</a:t>
            </a:r>
            <a:endParaRPr lang="en-US" sz="2800" dirty="0">
              <a:solidFill>
                <a:schemeClr val="bg1"/>
              </a:solidFill>
              <a:latin typeface="Balaram" pitchFamily="2" charset="0"/>
            </a:endParaRPr>
          </a:p>
        </p:txBody>
      </p:sp>
      <p:pic>
        <p:nvPicPr>
          <p:cNvPr id="1026" name="Picture 2" descr="E:\SrilaPrabhupadaImages\Prabhupada2\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81075"/>
            <a:ext cx="685800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077200" cy="1447800"/>
          </a:xfrm>
        </p:spPr>
        <p:txBody>
          <a:bodyPr>
            <a:normAutofit fontScale="90000"/>
          </a:bodyPr>
          <a:lstStyle/>
          <a:p>
            <a:pPr indent="304800" fontAlgn="auto">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abhadresu</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nityam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bhagavata-sevaya</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bhagavaty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uttama-sloke</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bhaktir</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bhavati</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4099" name="Content Placeholder 2"/>
          <p:cNvSpPr>
            <a:spLocks noGrp="1"/>
          </p:cNvSpPr>
          <p:nvPr>
            <p:ph idx="1"/>
          </p:nvPr>
        </p:nvSpPr>
        <p:spPr>
          <a:xfrm>
            <a:off x="381000" y="3352800"/>
            <a:ext cx="8305800" cy="2895600"/>
          </a:xfrm>
        </p:spPr>
        <p:txBody>
          <a:bodyPr/>
          <a:lstStyle/>
          <a:p>
            <a:pPr>
              <a:buNone/>
            </a:pPr>
            <a:r>
              <a:rPr lang="en-US" b="1" i="1" dirty="0" smtClean="0">
                <a:solidFill>
                  <a:srgbClr val="7030A0"/>
                </a:solidFill>
                <a:latin typeface="Balaram" pitchFamily="2" charset="0"/>
              </a:rPr>
              <a:t>By regular attendance in classes on the </a:t>
            </a:r>
            <a:r>
              <a:rPr lang="en-US" b="1" i="1" dirty="0" err="1" smtClean="0">
                <a:solidFill>
                  <a:srgbClr val="7030A0"/>
                </a:solidFill>
                <a:latin typeface="Balaram" pitchFamily="2" charset="0"/>
              </a:rPr>
              <a:t>Bhagavatam</a:t>
            </a:r>
            <a:endParaRPr lang="en-US" b="1" i="1" dirty="0">
              <a:solidFill>
                <a:srgbClr val="7030A0"/>
              </a:solidFill>
              <a:latin typeface="Balaram" pitchFamily="2" charset="0"/>
            </a:endParaRPr>
          </a:p>
          <a:p>
            <a:pPr>
              <a:buNone/>
            </a:pPr>
            <a:r>
              <a:rPr lang="en-US" b="1" i="1" dirty="0" smtClean="0">
                <a:solidFill>
                  <a:srgbClr val="7030A0"/>
                </a:solidFill>
                <a:latin typeface="Balaram" pitchFamily="2" charset="0"/>
              </a:rPr>
              <a:t>and by rendering of service to the pure devotee, all</a:t>
            </a:r>
          </a:p>
          <a:p>
            <a:pPr>
              <a:buNone/>
            </a:pPr>
            <a:r>
              <a:rPr lang="en-US" b="1" i="1" dirty="0" smtClean="0">
                <a:solidFill>
                  <a:srgbClr val="7030A0"/>
                </a:solidFill>
                <a:latin typeface="Balaram" pitchFamily="2" charset="0"/>
              </a:rPr>
              <a:t>that is troublesome to the heart is almost completely</a:t>
            </a:r>
          </a:p>
          <a:p>
            <a:pPr>
              <a:buNone/>
            </a:pPr>
            <a:r>
              <a:rPr lang="en-US" b="1" i="1" dirty="0" smtClean="0">
                <a:solidFill>
                  <a:srgbClr val="7030A0"/>
                </a:solidFill>
                <a:latin typeface="Balaram" pitchFamily="2" charset="0"/>
              </a:rPr>
              <a:t>destroyed, and loving service unto the Personality of </a:t>
            </a:r>
          </a:p>
          <a:p>
            <a:pPr>
              <a:buNone/>
            </a:pPr>
            <a:r>
              <a:rPr lang="en-US" b="1" i="1" dirty="0" smtClean="0">
                <a:solidFill>
                  <a:srgbClr val="7030A0"/>
                </a:solidFill>
                <a:latin typeface="Balaram" pitchFamily="2" charset="0"/>
              </a:rPr>
              <a:t>Godhead, who is praised with transcendental songs, is</a:t>
            </a:r>
          </a:p>
          <a:p>
            <a:pPr>
              <a:buNone/>
            </a:pPr>
            <a:r>
              <a:rPr lang="en-US" b="1" i="1" dirty="0" smtClean="0">
                <a:solidFill>
                  <a:srgbClr val="7030A0"/>
                </a:solidFill>
                <a:latin typeface="Balaram" pitchFamily="2" charset="0"/>
              </a:rPr>
              <a:t>established as an irrevocable fact.</a:t>
            </a:r>
          </a:p>
          <a:p>
            <a:endParaRPr lang="en-US" dirty="0" smtClean="0"/>
          </a:p>
        </p:txBody>
      </p:sp>
      <p:pic>
        <p:nvPicPr>
          <p:cNvPr id="4100" name="Picture 3" descr="C:\Users\Sarva\Pictures\_MG_0089.JPG"/>
          <p:cNvPicPr>
            <a:picLocks noChangeAspect="1" noChangeArrowheads="1"/>
          </p:cNvPicPr>
          <p:nvPr/>
        </p:nvPicPr>
        <p:blipFill>
          <a:blip r:embed="rId3" cstate="print"/>
          <a:srcRect/>
          <a:stretch>
            <a:fillRect/>
          </a:stretch>
        </p:blipFill>
        <p:spPr bwMode="auto">
          <a:xfrm>
            <a:off x="228600" y="1219200"/>
            <a:ext cx="1905000" cy="1270000"/>
          </a:xfrm>
          <a:prstGeom prst="rect">
            <a:avLst/>
          </a:prstGeom>
          <a:noFill/>
          <a:ln w="9525">
            <a:noFill/>
            <a:miter lim="800000"/>
            <a:headEnd/>
            <a:tailEnd/>
          </a:ln>
        </p:spPr>
      </p:pic>
      <p:sp>
        <p:nvSpPr>
          <p:cNvPr id="5" name="Title 1"/>
          <p:cNvSpPr txBox="1">
            <a:spLocks/>
          </p:cNvSpPr>
          <p:nvPr/>
        </p:nvSpPr>
        <p:spPr>
          <a:xfrm>
            <a:off x="2514600" y="76200"/>
            <a:ext cx="45720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alaram" pitchFamily="2" charset="0"/>
                <a:ea typeface="+mj-ea"/>
                <a:cs typeface="+mj-cs"/>
              </a:rPr>
              <a:t>SB 1.2.18</a:t>
            </a: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OUTLINE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2" name="Rectangle 1"/>
          <p:cNvSpPr/>
          <p:nvPr/>
        </p:nvSpPr>
        <p:spPr>
          <a:xfrm>
            <a:off x="152400" y="685800"/>
            <a:ext cx="9144000" cy="6124754"/>
          </a:xfrm>
          <a:prstGeom prst="rect">
            <a:avLst/>
          </a:prstGeom>
        </p:spPr>
        <p:txBody>
          <a:bodyPr wrap="square">
            <a:spAutoFit/>
          </a:bodyPr>
          <a:lstStyle/>
          <a:p>
            <a:r>
              <a:rPr lang="en-US" sz="2800" b="1" i="1" dirty="0" smtClean="0">
                <a:solidFill>
                  <a:srgbClr val="7030A0"/>
                </a:solidFill>
                <a:latin typeface="Balaram" pitchFamily="2" charset="0"/>
              </a:rPr>
              <a:t>1.9.1 </a:t>
            </a:r>
            <a:r>
              <a:rPr lang="en-US" sz="2800" b="1" i="1" dirty="0">
                <a:solidFill>
                  <a:srgbClr val="7030A0"/>
                </a:solidFill>
                <a:latin typeface="Balaram" pitchFamily="2" charset="0"/>
              </a:rPr>
              <a:t>– </a:t>
            </a:r>
            <a:r>
              <a:rPr lang="en-US" sz="2800" b="1" i="1" dirty="0" smtClean="0">
                <a:solidFill>
                  <a:srgbClr val="7030A0"/>
                </a:solidFill>
                <a:latin typeface="Balaram" pitchFamily="2" charset="0"/>
              </a:rPr>
              <a:t>10        Lord </a:t>
            </a:r>
            <a:r>
              <a:rPr lang="en-US" sz="2800" b="1" i="1" dirty="0" err="1" smtClean="0">
                <a:solidFill>
                  <a:srgbClr val="7030A0"/>
                </a:solidFill>
                <a:latin typeface="Balaram" pitchFamily="2" charset="0"/>
              </a:rPr>
              <a:t>Krsna</a:t>
            </a:r>
            <a:r>
              <a:rPr lang="en-US" sz="2800" b="1" i="1" dirty="0" smtClean="0">
                <a:solidFill>
                  <a:srgbClr val="7030A0"/>
                </a:solidFill>
                <a:latin typeface="Balaram" pitchFamily="2" charset="0"/>
              </a:rPr>
              <a:t>, the </a:t>
            </a:r>
            <a:r>
              <a:rPr lang="en-US" sz="2800" b="1" i="1" dirty="0" err="1" smtClean="0">
                <a:solidFill>
                  <a:srgbClr val="7030A0"/>
                </a:solidFill>
                <a:latin typeface="Balaram" pitchFamily="2" charset="0"/>
              </a:rPr>
              <a:t>Pandavas</a:t>
            </a:r>
            <a:r>
              <a:rPr lang="en-US" sz="2800" b="1" i="1" dirty="0" smtClean="0">
                <a:solidFill>
                  <a:srgbClr val="7030A0"/>
                </a:solidFill>
                <a:latin typeface="Balaram" pitchFamily="2" charset="0"/>
              </a:rPr>
              <a:t> and sages</a:t>
            </a:r>
          </a:p>
          <a:p>
            <a:r>
              <a:rPr lang="en-US" sz="2800" b="1" i="1" dirty="0">
                <a:solidFill>
                  <a:srgbClr val="7030A0"/>
                </a:solidFill>
                <a:latin typeface="Balaram" pitchFamily="2" charset="0"/>
              </a:rPr>
              <a:t> </a:t>
            </a:r>
            <a:r>
              <a:rPr lang="en-US" sz="2800" b="1" i="1" dirty="0" smtClean="0">
                <a:solidFill>
                  <a:srgbClr val="7030A0"/>
                </a:solidFill>
                <a:latin typeface="Balaram" pitchFamily="2" charset="0"/>
              </a:rPr>
              <a:t>                       approach </a:t>
            </a:r>
            <a:r>
              <a:rPr lang="en-US" sz="2800" b="1" i="1" dirty="0" err="1" smtClean="0">
                <a:solidFill>
                  <a:srgbClr val="7030A0"/>
                </a:solidFill>
                <a:latin typeface="Balaram" pitchFamily="2" charset="0"/>
              </a:rPr>
              <a:t>Bhismadeva</a:t>
            </a:r>
            <a:endParaRPr lang="en-US" sz="2800" b="1" i="1" dirty="0" smtClean="0">
              <a:solidFill>
                <a:srgbClr val="7030A0"/>
              </a:solidFill>
              <a:latin typeface="Balaram" pitchFamily="2" charset="0"/>
            </a:endParaRPr>
          </a:p>
          <a:p>
            <a:endParaRPr lang="en-US" sz="2800" b="1" i="1" dirty="0" smtClean="0">
              <a:solidFill>
                <a:srgbClr val="7030A0"/>
              </a:solidFill>
              <a:latin typeface="Balaram" pitchFamily="2" charset="0"/>
            </a:endParaRPr>
          </a:p>
          <a:p>
            <a:r>
              <a:rPr lang="en-US" sz="2800" b="1" i="1" dirty="0" smtClean="0">
                <a:solidFill>
                  <a:srgbClr val="7030A0"/>
                </a:solidFill>
                <a:latin typeface="Balaram" pitchFamily="2" charset="0"/>
              </a:rPr>
              <a:t>1.9.11 </a:t>
            </a:r>
            <a:r>
              <a:rPr lang="en-US" sz="2800" b="1" i="1" dirty="0">
                <a:solidFill>
                  <a:srgbClr val="7030A0"/>
                </a:solidFill>
                <a:latin typeface="Balaram" pitchFamily="2" charset="0"/>
              </a:rPr>
              <a:t>– </a:t>
            </a:r>
            <a:r>
              <a:rPr lang="en-US" sz="2800" b="1" i="1" dirty="0" smtClean="0">
                <a:solidFill>
                  <a:srgbClr val="7030A0"/>
                </a:solidFill>
                <a:latin typeface="Balaram" pitchFamily="2" charset="0"/>
              </a:rPr>
              <a:t>17      </a:t>
            </a:r>
            <a:r>
              <a:rPr lang="en-US" sz="2800" b="1" i="1" dirty="0" err="1" smtClean="0">
                <a:solidFill>
                  <a:srgbClr val="7030A0"/>
                </a:solidFill>
                <a:latin typeface="Balaram" pitchFamily="2" charset="0"/>
              </a:rPr>
              <a:t>Bhismadeva</a:t>
            </a:r>
            <a:r>
              <a:rPr lang="en-US" sz="2800" b="1" i="1" dirty="0">
                <a:solidFill>
                  <a:srgbClr val="7030A0"/>
                </a:solidFill>
                <a:latin typeface="Balaram" pitchFamily="2" charset="0"/>
              </a:rPr>
              <a:t> </a:t>
            </a:r>
            <a:r>
              <a:rPr lang="en-US" sz="2800" b="1" i="1" dirty="0" smtClean="0">
                <a:solidFill>
                  <a:srgbClr val="7030A0"/>
                </a:solidFill>
                <a:latin typeface="Balaram" pitchFamily="2" charset="0"/>
              </a:rPr>
              <a:t>pacifies </a:t>
            </a:r>
            <a:r>
              <a:rPr lang="en-US" sz="2800" b="1" i="1" dirty="0" err="1" smtClean="0">
                <a:solidFill>
                  <a:srgbClr val="7030A0"/>
                </a:solidFill>
                <a:latin typeface="Balaram" pitchFamily="2" charset="0"/>
              </a:rPr>
              <a:t>Yudhisthira</a:t>
            </a:r>
            <a:r>
              <a:rPr lang="en-US" sz="2800" b="1" i="1" dirty="0" smtClean="0">
                <a:solidFill>
                  <a:srgbClr val="7030A0"/>
                </a:solidFill>
                <a:latin typeface="Balaram" pitchFamily="2" charset="0"/>
              </a:rPr>
              <a:t> maharaja</a:t>
            </a:r>
            <a:endParaRPr lang="en-US" sz="2800" b="1" i="1" dirty="0">
              <a:solidFill>
                <a:srgbClr val="7030A0"/>
              </a:solidFill>
              <a:latin typeface="Balaram" pitchFamily="2" charset="0"/>
            </a:endParaRPr>
          </a:p>
          <a:p>
            <a:pPr>
              <a:buNone/>
            </a:pPr>
            <a:endParaRPr lang="en-US" sz="2800" b="1" i="1" dirty="0" smtClean="0">
              <a:solidFill>
                <a:srgbClr val="7030A0"/>
              </a:solidFill>
              <a:latin typeface="Balaram" pitchFamily="2" charset="0"/>
            </a:endParaRPr>
          </a:p>
          <a:p>
            <a:pPr>
              <a:buNone/>
            </a:pPr>
            <a:r>
              <a:rPr lang="en-US" sz="2800" b="1" i="1" dirty="0" smtClean="0">
                <a:solidFill>
                  <a:srgbClr val="7030A0"/>
                </a:solidFill>
                <a:latin typeface="Balaram" pitchFamily="2" charset="0"/>
              </a:rPr>
              <a:t>1.9.18 – 24      Glorification of </a:t>
            </a:r>
            <a:r>
              <a:rPr lang="en-US" sz="2800" b="1" i="1" dirty="0" err="1" smtClean="0">
                <a:solidFill>
                  <a:srgbClr val="7030A0"/>
                </a:solidFill>
                <a:latin typeface="Balaram" pitchFamily="2" charset="0"/>
              </a:rPr>
              <a:t>Krsna</a:t>
            </a:r>
            <a:r>
              <a:rPr lang="en-US" sz="2800" b="1" i="1" dirty="0" smtClean="0">
                <a:solidFill>
                  <a:srgbClr val="7030A0"/>
                </a:solidFill>
                <a:latin typeface="Balaram" pitchFamily="2" charset="0"/>
              </a:rPr>
              <a:t> as </a:t>
            </a:r>
            <a:r>
              <a:rPr lang="en-US" sz="2800" b="1" i="1" dirty="0" smtClean="0">
                <a:solidFill>
                  <a:srgbClr val="7030A0"/>
                </a:solidFill>
                <a:latin typeface="Balaram" pitchFamily="2" charset="0"/>
              </a:rPr>
              <a:t>the SPOG</a:t>
            </a:r>
            <a:endParaRPr lang="en-US" sz="2800" b="1" i="1" dirty="0" smtClean="0">
              <a:solidFill>
                <a:srgbClr val="7030A0"/>
              </a:solidFill>
              <a:latin typeface="Balaram" pitchFamily="2" charset="0"/>
            </a:endParaRPr>
          </a:p>
          <a:p>
            <a:pPr>
              <a:buNone/>
            </a:pPr>
            <a:endParaRPr lang="en-US" sz="2800" b="1" i="1" dirty="0" smtClean="0">
              <a:solidFill>
                <a:srgbClr val="7030A0"/>
              </a:solidFill>
              <a:latin typeface="Balaram" pitchFamily="2" charset="0"/>
            </a:endParaRPr>
          </a:p>
          <a:p>
            <a:pPr>
              <a:buNone/>
            </a:pPr>
            <a:r>
              <a:rPr lang="en-US" sz="2800" b="1" i="1" dirty="0" smtClean="0">
                <a:solidFill>
                  <a:srgbClr val="7030A0"/>
                </a:solidFill>
                <a:latin typeface="Balaram" pitchFamily="2" charset="0"/>
              </a:rPr>
              <a:t>1.9.25 – 28      Instructions on how to rule</a:t>
            </a:r>
          </a:p>
          <a:p>
            <a:pPr>
              <a:buNone/>
            </a:pPr>
            <a:r>
              <a:rPr lang="en-US" sz="2800" b="1" i="1" dirty="0" smtClean="0">
                <a:solidFill>
                  <a:srgbClr val="7030A0"/>
                </a:solidFill>
                <a:latin typeface="Balaram" pitchFamily="2" charset="0"/>
              </a:rPr>
              <a:t> </a:t>
            </a:r>
          </a:p>
          <a:p>
            <a:pPr>
              <a:buNone/>
            </a:pPr>
            <a:r>
              <a:rPr lang="en-US" sz="2800" b="1" i="1" dirty="0" smtClean="0">
                <a:solidFill>
                  <a:srgbClr val="7030A0"/>
                </a:solidFill>
                <a:latin typeface="Balaram" pitchFamily="2" charset="0"/>
              </a:rPr>
              <a:t>1.9.29 </a:t>
            </a:r>
            <a:r>
              <a:rPr lang="en-US" sz="2800" b="1" i="1" dirty="0">
                <a:solidFill>
                  <a:srgbClr val="7030A0"/>
                </a:solidFill>
                <a:latin typeface="Balaram" pitchFamily="2" charset="0"/>
              </a:rPr>
              <a:t>–</a:t>
            </a:r>
            <a:r>
              <a:rPr lang="en-US" sz="2800" b="1" i="1" dirty="0" smtClean="0">
                <a:solidFill>
                  <a:srgbClr val="7030A0"/>
                </a:solidFill>
                <a:latin typeface="Balaram" pitchFamily="2" charset="0"/>
              </a:rPr>
              <a:t> 31      Preparing to leave</a:t>
            </a:r>
          </a:p>
          <a:p>
            <a:pPr>
              <a:buNone/>
            </a:pPr>
            <a:endParaRPr lang="en-US" sz="2800" b="1" i="1" dirty="0" smtClean="0">
              <a:solidFill>
                <a:srgbClr val="7030A0"/>
              </a:solidFill>
              <a:latin typeface="Balaram" pitchFamily="2" charset="0"/>
            </a:endParaRPr>
          </a:p>
          <a:p>
            <a:pPr>
              <a:buNone/>
            </a:pPr>
            <a:r>
              <a:rPr lang="en-US" sz="2800" b="1" i="1" dirty="0" smtClean="0">
                <a:solidFill>
                  <a:srgbClr val="7030A0"/>
                </a:solidFill>
                <a:latin typeface="Balaram" pitchFamily="2" charset="0"/>
              </a:rPr>
              <a:t>1.9.32 - 42      Final prayers</a:t>
            </a:r>
          </a:p>
          <a:p>
            <a:endParaRPr lang="en-US" sz="2800" b="1" i="1" dirty="0" smtClean="0">
              <a:solidFill>
                <a:srgbClr val="7030A0"/>
              </a:solidFill>
              <a:latin typeface="Balaram" pitchFamily="2" charset="0"/>
            </a:endParaRPr>
          </a:p>
          <a:p>
            <a:r>
              <a:rPr lang="en-US" sz="2800" b="1" i="1" dirty="0" smtClean="0">
                <a:solidFill>
                  <a:srgbClr val="7030A0"/>
                </a:solidFill>
                <a:latin typeface="Balaram" pitchFamily="2" charset="0"/>
              </a:rPr>
              <a:t>1.9.43 </a:t>
            </a:r>
            <a:r>
              <a:rPr lang="en-US" sz="2800" b="1" i="1" dirty="0">
                <a:solidFill>
                  <a:srgbClr val="7030A0"/>
                </a:solidFill>
                <a:latin typeface="Balaram" pitchFamily="2" charset="0"/>
              </a:rPr>
              <a:t>- </a:t>
            </a:r>
            <a:r>
              <a:rPr lang="en-US" sz="2800" b="1" i="1" dirty="0" smtClean="0">
                <a:solidFill>
                  <a:srgbClr val="7030A0"/>
                </a:solidFill>
                <a:latin typeface="Balaram" pitchFamily="2" charset="0"/>
              </a:rPr>
              <a:t>49      Departure and Separation</a:t>
            </a:r>
          </a:p>
        </p:txBody>
      </p:sp>
    </p:spTree>
    <p:extLst>
      <p:ext uri="{BB962C8B-B14F-4D97-AF65-F5344CB8AC3E}">
        <p14:creationId xmlns:p14="http://schemas.microsoft.com/office/powerpoint/2010/main" val="342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1.9.1- 10 : Lord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Pandavas</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&amp; Sages approach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Bhismadeva</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92314" y="1447800"/>
            <a:ext cx="5370286"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err="1" smtClean="0">
                <a:solidFill>
                  <a:srgbClr val="7030A0"/>
                </a:solidFill>
                <a:latin typeface="Balaram" pitchFamily="2" charset="0"/>
              </a:rPr>
              <a:t>Yudhisthira</a:t>
            </a:r>
            <a:r>
              <a:rPr lang="en-US" sz="2400" dirty="0" smtClean="0">
                <a:solidFill>
                  <a:srgbClr val="7030A0"/>
                </a:solidFill>
                <a:latin typeface="Balaram" pitchFamily="2" charset="0"/>
              </a:rPr>
              <a:t> maharaja’s bewilderment</a:t>
            </a:r>
          </a:p>
          <a:p>
            <a:r>
              <a:rPr lang="en-US" sz="2400" dirty="0" err="1" smtClean="0">
                <a:solidFill>
                  <a:srgbClr val="7030A0"/>
                </a:solidFill>
                <a:latin typeface="Balaram" pitchFamily="2" charset="0"/>
              </a:rPr>
              <a:t>Pandavas</a:t>
            </a:r>
            <a:r>
              <a:rPr lang="en-US" sz="2400" dirty="0" smtClean="0">
                <a:solidFill>
                  <a:srgbClr val="7030A0"/>
                </a:solidFill>
                <a:latin typeface="Balaram" pitchFamily="2" charset="0"/>
              </a:rPr>
              <a:t> and Lord </a:t>
            </a:r>
            <a:r>
              <a:rPr lang="en-US" sz="2400" dirty="0" err="1" smtClean="0">
                <a:solidFill>
                  <a:srgbClr val="7030A0"/>
                </a:solidFill>
                <a:latin typeface="Balaram" pitchFamily="2" charset="0"/>
              </a:rPr>
              <a:t>Krsna</a:t>
            </a:r>
            <a:r>
              <a:rPr lang="en-US" sz="2400" dirty="0" smtClean="0">
                <a:solidFill>
                  <a:srgbClr val="7030A0"/>
                </a:solidFill>
                <a:latin typeface="Balaram" pitchFamily="2" charset="0"/>
              </a:rPr>
              <a:t> accompany </a:t>
            </a:r>
            <a:r>
              <a:rPr lang="en-US" sz="2400" dirty="0" err="1" smtClean="0">
                <a:solidFill>
                  <a:srgbClr val="7030A0"/>
                </a:solidFill>
                <a:latin typeface="Balaram" pitchFamily="2" charset="0"/>
              </a:rPr>
              <a:t>Yudhisthira</a:t>
            </a:r>
            <a:r>
              <a:rPr lang="en-US" sz="2400" dirty="0" smtClean="0">
                <a:solidFill>
                  <a:srgbClr val="7030A0"/>
                </a:solidFill>
                <a:latin typeface="Balaram" pitchFamily="2" charset="0"/>
              </a:rPr>
              <a:t> maharaja</a:t>
            </a:r>
          </a:p>
          <a:p>
            <a:r>
              <a:rPr lang="en-US" sz="2400" dirty="0" smtClean="0">
                <a:solidFill>
                  <a:srgbClr val="7030A0"/>
                </a:solidFill>
                <a:latin typeface="Balaram" pitchFamily="2" charset="0"/>
              </a:rPr>
              <a:t>Great souls, </a:t>
            </a:r>
            <a:r>
              <a:rPr lang="en-US" sz="2400" dirty="0" err="1">
                <a:solidFill>
                  <a:srgbClr val="7030A0"/>
                </a:solidFill>
                <a:latin typeface="Balaram" pitchFamily="2" charset="0"/>
              </a:rPr>
              <a:t>r</a:t>
            </a:r>
            <a:r>
              <a:rPr lang="en-US" sz="2400" dirty="0" err="1" smtClean="0">
                <a:solidFill>
                  <a:srgbClr val="7030A0"/>
                </a:solidFill>
                <a:latin typeface="Balaram" pitchFamily="2" charset="0"/>
              </a:rPr>
              <a:t>sis</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Brahmanas</a:t>
            </a:r>
            <a:r>
              <a:rPr lang="en-US" sz="2400" dirty="0">
                <a:solidFill>
                  <a:srgbClr val="7030A0"/>
                </a:solidFill>
                <a:latin typeface="Balaram" pitchFamily="2" charset="0"/>
              </a:rPr>
              <a:t> </a:t>
            </a:r>
            <a:r>
              <a:rPr lang="en-US" sz="2400" dirty="0" smtClean="0">
                <a:solidFill>
                  <a:srgbClr val="7030A0"/>
                </a:solidFill>
                <a:latin typeface="Balaram" pitchFamily="2" charset="0"/>
              </a:rPr>
              <a:t>and kings followed </a:t>
            </a:r>
            <a:endParaRPr lang="en-US" sz="2400" dirty="0" smtClean="0">
              <a:solidFill>
                <a:srgbClr val="7030A0"/>
              </a:solidFill>
              <a:latin typeface="Balaram" pitchFamily="2" charset="0"/>
            </a:endParaRPr>
          </a:p>
          <a:p>
            <a:r>
              <a:rPr lang="en-US" sz="2400" dirty="0" smtClean="0">
                <a:solidFill>
                  <a:srgbClr val="7030A0"/>
                </a:solidFill>
                <a:latin typeface="Balaram" pitchFamily="2" charset="0"/>
              </a:rPr>
              <a:t>Sages </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Narada</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Vyasa</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Parusurama</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Sukhadeva</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goswami</a:t>
            </a:r>
            <a:r>
              <a:rPr lang="en-US" sz="2400" dirty="0">
                <a:solidFill>
                  <a:srgbClr val="7030A0"/>
                </a:solidFill>
                <a:latin typeface="Balaram" pitchFamily="2" charset="0"/>
              </a:rPr>
              <a:t> </a:t>
            </a:r>
            <a:r>
              <a:rPr lang="en-US" sz="2400" dirty="0" smtClean="0">
                <a:solidFill>
                  <a:srgbClr val="7030A0"/>
                </a:solidFill>
                <a:latin typeface="Balaram" pitchFamily="2" charset="0"/>
              </a:rPr>
              <a:t>and </a:t>
            </a:r>
            <a:r>
              <a:rPr lang="en-US" sz="2400" dirty="0" err="1" smtClean="0">
                <a:solidFill>
                  <a:srgbClr val="7030A0"/>
                </a:solidFill>
                <a:latin typeface="Balaram" pitchFamily="2" charset="0"/>
              </a:rPr>
              <a:t>Kasyapa</a:t>
            </a:r>
            <a:r>
              <a:rPr lang="en-US" sz="2400" dirty="0" smtClean="0">
                <a:solidFill>
                  <a:srgbClr val="7030A0"/>
                </a:solidFill>
                <a:latin typeface="Balaram" pitchFamily="2" charset="0"/>
              </a:rPr>
              <a:t> etc.</a:t>
            </a:r>
          </a:p>
          <a:p>
            <a:r>
              <a:rPr lang="en-US" sz="2400" dirty="0" err="1" smtClean="0">
                <a:solidFill>
                  <a:srgbClr val="7030A0"/>
                </a:solidFill>
                <a:latin typeface="Balaram" pitchFamily="2" charset="0"/>
              </a:rPr>
              <a:t>Bhismadeva</a:t>
            </a:r>
            <a:r>
              <a:rPr lang="en-US" sz="2400" dirty="0" smtClean="0">
                <a:solidFill>
                  <a:srgbClr val="7030A0"/>
                </a:solidFill>
                <a:latin typeface="Balaram" pitchFamily="2" charset="0"/>
              </a:rPr>
              <a:t> received them appropriately</a:t>
            </a:r>
          </a:p>
          <a:p>
            <a:endParaRPr lang="en-US" dirty="0" smtClean="0">
              <a:solidFill>
                <a:srgbClr val="7030A0"/>
              </a:solidFill>
              <a:latin typeface="Balaram" pitchFamily="2" charset="0"/>
            </a:endParaRPr>
          </a:p>
        </p:txBody>
      </p:sp>
      <p:pic>
        <p:nvPicPr>
          <p:cNvPr id="3074" name="Picture 2" descr="C:\Personal\Iskcon\BhaktiVaibhav\Resources\BhishmaImages\yudhisthira_seeks_bess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385657" cy="455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3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additive="base">
                                        <p:cTn id="9" dur="500" fill="hold"/>
                                        <p:tgtEl>
                                          <p:spTgt spid="3074"/>
                                        </p:tgtEl>
                                        <p:attrNameLst>
                                          <p:attrName>ppt_x</p:attrName>
                                        </p:attrNameLst>
                                      </p:cBhvr>
                                      <p:tavLst>
                                        <p:tav tm="0">
                                          <p:val>
                                            <p:strVal val="#ppt_x"/>
                                          </p:val>
                                        </p:tav>
                                        <p:tav tm="100000">
                                          <p:val>
                                            <p:strVal val="#ppt_x"/>
                                          </p:val>
                                        </p:tav>
                                      </p:tavLst>
                                    </p:anim>
                                    <p:anim calcmode="lin" valueType="num">
                                      <p:cBhvr additive="base">
                                        <p:cTn id="1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1.9.1- 10 : Lord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Pandavas</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&amp; Sages approach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Bhismadeva</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5" name="TextBox 4"/>
          <p:cNvSpPr txBox="1">
            <a:spLocks noChangeArrowheads="1"/>
          </p:cNvSpPr>
          <p:nvPr/>
        </p:nvSpPr>
        <p:spPr bwMode="auto">
          <a:xfrm>
            <a:off x="152400" y="1366421"/>
            <a:ext cx="8839200" cy="5262979"/>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“Expert religionists know perfectly well how to adjust religious principles in terms of time and place. All the great </a:t>
            </a:r>
            <a:r>
              <a:rPr lang="en-US" sz="2400" dirty="0" err="1">
                <a:solidFill>
                  <a:schemeClr val="bg1"/>
                </a:solidFill>
                <a:latin typeface="Balaram" pitchFamily="2" charset="0"/>
              </a:rPr>
              <a:t>äcäryas</a:t>
            </a:r>
            <a:r>
              <a:rPr lang="en-US" sz="2400" dirty="0">
                <a:solidFill>
                  <a:schemeClr val="bg1"/>
                </a:solidFill>
                <a:latin typeface="Balaram" pitchFamily="2" charset="0"/>
              </a:rPr>
              <a:t> or religious preachers or reformers of the world executed their mission by adjustment of religious principles in terms of time and place. There are different climates and situations in different parts of the world, and if one has to discharge his duties to preach the message of the Lord, he must be expert in adjusting things in terms of the time and place. </a:t>
            </a:r>
            <a:r>
              <a:rPr lang="en-US" sz="2400" dirty="0" smtClean="0">
                <a:solidFill>
                  <a:schemeClr val="bg1"/>
                </a:solidFill>
                <a:latin typeface="Balaram" pitchFamily="2" charset="0"/>
              </a:rPr>
              <a:t>He [</a:t>
            </a:r>
            <a:r>
              <a:rPr lang="en-US" sz="2400" dirty="0" err="1" smtClean="0">
                <a:solidFill>
                  <a:schemeClr val="bg1"/>
                </a:solidFill>
                <a:latin typeface="Balaram" pitchFamily="2" charset="0"/>
              </a:rPr>
              <a:t>Bhéñmadeva</a:t>
            </a:r>
            <a:r>
              <a:rPr lang="en-US" sz="2400" dirty="0" smtClean="0">
                <a:solidFill>
                  <a:schemeClr val="bg1"/>
                </a:solidFill>
                <a:latin typeface="Balaram" pitchFamily="2" charset="0"/>
              </a:rPr>
              <a:t>] was </a:t>
            </a:r>
            <a:r>
              <a:rPr lang="en-US" sz="2400" dirty="0">
                <a:solidFill>
                  <a:schemeClr val="bg1"/>
                </a:solidFill>
                <a:latin typeface="Balaram" pitchFamily="2" charset="0"/>
              </a:rPr>
              <a:t>certainly unable at that time to welcome and receive them physically because he was neither at his home nor in a normal healthy condition. But he was quite fit by the activities of his sound mind, and therefore he could utter sweet words with hearty expressions, and all of them were well received. One can perform one's duty by physical work, by mind and by words. And he knew well how to utilize them in the proper </a:t>
            </a:r>
            <a:r>
              <a:rPr lang="en-US" sz="2400" dirty="0" smtClean="0">
                <a:solidFill>
                  <a:schemeClr val="bg1"/>
                </a:solidFill>
                <a:latin typeface="Balaram" pitchFamily="2" charset="0"/>
              </a:rPr>
              <a:t>place...”</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52489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rPr>
              <a:t>1.9.11- 17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rPr>
              <a:t>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Bhismadeva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pacifies </a:t>
            </a:r>
            <a:r>
              <a:rPr lang="en-US" sz="3200" b="1" dirty="0" err="1">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Yudhisthira</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maharaja</a:t>
            </a:r>
          </a:p>
        </p:txBody>
      </p:sp>
      <p:sp>
        <p:nvSpPr>
          <p:cNvPr id="4" name="Content Placeholder 2"/>
          <p:cNvSpPr txBox="1">
            <a:spLocks/>
          </p:cNvSpPr>
          <p:nvPr/>
        </p:nvSpPr>
        <p:spPr bwMode="auto">
          <a:xfrm>
            <a:off x="0" y="2133600"/>
            <a:ext cx="4608286"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Love, affection and empathy</a:t>
            </a:r>
          </a:p>
          <a:p>
            <a:r>
              <a:rPr lang="en-US" sz="2400" dirty="0" smtClean="0">
                <a:solidFill>
                  <a:srgbClr val="7030A0"/>
                </a:solidFill>
                <a:latin typeface="Balaram" pitchFamily="2" charset="0"/>
              </a:rPr>
              <a:t>Protected by </a:t>
            </a:r>
            <a:r>
              <a:rPr lang="en-US" sz="2400" dirty="0" err="1" smtClean="0">
                <a:solidFill>
                  <a:srgbClr val="7030A0"/>
                </a:solidFill>
                <a:latin typeface="Balaram" pitchFamily="2" charset="0"/>
              </a:rPr>
              <a:t>Brahmanas</a:t>
            </a:r>
            <a:r>
              <a:rPr lang="en-US" sz="2400" dirty="0" smtClean="0">
                <a:solidFill>
                  <a:srgbClr val="7030A0"/>
                </a:solidFill>
                <a:latin typeface="Balaram" pitchFamily="2" charset="0"/>
              </a:rPr>
              <a:t>, God and religion</a:t>
            </a:r>
          </a:p>
          <a:p>
            <a:r>
              <a:rPr lang="en-US" sz="2400" dirty="0" smtClean="0">
                <a:solidFill>
                  <a:srgbClr val="7030A0"/>
                </a:solidFill>
                <a:latin typeface="Balaram" pitchFamily="2" charset="0"/>
              </a:rPr>
              <a:t>Inevitable time</a:t>
            </a:r>
          </a:p>
          <a:p>
            <a:r>
              <a:rPr lang="en-US" sz="2400" dirty="0" smtClean="0">
                <a:solidFill>
                  <a:srgbClr val="7030A0"/>
                </a:solidFill>
                <a:latin typeface="Balaram" pitchFamily="2" charset="0"/>
              </a:rPr>
              <a:t>Inconceivable plan of the Lord.</a:t>
            </a:r>
          </a:p>
        </p:txBody>
      </p:sp>
      <p:pic>
        <p:nvPicPr>
          <p:cNvPr id="1027" name="Picture 3" descr="C:\Personal\Iskcon\BhaktiVaibhav\Resources\BhishmaImages\Copy of 4840084423_09227228dd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397" y="1070022"/>
            <a:ext cx="4102528" cy="494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fade">
                                      <p:cBhvr>
                                        <p:cTn id="9" dur="1000"/>
                                        <p:tgtEl>
                                          <p:spTgt spid="1027"/>
                                        </p:tgtEl>
                                      </p:cBhvr>
                                    </p:animEffect>
                                    <p:anim calcmode="lin" valueType="num">
                                      <p:cBhvr>
                                        <p:cTn id="10" dur="1000" fill="hold"/>
                                        <p:tgtEl>
                                          <p:spTgt spid="1027"/>
                                        </p:tgtEl>
                                        <p:attrNameLst>
                                          <p:attrName>ppt_x</p:attrName>
                                        </p:attrNameLst>
                                      </p:cBhvr>
                                      <p:tavLst>
                                        <p:tav tm="0">
                                          <p:val>
                                            <p:strVal val="#ppt_x"/>
                                          </p:val>
                                        </p:tav>
                                        <p:tav tm="100000">
                                          <p:val>
                                            <p:strVal val="#ppt_x"/>
                                          </p:val>
                                        </p:tav>
                                      </p:tavLst>
                                    </p:anim>
                                    <p:anim calcmode="lin" valueType="num">
                                      <p:cBhvr>
                                        <p:cTn id="1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62000"/>
          </a:xfrm>
        </p:spPr>
        <p:txBody>
          <a:bodyPr/>
          <a:lstStyle/>
          <a:p>
            <a:pPr marL="136525" indent="0">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rPr>
              <a:t>1.9.11- 17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rPr>
              <a:t>: </a:t>
            </a:r>
            <a:r>
              <a:rPr lang="en-US" sz="3200" b="1" dirty="0" err="1">
                <a:ln w="6350">
                  <a:noFill/>
                </a:ln>
                <a:solidFill>
                  <a:schemeClr val="bg1"/>
                </a:solidFill>
                <a:effectLst>
                  <a:outerShdw blurRad="114300" dist="101600" dir="2700000" algn="tl" rotWithShape="0">
                    <a:srgbClr val="000000">
                      <a:alpha val="40000"/>
                    </a:srgbClr>
                  </a:outerShdw>
                </a:effectLst>
                <a:latin typeface="Balaram" pitchFamily="2" charset="0"/>
              </a:rPr>
              <a:t>Bhismadeva</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rPr>
              <a:t> pacifies </a:t>
            </a:r>
            <a:r>
              <a:rPr lang="en-US" sz="3200" b="1" dirty="0" err="1">
                <a:ln w="6350">
                  <a:noFill/>
                </a:ln>
                <a:solidFill>
                  <a:schemeClr val="bg1"/>
                </a:solidFill>
                <a:effectLst>
                  <a:outerShdw blurRad="114300" dist="101600" dir="2700000" algn="tl" rotWithShape="0">
                    <a:srgbClr val="000000">
                      <a:alpha val="40000"/>
                    </a:srgbClr>
                  </a:outerShdw>
                </a:effectLst>
                <a:latin typeface="Balaram" pitchFamily="2" charset="0"/>
              </a:rPr>
              <a:t>Yudhisthira</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rPr>
              <a:t> maharaja</a:t>
            </a:r>
          </a:p>
        </p:txBody>
      </p:sp>
      <p:sp>
        <p:nvSpPr>
          <p:cNvPr id="5" name="TextBox 4"/>
          <p:cNvSpPr txBox="1">
            <a:spLocks noChangeArrowheads="1"/>
          </p:cNvSpPr>
          <p:nvPr/>
        </p:nvSpPr>
        <p:spPr bwMode="auto">
          <a:xfrm>
            <a:off x="152400" y="1371600"/>
            <a:ext cx="8839200" cy="4893647"/>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a:t>
            </a:r>
            <a:r>
              <a:rPr lang="en-US" sz="2400" dirty="0" err="1">
                <a:solidFill>
                  <a:schemeClr val="bg1"/>
                </a:solidFill>
                <a:latin typeface="Balaram" pitchFamily="2" charset="0"/>
              </a:rPr>
              <a:t>Bhéñma</a:t>
            </a:r>
            <a:r>
              <a:rPr lang="en-US" sz="2400" dirty="0">
                <a:solidFill>
                  <a:schemeClr val="bg1"/>
                </a:solidFill>
                <a:latin typeface="Balaram" pitchFamily="2" charset="0"/>
              </a:rPr>
              <a:t> wanted to impress upon </a:t>
            </a:r>
            <a:r>
              <a:rPr lang="en-US" sz="2400" dirty="0" err="1">
                <a:solidFill>
                  <a:schemeClr val="bg1"/>
                </a:solidFill>
                <a:latin typeface="Balaram" pitchFamily="2" charset="0"/>
              </a:rPr>
              <a:t>Mahäräja</a:t>
            </a:r>
            <a:r>
              <a:rPr lang="en-US" sz="2400" dirty="0">
                <a:solidFill>
                  <a:schemeClr val="bg1"/>
                </a:solidFill>
                <a:latin typeface="Balaram" pitchFamily="2" charset="0"/>
              </a:rPr>
              <a:t> </a:t>
            </a:r>
            <a:r>
              <a:rPr lang="en-US" sz="2400" dirty="0" err="1">
                <a:solidFill>
                  <a:schemeClr val="bg1"/>
                </a:solidFill>
                <a:latin typeface="Balaram" pitchFamily="2" charset="0"/>
              </a:rPr>
              <a:t>Yudhiñöhira</a:t>
            </a:r>
            <a:r>
              <a:rPr lang="en-US" sz="2400" dirty="0">
                <a:solidFill>
                  <a:schemeClr val="bg1"/>
                </a:solidFill>
                <a:latin typeface="Balaram" pitchFamily="2" charset="0"/>
              </a:rPr>
              <a:t> that since time immemorial no one, including such demigods as </a:t>
            </a:r>
            <a:r>
              <a:rPr lang="en-US" sz="2400" dirty="0" err="1">
                <a:solidFill>
                  <a:schemeClr val="bg1"/>
                </a:solidFill>
                <a:latin typeface="Balaram" pitchFamily="2" charset="0"/>
              </a:rPr>
              <a:t>Çiva</a:t>
            </a:r>
            <a:r>
              <a:rPr lang="en-US" sz="2400" dirty="0">
                <a:solidFill>
                  <a:schemeClr val="bg1"/>
                </a:solidFill>
                <a:latin typeface="Balaram" pitchFamily="2" charset="0"/>
              </a:rPr>
              <a:t> and </a:t>
            </a:r>
            <a:r>
              <a:rPr lang="en-US" sz="2400" dirty="0" err="1">
                <a:solidFill>
                  <a:schemeClr val="bg1"/>
                </a:solidFill>
                <a:latin typeface="Balaram" pitchFamily="2" charset="0"/>
              </a:rPr>
              <a:t>Brahmä</a:t>
            </a:r>
            <a:r>
              <a:rPr lang="en-US" sz="2400" dirty="0">
                <a:solidFill>
                  <a:schemeClr val="bg1"/>
                </a:solidFill>
                <a:latin typeface="Balaram" pitchFamily="2" charset="0"/>
              </a:rPr>
              <a:t>, could ascertain the real plan of the Lord. So what can we understand about it? It is useless also to inquire about it. Even the exhaustive philosophical inquiries of sages cannot ascertain the plan of the Lord. The best policy is simply to abide by the orders of the Lord without argument. The sufferings of the </a:t>
            </a:r>
            <a:r>
              <a:rPr lang="en-US" sz="2400" dirty="0" err="1">
                <a:solidFill>
                  <a:schemeClr val="bg1"/>
                </a:solidFill>
                <a:latin typeface="Balaram" pitchFamily="2" charset="0"/>
              </a:rPr>
              <a:t>Päëòavas</a:t>
            </a:r>
            <a:r>
              <a:rPr lang="en-US" sz="2400" dirty="0">
                <a:solidFill>
                  <a:schemeClr val="bg1"/>
                </a:solidFill>
                <a:latin typeface="Balaram" pitchFamily="2" charset="0"/>
              </a:rPr>
              <a:t> were never due to their past deeds. The Lord had to execute the plan of establishing the kingdom of virtue, and therefore His own devotees suffered temporarily in order to establish the conquest of virtue. </a:t>
            </a:r>
            <a:r>
              <a:rPr lang="en-US" sz="2400" dirty="0" smtClean="0">
                <a:solidFill>
                  <a:schemeClr val="bg1"/>
                </a:solidFill>
                <a:latin typeface="Balaram" pitchFamily="2" charset="0"/>
              </a:rPr>
              <a:t>…Even </a:t>
            </a:r>
            <a:r>
              <a:rPr lang="en-US" sz="2400" dirty="0">
                <a:solidFill>
                  <a:schemeClr val="bg1"/>
                </a:solidFill>
                <a:latin typeface="Balaram" pitchFamily="2" charset="0"/>
              </a:rPr>
              <a:t>a great fighter like </a:t>
            </a:r>
            <a:r>
              <a:rPr lang="en-US" sz="2400" dirty="0" err="1">
                <a:solidFill>
                  <a:schemeClr val="bg1"/>
                </a:solidFill>
                <a:latin typeface="Balaram" pitchFamily="2" charset="0"/>
              </a:rPr>
              <a:t>Bhéñma</a:t>
            </a:r>
            <a:r>
              <a:rPr lang="en-US" sz="2400" dirty="0">
                <a:solidFill>
                  <a:schemeClr val="bg1"/>
                </a:solidFill>
                <a:latin typeface="Balaram" pitchFamily="2" charset="0"/>
              </a:rPr>
              <a:t> could not win the Battle of </a:t>
            </a:r>
            <a:r>
              <a:rPr lang="en-US" sz="2400" dirty="0" err="1">
                <a:solidFill>
                  <a:schemeClr val="bg1"/>
                </a:solidFill>
                <a:latin typeface="Balaram" pitchFamily="2" charset="0"/>
              </a:rPr>
              <a:t>Kurukñetra</a:t>
            </a:r>
            <a:r>
              <a:rPr lang="en-US" sz="2400" dirty="0">
                <a:solidFill>
                  <a:schemeClr val="bg1"/>
                </a:solidFill>
                <a:latin typeface="Balaram" pitchFamily="2" charset="0"/>
              </a:rPr>
              <a:t> because the Lord wanted to show that vice cannot conquer virtue, regardless of who tries to execute it</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270367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1.9.18 - 2</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4</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Glorification of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as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the SPOG</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66914" y="957262"/>
            <a:ext cx="4862286" cy="308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This </a:t>
            </a:r>
            <a:r>
              <a:rPr lang="en-US" sz="2400" dirty="0" err="1">
                <a:solidFill>
                  <a:srgbClr val="7030A0"/>
                </a:solidFill>
                <a:latin typeface="Balaram" pitchFamily="2" charset="0"/>
              </a:rPr>
              <a:t>Çré</a:t>
            </a:r>
            <a:r>
              <a:rPr lang="en-US" sz="2400" dirty="0">
                <a:solidFill>
                  <a:srgbClr val="7030A0"/>
                </a:solidFill>
                <a:latin typeface="Balaram" pitchFamily="2" charset="0"/>
              </a:rPr>
              <a:t> </a:t>
            </a:r>
            <a:r>
              <a:rPr lang="en-US" sz="2400" dirty="0" err="1">
                <a:solidFill>
                  <a:srgbClr val="7030A0"/>
                </a:solidFill>
                <a:latin typeface="Balaram" pitchFamily="2" charset="0"/>
              </a:rPr>
              <a:t>Kåñëa</a:t>
            </a:r>
            <a:r>
              <a:rPr lang="en-US" sz="2400" dirty="0">
                <a:solidFill>
                  <a:srgbClr val="7030A0"/>
                </a:solidFill>
                <a:latin typeface="Balaram" pitchFamily="2" charset="0"/>
              </a:rPr>
              <a:t> is no other than the inconceivable, original Personality of Godhead. He is the first </a:t>
            </a:r>
            <a:r>
              <a:rPr lang="en-US" sz="2400" dirty="0" err="1">
                <a:solidFill>
                  <a:srgbClr val="7030A0"/>
                </a:solidFill>
                <a:latin typeface="Balaram" pitchFamily="2" charset="0"/>
              </a:rPr>
              <a:t>Näräyaëa</a:t>
            </a:r>
            <a:r>
              <a:rPr lang="en-US" sz="2400" dirty="0">
                <a:solidFill>
                  <a:srgbClr val="7030A0"/>
                </a:solidFill>
                <a:latin typeface="Balaram" pitchFamily="2" charset="0"/>
              </a:rPr>
              <a:t>, the supreme enjoyer. But He is moving amongst the descendants of King </a:t>
            </a:r>
            <a:r>
              <a:rPr lang="en-US" sz="2400" dirty="0" err="1">
                <a:solidFill>
                  <a:srgbClr val="7030A0"/>
                </a:solidFill>
                <a:latin typeface="Balaram" pitchFamily="2" charset="0"/>
              </a:rPr>
              <a:t>Våñëi</a:t>
            </a:r>
            <a:r>
              <a:rPr lang="en-US" sz="2400" dirty="0">
                <a:solidFill>
                  <a:srgbClr val="7030A0"/>
                </a:solidFill>
                <a:latin typeface="Balaram" pitchFamily="2" charset="0"/>
              </a:rPr>
              <a:t> just like one of us and He is bewildering us with His self-created energy</a:t>
            </a:r>
            <a:r>
              <a:rPr lang="en-US" sz="2400" dirty="0" smtClean="0">
                <a:solidFill>
                  <a:srgbClr val="7030A0"/>
                </a:solidFill>
                <a:latin typeface="Balaram" pitchFamily="2" charset="0"/>
              </a:rPr>
              <a:t>.</a:t>
            </a:r>
          </a:p>
          <a:p>
            <a:pPr marL="136525" indent="0">
              <a:buNone/>
            </a:pPr>
            <a:endParaRPr lang="en-US" sz="2400" dirty="0" smtClean="0">
              <a:solidFill>
                <a:srgbClr val="7030A0"/>
              </a:solidFill>
              <a:latin typeface="Balaram" pitchFamily="2" charset="0"/>
            </a:endParaRPr>
          </a:p>
        </p:txBody>
      </p:sp>
      <p:sp>
        <p:nvSpPr>
          <p:cNvPr id="2" name="Rectangle 1"/>
          <p:cNvSpPr/>
          <p:nvPr/>
        </p:nvSpPr>
        <p:spPr>
          <a:xfrm>
            <a:off x="152400" y="4219396"/>
            <a:ext cx="4572000" cy="2308324"/>
          </a:xfrm>
          <a:prstGeom prst="rect">
            <a:avLst/>
          </a:prstGeom>
        </p:spPr>
        <p:txBody>
          <a:bodyPr>
            <a:spAutoFit/>
          </a:bodyPr>
          <a:lstStyle/>
          <a:p>
            <a:pPr marL="136525" indent="0">
              <a:buNone/>
            </a:pPr>
            <a:r>
              <a:rPr lang="en-US" sz="2400" dirty="0">
                <a:solidFill>
                  <a:srgbClr val="7030A0"/>
                </a:solidFill>
                <a:latin typeface="Balaram" pitchFamily="2" charset="0"/>
              </a:rPr>
              <a:t>O King, Lord </a:t>
            </a:r>
            <a:r>
              <a:rPr lang="en-US" sz="2400" dirty="0" err="1">
                <a:solidFill>
                  <a:srgbClr val="7030A0"/>
                </a:solidFill>
                <a:latin typeface="Balaram" pitchFamily="2" charset="0"/>
              </a:rPr>
              <a:t>Çiva</a:t>
            </a:r>
            <a:r>
              <a:rPr lang="en-US" sz="2400" dirty="0">
                <a:solidFill>
                  <a:srgbClr val="7030A0"/>
                </a:solidFill>
                <a:latin typeface="Balaram" pitchFamily="2" charset="0"/>
              </a:rPr>
              <a:t>, </a:t>
            </a:r>
            <a:r>
              <a:rPr lang="en-US" sz="2400" dirty="0" err="1">
                <a:solidFill>
                  <a:srgbClr val="7030A0"/>
                </a:solidFill>
                <a:latin typeface="Balaram" pitchFamily="2" charset="0"/>
              </a:rPr>
              <a:t>Närada</a:t>
            </a:r>
            <a:r>
              <a:rPr lang="en-US" sz="2400" dirty="0">
                <a:solidFill>
                  <a:srgbClr val="7030A0"/>
                </a:solidFill>
                <a:latin typeface="Balaram" pitchFamily="2" charset="0"/>
              </a:rPr>
              <a:t> the sage amongst the demigods, and </a:t>
            </a:r>
            <a:r>
              <a:rPr lang="en-US" sz="2400" dirty="0" err="1">
                <a:solidFill>
                  <a:srgbClr val="7030A0"/>
                </a:solidFill>
                <a:latin typeface="Balaram" pitchFamily="2" charset="0"/>
              </a:rPr>
              <a:t>Kapila</a:t>
            </a:r>
            <a:r>
              <a:rPr lang="en-US" sz="2400" dirty="0">
                <a:solidFill>
                  <a:srgbClr val="7030A0"/>
                </a:solidFill>
                <a:latin typeface="Balaram" pitchFamily="2" charset="0"/>
              </a:rPr>
              <a:t>, the incarnation of Godhead, all know very confidentially about His glories through direct contact.</a:t>
            </a:r>
          </a:p>
        </p:txBody>
      </p:sp>
      <p:pic>
        <p:nvPicPr>
          <p:cNvPr id="2052" name="Picture 4" descr="C:\Personal\Iskcon\BhaktiVaibhav\Resources\Pictures\Pictures\brah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54930"/>
            <a:ext cx="3352800" cy="466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13928</TotalTime>
  <Words>3009</Words>
  <Application>Microsoft Office PowerPoint</Application>
  <PresentationFormat>On-screen Show (4:3)</PresentationFormat>
  <Paragraphs>259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PowerPoint Presentation</vt:lpstr>
      <vt:lpstr>SB 1.2.4 narayanam namaskrtyam    naram caiva narottamam     devim sarasvatim vyasam    tato jayam udirayet  </vt:lpstr>
      <vt:lpstr> nasta-prayesy abhadresu nityaḿ bhagavata-sevaya bhagavaty uttama-sloke bhaktir bhavati naisthiki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Port of Seattle User</cp:lastModifiedBy>
  <cp:revision>1106</cp:revision>
  <dcterms:created xsi:type="dcterms:W3CDTF">2010-03-08T23:08:30Z</dcterms:created>
  <dcterms:modified xsi:type="dcterms:W3CDTF">2011-10-01T03:22:47Z</dcterms:modified>
</cp:coreProperties>
</file>