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9"/>
  </p:notesMasterIdLst>
  <p:sldIdLst>
    <p:sldId id="363" r:id="rId2"/>
    <p:sldId id="258" r:id="rId3"/>
    <p:sldId id="339" r:id="rId4"/>
    <p:sldId id="350" r:id="rId5"/>
    <p:sldId id="340" r:id="rId6"/>
    <p:sldId id="352" r:id="rId7"/>
    <p:sldId id="353" r:id="rId8"/>
    <p:sldId id="354" r:id="rId9"/>
    <p:sldId id="355" r:id="rId10"/>
    <p:sldId id="357" r:id="rId11"/>
    <p:sldId id="356" r:id="rId12"/>
    <p:sldId id="358" r:id="rId13"/>
    <p:sldId id="359" r:id="rId14"/>
    <p:sldId id="360" r:id="rId15"/>
    <p:sldId id="361" r:id="rId16"/>
    <p:sldId id="362" r:id="rId17"/>
    <p:sldId id="27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600" autoAdjust="0"/>
  </p:normalViewPr>
  <p:slideViewPr>
    <p:cSldViewPr>
      <p:cViewPr>
        <p:scale>
          <a:sx n="95" d="100"/>
          <a:sy n="95" d="100"/>
        </p:scale>
        <p:origin x="-1506" y="-3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EB0082-A673-4316-B320-611C48574856}" type="datetimeFigureOut">
              <a:rPr lang="en-US" smtClean="0"/>
              <a:pPr/>
              <a:t>9/23/2011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8A9652-5CB9-4DAF-AD3D-3A12616558B1}" type="slidenum">
              <a:rPr lang="en-US" smtClean="0"/>
              <a:pPr/>
              <a:t>‹#›</a:t>
            </a:fld>
            <a:endParaRPr lang="en-US"/>
          </a:p>
        </p:txBody>
      </p:sp>
    </p:spTree>
    <p:extLst>
      <p:ext uri="{BB962C8B-B14F-4D97-AF65-F5344CB8AC3E}">
        <p14:creationId xmlns:p14="http://schemas.microsoft.com/office/powerpoint/2010/main" val="4097400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6AADEB5-354C-4342-B453-8E6608C1DD38}" type="datetimeFigureOut">
              <a:rPr lang="en-US" smtClean="0"/>
              <a:pPr/>
              <a:t>9/23/2011</a:t>
            </a:fld>
            <a:endParaRPr lang="en-US"/>
          </a:p>
        </p:txBody>
      </p:sp>
      <p:sp>
        <p:nvSpPr>
          <p:cNvPr id="16" name="Slide Number Placeholder 15"/>
          <p:cNvSpPr>
            <a:spLocks noGrp="1"/>
          </p:cNvSpPr>
          <p:nvPr>
            <p:ph type="sldNum" sz="quarter" idx="11"/>
          </p:nvPr>
        </p:nvSpPr>
        <p:spPr/>
        <p:txBody>
          <a:bodyPr/>
          <a:lstStyle/>
          <a:p>
            <a:fld id="{B4BB27CE-F466-4DCE-B5D5-C69B97FCBB27}"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AADEB5-354C-4342-B453-8E6608C1DD38}"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B27CE-F466-4DCE-B5D5-C69B97FCBB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AADEB5-354C-4342-B453-8E6608C1DD38}"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B27CE-F466-4DCE-B5D5-C69B97FCBB2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E5FE116D-D318-46C9-8CFF-317E5CE29622}" type="slidenum">
              <a:rPr lang="en-US"/>
              <a:pPr/>
              <a:t>‹#›</a:t>
            </a:fld>
            <a:endParaRPr lang="en-US"/>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6AADEB5-354C-4342-B453-8E6608C1DD38}" type="datetimeFigureOut">
              <a:rPr lang="en-US" smtClean="0"/>
              <a:pPr/>
              <a:t>9/23/2011</a:t>
            </a:fld>
            <a:endParaRPr lang="en-US"/>
          </a:p>
        </p:txBody>
      </p:sp>
      <p:sp>
        <p:nvSpPr>
          <p:cNvPr id="15" name="Slide Number Placeholder 14"/>
          <p:cNvSpPr>
            <a:spLocks noGrp="1"/>
          </p:cNvSpPr>
          <p:nvPr>
            <p:ph type="sldNum" sz="quarter" idx="15"/>
          </p:nvPr>
        </p:nvSpPr>
        <p:spPr/>
        <p:txBody>
          <a:bodyPr/>
          <a:lstStyle>
            <a:lvl1pPr algn="ctr">
              <a:defRPr/>
            </a:lvl1pPr>
          </a:lstStyle>
          <a:p>
            <a:fld id="{B4BB27CE-F466-4DCE-B5D5-C69B97FCBB2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6AADEB5-354C-4342-B453-8E6608C1DD38}"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B27CE-F466-4DCE-B5D5-C69B97FCBB27}"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6AADEB5-354C-4342-B453-8E6608C1DD38}" type="datetimeFigureOut">
              <a:rPr lang="en-US" smtClean="0"/>
              <a:pPr/>
              <a:t>9/23/2011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B27CE-F466-4DCE-B5D5-C69B97FCBB2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4BB27CE-F466-4DCE-B5D5-C69B97FCBB2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6AADEB5-354C-4342-B453-8E6608C1DD38}" type="datetimeFigureOut">
              <a:rPr lang="en-US" smtClean="0"/>
              <a:pPr/>
              <a:t>9/23/2011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6AADEB5-354C-4342-B453-8E6608C1DD38}" type="datetimeFigureOut">
              <a:rPr lang="en-US" smtClean="0"/>
              <a:pPr/>
              <a:t>9/23/2011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BB27CE-F466-4DCE-B5D5-C69B97FCBB2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ADEB5-354C-4342-B453-8E6608C1DD38}" type="datetimeFigureOut">
              <a:rPr lang="en-US" smtClean="0"/>
              <a:pPr/>
              <a:t>9/23/2011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BB27CE-F466-4DCE-B5D5-C69B97FCBB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6AADEB5-354C-4342-B453-8E6608C1DD38}" type="datetimeFigureOut">
              <a:rPr lang="en-US" smtClean="0"/>
              <a:pPr/>
              <a:t>9/23/2011</a:t>
            </a:fld>
            <a:endParaRPr lang="en-US"/>
          </a:p>
        </p:txBody>
      </p:sp>
      <p:sp>
        <p:nvSpPr>
          <p:cNvPr id="9" name="Slide Number Placeholder 8"/>
          <p:cNvSpPr>
            <a:spLocks noGrp="1"/>
          </p:cNvSpPr>
          <p:nvPr>
            <p:ph type="sldNum" sz="quarter" idx="15"/>
          </p:nvPr>
        </p:nvSpPr>
        <p:spPr/>
        <p:txBody>
          <a:bodyPr/>
          <a:lstStyle/>
          <a:p>
            <a:fld id="{B4BB27CE-F466-4DCE-B5D5-C69B97FCBB27}"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6AADEB5-354C-4342-B453-8E6608C1DD38}" type="datetimeFigureOut">
              <a:rPr lang="en-US" smtClean="0"/>
              <a:pPr/>
              <a:t>9/23/2011</a:t>
            </a:fld>
            <a:endParaRPr lang="en-US"/>
          </a:p>
        </p:txBody>
      </p:sp>
      <p:sp>
        <p:nvSpPr>
          <p:cNvPr id="9" name="Slide Number Placeholder 8"/>
          <p:cNvSpPr>
            <a:spLocks noGrp="1"/>
          </p:cNvSpPr>
          <p:nvPr>
            <p:ph type="sldNum" sz="quarter" idx="11"/>
          </p:nvPr>
        </p:nvSpPr>
        <p:spPr/>
        <p:txBody>
          <a:bodyPr/>
          <a:lstStyle/>
          <a:p>
            <a:fld id="{B4BB27CE-F466-4DCE-B5D5-C69B97FCBB2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6AADEB5-354C-4342-B453-8E6608C1DD38}" type="datetimeFigureOut">
              <a:rPr lang="en-US" smtClean="0"/>
              <a:pPr/>
              <a:t>9/23/2011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4BB27CE-F466-4DCE-B5D5-C69B97FCBB2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a:off x="-31820" y="0"/>
            <a:ext cx="4104585" cy="369332"/>
          </a:xfrm>
          <a:prstGeom prst="rect">
            <a:avLst/>
          </a:prstGeom>
          <a:noFill/>
        </p:spPr>
        <p:txBody>
          <a:bodyPr wrap="none" rtlCol="0">
            <a:spAutoFit/>
          </a:bodyPr>
          <a:lstStyle/>
          <a:p>
            <a:r>
              <a:rPr lang="en-US" dirty="0" err="1" smtClean="0">
                <a:latin typeface="Arial Black" pitchFamily="34" charset="0"/>
              </a:rPr>
              <a:t>Srimad</a:t>
            </a:r>
            <a:r>
              <a:rPr lang="en-US" dirty="0" smtClean="0">
                <a:latin typeface="Arial Black" pitchFamily="34" charset="0"/>
              </a:rPr>
              <a:t> </a:t>
            </a:r>
            <a:r>
              <a:rPr lang="en-US" dirty="0" err="1" smtClean="0">
                <a:latin typeface="Arial Black" pitchFamily="34" charset="0"/>
              </a:rPr>
              <a:t>Bhagavatam</a:t>
            </a:r>
            <a:r>
              <a:rPr lang="en-US" dirty="0" smtClean="0">
                <a:latin typeface="Arial Black" pitchFamily="34" charset="0"/>
              </a:rPr>
              <a:t> 1.9.43 - 49</a:t>
            </a:r>
            <a:endParaRPr lang="en-US" dirty="0">
              <a:latin typeface="Arial Black" pitchFamily="34" charset="0"/>
            </a:endParaRPr>
          </a:p>
        </p:txBody>
      </p:sp>
    </p:spTree>
    <p:extLst>
      <p:ext uri="{BB962C8B-B14F-4D97-AF65-F5344CB8AC3E}">
        <p14:creationId xmlns:p14="http://schemas.microsoft.com/office/powerpoint/2010/main" val="4123459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533400"/>
            <a:ext cx="7772400" cy="5715000"/>
          </a:xfrm>
        </p:spPr>
        <p:txBody>
          <a:bodyPr>
            <a:noAutofit/>
          </a:bodyPr>
          <a:lstStyle/>
          <a:p>
            <a:pPr algn="ctr"/>
            <a:r>
              <a:rPr lang="en-US" sz="2800" b="1" dirty="0" smtClean="0">
                <a:solidFill>
                  <a:schemeClr val="tx1"/>
                </a:solidFill>
                <a:latin typeface="Consolas" pitchFamily="49" charset="0"/>
                <a:cs typeface="Consolas" pitchFamily="49" charset="0"/>
              </a:rPr>
              <a:t>1.9.47</a:t>
            </a:r>
            <a:br>
              <a:rPr lang="en-US" sz="2800" b="1" dirty="0" smtClean="0">
                <a:solidFill>
                  <a:schemeClr val="tx1"/>
                </a:solidFill>
                <a:latin typeface="Consolas" pitchFamily="49" charset="0"/>
                <a:cs typeface="Consolas" pitchFamily="49" charset="0"/>
              </a:rPr>
            </a:br>
            <a:r>
              <a:rPr lang="vi-VN" sz="2800" b="1" dirty="0">
                <a:solidFill>
                  <a:schemeClr val="tx1"/>
                </a:solidFill>
                <a:latin typeface="Consolas" pitchFamily="49" charset="0"/>
                <a:ea typeface="+mn-ea"/>
                <a:cs typeface="Consolas" pitchFamily="49" charset="0"/>
              </a:rPr>
              <a:t>tuṣṭuvur munayo hṛṣṭāḥ</a:t>
            </a:r>
            <a:br>
              <a:rPr lang="vi-VN" sz="2800" b="1" dirty="0">
                <a:solidFill>
                  <a:schemeClr val="tx1"/>
                </a:solidFill>
                <a:latin typeface="Consolas" pitchFamily="49" charset="0"/>
                <a:ea typeface="+mn-ea"/>
                <a:cs typeface="Consolas" pitchFamily="49" charset="0"/>
              </a:rPr>
            </a:br>
            <a:r>
              <a:rPr lang="vi-VN" sz="2800" b="1" dirty="0">
                <a:solidFill>
                  <a:schemeClr val="tx1"/>
                </a:solidFill>
                <a:latin typeface="Consolas" pitchFamily="49" charset="0"/>
                <a:ea typeface="+mn-ea"/>
                <a:cs typeface="Consolas" pitchFamily="49" charset="0"/>
              </a:rPr>
              <a:t>kṛṣṇaḿ tad-guhya-nāmabhiḥ</a:t>
            </a:r>
            <a:br>
              <a:rPr lang="vi-VN" sz="2800" b="1" dirty="0">
                <a:solidFill>
                  <a:schemeClr val="tx1"/>
                </a:solidFill>
                <a:latin typeface="Consolas" pitchFamily="49" charset="0"/>
                <a:ea typeface="+mn-ea"/>
                <a:cs typeface="Consolas" pitchFamily="49" charset="0"/>
              </a:rPr>
            </a:br>
            <a:r>
              <a:rPr lang="vi-VN" sz="2800" b="1" dirty="0">
                <a:solidFill>
                  <a:schemeClr val="tx1"/>
                </a:solidFill>
                <a:latin typeface="Consolas" pitchFamily="49" charset="0"/>
                <a:ea typeface="+mn-ea"/>
                <a:cs typeface="Consolas" pitchFamily="49" charset="0"/>
              </a:rPr>
              <a:t>tatas te kṛṣṇa-hṛdayāḥ</a:t>
            </a:r>
            <a:br>
              <a:rPr lang="vi-VN" sz="2800" b="1" dirty="0">
                <a:solidFill>
                  <a:schemeClr val="tx1"/>
                </a:solidFill>
                <a:latin typeface="Consolas" pitchFamily="49" charset="0"/>
                <a:ea typeface="+mn-ea"/>
                <a:cs typeface="Consolas" pitchFamily="49" charset="0"/>
              </a:rPr>
            </a:br>
            <a:r>
              <a:rPr lang="vi-VN" sz="2800" b="1" dirty="0">
                <a:solidFill>
                  <a:schemeClr val="tx1"/>
                </a:solidFill>
                <a:latin typeface="Consolas" pitchFamily="49" charset="0"/>
                <a:ea typeface="+mn-ea"/>
                <a:cs typeface="Consolas" pitchFamily="49" charset="0"/>
              </a:rPr>
              <a:t>svāśramān prayayuḥ punaḥ</a:t>
            </a:r>
            <a:br>
              <a:rPr lang="vi-VN" sz="2800" b="1" dirty="0">
                <a:solidFill>
                  <a:schemeClr val="tx1"/>
                </a:solidFill>
                <a:latin typeface="Consolas" pitchFamily="49" charset="0"/>
                <a:ea typeface="+mn-ea"/>
                <a:cs typeface="Consolas" pitchFamily="49" charset="0"/>
              </a:rPr>
            </a:br>
            <a:r>
              <a:rPr lang="vi-VN" sz="2800" b="1" dirty="0">
                <a:solidFill>
                  <a:schemeClr val="tx1"/>
                </a:solidFill>
                <a:latin typeface="Consolas" pitchFamily="49" charset="0"/>
                <a:ea typeface="+mn-ea"/>
                <a:cs typeface="Consolas" pitchFamily="49" charset="0"/>
              </a:rPr>
              <a:t/>
            </a:r>
            <a:br>
              <a:rPr lang="vi-VN" sz="2800" b="1" dirty="0">
                <a:solidFill>
                  <a:schemeClr val="tx1"/>
                </a:solidFill>
                <a:latin typeface="Consolas" pitchFamily="49" charset="0"/>
                <a:ea typeface="+mn-ea"/>
                <a:cs typeface="Consolas" pitchFamily="49" charset="0"/>
              </a:rPr>
            </a:br>
            <a:r>
              <a:rPr lang="vi-VN" sz="2800" b="1" dirty="0">
                <a:solidFill>
                  <a:schemeClr val="tx1"/>
                </a:solidFill>
                <a:latin typeface="Consolas" pitchFamily="49" charset="0"/>
                <a:cs typeface="Consolas" pitchFamily="49" charset="0"/>
              </a:rPr>
              <a:t>All the great sages then glorified Lord Śrī Kṛṣṇa, who was present there, by confidential Vedic hymns. Then all of them returned to their respective hermitages, bearing always Lord Kṛṣṇa within their hearts.</a:t>
            </a:r>
            <a:br>
              <a:rPr lang="vi-VN" sz="2800" b="1" dirty="0">
                <a:solidFill>
                  <a:schemeClr val="tx1"/>
                </a:solidFill>
                <a:latin typeface="Consolas" pitchFamily="49" charset="0"/>
                <a:cs typeface="Consolas" pitchFamily="49" charset="0"/>
              </a:rPr>
            </a:br>
            <a:endParaRPr lang="en-US" sz="2800" b="1" dirty="0">
              <a:solidFill>
                <a:schemeClr val="tx1"/>
              </a:solidFill>
              <a:latin typeface="Consolas" pitchFamily="49" charset="0"/>
              <a:cs typeface="Consolas" pitchFamily="49" charset="0"/>
            </a:endParaRPr>
          </a:p>
        </p:txBody>
      </p:sp>
    </p:spTree>
    <p:extLst>
      <p:ext uri="{BB962C8B-B14F-4D97-AF65-F5344CB8AC3E}">
        <p14:creationId xmlns:p14="http://schemas.microsoft.com/office/powerpoint/2010/main" val="2560438413"/>
      </p:ext>
    </p:extLst>
  </p:cSld>
  <p:clrMapOvr>
    <a:masterClrMapping/>
  </p:clrMapOvr>
  <p:transition spd="med" advTm="25000">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81000" y="304800"/>
            <a:ext cx="8458200" cy="6555641"/>
          </a:xfrm>
          <a:prstGeom prst="rect">
            <a:avLst/>
          </a:prstGeom>
          <a:noFill/>
        </p:spPr>
        <p:txBody>
          <a:bodyPr wrap="square" rtlCol="0">
            <a:spAutoFit/>
          </a:bodyPr>
          <a:lstStyle/>
          <a:p>
            <a:r>
              <a:rPr lang="en-US" sz="2000" dirty="0" err="1"/>
              <a:t>sadhavo</a:t>
            </a:r>
            <a:r>
              <a:rPr lang="en-US" sz="2000" dirty="0"/>
              <a:t> </a:t>
            </a:r>
            <a:r>
              <a:rPr lang="en-US" sz="2000" dirty="0" err="1"/>
              <a:t>hrdayam´mahyam</a:t>
            </a:r>
            <a:r>
              <a:rPr lang="en-US" sz="2000" dirty="0"/>
              <a:t>´</a:t>
            </a:r>
          </a:p>
          <a:p>
            <a:r>
              <a:rPr lang="en-US" sz="2000" dirty="0" err="1"/>
              <a:t>sadhunam</a:t>
            </a:r>
            <a:r>
              <a:rPr lang="en-US" sz="2000" dirty="0"/>
              <a:t>´ </a:t>
            </a:r>
            <a:r>
              <a:rPr lang="en-US" sz="2000" dirty="0" err="1"/>
              <a:t>hrdayam</a:t>
            </a:r>
            <a:r>
              <a:rPr lang="en-US" sz="2000" dirty="0"/>
              <a:t>´ </a:t>
            </a:r>
            <a:r>
              <a:rPr lang="en-US" sz="2000" dirty="0" err="1"/>
              <a:t>tv</a:t>
            </a:r>
            <a:r>
              <a:rPr lang="en-US" sz="2000" dirty="0"/>
              <a:t> </a:t>
            </a:r>
            <a:r>
              <a:rPr lang="en-US" sz="2000" dirty="0" err="1"/>
              <a:t>aham</a:t>
            </a:r>
            <a:endParaRPr lang="en-US" sz="2000" dirty="0"/>
          </a:p>
          <a:p>
            <a:r>
              <a:rPr lang="en-US" sz="2000" dirty="0"/>
              <a:t>mad-</a:t>
            </a:r>
            <a:r>
              <a:rPr lang="en-US" sz="2000" dirty="0" err="1"/>
              <a:t>anyat</a:t>
            </a:r>
            <a:r>
              <a:rPr lang="en-US" sz="2000" dirty="0"/>
              <a:t> </a:t>
            </a:r>
            <a:r>
              <a:rPr lang="en-US" sz="2000" dirty="0" err="1"/>
              <a:t>te</a:t>
            </a:r>
            <a:r>
              <a:rPr lang="en-US" sz="2000" dirty="0"/>
              <a:t> </a:t>
            </a:r>
            <a:r>
              <a:rPr lang="en-US" sz="2000" dirty="0" err="1"/>
              <a:t>na</a:t>
            </a:r>
            <a:r>
              <a:rPr lang="en-US" sz="2000" dirty="0"/>
              <a:t> </a:t>
            </a:r>
            <a:r>
              <a:rPr lang="en-US" sz="2000" dirty="0" err="1"/>
              <a:t>jananti</a:t>
            </a:r>
            <a:endParaRPr lang="en-US" sz="2000" dirty="0"/>
          </a:p>
          <a:p>
            <a:r>
              <a:rPr lang="en-US" sz="2000" dirty="0" err="1"/>
              <a:t>naham</a:t>
            </a:r>
            <a:r>
              <a:rPr lang="en-US" sz="2000" dirty="0"/>
              <a:t>´ </a:t>
            </a:r>
            <a:r>
              <a:rPr lang="en-US" sz="2000" dirty="0" err="1"/>
              <a:t>tebhyo</a:t>
            </a:r>
            <a:r>
              <a:rPr lang="en-US" sz="2000" dirty="0"/>
              <a:t> </a:t>
            </a:r>
            <a:r>
              <a:rPr lang="en-US" sz="2000" dirty="0" err="1"/>
              <a:t>manag</a:t>
            </a:r>
            <a:r>
              <a:rPr lang="en-US" sz="2000" dirty="0"/>
              <a:t> </a:t>
            </a:r>
            <a:r>
              <a:rPr lang="en-US" sz="2000" dirty="0" err="1"/>
              <a:t>api</a:t>
            </a:r>
            <a:r>
              <a:rPr lang="en-US" sz="2000" dirty="0"/>
              <a:t>   (SB 9.4.68)</a:t>
            </a:r>
          </a:p>
          <a:p>
            <a:endParaRPr lang="en-US" sz="2000" dirty="0"/>
          </a:p>
          <a:p>
            <a:r>
              <a:rPr lang="en-US" sz="2000" dirty="0"/>
              <a:t>The pure devotee is always within the core of My heart, and I am always in the heart of the pure devotee. My devotees do not know anything else but Me, and I do not know anyone else but them</a:t>
            </a:r>
          </a:p>
          <a:p>
            <a:endParaRPr lang="en-US" sz="2000" dirty="0"/>
          </a:p>
          <a:p>
            <a:r>
              <a:rPr lang="en-US" sz="2000" dirty="0"/>
              <a:t>Sweet Relationship between the Lord and His devotees.</a:t>
            </a:r>
          </a:p>
          <a:p>
            <a:r>
              <a:rPr lang="en-US" sz="2000" dirty="0"/>
              <a:t>Lord is always anxious to put the devotee in the right path</a:t>
            </a:r>
          </a:p>
          <a:p>
            <a:r>
              <a:rPr lang="en-US" sz="2000" dirty="0"/>
              <a:t>Lord is nothing to do - nothing to aspire to - busy doing what? Attending to the welfare of the devotees.</a:t>
            </a:r>
          </a:p>
          <a:p>
            <a:endParaRPr lang="en-US" sz="2000" dirty="0"/>
          </a:p>
          <a:p>
            <a:r>
              <a:rPr lang="en-US" sz="2000" dirty="0"/>
              <a:t>Ordinary L.E: Laws of nature for action/reaction.</a:t>
            </a:r>
          </a:p>
          <a:p>
            <a:endParaRPr lang="en-US" sz="2000" dirty="0"/>
          </a:p>
          <a:p>
            <a:r>
              <a:rPr lang="en-US" sz="2000" dirty="0"/>
              <a:t>Devotee: under direct care of the Lord</a:t>
            </a:r>
          </a:p>
          <a:p>
            <a:r>
              <a:rPr lang="en-US" sz="2000" dirty="0"/>
              <a:t>Lord : Voluntarily puts Himself under the care of His devotees only. </a:t>
            </a:r>
          </a:p>
          <a:p>
            <a:endParaRPr lang="en-US" sz="2000" dirty="0"/>
          </a:p>
          <a:p>
            <a:r>
              <a:rPr lang="en-US" sz="2000" dirty="0"/>
              <a:t>BG 15.15 : Vedic Hymns to glorify the Lord.</a:t>
            </a:r>
          </a:p>
          <a:p>
            <a:endParaRPr lang="en-US" sz="2000" dirty="0"/>
          </a:p>
        </p:txBody>
      </p:sp>
    </p:spTree>
    <p:extLst>
      <p:ext uri="{BB962C8B-B14F-4D97-AF65-F5344CB8AC3E}">
        <p14:creationId xmlns:p14="http://schemas.microsoft.com/office/powerpoint/2010/main" val="3757636011"/>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p:cTn id="2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4">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 calcmode="lin" valueType="num">
                                      <p:cBhvr>
                                        <p:cTn id="34"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35"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36" dur="500"/>
                                        <p:tgtEl>
                                          <p:spTgt spid="4">
                                            <p:txEl>
                                              <p:pRg st="7" end="7"/>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p:cTn id="39"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40"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41" dur="500"/>
                                        <p:tgtEl>
                                          <p:spTgt spid="4">
                                            <p:txEl>
                                              <p:pRg st="8" end="8"/>
                                            </p:txEl>
                                          </p:spTgt>
                                        </p:tgtEl>
                                      </p:cBhvr>
                                    </p:animEffect>
                                  </p:childTnLst>
                                </p:cTn>
                              </p:par>
                              <p:par>
                                <p:cTn id="42" presetID="53" presetClass="entr" presetSubtype="16" fill="hold" nodeType="with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 calcmode="lin" valueType="num">
                                      <p:cBhvr>
                                        <p:cTn id="44"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45"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46" dur="500"/>
                                        <p:tgtEl>
                                          <p:spTgt spid="4">
                                            <p:txEl>
                                              <p:pRg st="9" end="9"/>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4">
                                            <p:txEl>
                                              <p:pRg st="11" end="11"/>
                                            </p:txEl>
                                          </p:spTgt>
                                        </p:tgtEl>
                                        <p:attrNameLst>
                                          <p:attrName>style.visibility</p:attrName>
                                        </p:attrNameLst>
                                      </p:cBhvr>
                                      <p:to>
                                        <p:strVal val="visible"/>
                                      </p:to>
                                    </p:set>
                                    <p:anim calcmode="lin" valueType="num">
                                      <p:cBhvr>
                                        <p:cTn id="49"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51" dur="500"/>
                                        <p:tgtEl>
                                          <p:spTgt spid="4">
                                            <p:txEl>
                                              <p:pRg st="11" end="1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13" end="13"/>
                                            </p:txEl>
                                          </p:spTgt>
                                        </p:tgtEl>
                                        <p:attrNameLst>
                                          <p:attrName>style.visibility</p:attrName>
                                        </p:attrNameLst>
                                      </p:cBhvr>
                                      <p:to>
                                        <p:strVal val="visible"/>
                                      </p:to>
                                    </p:set>
                                    <p:anim calcmode="lin" valueType="num">
                                      <p:cBhvr>
                                        <p:cTn id="56" dur="500" fill="hold"/>
                                        <p:tgtEl>
                                          <p:spTgt spid="4">
                                            <p:txEl>
                                              <p:pRg st="13" end="13"/>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13" end="13"/>
                                            </p:txEl>
                                          </p:spTgt>
                                        </p:tgtEl>
                                        <p:attrNameLst>
                                          <p:attrName>ppt_h</p:attrName>
                                        </p:attrNameLst>
                                      </p:cBhvr>
                                      <p:tavLst>
                                        <p:tav tm="0">
                                          <p:val>
                                            <p:fltVal val="0"/>
                                          </p:val>
                                        </p:tav>
                                        <p:tav tm="100000">
                                          <p:val>
                                            <p:strVal val="#ppt_h"/>
                                          </p:val>
                                        </p:tav>
                                      </p:tavLst>
                                    </p:anim>
                                    <p:animEffect transition="in" filter="fade">
                                      <p:cBhvr>
                                        <p:cTn id="58" dur="500"/>
                                        <p:tgtEl>
                                          <p:spTgt spid="4">
                                            <p:txEl>
                                              <p:pRg st="13" end="13"/>
                                            </p:txEl>
                                          </p:spTgt>
                                        </p:tgtEl>
                                      </p:cBhvr>
                                    </p:animEffect>
                                  </p:childTnLst>
                                </p:cTn>
                              </p:par>
                              <p:par>
                                <p:cTn id="59" presetID="53" presetClass="entr" presetSubtype="16" fill="hold" nodeType="withEffect">
                                  <p:stCondLst>
                                    <p:cond delay="0"/>
                                  </p:stCondLst>
                                  <p:childTnLst>
                                    <p:set>
                                      <p:cBhvr>
                                        <p:cTn id="60" dur="1" fill="hold">
                                          <p:stCondLst>
                                            <p:cond delay="0"/>
                                          </p:stCondLst>
                                        </p:cTn>
                                        <p:tgtEl>
                                          <p:spTgt spid="4">
                                            <p:txEl>
                                              <p:pRg st="14" end="14"/>
                                            </p:txEl>
                                          </p:spTgt>
                                        </p:tgtEl>
                                        <p:attrNameLst>
                                          <p:attrName>style.visibility</p:attrName>
                                        </p:attrNameLst>
                                      </p:cBhvr>
                                      <p:to>
                                        <p:strVal val="visible"/>
                                      </p:to>
                                    </p:set>
                                    <p:anim calcmode="lin" valueType="num">
                                      <p:cBhvr>
                                        <p:cTn id="61" dur="500" fill="hold"/>
                                        <p:tgtEl>
                                          <p:spTgt spid="4">
                                            <p:txEl>
                                              <p:pRg st="14" end="14"/>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14" end="14"/>
                                            </p:txEl>
                                          </p:spTgt>
                                        </p:tgtEl>
                                        <p:attrNameLst>
                                          <p:attrName>ppt_h</p:attrName>
                                        </p:attrNameLst>
                                      </p:cBhvr>
                                      <p:tavLst>
                                        <p:tav tm="0">
                                          <p:val>
                                            <p:fltVal val="0"/>
                                          </p:val>
                                        </p:tav>
                                        <p:tav tm="100000">
                                          <p:val>
                                            <p:strVal val="#ppt_h"/>
                                          </p:val>
                                        </p:tav>
                                      </p:tavLst>
                                    </p:anim>
                                    <p:animEffect transition="in" filter="fade">
                                      <p:cBhvr>
                                        <p:cTn id="63" dur="500"/>
                                        <p:tgtEl>
                                          <p:spTgt spid="4">
                                            <p:txEl>
                                              <p:pRg st="14" end="14"/>
                                            </p:txEl>
                                          </p:spTgt>
                                        </p:tgtEl>
                                      </p:cBhvr>
                                    </p:animEffect>
                                  </p:childTnLst>
                                </p:cTn>
                              </p:par>
                              <p:par>
                                <p:cTn id="64" presetID="53" presetClass="entr" presetSubtype="16" fill="hold" nodeType="withEffect">
                                  <p:stCondLst>
                                    <p:cond delay="0"/>
                                  </p:stCondLst>
                                  <p:childTnLst>
                                    <p:set>
                                      <p:cBhvr>
                                        <p:cTn id="65" dur="1" fill="hold">
                                          <p:stCondLst>
                                            <p:cond delay="0"/>
                                          </p:stCondLst>
                                        </p:cTn>
                                        <p:tgtEl>
                                          <p:spTgt spid="4">
                                            <p:txEl>
                                              <p:pRg st="16" end="16"/>
                                            </p:txEl>
                                          </p:spTgt>
                                        </p:tgtEl>
                                        <p:attrNameLst>
                                          <p:attrName>style.visibility</p:attrName>
                                        </p:attrNameLst>
                                      </p:cBhvr>
                                      <p:to>
                                        <p:strVal val="visible"/>
                                      </p:to>
                                    </p:set>
                                    <p:anim calcmode="lin" valueType="num">
                                      <p:cBhvr>
                                        <p:cTn id="66" dur="500" fill="hold"/>
                                        <p:tgtEl>
                                          <p:spTgt spid="4">
                                            <p:txEl>
                                              <p:pRg st="16" end="16"/>
                                            </p:txEl>
                                          </p:spTgt>
                                        </p:tgtEl>
                                        <p:attrNameLst>
                                          <p:attrName>ppt_w</p:attrName>
                                        </p:attrNameLst>
                                      </p:cBhvr>
                                      <p:tavLst>
                                        <p:tav tm="0">
                                          <p:val>
                                            <p:fltVal val="0"/>
                                          </p:val>
                                        </p:tav>
                                        <p:tav tm="100000">
                                          <p:val>
                                            <p:strVal val="#ppt_w"/>
                                          </p:val>
                                        </p:tav>
                                      </p:tavLst>
                                    </p:anim>
                                    <p:anim calcmode="lin" valueType="num">
                                      <p:cBhvr>
                                        <p:cTn id="67" dur="500" fill="hold"/>
                                        <p:tgtEl>
                                          <p:spTgt spid="4">
                                            <p:txEl>
                                              <p:pRg st="16" end="16"/>
                                            </p:txEl>
                                          </p:spTgt>
                                        </p:tgtEl>
                                        <p:attrNameLst>
                                          <p:attrName>ppt_h</p:attrName>
                                        </p:attrNameLst>
                                      </p:cBhvr>
                                      <p:tavLst>
                                        <p:tav tm="0">
                                          <p:val>
                                            <p:fltVal val="0"/>
                                          </p:val>
                                        </p:tav>
                                        <p:tav tm="100000">
                                          <p:val>
                                            <p:strVal val="#ppt_h"/>
                                          </p:val>
                                        </p:tav>
                                      </p:tavLst>
                                    </p:anim>
                                    <p:animEffect transition="in" filter="fade">
                                      <p:cBhvr>
                                        <p:cTn id="68" dur="500"/>
                                        <p:tgtEl>
                                          <p:spTgt spid="4">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4648200"/>
          </a:xfrm>
        </p:spPr>
        <p:txBody>
          <a:bodyPr>
            <a:noAutofit/>
          </a:bodyPr>
          <a:lstStyle/>
          <a:p>
            <a:pPr algn="ctr"/>
            <a:r>
              <a:rPr lang="vi-VN" sz="2800" b="1" dirty="0">
                <a:solidFill>
                  <a:schemeClr val="tx1"/>
                </a:solidFill>
                <a:latin typeface="Consolas" pitchFamily="49" charset="0"/>
                <a:cs typeface="Consolas" pitchFamily="49" charset="0"/>
              </a:rPr>
              <a:t>1.9.48</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tato yudhiṣṭhiro gatvā</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saha-kṛṣṇo gajāhvayam</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pitaraḿ sāntvayām āsa</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gāndhārīḿ ca tapasvinīm</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Thereafter, Mahārāja Yudhiṣṭhira at once went to his capital, Hastināpura, accompanied by Lord Śrī Kṛṣṇa, and there he consoled his uncle and aunt Gāndhārī, who was an ascetic.</a:t>
            </a:r>
            <a:endParaRPr lang="en-US" sz="2800" b="1" dirty="0">
              <a:solidFill>
                <a:schemeClr val="tx1"/>
              </a:solidFill>
              <a:latin typeface="Consolas" pitchFamily="49" charset="0"/>
              <a:cs typeface="Consolas" pitchFamily="49" charset="0"/>
            </a:endParaRPr>
          </a:p>
        </p:txBody>
      </p:sp>
    </p:spTree>
    <p:extLst>
      <p:ext uri="{BB962C8B-B14F-4D97-AF65-F5344CB8AC3E}">
        <p14:creationId xmlns:p14="http://schemas.microsoft.com/office/powerpoint/2010/main" val="2705333825"/>
      </p:ext>
    </p:extLst>
  </p:cSld>
  <p:clrMapOvr>
    <a:masterClrMapping/>
  </p:clrMapOvr>
  <p:transition spd="med" advTm="25000">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20464" y="77741"/>
            <a:ext cx="8458200" cy="1938992"/>
          </a:xfrm>
          <a:prstGeom prst="rect">
            <a:avLst/>
          </a:prstGeom>
          <a:noFill/>
        </p:spPr>
        <p:txBody>
          <a:bodyPr wrap="square" rtlCol="0">
            <a:spAutoFit/>
          </a:bodyPr>
          <a:lstStyle/>
          <a:p>
            <a:r>
              <a:rPr lang="en-US" sz="2000" dirty="0" err="1"/>
              <a:t>Gandhari</a:t>
            </a:r>
            <a:r>
              <a:rPr lang="en-US" sz="2000" dirty="0"/>
              <a:t> : Ascetic </a:t>
            </a:r>
            <a:endParaRPr lang="en-US" sz="2000" dirty="0" smtClean="0"/>
          </a:p>
          <a:p>
            <a:r>
              <a:rPr lang="en-US" sz="2000" dirty="0" smtClean="0"/>
              <a:t>A </a:t>
            </a:r>
            <a:r>
              <a:rPr lang="en-US" sz="2000" dirty="0"/>
              <a:t>wife's duty is to follow the husband cent percent</a:t>
            </a:r>
          </a:p>
          <a:p>
            <a:r>
              <a:rPr lang="en-US" sz="2000" dirty="0" smtClean="0"/>
              <a:t>was </a:t>
            </a:r>
            <a:r>
              <a:rPr lang="en-US" sz="2000" dirty="0"/>
              <a:t>so true to her husband that she followed him even in his perpetual </a:t>
            </a:r>
            <a:r>
              <a:rPr lang="en-US" sz="2000" dirty="0" smtClean="0"/>
              <a:t>blindness.</a:t>
            </a:r>
          </a:p>
          <a:p>
            <a:r>
              <a:rPr lang="en-US" sz="2000" dirty="0" smtClean="0"/>
              <a:t>Although </a:t>
            </a:r>
            <a:r>
              <a:rPr lang="en-US" sz="2000" dirty="0"/>
              <a:t>a woman, is no less than </a:t>
            </a:r>
            <a:r>
              <a:rPr lang="en-US" sz="2000" dirty="0" err="1"/>
              <a:t>Bhismadeva</a:t>
            </a:r>
            <a:r>
              <a:rPr lang="en-US" sz="2000" dirty="0"/>
              <a:t> in character. </a:t>
            </a:r>
          </a:p>
          <a:p>
            <a:endParaRPr lang="en-US" sz="2000"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752600"/>
            <a:ext cx="8468908" cy="5020376"/>
          </a:xfrm>
          <a:prstGeom prst="rect">
            <a:avLst/>
          </a:prstGeom>
        </p:spPr>
      </p:pic>
    </p:spTree>
    <p:extLst>
      <p:ext uri="{BB962C8B-B14F-4D97-AF65-F5344CB8AC3E}">
        <p14:creationId xmlns:p14="http://schemas.microsoft.com/office/powerpoint/2010/main" val="419740178"/>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animEffect transition="in" filter="fade">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843" y="0"/>
            <a:ext cx="8596313" cy="6858000"/>
          </a:xfrm>
          <a:prstGeom prst="rect">
            <a:avLst/>
          </a:prstGeom>
        </p:spPr>
      </p:pic>
    </p:spTree>
    <p:extLst>
      <p:ext uri="{BB962C8B-B14F-4D97-AF65-F5344CB8AC3E}">
        <p14:creationId xmlns:p14="http://schemas.microsoft.com/office/powerpoint/2010/main" val="3778904869"/>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5181600"/>
          </a:xfrm>
        </p:spPr>
        <p:txBody>
          <a:bodyPr>
            <a:noAutofit/>
          </a:bodyPr>
          <a:lstStyle/>
          <a:p>
            <a:pPr algn="ctr"/>
            <a:r>
              <a:rPr lang="vi-VN" sz="2800" b="1" dirty="0">
                <a:solidFill>
                  <a:schemeClr val="tx1"/>
                </a:solidFill>
                <a:latin typeface="Consolas" pitchFamily="49" charset="0"/>
                <a:cs typeface="Consolas" pitchFamily="49" charset="0"/>
              </a:rPr>
              <a:t>1.9.49</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pitrā cānumato rājā</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vāsudevānumoditaḥ</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cakāra rājyaḿ dharmeṇa</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pitṛ-paitāmahaḿ vibhuḥ</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After this, the great religious King, Mahārāja Yudhiṣṭhira, executed the royal power in the kingdom strictly according to the codes and royal principles approved by his uncle and confirmed by Lord Śrī Kṛṣṇa.</a:t>
            </a:r>
            <a:br>
              <a:rPr lang="vi-VN" sz="2800" b="1" dirty="0">
                <a:solidFill>
                  <a:schemeClr val="tx1"/>
                </a:solidFill>
                <a:latin typeface="Consolas" pitchFamily="49" charset="0"/>
                <a:cs typeface="Consolas" pitchFamily="49" charset="0"/>
              </a:rPr>
            </a:br>
            <a:endParaRPr lang="en-US" sz="2800" b="1" dirty="0">
              <a:solidFill>
                <a:schemeClr val="tx1"/>
              </a:solidFill>
              <a:latin typeface="Consolas" pitchFamily="49" charset="0"/>
              <a:cs typeface="Consolas" pitchFamily="49" charset="0"/>
            </a:endParaRPr>
          </a:p>
        </p:txBody>
      </p:sp>
    </p:spTree>
    <p:extLst>
      <p:ext uri="{BB962C8B-B14F-4D97-AF65-F5344CB8AC3E}">
        <p14:creationId xmlns:p14="http://schemas.microsoft.com/office/powerpoint/2010/main" val="468921276"/>
      </p:ext>
    </p:extLst>
  </p:cSld>
  <p:clrMapOvr>
    <a:masterClrMapping/>
  </p:clrMapOvr>
  <p:transition spd="med" advTm="25000">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0" y="0"/>
            <a:ext cx="9067800" cy="7417415"/>
          </a:xfrm>
          <a:prstGeom prst="rect">
            <a:avLst/>
          </a:prstGeom>
          <a:noFill/>
        </p:spPr>
        <p:txBody>
          <a:bodyPr wrap="square" rtlCol="0">
            <a:spAutoFit/>
          </a:bodyPr>
          <a:lstStyle/>
          <a:p>
            <a:r>
              <a:rPr lang="en-US" sz="2000" dirty="0"/>
              <a:t>Duty of a King : Not less than a father/spiritual master</a:t>
            </a:r>
          </a:p>
          <a:p>
            <a:r>
              <a:rPr lang="en-US" sz="2000" dirty="0"/>
              <a:t>1. welfare of the citizens from all angles of social, political, economic and spiritual </a:t>
            </a:r>
            <a:r>
              <a:rPr lang="en-US" sz="2000" dirty="0" err="1"/>
              <a:t>upliftment</a:t>
            </a:r>
            <a:endParaRPr lang="en-US" sz="2000" dirty="0"/>
          </a:p>
          <a:p>
            <a:r>
              <a:rPr lang="en-US" sz="2000" dirty="0"/>
              <a:t>2. The king must know that human life is meant for liberating the encaged soul from the bondage of material conditions, </a:t>
            </a:r>
          </a:p>
          <a:p>
            <a:r>
              <a:rPr lang="en-US" sz="2000" dirty="0"/>
              <a:t>3. his duty is to see that the citizens are properly looked after to attain this highest stage of perfection.</a:t>
            </a:r>
          </a:p>
          <a:p>
            <a:endParaRPr lang="en-US" sz="800" dirty="0"/>
          </a:p>
          <a:p>
            <a:r>
              <a:rPr lang="en-US" sz="2000" dirty="0" err="1"/>
              <a:t>Yudhistir</a:t>
            </a:r>
            <a:r>
              <a:rPr lang="en-US" sz="2000" dirty="0"/>
              <a:t>: </a:t>
            </a:r>
          </a:p>
          <a:p>
            <a:r>
              <a:rPr lang="en-US" sz="2000" dirty="0"/>
              <a:t>1. Not only did he follow the principles, </a:t>
            </a:r>
          </a:p>
          <a:p>
            <a:r>
              <a:rPr lang="en-US" sz="2000" dirty="0"/>
              <a:t>2. but he also got approval from his old uncle, who was experienced in political affairs, </a:t>
            </a:r>
          </a:p>
          <a:p>
            <a:r>
              <a:rPr lang="en-US" sz="2000" dirty="0"/>
              <a:t>3. and that was also confirmed by Lord </a:t>
            </a:r>
            <a:r>
              <a:rPr lang="en-US" sz="2000" dirty="0" err="1" smtClean="0"/>
              <a:t>Krsna</a:t>
            </a:r>
            <a:r>
              <a:rPr lang="en-US" sz="2000" dirty="0"/>
              <a:t>,</a:t>
            </a:r>
          </a:p>
          <a:p>
            <a:endParaRPr lang="en-US" sz="800" dirty="0"/>
          </a:p>
          <a:p>
            <a:r>
              <a:rPr lang="en-US" sz="2000" dirty="0"/>
              <a:t>Present Age:  Mass of people</a:t>
            </a:r>
          </a:p>
          <a:p>
            <a:r>
              <a:rPr lang="en-US" sz="2000" dirty="0"/>
              <a:t>1. Low Born</a:t>
            </a:r>
          </a:p>
          <a:p>
            <a:r>
              <a:rPr lang="en-US" sz="2000" dirty="0"/>
              <a:t>2. Ill trained</a:t>
            </a:r>
          </a:p>
          <a:p>
            <a:r>
              <a:rPr lang="en-US" sz="2000" dirty="0"/>
              <a:t>3. unfortunate</a:t>
            </a:r>
          </a:p>
          <a:p>
            <a:r>
              <a:rPr lang="en-US" sz="2000" dirty="0"/>
              <a:t>4. Badly associated</a:t>
            </a:r>
          </a:p>
          <a:p>
            <a:r>
              <a:rPr lang="en-US" sz="2000" dirty="0"/>
              <a:t>5. do not know </a:t>
            </a:r>
            <a:r>
              <a:rPr lang="en-US" sz="2000" dirty="0" smtClean="0"/>
              <a:t> </a:t>
            </a:r>
            <a:r>
              <a:rPr lang="en-US" sz="2000" dirty="0"/>
              <a:t>the highest </a:t>
            </a:r>
            <a:r>
              <a:rPr lang="en-US" sz="2000" dirty="0" err="1"/>
              <a:t>perfectional</a:t>
            </a:r>
            <a:r>
              <a:rPr lang="en-US" sz="2000" dirty="0"/>
              <a:t> aim of life. </a:t>
            </a:r>
          </a:p>
          <a:p>
            <a:endParaRPr lang="en-US" sz="800" dirty="0"/>
          </a:p>
          <a:p>
            <a:r>
              <a:rPr lang="en-US" sz="2000" dirty="0"/>
              <a:t>Therefore, votes cast by them actually have no value, and thus persons elected by such irresponsible votes cannot be responsible representatives like Maharaja </a:t>
            </a:r>
            <a:r>
              <a:rPr lang="en-US" sz="2000" dirty="0" err="1"/>
              <a:t>Yudhisthira</a:t>
            </a:r>
            <a:r>
              <a:rPr lang="en-US" sz="2000" dirty="0"/>
              <a:t>.</a:t>
            </a:r>
          </a:p>
          <a:p>
            <a:endParaRPr lang="en-US" sz="2000" dirty="0"/>
          </a:p>
        </p:txBody>
      </p:sp>
    </p:spTree>
    <p:extLst>
      <p:ext uri="{BB962C8B-B14F-4D97-AF65-F5344CB8AC3E}">
        <p14:creationId xmlns:p14="http://schemas.microsoft.com/office/powerpoint/2010/main" val="2823766106"/>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p:cTn id="29"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4">
                                            <p:txEl>
                                              <p:pRg st="5" end="5"/>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 calcmode="lin" valueType="num">
                                      <p:cBhvr>
                                        <p:cTn id="34"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4">
                                            <p:txEl>
                                              <p:pRg st="6" end="6"/>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 calcmode="lin" valueType="num">
                                      <p:cBhvr>
                                        <p:cTn id="3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1" dur="500"/>
                                        <p:tgtEl>
                                          <p:spTgt spid="4">
                                            <p:txEl>
                                              <p:pRg st="7" end="7"/>
                                            </p:txEl>
                                          </p:spTgt>
                                        </p:tgtEl>
                                      </p:cBhvr>
                                    </p:animEffect>
                                  </p:childTnLst>
                                </p:cTn>
                              </p:par>
                              <p:par>
                                <p:cTn id="42" presetID="53" presetClass="entr" presetSubtype="16" fill="hold" nodeType="withEffect">
                                  <p:stCondLst>
                                    <p:cond delay="0"/>
                                  </p:stCondLst>
                                  <p:childTnLst>
                                    <p:set>
                                      <p:cBhvr>
                                        <p:cTn id="43" dur="1" fill="hold">
                                          <p:stCondLst>
                                            <p:cond delay="0"/>
                                          </p:stCondLst>
                                        </p:cTn>
                                        <p:tgtEl>
                                          <p:spTgt spid="4">
                                            <p:txEl>
                                              <p:pRg st="8" end="8"/>
                                            </p:txEl>
                                          </p:spTgt>
                                        </p:tgtEl>
                                        <p:attrNameLst>
                                          <p:attrName>style.visibility</p:attrName>
                                        </p:attrNameLst>
                                      </p:cBhvr>
                                      <p:to>
                                        <p:strVal val="visible"/>
                                      </p:to>
                                    </p:set>
                                    <p:anim calcmode="lin" valueType="num">
                                      <p:cBhvr>
                                        <p:cTn id="44"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45"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46" dur="500"/>
                                        <p:tgtEl>
                                          <p:spTgt spid="4">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4">
                                            <p:txEl>
                                              <p:pRg st="10" end="10"/>
                                            </p:txEl>
                                          </p:spTgt>
                                        </p:tgtEl>
                                        <p:attrNameLst>
                                          <p:attrName>style.visibility</p:attrName>
                                        </p:attrNameLst>
                                      </p:cBhvr>
                                      <p:to>
                                        <p:strVal val="visible"/>
                                      </p:to>
                                    </p:set>
                                    <p:anim calcmode="lin" valueType="num">
                                      <p:cBhvr>
                                        <p:cTn id="51"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52"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53" dur="500"/>
                                        <p:tgtEl>
                                          <p:spTgt spid="4">
                                            <p:txEl>
                                              <p:pRg st="10" end="10"/>
                                            </p:txEl>
                                          </p:spTgt>
                                        </p:tgtEl>
                                      </p:cBhvr>
                                    </p:animEffect>
                                  </p:childTnLst>
                                </p:cTn>
                              </p:par>
                              <p:par>
                                <p:cTn id="54" presetID="53" presetClass="entr" presetSubtype="16" fill="hold" nodeType="withEffect">
                                  <p:stCondLst>
                                    <p:cond delay="0"/>
                                  </p:stCondLst>
                                  <p:childTnLst>
                                    <p:set>
                                      <p:cBhvr>
                                        <p:cTn id="55" dur="1" fill="hold">
                                          <p:stCondLst>
                                            <p:cond delay="0"/>
                                          </p:stCondLst>
                                        </p:cTn>
                                        <p:tgtEl>
                                          <p:spTgt spid="4">
                                            <p:txEl>
                                              <p:pRg st="11" end="11"/>
                                            </p:txEl>
                                          </p:spTgt>
                                        </p:tgtEl>
                                        <p:attrNameLst>
                                          <p:attrName>style.visibility</p:attrName>
                                        </p:attrNameLst>
                                      </p:cBhvr>
                                      <p:to>
                                        <p:strVal val="visible"/>
                                      </p:to>
                                    </p:set>
                                    <p:anim calcmode="lin" valueType="num">
                                      <p:cBhvr>
                                        <p:cTn id="56"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58" dur="500"/>
                                        <p:tgtEl>
                                          <p:spTgt spid="4">
                                            <p:txEl>
                                              <p:pRg st="11" end="11"/>
                                            </p:txEl>
                                          </p:spTgt>
                                        </p:tgtEl>
                                      </p:cBhvr>
                                    </p:animEffect>
                                  </p:childTnLst>
                                </p:cTn>
                              </p:par>
                              <p:par>
                                <p:cTn id="59" presetID="53" presetClass="entr" presetSubtype="16" fill="hold" nodeType="withEffect">
                                  <p:stCondLst>
                                    <p:cond delay="0"/>
                                  </p:stCondLst>
                                  <p:childTnLst>
                                    <p:set>
                                      <p:cBhvr>
                                        <p:cTn id="60" dur="1" fill="hold">
                                          <p:stCondLst>
                                            <p:cond delay="0"/>
                                          </p:stCondLst>
                                        </p:cTn>
                                        <p:tgtEl>
                                          <p:spTgt spid="4">
                                            <p:txEl>
                                              <p:pRg st="12" end="12"/>
                                            </p:txEl>
                                          </p:spTgt>
                                        </p:tgtEl>
                                        <p:attrNameLst>
                                          <p:attrName>style.visibility</p:attrName>
                                        </p:attrNameLst>
                                      </p:cBhvr>
                                      <p:to>
                                        <p:strVal val="visible"/>
                                      </p:to>
                                    </p:set>
                                    <p:anim calcmode="lin" valueType="num">
                                      <p:cBhvr>
                                        <p:cTn id="61" dur="500" fill="hold"/>
                                        <p:tgtEl>
                                          <p:spTgt spid="4">
                                            <p:txEl>
                                              <p:pRg st="12" end="12"/>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12" end="12"/>
                                            </p:txEl>
                                          </p:spTgt>
                                        </p:tgtEl>
                                        <p:attrNameLst>
                                          <p:attrName>ppt_h</p:attrName>
                                        </p:attrNameLst>
                                      </p:cBhvr>
                                      <p:tavLst>
                                        <p:tav tm="0">
                                          <p:val>
                                            <p:fltVal val="0"/>
                                          </p:val>
                                        </p:tav>
                                        <p:tav tm="100000">
                                          <p:val>
                                            <p:strVal val="#ppt_h"/>
                                          </p:val>
                                        </p:tav>
                                      </p:tavLst>
                                    </p:anim>
                                    <p:animEffect transition="in" filter="fade">
                                      <p:cBhvr>
                                        <p:cTn id="63" dur="500"/>
                                        <p:tgtEl>
                                          <p:spTgt spid="4">
                                            <p:txEl>
                                              <p:pRg st="12" end="12"/>
                                            </p:txEl>
                                          </p:spTgt>
                                        </p:tgtEl>
                                      </p:cBhvr>
                                    </p:animEffect>
                                  </p:childTnLst>
                                </p:cTn>
                              </p:par>
                              <p:par>
                                <p:cTn id="64" presetID="53" presetClass="entr" presetSubtype="16" fill="hold" nodeType="withEffect">
                                  <p:stCondLst>
                                    <p:cond delay="0"/>
                                  </p:stCondLst>
                                  <p:childTnLst>
                                    <p:set>
                                      <p:cBhvr>
                                        <p:cTn id="65" dur="1" fill="hold">
                                          <p:stCondLst>
                                            <p:cond delay="0"/>
                                          </p:stCondLst>
                                        </p:cTn>
                                        <p:tgtEl>
                                          <p:spTgt spid="4">
                                            <p:txEl>
                                              <p:pRg st="13" end="13"/>
                                            </p:txEl>
                                          </p:spTgt>
                                        </p:tgtEl>
                                        <p:attrNameLst>
                                          <p:attrName>style.visibility</p:attrName>
                                        </p:attrNameLst>
                                      </p:cBhvr>
                                      <p:to>
                                        <p:strVal val="visible"/>
                                      </p:to>
                                    </p:set>
                                    <p:anim calcmode="lin" valueType="num">
                                      <p:cBhvr>
                                        <p:cTn id="66" dur="500" fill="hold"/>
                                        <p:tgtEl>
                                          <p:spTgt spid="4">
                                            <p:txEl>
                                              <p:pRg st="13" end="13"/>
                                            </p:txEl>
                                          </p:spTgt>
                                        </p:tgtEl>
                                        <p:attrNameLst>
                                          <p:attrName>ppt_w</p:attrName>
                                        </p:attrNameLst>
                                      </p:cBhvr>
                                      <p:tavLst>
                                        <p:tav tm="0">
                                          <p:val>
                                            <p:fltVal val="0"/>
                                          </p:val>
                                        </p:tav>
                                        <p:tav tm="100000">
                                          <p:val>
                                            <p:strVal val="#ppt_w"/>
                                          </p:val>
                                        </p:tav>
                                      </p:tavLst>
                                    </p:anim>
                                    <p:anim calcmode="lin" valueType="num">
                                      <p:cBhvr>
                                        <p:cTn id="67" dur="500" fill="hold"/>
                                        <p:tgtEl>
                                          <p:spTgt spid="4">
                                            <p:txEl>
                                              <p:pRg st="13" end="13"/>
                                            </p:txEl>
                                          </p:spTgt>
                                        </p:tgtEl>
                                        <p:attrNameLst>
                                          <p:attrName>ppt_h</p:attrName>
                                        </p:attrNameLst>
                                      </p:cBhvr>
                                      <p:tavLst>
                                        <p:tav tm="0">
                                          <p:val>
                                            <p:fltVal val="0"/>
                                          </p:val>
                                        </p:tav>
                                        <p:tav tm="100000">
                                          <p:val>
                                            <p:strVal val="#ppt_h"/>
                                          </p:val>
                                        </p:tav>
                                      </p:tavLst>
                                    </p:anim>
                                    <p:animEffect transition="in" filter="fade">
                                      <p:cBhvr>
                                        <p:cTn id="68" dur="500"/>
                                        <p:tgtEl>
                                          <p:spTgt spid="4">
                                            <p:txEl>
                                              <p:pRg st="13" end="13"/>
                                            </p:txEl>
                                          </p:spTgt>
                                        </p:tgtEl>
                                      </p:cBhvr>
                                    </p:animEffect>
                                  </p:childTnLst>
                                </p:cTn>
                              </p:par>
                              <p:par>
                                <p:cTn id="69" presetID="53" presetClass="entr" presetSubtype="16" fill="hold" nodeType="withEffect">
                                  <p:stCondLst>
                                    <p:cond delay="0"/>
                                  </p:stCondLst>
                                  <p:childTnLst>
                                    <p:set>
                                      <p:cBhvr>
                                        <p:cTn id="70" dur="1" fill="hold">
                                          <p:stCondLst>
                                            <p:cond delay="0"/>
                                          </p:stCondLst>
                                        </p:cTn>
                                        <p:tgtEl>
                                          <p:spTgt spid="4">
                                            <p:txEl>
                                              <p:pRg st="14" end="14"/>
                                            </p:txEl>
                                          </p:spTgt>
                                        </p:tgtEl>
                                        <p:attrNameLst>
                                          <p:attrName>style.visibility</p:attrName>
                                        </p:attrNameLst>
                                      </p:cBhvr>
                                      <p:to>
                                        <p:strVal val="visible"/>
                                      </p:to>
                                    </p:set>
                                    <p:anim calcmode="lin" valueType="num">
                                      <p:cBhvr>
                                        <p:cTn id="71" dur="500" fill="hold"/>
                                        <p:tgtEl>
                                          <p:spTgt spid="4">
                                            <p:txEl>
                                              <p:pRg st="14" end="14"/>
                                            </p:txEl>
                                          </p:spTgt>
                                        </p:tgtEl>
                                        <p:attrNameLst>
                                          <p:attrName>ppt_w</p:attrName>
                                        </p:attrNameLst>
                                      </p:cBhvr>
                                      <p:tavLst>
                                        <p:tav tm="0">
                                          <p:val>
                                            <p:fltVal val="0"/>
                                          </p:val>
                                        </p:tav>
                                        <p:tav tm="100000">
                                          <p:val>
                                            <p:strVal val="#ppt_w"/>
                                          </p:val>
                                        </p:tav>
                                      </p:tavLst>
                                    </p:anim>
                                    <p:anim calcmode="lin" valueType="num">
                                      <p:cBhvr>
                                        <p:cTn id="72" dur="500" fill="hold"/>
                                        <p:tgtEl>
                                          <p:spTgt spid="4">
                                            <p:txEl>
                                              <p:pRg st="14" end="14"/>
                                            </p:txEl>
                                          </p:spTgt>
                                        </p:tgtEl>
                                        <p:attrNameLst>
                                          <p:attrName>ppt_h</p:attrName>
                                        </p:attrNameLst>
                                      </p:cBhvr>
                                      <p:tavLst>
                                        <p:tav tm="0">
                                          <p:val>
                                            <p:fltVal val="0"/>
                                          </p:val>
                                        </p:tav>
                                        <p:tav tm="100000">
                                          <p:val>
                                            <p:strVal val="#ppt_h"/>
                                          </p:val>
                                        </p:tav>
                                      </p:tavLst>
                                    </p:anim>
                                    <p:animEffect transition="in" filter="fade">
                                      <p:cBhvr>
                                        <p:cTn id="73" dur="500"/>
                                        <p:tgtEl>
                                          <p:spTgt spid="4">
                                            <p:txEl>
                                              <p:pRg st="14" end="14"/>
                                            </p:txEl>
                                          </p:spTgt>
                                        </p:tgtEl>
                                      </p:cBhvr>
                                    </p:animEffect>
                                  </p:childTnLst>
                                </p:cTn>
                              </p:par>
                              <p:par>
                                <p:cTn id="74" presetID="53" presetClass="entr" presetSubtype="16" fill="hold" nodeType="withEffect">
                                  <p:stCondLst>
                                    <p:cond delay="0"/>
                                  </p:stCondLst>
                                  <p:childTnLst>
                                    <p:set>
                                      <p:cBhvr>
                                        <p:cTn id="75" dur="1" fill="hold">
                                          <p:stCondLst>
                                            <p:cond delay="0"/>
                                          </p:stCondLst>
                                        </p:cTn>
                                        <p:tgtEl>
                                          <p:spTgt spid="4">
                                            <p:txEl>
                                              <p:pRg st="15" end="15"/>
                                            </p:txEl>
                                          </p:spTgt>
                                        </p:tgtEl>
                                        <p:attrNameLst>
                                          <p:attrName>style.visibility</p:attrName>
                                        </p:attrNameLst>
                                      </p:cBhvr>
                                      <p:to>
                                        <p:strVal val="visible"/>
                                      </p:to>
                                    </p:set>
                                    <p:anim calcmode="lin" valueType="num">
                                      <p:cBhvr>
                                        <p:cTn id="76" dur="500" fill="hold"/>
                                        <p:tgtEl>
                                          <p:spTgt spid="4">
                                            <p:txEl>
                                              <p:pRg st="15" end="15"/>
                                            </p:txEl>
                                          </p:spTgt>
                                        </p:tgtEl>
                                        <p:attrNameLst>
                                          <p:attrName>ppt_w</p:attrName>
                                        </p:attrNameLst>
                                      </p:cBhvr>
                                      <p:tavLst>
                                        <p:tav tm="0">
                                          <p:val>
                                            <p:fltVal val="0"/>
                                          </p:val>
                                        </p:tav>
                                        <p:tav tm="100000">
                                          <p:val>
                                            <p:strVal val="#ppt_w"/>
                                          </p:val>
                                        </p:tav>
                                      </p:tavLst>
                                    </p:anim>
                                    <p:anim calcmode="lin" valueType="num">
                                      <p:cBhvr>
                                        <p:cTn id="77" dur="500" fill="hold"/>
                                        <p:tgtEl>
                                          <p:spTgt spid="4">
                                            <p:txEl>
                                              <p:pRg st="15" end="15"/>
                                            </p:txEl>
                                          </p:spTgt>
                                        </p:tgtEl>
                                        <p:attrNameLst>
                                          <p:attrName>ppt_h</p:attrName>
                                        </p:attrNameLst>
                                      </p:cBhvr>
                                      <p:tavLst>
                                        <p:tav tm="0">
                                          <p:val>
                                            <p:fltVal val="0"/>
                                          </p:val>
                                        </p:tav>
                                        <p:tav tm="100000">
                                          <p:val>
                                            <p:strVal val="#ppt_h"/>
                                          </p:val>
                                        </p:tav>
                                      </p:tavLst>
                                    </p:anim>
                                    <p:animEffect transition="in" filter="fade">
                                      <p:cBhvr>
                                        <p:cTn id="78" dur="500"/>
                                        <p:tgtEl>
                                          <p:spTgt spid="4">
                                            <p:txEl>
                                              <p:pRg st="15" end="15"/>
                                            </p:txEl>
                                          </p:spTgt>
                                        </p:tgtEl>
                                      </p:cBhvr>
                                    </p:animEffect>
                                  </p:childTnLst>
                                </p:cTn>
                              </p:par>
                              <p:par>
                                <p:cTn id="79" presetID="53" presetClass="entr" presetSubtype="16" fill="hold" nodeType="withEffect">
                                  <p:stCondLst>
                                    <p:cond delay="0"/>
                                  </p:stCondLst>
                                  <p:childTnLst>
                                    <p:set>
                                      <p:cBhvr>
                                        <p:cTn id="80" dur="1" fill="hold">
                                          <p:stCondLst>
                                            <p:cond delay="0"/>
                                          </p:stCondLst>
                                        </p:cTn>
                                        <p:tgtEl>
                                          <p:spTgt spid="4">
                                            <p:txEl>
                                              <p:pRg st="17" end="17"/>
                                            </p:txEl>
                                          </p:spTgt>
                                        </p:tgtEl>
                                        <p:attrNameLst>
                                          <p:attrName>style.visibility</p:attrName>
                                        </p:attrNameLst>
                                      </p:cBhvr>
                                      <p:to>
                                        <p:strVal val="visible"/>
                                      </p:to>
                                    </p:set>
                                    <p:anim calcmode="lin" valueType="num">
                                      <p:cBhvr>
                                        <p:cTn id="81" dur="500" fill="hold"/>
                                        <p:tgtEl>
                                          <p:spTgt spid="4">
                                            <p:txEl>
                                              <p:pRg st="17" end="17"/>
                                            </p:txEl>
                                          </p:spTgt>
                                        </p:tgtEl>
                                        <p:attrNameLst>
                                          <p:attrName>ppt_w</p:attrName>
                                        </p:attrNameLst>
                                      </p:cBhvr>
                                      <p:tavLst>
                                        <p:tav tm="0">
                                          <p:val>
                                            <p:fltVal val="0"/>
                                          </p:val>
                                        </p:tav>
                                        <p:tav tm="100000">
                                          <p:val>
                                            <p:strVal val="#ppt_w"/>
                                          </p:val>
                                        </p:tav>
                                      </p:tavLst>
                                    </p:anim>
                                    <p:anim calcmode="lin" valueType="num">
                                      <p:cBhvr>
                                        <p:cTn id="82" dur="500" fill="hold"/>
                                        <p:tgtEl>
                                          <p:spTgt spid="4">
                                            <p:txEl>
                                              <p:pRg st="17" end="17"/>
                                            </p:txEl>
                                          </p:spTgt>
                                        </p:tgtEl>
                                        <p:attrNameLst>
                                          <p:attrName>ppt_h</p:attrName>
                                        </p:attrNameLst>
                                      </p:cBhvr>
                                      <p:tavLst>
                                        <p:tav tm="0">
                                          <p:val>
                                            <p:fltVal val="0"/>
                                          </p:val>
                                        </p:tav>
                                        <p:tav tm="100000">
                                          <p:val>
                                            <p:strVal val="#ppt_h"/>
                                          </p:val>
                                        </p:tav>
                                      </p:tavLst>
                                    </p:anim>
                                    <p:animEffect transition="in" filter="fade">
                                      <p:cBhvr>
                                        <p:cTn id="83" dur="500"/>
                                        <p:tgtEl>
                                          <p:spTgt spid="4">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143000"/>
          </a:xfrm>
        </p:spPr>
        <p:txBody>
          <a:bodyPr>
            <a:normAutofit/>
          </a:bodyPr>
          <a:lstStyle/>
          <a:p>
            <a:r>
              <a:rPr lang="en-US" dirty="0" smtClean="0"/>
              <a:t>http://prabhupadavani.org</a:t>
            </a:r>
          </a:p>
          <a:p>
            <a:r>
              <a:rPr lang="en-US" dirty="0" smtClean="0"/>
              <a:t>All of your blessings</a:t>
            </a: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457200"/>
            <a:ext cx="6705600" cy="2209800"/>
          </a:xfrm>
        </p:spPr>
        <p:txBody>
          <a:bodyPr>
            <a:noAutofit/>
          </a:bodyPr>
          <a:lstStyle/>
          <a:p>
            <a:pPr algn="ctr"/>
            <a:r>
              <a:rPr lang="en-US" sz="2800" b="1" dirty="0" smtClean="0">
                <a:solidFill>
                  <a:schemeClr val="tx1"/>
                </a:solidFill>
                <a:latin typeface="Consolas" pitchFamily="49" charset="0"/>
                <a:cs typeface="Consolas" pitchFamily="49" charset="0"/>
              </a:rPr>
              <a:t/>
            </a:r>
            <a:br>
              <a:rPr lang="en-US" sz="2800" b="1" dirty="0" smtClean="0">
                <a:solidFill>
                  <a:schemeClr val="tx1"/>
                </a:solidFill>
                <a:latin typeface="Consolas" pitchFamily="49" charset="0"/>
                <a:cs typeface="Consolas" pitchFamily="49" charset="0"/>
              </a:rPr>
            </a:br>
            <a:r>
              <a:rPr lang="en-US" sz="2800" b="1" dirty="0" smtClean="0">
                <a:solidFill>
                  <a:schemeClr val="tx1"/>
                </a:solidFill>
                <a:latin typeface="Consolas" pitchFamily="49" charset="0"/>
                <a:cs typeface="Consolas" pitchFamily="49" charset="0"/>
              </a:rPr>
              <a:t/>
            </a:r>
            <a:br>
              <a:rPr lang="en-US" sz="2800" b="1" dirty="0" smtClean="0">
                <a:solidFill>
                  <a:schemeClr val="tx1"/>
                </a:solidFill>
                <a:latin typeface="Consolas" pitchFamily="49" charset="0"/>
                <a:cs typeface="Consolas" pitchFamily="49" charset="0"/>
              </a:rPr>
            </a:br>
            <a:r>
              <a:rPr lang="en-US" sz="2800" b="1" dirty="0" smtClean="0">
                <a:solidFill>
                  <a:schemeClr val="tx1"/>
                </a:solidFill>
                <a:latin typeface="Consolas" pitchFamily="49" charset="0"/>
                <a:cs typeface="Consolas" pitchFamily="49" charset="0"/>
              </a:rPr>
              <a:t>1.9.43 </a:t>
            </a:r>
            <a:br>
              <a:rPr lang="en-US" sz="2800" b="1" dirty="0" smtClean="0">
                <a:solidFill>
                  <a:schemeClr val="tx1"/>
                </a:solidFill>
                <a:latin typeface="Consolas" pitchFamily="49" charset="0"/>
                <a:cs typeface="Consolas" pitchFamily="49" charset="0"/>
              </a:rPr>
            </a:br>
            <a:r>
              <a:rPr lang="vi-VN" sz="2800" b="1" dirty="0" smtClean="0">
                <a:solidFill>
                  <a:schemeClr val="tx1"/>
                </a:solidFill>
                <a:latin typeface="Consolas" pitchFamily="49" charset="0"/>
                <a:cs typeface="Consolas" pitchFamily="49" charset="0"/>
              </a:rPr>
              <a:t>sūta </a:t>
            </a:r>
            <a:r>
              <a:rPr lang="vi-VN" sz="2800" b="1" dirty="0">
                <a:solidFill>
                  <a:schemeClr val="tx1"/>
                </a:solidFill>
                <a:latin typeface="Consolas" pitchFamily="49" charset="0"/>
                <a:cs typeface="Consolas" pitchFamily="49" charset="0"/>
              </a:rPr>
              <a:t>uvāca</a:t>
            </a:r>
            <a:br>
              <a:rPr lang="vi-VN" sz="2800" b="1" dirty="0">
                <a:solidFill>
                  <a:schemeClr val="tx1"/>
                </a:solidFill>
                <a:latin typeface="Consolas" pitchFamily="49" charset="0"/>
                <a:cs typeface="Consolas" pitchFamily="49" charset="0"/>
              </a:rPr>
            </a:br>
            <a:r>
              <a:rPr lang="vi-VN" sz="2800" b="1" dirty="0" smtClean="0">
                <a:solidFill>
                  <a:schemeClr val="tx1"/>
                </a:solidFill>
                <a:latin typeface="Consolas" pitchFamily="49" charset="0"/>
                <a:cs typeface="Consolas" pitchFamily="49" charset="0"/>
              </a:rPr>
              <a:t>kṛṣṇa </a:t>
            </a:r>
            <a:r>
              <a:rPr lang="vi-VN" sz="2800" b="1" dirty="0">
                <a:solidFill>
                  <a:schemeClr val="tx1"/>
                </a:solidFill>
                <a:latin typeface="Consolas" pitchFamily="49" charset="0"/>
                <a:cs typeface="Consolas" pitchFamily="49" charset="0"/>
              </a:rPr>
              <a:t>evaḿ </a:t>
            </a:r>
            <a:r>
              <a:rPr lang="vi-VN" sz="2800" b="1" dirty="0" smtClean="0">
                <a:solidFill>
                  <a:schemeClr val="tx1"/>
                </a:solidFill>
                <a:latin typeface="Consolas" pitchFamily="49" charset="0"/>
                <a:cs typeface="Consolas" pitchFamily="49" charset="0"/>
              </a:rPr>
              <a:t>bhagavati</a:t>
            </a:r>
            <a:r>
              <a:rPr lang="vi-VN" sz="2800" b="1" dirty="0">
                <a:solidFill>
                  <a:schemeClr val="tx1"/>
                </a:solidFill>
                <a:latin typeface="Consolas" pitchFamily="49" charset="0"/>
                <a:cs typeface="Consolas" pitchFamily="49" charset="0"/>
              </a:rPr>
              <a:t/>
            </a:r>
            <a:br>
              <a:rPr lang="vi-VN" sz="2800" b="1" dirty="0">
                <a:solidFill>
                  <a:schemeClr val="tx1"/>
                </a:solidFill>
                <a:latin typeface="Consolas" pitchFamily="49" charset="0"/>
                <a:cs typeface="Consolas" pitchFamily="49" charset="0"/>
              </a:rPr>
            </a:br>
            <a:r>
              <a:rPr lang="vi-VN" sz="2800" b="1" dirty="0" smtClean="0">
                <a:solidFill>
                  <a:schemeClr val="tx1"/>
                </a:solidFill>
                <a:latin typeface="Consolas" pitchFamily="49" charset="0"/>
                <a:cs typeface="Consolas" pitchFamily="49" charset="0"/>
              </a:rPr>
              <a:t>mano-vāg-dṛṣṭi-vṛttibhiḥ</a:t>
            </a:r>
            <a:r>
              <a:rPr lang="vi-VN" sz="2800" b="1" dirty="0">
                <a:solidFill>
                  <a:schemeClr val="tx1"/>
                </a:solidFill>
                <a:latin typeface="Consolas" pitchFamily="49" charset="0"/>
                <a:cs typeface="Consolas" pitchFamily="49" charset="0"/>
              </a:rPr>
              <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ātmany ātmānam </a:t>
            </a:r>
            <a:r>
              <a:rPr lang="vi-VN" sz="2800" b="1" dirty="0" smtClean="0">
                <a:solidFill>
                  <a:schemeClr val="tx1"/>
                </a:solidFill>
                <a:latin typeface="Consolas" pitchFamily="49" charset="0"/>
                <a:cs typeface="Consolas" pitchFamily="49" charset="0"/>
              </a:rPr>
              <a:t>āveśya</a:t>
            </a:r>
            <a:r>
              <a:rPr lang="vi-VN" sz="2800" b="1" dirty="0">
                <a:solidFill>
                  <a:schemeClr val="tx1"/>
                </a:solidFill>
                <a:latin typeface="Consolas" pitchFamily="49" charset="0"/>
                <a:cs typeface="Consolas" pitchFamily="49" charset="0"/>
              </a:rPr>
              <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so 'ntaḥśvāsa upāramat</a:t>
            </a:r>
          </a:p>
        </p:txBody>
      </p:sp>
      <p:sp>
        <p:nvSpPr>
          <p:cNvPr id="2" name="Rectangle 1"/>
          <p:cNvSpPr/>
          <p:nvPr/>
        </p:nvSpPr>
        <p:spPr>
          <a:xfrm>
            <a:off x="417095" y="3657600"/>
            <a:ext cx="8382000" cy="2677656"/>
          </a:xfrm>
          <a:prstGeom prst="rect">
            <a:avLst/>
          </a:prstGeom>
        </p:spPr>
        <p:txBody>
          <a:bodyPr wrap="square">
            <a:spAutoFit/>
          </a:bodyPr>
          <a:lstStyle/>
          <a:p>
            <a:r>
              <a:rPr lang="en-US" sz="2800" dirty="0" err="1">
                <a:latin typeface="Consolas" pitchFamily="49" charset="0"/>
                <a:cs typeface="Consolas" pitchFamily="49" charset="0"/>
              </a:rPr>
              <a:t>Sūta</a:t>
            </a:r>
            <a:r>
              <a:rPr lang="en-US" sz="2800" dirty="0">
                <a:latin typeface="Consolas" pitchFamily="49" charset="0"/>
                <a:cs typeface="Consolas" pitchFamily="49" charset="0"/>
              </a:rPr>
              <a:t> </a:t>
            </a:r>
            <a:r>
              <a:rPr lang="en-US" sz="2800" dirty="0" err="1">
                <a:latin typeface="Consolas" pitchFamily="49" charset="0"/>
                <a:cs typeface="Consolas" pitchFamily="49" charset="0"/>
              </a:rPr>
              <a:t>Gosvāmī</a:t>
            </a:r>
            <a:r>
              <a:rPr lang="en-US" sz="2800" dirty="0">
                <a:latin typeface="Consolas" pitchFamily="49" charset="0"/>
                <a:cs typeface="Consolas" pitchFamily="49" charset="0"/>
              </a:rPr>
              <a:t> said: Thus </a:t>
            </a:r>
            <a:r>
              <a:rPr lang="en-US" sz="2800" dirty="0" err="1">
                <a:latin typeface="Consolas" pitchFamily="49" charset="0"/>
                <a:cs typeface="Consolas" pitchFamily="49" charset="0"/>
              </a:rPr>
              <a:t>Bhīṣmadeva</a:t>
            </a:r>
            <a:r>
              <a:rPr lang="en-US" sz="2800" dirty="0">
                <a:latin typeface="Consolas" pitchFamily="49" charset="0"/>
                <a:cs typeface="Consolas" pitchFamily="49" charset="0"/>
              </a:rPr>
              <a:t> merged himself in the </a:t>
            </a:r>
            <a:r>
              <a:rPr lang="en-US" sz="2800" dirty="0" err="1">
                <a:latin typeface="Consolas" pitchFamily="49" charset="0"/>
                <a:cs typeface="Consolas" pitchFamily="49" charset="0"/>
              </a:rPr>
              <a:t>Supersoul</a:t>
            </a:r>
            <a:r>
              <a:rPr lang="en-US" sz="2800" dirty="0">
                <a:latin typeface="Consolas" pitchFamily="49" charset="0"/>
                <a:cs typeface="Consolas" pitchFamily="49" charset="0"/>
              </a:rPr>
              <a:t>, Lord </a:t>
            </a:r>
            <a:r>
              <a:rPr lang="en-US" sz="2800" dirty="0" err="1">
                <a:latin typeface="Consolas" pitchFamily="49" charset="0"/>
                <a:cs typeface="Consolas" pitchFamily="49" charset="0"/>
              </a:rPr>
              <a:t>Śrī</a:t>
            </a:r>
            <a:r>
              <a:rPr lang="en-US" sz="2800" dirty="0">
                <a:latin typeface="Consolas" pitchFamily="49" charset="0"/>
                <a:cs typeface="Consolas" pitchFamily="49" charset="0"/>
              </a:rPr>
              <a:t> </a:t>
            </a:r>
            <a:r>
              <a:rPr lang="en-US" sz="2800" dirty="0" err="1">
                <a:latin typeface="Consolas" pitchFamily="49" charset="0"/>
                <a:cs typeface="Consolas" pitchFamily="49" charset="0"/>
              </a:rPr>
              <a:t>Kṛṣṇa</a:t>
            </a:r>
            <a:r>
              <a:rPr lang="en-US" sz="2800" dirty="0">
                <a:latin typeface="Consolas" pitchFamily="49" charset="0"/>
                <a:cs typeface="Consolas" pitchFamily="49" charset="0"/>
              </a:rPr>
              <a:t>, the Supreme Personality of Godhead, with his mind, speech, sight and actions, and thus he became silent, and his breathing stopped.</a:t>
            </a:r>
          </a:p>
        </p:txBody>
      </p:sp>
    </p:spTree>
  </p:cSld>
  <p:clrMapOvr>
    <a:masterClrMapping/>
  </p:clrMapOvr>
  <p:transition spd="med" advTm="25000">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381000" y="381000"/>
            <a:ext cx="8382000" cy="6001643"/>
          </a:xfrm>
          <a:prstGeom prst="rect">
            <a:avLst/>
          </a:prstGeom>
        </p:spPr>
        <p:txBody>
          <a:bodyPr wrap="square">
            <a:spAutoFit/>
          </a:bodyPr>
          <a:lstStyle/>
          <a:p>
            <a:r>
              <a:rPr lang="en-US" sz="2400" dirty="0"/>
              <a:t>Highest Stage of Perfection</a:t>
            </a:r>
          </a:p>
          <a:p>
            <a:endParaRPr lang="en-US" sz="2400" dirty="0"/>
          </a:p>
          <a:p>
            <a:r>
              <a:rPr lang="en-US" sz="2400" dirty="0"/>
              <a:t>To die like </a:t>
            </a:r>
            <a:r>
              <a:rPr lang="en-US" sz="2400" dirty="0" err="1"/>
              <a:t>Bhismadeva</a:t>
            </a:r>
            <a:endParaRPr lang="en-US" sz="2400" dirty="0"/>
          </a:p>
          <a:p>
            <a:r>
              <a:rPr lang="en-US" sz="2400" dirty="0"/>
              <a:t>self - Thinking of the Lord</a:t>
            </a:r>
          </a:p>
          <a:p>
            <a:r>
              <a:rPr lang="en-US" sz="2400" dirty="0"/>
              <a:t>Mind - remembering Lord's different activities</a:t>
            </a:r>
          </a:p>
          <a:p>
            <a:r>
              <a:rPr lang="en-US" sz="2400" dirty="0"/>
              <a:t>Tongue - Chanted the glories the Lord</a:t>
            </a:r>
          </a:p>
          <a:p>
            <a:r>
              <a:rPr lang="en-US" sz="2400" dirty="0"/>
              <a:t>Sight - Saw the Lord personally present before him.</a:t>
            </a:r>
          </a:p>
          <a:p>
            <a:endParaRPr lang="en-US" sz="2400" dirty="0"/>
          </a:p>
          <a:p>
            <a:r>
              <a:rPr lang="en-US" sz="2400" dirty="0"/>
              <a:t>All activities - concentrated upon the Lord without deviation</a:t>
            </a:r>
          </a:p>
          <a:p>
            <a:endParaRPr lang="en-US" sz="2400" dirty="0"/>
          </a:p>
          <a:p>
            <a:r>
              <a:rPr lang="en-US" sz="2400" dirty="0"/>
              <a:t>Who can attain?</a:t>
            </a:r>
          </a:p>
          <a:p>
            <a:r>
              <a:rPr lang="en-US" sz="2400" dirty="0"/>
              <a:t>Everyone</a:t>
            </a:r>
          </a:p>
          <a:p>
            <a:endParaRPr lang="en-US" sz="2400" dirty="0"/>
          </a:p>
          <a:p>
            <a:r>
              <a:rPr lang="en-US" sz="2400" dirty="0" smtClean="0"/>
              <a:t>How to attain?</a:t>
            </a:r>
            <a:endParaRPr lang="en-US" sz="2400" dirty="0"/>
          </a:p>
          <a:p>
            <a:r>
              <a:rPr lang="en-US" sz="2400" dirty="0"/>
              <a:t>by practice of devotional service.</a:t>
            </a:r>
          </a:p>
          <a:p>
            <a:endParaRPr lang="en-US" sz="2400" dirty="0"/>
          </a:p>
        </p:txBody>
      </p:sp>
    </p:spTree>
    <p:extLst>
      <p:ext uri="{BB962C8B-B14F-4D97-AF65-F5344CB8AC3E}">
        <p14:creationId xmlns:p14="http://schemas.microsoft.com/office/powerpoint/2010/main" val="4058302926"/>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1000"/>
                                        <p:tgtEl>
                                          <p:spTgt spid="2">
                                            <p:txEl>
                                              <p:pRg st="4" end="4"/>
                                            </p:txEl>
                                          </p:spTgt>
                                        </p:tgtEl>
                                      </p:cBhvr>
                                    </p:animEffect>
                                    <p:anim calcmode="lin" valueType="num">
                                      <p:cBhvr>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1000"/>
                                        <p:tgtEl>
                                          <p:spTgt spid="2">
                                            <p:txEl>
                                              <p:pRg st="5" end="5"/>
                                            </p:txEl>
                                          </p:spTgt>
                                        </p:tgtEl>
                                      </p:cBhvr>
                                    </p:animEffect>
                                    <p:anim calcmode="lin" valueType="num">
                                      <p:cBhvr>
                                        <p:cTn id="3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Effect transition="in" filter="fade">
                                      <p:cBhvr>
                                        <p:cTn id="36" dur="1000"/>
                                        <p:tgtEl>
                                          <p:spTgt spid="2">
                                            <p:txEl>
                                              <p:pRg st="6" end="6"/>
                                            </p:txEl>
                                          </p:spTgt>
                                        </p:tgtEl>
                                      </p:cBhvr>
                                    </p:animEffect>
                                    <p:anim calcmode="lin" valueType="num">
                                      <p:cBhvr>
                                        <p:cTn id="3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fade">
                                      <p:cBhvr>
                                        <p:cTn id="43" dur="500"/>
                                        <p:tgtEl>
                                          <p:spTgt spid="2">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nodeType="clickEffect">
                                  <p:stCondLst>
                                    <p:cond delay="0"/>
                                  </p:stCondLst>
                                  <p:childTnLst>
                                    <p:set>
                                      <p:cBhvr>
                                        <p:cTn id="47" dur="1" fill="hold">
                                          <p:stCondLst>
                                            <p:cond delay="0"/>
                                          </p:stCondLst>
                                        </p:cTn>
                                        <p:tgtEl>
                                          <p:spTgt spid="2">
                                            <p:txEl>
                                              <p:pRg st="10" end="10"/>
                                            </p:txEl>
                                          </p:spTgt>
                                        </p:tgtEl>
                                        <p:attrNameLst>
                                          <p:attrName>style.visibility</p:attrName>
                                        </p:attrNameLst>
                                      </p:cBhvr>
                                      <p:to>
                                        <p:strVal val="visible"/>
                                      </p:to>
                                    </p:set>
                                    <p:anim calcmode="lin" valueType="num">
                                      <p:cBhvr>
                                        <p:cTn id="48" dur="10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49" dur="1000" fill="hold"/>
                                        <p:tgtEl>
                                          <p:spTgt spid="2">
                                            <p:txEl>
                                              <p:pRg st="10" end="10"/>
                                            </p:txEl>
                                          </p:spTgt>
                                        </p:tgtEl>
                                        <p:attrNameLst>
                                          <p:attrName>ppt_h</p:attrName>
                                        </p:attrNameLst>
                                      </p:cBhvr>
                                      <p:tavLst>
                                        <p:tav tm="0">
                                          <p:val>
                                            <p:fltVal val="0"/>
                                          </p:val>
                                        </p:tav>
                                        <p:tav tm="100000">
                                          <p:val>
                                            <p:strVal val="#ppt_h"/>
                                          </p:val>
                                        </p:tav>
                                      </p:tavLst>
                                    </p:anim>
                                    <p:anim calcmode="lin" valueType="num">
                                      <p:cBhvr>
                                        <p:cTn id="50" dur="1000" fill="hold"/>
                                        <p:tgtEl>
                                          <p:spTgt spid="2">
                                            <p:txEl>
                                              <p:pRg st="10" end="10"/>
                                            </p:txEl>
                                          </p:spTgt>
                                        </p:tgtEl>
                                        <p:attrNameLst>
                                          <p:attrName>style.rotation</p:attrName>
                                        </p:attrNameLst>
                                      </p:cBhvr>
                                      <p:tavLst>
                                        <p:tav tm="0">
                                          <p:val>
                                            <p:fltVal val="90"/>
                                          </p:val>
                                        </p:tav>
                                        <p:tav tm="100000">
                                          <p:val>
                                            <p:fltVal val="0"/>
                                          </p:val>
                                        </p:tav>
                                      </p:tavLst>
                                    </p:anim>
                                    <p:animEffect transition="in" filter="fade">
                                      <p:cBhvr>
                                        <p:cTn id="51" dur="1000"/>
                                        <p:tgtEl>
                                          <p:spTgt spid="2">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nodeType="clickEffect">
                                  <p:stCondLst>
                                    <p:cond delay="0"/>
                                  </p:stCondLst>
                                  <p:childTnLst>
                                    <p:set>
                                      <p:cBhvr>
                                        <p:cTn id="55" dur="1" fill="hold">
                                          <p:stCondLst>
                                            <p:cond delay="0"/>
                                          </p:stCondLst>
                                        </p:cTn>
                                        <p:tgtEl>
                                          <p:spTgt spid="2">
                                            <p:txEl>
                                              <p:pRg st="11" end="11"/>
                                            </p:txEl>
                                          </p:spTgt>
                                        </p:tgtEl>
                                        <p:attrNameLst>
                                          <p:attrName>style.visibility</p:attrName>
                                        </p:attrNameLst>
                                      </p:cBhvr>
                                      <p:to>
                                        <p:strVal val="visible"/>
                                      </p:to>
                                    </p:set>
                                    <p:anim calcmode="lin" valueType="num">
                                      <p:cBhvr>
                                        <p:cTn id="56" dur="10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57" dur="1000" fill="hold"/>
                                        <p:tgtEl>
                                          <p:spTgt spid="2">
                                            <p:txEl>
                                              <p:pRg st="11" end="11"/>
                                            </p:txEl>
                                          </p:spTgt>
                                        </p:tgtEl>
                                        <p:attrNameLst>
                                          <p:attrName>ppt_h</p:attrName>
                                        </p:attrNameLst>
                                      </p:cBhvr>
                                      <p:tavLst>
                                        <p:tav tm="0">
                                          <p:val>
                                            <p:fltVal val="0"/>
                                          </p:val>
                                        </p:tav>
                                        <p:tav tm="100000">
                                          <p:val>
                                            <p:strVal val="#ppt_h"/>
                                          </p:val>
                                        </p:tav>
                                      </p:tavLst>
                                    </p:anim>
                                    <p:anim calcmode="lin" valueType="num">
                                      <p:cBhvr>
                                        <p:cTn id="58" dur="1000" fill="hold"/>
                                        <p:tgtEl>
                                          <p:spTgt spid="2">
                                            <p:txEl>
                                              <p:pRg st="11" end="11"/>
                                            </p:txEl>
                                          </p:spTgt>
                                        </p:tgtEl>
                                        <p:attrNameLst>
                                          <p:attrName>style.rotation</p:attrName>
                                        </p:attrNameLst>
                                      </p:cBhvr>
                                      <p:tavLst>
                                        <p:tav tm="0">
                                          <p:val>
                                            <p:fltVal val="90"/>
                                          </p:val>
                                        </p:tav>
                                        <p:tav tm="100000">
                                          <p:val>
                                            <p:fltVal val="0"/>
                                          </p:val>
                                        </p:tav>
                                      </p:tavLst>
                                    </p:anim>
                                    <p:animEffect transition="in" filter="fade">
                                      <p:cBhvr>
                                        <p:cTn id="59" dur="1000"/>
                                        <p:tgtEl>
                                          <p:spTgt spid="2">
                                            <p:txEl>
                                              <p:pRg st="11" end="1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nodeType="clickEffect">
                                  <p:stCondLst>
                                    <p:cond delay="0"/>
                                  </p:stCondLst>
                                  <p:childTnLst>
                                    <p:set>
                                      <p:cBhvr>
                                        <p:cTn id="63" dur="1" fill="hold">
                                          <p:stCondLst>
                                            <p:cond delay="0"/>
                                          </p:stCondLst>
                                        </p:cTn>
                                        <p:tgtEl>
                                          <p:spTgt spid="2">
                                            <p:txEl>
                                              <p:pRg st="13" end="13"/>
                                            </p:txEl>
                                          </p:spTgt>
                                        </p:tgtEl>
                                        <p:attrNameLst>
                                          <p:attrName>style.visibility</p:attrName>
                                        </p:attrNameLst>
                                      </p:cBhvr>
                                      <p:to>
                                        <p:strVal val="visible"/>
                                      </p:to>
                                    </p:set>
                                    <p:anim calcmode="lin" valueType="num">
                                      <p:cBhvr>
                                        <p:cTn id="64" dur="1000" fill="hold"/>
                                        <p:tgtEl>
                                          <p:spTgt spid="2">
                                            <p:txEl>
                                              <p:pRg st="13" end="13"/>
                                            </p:txEl>
                                          </p:spTgt>
                                        </p:tgtEl>
                                        <p:attrNameLst>
                                          <p:attrName>ppt_w</p:attrName>
                                        </p:attrNameLst>
                                      </p:cBhvr>
                                      <p:tavLst>
                                        <p:tav tm="0">
                                          <p:val>
                                            <p:fltVal val="0"/>
                                          </p:val>
                                        </p:tav>
                                        <p:tav tm="100000">
                                          <p:val>
                                            <p:strVal val="#ppt_w"/>
                                          </p:val>
                                        </p:tav>
                                      </p:tavLst>
                                    </p:anim>
                                    <p:anim calcmode="lin" valueType="num">
                                      <p:cBhvr>
                                        <p:cTn id="65" dur="1000" fill="hold"/>
                                        <p:tgtEl>
                                          <p:spTgt spid="2">
                                            <p:txEl>
                                              <p:pRg st="13" end="13"/>
                                            </p:txEl>
                                          </p:spTgt>
                                        </p:tgtEl>
                                        <p:attrNameLst>
                                          <p:attrName>ppt_h</p:attrName>
                                        </p:attrNameLst>
                                      </p:cBhvr>
                                      <p:tavLst>
                                        <p:tav tm="0">
                                          <p:val>
                                            <p:fltVal val="0"/>
                                          </p:val>
                                        </p:tav>
                                        <p:tav tm="100000">
                                          <p:val>
                                            <p:strVal val="#ppt_h"/>
                                          </p:val>
                                        </p:tav>
                                      </p:tavLst>
                                    </p:anim>
                                    <p:anim calcmode="lin" valueType="num">
                                      <p:cBhvr>
                                        <p:cTn id="66" dur="1000" fill="hold"/>
                                        <p:tgtEl>
                                          <p:spTgt spid="2">
                                            <p:txEl>
                                              <p:pRg st="13" end="13"/>
                                            </p:txEl>
                                          </p:spTgt>
                                        </p:tgtEl>
                                        <p:attrNameLst>
                                          <p:attrName>style.rotation</p:attrName>
                                        </p:attrNameLst>
                                      </p:cBhvr>
                                      <p:tavLst>
                                        <p:tav tm="0">
                                          <p:val>
                                            <p:fltVal val="90"/>
                                          </p:val>
                                        </p:tav>
                                        <p:tav tm="100000">
                                          <p:val>
                                            <p:fltVal val="0"/>
                                          </p:val>
                                        </p:tav>
                                      </p:tavLst>
                                    </p:anim>
                                    <p:animEffect transition="in" filter="fade">
                                      <p:cBhvr>
                                        <p:cTn id="67" dur="1000"/>
                                        <p:tgtEl>
                                          <p:spTgt spid="2">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1" presetClass="entr" presetSubtype="0" fill="hold" nodeType="clickEffect">
                                  <p:stCondLst>
                                    <p:cond delay="0"/>
                                  </p:stCondLst>
                                  <p:childTnLst>
                                    <p:set>
                                      <p:cBhvr>
                                        <p:cTn id="71" dur="1" fill="hold">
                                          <p:stCondLst>
                                            <p:cond delay="0"/>
                                          </p:stCondLst>
                                        </p:cTn>
                                        <p:tgtEl>
                                          <p:spTgt spid="2">
                                            <p:txEl>
                                              <p:pRg st="14" end="14"/>
                                            </p:txEl>
                                          </p:spTgt>
                                        </p:tgtEl>
                                        <p:attrNameLst>
                                          <p:attrName>style.visibility</p:attrName>
                                        </p:attrNameLst>
                                      </p:cBhvr>
                                      <p:to>
                                        <p:strVal val="visible"/>
                                      </p:to>
                                    </p:set>
                                    <p:anim calcmode="lin" valueType="num">
                                      <p:cBhvr>
                                        <p:cTn id="72" dur="1000" fill="hold"/>
                                        <p:tgtEl>
                                          <p:spTgt spid="2">
                                            <p:txEl>
                                              <p:pRg st="14" end="14"/>
                                            </p:txEl>
                                          </p:spTgt>
                                        </p:tgtEl>
                                        <p:attrNameLst>
                                          <p:attrName>ppt_w</p:attrName>
                                        </p:attrNameLst>
                                      </p:cBhvr>
                                      <p:tavLst>
                                        <p:tav tm="0">
                                          <p:val>
                                            <p:fltVal val="0"/>
                                          </p:val>
                                        </p:tav>
                                        <p:tav tm="100000">
                                          <p:val>
                                            <p:strVal val="#ppt_w"/>
                                          </p:val>
                                        </p:tav>
                                      </p:tavLst>
                                    </p:anim>
                                    <p:anim calcmode="lin" valueType="num">
                                      <p:cBhvr>
                                        <p:cTn id="73" dur="1000" fill="hold"/>
                                        <p:tgtEl>
                                          <p:spTgt spid="2">
                                            <p:txEl>
                                              <p:pRg st="14" end="14"/>
                                            </p:txEl>
                                          </p:spTgt>
                                        </p:tgtEl>
                                        <p:attrNameLst>
                                          <p:attrName>ppt_h</p:attrName>
                                        </p:attrNameLst>
                                      </p:cBhvr>
                                      <p:tavLst>
                                        <p:tav tm="0">
                                          <p:val>
                                            <p:fltVal val="0"/>
                                          </p:val>
                                        </p:tav>
                                        <p:tav tm="100000">
                                          <p:val>
                                            <p:strVal val="#ppt_h"/>
                                          </p:val>
                                        </p:tav>
                                      </p:tavLst>
                                    </p:anim>
                                    <p:anim calcmode="lin" valueType="num">
                                      <p:cBhvr>
                                        <p:cTn id="74" dur="1000" fill="hold"/>
                                        <p:tgtEl>
                                          <p:spTgt spid="2">
                                            <p:txEl>
                                              <p:pRg st="14" end="14"/>
                                            </p:txEl>
                                          </p:spTgt>
                                        </p:tgtEl>
                                        <p:attrNameLst>
                                          <p:attrName>style.rotation</p:attrName>
                                        </p:attrNameLst>
                                      </p:cBhvr>
                                      <p:tavLst>
                                        <p:tav tm="0">
                                          <p:val>
                                            <p:fltVal val="90"/>
                                          </p:val>
                                        </p:tav>
                                        <p:tav tm="100000">
                                          <p:val>
                                            <p:fltVal val="0"/>
                                          </p:val>
                                        </p:tav>
                                      </p:tavLst>
                                    </p:anim>
                                    <p:animEffect transition="in" filter="fade">
                                      <p:cBhvr>
                                        <p:cTn id="75" dur="10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346668" y="228600"/>
            <a:ext cx="8382000" cy="6740307"/>
          </a:xfrm>
          <a:prstGeom prst="rect">
            <a:avLst/>
          </a:prstGeom>
        </p:spPr>
        <p:txBody>
          <a:bodyPr wrap="square">
            <a:spAutoFit/>
          </a:bodyPr>
          <a:lstStyle/>
          <a:p>
            <a:r>
              <a:rPr lang="en-US" sz="2400" dirty="0"/>
              <a:t>What is Devotional Service?</a:t>
            </a:r>
          </a:p>
          <a:p>
            <a:r>
              <a:rPr lang="en-US" sz="2400" dirty="0"/>
              <a:t>9 principles of service activities.</a:t>
            </a:r>
          </a:p>
          <a:p>
            <a:endParaRPr lang="en-US" sz="2400" dirty="0"/>
          </a:p>
          <a:p>
            <a:r>
              <a:rPr lang="en-US" sz="2400" dirty="0"/>
              <a:t>Requirement: </a:t>
            </a:r>
          </a:p>
          <a:p>
            <a:r>
              <a:rPr lang="en-US" sz="2400" dirty="0"/>
              <a:t>Persistent practice under the guidance of an expert devotee of the Lord.</a:t>
            </a:r>
          </a:p>
          <a:p>
            <a:endParaRPr lang="en-US" sz="2400" dirty="0"/>
          </a:p>
          <a:p>
            <a:r>
              <a:rPr lang="en-US" sz="2400" dirty="0"/>
              <a:t>Important: Hearing</a:t>
            </a:r>
          </a:p>
          <a:p>
            <a:endParaRPr lang="en-US" sz="2400" dirty="0"/>
          </a:p>
          <a:p>
            <a:r>
              <a:rPr lang="en-US" sz="2400" dirty="0"/>
              <a:t>Hearing what</a:t>
            </a:r>
            <a:r>
              <a:rPr lang="en-US" sz="2400" dirty="0" smtClean="0"/>
              <a:t>? </a:t>
            </a:r>
            <a:r>
              <a:rPr lang="en-US" sz="2400" dirty="0"/>
              <a:t>Bhagavad Gita / </a:t>
            </a:r>
            <a:r>
              <a:rPr lang="en-US" sz="2400" dirty="0" err="1"/>
              <a:t>Srimad</a:t>
            </a:r>
            <a:r>
              <a:rPr lang="en-US" sz="2400" dirty="0"/>
              <a:t> </a:t>
            </a:r>
            <a:r>
              <a:rPr lang="en-US" sz="2400" dirty="0" err="1"/>
              <a:t>Bhagavatam</a:t>
            </a:r>
            <a:r>
              <a:rPr lang="en-US" sz="2400" dirty="0"/>
              <a:t> : Essential for the serious candidate</a:t>
            </a:r>
            <a:r>
              <a:rPr lang="en-US" sz="2400" dirty="0" smtClean="0"/>
              <a:t>.</a:t>
            </a:r>
            <a:endParaRPr lang="en-US" sz="2400" dirty="0"/>
          </a:p>
          <a:p>
            <a:r>
              <a:rPr lang="en-US" sz="2400" dirty="0"/>
              <a:t>BG/SB Identical with the Lord. Sound Incarnations. </a:t>
            </a:r>
            <a:endParaRPr lang="en-US" sz="2400" dirty="0" smtClean="0"/>
          </a:p>
          <a:p>
            <a:r>
              <a:rPr lang="en-US" sz="2400" dirty="0" smtClean="0"/>
              <a:t>one </a:t>
            </a:r>
            <a:r>
              <a:rPr lang="en-US" sz="2400" dirty="0"/>
              <a:t>should fully utilize BG/SB to attain the stage </a:t>
            </a:r>
            <a:r>
              <a:rPr lang="en-US" sz="2400" dirty="0" smtClean="0"/>
              <a:t>of </a:t>
            </a:r>
            <a:r>
              <a:rPr lang="en-US" sz="2400" dirty="0" err="1" smtClean="0"/>
              <a:t>Bishmadeva</a:t>
            </a:r>
            <a:r>
              <a:rPr lang="en-US" sz="2400" dirty="0" smtClean="0"/>
              <a:t>.</a:t>
            </a:r>
          </a:p>
          <a:p>
            <a:endParaRPr lang="en-US" sz="2400" dirty="0"/>
          </a:p>
          <a:p>
            <a:r>
              <a:rPr lang="en-US" sz="2400" dirty="0"/>
              <a:t>Human form of life is especially meant for? </a:t>
            </a:r>
            <a:endParaRPr lang="en-US" sz="2400" dirty="0" smtClean="0"/>
          </a:p>
          <a:p>
            <a:r>
              <a:rPr lang="en-US" sz="2400" dirty="0" smtClean="0"/>
              <a:t>To die </a:t>
            </a:r>
            <a:r>
              <a:rPr lang="en-US" sz="2400" dirty="0"/>
              <a:t>like </a:t>
            </a:r>
            <a:r>
              <a:rPr lang="en-US" sz="2400" dirty="0" err="1"/>
              <a:t>Bhismadeva</a:t>
            </a:r>
            <a:r>
              <a:rPr lang="en-US" sz="2400" dirty="0"/>
              <a:t>. </a:t>
            </a:r>
          </a:p>
          <a:p>
            <a:endParaRPr lang="en-US" sz="2400" dirty="0"/>
          </a:p>
        </p:txBody>
      </p:sp>
    </p:spTree>
    <p:extLst>
      <p:ext uri="{BB962C8B-B14F-4D97-AF65-F5344CB8AC3E}">
        <p14:creationId xmlns:p14="http://schemas.microsoft.com/office/powerpoint/2010/main" val="2758640697"/>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3" end="3"/>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p:cTn id="2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p:cTn id="37"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39"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40" dur="1000"/>
                                        <p:tgtEl>
                                          <p:spTgt spid="2">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 calcmode="lin" valueType="num">
                                      <p:cBhvr>
                                        <p:cTn id="45" dur="1000" fill="hold"/>
                                        <p:tgtEl>
                                          <p:spTgt spid="2">
                                            <p:txEl>
                                              <p:pRg st="8" end="8"/>
                                            </p:txEl>
                                          </p:spTgt>
                                        </p:tgtEl>
                                        <p:attrNameLst>
                                          <p:attrName>ppt_w</p:attrName>
                                        </p:attrNameLst>
                                      </p:cBhvr>
                                      <p:tavLst>
                                        <p:tav tm="0">
                                          <p:val>
                                            <p:fltVal val="0"/>
                                          </p:val>
                                        </p:tav>
                                        <p:tav tm="100000">
                                          <p:val>
                                            <p:strVal val="#ppt_w"/>
                                          </p:val>
                                        </p:tav>
                                      </p:tavLst>
                                    </p:anim>
                                    <p:anim calcmode="lin" valueType="num">
                                      <p:cBhvr>
                                        <p:cTn id="46" dur="1000" fill="hold"/>
                                        <p:tgtEl>
                                          <p:spTgt spid="2">
                                            <p:txEl>
                                              <p:pRg st="8" end="8"/>
                                            </p:txEl>
                                          </p:spTgt>
                                        </p:tgtEl>
                                        <p:attrNameLst>
                                          <p:attrName>ppt_h</p:attrName>
                                        </p:attrNameLst>
                                      </p:cBhvr>
                                      <p:tavLst>
                                        <p:tav tm="0">
                                          <p:val>
                                            <p:fltVal val="0"/>
                                          </p:val>
                                        </p:tav>
                                        <p:tav tm="100000">
                                          <p:val>
                                            <p:strVal val="#ppt_h"/>
                                          </p:val>
                                        </p:tav>
                                      </p:tavLst>
                                    </p:anim>
                                    <p:anim calcmode="lin" valueType="num">
                                      <p:cBhvr>
                                        <p:cTn id="47" dur="1000" fill="hold"/>
                                        <p:tgtEl>
                                          <p:spTgt spid="2">
                                            <p:txEl>
                                              <p:pRg st="8" end="8"/>
                                            </p:txEl>
                                          </p:spTgt>
                                        </p:tgtEl>
                                        <p:attrNameLst>
                                          <p:attrName>style.rotation</p:attrName>
                                        </p:attrNameLst>
                                      </p:cBhvr>
                                      <p:tavLst>
                                        <p:tav tm="0">
                                          <p:val>
                                            <p:fltVal val="90"/>
                                          </p:val>
                                        </p:tav>
                                        <p:tav tm="100000">
                                          <p:val>
                                            <p:fltVal val="0"/>
                                          </p:val>
                                        </p:tav>
                                      </p:tavLst>
                                    </p:anim>
                                    <p:animEffect transition="in" filter="fade">
                                      <p:cBhvr>
                                        <p:cTn id="48" dur="1000"/>
                                        <p:tgtEl>
                                          <p:spTgt spid="2">
                                            <p:txEl>
                                              <p:pRg st="8" end="8"/>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2">
                                            <p:txEl>
                                              <p:pRg st="9" end="9"/>
                                            </p:txEl>
                                          </p:spTgt>
                                        </p:tgtEl>
                                        <p:attrNameLst>
                                          <p:attrName>style.visibility</p:attrName>
                                        </p:attrNameLst>
                                      </p:cBhvr>
                                      <p:to>
                                        <p:strVal val="visible"/>
                                      </p:to>
                                    </p:set>
                                    <p:anim calcmode="lin" valueType="num">
                                      <p:cBhvr>
                                        <p:cTn id="51" dur="1000" fill="hold"/>
                                        <p:tgtEl>
                                          <p:spTgt spid="2">
                                            <p:txEl>
                                              <p:pRg st="9" end="9"/>
                                            </p:txEl>
                                          </p:spTgt>
                                        </p:tgtEl>
                                        <p:attrNameLst>
                                          <p:attrName>ppt_w</p:attrName>
                                        </p:attrNameLst>
                                      </p:cBhvr>
                                      <p:tavLst>
                                        <p:tav tm="0">
                                          <p:val>
                                            <p:fltVal val="0"/>
                                          </p:val>
                                        </p:tav>
                                        <p:tav tm="100000">
                                          <p:val>
                                            <p:strVal val="#ppt_w"/>
                                          </p:val>
                                        </p:tav>
                                      </p:tavLst>
                                    </p:anim>
                                    <p:anim calcmode="lin" valueType="num">
                                      <p:cBhvr>
                                        <p:cTn id="52" dur="1000" fill="hold"/>
                                        <p:tgtEl>
                                          <p:spTgt spid="2">
                                            <p:txEl>
                                              <p:pRg st="9" end="9"/>
                                            </p:txEl>
                                          </p:spTgt>
                                        </p:tgtEl>
                                        <p:attrNameLst>
                                          <p:attrName>ppt_h</p:attrName>
                                        </p:attrNameLst>
                                      </p:cBhvr>
                                      <p:tavLst>
                                        <p:tav tm="0">
                                          <p:val>
                                            <p:fltVal val="0"/>
                                          </p:val>
                                        </p:tav>
                                        <p:tav tm="100000">
                                          <p:val>
                                            <p:strVal val="#ppt_h"/>
                                          </p:val>
                                        </p:tav>
                                      </p:tavLst>
                                    </p:anim>
                                    <p:anim calcmode="lin" valueType="num">
                                      <p:cBhvr>
                                        <p:cTn id="53" dur="1000" fill="hold"/>
                                        <p:tgtEl>
                                          <p:spTgt spid="2">
                                            <p:txEl>
                                              <p:pRg st="9" end="9"/>
                                            </p:txEl>
                                          </p:spTgt>
                                        </p:tgtEl>
                                        <p:attrNameLst>
                                          <p:attrName>style.rotation</p:attrName>
                                        </p:attrNameLst>
                                      </p:cBhvr>
                                      <p:tavLst>
                                        <p:tav tm="0">
                                          <p:val>
                                            <p:fltVal val="90"/>
                                          </p:val>
                                        </p:tav>
                                        <p:tav tm="100000">
                                          <p:val>
                                            <p:fltVal val="0"/>
                                          </p:val>
                                        </p:tav>
                                      </p:tavLst>
                                    </p:anim>
                                    <p:animEffect transition="in" filter="fade">
                                      <p:cBhvr>
                                        <p:cTn id="54" dur="1000"/>
                                        <p:tgtEl>
                                          <p:spTgt spid="2">
                                            <p:txEl>
                                              <p:pRg st="9" end="9"/>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 calcmode="lin" valueType="num">
                                      <p:cBhvr>
                                        <p:cTn id="57" dur="10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58" dur="1000" fill="hold"/>
                                        <p:tgtEl>
                                          <p:spTgt spid="2">
                                            <p:txEl>
                                              <p:pRg st="10" end="10"/>
                                            </p:txEl>
                                          </p:spTgt>
                                        </p:tgtEl>
                                        <p:attrNameLst>
                                          <p:attrName>ppt_h</p:attrName>
                                        </p:attrNameLst>
                                      </p:cBhvr>
                                      <p:tavLst>
                                        <p:tav tm="0">
                                          <p:val>
                                            <p:fltVal val="0"/>
                                          </p:val>
                                        </p:tav>
                                        <p:tav tm="100000">
                                          <p:val>
                                            <p:strVal val="#ppt_h"/>
                                          </p:val>
                                        </p:tav>
                                      </p:tavLst>
                                    </p:anim>
                                    <p:anim calcmode="lin" valueType="num">
                                      <p:cBhvr>
                                        <p:cTn id="59" dur="1000" fill="hold"/>
                                        <p:tgtEl>
                                          <p:spTgt spid="2">
                                            <p:txEl>
                                              <p:pRg st="10" end="10"/>
                                            </p:txEl>
                                          </p:spTgt>
                                        </p:tgtEl>
                                        <p:attrNameLst>
                                          <p:attrName>style.rotation</p:attrName>
                                        </p:attrNameLst>
                                      </p:cBhvr>
                                      <p:tavLst>
                                        <p:tav tm="0">
                                          <p:val>
                                            <p:fltVal val="90"/>
                                          </p:val>
                                        </p:tav>
                                        <p:tav tm="100000">
                                          <p:val>
                                            <p:fltVal val="0"/>
                                          </p:val>
                                        </p:tav>
                                      </p:tavLst>
                                    </p:anim>
                                    <p:animEffect transition="in" filter="fade">
                                      <p:cBhvr>
                                        <p:cTn id="60" dur="1000"/>
                                        <p:tgtEl>
                                          <p:spTgt spid="2">
                                            <p:txEl>
                                              <p:pRg st="10" end="1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nodeType="clickEffect">
                                  <p:stCondLst>
                                    <p:cond delay="0"/>
                                  </p:stCondLst>
                                  <p:childTnLst>
                                    <p:set>
                                      <p:cBhvr>
                                        <p:cTn id="64" dur="1" fill="hold">
                                          <p:stCondLst>
                                            <p:cond delay="0"/>
                                          </p:stCondLst>
                                        </p:cTn>
                                        <p:tgtEl>
                                          <p:spTgt spid="2">
                                            <p:txEl>
                                              <p:pRg st="12" end="12"/>
                                            </p:txEl>
                                          </p:spTgt>
                                        </p:tgtEl>
                                        <p:attrNameLst>
                                          <p:attrName>style.visibility</p:attrName>
                                        </p:attrNameLst>
                                      </p:cBhvr>
                                      <p:to>
                                        <p:strVal val="visible"/>
                                      </p:to>
                                    </p:set>
                                    <p:anim calcmode="lin" valueType="num">
                                      <p:cBhvr>
                                        <p:cTn id="65" dur="1000" fill="hold"/>
                                        <p:tgtEl>
                                          <p:spTgt spid="2">
                                            <p:txEl>
                                              <p:pRg st="12" end="12"/>
                                            </p:txEl>
                                          </p:spTgt>
                                        </p:tgtEl>
                                        <p:attrNameLst>
                                          <p:attrName>ppt_w</p:attrName>
                                        </p:attrNameLst>
                                      </p:cBhvr>
                                      <p:tavLst>
                                        <p:tav tm="0">
                                          <p:val>
                                            <p:fltVal val="0"/>
                                          </p:val>
                                        </p:tav>
                                        <p:tav tm="100000">
                                          <p:val>
                                            <p:strVal val="#ppt_w"/>
                                          </p:val>
                                        </p:tav>
                                      </p:tavLst>
                                    </p:anim>
                                    <p:anim calcmode="lin" valueType="num">
                                      <p:cBhvr>
                                        <p:cTn id="66" dur="1000" fill="hold"/>
                                        <p:tgtEl>
                                          <p:spTgt spid="2">
                                            <p:txEl>
                                              <p:pRg st="12" end="12"/>
                                            </p:txEl>
                                          </p:spTgt>
                                        </p:tgtEl>
                                        <p:attrNameLst>
                                          <p:attrName>ppt_h</p:attrName>
                                        </p:attrNameLst>
                                      </p:cBhvr>
                                      <p:tavLst>
                                        <p:tav tm="0">
                                          <p:val>
                                            <p:fltVal val="0"/>
                                          </p:val>
                                        </p:tav>
                                        <p:tav tm="100000">
                                          <p:val>
                                            <p:strVal val="#ppt_h"/>
                                          </p:val>
                                        </p:tav>
                                      </p:tavLst>
                                    </p:anim>
                                    <p:anim calcmode="lin" valueType="num">
                                      <p:cBhvr>
                                        <p:cTn id="67" dur="1000" fill="hold"/>
                                        <p:tgtEl>
                                          <p:spTgt spid="2">
                                            <p:txEl>
                                              <p:pRg st="12" end="12"/>
                                            </p:txEl>
                                          </p:spTgt>
                                        </p:tgtEl>
                                        <p:attrNameLst>
                                          <p:attrName>style.rotation</p:attrName>
                                        </p:attrNameLst>
                                      </p:cBhvr>
                                      <p:tavLst>
                                        <p:tav tm="0">
                                          <p:val>
                                            <p:fltVal val="90"/>
                                          </p:val>
                                        </p:tav>
                                        <p:tav tm="100000">
                                          <p:val>
                                            <p:fltVal val="0"/>
                                          </p:val>
                                        </p:tav>
                                      </p:tavLst>
                                    </p:anim>
                                    <p:animEffect transition="in" filter="fade">
                                      <p:cBhvr>
                                        <p:cTn id="68" dur="1000"/>
                                        <p:tgtEl>
                                          <p:spTgt spid="2">
                                            <p:txEl>
                                              <p:pRg st="12" end="12"/>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13" end="13"/>
                                            </p:txEl>
                                          </p:spTgt>
                                        </p:tgtEl>
                                        <p:attrNameLst>
                                          <p:attrName>style.visibility</p:attrName>
                                        </p:attrNameLst>
                                      </p:cBhvr>
                                      <p:to>
                                        <p:strVal val="visible"/>
                                      </p:to>
                                    </p:set>
                                    <p:anim calcmode="lin" valueType="num">
                                      <p:cBhvr additive="base">
                                        <p:cTn id="73"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410396" y="381000"/>
            <a:ext cx="8382000" cy="1200329"/>
          </a:xfrm>
          <a:prstGeom prst="rect">
            <a:avLst/>
          </a:prstGeom>
        </p:spPr>
        <p:txBody>
          <a:bodyPr wrap="square">
            <a:spAutoFit/>
          </a:bodyPr>
          <a:lstStyle/>
          <a:p>
            <a:r>
              <a:rPr lang="en-US" sz="2400" dirty="0" smtClean="0"/>
              <a:t>44 - Knowing </a:t>
            </a:r>
            <a:r>
              <a:rPr lang="en-US" sz="2400" dirty="0"/>
              <a:t>that </a:t>
            </a:r>
            <a:r>
              <a:rPr lang="en-US" sz="2400" dirty="0" err="1"/>
              <a:t>Bhīṣmadeva</a:t>
            </a:r>
            <a:r>
              <a:rPr lang="en-US" sz="2400" dirty="0"/>
              <a:t> had merged into the unlimited eternity of the Supreme Absolute, all present there became silent like birds at the end of the day.</a:t>
            </a:r>
          </a:p>
        </p:txBody>
      </p:sp>
      <p:sp>
        <p:nvSpPr>
          <p:cNvPr id="4" name="TextBox 3"/>
          <p:cNvSpPr txBox="1"/>
          <p:nvPr/>
        </p:nvSpPr>
        <p:spPr>
          <a:xfrm>
            <a:off x="533400" y="1905000"/>
            <a:ext cx="7848600" cy="4678204"/>
          </a:xfrm>
          <a:prstGeom prst="rect">
            <a:avLst/>
          </a:prstGeom>
          <a:noFill/>
        </p:spPr>
        <p:txBody>
          <a:bodyPr wrap="square" rtlCol="0">
            <a:spAutoFit/>
          </a:bodyPr>
          <a:lstStyle/>
          <a:p>
            <a:r>
              <a:rPr lang="en-US" sz="2000" dirty="0"/>
              <a:t>Originally L.E in </a:t>
            </a:r>
            <a:r>
              <a:rPr lang="en-US" sz="2000" dirty="0" err="1"/>
              <a:t>Vaikuntha</a:t>
            </a:r>
            <a:r>
              <a:rPr lang="en-US" sz="2000" dirty="0"/>
              <a:t> - Servitor and Served - important</a:t>
            </a:r>
          </a:p>
          <a:p>
            <a:r>
              <a:rPr lang="en-US" sz="2000" dirty="0" err="1"/>
              <a:t>Seperated</a:t>
            </a:r>
            <a:r>
              <a:rPr lang="en-US" sz="2000" dirty="0"/>
              <a:t> L.E in Material world - relationship is forgotten - not important - hence </a:t>
            </a:r>
            <a:r>
              <a:rPr lang="en-US" sz="2000" dirty="0" err="1"/>
              <a:t>Durga</a:t>
            </a:r>
            <a:r>
              <a:rPr lang="en-US" sz="2000" dirty="0"/>
              <a:t> is the superintendent of the prison house.</a:t>
            </a:r>
          </a:p>
          <a:p>
            <a:endParaRPr lang="en-US" sz="2000" dirty="0"/>
          </a:p>
          <a:p>
            <a:r>
              <a:rPr lang="en-US" sz="2000" dirty="0"/>
              <a:t>when L.E is conscious of this fact. tries to go back home BTG</a:t>
            </a:r>
          </a:p>
          <a:p>
            <a:r>
              <a:rPr lang="en-US" sz="2000" dirty="0"/>
              <a:t>Spiritual urge begins - Brahma </a:t>
            </a:r>
            <a:r>
              <a:rPr lang="en-US" sz="2000" dirty="0" err="1"/>
              <a:t>Jihnasa</a:t>
            </a:r>
            <a:r>
              <a:rPr lang="en-US" sz="2000" dirty="0"/>
              <a:t>.</a:t>
            </a:r>
          </a:p>
          <a:p>
            <a:endParaRPr lang="en-US" sz="2000" dirty="0"/>
          </a:p>
          <a:p>
            <a:r>
              <a:rPr lang="en-US" sz="2000" dirty="0"/>
              <a:t>Three processes</a:t>
            </a:r>
          </a:p>
          <a:p>
            <a:r>
              <a:rPr lang="en-US" sz="2000" dirty="0"/>
              <a:t>Process: </a:t>
            </a:r>
            <a:r>
              <a:rPr lang="en-US" sz="2000" dirty="0" err="1"/>
              <a:t>Knowlede</a:t>
            </a:r>
            <a:r>
              <a:rPr lang="en-US" sz="2000" dirty="0"/>
              <a:t>  - Renunciation   - Devotional Service</a:t>
            </a:r>
          </a:p>
          <a:p>
            <a:r>
              <a:rPr lang="en-US" sz="2000" dirty="0"/>
              <a:t>Meaning: Knowledge of Brahman   - Detachment from material affection   - revival by practice of original position of L.E</a:t>
            </a:r>
          </a:p>
          <a:p>
            <a:r>
              <a:rPr lang="en-US" sz="2000" dirty="0"/>
              <a:t>Practitioner: </a:t>
            </a:r>
            <a:r>
              <a:rPr lang="en-US" sz="2000" dirty="0" err="1"/>
              <a:t>Jnani</a:t>
            </a:r>
            <a:r>
              <a:rPr lang="en-US" sz="2000" dirty="0"/>
              <a:t>  - Yogi   - </a:t>
            </a:r>
            <a:r>
              <a:rPr lang="en-US" sz="2000" dirty="0" err="1"/>
              <a:t>Bhakta</a:t>
            </a:r>
            <a:endParaRPr lang="en-US" sz="2000" dirty="0"/>
          </a:p>
          <a:p>
            <a:r>
              <a:rPr lang="en-US" sz="2000" dirty="0"/>
              <a:t>Destination: Impersonal rays of Supreme   - Spiritual </a:t>
            </a:r>
            <a:r>
              <a:rPr lang="en-US" sz="2000" dirty="0" err="1"/>
              <a:t>plantes</a:t>
            </a:r>
            <a:r>
              <a:rPr lang="en-US" sz="2000" dirty="0"/>
              <a:t> (</a:t>
            </a:r>
            <a:r>
              <a:rPr lang="en-US" sz="2000" dirty="0" err="1"/>
              <a:t>Vaikuntha</a:t>
            </a:r>
            <a:r>
              <a:rPr lang="en-US" sz="2000" dirty="0"/>
              <a:t>)</a:t>
            </a:r>
          </a:p>
          <a:p>
            <a:endParaRPr lang="en-US" sz="2000" dirty="0"/>
          </a:p>
        </p:txBody>
      </p:sp>
    </p:spTree>
    <p:extLst>
      <p:ext uri="{BB962C8B-B14F-4D97-AF65-F5344CB8AC3E}">
        <p14:creationId xmlns:p14="http://schemas.microsoft.com/office/powerpoint/2010/main" val="2713462640"/>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p:cTn id="11"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4">
                                            <p:txEl>
                                              <p:pRg st="0" end="0"/>
                                            </p:txEl>
                                          </p:spTgt>
                                        </p:tgtEl>
                                      </p:cBhvr>
                                    </p:animEffect>
                                  </p:childTnLst>
                                </p:cTn>
                              </p:par>
                              <p:par>
                                <p:cTn id="15" presetID="31"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p:cTn id="17"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9"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20" dur="1000"/>
                                        <p:tgtEl>
                                          <p:spTgt spid="4">
                                            <p:txEl>
                                              <p:pRg st="1" end="1"/>
                                            </p:txEl>
                                          </p:spTgt>
                                        </p:tgtEl>
                                      </p:cBhvr>
                                    </p:animEffect>
                                  </p:childTnLst>
                                </p:cTn>
                              </p:par>
                              <p:par>
                                <p:cTn id="21" presetID="31"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p:cTn id="23"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3" end="3"/>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p:cTn id="2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p:cTn id="37"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4">
                                            <p:txEl>
                                              <p:pRg st="6" end="6"/>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p:cTn id="4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4">
                                            <p:txEl>
                                              <p:pRg st="7" end="7"/>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 calcmode="lin" valueType="num">
                                      <p:cBhvr>
                                        <p:cTn id="47"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4">
                                            <p:txEl>
                                              <p:pRg st="8" end="8"/>
                                            </p:txEl>
                                          </p:spTgt>
                                        </p:tgtEl>
                                      </p:cBhvr>
                                    </p:animEffect>
                                  </p:childTnLst>
                                </p:cTn>
                              </p:par>
                              <p:par>
                                <p:cTn id="50" presetID="53" presetClass="entr" presetSubtype="16" fill="hold" nodeType="with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 calcmode="lin" valueType="num">
                                      <p:cBhvr>
                                        <p:cTn id="52"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53"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54" dur="500"/>
                                        <p:tgtEl>
                                          <p:spTgt spid="4">
                                            <p:txEl>
                                              <p:pRg st="9" end="9"/>
                                            </p:txEl>
                                          </p:spTgt>
                                        </p:tgtEl>
                                      </p:cBhvr>
                                    </p:animEffect>
                                  </p:childTnLst>
                                </p:cTn>
                              </p:par>
                              <p:par>
                                <p:cTn id="55" presetID="53" presetClass="entr" presetSubtype="16" fill="hold" nodeType="with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 calcmode="lin" valueType="num">
                                      <p:cBhvr>
                                        <p:cTn id="57"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58"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59"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533400" y="457200"/>
            <a:ext cx="7848600" cy="5940088"/>
          </a:xfrm>
          <a:prstGeom prst="rect">
            <a:avLst/>
          </a:prstGeom>
          <a:noFill/>
        </p:spPr>
        <p:txBody>
          <a:bodyPr wrap="square" rtlCol="0">
            <a:spAutoFit/>
          </a:bodyPr>
          <a:lstStyle/>
          <a:p>
            <a:r>
              <a:rPr lang="en-US" sz="2000" dirty="0" err="1"/>
              <a:t>Vaikuntha</a:t>
            </a:r>
            <a:r>
              <a:rPr lang="en-US" sz="2000" dirty="0"/>
              <a:t>: </a:t>
            </a:r>
          </a:p>
          <a:p>
            <a:r>
              <a:rPr lang="en-US" sz="2000" dirty="0"/>
              <a:t>Supreme Lord </a:t>
            </a:r>
            <a:r>
              <a:rPr lang="en-US" sz="2000" dirty="0" err="1"/>
              <a:t>Narayana</a:t>
            </a:r>
            <a:r>
              <a:rPr lang="en-US" sz="2000" dirty="0"/>
              <a:t> </a:t>
            </a:r>
            <a:r>
              <a:rPr lang="en-US" sz="2000" dirty="0" err="1"/>
              <a:t>predominator</a:t>
            </a:r>
            <a:endParaRPr lang="en-US" sz="2000" dirty="0"/>
          </a:p>
          <a:p>
            <a:r>
              <a:rPr lang="en-US" sz="2000" dirty="0"/>
              <a:t>Healthy Unconditioned L.E - renders service in the capacity of servant/friend/parent/</a:t>
            </a:r>
            <a:r>
              <a:rPr lang="en-US" sz="2000" dirty="0" err="1"/>
              <a:t>fiancee</a:t>
            </a:r>
            <a:r>
              <a:rPr lang="en-US" sz="2000" dirty="0"/>
              <a:t>.</a:t>
            </a:r>
          </a:p>
          <a:p>
            <a:endParaRPr lang="en-US" sz="2000" dirty="0"/>
          </a:p>
          <a:p>
            <a:r>
              <a:rPr lang="en-US" sz="2000" dirty="0"/>
              <a:t>Rays of </a:t>
            </a:r>
            <a:r>
              <a:rPr lang="en-US" sz="2000" dirty="0" err="1"/>
              <a:t>Vaikuntha</a:t>
            </a:r>
            <a:r>
              <a:rPr lang="en-US" sz="2000" dirty="0"/>
              <a:t> </a:t>
            </a:r>
            <a:r>
              <a:rPr lang="en-US" sz="2000" dirty="0" err="1"/>
              <a:t>planents</a:t>
            </a:r>
            <a:r>
              <a:rPr lang="en-US" sz="2000" dirty="0"/>
              <a:t> - Brahma </a:t>
            </a:r>
            <a:r>
              <a:rPr lang="en-US" sz="2000" dirty="0" err="1"/>
              <a:t>jyoti</a:t>
            </a:r>
            <a:r>
              <a:rPr lang="en-US" sz="2000" dirty="0"/>
              <a:t> - spread unlimitedly</a:t>
            </a:r>
          </a:p>
          <a:p>
            <a:r>
              <a:rPr lang="en-US" sz="2000" dirty="0"/>
              <a:t>material world - covered portion of an insignificant part of Brahma </a:t>
            </a:r>
            <a:r>
              <a:rPr lang="en-US" sz="2000" dirty="0" err="1"/>
              <a:t>jyoti</a:t>
            </a:r>
            <a:r>
              <a:rPr lang="en-US" sz="2000" dirty="0"/>
              <a:t>.</a:t>
            </a:r>
          </a:p>
          <a:p>
            <a:r>
              <a:rPr lang="en-US" sz="2000" dirty="0"/>
              <a:t>Covering is temporary - hence its a sort of illusion. </a:t>
            </a:r>
          </a:p>
          <a:p>
            <a:endParaRPr lang="en-US" sz="2000" dirty="0"/>
          </a:p>
          <a:p>
            <a:r>
              <a:rPr lang="en-US" sz="2000" dirty="0" err="1"/>
              <a:t>Bhismadeva</a:t>
            </a:r>
            <a:r>
              <a:rPr lang="en-US" sz="2000" dirty="0"/>
              <a:t> - </a:t>
            </a:r>
            <a:r>
              <a:rPr lang="en-US" sz="2000" dirty="0" err="1"/>
              <a:t>Vaikuntha</a:t>
            </a:r>
            <a:r>
              <a:rPr lang="en-US" sz="2000" dirty="0"/>
              <a:t> - Lord in the form of </a:t>
            </a:r>
            <a:r>
              <a:rPr lang="en-US" sz="2000" dirty="0" err="1"/>
              <a:t>Partha</a:t>
            </a:r>
            <a:r>
              <a:rPr lang="en-US" sz="2000" dirty="0"/>
              <a:t> </a:t>
            </a:r>
            <a:r>
              <a:rPr lang="en-US" sz="2000" dirty="0" err="1"/>
              <a:t>Sarathi</a:t>
            </a:r>
            <a:r>
              <a:rPr lang="en-US" sz="2000" dirty="0"/>
              <a:t>.</a:t>
            </a:r>
          </a:p>
          <a:p>
            <a:r>
              <a:rPr lang="en-US" sz="2000" dirty="0"/>
              <a:t>Love and affection which bind the Lord and devotee - </a:t>
            </a:r>
            <a:r>
              <a:rPr lang="en-US" sz="2000" dirty="0" err="1"/>
              <a:t>Bhismadeva's</a:t>
            </a:r>
            <a:r>
              <a:rPr lang="en-US" sz="2000" dirty="0"/>
              <a:t> pastimes</a:t>
            </a:r>
          </a:p>
          <a:p>
            <a:r>
              <a:rPr lang="en-US" sz="2000" dirty="0" err="1"/>
              <a:t>Bhismadeva</a:t>
            </a:r>
            <a:r>
              <a:rPr lang="en-US" sz="2000" dirty="0"/>
              <a:t> - never forgot the Lord as </a:t>
            </a:r>
            <a:r>
              <a:rPr lang="en-US" sz="2000" dirty="0" err="1"/>
              <a:t>Parthasarathi</a:t>
            </a:r>
            <a:r>
              <a:rPr lang="en-US" sz="2000" dirty="0"/>
              <a:t>.</a:t>
            </a:r>
          </a:p>
          <a:p>
            <a:r>
              <a:rPr lang="en-US" sz="2000" dirty="0"/>
              <a:t>Lord - present personally before </a:t>
            </a:r>
            <a:r>
              <a:rPr lang="en-US" sz="2000" dirty="0" err="1"/>
              <a:t>Bhismadeva</a:t>
            </a:r>
            <a:r>
              <a:rPr lang="en-US" sz="2000" dirty="0"/>
              <a:t> while he was passing to Transcendental World. </a:t>
            </a:r>
          </a:p>
          <a:p>
            <a:endParaRPr lang="en-US" sz="2000" dirty="0" smtClean="0"/>
          </a:p>
          <a:p>
            <a:r>
              <a:rPr lang="en-US" sz="2000" dirty="0" smtClean="0"/>
              <a:t>Highest </a:t>
            </a:r>
            <a:r>
              <a:rPr lang="en-US" sz="2000" dirty="0"/>
              <a:t>perfection of life.</a:t>
            </a:r>
          </a:p>
          <a:p>
            <a:endParaRPr lang="en-US" sz="2000" dirty="0"/>
          </a:p>
        </p:txBody>
      </p:sp>
    </p:spTree>
    <p:extLst>
      <p:ext uri="{BB962C8B-B14F-4D97-AF65-F5344CB8AC3E}">
        <p14:creationId xmlns:p14="http://schemas.microsoft.com/office/powerpoint/2010/main" val="1314041323"/>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p:cTn id="24"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4">
                                            <p:txEl>
                                              <p:pRg st="4" end="4"/>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p:cTn id="29"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4">
                                            <p:txEl>
                                              <p:pRg st="5" end="5"/>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 calcmode="lin" valueType="num">
                                      <p:cBhvr>
                                        <p:cTn id="34"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4">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 calcmode="lin" valueType="num">
                                      <p:cBhvr>
                                        <p:cTn id="41"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42"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43" dur="500"/>
                                        <p:tgtEl>
                                          <p:spTgt spid="4">
                                            <p:txEl>
                                              <p:pRg st="8" end="8"/>
                                            </p:txEl>
                                          </p:spTgt>
                                        </p:tgtEl>
                                      </p:cBhvr>
                                    </p:animEffect>
                                  </p:childTnLst>
                                </p:cTn>
                              </p:par>
                              <p:par>
                                <p:cTn id="44" presetID="53" presetClass="entr" presetSubtype="16" fill="hold" nodeType="withEffect">
                                  <p:stCondLst>
                                    <p:cond delay="0"/>
                                  </p:stCondLst>
                                  <p:childTnLst>
                                    <p:set>
                                      <p:cBhvr>
                                        <p:cTn id="45" dur="1" fill="hold">
                                          <p:stCondLst>
                                            <p:cond delay="0"/>
                                          </p:stCondLst>
                                        </p:cTn>
                                        <p:tgtEl>
                                          <p:spTgt spid="4">
                                            <p:txEl>
                                              <p:pRg st="9" end="9"/>
                                            </p:txEl>
                                          </p:spTgt>
                                        </p:tgtEl>
                                        <p:attrNameLst>
                                          <p:attrName>style.visibility</p:attrName>
                                        </p:attrNameLst>
                                      </p:cBhvr>
                                      <p:to>
                                        <p:strVal val="visible"/>
                                      </p:to>
                                    </p:set>
                                    <p:anim calcmode="lin" valueType="num">
                                      <p:cBhvr>
                                        <p:cTn id="46"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47"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48" dur="500"/>
                                        <p:tgtEl>
                                          <p:spTgt spid="4">
                                            <p:txEl>
                                              <p:pRg st="9" end="9"/>
                                            </p:txEl>
                                          </p:spTgt>
                                        </p:tgtEl>
                                      </p:cBhvr>
                                    </p:animEffect>
                                  </p:childTnLst>
                                </p:cTn>
                              </p:par>
                              <p:par>
                                <p:cTn id="49" presetID="53" presetClass="entr" presetSubtype="16" fill="hold" nodeType="withEffect">
                                  <p:stCondLst>
                                    <p:cond delay="0"/>
                                  </p:stCondLst>
                                  <p:childTnLst>
                                    <p:set>
                                      <p:cBhvr>
                                        <p:cTn id="50" dur="1" fill="hold">
                                          <p:stCondLst>
                                            <p:cond delay="0"/>
                                          </p:stCondLst>
                                        </p:cTn>
                                        <p:tgtEl>
                                          <p:spTgt spid="4">
                                            <p:txEl>
                                              <p:pRg st="10" end="10"/>
                                            </p:txEl>
                                          </p:spTgt>
                                        </p:tgtEl>
                                        <p:attrNameLst>
                                          <p:attrName>style.visibility</p:attrName>
                                        </p:attrNameLst>
                                      </p:cBhvr>
                                      <p:to>
                                        <p:strVal val="visible"/>
                                      </p:to>
                                    </p:set>
                                    <p:anim calcmode="lin" valueType="num">
                                      <p:cBhvr>
                                        <p:cTn id="51"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52"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53" dur="500"/>
                                        <p:tgtEl>
                                          <p:spTgt spid="4">
                                            <p:txEl>
                                              <p:pRg st="10" end="10"/>
                                            </p:txEl>
                                          </p:spTgt>
                                        </p:tgtEl>
                                      </p:cBhvr>
                                    </p:animEffect>
                                  </p:childTnLst>
                                </p:cTn>
                              </p:par>
                              <p:par>
                                <p:cTn id="54" presetID="53" presetClass="entr" presetSubtype="16" fill="hold" nodeType="withEffect">
                                  <p:stCondLst>
                                    <p:cond delay="0"/>
                                  </p:stCondLst>
                                  <p:childTnLst>
                                    <p:set>
                                      <p:cBhvr>
                                        <p:cTn id="55" dur="1" fill="hold">
                                          <p:stCondLst>
                                            <p:cond delay="0"/>
                                          </p:stCondLst>
                                        </p:cTn>
                                        <p:tgtEl>
                                          <p:spTgt spid="4">
                                            <p:txEl>
                                              <p:pRg st="11" end="11"/>
                                            </p:txEl>
                                          </p:spTgt>
                                        </p:tgtEl>
                                        <p:attrNameLst>
                                          <p:attrName>style.visibility</p:attrName>
                                        </p:attrNameLst>
                                      </p:cBhvr>
                                      <p:to>
                                        <p:strVal val="visible"/>
                                      </p:to>
                                    </p:set>
                                    <p:anim calcmode="lin" valueType="num">
                                      <p:cBhvr>
                                        <p:cTn id="56"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58" dur="500"/>
                                        <p:tgtEl>
                                          <p:spTgt spid="4">
                                            <p:txEl>
                                              <p:pRg st="11" end="11"/>
                                            </p:txEl>
                                          </p:spTgt>
                                        </p:tgtEl>
                                      </p:cBhvr>
                                    </p:animEffect>
                                  </p:childTnLst>
                                </p:cTn>
                              </p:par>
                              <p:par>
                                <p:cTn id="59" presetID="53" presetClass="entr" presetSubtype="16" fill="hold" nodeType="withEffect">
                                  <p:stCondLst>
                                    <p:cond delay="0"/>
                                  </p:stCondLst>
                                  <p:childTnLst>
                                    <p:set>
                                      <p:cBhvr>
                                        <p:cTn id="60" dur="1" fill="hold">
                                          <p:stCondLst>
                                            <p:cond delay="0"/>
                                          </p:stCondLst>
                                        </p:cTn>
                                        <p:tgtEl>
                                          <p:spTgt spid="4">
                                            <p:txEl>
                                              <p:pRg st="13" end="13"/>
                                            </p:txEl>
                                          </p:spTgt>
                                        </p:tgtEl>
                                        <p:attrNameLst>
                                          <p:attrName>style.visibility</p:attrName>
                                        </p:attrNameLst>
                                      </p:cBhvr>
                                      <p:to>
                                        <p:strVal val="visible"/>
                                      </p:to>
                                    </p:set>
                                    <p:anim calcmode="lin" valueType="num">
                                      <p:cBhvr>
                                        <p:cTn id="61" dur="500" fill="hold"/>
                                        <p:tgtEl>
                                          <p:spTgt spid="4">
                                            <p:txEl>
                                              <p:pRg st="13" end="13"/>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13" end="13"/>
                                            </p:txEl>
                                          </p:spTgt>
                                        </p:tgtEl>
                                        <p:attrNameLst>
                                          <p:attrName>ppt_h</p:attrName>
                                        </p:attrNameLst>
                                      </p:cBhvr>
                                      <p:tavLst>
                                        <p:tav tm="0">
                                          <p:val>
                                            <p:fltVal val="0"/>
                                          </p:val>
                                        </p:tav>
                                        <p:tav tm="100000">
                                          <p:val>
                                            <p:strVal val="#ppt_h"/>
                                          </p:val>
                                        </p:tav>
                                      </p:tavLst>
                                    </p:anim>
                                    <p:animEffect transition="in" filter="fade">
                                      <p:cBhvr>
                                        <p:cTn id="63"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410396" y="381000"/>
            <a:ext cx="8382000" cy="1569660"/>
          </a:xfrm>
          <a:prstGeom prst="rect">
            <a:avLst/>
          </a:prstGeom>
        </p:spPr>
        <p:txBody>
          <a:bodyPr wrap="square">
            <a:spAutoFit/>
          </a:bodyPr>
          <a:lstStyle/>
          <a:p>
            <a:r>
              <a:rPr lang="en-US" sz="2400" dirty="0" smtClean="0"/>
              <a:t>45 - Thereafter</a:t>
            </a:r>
            <a:r>
              <a:rPr lang="en-US" sz="2400" dirty="0"/>
              <a:t>, both men and demigods sounded drums in honor, and the honest royal order commenced demonstrations of honor and respect. And from the sky fell showers of flowers.-</a:t>
            </a:r>
          </a:p>
        </p:txBody>
      </p:sp>
      <p:sp>
        <p:nvSpPr>
          <p:cNvPr id="4" name="TextBox 3"/>
          <p:cNvSpPr txBox="1"/>
          <p:nvPr/>
        </p:nvSpPr>
        <p:spPr>
          <a:xfrm>
            <a:off x="533400" y="2438400"/>
            <a:ext cx="8001000" cy="2677656"/>
          </a:xfrm>
          <a:prstGeom prst="rect">
            <a:avLst/>
          </a:prstGeom>
          <a:noFill/>
        </p:spPr>
        <p:txBody>
          <a:bodyPr wrap="square" rtlCol="0">
            <a:spAutoFit/>
          </a:bodyPr>
          <a:lstStyle/>
          <a:p>
            <a:r>
              <a:rPr lang="en-US" sz="2400" dirty="0" err="1" smtClean="0"/>
              <a:t>Bhismadeva</a:t>
            </a:r>
            <a:r>
              <a:rPr lang="en-US" sz="2400" dirty="0" smtClean="0"/>
              <a:t> </a:t>
            </a:r>
            <a:endParaRPr lang="en-US" sz="2400" dirty="0"/>
          </a:p>
          <a:p>
            <a:r>
              <a:rPr lang="en-US" sz="2400" dirty="0"/>
              <a:t>1. Respected by human beings (</a:t>
            </a:r>
            <a:r>
              <a:rPr lang="en-US" sz="2400" dirty="0" err="1"/>
              <a:t>Bhur</a:t>
            </a:r>
            <a:r>
              <a:rPr lang="en-US" sz="2400" dirty="0"/>
              <a:t> &amp; </a:t>
            </a:r>
            <a:r>
              <a:rPr lang="en-US" sz="2400" dirty="0" err="1"/>
              <a:t>Bhuvar</a:t>
            </a:r>
            <a:r>
              <a:rPr lang="en-US" sz="2400" dirty="0"/>
              <a:t> Group) and demigods (</a:t>
            </a:r>
            <a:r>
              <a:rPr lang="en-US" sz="2400" dirty="0" err="1"/>
              <a:t>Svar</a:t>
            </a:r>
            <a:r>
              <a:rPr lang="en-US" sz="2400" dirty="0"/>
              <a:t> Group)</a:t>
            </a:r>
          </a:p>
          <a:p>
            <a:r>
              <a:rPr lang="en-US" sz="2400" dirty="0"/>
              <a:t>2. </a:t>
            </a:r>
            <a:r>
              <a:rPr lang="en-US" sz="2400" dirty="0" err="1"/>
              <a:t>Mahajana</a:t>
            </a:r>
            <a:r>
              <a:rPr lang="en-US" sz="2400" dirty="0"/>
              <a:t> (Authority) - on the level of Brahma, </a:t>
            </a:r>
            <a:r>
              <a:rPr lang="en-US" sz="2400" dirty="0" err="1"/>
              <a:t>Narada</a:t>
            </a:r>
            <a:r>
              <a:rPr lang="en-US" sz="2400" dirty="0"/>
              <a:t> &amp; Siva </a:t>
            </a:r>
            <a:r>
              <a:rPr lang="en-US" sz="2400" dirty="0" err="1"/>
              <a:t>eventhough</a:t>
            </a:r>
            <a:r>
              <a:rPr lang="en-US" sz="2400" dirty="0"/>
              <a:t> he was a human being.</a:t>
            </a:r>
          </a:p>
          <a:p>
            <a:r>
              <a:rPr lang="en-US" sz="2400" dirty="0"/>
              <a:t>3. due to only spiritual perfection. </a:t>
            </a:r>
          </a:p>
          <a:p>
            <a:r>
              <a:rPr lang="en-US" sz="2400" dirty="0"/>
              <a:t>4. thus known all over the universe. </a:t>
            </a:r>
            <a:endParaRPr lang="en-US" dirty="0"/>
          </a:p>
        </p:txBody>
      </p:sp>
    </p:spTree>
    <p:extLst>
      <p:ext uri="{BB962C8B-B14F-4D97-AF65-F5344CB8AC3E}">
        <p14:creationId xmlns:p14="http://schemas.microsoft.com/office/powerpoint/2010/main" val="1493907309"/>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extBox 2"/>
          <p:cNvSpPr txBox="1"/>
          <p:nvPr/>
        </p:nvSpPr>
        <p:spPr>
          <a:xfrm>
            <a:off x="381000" y="696426"/>
            <a:ext cx="8234655" cy="4784526"/>
          </a:xfrm>
          <a:prstGeom prst="rect">
            <a:avLst/>
          </a:prstGeom>
          <a:noFill/>
        </p:spPr>
        <p:txBody>
          <a:bodyPr wrap="square" rtlCol="0">
            <a:spAutoFit/>
          </a:bodyPr>
          <a:lstStyle/>
          <a:p>
            <a:r>
              <a:rPr lang="en-US" sz="2400" dirty="0"/>
              <a:t>Showering of flowers = never to compare to the decoration of dead body.</a:t>
            </a:r>
          </a:p>
          <a:p>
            <a:r>
              <a:rPr lang="en-US" sz="2400" dirty="0"/>
              <a:t>Body is not material: due to being surcharged with spiritual realization (like Iron in Fire)</a:t>
            </a:r>
          </a:p>
          <a:p>
            <a:r>
              <a:rPr lang="en-US" sz="2400" dirty="0"/>
              <a:t>Body of Self Realized soul is not material. </a:t>
            </a:r>
          </a:p>
          <a:p>
            <a:r>
              <a:rPr lang="en-US" sz="2400" dirty="0"/>
              <a:t>Special ceremonies are observed for Spiritual bodies. </a:t>
            </a:r>
          </a:p>
          <a:p>
            <a:endParaRPr lang="en-US" sz="2400" dirty="0"/>
          </a:p>
          <a:p>
            <a:r>
              <a:rPr lang="en-US" sz="2400" dirty="0"/>
              <a:t>====</a:t>
            </a:r>
          </a:p>
          <a:p>
            <a:r>
              <a:rPr lang="en-US" sz="2400" dirty="0" err="1"/>
              <a:t>Jayanti</a:t>
            </a:r>
            <a:r>
              <a:rPr lang="en-US" sz="2400" dirty="0"/>
              <a:t> : reserved for the day the Lord appears on the earth. </a:t>
            </a:r>
          </a:p>
          <a:p>
            <a:r>
              <a:rPr lang="en-US" sz="2400" dirty="0" err="1" smtClean="0"/>
              <a:t>Jayanti</a:t>
            </a:r>
            <a:r>
              <a:rPr lang="en-US" sz="2400" dirty="0" smtClean="0"/>
              <a:t> </a:t>
            </a:r>
            <a:r>
              <a:rPr lang="en-US" sz="2400" dirty="0"/>
              <a:t>ceremony for an ordinary man is an offense.</a:t>
            </a:r>
          </a:p>
          <a:p>
            <a:r>
              <a:rPr lang="en-US" sz="2400" dirty="0"/>
              <a:t>====</a:t>
            </a:r>
          </a:p>
          <a:p>
            <a:r>
              <a:rPr lang="en-US" sz="2400" dirty="0" err="1"/>
              <a:t>Bhisma</a:t>
            </a:r>
            <a:r>
              <a:rPr lang="en-US" sz="2400" dirty="0"/>
              <a:t> deva </a:t>
            </a:r>
          </a:p>
          <a:p>
            <a:r>
              <a:rPr lang="en-US" sz="2400" dirty="0"/>
              <a:t>- unique in his activities. </a:t>
            </a:r>
          </a:p>
          <a:p>
            <a:r>
              <a:rPr lang="en-US" sz="2400" dirty="0"/>
              <a:t>- passing away to Kingdom of God is also unique.</a:t>
            </a:r>
          </a:p>
        </p:txBody>
      </p:sp>
    </p:spTree>
    <p:extLst>
      <p:ext uri="{BB962C8B-B14F-4D97-AF65-F5344CB8AC3E}">
        <p14:creationId xmlns:p14="http://schemas.microsoft.com/office/powerpoint/2010/main" val="1343219232"/>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3">
                                            <p:txEl>
                                              <p:pRg st="5" end="5"/>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3">
                                            <p:txEl>
                                              <p:pRg st="6" end="6"/>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1" dur="500"/>
                                        <p:tgtEl>
                                          <p:spTgt spid="3">
                                            <p:txEl>
                                              <p:pRg st="7" end="7"/>
                                            </p:txEl>
                                          </p:spTgt>
                                        </p:tgtEl>
                                      </p:cBhvr>
                                    </p:animEffect>
                                  </p:childTnLst>
                                </p:cTn>
                              </p:par>
                              <p:par>
                                <p:cTn id="42" presetID="53" presetClass="entr" presetSubtype="16"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p:cTn id="4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p:cTn id="5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3" dur="500"/>
                                        <p:tgtEl>
                                          <p:spTgt spid="3">
                                            <p:txEl>
                                              <p:pRg st="9" end="9"/>
                                            </p:txEl>
                                          </p:spTgt>
                                        </p:tgtEl>
                                      </p:cBhvr>
                                    </p:animEffect>
                                  </p:childTnLst>
                                </p:cTn>
                              </p:par>
                              <p:par>
                                <p:cTn id="54" presetID="53" presetClass="entr" presetSubtype="16" fill="hold" nodeType="with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 calcmode="lin" valueType="num">
                                      <p:cBhvr>
                                        <p:cTn id="56"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8" dur="500"/>
                                        <p:tgtEl>
                                          <p:spTgt spid="3">
                                            <p:txEl>
                                              <p:pRg st="10" end="10"/>
                                            </p:txEl>
                                          </p:spTgt>
                                        </p:tgtEl>
                                      </p:cBhvr>
                                    </p:animEffect>
                                  </p:childTnLst>
                                </p:cTn>
                              </p:par>
                              <p:par>
                                <p:cTn id="59" presetID="53" presetClass="entr" presetSubtype="16" fill="hold" nodeType="with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p:cTn id="61"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6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377739" y="457200"/>
            <a:ext cx="8382000" cy="4154984"/>
          </a:xfrm>
          <a:prstGeom prst="rect">
            <a:avLst/>
          </a:prstGeom>
        </p:spPr>
        <p:txBody>
          <a:bodyPr wrap="square">
            <a:spAutoFit/>
          </a:bodyPr>
          <a:lstStyle/>
          <a:p>
            <a:r>
              <a:rPr lang="en-US" sz="2400" dirty="0"/>
              <a:t>46 -O descendant of </a:t>
            </a:r>
            <a:r>
              <a:rPr lang="en-US" sz="2400" dirty="0" err="1"/>
              <a:t>Bhṛgu</a:t>
            </a:r>
            <a:r>
              <a:rPr lang="en-US" sz="2400" dirty="0"/>
              <a:t> [</a:t>
            </a:r>
            <a:r>
              <a:rPr lang="en-US" sz="2400" dirty="0" err="1"/>
              <a:t>Śaunaka</a:t>
            </a:r>
            <a:r>
              <a:rPr lang="en-US" sz="2400" dirty="0"/>
              <a:t>], after performing funeral rituals for the dead body of </a:t>
            </a:r>
            <a:r>
              <a:rPr lang="en-US" sz="2400" dirty="0" err="1"/>
              <a:t>Bhīṣmadeva</a:t>
            </a:r>
            <a:r>
              <a:rPr lang="en-US" sz="2400" dirty="0"/>
              <a:t>, </a:t>
            </a:r>
            <a:r>
              <a:rPr lang="en-US" sz="2400" dirty="0" err="1"/>
              <a:t>Mahārāja</a:t>
            </a:r>
            <a:r>
              <a:rPr lang="en-US" sz="2400" dirty="0"/>
              <a:t> </a:t>
            </a:r>
            <a:r>
              <a:rPr lang="en-US" sz="2400" dirty="0" err="1"/>
              <a:t>Yudhiṣṭhira</a:t>
            </a:r>
            <a:r>
              <a:rPr lang="en-US" sz="2400" dirty="0"/>
              <a:t> was momentarily overtaken with grief.</a:t>
            </a:r>
          </a:p>
          <a:p>
            <a:endParaRPr lang="en-US" sz="2400" dirty="0"/>
          </a:p>
          <a:p>
            <a:r>
              <a:rPr lang="en-US" sz="2400" dirty="0" err="1"/>
              <a:t>Bhisma</a:t>
            </a:r>
            <a:r>
              <a:rPr lang="en-US" sz="2400" dirty="0"/>
              <a:t> deva was a great philosopher and friend to him, his brothers and his </a:t>
            </a:r>
            <a:r>
              <a:rPr lang="en-US" sz="2400" dirty="0" smtClean="0"/>
              <a:t>mother</a:t>
            </a:r>
          </a:p>
          <a:p>
            <a:endParaRPr lang="en-US" sz="2400" dirty="0"/>
          </a:p>
          <a:p>
            <a:r>
              <a:rPr lang="en-US" sz="2400" dirty="0" err="1" smtClean="0"/>
              <a:t>Yudhistir</a:t>
            </a:r>
            <a:r>
              <a:rPr lang="en-US" sz="2400" dirty="0" smtClean="0"/>
              <a:t> Maharaja was </a:t>
            </a:r>
            <a:r>
              <a:rPr lang="en-US" sz="2400" dirty="0"/>
              <a:t>sorry for the separation of a great soul, and not for the material body which </a:t>
            </a:r>
            <a:r>
              <a:rPr lang="en-US" sz="2400" dirty="0" err="1"/>
              <a:t>Bhismadeva</a:t>
            </a:r>
            <a:r>
              <a:rPr lang="en-US" sz="2400" dirty="0"/>
              <a:t> relinquished</a:t>
            </a:r>
          </a:p>
          <a:p>
            <a:endParaRPr lang="en-US" sz="2400" dirty="0"/>
          </a:p>
          <a:p>
            <a:endParaRPr lang="en-US" sz="2400" dirty="0"/>
          </a:p>
        </p:txBody>
      </p:sp>
    </p:spTree>
    <p:extLst>
      <p:ext uri="{BB962C8B-B14F-4D97-AF65-F5344CB8AC3E}">
        <p14:creationId xmlns:p14="http://schemas.microsoft.com/office/powerpoint/2010/main" val="775772407"/>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9511</TotalTime>
  <Words>1052</Words>
  <Application>Microsoft Office PowerPoint</Application>
  <PresentationFormat>On-screen Show (4:3)</PresentationFormat>
  <Paragraphs>126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Paper</vt:lpstr>
      <vt:lpstr>PowerPoint Presentation</vt:lpstr>
      <vt:lpstr>  1.9.43  sūta uvāca kṛṣṇa evaḿ bhagavati mano-vāg-dṛṣṭi-vṛttibhiḥ ātmany ātmānam āveśya so 'ntaḥśvāsa upāramat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1.9.47 tuṣṭuvur munayo hṛṣṭāḥ kṛṣṇaḿ tad-guhya-nāmabhiḥ tatas te kṛṣṇa-hṛdayāḥ svāśramān prayayuḥ punaḥ  All the great sages then glorified Lord Śrī Kṛṣṇa, who was present there, by confidential Vedic hymns. Then all of them returned to their respective hermitages, bearing always Lord Kṛṣṇa within their hearts. </vt:lpstr>
      <vt:lpstr>PowerPoint Presentation</vt:lpstr>
      <vt:lpstr>1.9.48 tato yudhiṣṭhiro gatvā saha-kṛṣṇo gajāhvayam pitaraḿ sāntvayām āsa gāndhārīḿ ca tapasvinīm  Thereafter, Mahārāja Yudhiṣṭhira at once went to his capital, Hastināpura, accompanied by Lord Śrī Kṛṣṇa, and there he consoled his uncle and aunt Gāndhārī, who was an ascetic.</vt:lpstr>
      <vt:lpstr>PowerPoint Presentation</vt:lpstr>
      <vt:lpstr>PowerPoint Presentation</vt:lpstr>
      <vt:lpstr>1.9.49 pitrā cānumato rājā vāsudevānumoditaḥ cakāra rājyaḿ dharmeṇa pitṛ-paitāmahaḿ vibhuḥ  After this, the great religious King, Mahārāja Yudhiṣṭhira, executed the royal power in the kingdom strictly according to the codes and royal principles approved by his uncle and confirmed by Lord Śrī Kṛṣṇa. </vt:lpstr>
      <vt:lpstr>PowerPoint Presentation</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Srimad Bhagavatam  (1.1.4-1.1.11)</dc:title>
  <dc:creator>Ashwin Satyanarayana</dc:creator>
  <cp:lastModifiedBy>Narayanan Subramanian</cp:lastModifiedBy>
  <cp:revision>180</cp:revision>
  <dcterms:created xsi:type="dcterms:W3CDTF">2010-03-04T03:02:09Z</dcterms:created>
  <dcterms:modified xsi:type="dcterms:W3CDTF">2011-09-24T06:08:59Z</dcterms:modified>
</cp:coreProperties>
</file>