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30"/>
  </p:notesMasterIdLst>
  <p:sldIdLst>
    <p:sldId id="256" r:id="rId2"/>
    <p:sldId id="257" r:id="rId3"/>
    <p:sldId id="265" r:id="rId4"/>
    <p:sldId id="286" r:id="rId5"/>
    <p:sldId id="266" r:id="rId6"/>
    <p:sldId id="291" r:id="rId7"/>
    <p:sldId id="293" r:id="rId8"/>
    <p:sldId id="294" r:id="rId9"/>
    <p:sldId id="313" r:id="rId10"/>
    <p:sldId id="298" r:id="rId11"/>
    <p:sldId id="295" r:id="rId12"/>
    <p:sldId id="299" r:id="rId13"/>
    <p:sldId id="296" r:id="rId14"/>
    <p:sldId id="300" r:id="rId15"/>
    <p:sldId id="297" r:id="rId16"/>
    <p:sldId id="301" r:id="rId17"/>
    <p:sldId id="307" r:id="rId18"/>
    <p:sldId id="303" r:id="rId19"/>
    <p:sldId id="308" r:id="rId20"/>
    <p:sldId id="302" r:id="rId21"/>
    <p:sldId id="309" r:id="rId22"/>
    <p:sldId id="304" r:id="rId23"/>
    <p:sldId id="305" r:id="rId24"/>
    <p:sldId id="311" r:id="rId25"/>
    <p:sldId id="306" r:id="rId26"/>
    <p:sldId id="312" r:id="rId27"/>
    <p:sldId id="289" r:id="rId28"/>
    <p:sldId id="288" r:id="rId29"/>
  </p:sldIdLst>
  <p:sldSz cx="9144000" cy="6858000" type="screen4x3"/>
  <p:notesSz cx="6946900" cy="92837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8824"/>
    <a:srgbClr val="81CFD5"/>
    <a:srgbClr val="969696"/>
    <a:srgbClr val="C0C0C0"/>
    <a:srgbClr val="ACA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2" autoAdjust="0"/>
    <p:restoredTop sz="93522" autoAdjust="0"/>
  </p:normalViewPr>
  <p:slideViewPr>
    <p:cSldViewPr snapToGrid="0">
      <p:cViewPr>
        <p:scale>
          <a:sx n="75" d="100"/>
          <a:sy n="75" d="100"/>
        </p:scale>
        <p:origin x="-72" y="-72"/>
      </p:cViewPr>
      <p:guideLst>
        <p:guide orient="horz" pos="2160"/>
        <p:guide pos="288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l" defTabSz="927100">
              <a:defRPr sz="1200"/>
            </a:lvl1pPr>
          </a:lstStyle>
          <a:p>
            <a:pPr>
              <a:defRPr/>
            </a:pPr>
            <a:endParaRPr lang="en-US"/>
          </a:p>
        </p:txBody>
      </p:sp>
      <p:sp>
        <p:nvSpPr>
          <p:cNvPr id="80899" name="Rectangle 3"/>
          <p:cNvSpPr>
            <a:spLocks noGrp="1" noChangeArrowheads="1"/>
          </p:cNvSpPr>
          <p:nvPr>
            <p:ph type="dt" idx="1"/>
          </p:nvPr>
        </p:nvSpPr>
        <p:spPr bwMode="auto">
          <a:xfrm>
            <a:off x="393700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sz="1200"/>
            </a:lvl1pPr>
          </a:lstStyle>
          <a:p>
            <a:pPr>
              <a:defRPr/>
            </a:pPr>
            <a:endParaRPr lang="en-US"/>
          </a:p>
        </p:txBody>
      </p:sp>
      <p:sp>
        <p:nvSpPr>
          <p:cNvPr id="36868" name="Rectangle 4"/>
          <p:cNvSpPr>
            <a:spLocks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l" defTabSz="927100">
              <a:defRPr sz="1200"/>
            </a:lvl1pPr>
          </a:lstStyle>
          <a:p>
            <a:pPr>
              <a:defRPr/>
            </a:pPr>
            <a:endParaRPr lang="en-US"/>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sz="1200"/>
            </a:lvl1pPr>
          </a:lstStyle>
          <a:p>
            <a:pPr>
              <a:defRPr/>
            </a:pPr>
            <a:fld id="{A861237C-0B2A-4A83-9E48-A49327BEF2D7}" type="slidenum">
              <a:rPr lang="en-US"/>
              <a:pPr>
                <a:defRPr/>
              </a:pPr>
              <a:t>‹#›</a:t>
            </a:fld>
            <a:endParaRPr lang="en-US"/>
          </a:p>
        </p:txBody>
      </p:sp>
    </p:spTree>
    <p:extLst>
      <p:ext uri="{BB962C8B-B14F-4D97-AF65-F5344CB8AC3E}">
        <p14:creationId xmlns:p14="http://schemas.microsoft.com/office/powerpoint/2010/main" val="388720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D95FC86-B17F-4ADB-A4F7-1319E86309AC}"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BC6422B-FDCB-40C6-ABC9-098837C27CA9}" type="slidenum">
              <a:rPr lang="en-US" sz="1200" smtClean="0"/>
              <a:pPr eaLnBrk="1" hangingPunct="1"/>
              <a:t>12</a:t>
            </a:fld>
            <a:endParaRPr lang="en-US" sz="1200" smtClean="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476513D1-982B-48BB-BCF6-2FE584385A22}" type="slidenum">
              <a:rPr lang="en-US" sz="1200" smtClean="0"/>
              <a:pPr eaLnBrk="1" hangingPunct="1"/>
              <a:t>14</a:t>
            </a:fld>
            <a:endParaRPr lang="en-US" sz="1200" smtClean="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F1996B85-0381-4BF3-9F91-8EEFE8F88004}" type="slidenum">
              <a:rPr lang="en-US" sz="1200" smtClean="0"/>
              <a:pPr eaLnBrk="1" hangingPunct="1"/>
              <a:t>16</a:t>
            </a:fld>
            <a:endParaRPr lang="en-US" sz="1200" smtClean="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701169B7-C273-4ABB-828E-DF5B09641F1A}" type="slidenum">
              <a:rPr lang="en-US" sz="1200" smtClean="0"/>
              <a:pPr eaLnBrk="1" hangingPunct="1"/>
              <a:t>18</a:t>
            </a:fld>
            <a:endParaRPr lang="en-US" sz="1200" smtClean="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8F6291D-D18E-450C-80C0-270C478A512C}" type="slidenum">
              <a:rPr lang="en-US" sz="1200" smtClean="0"/>
              <a:pPr eaLnBrk="1" hangingPunct="1"/>
              <a:t>20</a:t>
            </a:fld>
            <a:endParaRPr lang="en-US" sz="1200"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D404DBE5-3C89-4C9D-8673-45D8AE35FE71}" type="slidenum">
              <a:rPr lang="en-US" sz="1200" smtClean="0"/>
              <a:pPr eaLnBrk="1" hangingPunct="1"/>
              <a:t>22</a:t>
            </a:fld>
            <a:endParaRPr lang="en-US" sz="1200"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400313B-E8F9-4B4C-A4DB-2FF63D37B3C9}" type="slidenum">
              <a:rPr lang="en-US" sz="1200" smtClean="0"/>
              <a:pPr eaLnBrk="1" hangingPunct="1"/>
              <a:t>23</a:t>
            </a:fld>
            <a:endParaRPr lang="en-US" sz="1200" smtClean="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A94EE45C-513D-4E43-8DE1-31E4FA28D2FC}" type="slidenum">
              <a:rPr lang="en-US" sz="1200" smtClean="0"/>
              <a:pPr eaLnBrk="1" hangingPunct="1"/>
              <a:t>25</a:t>
            </a:fld>
            <a:endParaRPr lang="en-US" sz="1200" smtClean="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02C39D6B-9047-441C-93C4-FBCE5B25E0E4}" type="slidenum">
              <a:rPr lang="en-US" sz="1200" smtClean="0"/>
              <a:pPr eaLnBrk="1" hangingPunct="1"/>
              <a:t>2</a:t>
            </a:fld>
            <a:endParaRPr lang="en-US" sz="1200" smtClean="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CD593232-624D-4DFA-811F-8D249E6E07DB}" type="slidenum">
              <a:rPr lang="en-US" sz="1200" smtClean="0"/>
              <a:pPr eaLnBrk="1" hangingPunct="1"/>
              <a:t>3</a:t>
            </a:fld>
            <a:endParaRPr lang="en-US" sz="1200" smtClean="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A449F43D-9095-4E83-93A5-86F0C609A562}" type="slidenum">
              <a:rPr lang="en-US" sz="1200" smtClean="0"/>
              <a:pPr eaLnBrk="1" hangingPunct="1"/>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E9F6454-0078-4DD3-B5E3-14D030D1C91F}" type="slidenum">
              <a:rPr lang="en-US" sz="1200" smtClean="0"/>
              <a:pPr eaLnBrk="1" hangingPunct="1"/>
              <a:t>5</a:t>
            </a:fld>
            <a:endParaRPr lang="en-US" sz="1200" smtClean="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F1995B8D-DEFE-4F07-8FA6-B0AF0278D5BE}" type="slidenum">
              <a:rPr lang="en-US" sz="1200" smtClean="0"/>
              <a:pPr eaLnBrk="1" hangingPunct="1"/>
              <a:t>6</a:t>
            </a:fld>
            <a:endParaRPr lang="en-US" sz="1200" smtClean="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723AF83C-329E-4835-9077-5A748683CAB8}" type="slidenum">
              <a:rPr lang="en-US" sz="1200" smtClean="0"/>
              <a:pPr eaLnBrk="1" hangingPunct="1"/>
              <a:t>8</a:t>
            </a:fld>
            <a:endParaRPr lang="en-US" sz="1200"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9A8C9791-23BF-4539-8477-35713841A8F0}" type="slidenum">
              <a:rPr lang="en-US" sz="1200" smtClean="0"/>
              <a:pPr eaLnBrk="1" hangingPunct="1"/>
              <a:t>10</a:t>
            </a:fld>
            <a:endParaRPr lang="en-US" sz="1200"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E78DF436-3536-428C-98E5-C077C21D8C13}" type="slidenum">
              <a:rPr lang="en-US" sz="1200" smtClean="0"/>
              <a:pPr eaLnBrk="1" hangingPunct="1"/>
              <a:t>11</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6" name="Picture 177" descr="csk_biorep_page1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7" name="Date Placeholder 9"/>
          <p:cNvSpPr>
            <a:spLocks noGrp="1"/>
          </p:cNvSpPr>
          <p:nvPr>
            <p:ph type="dt" sz="half" idx="10"/>
          </p:nvPr>
        </p:nvSpPr>
        <p:spPr/>
        <p:txBody>
          <a:bodyPr/>
          <a:lstStyle>
            <a:lvl1pPr>
              <a:defRPr>
                <a:solidFill>
                  <a:schemeClr val="bg2"/>
                </a:solidFill>
              </a:defRPr>
            </a:lvl1pPr>
          </a:lstStyle>
          <a:p>
            <a:pPr>
              <a:defRPr/>
            </a:pPr>
            <a:endParaRPr lang="en-US"/>
          </a:p>
        </p:txBody>
      </p:sp>
      <p:sp>
        <p:nvSpPr>
          <p:cNvPr id="8" name="Slide Number Placeholder 10"/>
          <p:cNvSpPr>
            <a:spLocks noGrp="1"/>
          </p:cNvSpPr>
          <p:nvPr>
            <p:ph type="sldNum" sz="quarter" idx="11"/>
          </p:nvPr>
        </p:nvSpPr>
        <p:spPr/>
        <p:txBody>
          <a:bodyPr/>
          <a:lstStyle>
            <a:lvl1pPr>
              <a:defRPr>
                <a:solidFill>
                  <a:srgbClr val="FFFFFF"/>
                </a:solidFill>
              </a:defRPr>
            </a:lvl1pPr>
          </a:lstStyle>
          <a:p>
            <a:pPr>
              <a:defRPr/>
            </a:pPr>
            <a:fld id="{10BC3DC1-AA0A-4972-8D89-51A611247D0F}" type="slidenum">
              <a:rPr lang="en-US"/>
              <a:pPr>
                <a:defRPr/>
              </a:pPr>
              <a:t>‹#›</a:t>
            </a:fld>
            <a:endParaRPr lang="en-US"/>
          </a:p>
        </p:txBody>
      </p:sp>
      <p:sp>
        <p:nvSpPr>
          <p:cNvPr id="9"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Tree>
    <p:extLst>
      <p:ext uri="{BB962C8B-B14F-4D97-AF65-F5344CB8AC3E}">
        <p14:creationId xmlns:p14="http://schemas.microsoft.com/office/powerpoint/2010/main" val="179680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4AE41085-2F18-403E-B7AB-E2A19E48B7B5}" type="slidenum">
              <a:rPr lang="en-US"/>
              <a:pPr>
                <a:defRPr/>
              </a:pPr>
              <a:t>‹#›</a:t>
            </a:fld>
            <a:endParaRPr lang="en-US"/>
          </a:p>
        </p:txBody>
      </p:sp>
    </p:spTree>
    <p:extLst>
      <p:ext uri="{BB962C8B-B14F-4D97-AF65-F5344CB8AC3E}">
        <p14:creationId xmlns:p14="http://schemas.microsoft.com/office/powerpoint/2010/main" val="102373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2"/>
                </a:solidFill>
              </a:defRPr>
            </a:lvl1pPr>
          </a:lstStyle>
          <a:p>
            <a:pPr>
              <a:defRPr/>
            </a:pPr>
            <a:fld id="{394FBBA8-60AF-4C44-B726-37B94458F346}" type="slidenum">
              <a:rPr lang="en-US"/>
              <a:pPr>
                <a:defRPr/>
              </a:pPr>
              <a:t>‹#›</a:t>
            </a:fld>
            <a:endParaRPr lang="en-US"/>
          </a:p>
        </p:txBody>
      </p:sp>
    </p:spTree>
    <p:extLst>
      <p:ext uri="{BB962C8B-B14F-4D97-AF65-F5344CB8AC3E}">
        <p14:creationId xmlns:p14="http://schemas.microsoft.com/office/powerpoint/2010/main" val="414997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E495A0C-8C84-4D97-A257-E7475343992E}" type="slidenum">
              <a:rPr lang="en-US"/>
              <a:pPr>
                <a:defRPr/>
              </a:pPr>
              <a:t>‹#›</a:t>
            </a:fld>
            <a:endParaRPr lang="en-US"/>
          </a:p>
        </p:txBody>
      </p:sp>
    </p:spTree>
    <p:extLst>
      <p:ext uri="{BB962C8B-B14F-4D97-AF65-F5344CB8AC3E}">
        <p14:creationId xmlns:p14="http://schemas.microsoft.com/office/powerpoint/2010/main" val="5877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Slide Number Placeholder 9"/>
          <p:cNvSpPr>
            <a:spLocks noGrp="1"/>
          </p:cNvSpPr>
          <p:nvPr>
            <p:ph type="sldNum" sz="quarter" idx="11"/>
          </p:nvPr>
        </p:nvSpPr>
        <p:spPr/>
        <p:txBody>
          <a:bodyPr/>
          <a:lstStyle>
            <a:lvl1pPr>
              <a:defRPr>
                <a:solidFill>
                  <a:schemeClr val="bg2"/>
                </a:solidFill>
              </a:defRPr>
            </a:lvl1pPr>
          </a:lstStyle>
          <a:p>
            <a:pPr>
              <a:defRPr/>
            </a:pPr>
            <a:fld id="{19124FED-26B4-4A9E-955F-0C5CEABE2F54}" type="slidenum">
              <a:rPr lang="en-US"/>
              <a:pPr>
                <a:defRPr/>
              </a:pPr>
              <a:t>‹#›</a:t>
            </a:fld>
            <a:endParaRPr lang="en-US"/>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7425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AA601D83-D2DE-400A-9F6B-86D4EE8166B4}" type="slidenum">
              <a:rPr lang="en-US"/>
              <a:pPr>
                <a:defRPr/>
              </a:pPr>
              <a:t>‹#›</a:t>
            </a:fld>
            <a:endParaRPr lang="en-US"/>
          </a:p>
        </p:txBody>
      </p:sp>
    </p:spTree>
    <p:extLst>
      <p:ext uri="{BB962C8B-B14F-4D97-AF65-F5344CB8AC3E}">
        <p14:creationId xmlns:p14="http://schemas.microsoft.com/office/powerpoint/2010/main" val="330661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70F54FA7-16A2-4FA8-A350-1FF30B25DE10}" type="slidenum">
              <a:rPr lang="en-US"/>
              <a:pPr>
                <a:defRPr/>
              </a:pPr>
              <a:t>‹#›</a:t>
            </a:fld>
            <a:endParaRPr lang="en-US"/>
          </a:p>
        </p:txBody>
      </p:sp>
    </p:spTree>
    <p:extLst>
      <p:ext uri="{BB962C8B-B14F-4D97-AF65-F5344CB8AC3E}">
        <p14:creationId xmlns:p14="http://schemas.microsoft.com/office/powerpoint/2010/main" val="174916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95192F1C-F1A9-46EE-951E-88B335513A41}" type="slidenum">
              <a:rPr lang="en-US"/>
              <a:pPr>
                <a:defRPr/>
              </a:pPr>
              <a:t>‹#›</a:t>
            </a:fld>
            <a:endParaRPr lang="en-US"/>
          </a:p>
        </p:txBody>
      </p:sp>
    </p:spTree>
    <p:extLst>
      <p:ext uri="{BB962C8B-B14F-4D97-AF65-F5344CB8AC3E}">
        <p14:creationId xmlns:p14="http://schemas.microsoft.com/office/powerpoint/2010/main" val="171481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ECD08BEB-73E0-43DC-8231-A295E9E09415}" type="slidenum">
              <a:rPr lang="en-US"/>
              <a:pPr>
                <a:defRPr/>
              </a:pPr>
              <a:t>‹#›</a:t>
            </a:fld>
            <a:endParaRPr lang="en-US"/>
          </a:p>
        </p:txBody>
      </p:sp>
    </p:spTree>
    <p:extLst>
      <p:ext uri="{BB962C8B-B14F-4D97-AF65-F5344CB8AC3E}">
        <p14:creationId xmlns:p14="http://schemas.microsoft.com/office/powerpoint/2010/main" val="220747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rgbClr val="FFFFFF"/>
                </a:solidFill>
              </a:defRPr>
            </a:lvl1pPr>
          </a:lstStyle>
          <a:p>
            <a:pPr>
              <a:defRPr/>
            </a:pPr>
            <a:fld id="{FBC218EA-B0D4-4AF7-9949-7B31517CE421}" type="slidenum">
              <a:rPr lang="en-US"/>
              <a:pPr>
                <a:defRPr/>
              </a:pPr>
              <a:t>‹#›</a:t>
            </a:fld>
            <a:endParaRPr lang="en-US"/>
          </a:p>
        </p:txBody>
      </p:sp>
    </p:spTree>
    <p:extLst>
      <p:ext uri="{BB962C8B-B14F-4D97-AF65-F5344CB8AC3E}">
        <p14:creationId xmlns:p14="http://schemas.microsoft.com/office/powerpoint/2010/main" val="20596224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11A41D8-438E-4D42-8551-6F8258B1CC65}" type="slidenum">
              <a:rPr lang="en-US"/>
              <a:pPr>
                <a:defRPr/>
              </a:pPr>
              <a:t>‹#›</a:t>
            </a:fld>
            <a:endParaRPr lang="en-US"/>
          </a:p>
        </p:txBody>
      </p:sp>
    </p:spTree>
    <p:extLst>
      <p:ext uri="{BB962C8B-B14F-4D97-AF65-F5344CB8AC3E}">
        <p14:creationId xmlns:p14="http://schemas.microsoft.com/office/powerpoint/2010/main" val="272003565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5515B3B6-FD02-445E-A1D5-5F097A7C60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58" r:id="rId2"/>
    <p:sldLayoutId id="2147483764" r:id="rId3"/>
    <p:sldLayoutId id="2147483759" r:id="rId4"/>
    <p:sldLayoutId id="2147483760" r:id="rId5"/>
    <p:sldLayoutId id="2147483761" r:id="rId6"/>
    <p:sldLayoutId id="2147483765" r:id="rId7"/>
    <p:sldLayoutId id="2147483766" r:id="rId8"/>
    <p:sldLayoutId id="2147483767" r:id="rId9"/>
    <p:sldLayoutId id="2147483762" r:id="rId10"/>
    <p:sldLayoutId id="2147483768" r:id="rId11"/>
  </p:sldLayoutIdLst>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idx="4294967295"/>
          </p:nvPr>
        </p:nvSpPr>
        <p:spPr>
          <a:xfrm>
            <a:off x="1612900" y="50800"/>
            <a:ext cx="5778500" cy="1320800"/>
          </a:xfrm>
        </p:spPr>
        <p:txBody>
          <a:bodyPr/>
          <a:lstStyle/>
          <a:p>
            <a:pPr eaLnBrk="1" fontAlgn="auto" hangingPunct="1">
              <a:spcAft>
                <a:spcPts val="0"/>
              </a:spcAft>
              <a:defRPr/>
            </a:pPr>
            <a:r>
              <a:rPr lang="en-US" sz="2800" b="1" dirty="0" smtClean="0">
                <a:solidFill>
                  <a:schemeClr val="tx1"/>
                </a:solidFill>
                <a:latin typeface="Balaram" pitchFamily="2" charset="0"/>
              </a:rPr>
              <a:t> </a:t>
            </a:r>
            <a:r>
              <a:rPr lang="en-US" sz="2800" dirty="0" err="1">
                <a:solidFill>
                  <a:schemeClr val="tx1"/>
                </a:solidFill>
                <a:latin typeface="Balaram" pitchFamily="2" charset="0"/>
              </a:rPr>
              <a:t>Śrīmad</a:t>
            </a:r>
            <a:r>
              <a:rPr lang="en-US" sz="2800" dirty="0">
                <a:solidFill>
                  <a:schemeClr val="tx1"/>
                </a:solidFill>
                <a:latin typeface="Balaram" pitchFamily="2" charset="0"/>
              </a:rPr>
              <a:t> </a:t>
            </a:r>
            <a:r>
              <a:rPr lang="en-US" sz="2800" dirty="0" err="1" smtClean="0">
                <a:solidFill>
                  <a:schemeClr val="tx1"/>
                </a:solidFill>
                <a:latin typeface="Balaram" pitchFamily="2" charset="0"/>
              </a:rPr>
              <a:t>Bhāgavatam</a:t>
            </a:r>
            <a:endParaRPr lang="en-US" sz="2800" b="1" dirty="0" smtClean="0">
              <a:solidFill>
                <a:schemeClr val="tx1"/>
              </a:solidFill>
              <a:latin typeface="Balaram" pitchFamily="2" charset="0"/>
            </a:endParaRPr>
          </a:p>
        </p:txBody>
      </p:sp>
      <p:sp>
        <p:nvSpPr>
          <p:cNvPr id="5" name="TextBox 4"/>
          <p:cNvSpPr txBox="1"/>
          <p:nvPr/>
        </p:nvSpPr>
        <p:spPr>
          <a:xfrm>
            <a:off x="1011238" y="5715000"/>
            <a:ext cx="7254875" cy="892175"/>
          </a:xfrm>
          <a:prstGeom prst="rect">
            <a:avLst/>
          </a:prstGeom>
          <a:noFill/>
        </p:spPr>
        <p:txBody>
          <a:bodyPr wrap="none">
            <a:spAutoFit/>
          </a:bodyPr>
          <a:lstStyle/>
          <a:p>
            <a:pPr>
              <a:defRPr/>
            </a:pPr>
            <a:r>
              <a:rPr lang="en-US" sz="2800" b="1" dirty="0">
                <a:solidFill>
                  <a:schemeClr val="accent2">
                    <a:lumMod val="25000"/>
                  </a:schemeClr>
                </a:solidFill>
                <a:latin typeface="Balaram" pitchFamily="2" charset="0"/>
                <a:ea typeface="+mj-ea"/>
                <a:cs typeface="+mj-cs"/>
              </a:rPr>
              <a:t>1.9.11–22</a:t>
            </a:r>
          </a:p>
          <a:p>
            <a:pPr>
              <a:defRPr/>
            </a:pPr>
            <a:r>
              <a:rPr lang="en-US" b="1" dirty="0">
                <a:solidFill>
                  <a:schemeClr val="accent2">
                    <a:lumMod val="25000"/>
                  </a:schemeClr>
                </a:solidFill>
                <a:latin typeface="Balaram" pitchFamily="2" charset="0"/>
                <a:ea typeface="+mj-ea"/>
                <a:cs typeface="+mj-cs"/>
              </a:rPr>
              <a:t>Bh</a:t>
            </a:r>
            <a:r>
              <a:rPr lang="en-US" dirty="0">
                <a:solidFill>
                  <a:schemeClr val="accent2">
                    <a:lumMod val="25000"/>
                  </a:schemeClr>
                </a:solidFill>
                <a:latin typeface="Balaram" pitchFamily="2" charset="0"/>
                <a:ea typeface="+mj-ea"/>
                <a:cs typeface="+mj-cs"/>
              </a:rPr>
              <a:t>ī</a:t>
            </a:r>
            <a:r>
              <a:rPr lang="en-US" b="1" dirty="0">
                <a:solidFill>
                  <a:schemeClr val="accent2">
                    <a:lumMod val="25000"/>
                  </a:schemeClr>
                </a:solidFill>
                <a:latin typeface="Balaram" pitchFamily="2" charset="0"/>
                <a:ea typeface="+mj-ea"/>
                <a:cs typeface="+mj-cs"/>
              </a:rPr>
              <a:t>ṣmadeva offers guidance to </a:t>
            </a:r>
            <a:r>
              <a:rPr lang="en-US" b="1" dirty="0" err="1">
                <a:solidFill>
                  <a:schemeClr val="accent2">
                    <a:lumMod val="25000"/>
                  </a:schemeClr>
                </a:solidFill>
                <a:latin typeface="Balaram" pitchFamily="2" charset="0"/>
                <a:ea typeface="+mj-ea"/>
                <a:cs typeface="+mj-cs"/>
              </a:rPr>
              <a:t>Yudhisthira</a:t>
            </a:r>
            <a:r>
              <a:rPr lang="en-US" b="1" dirty="0">
                <a:solidFill>
                  <a:schemeClr val="accent2">
                    <a:lumMod val="25000"/>
                  </a:schemeClr>
                </a:solidFill>
                <a:latin typeface="Balaram" pitchFamily="2" charset="0"/>
                <a:ea typeface="+mj-ea"/>
                <a:cs typeface="+mj-cs"/>
              </a:rPr>
              <a:t> Maharaja</a:t>
            </a:r>
            <a:endParaRPr lang="en-US" b="1" dirty="0">
              <a:solidFill>
                <a:schemeClr val="accent2">
                  <a:lumMod val="25000"/>
                </a:schemeClr>
              </a:solidFill>
              <a:latin typeface="Balaram" pitchFamily="2" charset="0"/>
              <a:ea typeface="+mj-ea"/>
              <a:cs typeface="+mj-cs"/>
            </a:endParaRPr>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5" y="1181100"/>
            <a:ext cx="7594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651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1.9.14</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863600"/>
            <a:ext cx="8509000" cy="3314700"/>
          </a:xfrm>
          <a:prstGeom prst="rect">
            <a:avLst/>
          </a:prstGeom>
          <a:noFill/>
          <a:ln w="9525">
            <a:noFill/>
            <a:miter lim="800000"/>
            <a:headEnd/>
            <a:tailEnd/>
          </a:ln>
          <a:effectLst/>
        </p:spPr>
        <p:txBody>
          <a:bodyPr anchor="b">
            <a:normAutofit fontScale="25000" lnSpcReduction="20000"/>
          </a:bodyPr>
          <a:lstStyle/>
          <a:p>
            <a:pPr>
              <a:defRPr/>
            </a:pPr>
            <a:endParaRPr lang="en-US" sz="12800" dirty="0">
              <a:solidFill>
                <a:schemeClr val="accent2">
                  <a:lumMod val="25000"/>
                </a:schemeClr>
              </a:solidFill>
              <a:latin typeface="Balaram" pitchFamily="2" charset="0"/>
            </a:endParaRPr>
          </a:p>
          <a:p>
            <a:pPr>
              <a:defRPr/>
            </a:pPr>
            <a:r>
              <a:rPr lang="vi-VN" sz="12800" dirty="0">
                <a:solidFill>
                  <a:schemeClr val="accent2">
                    <a:lumMod val="25000"/>
                  </a:schemeClr>
                </a:solidFill>
                <a:latin typeface="Balaram" pitchFamily="2" charset="0"/>
              </a:rPr>
              <a:t>sarvaḿ kāla-kṛtaḿ manye</a:t>
            </a:r>
          </a:p>
          <a:p>
            <a:pPr>
              <a:defRPr/>
            </a:pPr>
            <a:r>
              <a:rPr lang="vi-VN" sz="12800" dirty="0">
                <a:solidFill>
                  <a:schemeClr val="accent2">
                    <a:lumMod val="25000"/>
                  </a:schemeClr>
                </a:solidFill>
                <a:latin typeface="Balaram" pitchFamily="2" charset="0"/>
              </a:rPr>
              <a:t>bhavatāḿ ca yad-apriyam</a:t>
            </a:r>
          </a:p>
          <a:p>
            <a:pPr>
              <a:defRPr/>
            </a:pPr>
            <a:r>
              <a:rPr lang="vi-VN" sz="12800" dirty="0">
                <a:solidFill>
                  <a:schemeClr val="accent2">
                    <a:lumMod val="25000"/>
                  </a:schemeClr>
                </a:solidFill>
                <a:latin typeface="Balaram" pitchFamily="2" charset="0"/>
              </a:rPr>
              <a:t>sapālo yad-vaśe loko</a:t>
            </a:r>
          </a:p>
          <a:p>
            <a:pPr>
              <a:defRPr/>
            </a:pPr>
            <a:r>
              <a:rPr lang="vi-VN" sz="12800" dirty="0">
                <a:solidFill>
                  <a:schemeClr val="accent2">
                    <a:lumMod val="25000"/>
                  </a:schemeClr>
                </a:solidFill>
                <a:latin typeface="Balaram" pitchFamily="2" charset="0"/>
              </a:rPr>
              <a:t>vāyor iva ghanāvaliḥ</a:t>
            </a:r>
          </a:p>
          <a:p>
            <a:pPr marL="548640" indent="-411480" fontAlgn="auto">
              <a:spcAft>
                <a:spcPts val="0"/>
              </a:spcAft>
              <a:buClr>
                <a:schemeClr val="tx1">
                  <a:shade val="95000"/>
                </a:schemeClr>
              </a:buClr>
              <a:defRPr/>
            </a:pPr>
            <a:endParaRPr lang="en-US" sz="9600" dirty="0">
              <a:solidFill>
                <a:schemeClr val="accent2">
                  <a:lumMod val="25000"/>
                </a:schemeClr>
              </a:solidFill>
              <a:latin typeface="Balaram" pitchFamily="2" charset="0"/>
            </a:endParaRPr>
          </a:p>
          <a:p>
            <a:pPr>
              <a:defRPr/>
            </a:pPr>
            <a:r>
              <a:rPr lang="en-US" sz="9600" dirty="0">
                <a:solidFill>
                  <a:schemeClr val="accent2">
                    <a:lumMod val="25000"/>
                  </a:schemeClr>
                </a:solidFill>
                <a:latin typeface="Balaram" pitchFamily="2" charset="0"/>
              </a:rPr>
              <a:t>In my opinion, this is all due to inevitable time, under whose control everyone in every planet is carried, just as the clouds are carried by the wind.</a:t>
            </a:r>
          </a:p>
          <a:p>
            <a:pPr fontAlgn="auto">
              <a:spcAft>
                <a:spcPts val="0"/>
              </a:spcAft>
              <a:defRPr/>
            </a:pPr>
            <a:r>
              <a:rPr lang="en-US" sz="2800" kern="0" dirty="0">
                <a:solidFill>
                  <a:schemeClr val="bg1"/>
                </a:solidFill>
                <a:latin typeface="Balaram" pitchFamily="2" charset="0"/>
                <a:ea typeface="Times New Roman" pitchFamily="18" charset="0"/>
                <a:cs typeface="Tahoma" pitchFamily="34" charset="0"/>
              </a:rPr>
              <a:t/>
            </a:r>
            <a:br>
              <a:rPr lang="en-US" sz="2800" kern="0" dirty="0">
                <a:solidFill>
                  <a:schemeClr val="bg1"/>
                </a:solidFill>
                <a:latin typeface="Balaram" pitchFamily="2" charset="0"/>
                <a:ea typeface="Times New Roman" pitchFamily="18" charset="0"/>
                <a:cs typeface="Tahoma" pitchFamily="34" charset="0"/>
              </a:rPr>
            </a:b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18436" name="TextBox 3"/>
          <p:cNvSpPr txBox="1">
            <a:spLocks noChangeArrowheads="1"/>
          </p:cNvSpPr>
          <p:nvPr/>
        </p:nvSpPr>
        <p:spPr bwMode="auto">
          <a:xfrm>
            <a:off x="1122363" y="5549900"/>
            <a:ext cx="7494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i="1" dirty="0" smtClean="0">
                <a:solidFill>
                  <a:schemeClr val="accent1">
                    <a:lumMod val="50000"/>
                  </a:schemeClr>
                </a:solidFill>
              </a:rPr>
              <a:t>“Everyone has to bear the actions and reactions of time as </a:t>
            </a:r>
          </a:p>
          <a:p>
            <a:pPr eaLnBrk="1" hangingPunct="1">
              <a:defRPr/>
            </a:pPr>
            <a:r>
              <a:rPr lang="en-US" i="1" dirty="0" smtClean="0">
                <a:solidFill>
                  <a:schemeClr val="accent1">
                    <a:lumMod val="50000"/>
                  </a:schemeClr>
                </a:solidFill>
              </a:rPr>
              <a:t>long as one is within the conditions of the </a:t>
            </a:r>
          </a:p>
          <a:p>
            <a:pPr eaLnBrk="1" hangingPunct="1">
              <a:defRPr/>
            </a:pPr>
            <a:r>
              <a:rPr lang="en-US" i="1" dirty="0" smtClean="0">
                <a:solidFill>
                  <a:schemeClr val="accent1">
                    <a:lumMod val="50000"/>
                  </a:schemeClr>
                </a:solidFill>
              </a:rPr>
              <a:t>material world.”</a:t>
            </a:r>
          </a:p>
        </p:txBody>
      </p:sp>
      <p:sp>
        <p:nvSpPr>
          <p:cNvPr id="18437" name="TextBox 4"/>
          <p:cNvSpPr txBox="1">
            <a:spLocks noChangeArrowheads="1"/>
          </p:cNvSpPr>
          <p:nvPr/>
        </p:nvSpPr>
        <p:spPr bwMode="auto">
          <a:xfrm>
            <a:off x="290513" y="4013200"/>
            <a:ext cx="85359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dirty="0" smtClean="0">
                <a:solidFill>
                  <a:schemeClr val="accent1">
                    <a:lumMod val="50000"/>
                  </a:schemeClr>
                </a:solidFill>
              </a:rPr>
              <a:t>“</a:t>
            </a:r>
            <a:r>
              <a:rPr lang="en-US" i="1" dirty="0" smtClean="0">
                <a:solidFill>
                  <a:schemeClr val="accent1">
                    <a:lumMod val="50000"/>
                  </a:schemeClr>
                </a:solidFill>
              </a:rPr>
              <a:t>Even the most pious has to suffer the condition of material nature. </a:t>
            </a:r>
          </a:p>
          <a:p>
            <a:pPr eaLnBrk="1" hangingPunct="1">
              <a:defRPr/>
            </a:pPr>
            <a:r>
              <a:rPr lang="en-US" i="1" dirty="0" smtClean="0">
                <a:solidFill>
                  <a:schemeClr val="accent1">
                    <a:lumMod val="50000"/>
                  </a:schemeClr>
                </a:solidFill>
              </a:rPr>
              <a:t>But a pious man is faithful to the Lord, for he is guided by the </a:t>
            </a:r>
          </a:p>
          <a:p>
            <a:pPr eaLnBrk="1" hangingPunct="1">
              <a:defRPr/>
            </a:pPr>
            <a:r>
              <a:rPr lang="en-US" i="1" dirty="0" smtClean="0">
                <a:solidFill>
                  <a:schemeClr val="accent1">
                    <a:lumMod val="50000"/>
                  </a:schemeClr>
                </a:solidFill>
              </a:rPr>
              <a:t>bona fide brāhmaṇa and Vaiṣṇava following the </a:t>
            </a:r>
          </a:p>
          <a:p>
            <a:pPr eaLnBrk="1" hangingPunct="1">
              <a:defRPr/>
            </a:pPr>
            <a:r>
              <a:rPr lang="en-US" i="1" dirty="0" smtClean="0">
                <a:solidFill>
                  <a:schemeClr val="accent1">
                    <a:lumMod val="50000"/>
                  </a:schemeClr>
                </a:solidFill>
              </a:rPr>
              <a:t>religious principles</a:t>
            </a:r>
            <a:r>
              <a:rPr lang="en-US" dirty="0" smtClean="0">
                <a:solidFill>
                  <a:schemeClr val="accent1">
                    <a:lumMod val="50000"/>
                  </a:schemeClr>
                </a:solidFill>
              </a:rPr>
              <a:t>”</a:t>
            </a:r>
          </a:p>
        </p:txBody>
      </p:sp>
      <p:sp>
        <p:nvSpPr>
          <p:cNvPr id="4" name="Rectangle 3"/>
          <p:cNvSpPr/>
          <p:nvPr/>
        </p:nvSpPr>
        <p:spPr>
          <a:xfrm>
            <a:off x="287338" y="169863"/>
            <a:ext cx="7904162" cy="1570037"/>
          </a:xfrm>
          <a:prstGeom prst="rect">
            <a:avLst/>
          </a:prstGeom>
        </p:spPr>
        <p:txBody>
          <a:bodyPr wrap="none">
            <a:spAutoFit/>
          </a:bodyPr>
          <a:lstStyle/>
          <a:p>
            <a:pPr marL="342900" indent="-342900" algn="l">
              <a:buFont typeface="Arial" pitchFamily="34" charset="0"/>
              <a:buChar char="•"/>
              <a:defRPr/>
            </a:pPr>
            <a:r>
              <a:rPr lang="en-US" dirty="0"/>
              <a:t>Supreme kāla - forceful representative of the Lord within </a:t>
            </a:r>
          </a:p>
          <a:p>
            <a:pPr>
              <a:defRPr/>
            </a:pPr>
            <a:r>
              <a:rPr lang="en-US" dirty="0"/>
              <a:t>                            the material world (BG 11.32- </a:t>
            </a:r>
            <a:r>
              <a:rPr lang="en-US" dirty="0" err="1"/>
              <a:t>kalo</a:t>
            </a:r>
            <a:r>
              <a:rPr lang="en-US" dirty="0"/>
              <a:t> '</a:t>
            </a:r>
            <a:r>
              <a:rPr lang="en-US" dirty="0" err="1"/>
              <a:t>smi</a:t>
            </a:r>
            <a:r>
              <a:rPr lang="en-US" dirty="0"/>
              <a:t>)</a:t>
            </a:r>
          </a:p>
          <a:p>
            <a:pPr marL="342900" indent="-342900" algn="l">
              <a:buFont typeface="Arial" pitchFamily="34" charset="0"/>
              <a:buChar char="•"/>
              <a:defRPr/>
            </a:pPr>
            <a:r>
              <a:rPr lang="en-US" dirty="0"/>
              <a:t>Clouds carried by the wind</a:t>
            </a:r>
          </a:p>
          <a:p>
            <a:pPr>
              <a:defRPr/>
            </a:pPr>
            <a:endParaRPr lang="en-US" dirty="0"/>
          </a:p>
        </p:txBody>
      </p:sp>
      <p:sp>
        <p:nvSpPr>
          <p:cNvPr id="11" name="TextBox 10"/>
          <p:cNvSpPr txBox="1"/>
          <p:nvPr/>
        </p:nvSpPr>
        <p:spPr>
          <a:xfrm>
            <a:off x="414338" y="1989138"/>
            <a:ext cx="2414587" cy="4000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defRPr/>
            </a:pPr>
            <a:r>
              <a:rPr lang="en-US" sz="2000" dirty="0">
                <a:latin typeface="Balaram" pitchFamily="2" charset="0"/>
              </a:rPr>
              <a:t>Practical application </a:t>
            </a:r>
          </a:p>
        </p:txBody>
      </p:sp>
      <p:sp>
        <p:nvSpPr>
          <p:cNvPr id="12" name="TextBox 11"/>
          <p:cNvSpPr txBox="1">
            <a:spLocks noChangeArrowheads="1"/>
          </p:cNvSpPr>
          <p:nvPr/>
        </p:nvSpPr>
        <p:spPr bwMode="auto">
          <a:xfrm>
            <a:off x="1685925" y="2454275"/>
            <a:ext cx="2789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t> – Guiding principles</a:t>
            </a:r>
          </a:p>
        </p:txBody>
      </p:sp>
      <p:sp>
        <p:nvSpPr>
          <p:cNvPr id="9" name="TextBox 8"/>
          <p:cNvSpPr txBox="1">
            <a:spLocks noChangeArrowheads="1"/>
          </p:cNvSpPr>
          <p:nvPr/>
        </p:nvSpPr>
        <p:spPr bwMode="auto">
          <a:xfrm>
            <a:off x="4889500" y="2125663"/>
            <a:ext cx="3465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t>In proper order - Protected</a:t>
            </a:r>
          </a:p>
        </p:txBody>
      </p:sp>
      <p:sp>
        <p:nvSpPr>
          <p:cNvPr id="10" name="TextBox 9"/>
          <p:cNvSpPr txBox="1">
            <a:spLocks noChangeArrowheads="1"/>
          </p:cNvSpPr>
          <p:nvPr/>
        </p:nvSpPr>
        <p:spPr bwMode="auto">
          <a:xfrm>
            <a:off x="4883150" y="2895600"/>
            <a:ext cx="2868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t>Adjust– don’t lament</a:t>
            </a:r>
          </a:p>
        </p:txBody>
      </p:sp>
      <p:cxnSp>
        <p:nvCxnSpPr>
          <p:cNvPr id="14" name="Elbow Connector 13"/>
          <p:cNvCxnSpPr/>
          <p:nvPr/>
        </p:nvCxnSpPr>
        <p:spPr>
          <a:xfrm rot="16200000" flipH="1">
            <a:off x="4577556" y="2810669"/>
            <a:ext cx="455613" cy="2063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5400000" flipH="1" flipV="1">
            <a:off x="4660106" y="2404269"/>
            <a:ext cx="320675" cy="24288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462463" y="2711450"/>
            <a:ext cx="2413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296863" y="3467100"/>
            <a:ext cx="7666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buFont typeface="Arial" charset="0"/>
              <a:buChar char="•"/>
            </a:pPr>
            <a:r>
              <a:rPr lang="en-US"/>
              <a:t>Vaikunta Consciousness – by always connected to Krsna. </a:t>
            </a:r>
          </a:p>
        </p:txBody>
      </p:sp>
      <p:sp>
        <p:nvSpPr>
          <p:cNvPr id="28" name="TextBox 27"/>
          <p:cNvSpPr txBox="1">
            <a:spLocks noChangeArrowheads="1"/>
          </p:cNvSpPr>
          <p:nvPr/>
        </p:nvSpPr>
        <p:spPr bwMode="auto">
          <a:xfrm>
            <a:off x="-146050" y="2454275"/>
            <a:ext cx="2506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t>Difficulty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437"/>
                                        </p:tgtEl>
                                        <p:attrNameLst>
                                          <p:attrName>style.visibility</p:attrName>
                                        </p:attrNameLst>
                                      </p:cBhvr>
                                      <p:to>
                                        <p:strVal val="visible"/>
                                      </p:to>
                                    </p:set>
                                    <p:animEffect transition="in" filter="fade">
                                      <p:cBhvr>
                                        <p:cTn id="51" dur="500"/>
                                        <p:tgtEl>
                                          <p:spTgt spid="18437"/>
                                        </p:tgtEl>
                                      </p:cBhvr>
                                    </p:animEffect>
                                  </p:childTnLst>
                                </p:cTn>
                              </p:par>
                              <p:par>
                                <p:cTn id="52" presetID="10"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436"/>
                                        </p:tgtEl>
                                        <p:attrNameLst>
                                          <p:attrName>style.visibility</p:attrName>
                                        </p:attrNameLst>
                                      </p:cBhvr>
                                      <p:to>
                                        <p:strVal val="visible"/>
                                      </p:to>
                                    </p:set>
                                    <p:animEffect transition="in" filter="fade">
                                      <p:cBhvr>
                                        <p:cTn id="5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p:bldP spid="11" grpId="0" animBg="1"/>
      <p:bldP spid="12" grpId="0"/>
      <p:bldP spid="9" grpId="0"/>
      <p:bldP spid="10"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651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1.9.15</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1536700"/>
            <a:ext cx="8509000" cy="3314700"/>
          </a:xfrm>
          <a:prstGeom prst="rect">
            <a:avLst/>
          </a:prstGeom>
          <a:noFill/>
          <a:ln w="9525">
            <a:noFill/>
            <a:miter lim="800000"/>
            <a:headEnd/>
            <a:tailEnd/>
          </a:ln>
          <a:effectLst/>
        </p:spPr>
        <p:txBody>
          <a:bodyPr anchor="b">
            <a:normAutofit fontScale="25000" lnSpcReduction="20000"/>
          </a:bodyPr>
          <a:lstStyle/>
          <a:p>
            <a:pPr>
              <a:defRPr/>
            </a:pPr>
            <a:endParaRPr lang="en-US" sz="12800" dirty="0">
              <a:solidFill>
                <a:schemeClr val="accent2">
                  <a:lumMod val="25000"/>
                </a:schemeClr>
              </a:solidFill>
              <a:latin typeface="Balaram" pitchFamily="2" charset="0"/>
            </a:endParaRPr>
          </a:p>
          <a:p>
            <a:pPr>
              <a:defRPr/>
            </a:pPr>
            <a:r>
              <a:rPr lang="vi-VN" sz="12800" dirty="0">
                <a:solidFill>
                  <a:schemeClr val="accent2">
                    <a:lumMod val="25000"/>
                  </a:schemeClr>
                </a:solidFill>
                <a:latin typeface="Balaram" pitchFamily="2" charset="0"/>
              </a:rPr>
              <a:t>yatra dharma-suto rājā</a:t>
            </a:r>
          </a:p>
          <a:p>
            <a:pPr>
              <a:defRPr/>
            </a:pPr>
            <a:r>
              <a:rPr lang="vi-VN" sz="12800" dirty="0">
                <a:solidFill>
                  <a:schemeClr val="accent2">
                    <a:lumMod val="25000"/>
                  </a:schemeClr>
                </a:solidFill>
                <a:latin typeface="Balaram" pitchFamily="2" charset="0"/>
              </a:rPr>
              <a:t>gadā-pāṇir vṛkodaraḥ</a:t>
            </a:r>
          </a:p>
          <a:p>
            <a:pPr>
              <a:defRPr/>
            </a:pPr>
            <a:r>
              <a:rPr lang="vi-VN" sz="12800" dirty="0">
                <a:solidFill>
                  <a:schemeClr val="accent2">
                    <a:lumMod val="25000"/>
                  </a:schemeClr>
                </a:solidFill>
                <a:latin typeface="Balaram" pitchFamily="2" charset="0"/>
              </a:rPr>
              <a:t>kṛṣṇo 'strī gāṇḍivaḿ cāpaḿ</a:t>
            </a:r>
          </a:p>
          <a:p>
            <a:pPr>
              <a:defRPr/>
            </a:pPr>
            <a:r>
              <a:rPr lang="vi-VN" sz="12800" dirty="0">
                <a:solidFill>
                  <a:schemeClr val="accent2">
                    <a:lumMod val="25000"/>
                  </a:schemeClr>
                </a:solidFill>
                <a:latin typeface="Balaram" pitchFamily="2" charset="0"/>
              </a:rPr>
              <a:t>suhṛt kṛṣṇas tato vipat</a:t>
            </a:r>
          </a:p>
          <a:p>
            <a:pPr marL="548640" indent="-411480">
              <a:buClr>
                <a:schemeClr val="tx1">
                  <a:shade val="95000"/>
                </a:schemeClr>
              </a:buClr>
              <a:defRPr/>
            </a:pPr>
            <a:endParaRPr lang="en-US" sz="9600" dirty="0">
              <a:solidFill>
                <a:schemeClr val="accent2">
                  <a:lumMod val="25000"/>
                </a:schemeClr>
              </a:solidFill>
              <a:latin typeface="Balaram" pitchFamily="2" charset="0"/>
            </a:endParaRPr>
          </a:p>
          <a:p>
            <a:pPr>
              <a:defRPr/>
            </a:pPr>
            <a:r>
              <a:rPr lang="en-US" sz="9600" dirty="0">
                <a:solidFill>
                  <a:schemeClr val="accent2">
                    <a:lumMod val="25000"/>
                  </a:schemeClr>
                </a:solidFill>
                <a:latin typeface="Balaram" pitchFamily="2" charset="0"/>
              </a:rPr>
              <a:t>O how wonderful is the influence of inevitable time. It is irreversible — otherwise, how can there be reverses in the presence of King Yudhiṣṭhira, the son of the demigod controlling religion; Bhīma, the great fighter with a club; the great bowman Arjuna with his mighty weapon Gāṇḍīva; and above all, the Lord, the direct well-wisher of the Pāṇḍavas?</a:t>
            </a:r>
          </a:p>
          <a:p>
            <a:pPr fontAlgn="auto">
              <a:spcAft>
                <a:spcPts val="0"/>
              </a:spcAft>
              <a:defRPr/>
            </a:pPr>
            <a:r>
              <a:rPr lang="en-US" sz="2800" kern="0" dirty="0">
                <a:solidFill>
                  <a:schemeClr val="bg1"/>
                </a:solidFill>
                <a:latin typeface="Balaram" pitchFamily="2" charset="0"/>
                <a:ea typeface="Times New Roman" pitchFamily="18" charset="0"/>
                <a:cs typeface="Tahoma" pitchFamily="34" charset="0"/>
              </a:rPr>
              <a:t/>
            </a:r>
            <a:br>
              <a:rPr lang="en-US" sz="2800" kern="0" dirty="0">
                <a:solidFill>
                  <a:schemeClr val="bg1"/>
                </a:solidFill>
                <a:latin typeface="Balaram" pitchFamily="2" charset="0"/>
                <a:ea typeface="Times New Roman" pitchFamily="18" charset="0"/>
                <a:cs typeface="Tahoma" pitchFamily="34" charset="0"/>
              </a:rPr>
            </a:b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20484" name="TextBox 3"/>
          <p:cNvSpPr txBox="1">
            <a:spLocks noChangeArrowheads="1"/>
          </p:cNvSpPr>
          <p:nvPr/>
        </p:nvSpPr>
        <p:spPr bwMode="auto">
          <a:xfrm>
            <a:off x="280988" y="3290888"/>
            <a:ext cx="86709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i="1" dirty="0" smtClean="0">
                <a:solidFill>
                  <a:schemeClr val="accent1">
                    <a:lumMod val="50000"/>
                  </a:schemeClr>
                </a:solidFill>
              </a:rPr>
              <a:t>“Kāla is identical with the Lord Himself, and therefore the influence </a:t>
            </a:r>
          </a:p>
          <a:p>
            <a:pPr eaLnBrk="1" hangingPunct="1">
              <a:defRPr/>
            </a:pPr>
            <a:r>
              <a:rPr lang="en-US" i="1" dirty="0" smtClean="0">
                <a:solidFill>
                  <a:schemeClr val="accent1">
                    <a:lumMod val="50000"/>
                  </a:schemeClr>
                </a:solidFill>
              </a:rPr>
              <a:t>of kāla indicates the </a:t>
            </a:r>
            <a:r>
              <a:rPr lang="en-US" b="1" i="1" dirty="0" smtClean="0">
                <a:solidFill>
                  <a:schemeClr val="accent1">
                    <a:lumMod val="50000"/>
                  </a:schemeClr>
                </a:solidFill>
              </a:rPr>
              <a:t>inexplicable wish </a:t>
            </a:r>
            <a:r>
              <a:rPr lang="en-US" i="1" dirty="0" smtClean="0">
                <a:solidFill>
                  <a:schemeClr val="accent1">
                    <a:lumMod val="50000"/>
                  </a:schemeClr>
                </a:solidFill>
              </a:rPr>
              <a:t>of the Lord Himself. </a:t>
            </a:r>
          </a:p>
          <a:p>
            <a:pPr eaLnBrk="1" hangingPunct="1">
              <a:defRPr/>
            </a:pPr>
            <a:r>
              <a:rPr lang="en-US" i="1" dirty="0" smtClean="0">
                <a:solidFill>
                  <a:schemeClr val="accent1">
                    <a:lumMod val="50000"/>
                  </a:schemeClr>
                </a:solidFill>
              </a:rPr>
              <a:t>There is nothing to be lamented when a matter is beyond </a:t>
            </a:r>
          </a:p>
          <a:p>
            <a:pPr eaLnBrk="1" hangingPunct="1">
              <a:defRPr/>
            </a:pPr>
            <a:r>
              <a:rPr lang="en-US" i="1" dirty="0" smtClean="0">
                <a:solidFill>
                  <a:schemeClr val="accent1">
                    <a:lumMod val="50000"/>
                  </a:schemeClr>
                </a:solidFill>
              </a:rPr>
              <a:t>the control of any human being</a:t>
            </a:r>
            <a:r>
              <a:rPr lang="en-US" dirty="0" smtClean="0">
                <a:solidFill>
                  <a:schemeClr val="accent1">
                    <a:lumMod val="50000"/>
                  </a:schemeClr>
                </a:solidFill>
              </a:rPr>
              <a:t>.”</a:t>
            </a:r>
          </a:p>
          <a:p>
            <a:pPr eaLnBrk="1" hangingPunct="1">
              <a:defRPr/>
            </a:pPr>
            <a:endParaRPr lang="en-US" dirty="0" smtClean="0"/>
          </a:p>
        </p:txBody>
      </p:sp>
      <p:sp>
        <p:nvSpPr>
          <p:cNvPr id="13" name="TextBox 12"/>
          <p:cNvSpPr txBox="1">
            <a:spLocks noChangeArrowheads="1"/>
          </p:cNvSpPr>
          <p:nvPr/>
        </p:nvSpPr>
        <p:spPr bwMode="auto">
          <a:xfrm>
            <a:off x="3738563" y="646113"/>
            <a:ext cx="1624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r>
              <a:rPr lang="en-US"/>
              <a:t>   Reversals</a:t>
            </a:r>
          </a:p>
        </p:txBody>
      </p:sp>
      <p:cxnSp>
        <p:nvCxnSpPr>
          <p:cNvPr id="15" name="Elbow Connector 14"/>
          <p:cNvCxnSpPr/>
          <p:nvPr/>
        </p:nvCxnSpPr>
        <p:spPr>
          <a:xfrm rot="5400000">
            <a:off x="4000500" y="1092200"/>
            <a:ext cx="622300" cy="6096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16200000" flipH="1">
            <a:off x="4597400" y="1104900"/>
            <a:ext cx="622300" cy="5842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a:spLocks noChangeArrowheads="1"/>
          </p:cNvSpPr>
          <p:nvPr/>
        </p:nvSpPr>
        <p:spPr bwMode="auto">
          <a:xfrm>
            <a:off x="4872038" y="1739900"/>
            <a:ext cx="1924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t>Time (sinless)</a:t>
            </a:r>
          </a:p>
        </p:txBody>
      </p:sp>
      <p:sp>
        <p:nvSpPr>
          <p:cNvPr id="27" name="Rectangle 26"/>
          <p:cNvSpPr>
            <a:spLocks noChangeArrowheads="1"/>
          </p:cNvSpPr>
          <p:nvPr/>
        </p:nvSpPr>
        <p:spPr bwMode="auto">
          <a:xfrm>
            <a:off x="2468563" y="1739900"/>
            <a:ext cx="2081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Karma (sinful)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484"/>
                                        </p:tgtEl>
                                        <p:attrNameLst>
                                          <p:attrName>style.visibility</p:attrName>
                                        </p:attrNameLst>
                                      </p:cBhvr>
                                      <p:to>
                                        <p:strVal val="visible"/>
                                      </p:to>
                                    </p:set>
                                    <p:animEffect transition="in" filter="fade">
                                      <p:cBhvr>
                                        <p:cTn id="30"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13"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651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1.9.16</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838200"/>
            <a:ext cx="8509000" cy="3314700"/>
          </a:xfrm>
          <a:prstGeom prst="rect">
            <a:avLst/>
          </a:prstGeom>
          <a:noFill/>
          <a:ln w="9525">
            <a:noFill/>
            <a:miter lim="800000"/>
            <a:headEnd/>
            <a:tailEnd/>
          </a:ln>
          <a:effectLst/>
        </p:spPr>
        <p:txBody>
          <a:bodyPr anchor="b">
            <a:normAutofit fontScale="25000" lnSpcReduction="20000"/>
          </a:bodyPr>
          <a:lstStyle/>
          <a:p>
            <a:pPr>
              <a:defRPr/>
            </a:pPr>
            <a:endParaRPr lang="en-US" sz="12800" dirty="0">
              <a:solidFill>
                <a:schemeClr val="accent2">
                  <a:lumMod val="25000"/>
                </a:schemeClr>
              </a:solidFill>
              <a:latin typeface="Balaram" pitchFamily="2" charset="0"/>
            </a:endParaRPr>
          </a:p>
          <a:p>
            <a:pPr>
              <a:defRPr/>
            </a:pPr>
            <a:r>
              <a:rPr lang="en-US" sz="12800" dirty="0">
                <a:solidFill>
                  <a:schemeClr val="accent2">
                    <a:lumMod val="25000"/>
                  </a:schemeClr>
                </a:solidFill>
                <a:latin typeface="Balaram" pitchFamily="2" charset="0"/>
              </a:rPr>
              <a:t>na </a:t>
            </a:r>
            <a:r>
              <a:rPr lang="en-US" sz="12800" dirty="0" err="1">
                <a:solidFill>
                  <a:schemeClr val="accent2">
                    <a:lumMod val="25000"/>
                  </a:schemeClr>
                </a:solidFill>
                <a:latin typeface="Balaram" pitchFamily="2" charset="0"/>
              </a:rPr>
              <a:t>hy</a:t>
            </a:r>
            <a:r>
              <a:rPr lang="en-US" sz="12800" dirty="0">
                <a:solidFill>
                  <a:schemeClr val="accent2">
                    <a:lumMod val="25000"/>
                  </a:schemeClr>
                </a:solidFill>
                <a:latin typeface="Balaram" pitchFamily="2" charset="0"/>
              </a:rPr>
              <a:t> </a:t>
            </a:r>
            <a:r>
              <a:rPr lang="en-US" sz="12800" dirty="0" err="1">
                <a:solidFill>
                  <a:schemeClr val="accent2">
                    <a:lumMod val="25000"/>
                  </a:schemeClr>
                </a:solidFill>
                <a:latin typeface="Balaram" pitchFamily="2" charset="0"/>
              </a:rPr>
              <a:t>asya</a:t>
            </a:r>
            <a:r>
              <a:rPr lang="en-US" sz="12800" dirty="0">
                <a:solidFill>
                  <a:schemeClr val="accent2">
                    <a:lumMod val="25000"/>
                  </a:schemeClr>
                </a:solidFill>
                <a:latin typeface="Balaram" pitchFamily="2" charset="0"/>
              </a:rPr>
              <a:t> </a:t>
            </a:r>
            <a:r>
              <a:rPr lang="en-US" sz="12800" dirty="0" err="1">
                <a:solidFill>
                  <a:schemeClr val="accent2">
                    <a:lumMod val="25000"/>
                  </a:schemeClr>
                </a:solidFill>
                <a:latin typeface="Balaram" pitchFamily="2" charset="0"/>
              </a:rPr>
              <a:t>karhicid</a:t>
            </a:r>
            <a:r>
              <a:rPr lang="en-US" sz="12800" dirty="0">
                <a:solidFill>
                  <a:schemeClr val="accent2">
                    <a:lumMod val="25000"/>
                  </a:schemeClr>
                </a:solidFill>
                <a:latin typeface="Balaram" pitchFamily="2" charset="0"/>
              </a:rPr>
              <a:t> </a:t>
            </a:r>
            <a:r>
              <a:rPr lang="en-US" sz="12800" dirty="0" err="1">
                <a:solidFill>
                  <a:schemeClr val="accent2">
                    <a:lumMod val="25000"/>
                  </a:schemeClr>
                </a:solidFill>
                <a:latin typeface="Balaram" pitchFamily="2" charset="0"/>
              </a:rPr>
              <a:t>rājan</a:t>
            </a:r>
            <a:endParaRPr lang="en-US" sz="12800" dirty="0">
              <a:solidFill>
                <a:schemeClr val="accent2">
                  <a:lumMod val="25000"/>
                </a:schemeClr>
              </a:solidFill>
              <a:latin typeface="Balaram" pitchFamily="2" charset="0"/>
            </a:endParaRPr>
          </a:p>
          <a:p>
            <a:pPr>
              <a:defRPr/>
            </a:pPr>
            <a:r>
              <a:rPr lang="en-US" sz="12800" dirty="0" err="1">
                <a:solidFill>
                  <a:schemeClr val="accent2">
                    <a:lumMod val="25000"/>
                  </a:schemeClr>
                </a:solidFill>
                <a:latin typeface="Balaram" pitchFamily="2" charset="0"/>
              </a:rPr>
              <a:t>pumān</a:t>
            </a:r>
            <a:r>
              <a:rPr lang="en-US" sz="12800" dirty="0">
                <a:solidFill>
                  <a:schemeClr val="accent2">
                    <a:lumMod val="25000"/>
                  </a:schemeClr>
                </a:solidFill>
                <a:latin typeface="Balaram" pitchFamily="2" charset="0"/>
              </a:rPr>
              <a:t> </a:t>
            </a:r>
            <a:r>
              <a:rPr lang="en-US" sz="12800" dirty="0" err="1">
                <a:solidFill>
                  <a:schemeClr val="accent2">
                    <a:lumMod val="25000"/>
                  </a:schemeClr>
                </a:solidFill>
                <a:latin typeface="Balaram" pitchFamily="2" charset="0"/>
              </a:rPr>
              <a:t>veda</a:t>
            </a:r>
            <a:r>
              <a:rPr lang="en-US" sz="12800" dirty="0">
                <a:solidFill>
                  <a:schemeClr val="accent2">
                    <a:lumMod val="25000"/>
                  </a:schemeClr>
                </a:solidFill>
                <a:latin typeface="Balaram" pitchFamily="2" charset="0"/>
              </a:rPr>
              <a:t> </a:t>
            </a:r>
            <a:r>
              <a:rPr lang="en-US" sz="12800" dirty="0" err="1">
                <a:solidFill>
                  <a:schemeClr val="accent2">
                    <a:lumMod val="25000"/>
                  </a:schemeClr>
                </a:solidFill>
                <a:latin typeface="Balaram" pitchFamily="2" charset="0"/>
              </a:rPr>
              <a:t>vidhitsitam</a:t>
            </a:r>
            <a:endParaRPr lang="en-US" sz="12800" dirty="0">
              <a:solidFill>
                <a:schemeClr val="accent2">
                  <a:lumMod val="25000"/>
                </a:schemeClr>
              </a:solidFill>
              <a:latin typeface="Balaram" pitchFamily="2" charset="0"/>
            </a:endParaRPr>
          </a:p>
          <a:p>
            <a:pPr>
              <a:defRPr/>
            </a:pPr>
            <a:r>
              <a:rPr lang="en-US" sz="12800" dirty="0">
                <a:solidFill>
                  <a:schemeClr val="accent2">
                    <a:lumMod val="25000"/>
                  </a:schemeClr>
                </a:solidFill>
                <a:latin typeface="Balaram" pitchFamily="2" charset="0"/>
              </a:rPr>
              <a:t>yad </a:t>
            </a:r>
            <a:r>
              <a:rPr lang="en-US" sz="12800" dirty="0" err="1">
                <a:solidFill>
                  <a:schemeClr val="accent2">
                    <a:lumMod val="25000"/>
                  </a:schemeClr>
                </a:solidFill>
                <a:latin typeface="Balaram" pitchFamily="2" charset="0"/>
              </a:rPr>
              <a:t>vijijñāsayā</a:t>
            </a:r>
            <a:r>
              <a:rPr lang="en-US" sz="12800" dirty="0">
                <a:solidFill>
                  <a:schemeClr val="accent2">
                    <a:lumMod val="25000"/>
                  </a:schemeClr>
                </a:solidFill>
                <a:latin typeface="Balaram" pitchFamily="2" charset="0"/>
              </a:rPr>
              <a:t> </a:t>
            </a:r>
            <a:r>
              <a:rPr lang="en-US" sz="12800" dirty="0" err="1">
                <a:solidFill>
                  <a:schemeClr val="accent2">
                    <a:lumMod val="25000"/>
                  </a:schemeClr>
                </a:solidFill>
                <a:latin typeface="Balaram" pitchFamily="2" charset="0"/>
              </a:rPr>
              <a:t>yuktā</a:t>
            </a:r>
            <a:endParaRPr lang="en-US" sz="12800" dirty="0">
              <a:solidFill>
                <a:schemeClr val="accent2">
                  <a:lumMod val="25000"/>
                </a:schemeClr>
              </a:solidFill>
              <a:latin typeface="Balaram" pitchFamily="2" charset="0"/>
            </a:endParaRPr>
          </a:p>
          <a:p>
            <a:pPr>
              <a:defRPr/>
            </a:pPr>
            <a:r>
              <a:rPr lang="en-US" sz="12800" dirty="0" err="1">
                <a:solidFill>
                  <a:schemeClr val="accent2">
                    <a:lumMod val="25000"/>
                  </a:schemeClr>
                </a:solidFill>
                <a:latin typeface="Balaram" pitchFamily="2" charset="0"/>
              </a:rPr>
              <a:t>muhyanti</a:t>
            </a:r>
            <a:r>
              <a:rPr lang="en-US" sz="12800" dirty="0">
                <a:solidFill>
                  <a:schemeClr val="accent2">
                    <a:lumMod val="25000"/>
                  </a:schemeClr>
                </a:solidFill>
                <a:latin typeface="Balaram" pitchFamily="2" charset="0"/>
              </a:rPr>
              <a:t> </a:t>
            </a:r>
            <a:r>
              <a:rPr lang="en-US" sz="12800" dirty="0" err="1">
                <a:solidFill>
                  <a:schemeClr val="accent2">
                    <a:lumMod val="25000"/>
                  </a:schemeClr>
                </a:solidFill>
                <a:latin typeface="Balaram" pitchFamily="2" charset="0"/>
              </a:rPr>
              <a:t>kavayo</a:t>
            </a:r>
            <a:r>
              <a:rPr lang="en-US" sz="12800" dirty="0">
                <a:solidFill>
                  <a:schemeClr val="accent2">
                    <a:lumMod val="25000"/>
                  </a:schemeClr>
                </a:solidFill>
                <a:latin typeface="Balaram" pitchFamily="2" charset="0"/>
              </a:rPr>
              <a:t> 'pi hi</a:t>
            </a:r>
          </a:p>
          <a:p>
            <a:pPr marL="548640" indent="-411480" fontAlgn="auto">
              <a:spcAft>
                <a:spcPts val="0"/>
              </a:spcAft>
              <a:buClr>
                <a:schemeClr val="tx1">
                  <a:shade val="95000"/>
                </a:schemeClr>
              </a:buClr>
              <a:defRPr/>
            </a:pPr>
            <a:endParaRPr lang="en-US" sz="9600" dirty="0">
              <a:solidFill>
                <a:schemeClr val="accent2">
                  <a:lumMod val="25000"/>
                </a:schemeClr>
              </a:solidFill>
              <a:latin typeface="Balaram" pitchFamily="2" charset="0"/>
            </a:endParaRPr>
          </a:p>
          <a:p>
            <a:pPr>
              <a:defRPr/>
            </a:pPr>
            <a:r>
              <a:rPr lang="en-US" sz="9600" dirty="0">
                <a:solidFill>
                  <a:schemeClr val="accent2">
                    <a:lumMod val="25000"/>
                  </a:schemeClr>
                </a:solidFill>
                <a:latin typeface="Balaram" pitchFamily="2" charset="0"/>
              </a:rPr>
              <a:t>O King, no one can know the plan of the Lord [Śrī Kṛṣṇa]. Even though great philosophers inquire exhaustively, they are bewildered.</a:t>
            </a:r>
            <a:r>
              <a:rPr lang="en-US" sz="2800" kern="0" dirty="0">
                <a:solidFill>
                  <a:schemeClr val="bg1"/>
                </a:solidFill>
                <a:latin typeface="Balaram" pitchFamily="2" charset="0"/>
                <a:ea typeface="Times New Roman" pitchFamily="18" charset="0"/>
                <a:cs typeface="Tahoma" pitchFamily="34" charset="0"/>
              </a:rPr>
              <a:t/>
            </a:r>
            <a:br>
              <a:rPr lang="en-US" sz="2800" kern="0" dirty="0">
                <a:solidFill>
                  <a:schemeClr val="bg1"/>
                </a:solidFill>
                <a:latin typeface="Balaram" pitchFamily="2" charset="0"/>
                <a:ea typeface="Times New Roman" pitchFamily="18" charset="0"/>
                <a:cs typeface="Tahoma" pitchFamily="34" charset="0"/>
              </a:rPr>
            </a:b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22532" name="TextBox 3"/>
          <p:cNvSpPr txBox="1">
            <a:spLocks noChangeArrowheads="1"/>
          </p:cNvSpPr>
          <p:nvPr/>
        </p:nvSpPr>
        <p:spPr bwMode="auto">
          <a:xfrm>
            <a:off x="495300" y="906463"/>
            <a:ext cx="81661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i="1" dirty="0" smtClean="0">
                <a:solidFill>
                  <a:schemeClr val="accent1">
                    <a:lumMod val="50000"/>
                  </a:schemeClr>
                </a:solidFill>
              </a:rPr>
              <a:t>“So what can we understand about it? It is useless also to </a:t>
            </a:r>
          </a:p>
          <a:p>
            <a:pPr eaLnBrk="1" hangingPunct="1">
              <a:defRPr/>
            </a:pPr>
            <a:r>
              <a:rPr lang="en-US" i="1" dirty="0" smtClean="0">
                <a:solidFill>
                  <a:schemeClr val="accent1">
                    <a:lumMod val="50000"/>
                  </a:schemeClr>
                </a:solidFill>
              </a:rPr>
              <a:t>inquire about it. Even the exhaustive philosophical inquiries</a:t>
            </a:r>
          </a:p>
          <a:p>
            <a:pPr eaLnBrk="1" hangingPunct="1">
              <a:defRPr/>
            </a:pPr>
            <a:r>
              <a:rPr lang="en-US" i="1" dirty="0" smtClean="0">
                <a:solidFill>
                  <a:schemeClr val="accent1">
                    <a:lumMod val="50000"/>
                  </a:schemeClr>
                </a:solidFill>
              </a:rPr>
              <a:t> of sages cannot ascertain the plan of the Lord. The best policy </a:t>
            </a:r>
          </a:p>
          <a:p>
            <a:pPr eaLnBrk="1" hangingPunct="1">
              <a:defRPr/>
            </a:pPr>
            <a:r>
              <a:rPr lang="en-US" i="1" dirty="0" smtClean="0">
                <a:solidFill>
                  <a:schemeClr val="accent1">
                    <a:lumMod val="50000"/>
                  </a:schemeClr>
                </a:solidFill>
              </a:rPr>
              <a:t>is </a:t>
            </a:r>
            <a:r>
              <a:rPr lang="en-US" b="1" i="1" dirty="0" smtClean="0">
                <a:solidFill>
                  <a:schemeClr val="accent1">
                    <a:lumMod val="50000"/>
                  </a:schemeClr>
                </a:solidFill>
              </a:rPr>
              <a:t>simply to abide by the orders of the Lord without argument</a:t>
            </a:r>
            <a:r>
              <a:rPr lang="en-US" i="1" dirty="0" smtClean="0">
                <a:solidFill>
                  <a:schemeClr val="accent1">
                    <a:lumMod val="50000"/>
                  </a:schemeClr>
                </a:solidFill>
              </a:rPr>
              <a:t>.”</a:t>
            </a:r>
          </a:p>
        </p:txBody>
      </p:sp>
      <p:sp>
        <p:nvSpPr>
          <p:cNvPr id="22533" name="TextBox 4"/>
          <p:cNvSpPr txBox="1">
            <a:spLocks noChangeArrowheads="1"/>
          </p:cNvSpPr>
          <p:nvPr/>
        </p:nvSpPr>
        <p:spPr bwMode="auto">
          <a:xfrm>
            <a:off x="347663" y="493713"/>
            <a:ext cx="261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 typeface="Arial" charset="0"/>
              <a:buChar char="•"/>
            </a:pPr>
            <a:r>
              <a:rPr lang="en-US"/>
              <a:t>Plan of the Lord </a:t>
            </a:r>
          </a:p>
        </p:txBody>
      </p:sp>
      <p:sp>
        <p:nvSpPr>
          <p:cNvPr id="22534" name="TextBox 5"/>
          <p:cNvSpPr txBox="1">
            <a:spLocks noChangeArrowheads="1"/>
          </p:cNvSpPr>
          <p:nvPr/>
        </p:nvSpPr>
        <p:spPr bwMode="auto">
          <a:xfrm>
            <a:off x="744538" y="2971800"/>
            <a:ext cx="82454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i="1" dirty="0" smtClean="0">
                <a:solidFill>
                  <a:schemeClr val="accent1">
                    <a:lumMod val="50000"/>
                  </a:schemeClr>
                </a:solidFill>
              </a:rPr>
              <a:t>“Even a great fighter like Bhīṣma could not win the Battle of </a:t>
            </a:r>
          </a:p>
          <a:p>
            <a:pPr eaLnBrk="1" hangingPunct="1">
              <a:defRPr/>
            </a:pPr>
            <a:r>
              <a:rPr lang="en-US" i="1" dirty="0" smtClean="0">
                <a:solidFill>
                  <a:schemeClr val="accent1">
                    <a:lumMod val="50000"/>
                  </a:schemeClr>
                </a:solidFill>
              </a:rPr>
              <a:t>Kurukṣetra because the Lord wanted to show that vice cannot </a:t>
            </a:r>
          </a:p>
          <a:p>
            <a:pPr eaLnBrk="1" hangingPunct="1">
              <a:defRPr/>
            </a:pPr>
            <a:r>
              <a:rPr lang="en-US" i="1" dirty="0" smtClean="0">
                <a:solidFill>
                  <a:schemeClr val="accent1">
                    <a:lumMod val="50000"/>
                  </a:schemeClr>
                </a:solidFill>
              </a:rPr>
              <a:t>conquer virtue, regardless of who tries to execute it. Bhīṣmadeva </a:t>
            </a:r>
          </a:p>
          <a:p>
            <a:pPr eaLnBrk="1" hangingPunct="1">
              <a:defRPr/>
            </a:pPr>
            <a:r>
              <a:rPr lang="en-US" i="1" dirty="0" smtClean="0">
                <a:solidFill>
                  <a:schemeClr val="accent1">
                    <a:lumMod val="50000"/>
                  </a:schemeClr>
                </a:solidFill>
              </a:rPr>
              <a:t>was a great devotee of the Lord, but he chose to fight against </a:t>
            </a:r>
          </a:p>
          <a:p>
            <a:pPr eaLnBrk="1" hangingPunct="1">
              <a:defRPr/>
            </a:pPr>
            <a:r>
              <a:rPr lang="en-US" i="1" dirty="0" smtClean="0">
                <a:solidFill>
                  <a:schemeClr val="accent1">
                    <a:lumMod val="50000"/>
                  </a:schemeClr>
                </a:solidFill>
              </a:rPr>
              <a:t>the Pāṇḍavas by the will of the Lord because the Lord wanted </a:t>
            </a:r>
          </a:p>
          <a:p>
            <a:pPr eaLnBrk="1" hangingPunct="1">
              <a:defRPr/>
            </a:pPr>
            <a:r>
              <a:rPr lang="en-US" i="1" dirty="0" smtClean="0">
                <a:solidFill>
                  <a:schemeClr val="accent1">
                    <a:lumMod val="50000"/>
                  </a:schemeClr>
                </a:solidFill>
              </a:rPr>
              <a:t>to show that a fighter like Bhīṣma </a:t>
            </a:r>
            <a:r>
              <a:rPr lang="en-US" b="1" i="1" dirty="0" smtClean="0">
                <a:solidFill>
                  <a:schemeClr val="accent1">
                    <a:lumMod val="50000"/>
                  </a:schemeClr>
                </a:solidFill>
              </a:rPr>
              <a:t>cannot win </a:t>
            </a:r>
          </a:p>
          <a:p>
            <a:pPr eaLnBrk="1" hangingPunct="1">
              <a:defRPr/>
            </a:pPr>
            <a:r>
              <a:rPr lang="en-US" b="1" i="1" dirty="0" smtClean="0">
                <a:solidFill>
                  <a:schemeClr val="accent1">
                    <a:lumMod val="50000"/>
                  </a:schemeClr>
                </a:solidFill>
              </a:rPr>
              <a:t>on the wrong side</a:t>
            </a:r>
            <a:r>
              <a:rPr lang="en-US" i="1" dirty="0" smtClean="0">
                <a:solidFill>
                  <a:schemeClr val="accent1">
                    <a:lumMod val="50000"/>
                  </a:schemeClr>
                </a:solidFill>
              </a:rPr>
              <a:t>.”</a:t>
            </a:r>
          </a:p>
          <a:p>
            <a:pPr eaLnBrk="1" hangingPunct="1">
              <a:defRPr/>
            </a:pPr>
            <a:endParaRPr lang="en-US" i="1" dirty="0" smtClean="0">
              <a:solidFill>
                <a:schemeClr val="accent1">
                  <a:lumMod val="50000"/>
                </a:schemeClr>
              </a:solidFill>
            </a:endParaRPr>
          </a:p>
        </p:txBody>
      </p:sp>
      <p:sp>
        <p:nvSpPr>
          <p:cNvPr id="22535" name="TextBox 6"/>
          <p:cNvSpPr txBox="1">
            <a:spLocks noChangeArrowheads="1"/>
          </p:cNvSpPr>
          <p:nvPr/>
        </p:nvSpPr>
        <p:spPr bwMode="auto">
          <a:xfrm>
            <a:off x="347663" y="2625725"/>
            <a:ext cx="471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 typeface="Arial" charset="0"/>
              <a:buChar char="•"/>
            </a:pPr>
            <a:r>
              <a:rPr lang="en-US"/>
              <a:t>Vice cannot conquer Virtue</a:t>
            </a:r>
          </a:p>
        </p:txBody>
      </p:sp>
      <p:sp>
        <p:nvSpPr>
          <p:cNvPr id="4" name="TextBox 3"/>
          <p:cNvSpPr txBox="1">
            <a:spLocks noChangeArrowheads="1"/>
          </p:cNvSpPr>
          <p:nvPr/>
        </p:nvSpPr>
        <p:spPr bwMode="auto">
          <a:xfrm>
            <a:off x="1128713" y="5788025"/>
            <a:ext cx="4946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b="1"/>
              <a:t>What is the actual plan of the Lord?</a:t>
            </a:r>
          </a:p>
        </p:txBody>
      </p:sp>
      <p:sp>
        <p:nvSpPr>
          <p:cNvPr id="5" name="TextBox 4"/>
          <p:cNvSpPr txBox="1">
            <a:spLocks noChangeArrowheads="1"/>
          </p:cNvSpPr>
          <p:nvPr/>
        </p:nvSpPr>
        <p:spPr bwMode="auto">
          <a:xfrm>
            <a:off x="1784350" y="6208713"/>
            <a:ext cx="4059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t>Establish the kingdom of virtue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532"/>
                                        </p:tgtEl>
                                        <p:attrNameLst>
                                          <p:attrName>style.visibility</p:attrName>
                                        </p:attrNameLst>
                                      </p:cBhvr>
                                      <p:to>
                                        <p:strVal val="visible"/>
                                      </p:to>
                                    </p:set>
                                    <p:animEffect transition="in" filter="fade">
                                      <p:cBhvr>
                                        <p:cTn id="11" dur="500"/>
                                        <p:tgtEl>
                                          <p:spTgt spid="22532"/>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534"/>
                                        </p:tgtEl>
                                        <p:attrNameLst>
                                          <p:attrName>style.visibility</p:attrName>
                                        </p:attrNameLst>
                                      </p:cBhvr>
                                      <p:to>
                                        <p:strVal val="visible"/>
                                      </p:to>
                                    </p:set>
                                    <p:animEffect transition="in" filter="fade">
                                      <p:cBhvr>
                                        <p:cTn id="23" dur="500"/>
                                        <p:tgtEl>
                                          <p:spTgt spid="225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p:bldP spid="22534" grpId="0"/>
      <p:bldP spid="22535"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651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1.9.17</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1536700"/>
            <a:ext cx="8509000" cy="3314700"/>
          </a:xfrm>
          <a:prstGeom prst="rect">
            <a:avLst/>
          </a:prstGeom>
          <a:noFill/>
          <a:ln w="9525">
            <a:noFill/>
            <a:miter lim="800000"/>
            <a:headEnd/>
            <a:tailEnd/>
          </a:ln>
          <a:effectLst/>
        </p:spPr>
        <p:txBody>
          <a:bodyPr anchor="b">
            <a:normAutofit fontScale="25000" lnSpcReduction="20000"/>
          </a:bodyPr>
          <a:lstStyle/>
          <a:p>
            <a:pPr>
              <a:defRPr/>
            </a:pPr>
            <a:endParaRPr lang="en-US" sz="12900" dirty="0">
              <a:solidFill>
                <a:schemeClr val="accent2">
                  <a:lumMod val="25000"/>
                </a:schemeClr>
              </a:solidFill>
              <a:latin typeface="Balaram" pitchFamily="2" charset="0"/>
            </a:endParaRPr>
          </a:p>
          <a:p>
            <a:pPr>
              <a:defRPr/>
            </a:pPr>
            <a:r>
              <a:rPr lang="vi-VN" sz="12900" dirty="0">
                <a:solidFill>
                  <a:schemeClr val="accent2">
                    <a:lumMod val="25000"/>
                  </a:schemeClr>
                </a:solidFill>
                <a:latin typeface="Balaram" pitchFamily="2" charset="0"/>
              </a:rPr>
              <a:t>tasmād idaḿ daiva-tantraḿ</a:t>
            </a:r>
          </a:p>
          <a:p>
            <a:pPr>
              <a:defRPr/>
            </a:pPr>
            <a:r>
              <a:rPr lang="vi-VN" sz="12900" dirty="0">
                <a:solidFill>
                  <a:schemeClr val="accent2">
                    <a:lumMod val="25000"/>
                  </a:schemeClr>
                </a:solidFill>
                <a:latin typeface="Balaram" pitchFamily="2" charset="0"/>
              </a:rPr>
              <a:t>vyavasya bharatarṣabha</a:t>
            </a:r>
          </a:p>
          <a:p>
            <a:pPr>
              <a:defRPr/>
            </a:pPr>
            <a:r>
              <a:rPr lang="vi-VN" sz="12900" dirty="0">
                <a:solidFill>
                  <a:schemeClr val="accent2">
                    <a:lumMod val="25000"/>
                  </a:schemeClr>
                </a:solidFill>
                <a:latin typeface="Balaram" pitchFamily="2" charset="0"/>
              </a:rPr>
              <a:t>tasyānuvihito 'nāthā</a:t>
            </a:r>
          </a:p>
          <a:p>
            <a:pPr>
              <a:defRPr/>
            </a:pPr>
            <a:r>
              <a:rPr lang="vi-VN" sz="12900" dirty="0">
                <a:solidFill>
                  <a:schemeClr val="accent2">
                    <a:lumMod val="25000"/>
                  </a:schemeClr>
                </a:solidFill>
                <a:latin typeface="Balaram" pitchFamily="2" charset="0"/>
              </a:rPr>
              <a:t>nātha pāhi prajāḥ prabho</a:t>
            </a:r>
          </a:p>
          <a:p>
            <a:pPr marL="548640" indent="-411480" fontAlgn="auto">
              <a:spcAft>
                <a:spcPts val="0"/>
              </a:spcAft>
              <a:buClr>
                <a:schemeClr val="tx1">
                  <a:shade val="95000"/>
                </a:schemeClr>
              </a:buClr>
              <a:defRPr/>
            </a:pPr>
            <a:endParaRPr lang="en-US" sz="9600" dirty="0">
              <a:solidFill>
                <a:schemeClr val="accent2">
                  <a:lumMod val="25000"/>
                </a:schemeClr>
              </a:solidFill>
              <a:latin typeface="Balaram" pitchFamily="2" charset="0"/>
            </a:endParaRPr>
          </a:p>
          <a:p>
            <a:pPr>
              <a:defRPr/>
            </a:pPr>
            <a:r>
              <a:rPr lang="en-US" sz="9600" dirty="0">
                <a:solidFill>
                  <a:schemeClr val="accent2">
                    <a:lumMod val="25000"/>
                  </a:schemeClr>
                </a:solidFill>
                <a:latin typeface="Balaram" pitchFamily="2" charset="0"/>
              </a:rPr>
              <a:t>O best among the descendants of Bharata [Yudhiṣṭhira], I maintain, therefore, that all this is within the plan of the Lord. Accepting the inconceivable plan of the Lord, </a:t>
            </a:r>
            <a:r>
              <a:rPr lang="en-US" sz="9600" b="1" dirty="0">
                <a:solidFill>
                  <a:schemeClr val="accent1">
                    <a:lumMod val="50000"/>
                  </a:schemeClr>
                </a:solidFill>
                <a:latin typeface="Balaram" pitchFamily="2" charset="0"/>
              </a:rPr>
              <a:t>you must follow it</a:t>
            </a:r>
            <a:r>
              <a:rPr lang="en-US" sz="9600" dirty="0">
                <a:solidFill>
                  <a:schemeClr val="accent2">
                    <a:lumMod val="25000"/>
                  </a:schemeClr>
                </a:solidFill>
                <a:latin typeface="Balaram" pitchFamily="2" charset="0"/>
              </a:rPr>
              <a:t>. You are now the appointed administrative head, and, </a:t>
            </a:r>
            <a:r>
              <a:rPr lang="en-US" sz="9600" b="1" dirty="0">
                <a:solidFill>
                  <a:schemeClr val="accent1">
                    <a:lumMod val="50000"/>
                  </a:schemeClr>
                </a:solidFill>
                <a:latin typeface="Balaram" pitchFamily="2" charset="0"/>
              </a:rPr>
              <a:t>my lord</a:t>
            </a:r>
            <a:r>
              <a:rPr lang="en-US" sz="9600" dirty="0">
                <a:solidFill>
                  <a:schemeClr val="accent2">
                    <a:lumMod val="25000"/>
                  </a:schemeClr>
                </a:solidFill>
                <a:latin typeface="Balaram" pitchFamily="2" charset="0"/>
              </a:rPr>
              <a:t>, you should now take care of those subjects who are now rendered helpless.</a:t>
            </a:r>
          </a:p>
          <a:p>
            <a:pPr>
              <a:defRPr/>
            </a:pPr>
            <a:r>
              <a:rPr lang="en-US" sz="2800" kern="0" dirty="0">
                <a:solidFill>
                  <a:schemeClr val="bg1"/>
                </a:solidFill>
                <a:latin typeface="Balaram" pitchFamily="2" charset="0"/>
                <a:ea typeface="Times New Roman" pitchFamily="18" charset="0"/>
                <a:cs typeface="Tahoma" pitchFamily="34" charset="0"/>
              </a:rPr>
              <a:t/>
            </a:r>
            <a:br>
              <a:rPr lang="en-US" sz="2800" kern="0" dirty="0">
                <a:solidFill>
                  <a:schemeClr val="bg1"/>
                </a:solidFill>
                <a:latin typeface="Balaram" pitchFamily="2" charset="0"/>
                <a:ea typeface="Times New Roman" pitchFamily="18" charset="0"/>
                <a:cs typeface="Tahoma" pitchFamily="34" charset="0"/>
              </a:rPr>
            </a:b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24580" name="TextBox 3"/>
          <p:cNvSpPr txBox="1">
            <a:spLocks noChangeArrowheads="1"/>
          </p:cNvSpPr>
          <p:nvPr/>
        </p:nvSpPr>
        <p:spPr bwMode="auto">
          <a:xfrm>
            <a:off x="558800" y="1473200"/>
            <a:ext cx="6881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342900" indent="-342900" eaLnBrk="1" hangingPunct="1">
              <a:buFont typeface="Arial" pitchFamily="34" charset="0"/>
              <a:buChar char="•"/>
              <a:defRPr/>
            </a:pPr>
            <a:r>
              <a:rPr lang="en-US" b="1" dirty="0" smtClean="0">
                <a:solidFill>
                  <a:schemeClr val="accent1">
                    <a:lumMod val="50000"/>
                  </a:schemeClr>
                </a:solidFill>
              </a:rPr>
              <a:t>Ungrudgingly</a:t>
            </a:r>
            <a:r>
              <a:rPr lang="en-US" dirty="0" smtClean="0">
                <a:solidFill>
                  <a:schemeClr val="accent1">
                    <a:lumMod val="50000"/>
                  </a:schemeClr>
                </a:solidFill>
              </a:rPr>
              <a:t> </a:t>
            </a:r>
            <a:r>
              <a:rPr lang="en-US" dirty="0" smtClean="0"/>
              <a:t>accept tribulations as a benediction </a:t>
            </a:r>
          </a:p>
        </p:txBody>
      </p:sp>
      <p:sp>
        <p:nvSpPr>
          <p:cNvPr id="24581" name="TextBox 4"/>
          <p:cNvSpPr txBox="1">
            <a:spLocks noChangeArrowheads="1"/>
          </p:cNvSpPr>
          <p:nvPr/>
        </p:nvSpPr>
        <p:spPr bwMode="auto">
          <a:xfrm>
            <a:off x="639763" y="906463"/>
            <a:ext cx="782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 typeface="Arial" charset="0"/>
              <a:buChar char="•"/>
            </a:pPr>
            <a:r>
              <a:rPr lang="en-US"/>
              <a:t>Housewife teaching daughter-in-law - BG </a:t>
            </a:r>
          </a:p>
        </p:txBody>
      </p:sp>
      <p:sp>
        <p:nvSpPr>
          <p:cNvPr id="24582" name="TextBox 5"/>
          <p:cNvSpPr txBox="1">
            <a:spLocks noChangeArrowheads="1"/>
          </p:cNvSpPr>
          <p:nvPr/>
        </p:nvSpPr>
        <p:spPr bwMode="auto">
          <a:xfrm>
            <a:off x="1096963" y="4378325"/>
            <a:ext cx="76136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i="1" dirty="0" smtClean="0">
                <a:solidFill>
                  <a:schemeClr val="accent1">
                    <a:lumMod val="50000"/>
                  </a:schemeClr>
                </a:solidFill>
              </a:rPr>
              <a:t>“A pure devotee of the Lord accepts tribulations as </a:t>
            </a:r>
          </a:p>
          <a:p>
            <a:pPr eaLnBrk="1" hangingPunct="1">
              <a:defRPr/>
            </a:pPr>
            <a:r>
              <a:rPr lang="en-US" i="1" dirty="0" smtClean="0">
                <a:solidFill>
                  <a:schemeClr val="accent1">
                    <a:lumMod val="50000"/>
                  </a:schemeClr>
                </a:solidFill>
              </a:rPr>
              <a:t>favors from the Lord. Since the Lord is absolute, there is no </a:t>
            </a:r>
          </a:p>
          <a:p>
            <a:pPr eaLnBrk="1" hangingPunct="1">
              <a:defRPr/>
            </a:pPr>
            <a:r>
              <a:rPr lang="en-US" i="1" dirty="0" smtClean="0">
                <a:solidFill>
                  <a:schemeClr val="accent1">
                    <a:lumMod val="50000"/>
                  </a:schemeClr>
                </a:solidFill>
              </a:rPr>
              <a:t>mundane difference between the two.”</a:t>
            </a:r>
          </a:p>
          <a:p>
            <a:pPr eaLnBrk="1" hangingPunct="1">
              <a:defRPr/>
            </a:pPr>
            <a:endParaRPr lang="en-US" i="1" dirty="0" smtClean="0">
              <a:solidFill>
                <a:schemeClr val="accent1">
                  <a:lumMod val="50000"/>
                </a:schemeClr>
              </a:solidFill>
            </a:endParaRPr>
          </a:p>
        </p:txBody>
      </p:sp>
      <p:sp>
        <p:nvSpPr>
          <p:cNvPr id="2" name="TextBox 3"/>
          <p:cNvSpPr txBox="1">
            <a:spLocks noChangeArrowheads="1"/>
          </p:cNvSpPr>
          <p:nvPr/>
        </p:nvSpPr>
        <p:spPr bwMode="auto">
          <a:xfrm>
            <a:off x="2392363" y="211138"/>
            <a:ext cx="413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b="1"/>
              <a:t>Devotee’s vision of misfortune</a:t>
            </a:r>
          </a:p>
        </p:txBody>
      </p:sp>
      <p:sp>
        <p:nvSpPr>
          <p:cNvPr id="5" name="Rectangle 4"/>
          <p:cNvSpPr>
            <a:spLocks noChangeArrowheads="1"/>
          </p:cNvSpPr>
          <p:nvPr/>
        </p:nvSpPr>
        <p:spPr bwMode="auto">
          <a:xfrm>
            <a:off x="557213" y="2106613"/>
            <a:ext cx="66944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 typeface="Arial" charset="0"/>
              <a:buChar char="•"/>
            </a:pPr>
            <a:r>
              <a:rPr lang="vi-VN"/>
              <a:t>Bhīṣmadeva</a:t>
            </a:r>
            <a:r>
              <a:rPr lang="en-US"/>
              <a:t>’s</a:t>
            </a:r>
            <a:r>
              <a:rPr lang="vi-VN"/>
              <a:t> </a:t>
            </a:r>
            <a:r>
              <a:rPr lang="en-US"/>
              <a:t>instruction to </a:t>
            </a:r>
            <a:r>
              <a:rPr lang="vi-VN"/>
              <a:t>Mahārāja Yudhiṣṭhira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582"/>
                                        </p:tgtEl>
                                        <p:attrNameLst>
                                          <p:attrName>style.visibility</p:attrName>
                                        </p:attrNameLst>
                                      </p:cBhvr>
                                      <p:to>
                                        <p:strVal val="visible"/>
                                      </p:to>
                                    </p:set>
                                    <p:animEffect transition="in" filter="fade">
                                      <p:cBhvr>
                                        <p:cTn id="22"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270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1.9.18</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1079500"/>
            <a:ext cx="8509000" cy="3314700"/>
          </a:xfrm>
          <a:prstGeom prst="rect">
            <a:avLst/>
          </a:prstGeom>
          <a:noFill/>
          <a:ln w="9525">
            <a:noFill/>
            <a:miter lim="800000"/>
            <a:headEnd/>
            <a:tailEnd/>
          </a:ln>
          <a:effectLst/>
        </p:spPr>
        <p:txBody>
          <a:bodyPr anchor="b">
            <a:normAutofit fontScale="25000" lnSpcReduction="20000"/>
          </a:bodyPr>
          <a:lstStyle/>
          <a:p>
            <a:pPr>
              <a:defRPr/>
            </a:pPr>
            <a:endParaRPr lang="en-US" sz="12900" dirty="0">
              <a:solidFill>
                <a:schemeClr val="accent2">
                  <a:lumMod val="25000"/>
                </a:schemeClr>
              </a:solidFill>
              <a:latin typeface="Balaram" pitchFamily="2" charset="0"/>
            </a:endParaRPr>
          </a:p>
          <a:p>
            <a:pPr>
              <a:defRPr/>
            </a:pPr>
            <a:r>
              <a:rPr lang="vi-VN" sz="12900" dirty="0">
                <a:solidFill>
                  <a:schemeClr val="accent2">
                    <a:lumMod val="25000"/>
                  </a:schemeClr>
                </a:solidFill>
                <a:latin typeface="Balaram" pitchFamily="2" charset="0"/>
              </a:rPr>
              <a:t>eṣa vai bhagavān sākṣād</a:t>
            </a:r>
          </a:p>
          <a:p>
            <a:pPr>
              <a:defRPr/>
            </a:pPr>
            <a:r>
              <a:rPr lang="vi-VN" sz="12900" dirty="0">
                <a:solidFill>
                  <a:schemeClr val="accent2">
                    <a:lumMod val="25000"/>
                  </a:schemeClr>
                </a:solidFill>
                <a:latin typeface="Balaram" pitchFamily="2" charset="0"/>
              </a:rPr>
              <a:t>ādyo nārāyaṇaḥ pumān</a:t>
            </a:r>
          </a:p>
          <a:p>
            <a:pPr>
              <a:defRPr/>
            </a:pPr>
            <a:r>
              <a:rPr lang="vi-VN" sz="12900" dirty="0">
                <a:solidFill>
                  <a:schemeClr val="accent2">
                    <a:lumMod val="25000"/>
                  </a:schemeClr>
                </a:solidFill>
                <a:latin typeface="Balaram" pitchFamily="2" charset="0"/>
              </a:rPr>
              <a:t>mohayan māyayā lokaḿ</a:t>
            </a:r>
          </a:p>
          <a:p>
            <a:pPr>
              <a:defRPr/>
            </a:pPr>
            <a:r>
              <a:rPr lang="vi-VN" sz="12900" dirty="0">
                <a:solidFill>
                  <a:schemeClr val="accent2">
                    <a:lumMod val="25000"/>
                  </a:schemeClr>
                </a:solidFill>
                <a:latin typeface="Balaram" pitchFamily="2" charset="0"/>
              </a:rPr>
              <a:t>gūḍhaś carati vṛṣṇiṣu</a:t>
            </a:r>
          </a:p>
          <a:p>
            <a:pPr marL="548640" indent="-411480" fontAlgn="auto">
              <a:spcAft>
                <a:spcPts val="0"/>
              </a:spcAft>
              <a:buClr>
                <a:schemeClr val="tx1">
                  <a:shade val="95000"/>
                </a:schemeClr>
              </a:buClr>
              <a:defRPr/>
            </a:pPr>
            <a:endParaRPr lang="en-US" sz="9600" dirty="0">
              <a:solidFill>
                <a:schemeClr val="accent2">
                  <a:lumMod val="25000"/>
                </a:schemeClr>
              </a:solidFill>
              <a:latin typeface="Balaram" pitchFamily="2" charset="0"/>
            </a:endParaRPr>
          </a:p>
          <a:p>
            <a:pPr>
              <a:defRPr/>
            </a:pPr>
            <a:r>
              <a:rPr lang="en-US" sz="9600" dirty="0">
                <a:solidFill>
                  <a:schemeClr val="accent2">
                    <a:lumMod val="25000"/>
                  </a:schemeClr>
                </a:solidFill>
                <a:latin typeface="Balaram" pitchFamily="2" charset="0"/>
              </a:rPr>
              <a:t>This Śrī Kṛṣṇa is no other than the inconceivable, original Personality of Godhead. He is the first Nārāyaṇa, the supreme enjoyer. But He is moving amongst the descendants of King Vṛṣṇi just like one of us and He is bewildering us with His self-created energy.</a:t>
            </a: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26628" name="TextBox 3"/>
          <p:cNvSpPr txBox="1">
            <a:spLocks noChangeArrowheads="1"/>
          </p:cNvSpPr>
          <p:nvPr/>
        </p:nvSpPr>
        <p:spPr bwMode="auto">
          <a:xfrm>
            <a:off x="334963" y="381000"/>
            <a:ext cx="8216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342900" indent="-342900" algn="l" eaLnBrk="1" hangingPunct="1">
              <a:buFont typeface="Arial" pitchFamily="34" charset="0"/>
              <a:buChar char="•"/>
              <a:defRPr/>
            </a:pPr>
            <a:r>
              <a:rPr lang="en-US" dirty="0" smtClean="0"/>
              <a:t>Deductive process - </a:t>
            </a:r>
            <a:r>
              <a:rPr lang="en-US" dirty="0" err="1" smtClean="0"/>
              <a:t>disciplic</a:t>
            </a:r>
            <a:r>
              <a:rPr lang="en-US" dirty="0" smtClean="0"/>
              <a:t> succession not dogmatic, BG 4.2</a:t>
            </a:r>
          </a:p>
          <a:p>
            <a:pPr algn="l" eaLnBrk="1" hangingPunct="1">
              <a:defRPr/>
            </a:pPr>
            <a:r>
              <a:rPr lang="en-US" dirty="0" smtClean="0"/>
              <a:t>                              Ex - identity of the father</a:t>
            </a:r>
          </a:p>
          <a:p>
            <a:pPr marL="342900" indent="-342900" algn="l" eaLnBrk="1" hangingPunct="1">
              <a:buFont typeface="Arial" pitchFamily="34" charset="0"/>
              <a:buChar char="•"/>
              <a:defRPr/>
            </a:pPr>
            <a:r>
              <a:rPr lang="en-US" dirty="0" smtClean="0"/>
              <a:t>Modern scientists as authorities - Moon landing</a:t>
            </a:r>
          </a:p>
        </p:txBody>
      </p:sp>
      <p:sp>
        <p:nvSpPr>
          <p:cNvPr id="26629" name="TextBox 4"/>
          <p:cNvSpPr txBox="1">
            <a:spLocks noChangeArrowheads="1"/>
          </p:cNvSpPr>
          <p:nvPr/>
        </p:nvSpPr>
        <p:spPr bwMode="auto">
          <a:xfrm>
            <a:off x="541338" y="4343400"/>
            <a:ext cx="8432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defRPr/>
            </a:pPr>
            <a:r>
              <a:rPr lang="en-US" i="1" dirty="0" smtClean="0">
                <a:solidFill>
                  <a:schemeClr val="accent1">
                    <a:lumMod val="50000"/>
                  </a:schemeClr>
                </a:solidFill>
              </a:rPr>
              <a:t>“The bewilderment regarding Śrī Kṛṣṇa is due to the action of His </a:t>
            </a:r>
          </a:p>
          <a:p>
            <a:pPr>
              <a:defRPr/>
            </a:pPr>
            <a:r>
              <a:rPr lang="en-US" i="1" dirty="0" smtClean="0">
                <a:solidFill>
                  <a:schemeClr val="accent1">
                    <a:lumMod val="50000"/>
                  </a:schemeClr>
                </a:solidFill>
              </a:rPr>
              <a:t>twofold internal and external energies upon the third one,</a:t>
            </a:r>
          </a:p>
          <a:p>
            <a:pPr>
              <a:defRPr/>
            </a:pPr>
            <a:r>
              <a:rPr lang="en-US" i="1" dirty="0" smtClean="0">
                <a:solidFill>
                  <a:schemeClr val="accent1">
                    <a:lumMod val="50000"/>
                  </a:schemeClr>
                </a:solidFill>
              </a:rPr>
              <a:t> called marginal energy.”</a:t>
            </a:r>
          </a:p>
          <a:p>
            <a:pPr>
              <a:defRPr/>
            </a:pPr>
            <a:endParaRPr lang="en-US" i="1" dirty="0" smtClean="0">
              <a:solidFill>
                <a:schemeClr val="accent1">
                  <a:lumMod val="50000"/>
                </a:schemeClr>
              </a:solidFill>
            </a:endParaRPr>
          </a:p>
          <a:p>
            <a:pPr>
              <a:defRPr/>
            </a:pPr>
            <a:r>
              <a:rPr lang="en-US" i="1" dirty="0" smtClean="0">
                <a:solidFill>
                  <a:schemeClr val="accent1">
                    <a:lumMod val="50000"/>
                  </a:schemeClr>
                </a:solidFill>
              </a:rPr>
              <a:t>“Great authorities like Bhīṣma, however, escape His </a:t>
            </a:r>
          </a:p>
          <a:p>
            <a:pPr>
              <a:defRPr/>
            </a:pPr>
            <a:r>
              <a:rPr lang="en-US" i="1" dirty="0" smtClean="0">
                <a:solidFill>
                  <a:schemeClr val="accent1">
                    <a:lumMod val="50000"/>
                  </a:schemeClr>
                </a:solidFill>
              </a:rPr>
              <a:t>bewilderment  by the mercy of the Lord.”</a:t>
            </a:r>
          </a:p>
          <a:p>
            <a:pPr eaLnBrk="1" hangingPunct="1">
              <a:defRPr/>
            </a:pPr>
            <a:endParaRPr lang="en-US" i="1" dirty="0" smtClean="0">
              <a:solidFill>
                <a:schemeClr val="accent1">
                  <a:lumMod val="50000"/>
                </a:schemeClr>
              </a:solidFill>
            </a:endParaRPr>
          </a:p>
        </p:txBody>
      </p:sp>
      <p:sp>
        <p:nvSpPr>
          <p:cNvPr id="26630" name="TextBox 5"/>
          <p:cNvSpPr txBox="1">
            <a:spLocks noChangeArrowheads="1"/>
          </p:cNvSpPr>
          <p:nvPr/>
        </p:nvSpPr>
        <p:spPr bwMode="auto">
          <a:xfrm>
            <a:off x="284163" y="2562225"/>
            <a:ext cx="7192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t>Action of internal and external energies on living entities</a:t>
            </a:r>
          </a:p>
        </p:txBody>
      </p:sp>
      <p:sp>
        <p:nvSpPr>
          <p:cNvPr id="4" name="TextBox 3"/>
          <p:cNvSpPr txBox="1"/>
          <p:nvPr/>
        </p:nvSpPr>
        <p:spPr>
          <a:xfrm>
            <a:off x="334963" y="1665288"/>
            <a:ext cx="7343775" cy="769937"/>
          </a:xfrm>
          <a:prstGeom prst="rect">
            <a:avLst/>
          </a:prstGeom>
          <a:noFill/>
        </p:spPr>
        <p:txBody>
          <a:bodyPr wrap="none">
            <a:spAutoFit/>
          </a:bodyPr>
          <a:lstStyle/>
          <a:p>
            <a:pPr marL="342900" indent="-342900" algn="l">
              <a:buFont typeface="Arial" pitchFamily="34" charset="0"/>
              <a:buChar char="•"/>
              <a:defRPr/>
            </a:pPr>
            <a:r>
              <a:rPr lang="en-US" b="1" dirty="0">
                <a:solidFill>
                  <a:schemeClr val="accent1">
                    <a:lumMod val="50000"/>
                  </a:schemeClr>
                </a:solidFill>
              </a:rPr>
              <a:t>Lord Śrī Kṛṣṇa  </a:t>
            </a:r>
            <a:r>
              <a:rPr lang="en-US" dirty="0"/>
              <a:t>- Original Personality of Godhead</a:t>
            </a:r>
          </a:p>
          <a:p>
            <a:pPr algn="l">
              <a:defRPr/>
            </a:pPr>
            <a:r>
              <a:rPr lang="en-US" sz="2000" dirty="0"/>
              <a:t>                         Authority - </a:t>
            </a:r>
            <a:r>
              <a:rPr lang="vi-VN" sz="2000" dirty="0"/>
              <a:t>Bhīṣmadeva</a:t>
            </a:r>
            <a:r>
              <a:rPr lang="en-US" sz="2000" dirty="0"/>
              <a:t>, </a:t>
            </a:r>
            <a:r>
              <a:rPr lang="en-US" sz="2000" dirty="0" err="1"/>
              <a:t>Brahmāji</a:t>
            </a:r>
            <a:r>
              <a:rPr lang="en-US" sz="2000" dirty="0"/>
              <a:t>, Ācārya Śańkara</a:t>
            </a:r>
          </a:p>
        </p:txBody>
      </p:sp>
      <p:sp>
        <p:nvSpPr>
          <p:cNvPr id="6" name="Rectangle 5"/>
          <p:cNvSpPr>
            <a:spLocks noChangeArrowheads="1"/>
          </p:cNvSpPr>
          <p:nvPr/>
        </p:nvSpPr>
        <p:spPr bwMode="auto">
          <a:xfrm>
            <a:off x="398463" y="2933700"/>
            <a:ext cx="7261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n-US"/>
              <a:t>expands into unlimited numbers of Nārāyaṇas </a:t>
            </a:r>
          </a:p>
        </p:txBody>
      </p:sp>
      <p:sp>
        <p:nvSpPr>
          <p:cNvPr id="7" name="Rectangle 6"/>
          <p:cNvSpPr>
            <a:spLocks noChangeArrowheads="1"/>
          </p:cNvSpPr>
          <p:nvPr/>
        </p:nvSpPr>
        <p:spPr bwMode="auto">
          <a:xfrm>
            <a:off x="938213" y="3397250"/>
            <a:ext cx="7659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en-US"/>
              <a:t>incarnates in the material world amongst the men, animals or demigods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30">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9"/>
                                        </p:tgtEl>
                                        <p:attrNameLst>
                                          <p:attrName>style.visibility</p:attrName>
                                        </p:attrNameLst>
                                      </p:cBhvr>
                                      <p:to>
                                        <p:strVal val="visible"/>
                                      </p:to>
                                    </p:set>
                                    <p:animEffect transition="in" filter="fade">
                                      <p:cBhvr>
                                        <p:cTn id="37" dur="500"/>
                                        <p:tgtEl>
                                          <p:spTgt spid="26629"/>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idx="4294967295"/>
          </p:nvPr>
        </p:nvSpPr>
        <p:spPr>
          <a:xfrm>
            <a:off x="1135063" y="165100"/>
            <a:ext cx="6840537" cy="601663"/>
          </a:xfrm>
        </p:spPr>
        <p:txBody>
          <a:bodyPr/>
          <a:lstStyle/>
          <a:p>
            <a:pPr eaLnBrk="1" fontAlgn="auto" hangingPunct="1">
              <a:spcAft>
                <a:spcPts val="0"/>
              </a:spcAft>
              <a:defRPr/>
            </a:pPr>
            <a:r>
              <a:rPr lang="en-US" sz="2800" b="1" dirty="0">
                <a:solidFill>
                  <a:schemeClr val="accent1">
                    <a:lumMod val="50000"/>
                  </a:schemeClr>
                </a:solidFill>
                <a:latin typeface="Balaram" pitchFamily="2" charset="0"/>
                <a:ea typeface="Times New Roman" pitchFamily="18" charset="0"/>
                <a:cs typeface="Tahoma" pitchFamily="34" charset="0"/>
              </a:rPr>
              <a:t>SB 1.2.4</a:t>
            </a:r>
          </a:p>
        </p:txBody>
      </p:sp>
      <p:sp>
        <p:nvSpPr>
          <p:cNvPr id="8" name="Title 1"/>
          <p:cNvSpPr txBox="1">
            <a:spLocks/>
          </p:cNvSpPr>
          <p:nvPr/>
        </p:nvSpPr>
        <p:spPr bwMode="auto">
          <a:xfrm>
            <a:off x="152400" y="1066800"/>
            <a:ext cx="8750300" cy="4762500"/>
          </a:xfrm>
          <a:prstGeom prst="rect">
            <a:avLst/>
          </a:prstGeom>
          <a:noFill/>
          <a:ln w="9525">
            <a:noFill/>
            <a:miter lim="800000"/>
            <a:headEnd/>
            <a:tailEnd/>
          </a:ln>
          <a:effectLst/>
        </p:spPr>
        <p:txBody>
          <a:bodyPr anchor="b">
            <a:normAutofit fontScale="25000" lnSpcReduction="20000"/>
          </a:bodyPr>
          <a:lstStyle/>
          <a:p>
            <a:pPr>
              <a:defRPr/>
            </a:pPr>
            <a:r>
              <a:rPr lang="vi-VN" sz="14400" kern="0" dirty="0">
                <a:latin typeface="Balaram" pitchFamily="2" charset="0"/>
                <a:ea typeface="Times New Roman" pitchFamily="18" charset="0"/>
                <a:cs typeface="Tahoma" pitchFamily="34" charset="0"/>
              </a:rPr>
              <a:t>nārāyaṇaḿ namaskṛtya</a:t>
            </a:r>
          </a:p>
          <a:p>
            <a:pPr>
              <a:defRPr/>
            </a:pPr>
            <a:r>
              <a:rPr lang="vi-VN" sz="14400" kern="0" dirty="0">
                <a:latin typeface="Balaram" pitchFamily="2" charset="0"/>
                <a:ea typeface="Times New Roman" pitchFamily="18" charset="0"/>
                <a:cs typeface="Tahoma" pitchFamily="34" charset="0"/>
              </a:rPr>
              <a:t>naraḿ caiva narottamam</a:t>
            </a:r>
          </a:p>
          <a:p>
            <a:pPr>
              <a:defRPr/>
            </a:pPr>
            <a:r>
              <a:rPr lang="vi-VN" sz="14400" kern="0" dirty="0">
                <a:latin typeface="Balaram" pitchFamily="2" charset="0"/>
                <a:ea typeface="Times New Roman" pitchFamily="18" charset="0"/>
                <a:cs typeface="Tahoma" pitchFamily="34" charset="0"/>
              </a:rPr>
              <a:t>devīḿ sarasvatīḿ vyāsaḿ</a:t>
            </a:r>
          </a:p>
          <a:p>
            <a:pPr>
              <a:defRPr/>
            </a:pPr>
            <a:r>
              <a:rPr lang="vi-VN" sz="14400" kern="0" dirty="0">
                <a:latin typeface="Balaram" pitchFamily="2" charset="0"/>
                <a:ea typeface="Times New Roman" pitchFamily="18" charset="0"/>
                <a:cs typeface="Tahoma" pitchFamily="34" charset="0"/>
              </a:rPr>
              <a:t>tato jayam udīrayet</a:t>
            </a:r>
            <a:endParaRPr lang="en-US" sz="14400" kern="0" dirty="0">
              <a:latin typeface="Balaram" pitchFamily="2" charset="0"/>
              <a:ea typeface="Times New Roman" pitchFamily="18" charset="0"/>
              <a:cs typeface="Tahoma" pitchFamily="34" charset="0"/>
            </a:endParaRPr>
          </a:p>
          <a:p>
            <a:pPr fontAlgn="auto">
              <a:spcAft>
                <a:spcPts val="0"/>
              </a:spcAft>
              <a:defRPr/>
            </a:pPr>
            <a:endParaRPr lang="en-US" sz="9600" kern="0" dirty="0">
              <a:latin typeface="Balaram" pitchFamily="2" charset="0"/>
              <a:ea typeface="Times New Roman" pitchFamily="18" charset="0"/>
              <a:cs typeface="Tahoma" pitchFamily="34" charset="0"/>
            </a:endParaRPr>
          </a:p>
          <a:p>
            <a:pPr fontAlgn="auto">
              <a:spcAft>
                <a:spcPts val="0"/>
              </a:spcAft>
              <a:defRPr/>
            </a:pPr>
            <a:endParaRPr lang="en-US" sz="9600" kern="0" dirty="0">
              <a:latin typeface="Balaram" pitchFamily="2" charset="0"/>
              <a:ea typeface="Times New Roman" pitchFamily="18" charset="0"/>
              <a:cs typeface="Tahoma" pitchFamily="34" charset="0"/>
            </a:endParaRPr>
          </a:p>
          <a:p>
            <a:pPr indent="-411480" fontAlgn="auto">
              <a:spcAft>
                <a:spcPts val="0"/>
              </a:spcAft>
              <a:buClr>
                <a:schemeClr val="tx1">
                  <a:shade val="95000"/>
                </a:schemeClr>
              </a:buClr>
              <a:buFont typeface="Wingdings 2"/>
              <a:buNone/>
              <a:defRPr/>
            </a:pPr>
            <a:r>
              <a:rPr lang="en-US" sz="10400" b="1" dirty="0">
                <a:solidFill>
                  <a:schemeClr val="accent1">
                    <a:lumMod val="50000"/>
                  </a:schemeClr>
                </a:solidFill>
                <a:latin typeface="Balaram" pitchFamily="2" charset="0"/>
              </a:rPr>
              <a:t>Before reciting this Srimad Bhagavatam, which is the</a:t>
            </a:r>
          </a:p>
          <a:p>
            <a:pPr indent="-411480" fontAlgn="auto">
              <a:spcAft>
                <a:spcPts val="0"/>
              </a:spcAft>
              <a:buClr>
                <a:schemeClr val="tx1">
                  <a:shade val="95000"/>
                </a:schemeClr>
              </a:buClr>
              <a:buFont typeface="Wingdings 2"/>
              <a:buNone/>
              <a:defRPr/>
            </a:pPr>
            <a:r>
              <a:rPr lang="en-US" sz="10400" b="1" dirty="0">
                <a:solidFill>
                  <a:schemeClr val="accent1">
                    <a:lumMod val="50000"/>
                  </a:schemeClr>
                </a:solidFill>
                <a:latin typeface="Balaram" pitchFamily="2" charset="0"/>
              </a:rPr>
              <a:t>very means of conquest, one should offer respectful obeisances unto the Personality of Godhead, Narayana, unto Nara-Narayana Rsi, the supermost human being, unto mother Sarasvati, the goddess of learning, and unto Srila Vyasadeva, the author.</a:t>
            </a:r>
          </a:p>
          <a:p>
            <a:pPr fontAlgn="auto">
              <a:spcAft>
                <a:spcPts val="0"/>
              </a:spcAft>
              <a:defRPr/>
            </a:pPr>
            <a:r>
              <a:rPr lang="en-US" sz="4400" i="1" kern="0" dirty="0">
                <a:solidFill>
                  <a:srgbClr val="FF0000"/>
                </a:solidFill>
                <a:latin typeface="Balaram" pitchFamily="2" charset="0"/>
                <a:ea typeface="+mj-ea"/>
                <a:cs typeface="+mj-cs"/>
              </a:rPr>
              <a:t/>
            </a:r>
            <a:br>
              <a:rPr lang="en-US" sz="4400" i="1" kern="0" dirty="0">
                <a:solidFill>
                  <a:srgbClr val="FF0000"/>
                </a:solidFill>
                <a:latin typeface="Balaram" pitchFamily="2" charset="0"/>
                <a:ea typeface="+mj-ea"/>
                <a:cs typeface="+mj-cs"/>
              </a:rPr>
            </a:br>
            <a:r>
              <a:rPr lang="en-US" sz="2800" kern="0" dirty="0">
                <a:solidFill>
                  <a:schemeClr val="bg1"/>
                </a:solidFill>
                <a:latin typeface="Balaram" pitchFamily="2" charset="0"/>
                <a:ea typeface="Times New Roman" pitchFamily="18" charset="0"/>
                <a:cs typeface="Tahoma" pitchFamily="34" charset="0"/>
              </a:rPr>
              <a:t/>
            </a:r>
            <a:br>
              <a:rPr lang="en-US" sz="2800" kern="0" dirty="0">
                <a:solidFill>
                  <a:schemeClr val="bg1"/>
                </a:solidFill>
                <a:latin typeface="Balaram" pitchFamily="2" charset="0"/>
                <a:ea typeface="Times New Roman" pitchFamily="18" charset="0"/>
                <a:cs typeface="Tahoma" pitchFamily="34" charset="0"/>
              </a:rPr>
            </a:b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651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1.9.19</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495300"/>
            <a:ext cx="8509000" cy="3314700"/>
          </a:xfrm>
          <a:prstGeom prst="rect">
            <a:avLst/>
          </a:prstGeom>
          <a:noFill/>
          <a:ln w="9525">
            <a:noFill/>
            <a:miter lim="800000"/>
            <a:headEnd/>
            <a:tailEnd/>
          </a:ln>
          <a:effectLst/>
        </p:spPr>
        <p:txBody>
          <a:bodyPr anchor="b">
            <a:normAutofit fontScale="25000" lnSpcReduction="20000"/>
          </a:bodyPr>
          <a:lstStyle/>
          <a:p>
            <a:pPr>
              <a:defRPr/>
            </a:pPr>
            <a:endParaRPr lang="en-US" sz="12900" dirty="0">
              <a:solidFill>
                <a:schemeClr val="accent2">
                  <a:lumMod val="25000"/>
                </a:schemeClr>
              </a:solidFill>
              <a:latin typeface="Balaram" pitchFamily="2" charset="0"/>
            </a:endParaRPr>
          </a:p>
          <a:p>
            <a:pPr>
              <a:defRPr/>
            </a:pPr>
            <a:r>
              <a:rPr lang="vi-VN" sz="12900" dirty="0">
                <a:solidFill>
                  <a:schemeClr val="accent2">
                    <a:lumMod val="25000"/>
                  </a:schemeClr>
                </a:solidFill>
                <a:latin typeface="Balaram" pitchFamily="2" charset="0"/>
              </a:rPr>
              <a:t>asyānubhāvaḿ bhagavān</a:t>
            </a:r>
          </a:p>
          <a:p>
            <a:pPr>
              <a:defRPr/>
            </a:pPr>
            <a:r>
              <a:rPr lang="vi-VN" sz="12900" dirty="0">
                <a:solidFill>
                  <a:schemeClr val="accent2">
                    <a:lumMod val="25000"/>
                  </a:schemeClr>
                </a:solidFill>
                <a:latin typeface="Balaram" pitchFamily="2" charset="0"/>
              </a:rPr>
              <a:t>veda guhyatamaḿ śivaḥ</a:t>
            </a:r>
          </a:p>
          <a:p>
            <a:pPr>
              <a:defRPr/>
            </a:pPr>
            <a:r>
              <a:rPr lang="vi-VN" sz="12900" dirty="0">
                <a:solidFill>
                  <a:schemeClr val="accent2">
                    <a:lumMod val="25000"/>
                  </a:schemeClr>
                </a:solidFill>
                <a:latin typeface="Balaram" pitchFamily="2" charset="0"/>
              </a:rPr>
              <a:t>devarṣir nāradaḥ sākṣād</a:t>
            </a:r>
          </a:p>
          <a:p>
            <a:pPr>
              <a:defRPr/>
            </a:pPr>
            <a:r>
              <a:rPr lang="vi-VN" sz="12900" dirty="0">
                <a:solidFill>
                  <a:schemeClr val="accent2">
                    <a:lumMod val="25000"/>
                  </a:schemeClr>
                </a:solidFill>
                <a:latin typeface="Balaram" pitchFamily="2" charset="0"/>
              </a:rPr>
              <a:t>bhagavān kapilo nṛpa</a:t>
            </a:r>
          </a:p>
          <a:p>
            <a:pPr marL="548640" indent="-411480" fontAlgn="auto">
              <a:spcAft>
                <a:spcPts val="0"/>
              </a:spcAft>
              <a:buClr>
                <a:schemeClr val="tx1">
                  <a:shade val="95000"/>
                </a:schemeClr>
              </a:buClr>
              <a:defRPr/>
            </a:pPr>
            <a:endParaRPr lang="en-US" sz="9600" dirty="0">
              <a:solidFill>
                <a:schemeClr val="accent2">
                  <a:lumMod val="25000"/>
                </a:schemeClr>
              </a:solidFill>
              <a:latin typeface="Balaram" pitchFamily="2" charset="0"/>
            </a:endParaRPr>
          </a:p>
          <a:p>
            <a:pPr>
              <a:defRPr/>
            </a:pPr>
            <a:r>
              <a:rPr lang="en-US" sz="9600" dirty="0">
                <a:solidFill>
                  <a:schemeClr val="accent2">
                    <a:lumMod val="25000"/>
                  </a:schemeClr>
                </a:solidFill>
                <a:latin typeface="Balaram" pitchFamily="2" charset="0"/>
              </a:rPr>
              <a:t>O King, Lord Śiva, Nārada the sage amongst the demigods, and Kapila, the incarnation of Godhead, all know very confidentially about His glories through direct contact.</a:t>
            </a:r>
            <a:r>
              <a:rPr lang="en-US" sz="2800" kern="0" dirty="0">
                <a:solidFill>
                  <a:schemeClr val="bg1"/>
                </a:solidFill>
                <a:latin typeface="Balaram" pitchFamily="2" charset="0"/>
                <a:ea typeface="Times New Roman" pitchFamily="18" charset="0"/>
                <a:cs typeface="Tahoma" pitchFamily="34" charset="0"/>
              </a:rPr>
              <a:t/>
            </a:r>
            <a:br>
              <a:rPr lang="en-US" sz="2800" kern="0" dirty="0">
                <a:solidFill>
                  <a:schemeClr val="bg1"/>
                </a:solidFill>
                <a:latin typeface="Balaram" pitchFamily="2" charset="0"/>
                <a:ea typeface="Times New Roman" pitchFamily="18" charset="0"/>
                <a:cs typeface="Tahoma" pitchFamily="34" charset="0"/>
              </a:rPr>
            </a:b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28675" name="TextBox 4"/>
          <p:cNvSpPr txBox="1">
            <a:spLocks noChangeArrowheads="1"/>
          </p:cNvSpPr>
          <p:nvPr/>
        </p:nvSpPr>
        <p:spPr bwMode="auto">
          <a:xfrm>
            <a:off x="412750" y="3114675"/>
            <a:ext cx="3803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t>Placing devotee in difficulty?</a:t>
            </a:r>
          </a:p>
        </p:txBody>
      </p:sp>
      <p:sp>
        <p:nvSpPr>
          <p:cNvPr id="28676" name="Rectangle 3"/>
          <p:cNvSpPr>
            <a:spLocks noChangeArrowheads="1"/>
          </p:cNvSpPr>
          <p:nvPr/>
        </p:nvSpPr>
        <p:spPr bwMode="auto">
          <a:xfrm>
            <a:off x="412750" y="1103313"/>
            <a:ext cx="8123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l">
              <a:buFont typeface="Arial" charset="0"/>
              <a:buChar char="•"/>
            </a:pPr>
            <a:r>
              <a:rPr lang="en-US"/>
              <a:t>Glories of the Lord in different transcendental loving services</a:t>
            </a:r>
          </a:p>
        </p:txBody>
      </p:sp>
      <p:sp>
        <p:nvSpPr>
          <p:cNvPr id="5" name="Rectangle 4"/>
          <p:cNvSpPr/>
          <p:nvPr/>
        </p:nvSpPr>
        <p:spPr>
          <a:xfrm>
            <a:off x="463550" y="3519488"/>
            <a:ext cx="8477250" cy="2308225"/>
          </a:xfrm>
          <a:prstGeom prst="rect">
            <a:avLst/>
          </a:prstGeom>
        </p:spPr>
        <p:txBody>
          <a:bodyPr>
            <a:spAutoFit/>
          </a:bodyPr>
          <a:lstStyle/>
          <a:p>
            <a:pPr>
              <a:defRPr/>
            </a:pPr>
            <a:r>
              <a:rPr lang="en-US" i="1" dirty="0">
                <a:solidFill>
                  <a:schemeClr val="accent1">
                    <a:lumMod val="50000"/>
                  </a:schemeClr>
                </a:solidFill>
              </a:rPr>
              <a:t>“Placing the devotee into material troubles necessitates delivering him from the illusory material relations. The material relations are based on reciprocation of material enjoyment, which depends mainly on material resources. Therefore, when material resources are withdrawn by the Lord, the devotee is cent percent attracted toward the transcendental loving service of the Lord.”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270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1.9.20</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990600"/>
            <a:ext cx="8509000" cy="3314700"/>
          </a:xfrm>
          <a:prstGeom prst="rect">
            <a:avLst/>
          </a:prstGeom>
          <a:noFill/>
          <a:ln w="9525">
            <a:noFill/>
            <a:miter lim="800000"/>
            <a:headEnd/>
            <a:tailEnd/>
          </a:ln>
          <a:effectLst/>
        </p:spPr>
        <p:txBody>
          <a:bodyPr anchor="b">
            <a:normAutofit fontScale="25000" lnSpcReduction="20000"/>
          </a:bodyPr>
          <a:lstStyle/>
          <a:p>
            <a:pPr>
              <a:defRPr/>
            </a:pPr>
            <a:endParaRPr lang="en-US" sz="12900" dirty="0">
              <a:solidFill>
                <a:schemeClr val="accent2">
                  <a:lumMod val="25000"/>
                </a:schemeClr>
              </a:solidFill>
              <a:latin typeface="Balaram" pitchFamily="2" charset="0"/>
            </a:endParaRPr>
          </a:p>
          <a:p>
            <a:pPr>
              <a:defRPr/>
            </a:pPr>
            <a:r>
              <a:rPr lang="vi-VN" sz="12900" dirty="0">
                <a:solidFill>
                  <a:schemeClr val="accent2">
                    <a:lumMod val="25000"/>
                  </a:schemeClr>
                </a:solidFill>
                <a:latin typeface="Balaram" pitchFamily="2" charset="0"/>
              </a:rPr>
              <a:t>yaḿ manyase mātuleyaḿ</a:t>
            </a:r>
          </a:p>
          <a:p>
            <a:pPr>
              <a:defRPr/>
            </a:pPr>
            <a:r>
              <a:rPr lang="vi-VN" sz="12900" dirty="0">
                <a:solidFill>
                  <a:schemeClr val="accent2">
                    <a:lumMod val="25000"/>
                  </a:schemeClr>
                </a:solidFill>
                <a:latin typeface="Balaram" pitchFamily="2" charset="0"/>
              </a:rPr>
              <a:t>priyaḿ mitraḿ suhṛttamam</a:t>
            </a:r>
          </a:p>
          <a:p>
            <a:pPr>
              <a:defRPr/>
            </a:pPr>
            <a:r>
              <a:rPr lang="vi-VN" sz="12900" dirty="0">
                <a:solidFill>
                  <a:schemeClr val="accent2">
                    <a:lumMod val="25000"/>
                  </a:schemeClr>
                </a:solidFill>
                <a:latin typeface="Balaram" pitchFamily="2" charset="0"/>
              </a:rPr>
              <a:t>akaroḥ sacivaḿ dūtaḿ</a:t>
            </a:r>
          </a:p>
          <a:p>
            <a:pPr>
              <a:defRPr/>
            </a:pPr>
            <a:r>
              <a:rPr lang="vi-VN" sz="12900" dirty="0">
                <a:solidFill>
                  <a:schemeClr val="accent2">
                    <a:lumMod val="25000"/>
                  </a:schemeClr>
                </a:solidFill>
                <a:latin typeface="Balaram" pitchFamily="2" charset="0"/>
              </a:rPr>
              <a:t>sauhṛdād atha sārathim</a:t>
            </a:r>
          </a:p>
          <a:p>
            <a:pPr marL="548640" indent="-411480" fontAlgn="auto">
              <a:spcAft>
                <a:spcPts val="0"/>
              </a:spcAft>
              <a:buClr>
                <a:schemeClr val="tx1">
                  <a:shade val="95000"/>
                </a:schemeClr>
              </a:buClr>
              <a:defRPr/>
            </a:pPr>
            <a:endParaRPr lang="en-US" sz="9600" dirty="0">
              <a:solidFill>
                <a:schemeClr val="accent2">
                  <a:lumMod val="25000"/>
                </a:schemeClr>
              </a:solidFill>
              <a:latin typeface="Balaram" pitchFamily="2" charset="0"/>
            </a:endParaRPr>
          </a:p>
          <a:p>
            <a:pPr>
              <a:defRPr/>
            </a:pPr>
            <a:r>
              <a:rPr lang="en-US" sz="9600" dirty="0">
                <a:solidFill>
                  <a:schemeClr val="accent2">
                    <a:lumMod val="25000"/>
                  </a:schemeClr>
                </a:solidFill>
                <a:latin typeface="Balaram" pitchFamily="2" charset="0"/>
              </a:rPr>
              <a:t>O King, that personality whom, out of ignorance only, you thought to be your maternal cousin, your very dear friend, well-wisher, counselor, messenger, benefactor, etc., is that very Personality of Godhead, Śrī Kṛṣṇa.</a:t>
            </a:r>
          </a:p>
          <a:p>
            <a:pPr>
              <a:defRPr/>
            </a:pPr>
            <a:r>
              <a:rPr lang="en-US" sz="2800" kern="0" dirty="0">
                <a:solidFill>
                  <a:schemeClr val="bg1"/>
                </a:solidFill>
                <a:latin typeface="Balaram" pitchFamily="2" charset="0"/>
                <a:ea typeface="Times New Roman" pitchFamily="18" charset="0"/>
                <a:cs typeface="Tahoma" pitchFamily="34" charset="0"/>
              </a:rPr>
              <a:t/>
            </a:r>
            <a:br>
              <a:rPr lang="en-US" sz="2800" kern="0" dirty="0">
                <a:solidFill>
                  <a:schemeClr val="bg1"/>
                </a:solidFill>
                <a:latin typeface="Balaram" pitchFamily="2" charset="0"/>
                <a:ea typeface="Times New Roman" pitchFamily="18" charset="0"/>
                <a:cs typeface="Tahoma" pitchFamily="34" charset="0"/>
              </a:rPr>
            </a:br>
            <a:endParaRPr lang="en-US" sz="2800" kern="0" dirty="0">
              <a:latin typeface="+mj-lt"/>
              <a:ea typeface="+mj-ea"/>
              <a:cs typeface="+mj-cs"/>
            </a:endParaRPr>
          </a:p>
        </p:txBody>
      </p:sp>
      <p:sp>
        <p:nvSpPr>
          <p:cNvPr id="4" name="TextBox 3"/>
          <p:cNvSpPr txBox="1">
            <a:spLocks noChangeArrowheads="1"/>
          </p:cNvSpPr>
          <p:nvPr/>
        </p:nvSpPr>
        <p:spPr bwMode="auto">
          <a:xfrm>
            <a:off x="90488" y="4318000"/>
            <a:ext cx="88741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dirty="0" smtClean="0">
                <a:solidFill>
                  <a:schemeClr val="accent1">
                    <a:lumMod val="50000"/>
                  </a:schemeClr>
                </a:solidFill>
              </a:rPr>
              <a:t>“</a:t>
            </a:r>
            <a:r>
              <a:rPr lang="en-US" i="1" dirty="0" smtClean="0">
                <a:solidFill>
                  <a:schemeClr val="accent1">
                    <a:lumMod val="50000"/>
                  </a:schemeClr>
                </a:solidFill>
              </a:rPr>
              <a:t>Out of His causeless mercy and favor upon His unalloyed devotees, </a:t>
            </a:r>
          </a:p>
          <a:p>
            <a:pPr eaLnBrk="1" hangingPunct="1">
              <a:defRPr/>
            </a:pPr>
            <a:r>
              <a:rPr lang="en-US" i="1" dirty="0" smtClean="0">
                <a:solidFill>
                  <a:schemeClr val="accent1">
                    <a:lumMod val="50000"/>
                  </a:schemeClr>
                </a:solidFill>
              </a:rPr>
              <a:t>He performs all kinds of service, but that does not mean that He  has </a:t>
            </a:r>
          </a:p>
          <a:p>
            <a:pPr eaLnBrk="1" hangingPunct="1">
              <a:defRPr/>
            </a:pPr>
            <a:r>
              <a:rPr lang="en-US" i="1" dirty="0" smtClean="0">
                <a:solidFill>
                  <a:schemeClr val="accent1">
                    <a:lumMod val="50000"/>
                  </a:schemeClr>
                </a:solidFill>
              </a:rPr>
              <a:t>changed His position as the Absolute Person.</a:t>
            </a:r>
            <a:r>
              <a:rPr lang="en-US" dirty="0" smtClean="0">
                <a:solidFill>
                  <a:schemeClr val="accent1">
                    <a:lumMod val="50000"/>
                  </a:schemeClr>
                </a:solidFill>
              </a:rPr>
              <a:t>”</a:t>
            </a:r>
          </a:p>
          <a:p>
            <a:pPr eaLnBrk="1" hangingPunct="1">
              <a:defRPr/>
            </a:pPr>
            <a:endParaRPr lang="en-US" dirty="0" smtClean="0">
              <a:solidFill>
                <a:schemeClr val="accent1">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143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1.9.21</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1079500"/>
            <a:ext cx="8509000" cy="3314700"/>
          </a:xfrm>
          <a:prstGeom prst="rect">
            <a:avLst/>
          </a:prstGeom>
          <a:noFill/>
          <a:ln w="9525">
            <a:noFill/>
            <a:miter lim="800000"/>
            <a:headEnd/>
            <a:tailEnd/>
          </a:ln>
          <a:effectLst/>
        </p:spPr>
        <p:txBody>
          <a:bodyPr anchor="b">
            <a:normAutofit fontScale="25000" lnSpcReduction="20000"/>
          </a:bodyPr>
          <a:lstStyle/>
          <a:p>
            <a:pPr>
              <a:defRPr/>
            </a:pPr>
            <a:endParaRPr lang="en-US" sz="12900" dirty="0">
              <a:solidFill>
                <a:schemeClr val="accent2">
                  <a:lumMod val="25000"/>
                </a:schemeClr>
              </a:solidFill>
              <a:latin typeface="Balaram" pitchFamily="2" charset="0"/>
            </a:endParaRPr>
          </a:p>
          <a:p>
            <a:pPr>
              <a:defRPr/>
            </a:pPr>
            <a:r>
              <a:rPr lang="vi-VN" sz="12900" dirty="0">
                <a:solidFill>
                  <a:schemeClr val="accent2">
                    <a:lumMod val="25000"/>
                  </a:schemeClr>
                </a:solidFill>
                <a:latin typeface="Balaram" pitchFamily="2" charset="0"/>
              </a:rPr>
              <a:t>sarvātmanaḥ sama-dṛśo</a:t>
            </a:r>
          </a:p>
          <a:p>
            <a:pPr>
              <a:defRPr/>
            </a:pPr>
            <a:r>
              <a:rPr lang="vi-VN" sz="12900" dirty="0">
                <a:solidFill>
                  <a:schemeClr val="accent2">
                    <a:lumMod val="25000"/>
                  </a:schemeClr>
                </a:solidFill>
                <a:latin typeface="Balaram" pitchFamily="2" charset="0"/>
              </a:rPr>
              <a:t>hy advayasyānahańkṛteḥ</a:t>
            </a:r>
          </a:p>
          <a:p>
            <a:pPr>
              <a:defRPr/>
            </a:pPr>
            <a:r>
              <a:rPr lang="vi-VN" sz="12900" dirty="0">
                <a:solidFill>
                  <a:schemeClr val="accent2">
                    <a:lumMod val="25000"/>
                  </a:schemeClr>
                </a:solidFill>
                <a:latin typeface="Balaram" pitchFamily="2" charset="0"/>
              </a:rPr>
              <a:t>tat-kṛtaḿ mati-vaiṣamyaḿ</a:t>
            </a:r>
          </a:p>
          <a:p>
            <a:pPr>
              <a:defRPr/>
            </a:pPr>
            <a:r>
              <a:rPr lang="vi-VN" sz="12900" dirty="0">
                <a:solidFill>
                  <a:schemeClr val="accent2">
                    <a:lumMod val="25000"/>
                  </a:schemeClr>
                </a:solidFill>
                <a:latin typeface="Balaram" pitchFamily="2" charset="0"/>
              </a:rPr>
              <a:t>niravadyasya na kvacit</a:t>
            </a:r>
          </a:p>
          <a:p>
            <a:pPr marL="548640" indent="-411480" fontAlgn="auto">
              <a:spcAft>
                <a:spcPts val="0"/>
              </a:spcAft>
              <a:buClr>
                <a:schemeClr val="tx1">
                  <a:shade val="95000"/>
                </a:schemeClr>
              </a:buClr>
              <a:defRPr/>
            </a:pPr>
            <a:endParaRPr lang="en-US" sz="9600" dirty="0">
              <a:solidFill>
                <a:schemeClr val="accent2">
                  <a:lumMod val="25000"/>
                </a:schemeClr>
              </a:solidFill>
              <a:latin typeface="Balaram" pitchFamily="2" charset="0"/>
            </a:endParaRPr>
          </a:p>
          <a:p>
            <a:pPr>
              <a:defRPr/>
            </a:pPr>
            <a:r>
              <a:rPr lang="en-US" sz="9600" dirty="0">
                <a:solidFill>
                  <a:schemeClr val="accent2">
                    <a:lumMod val="25000"/>
                  </a:schemeClr>
                </a:solidFill>
                <a:latin typeface="Balaram" pitchFamily="2" charset="0"/>
              </a:rPr>
              <a:t>Being the Absolute Personality of Godhead, He is present in everyone's heart. He is equally kind to everyone, and He is free from the false ego of differentiation. Therefore whatever He does is free from material inebriety. He is </a:t>
            </a:r>
            <a:r>
              <a:rPr lang="en-US" sz="9600" dirty="0" err="1">
                <a:solidFill>
                  <a:schemeClr val="accent2">
                    <a:lumMod val="25000"/>
                  </a:schemeClr>
                </a:solidFill>
                <a:latin typeface="Balaram" pitchFamily="2" charset="0"/>
              </a:rPr>
              <a:t>equibalanced</a:t>
            </a:r>
            <a:r>
              <a:rPr lang="en-US" sz="9600" dirty="0">
                <a:solidFill>
                  <a:schemeClr val="accent2">
                    <a:lumMod val="25000"/>
                  </a:schemeClr>
                </a:solidFill>
                <a:latin typeface="Balaram" pitchFamily="2" charset="0"/>
              </a:rPr>
              <a:t>.</a:t>
            </a:r>
          </a:p>
          <a:p>
            <a:pPr>
              <a:defRPr/>
            </a:pPr>
            <a:r>
              <a:rPr lang="en-US" sz="2800" kern="0" dirty="0">
                <a:solidFill>
                  <a:schemeClr val="bg1"/>
                </a:solidFill>
                <a:latin typeface="Balaram" pitchFamily="2" charset="0"/>
                <a:ea typeface="Times New Roman" pitchFamily="18" charset="0"/>
                <a:cs typeface="Tahoma" pitchFamily="34" charset="0"/>
              </a:rPr>
              <a:t/>
            </a:r>
            <a:br>
              <a:rPr lang="en-US" sz="2800" kern="0" dirty="0">
                <a:solidFill>
                  <a:schemeClr val="bg1"/>
                </a:solidFill>
                <a:latin typeface="Balaram" pitchFamily="2" charset="0"/>
                <a:ea typeface="Times New Roman" pitchFamily="18" charset="0"/>
                <a:cs typeface="Tahoma" pitchFamily="34" charset="0"/>
              </a:rPr>
            </a:b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0756"/>
            <a:ext cx="1701801" cy="1778209"/>
          </a:xfrm>
          <a:prstGeom prst="rect">
            <a:avLst/>
          </a:prstGeom>
          <a:effectLst>
            <a:softEdge rad="127000"/>
          </a:effectLst>
        </p:spPr>
      </p:pic>
      <p:sp>
        <p:nvSpPr>
          <p:cNvPr id="4" name="Rectangle 3"/>
          <p:cNvSpPr/>
          <p:nvPr/>
        </p:nvSpPr>
        <p:spPr>
          <a:xfrm>
            <a:off x="442913" y="3203575"/>
            <a:ext cx="7848600" cy="831850"/>
          </a:xfrm>
          <a:prstGeom prst="rect">
            <a:avLst/>
          </a:prstGeom>
        </p:spPr>
        <p:txBody>
          <a:bodyPr>
            <a:spAutoFit/>
          </a:bodyPr>
          <a:lstStyle/>
          <a:p>
            <a:pPr>
              <a:defRPr/>
            </a:pPr>
            <a:r>
              <a:rPr lang="en-US" i="1" dirty="0">
                <a:solidFill>
                  <a:schemeClr val="accent1">
                    <a:lumMod val="50000"/>
                  </a:schemeClr>
                </a:solidFill>
              </a:rPr>
              <a:t>“Since He has nothing to do with the material conception of life because He is absolute spiritual identity”</a:t>
            </a:r>
          </a:p>
        </p:txBody>
      </p:sp>
      <p:sp>
        <p:nvSpPr>
          <p:cNvPr id="5" name="TextBox 4"/>
          <p:cNvSpPr txBox="1"/>
          <p:nvPr/>
        </p:nvSpPr>
        <p:spPr>
          <a:xfrm>
            <a:off x="904875" y="4297363"/>
            <a:ext cx="4259263" cy="461962"/>
          </a:xfrm>
          <a:prstGeom prst="rect">
            <a:avLst/>
          </a:prstGeom>
          <a:noFill/>
        </p:spPr>
        <p:txBody>
          <a:bodyPr wrap="none">
            <a:spAutoFit/>
          </a:bodyPr>
          <a:lstStyle/>
          <a:p>
            <a:pPr>
              <a:defRPr/>
            </a:pPr>
            <a:r>
              <a:rPr lang="en-US" b="1" dirty="0">
                <a:solidFill>
                  <a:schemeClr val="accent1">
                    <a:lumMod val="50000"/>
                  </a:schemeClr>
                </a:solidFill>
              </a:rPr>
              <a:t>Qualification to attract Krsna?</a:t>
            </a:r>
          </a:p>
        </p:txBody>
      </p:sp>
      <p:sp>
        <p:nvSpPr>
          <p:cNvPr id="7" name="TextBox 6"/>
          <p:cNvSpPr txBox="1">
            <a:spLocks noChangeArrowheads="1"/>
          </p:cNvSpPr>
          <p:nvPr/>
        </p:nvSpPr>
        <p:spPr bwMode="auto">
          <a:xfrm>
            <a:off x="1679575" y="4721225"/>
            <a:ext cx="4799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t>Mercy of pure devotees – Only hope!</a:t>
            </a:r>
          </a:p>
        </p:txBody>
      </p:sp>
      <p:sp>
        <p:nvSpPr>
          <p:cNvPr id="8" name="Rectangle 7"/>
          <p:cNvSpPr/>
          <p:nvPr/>
        </p:nvSpPr>
        <p:spPr>
          <a:xfrm>
            <a:off x="288925" y="566738"/>
            <a:ext cx="7550150" cy="830262"/>
          </a:xfrm>
          <a:prstGeom prst="rect">
            <a:avLst/>
          </a:prstGeom>
        </p:spPr>
        <p:txBody>
          <a:bodyPr wrap="none">
            <a:spAutoFit/>
          </a:bodyPr>
          <a:lstStyle/>
          <a:p>
            <a:pPr marL="342900" indent="-342900">
              <a:buFont typeface="Arial" pitchFamily="34" charset="0"/>
              <a:buChar char="•"/>
              <a:defRPr/>
            </a:pPr>
            <a:r>
              <a:rPr lang="en-US" dirty="0"/>
              <a:t>Absolute - Everything and everyone is the manifestation </a:t>
            </a:r>
          </a:p>
          <a:p>
            <a:pPr>
              <a:defRPr/>
            </a:pPr>
            <a:r>
              <a:rPr lang="en-US" dirty="0"/>
              <a:t>of </a:t>
            </a:r>
            <a:r>
              <a:rPr lang="en-US" dirty="0" err="1"/>
              <a:t>Krsna’s</a:t>
            </a:r>
            <a:r>
              <a:rPr lang="en-US" dirty="0"/>
              <a:t> energy. Ex- Sun </a:t>
            </a:r>
          </a:p>
        </p:txBody>
      </p:sp>
      <p:sp>
        <p:nvSpPr>
          <p:cNvPr id="9" name="Rectangle 8"/>
          <p:cNvSpPr>
            <a:spLocks noChangeArrowheads="1"/>
          </p:cNvSpPr>
          <p:nvPr/>
        </p:nvSpPr>
        <p:spPr bwMode="auto">
          <a:xfrm>
            <a:off x="311150" y="1595438"/>
            <a:ext cx="4430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 typeface="Arial" charset="0"/>
              <a:buChar char="•"/>
            </a:pPr>
            <a:r>
              <a:rPr lang="en-US"/>
              <a:t>Chariot driver of living entities </a:t>
            </a:r>
          </a:p>
        </p:txBody>
      </p:sp>
      <p:sp>
        <p:nvSpPr>
          <p:cNvPr id="11" name="Rectangle 10"/>
          <p:cNvSpPr>
            <a:spLocks noChangeArrowheads="1"/>
          </p:cNvSpPr>
          <p:nvPr/>
        </p:nvSpPr>
        <p:spPr bwMode="auto">
          <a:xfrm>
            <a:off x="341313" y="2157413"/>
            <a:ext cx="74945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a:buFont typeface="Arial" charset="0"/>
              <a:buChar char="•"/>
            </a:pPr>
            <a:r>
              <a:rPr lang="en-US"/>
              <a:t>Power of devotional service</a:t>
            </a:r>
          </a:p>
          <a:p>
            <a:pPr marL="800100" lvl="1" indent="-342900">
              <a:buFontTx/>
              <a:buChar char="-"/>
            </a:pPr>
            <a:r>
              <a:rPr lang="en-US"/>
              <a:t>Krsna becomes grateful &amp; wants to give Himself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76200"/>
            <a:ext cx="6840537" cy="690563"/>
          </a:xfrm>
        </p:spPr>
        <p:txBody>
          <a:bodyPr/>
          <a:lstStyle/>
          <a:p>
            <a:pPr eaLnBrk="1" fontAlgn="auto" hangingPunct="1">
              <a:spcAft>
                <a:spcPts val="0"/>
              </a:spcAft>
              <a:defRPr/>
            </a:pPr>
            <a:r>
              <a:rPr lang="en-US" sz="2400" b="1" dirty="0" smtClean="0">
                <a:solidFill>
                  <a:schemeClr val="accent1">
                    <a:lumMod val="50000"/>
                  </a:schemeClr>
                </a:solidFill>
                <a:latin typeface="Balaram" pitchFamily="2" charset="0"/>
                <a:ea typeface="Times New Roman" pitchFamily="18" charset="0"/>
                <a:cs typeface="Tahoma" pitchFamily="34" charset="0"/>
              </a:rPr>
              <a:t>SB 1.9.22</a:t>
            </a:r>
            <a:endParaRPr lang="en-US" sz="24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501650" y="215900"/>
            <a:ext cx="8509000" cy="3314700"/>
          </a:xfrm>
          <a:prstGeom prst="rect">
            <a:avLst/>
          </a:prstGeom>
          <a:noFill/>
          <a:ln w="9525">
            <a:noFill/>
            <a:miter lim="800000"/>
            <a:headEnd/>
            <a:tailEnd/>
          </a:ln>
          <a:effectLst/>
        </p:spPr>
        <p:txBody>
          <a:bodyPr anchor="b">
            <a:normAutofit fontScale="25000" lnSpcReduction="20000"/>
          </a:bodyPr>
          <a:lstStyle/>
          <a:p>
            <a:pPr>
              <a:defRPr/>
            </a:pPr>
            <a:r>
              <a:rPr lang="vi-VN" sz="12900" dirty="0">
                <a:solidFill>
                  <a:schemeClr val="accent2">
                    <a:lumMod val="25000"/>
                  </a:schemeClr>
                </a:solidFill>
                <a:latin typeface="Balaram" pitchFamily="2" charset="0"/>
              </a:rPr>
              <a:t>tathāpy </a:t>
            </a:r>
            <a:r>
              <a:rPr lang="vi-VN" sz="12900" dirty="0">
                <a:solidFill>
                  <a:schemeClr val="accent2">
                    <a:lumMod val="25000"/>
                  </a:schemeClr>
                </a:solidFill>
                <a:latin typeface="Balaram" pitchFamily="2" charset="0"/>
              </a:rPr>
              <a:t>ekānta-bhakteṣu</a:t>
            </a:r>
          </a:p>
          <a:p>
            <a:pPr>
              <a:defRPr/>
            </a:pPr>
            <a:r>
              <a:rPr lang="vi-VN" sz="12900" dirty="0">
                <a:solidFill>
                  <a:schemeClr val="accent2">
                    <a:lumMod val="25000"/>
                  </a:schemeClr>
                </a:solidFill>
                <a:latin typeface="Balaram" pitchFamily="2" charset="0"/>
              </a:rPr>
              <a:t>paśya bhūpānukampitam</a:t>
            </a:r>
          </a:p>
          <a:p>
            <a:pPr>
              <a:defRPr/>
            </a:pPr>
            <a:r>
              <a:rPr lang="vi-VN" sz="12900" dirty="0">
                <a:solidFill>
                  <a:schemeClr val="accent2">
                    <a:lumMod val="25000"/>
                  </a:schemeClr>
                </a:solidFill>
                <a:latin typeface="Balaram" pitchFamily="2" charset="0"/>
              </a:rPr>
              <a:t>yan me 'sūḿs tyajataḥ sākṣāt</a:t>
            </a:r>
          </a:p>
          <a:p>
            <a:pPr>
              <a:defRPr/>
            </a:pPr>
            <a:r>
              <a:rPr lang="vi-VN" sz="12900" dirty="0">
                <a:solidFill>
                  <a:schemeClr val="accent2">
                    <a:lumMod val="25000"/>
                  </a:schemeClr>
                </a:solidFill>
                <a:latin typeface="Balaram" pitchFamily="2" charset="0"/>
              </a:rPr>
              <a:t>kṛṣṇo darśanam āgataḥ</a:t>
            </a:r>
          </a:p>
          <a:p>
            <a:pPr marL="548640" indent="-411480" fontAlgn="auto">
              <a:spcAft>
                <a:spcPts val="0"/>
              </a:spcAft>
              <a:buClr>
                <a:schemeClr val="tx1">
                  <a:shade val="95000"/>
                </a:schemeClr>
              </a:buClr>
              <a:defRPr/>
            </a:pPr>
            <a:endParaRPr lang="en-US" sz="9600" dirty="0">
              <a:solidFill>
                <a:schemeClr val="accent2">
                  <a:lumMod val="25000"/>
                </a:schemeClr>
              </a:solidFill>
              <a:latin typeface="Balaram" pitchFamily="2" charset="0"/>
            </a:endParaRPr>
          </a:p>
          <a:p>
            <a:pPr>
              <a:defRPr/>
            </a:pPr>
            <a:r>
              <a:rPr lang="en-US" sz="9600" dirty="0">
                <a:solidFill>
                  <a:schemeClr val="accent2">
                    <a:lumMod val="25000"/>
                  </a:schemeClr>
                </a:solidFill>
                <a:latin typeface="Balaram" pitchFamily="2" charset="0"/>
              </a:rPr>
              <a:t>Yet, despite His being equally kind to everyone, He has graciously come before me while I am ending my life, for I am His unflinching servitor.</a:t>
            </a:r>
          </a:p>
        </p:txBody>
      </p:sp>
      <p:pic>
        <p:nvPicPr>
          <p:cNvPr id="327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594100"/>
            <a:ext cx="55499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34821" name="TextBox 4"/>
          <p:cNvSpPr txBox="1">
            <a:spLocks noChangeArrowheads="1"/>
          </p:cNvSpPr>
          <p:nvPr/>
        </p:nvSpPr>
        <p:spPr bwMode="auto">
          <a:xfrm>
            <a:off x="393700" y="1695450"/>
            <a:ext cx="4981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 typeface="Arial" charset="0"/>
              <a:buChar char="•"/>
            </a:pPr>
            <a:r>
              <a:rPr lang="en-US"/>
              <a:t>most </a:t>
            </a:r>
            <a:r>
              <a:rPr lang="en-US" b="1"/>
              <a:t>Happy</a:t>
            </a:r>
            <a:r>
              <a:rPr lang="en-US"/>
              <a:t> - absolute dependence </a:t>
            </a:r>
          </a:p>
          <a:p>
            <a:pPr algn="l" eaLnBrk="1" hangingPunct="1">
              <a:buFont typeface="Arial" charset="0"/>
              <a:buChar char="•"/>
            </a:pPr>
            <a:r>
              <a:rPr lang="en-US"/>
              <a:t>cause of </a:t>
            </a:r>
            <a:r>
              <a:rPr lang="en-US" b="1"/>
              <a:t>falldown</a:t>
            </a:r>
            <a:r>
              <a:rPr lang="en-US"/>
              <a:t> - misidentifying </a:t>
            </a:r>
          </a:p>
        </p:txBody>
      </p:sp>
      <p:sp>
        <p:nvSpPr>
          <p:cNvPr id="34822" name="TextBox 5"/>
          <p:cNvSpPr txBox="1">
            <a:spLocks noChangeArrowheads="1"/>
          </p:cNvSpPr>
          <p:nvPr/>
        </p:nvSpPr>
        <p:spPr bwMode="auto">
          <a:xfrm>
            <a:off x="855663" y="3702050"/>
            <a:ext cx="6489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t>Unflinching devotee / intimate relation of the soul</a:t>
            </a:r>
          </a:p>
        </p:txBody>
      </p:sp>
      <p:sp>
        <p:nvSpPr>
          <p:cNvPr id="4" name="Rectangle 3"/>
          <p:cNvSpPr/>
          <p:nvPr/>
        </p:nvSpPr>
        <p:spPr>
          <a:xfrm>
            <a:off x="1031875" y="4670425"/>
            <a:ext cx="7853363" cy="1938338"/>
          </a:xfrm>
          <a:prstGeom prst="rect">
            <a:avLst/>
          </a:prstGeom>
        </p:spPr>
        <p:txBody>
          <a:bodyPr>
            <a:spAutoFit/>
          </a:bodyPr>
          <a:lstStyle/>
          <a:p>
            <a:pPr>
              <a:defRPr/>
            </a:pPr>
            <a:r>
              <a:rPr lang="en-US" i="1" dirty="0">
                <a:solidFill>
                  <a:schemeClr val="accent1">
                    <a:lumMod val="50000"/>
                  </a:schemeClr>
                </a:solidFill>
              </a:rPr>
              <a:t>“The best way to establish our relation in transcendental sweetness is to approach Him through His recognized devotees. One should not try to establish the relation directly; there must be a via medium which is transparent and competent to lead us to the right path.”</a:t>
            </a:r>
          </a:p>
        </p:txBody>
      </p:sp>
      <p:sp>
        <p:nvSpPr>
          <p:cNvPr id="5" name="Rectangle 4"/>
          <p:cNvSpPr>
            <a:spLocks noChangeArrowheads="1"/>
          </p:cNvSpPr>
          <p:nvPr/>
        </p:nvSpPr>
        <p:spPr bwMode="auto">
          <a:xfrm>
            <a:off x="393700" y="4202113"/>
            <a:ext cx="3506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How to approach Krsna?</a:t>
            </a:r>
          </a:p>
        </p:txBody>
      </p:sp>
      <p:sp>
        <p:nvSpPr>
          <p:cNvPr id="6" name="Rectangle 5"/>
          <p:cNvSpPr>
            <a:spLocks noChangeArrowheads="1"/>
          </p:cNvSpPr>
          <p:nvPr/>
        </p:nvSpPr>
        <p:spPr bwMode="auto">
          <a:xfrm>
            <a:off x="1612900" y="173038"/>
            <a:ext cx="59674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Relationship between devotee and the Lord </a:t>
            </a:r>
          </a:p>
        </p:txBody>
      </p:sp>
      <p:sp>
        <p:nvSpPr>
          <p:cNvPr id="7" name="Rectangle 6"/>
          <p:cNvSpPr/>
          <p:nvPr/>
        </p:nvSpPr>
        <p:spPr>
          <a:xfrm>
            <a:off x="254000" y="703263"/>
            <a:ext cx="8567738" cy="830262"/>
          </a:xfrm>
          <a:prstGeom prst="rect">
            <a:avLst/>
          </a:prstGeom>
        </p:spPr>
        <p:txBody>
          <a:bodyPr>
            <a:spAutoFit/>
          </a:bodyPr>
          <a:lstStyle/>
          <a:p>
            <a:pPr>
              <a:defRPr/>
            </a:pPr>
            <a:r>
              <a:rPr lang="en-US" i="1" dirty="0">
                <a:solidFill>
                  <a:schemeClr val="accent1">
                    <a:lumMod val="50000"/>
                  </a:schemeClr>
                </a:solidFill>
              </a:rPr>
              <a:t>“Having unflinching faith in the Supreme Lord as one's protector, friend and master is the natural condition of eternal life.”</a:t>
            </a:r>
          </a:p>
        </p:txBody>
      </p:sp>
      <p:sp>
        <p:nvSpPr>
          <p:cNvPr id="8" name="Rectangle 7"/>
          <p:cNvSpPr/>
          <p:nvPr/>
        </p:nvSpPr>
        <p:spPr>
          <a:xfrm>
            <a:off x="393700" y="2655888"/>
            <a:ext cx="4013200" cy="461962"/>
          </a:xfrm>
          <a:prstGeom prst="rect">
            <a:avLst/>
          </a:prstGeom>
        </p:spPr>
        <p:txBody>
          <a:bodyPr>
            <a:spAutoFit/>
          </a:bodyPr>
          <a:lstStyle/>
          <a:p>
            <a:pPr marL="342900" indent="-342900" algn="l">
              <a:buFont typeface="Arial" pitchFamily="34" charset="0"/>
              <a:buChar char="•"/>
              <a:defRPr/>
            </a:pPr>
            <a:r>
              <a:rPr lang="en-US" dirty="0"/>
              <a:t>Root cause of all troubles -</a:t>
            </a:r>
            <a:endParaRPr lang="en-US" b="1" dirty="0">
              <a:solidFill>
                <a:schemeClr val="accent1">
                  <a:lumMod val="50000"/>
                </a:schemeClr>
              </a:solidFill>
            </a:endParaRPr>
          </a:p>
        </p:txBody>
      </p:sp>
      <p:sp>
        <p:nvSpPr>
          <p:cNvPr id="9" name="Rectangle 8"/>
          <p:cNvSpPr/>
          <p:nvPr/>
        </p:nvSpPr>
        <p:spPr>
          <a:xfrm>
            <a:off x="4100513" y="2654300"/>
            <a:ext cx="2030412" cy="461963"/>
          </a:xfrm>
          <a:prstGeom prst="rect">
            <a:avLst/>
          </a:prstGeom>
        </p:spPr>
        <p:txBody>
          <a:bodyPr wrap="none">
            <a:spAutoFit/>
          </a:bodyPr>
          <a:lstStyle/>
          <a:p>
            <a:pPr>
              <a:defRPr/>
            </a:pPr>
            <a:r>
              <a:rPr lang="en-US" b="1" dirty="0">
                <a:solidFill>
                  <a:schemeClr val="accent1">
                    <a:lumMod val="50000"/>
                  </a:schemeClr>
                </a:solidFill>
              </a:rPr>
              <a:t>False egotism </a:t>
            </a:r>
            <a:endParaRPr lang="en-US" dirty="0"/>
          </a:p>
        </p:txBody>
      </p:sp>
      <p:sp>
        <p:nvSpPr>
          <p:cNvPr id="10" name="Rectangle 9"/>
          <p:cNvSpPr>
            <a:spLocks noChangeArrowheads="1"/>
          </p:cNvSpPr>
          <p:nvPr/>
        </p:nvSpPr>
        <p:spPr bwMode="auto">
          <a:xfrm>
            <a:off x="393700" y="3279775"/>
            <a:ext cx="817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Appearance of Lord Kṛṣṇa at the deathbed of Bhīṣmajī?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4821">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4821">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4822"/>
                                        </p:tgtEl>
                                        <p:attrNameLst>
                                          <p:attrName>style.visibility</p:attrName>
                                        </p:attrNameLst>
                                      </p:cBhvr>
                                      <p:to>
                                        <p:strVal val="visible"/>
                                      </p:to>
                                    </p:set>
                                    <p:animEffect transition="in" filter="fade">
                                      <p:cBhvr>
                                        <p:cTn id="40" dur="500"/>
                                        <p:tgtEl>
                                          <p:spTgt spid="3482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4" grpId="0"/>
      <p:bldP spid="5" grpId="0"/>
      <p:bldP spid="6" grpId="0"/>
      <p:bldP spid="7"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96925" y="152400"/>
            <a:ext cx="6840538" cy="1008063"/>
          </a:xfrm>
        </p:spPr>
        <p:txBody>
          <a:bodyPr/>
          <a:lstStyle/>
          <a:p>
            <a:pPr eaLnBrk="1" fontAlgn="auto" hangingPunct="1">
              <a:spcAft>
                <a:spcPts val="0"/>
              </a:spcAft>
              <a:defRPr/>
            </a:pPr>
            <a:r>
              <a:rPr lang="en-US" dirty="0" smtClean="0">
                <a:latin typeface="Balaram" pitchFamily="2" charset="0"/>
              </a:rPr>
              <a:t>Summary</a:t>
            </a:r>
          </a:p>
        </p:txBody>
      </p:sp>
      <p:sp>
        <p:nvSpPr>
          <p:cNvPr id="34819" name="TextBox 6"/>
          <p:cNvSpPr txBox="1">
            <a:spLocks noChangeArrowheads="1"/>
          </p:cNvSpPr>
          <p:nvPr/>
        </p:nvSpPr>
        <p:spPr bwMode="auto">
          <a:xfrm>
            <a:off x="520700" y="1884363"/>
            <a:ext cx="8051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r>
              <a:rPr lang="en-US"/>
              <a:t>Stress management – 3 guiding principles</a:t>
            </a:r>
          </a:p>
          <a:p>
            <a:pPr algn="l" eaLnBrk="1" hangingPunct="1"/>
            <a:r>
              <a:rPr lang="en-US"/>
              <a:t>Difficulties/Reversals</a:t>
            </a:r>
          </a:p>
          <a:p>
            <a:pPr algn="l" eaLnBrk="1" hangingPunct="1"/>
            <a:r>
              <a:rPr lang="en-US"/>
              <a:t>Absolute dependence on the Lord – Most happy</a:t>
            </a:r>
          </a:p>
          <a:p>
            <a:pPr algn="l" eaLnBrk="1" hangingPunct="1"/>
            <a:r>
              <a:rPr lang="en-US"/>
              <a:t>Cause of fall down – independent desire</a:t>
            </a:r>
          </a:p>
          <a:p>
            <a:pPr eaLnBrk="1" hangingPunct="1"/>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1171575" y="1589088"/>
            <a:ext cx="6840538" cy="836612"/>
          </a:xfrm>
        </p:spPr>
        <p:txBody>
          <a:bodyPr/>
          <a:lstStyle/>
          <a:p>
            <a:pPr marL="274320" eaLnBrk="1" fontAlgn="auto" hangingPunct="1">
              <a:spcAft>
                <a:spcPts val="0"/>
              </a:spcAft>
              <a:defRPr/>
            </a:pPr>
            <a:r>
              <a:rPr lang="en-US" dirty="0" smtClean="0">
                <a:latin typeface="Balaram" pitchFamily="2" charset="0"/>
              </a:rPr>
              <a:t>HH </a:t>
            </a:r>
            <a:r>
              <a:rPr lang="en-US" dirty="0" err="1" smtClean="0">
                <a:latin typeface="Balaram" pitchFamily="2" charset="0"/>
              </a:rPr>
              <a:t>Romapada</a:t>
            </a:r>
            <a:r>
              <a:rPr lang="en-US" dirty="0" smtClean="0">
                <a:latin typeface="Balaram" pitchFamily="2" charset="0"/>
              </a:rPr>
              <a:t> Swami </a:t>
            </a:r>
            <a:r>
              <a:rPr lang="en-US" dirty="0" err="1" smtClean="0">
                <a:latin typeface="Balaram" pitchFamily="2" charset="0"/>
              </a:rPr>
              <a:t>Maharaj’s</a:t>
            </a:r>
            <a:r>
              <a:rPr lang="en-US" dirty="0" smtClean="0">
                <a:latin typeface="Balaram" pitchFamily="2" charset="0"/>
              </a:rPr>
              <a:t> SB Lectures</a:t>
            </a:r>
          </a:p>
          <a:p>
            <a:pPr marL="274320" eaLnBrk="1" fontAlgn="auto" hangingPunct="1">
              <a:spcAft>
                <a:spcPts val="0"/>
              </a:spcAft>
              <a:defRPr/>
            </a:pPr>
            <a:r>
              <a:rPr lang="en-US" dirty="0" smtClean="0">
                <a:latin typeface="Balaram" pitchFamily="2" charset="0"/>
              </a:rPr>
              <a:t>Unveiling His Lotus feet – HG </a:t>
            </a:r>
            <a:r>
              <a:rPr lang="en-US" dirty="0" err="1" smtClean="0">
                <a:latin typeface="Balaram" pitchFamily="2" charset="0"/>
              </a:rPr>
              <a:t>Bhurijana</a:t>
            </a:r>
            <a:r>
              <a:rPr lang="en-US" dirty="0" smtClean="0">
                <a:latin typeface="Balaram" pitchFamily="2" charset="0"/>
              </a:rPr>
              <a:t> </a:t>
            </a:r>
            <a:r>
              <a:rPr lang="en-US" dirty="0" err="1" smtClean="0">
                <a:latin typeface="Balaram" pitchFamily="2" charset="0"/>
              </a:rPr>
              <a:t>prabhu</a:t>
            </a:r>
            <a:endParaRPr lang="en-US" dirty="0" smtClean="0">
              <a:latin typeface="Balaram" pitchFamily="2" charset="0"/>
            </a:endParaRPr>
          </a:p>
        </p:txBody>
      </p:sp>
      <p:sp>
        <p:nvSpPr>
          <p:cNvPr id="21507" name="Title 2"/>
          <p:cNvSpPr>
            <a:spLocks noGrp="1"/>
          </p:cNvSpPr>
          <p:nvPr>
            <p:ph type="title"/>
          </p:nvPr>
        </p:nvSpPr>
        <p:spPr>
          <a:xfrm>
            <a:off x="1044575" y="152400"/>
            <a:ext cx="6840538" cy="1008063"/>
          </a:xfrm>
        </p:spPr>
        <p:txBody>
          <a:bodyPr/>
          <a:lstStyle/>
          <a:p>
            <a:pPr eaLnBrk="1" fontAlgn="auto" hangingPunct="1">
              <a:spcAft>
                <a:spcPts val="0"/>
              </a:spcAft>
              <a:defRPr/>
            </a:pPr>
            <a:r>
              <a:rPr lang="en-US" dirty="0" smtClean="0">
                <a:latin typeface="Balaram" pitchFamily="2" charset="0"/>
              </a:rPr>
              <a:t>References</a:t>
            </a:r>
          </a:p>
        </p:txBody>
      </p:sp>
      <p:pic>
        <p:nvPicPr>
          <p:cNvPr id="5" name="Picture 4" descr="SP_smi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565400"/>
            <a:ext cx="3327400"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box(in)">
                                      <p:cBhvr>
                                        <p:cTn id="7" dur="500"/>
                                        <p:tgtEl>
                                          <p:spTgt spid="33794">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794">
                                            <p:txEl>
                                              <p:pRg st="1" end="1"/>
                                            </p:txEl>
                                          </p:spTgt>
                                        </p:tgtEl>
                                        <p:attrNameLst>
                                          <p:attrName>style.visibility</p:attrName>
                                        </p:attrNameLst>
                                      </p:cBhvr>
                                      <p:to>
                                        <p:strVal val="visible"/>
                                      </p:to>
                                    </p:set>
                                    <p:animEffect transition="in" filter="box(in)">
                                      <p:cBhvr>
                                        <p:cTn id="10" dur="500"/>
                                        <p:tgtEl>
                                          <p:spTgt spid="3379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Grp="1" noChangeArrowheads="1"/>
          </p:cNvSpPr>
          <p:nvPr>
            <p:ph type="title" idx="4294967295"/>
          </p:nvPr>
        </p:nvSpPr>
        <p:spPr>
          <a:xfrm>
            <a:off x="1046163" y="152400"/>
            <a:ext cx="6840537" cy="690563"/>
          </a:xfrm>
        </p:spPr>
        <p:txBody>
          <a:bodyPr/>
          <a:lstStyle/>
          <a:p>
            <a:pPr eaLnBrk="1" fontAlgn="auto" hangingPunct="1">
              <a:spcAft>
                <a:spcPts val="0"/>
              </a:spcAft>
              <a:defRPr/>
            </a:pPr>
            <a:r>
              <a:rPr lang="en-US" sz="2800" b="1" dirty="0">
                <a:solidFill>
                  <a:schemeClr val="accent1">
                    <a:lumMod val="50000"/>
                  </a:schemeClr>
                </a:solidFill>
                <a:latin typeface="Balaram" pitchFamily="2" charset="0"/>
                <a:ea typeface="Times New Roman" pitchFamily="18" charset="0"/>
                <a:cs typeface="Tahoma" pitchFamily="34" charset="0"/>
              </a:rPr>
              <a:t>SB 1.2.18</a:t>
            </a:r>
          </a:p>
        </p:txBody>
      </p:sp>
      <p:sp>
        <p:nvSpPr>
          <p:cNvPr id="8" name="Title 1"/>
          <p:cNvSpPr txBox="1">
            <a:spLocks/>
          </p:cNvSpPr>
          <p:nvPr/>
        </p:nvSpPr>
        <p:spPr bwMode="auto">
          <a:xfrm>
            <a:off x="152400" y="927100"/>
            <a:ext cx="8826500" cy="5410200"/>
          </a:xfrm>
          <a:prstGeom prst="rect">
            <a:avLst/>
          </a:prstGeom>
          <a:noFill/>
          <a:ln w="9525">
            <a:noFill/>
            <a:miter lim="800000"/>
            <a:headEnd/>
            <a:tailEnd/>
          </a:ln>
          <a:effectLst/>
        </p:spPr>
        <p:txBody>
          <a:bodyPr anchor="b">
            <a:normAutofit fontScale="25000" lnSpcReduction="20000"/>
          </a:bodyPr>
          <a:lstStyle/>
          <a:p>
            <a:pPr>
              <a:defRPr/>
            </a:pPr>
            <a:r>
              <a:rPr lang="vi-VN" sz="14400" kern="0" dirty="0">
                <a:latin typeface="Balaram" pitchFamily="2" charset="0"/>
                <a:ea typeface="Times New Roman" pitchFamily="18" charset="0"/>
                <a:cs typeface="Tahoma" pitchFamily="34" charset="0"/>
              </a:rPr>
              <a:t>naṣṭa-prāyeṣv abhadreṣu</a:t>
            </a:r>
          </a:p>
          <a:p>
            <a:pPr>
              <a:defRPr/>
            </a:pPr>
            <a:r>
              <a:rPr lang="vi-VN" sz="14400" kern="0" dirty="0">
                <a:latin typeface="Balaram" pitchFamily="2" charset="0"/>
                <a:ea typeface="Times New Roman" pitchFamily="18" charset="0"/>
                <a:cs typeface="Tahoma" pitchFamily="34" charset="0"/>
              </a:rPr>
              <a:t>nityaḿ bhāgavata-sevayā</a:t>
            </a:r>
          </a:p>
          <a:p>
            <a:pPr>
              <a:defRPr/>
            </a:pPr>
            <a:r>
              <a:rPr lang="vi-VN" sz="14400" kern="0" dirty="0">
                <a:latin typeface="Balaram" pitchFamily="2" charset="0"/>
                <a:ea typeface="Times New Roman" pitchFamily="18" charset="0"/>
                <a:cs typeface="Tahoma" pitchFamily="34" charset="0"/>
              </a:rPr>
              <a:t>bhagavaty uttama-śloke</a:t>
            </a:r>
          </a:p>
          <a:p>
            <a:pPr>
              <a:defRPr/>
            </a:pPr>
            <a:r>
              <a:rPr lang="vi-VN" sz="14400" kern="0" dirty="0">
                <a:latin typeface="Balaram" pitchFamily="2" charset="0"/>
                <a:ea typeface="Times New Roman" pitchFamily="18" charset="0"/>
                <a:cs typeface="Tahoma" pitchFamily="34" charset="0"/>
              </a:rPr>
              <a:t>bhaktir bhavati naiṣṭhikī</a:t>
            </a:r>
          </a:p>
          <a:p>
            <a:pPr marL="548640" indent="-411480" fontAlgn="auto">
              <a:spcAft>
                <a:spcPts val="0"/>
              </a:spcAft>
              <a:buClr>
                <a:schemeClr val="tx1">
                  <a:shade val="95000"/>
                </a:schemeClr>
              </a:buClr>
              <a:defRPr/>
            </a:pPr>
            <a:endParaRPr lang="en-US" sz="16000" kern="0" dirty="0">
              <a:latin typeface="Balaram" pitchFamily="2" charset="0"/>
              <a:ea typeface="Times New Roman" pitchFamily="18" charset="0"/>
              <a:cs typeface="Tahoma" pitchFamily="34" charset="0"/>
            </a:endParaRPr>
          </a:p>
          <a:p>
            <a:pPr indent="-411480" fontAlgn="auto">
              <a:spcAft>
                <a:spcPts val="0"/>
              </a:spcAft>
              <a:buClr>
                <a:schemeClr val="tx1">
                  <a:shade val="95000"/>
                </a:schemeClr>
              </a:buClr>
              <a:defRPr/>
            </a:pPr>
            <a:r>
              <a:rPr lang="en-US" sz="10400" b="1" dirty="0">
                <a:solidFill>
                  <a:schemeClr val="accent1">
                    <a:lumMod val="50000"/>
                  </a:schemeClr>
                </a:solidFill>
                <a:latin typeface="Balaram" pitchFamily="2" charset="0"/>
              </a:rPr>
              <a:t>By regular attendance in classes on the Bhagavatam and by rendering of service to the pure devotee, all that is troublesome to the heart is almost completely destroyed, and loving service unto the Personality of Godhead, who is praised with transcendental songs, is established as an irrevocable fact.</a:t>
            </a:r>
          </a:p>
          <a:p>
            <a:pPr indent="-411480" fontAlgn="auto">
              <a:spcAft>
                <a:spcPts val="0"/>
              </a:spcAft>
              <a:buClr>
                <a:schemeClr val="tx1">
                  <a:shade val="95000"/>
                </a:schemeClr>
              </a:buClr>
              <a:defRPr/>
            </a:pPr>
            <a:endParaRPr lang="en-US" sz="10400" kern="0" dirty="0">
              <a:latin typeface="Balaram" pitchFamily="2" charset="0"/>
              <a:ea typeface="Times New Roman" pitchFamily="18" charset="0"/>
              <a:cs typeface="Tahoma" pitchFamily="34" charset="0"/>
            </a:endParaRPr>
          </a:p>
          <a:p>
            <a:pPr fontAlgn="auto">
              <a:spcAft>
                <a:spcPts val="0"/>
              </a:spcAft>
              <a:defRPr/>
            </a:pPr>
            <a:endParaRPr lang="en-US" sz="5300" kern="0" dirty="0">
              <a:latin typeface="Balaram" pitchFamily="2" charset="0"/>
              <a:ea typeface="Times New Roman" pitchFamily="18" charset="0"/>
              <a:cs typeface="Tahoma" pitchFamily="34" charset="0"/>
            </a:endParaRPr>
          </a:p>
          <a:p>
            <a:pPr fontAlgn="auto">
              <a:spcAft>
                <a:spcPts val="0"/>
              </a:spcAft>
              <a:defRPr/>
            </a:pPr>
            <a:r>
              <a:rPr lang="en-US" sz="4400" i="1" kern="0" dirty="0">
                <a:solidFill>
                  <a:srgbClr val="FF0000"/>
                </a:solidFill>
                <a:latin typeface="Balaram" pitchFamily="2" charset="0"/>
                <a:ea typeface="+mj-ea"/>
                <a:cs typeface="+mj-cs"/>
              </a:rPr>
              <a:t/>
            </a:r>
            <a:br>
              <a:rPr lang="en-US" sz="4400" i="1" kern="0" dirty="0">
                <a:solidFill>
                  <a:srgbClr val="FF0000"/>
                </a:solidFill>
                <a:latin typeface="Balaram" pitchFamily="2" charset="0"/>
                <a:ea typeface="+mj-ea"/>
                <a:cs typeface="+mj-cs"/>
              </a:rPr>
            </a:br>
            <a:r>
              <a:rPr lang="en-US" sz="2800" kern="0" dirty="0">
                <a:solidFill>
                  <a:schemeClr val="bg1"/>
                </a:solidFill>
                <a:latin typeface="Balaram" pitchFamily="2" charset="0"/>
                <a:ea typeface="Times New Roman" pitchFamily="18" charset="0"/>
                <a:cs typeface="Tahoma" pitchFamily="34" charset="0"/>
              </a:rPr>
              <a:t/>
            </a:r>
            <a:br>
              <a:rPr lang="en-US" sz="2800" kern="0" dirty="0">
                <a:solidFill>
                  <a:schemeClr val="bg1"/>
                </a:solidFill>
                <a:latin typeface="Balaram" pitchFamily="2" charset="0"/>
                <a:ea typeface="Times New Roman" pitchFamily="18" charset="0"/>
                <a:cs typeface="Tahoma" pitchFamily="34" charset="0"/>
              </a:rPr>
            </a:b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1295400" y="174625"/>
            <a:ext cx="6840538" cy="1008063"/>
          </a:xfrm>
        </p:spPr>
        <p:txBody>
          <a:bodyPr/>
          <a:lstStyle/>
          <a:p>
            <a:pPr eaLnBrk="1" fontAlgn="auto" hangingPunct="1">
              <a:spcAft>
                <a:spcPts val="0"/>
              </a:spcAft>
              <a:defRPr/>
            </a:pPr>
            <a:r>
              <a:rPr lang="en-US" sz="2400" b="1" spc="150" dirty="0">
                <a:solidFill>
                  <a:schemeClr val="accent1">
                    <a:lumMod val="50000"/>
                  </a:schemeClr>
                </a:solidFill>
                <a:latin typeface="Times New Roman" pitchFamily="18" charset="0"/>
                <a:ea typeface="+mn-ea"/>
                <a:cs typeface="Times New Roman" pitchFamily="18" charset="0"/>
              </a:rPr>
              <a:t>Outline</a:t>
            </a:r>
          </a:p>
        </p:txBody>
      </p:sp>
      <p:sp>
        <p:nvSpPr>
          <p:cNvPr id="6147" name="Text Placeholder 2"/>
          <p:cNvSpPr>
            <a:spLocks noGrp="1"/>
          </p:cNvSpPr>
          <p:nvPr>
            <p:ph type="body" sz="half" idx="4294967295"/>
          </p:nvPr>
        </p:nvSpPr>
        <p:spPr>
          <a:xfrm>
            <a:off x="384175" y="1500188"/>
            <a:ext cx="8378825" cy="3744912"/>
          </a:xfrm>
        </p:spPr>
        <p:txBody>
          <a:bodyPr/>
          <a:lstStyle/>
          <a:p>
            <a:pPr marL="274320" eaLnBrk="1" fontAlgn="auto" hangingPunct="1">
              <a:lnSpc>
                <a:spcPct val="150000"/>
              </a:lnSpc>
              <a:spcAft>
                <a:spcPts val="0"/>
              </a:spcAft>
              <a:buFontTx/>
              <a:buNone/>
              <a:defRPr/>
            </a:pPr>
            <a:r>
              <a:rPr lang="en-US" sz="2400"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1.9.11</a:t>
            </a:r>
            <a:r>
              <a:rPr lang="en-US" sz="2400" dirty="0" smtClean="0">
                <a:solidFill>
                  <a:schemeClr val="accent1">
                    <a:lumMod val="50000"/>
                  </a:schemeClr>
                </a:solidFill>
                <a:latin typeface="Times New Roman" pitchFamily="18" charset="0"/>
                <a:cs typeface="Times New Roman" pitchFamily="18" charset="0"/>
              </a:rPr>
              <a:t>  Devotee’s compassion</a:t>
            </a:r>
          </a:p>
          <a:p>
            <a:pPr marL="274320" eaLnBrk="1" fontAlgn="auto" hangingPunct="1">
              <a:spcAft>
                <a:spcPts val="0"/>
              </a:spcAft>
              <a:buFontTx/>
              <a:buNone/>
              <a:defRPr/>
            </a:pPr>
            <a:r>
              <a:rPr lang="en-US" sz="2400" dirty="0" smtClean="0">
                <a:solidFill>
                  <a:schemeClr val="accent1">
                    <a:lumMod val="50000"/>
                  </a:schemeClr>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12-13</a:t>
            </a:r>
            <a:r>
              <a:rPr lang="en-US" sz="2400" dirty="0" smtClean="0">
                <a:solidFill>
                  <a:schemeClr val="accent1">
                    <a:lumMod val="50000"/>
                  </a:schemeClr>
                </a:solidFill>
                <a:latin typeface="Times New Roman" pitchFamily="18" charset="0"/>
                <a:cs typeface="Times New Roman" pitchFamily="18" charset="0"/>
              </a:rPr>
              <a:t>  Best Protection: God, </a:t>
            </a:r>
            <a:r>
              <a:rPr lang="en-US" sz="2400" dirty="0" err="1" smtClean="0">
                <a:solidFill>
                  <a:schemeClr val="accent1">
                    <a:lumMod val="50000"/>
                  </a:schemeClr>
                </a:solidFill>
                <a:latin typeface="Times New Roman" pitchFamily="18" charset="0"/>
                <a:cs typeface="Times New Roman" pitchFamily="18" charset="0"/>
              </a:rPr>
              <a:t>Brahmanas</a:t>
            </a:r>
            <a:r>
              <a:rPr lang="en-US" sz="2400" dirty="0" smtClean="0">
                <a:solidFill>
                  <a:schemeClr val="accent1">
                    <a:lumMod val="50000"/>
                  </a:schemeClr>
                </a:solidFill>
                <a:latin typeface="Times New Roman" pitchFamily="18" charset="0"/>
                <a:cs typeface="Times New Roman" pitchFamily="18" charset="0"/>
              </a:rPr>
              <a:t> &amp; Religion</a:t>
            </a:r>
          </a:p>
          <a:p>
            <a:pPr marL="274320" eaLnBrk="1" fontAlgn="auto" hangingPunct="1">
              <a:spcAft>
                <a:spcPts val="0"/>
              </a:spcAft>
              <a:buFontTx/>
              <a:buNone/>
              <a:defRPr/>
            </a:pPr>
            <a:r>
              <a:rPr lang="en-US" sz="2400" b="1" dirty="0" smtClean="0">
                <a:solidFill>
                  <a:schemeClr val="accent1">
                    <a:lumMod val="50000"/>
                  </a:schemeClr>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14-17</a:t>
            </a:r>
            <a:r>
              <a:rPr lang="en-US" sz="2400" dirty="0">
                <a:solidFill>
                  <a:schemeClr val="accent1">
                    <a:lumMod val="50000"/>
                  </a:schemeClr>
                </a:solidFill>
                <a:latin typeface="Times New Roman" pitchFamily="18" charset="0"/>
                <a:cs typeface="Times New Roman" pitchFamily="18" charset="0"/>
              </a:rPr>
              <a:t> </a:t>
            </a:r>
            <a:r>
              <a:rPr lang="en-US" sz="2400" dirty="0" smtClean="0">
                <a:solidFill>
                  <a:schemeClr val="accent1">
                    <a:lumMod val="50000"/>
                  </a:schemeClr>
                </a:solidFill>
                <a:latin typeface="Times New Roman" pitchFamily="18" charset="0"/>
                <a:cs typeface="Times New Roman" pitchFamily="18" charset="0"/>
              </a:rPr>
              <a:t> Devotee ‘s vision of misfortune</a:t>
            </a:r>
          </a:p>
          <a:p>
            <a:pPr marL="274320" eaLnBrk="1" fontAlgn="auto" hangingPunct="1">
              <a:spcAft>
                <a:spcPts val="0"/>
              </a:spcAft>
              <a:buFontTx/>
              <a:buNone/>
              <a:defRPr/>
            </a:pPr>
            <a:r>
              <a:rPr lang="en-US" sz="2400" b="1" dirty="0" smtClean="0">
                <a:solidFill>
                  <a:schemeClr val="accent1">
                    <a:lumMod val="50000"/>
                  </a:schemeClr>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18-22</a:t>
            </a:r>
            <a:r>
              <a:rPr lang="en-US" sz="2400" dirty="0">
                <a:solidFill>
                  <a:schemeClr val="accent1">
                    <a:lumMod val="50000"/>
                  </a:schemeClr>
                </a:solidFill>
                <a:latin typeface="Times New Roman" pitchFamily="18" charset="0"/>
                <a:cs typeface="Times New Roman" pitchFamily="18" charset="0"/>
              </a:rPr>
              <a:t> </a:t>
            </a:r>
            <a:r>
              <a:rPr lang="en-US" sz="2400" dirty="0" smtClean="0">
                <a:solidFill>
                  <a:schemeClr val="accent1">
                    <a:lumMod val="50000"/>
                  </a:schemeClr>
                </a:solidFill>
                <a:latin typeface="Times New Roman" pitchFamily="18" charset="0"/>
                <a:cs typeface="Times New Roman" pitchFamily="18" charset="0"/>
              </a:rPr>
              <a:t> </a:t>
            </a:r>
            <a:r>
              <a:rPr lang="en-US" sz="2400" dirty="0" err="1" smtClean="0">
                <a:solidFill>
                  <a:schemeClr val="accent1">
                    <a:lumMod val="50000"/>
                  </a:schemeClr>
                </a:solidFill>
                <a:latin typeface="Times New Roman" pitchFamily="18" charset="0"/>
                <a:cs typeface="Times New Roman" pitchFamily="18" charset="0"/>
              </a:rPr>
              <a:t>Krsna’s</a:t>
            </a:r>
            <a:r>
              <a:rPr lang="en-US" sz="2400" dirty="0" smtClean="0">
                <a:solidFill>
                  <a:schemeClr val="accent1">
                    <a:lumMod val="50000"/>
                  </a:schemeClr>
                </a:solidFill>
                <a:latin typeface="Times New Roman" pitchFamily="18" charset="0"/>
                <a:cs typeface="Times New Roman" pitchFamily="18" charset="0"/>
              </a:rPr>
              <a:t> </a:t>
            </a:r>
            <a:r>
              <a:rPr lang="en-US" sz="2400" dirty="0">
                <a:solidFill>
                  <a:schemeClr val="accent1">
                    <a:lumMod val="50000"/>
                  </a:schemeClr>
                </a:solidFill>
                <a:latin typeface="Times New Roman" pitchFamily="18" charset="0"/>
                <a:cs typeface="Times New Roman" pitchFamily="18" charset="0"/>
              </a:rPr>
              <a:t>dealings with His </a:t>
            </a:r>
            <a:r>
              <a:rPr lang="en-US" sz="2400" dirty="0" smtClean="0">
                <a:solidFill>
                  <a:schemeClr val="accent1">
                    <a:lumMod val="50000"/>
                  </a:schemeClr>
                </a:solidFill>
                <a:latin typeface="Times New Roman" pitchFamily="18" charset="0"/>
                <a:cs typeface="Times New Roman" pitchFamily="18" charset="0"/>
              </a:rPr>
              <a:t>devotees</a:t>
            </a:r>
          </a:p>
          <a:p>
            <a:pPr marL="274320" eaLnBrk="1" fontAlgn="auto" hangingPunct="1">
              <a:spcAft>
                <a:spcPts val="0"/>
              </a:spcAft>
              <a:buFontTx/>
              <a:buNone/>
              <a:defRPr/>
            </a:pPr>
            <a:endParaRPr lang="en-US" sz="2400" dirty="0" smtClean="0">
              <a:latin typeface="Balaram"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143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1.9.11</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596900"/>
            <a:ext cx="8509000" cy="2654300"/>
          </a:xfrm>
          <a:prstGeom prst="rect">
            <a:avLst/>
          </a:prstGeom>
          <a:noFill/>
          <a:ln w="9525">
            <a:noFill/>
            <a:miter lim="800000"/>
            <a:headEnd/>
            <a:tailEnd/>
          </a:ln>
          <a:effectLst/>
        </p:spPr>
        <p:txBody>
          <a:bodyPr anchor="b">
            <a:normAutofit/>
          </a:bodyPr>
          <a:lstStyle/>
          <a:p>
            <a:pPr>
              <a:defRPr/>
            </a:pPr>
            <a:r>
              <a:rPr lang="vi-VN" sz="3200" dirty="0">
                <a:solidFill>
                  <a:schemeClr val="accent2">
                    <a:lumMod val="25000"/>
                  </a:schemeClr>
                </a:solidFill>
                <a:latin typeface="Balaram" pitchFamily="2" charset="0"/>
              </a:rPr>
              <a:t>pāṇḍu-putrān </a:t>
            </a:r>
            <a:r>
              <a:rPr lang="vi-VN" sz="3200" dirty="0">
                <a:solidFill>
                  <a:schemeClr val="accent2">
                    <a:lumMod val="25000"/>
                  </a:schemeClr>
                </a:solidFill>
                <a:latin typeface="Balaram" pitchFamily="2" charset="0"/>
              </a:rPr>
              <a:t>upāsīnān</a:t>
            </a:r>
          </a:p>
          <a:p>
            <a:pPr>
              <a:defRPr/>
            </a:pPr>
            <a:r>
              <a:rPr lang="vi-VN" sz="3200" dirty="0">
                <a:solidFill>
                  <a:schemeClr val="accent2">
                    <a:lumMod val="25000"/>
                  </a:schemeClr>
                </a:solidFill>
                <a:latin typeface="Balaram" pitchFamily="2" charset="0"/>
              </a:rPr>
              <a:t>praśraya-prema-sańgatān</a:t>
            </a:r>
          </a:p>
          <a:p>
            <a:pPr>
              <a:defRPr/>
            </a:pPr>
            <a:r>
              <a:rPr lang="vi-VN" sz="3200" dirty="0">
                <a:solidFill>
                  <a:schemeClr val="accent2">
                    <a:lumMod val="25000"/>
                  </a:schemeClr>
                </a:solidFill>
                <a:latin typeface="Balaram" pitchFamily="2" charset="0"/>
              </a:rPr>
              <a:t>abhyācaṣṭānurāgāśrair</a:t>
            </a:r>
          </a:p>
          <a:p>
            <a:pPr>
              <a:defRPr/>
            </a:pPr>
            <a:r>
              <a:rPr lang="vi-VN" sz="3200" dirty="0">
                <a:solidFill>
                  <a:schemeClr val="accent2">
                    <a:lumMod val="25000"/>
                  </a:schemeClr>
                </a:solidFill>
                <a:latin typeface="Balaram" pitchFamily="2" charset="0"/>
              </a:rPr>
              <a:t>andhībhūtena cakṣuṣā</a:t>
            </a:r>
          </a:p>
          <a:p>
            <a:pPr marL="548640" indent="-411480" fontAlgn="auto">
              <a:spcAft>
                <a:spcPts val="0"/>
              </a:spcAft>
              <a:buClr>
                <a:schemeClr val="tx1">
                  <a:shade val="95000"/>
                </a:schemeClr>
              </a:buClr>
              <a:defRPr/>
            </a:pPr>
            <a:endParaRPr lang="en-US" sz="3200" dirty="0">
              <a:solidFill>
                <a:schemeClr val="accent2">
                  <a:lumMod val="25000"/>
                </a:schemeClr>
              </a:solidFill>
              <a:latin typeface="Balaram" pitchFamily="2" charset="0"/>
            </a:endParaRPr>
          </a:p>
        </p:txBody>
      </p:sp>
      <p:sp>
        <p:nvSpPr>
          <p:cNvPr id="3" name="Rectangle 2"/>
          <p:cNvSpPr/>
          <p:nvPr/>
        </p:nvSpPr>
        <p:spPr>
          <a:xfrm>
            <a:off x="584200" y="2906713"/>
            <a:ext cx="8140700" cy="1938337"/>
          </a:xfrm>
          <a:prstGeom prst="rect">
            <a:avLst/>
          </a:prstGeom>
        </p:spPr>
        <p:txBody>
          <a:bodyPr>
            <a:spAutoFit/>
          </a:bodyPr>
          <a:lstStyle/>
          <a:p>
            <a:pPr>
              <a:defRPr/>
            </a:pPr>
            <a:r>
              <a:rPr lang="en-US" dirty="0">
                <a:solidFill>
                  <a:schemeClr val="accent1">
                    <a:lumMod val="50000"/>
                  </a:schemeClr>
                </a:solidFill>
                <a:latin typeface="Balaram" pitchFamily="2" charset="0"/>
              </a:rPr>
              <a:t>The sons of </a:t>
            </a:r>
            <a:r>
              <a:rPr lang="en-US" dirty="0" err="1">
                <a:solidFill>
                  <a:schemeClr val="accent1">
                    <a:lumMod val="50000"/>
                  </a:schemeClr>
                </a:solidFill>
                <a:latin typeface="Balaram" pitchFamily="2" charset="0"/>
              </a:rPr>
              <a:t>Mahārāja</a:t>
            </a:r>
            <a:r>
              <a:rPr lang="en-US" dirty="0">
                <a:solidFill>
                  <a:schemeClr val="accent1">
                    <a:lumMod val="50000"/>
                  </a:schemeClr>
                </a:solidFill>
                <a:latin typeface="Balaram" pitchFamily="2" charset="0"/>
              </a:rPr>
              <a:t> </a:t>
            </a:r>
            <a:r>
              <a:rPr lang="en-US" dirty="0" err="1">
                <a:solidFill>
                  <a:schemeClr val="accent1">
                    <a:lumMod val="50000"/>
                  </a:schemeClr>
                </a:solidFill>
                <a:latin typeface="Balaram" pitchFamily="2" charset="0"/>
              </a:rPr>
              <a:t>Pāṇḍu</a:t>
            </a:r>
            <a:r>
              <a:rPr lang="en-US" dirty="0">
                <a:solidFill>
                  <a:schemeClr val="accent1">
                    <a:lumMod val="50000"/>
                  </a:schemeClr>
                </a:solidFill>
                <a:latin typeface="Balaram" pitchFamily="2" charset="0"/>
              </a:rPr>
              <a:t> were sitting silently nearby, overtaken with affection for their dying grandfather. Seeing this, Bhīṣmadeva congratulated them with feeling. There were tears of ecstasy in his eyes, for he was overwhelmed by </a:t>
            </a:r>
            <a:r>
              <a:rPr lang="en-US" b="1" dirty="0">
                <a:solidFill>
                  <a:schemeClr val="accent1">
                    <a:lumMod val="50000"/>
                  </a:schemeClr>
                </a:solidFill>
                <a:latin typeface="Balaram" pitchFamily="2" charset="0"/>
              </a:rPr>
              <a:t>love and affection</a:t>
            </a:r>
            <a:r>
              <a:rPr lang="en-US" dirty="0">
                <a:solidFill>
                  <a:schemeClr val="accent1">
                    <a:lumMod val="50000"/>
                  </a:schemeClr>
                </a:solidFill>
                <a:latin typeface="Balaram" pitchFamily="2"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508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1.9.12</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660400"/>
            <a:ext cx="8509000" cy="2552700"/>
          </a:xfrm>
          <a:prstGeom prst="rect">
            <a:avLst/>
          </a:prstGeom>
          <a:noFill/>
          <a:ln w="9525">
            <a:noFill/>
            <a:miter lim="800000"/>
            <a:headEnd/>
            <a:tailEnd/>
          </a:ln>
          <a:effectLst/>
        </p:spPr>
        <p:txBody>
          <a:bodyPr anchor="b">
            <a:normAutofit/>
          </a:bodyPr>
          <a:lstStyle/>
          <a:p>
            <a:pPr>
              <a:defRPr/>
            </a:pPr>
            <a:r>
              <a:rPr lang="vi-VN" sz="3200" dirty="0">
                <a:solidFill>
                  <a:schemeClr val="accent2">
                    <a:lumMod val="25000"/>
                  </a:schemeClr>
                </a:solidFill>
                <a:latin typeface="Balaram" pitchFamily="2" charset="0"/>
              </a:rPr>
              <a:t>aho </a:t>
            </a:r>
            <a:r>
              <a:rPr lang="vi-VN" sz="3200" dirty="0">
                <a:solidFill>
                  <a:schemeClr val="accent2">
                    <a:lumMod val="25000"/>
                  </a:schemeClr>
                </a:solidFill>
                <a:latin typeface="Balaram" pitchFamily="2" charset="0"/>
              </a:rPr>
              <a:t>kaṣṭam aho 'nyāyyaḿ</a:t>
            </a:r>
          </a:p>
          <a:p>
            <a:pPr>
              <a:defRPr/>
            </a:pPr>
            <a:r>
              <a:rPr lang="vi-VN" sz="3200" dirty="0">
                <a:solidFill>
                  <a:schemeClr val="accent2">
                    <a:lumMod val="25000"/>
                  </a:schemeClr>
                </a:solidFill>
                <a:latin typeface="Balaram" pitchFamily="2" charset="0"/>
              </a:rPr>
              <a:t>yad yūyaḿ dharma-nandanāḥ</a:t>
            </a:r>
          </a:p>
          <a:p>
            <a:pPr>
              <a:defRPr/>
            </a:pPr>
            <a:r>
              <a:rPr lang="vi-VN" sz="3200" dirty="0">
                <a:solidFill>
                  <a:schemeClr val="accent2">
                    <a:lumMod val="25000"/>
                  </a:schemeClr>
                </a:solidFill>
                <a:latin typeface="Balaram" pitchFamily="2" charset="0"/>
              </a:rPr>
              <a:t>jīvituḿ nārhatha kliṣṭaḿ</a:t>
            </a:r>
          </a:p>
          <a:p>
            <a:pPr>
              <a:defRPr/>
            </a:pPr>
            <a:r>
              <a:rPr lang="vi-VN" sz="3200" dirty="0">
                <a:solidFill>
                  <a:schemeClr val="accent2">
                    <a:lumMod val="25000"/>
                  </a:schemeClr>
                </a:solidFill>
                <a:latin typeface="Balaram" pitchFamily="2" charset="0"/>
              </a:rPr>
              <a:t>vipra-dharmācyutāśrayāḥ</a:t>
            </a:r>
          </a:p>
          <a:p>
            <a:pPr marL="548640" indent="-411480" fontAlgn="auto">
              <a:spcAft>
                <a:spcPts val="0"/>
              </a:spcAft>
              <a:buClr>
                <a:schemeClr val="tx1">
                  <a:shade val="95000"/>
                </a:schemeClr>
              </a:buClr>
              <a:defRPr/>
            </a:pPr>
            <a:endParaRPr lang="en-US" sz="3200" dirty="0">
              <a:solidFill>
                <a:schemeClr val="accent2">
                  <a:lumMod val="25000"/>
                </a:schemeClr>
              </a:solidFill>
              <a:latin typeface="Balaram" pitchFamily="2" charset="0"/>
            </a:endParaRPr>
          </a:p>
        </p:txBody>
      </p:sp>
      <p:sp>
        <p:nvSpPr>
          <p:cNvPr id="2" name="TextBox 1"/>
          <p:cNvSpPr txBox="1"/>
          <p:nvPr/>
        </p:nvSpPr>
        <p:spPr>
          <a:xfrm>
            <a:off x="166688" y="3382963"/>
            <a:ext cx="5626100" cy="3446462"/>
          </a:xfrm>
          <a:prstGeom prst="rect">
            <a:avLst/>
          </a:prstGeom>
          <a:noFill/>
        </p:spPr>
        <p:txBody>
          <a:bodyPr wrap="none">
            <a:spAutoFit/>
          </a:bodyPr>
          <a:lstStyle/>
          <a:p>
            <a:pPr>
              <a:defRPr/>
            </a:pPr>
            <a:r>
              <a:rPr lang="en-US" dirty="0">
                <a:solidFill>
                  <a:schemeClr val="accent1">
                    <a:lumMod val="50000"/>
                  </a:schemeClr>
                </a:solidFill>
                <a:latin typeface="Balaram" pitchFamily="2" charset="0"/>
              </a:rPr>
              <a:t>Bhīṣmadeva said: Oh, what terrible </a:t>
            </a:r>
            <a:endParaRPr lang="en-US" dirty="0">
              <a:solidFill>
                <a:schemeClr val="accent1">
                  <a:lumMod val="50000"/>
                </a:schemeClr>
              </a:solidFill>
              <a:latin typeface="Balaram" pitchFamily="2" charset="0"/>
            </a:endParaRPr>
          </a:p>
          <a:p>
            <a:pPr>
              <a:defRPr/>
            </a:pPr>
            <a:r>
              <a:rPr lang="en-US" dirty="0">
                <a:solidFill>
                  <a:schemeClr val="accent1">
                    <a:lumMod val="50000"/>
                  </a:schemeClr>
                </a:solidFill>
                <a:latin typeface="Balaram" pitchFamily="2" charset="0"/>
              </a:rPr>
              <a:t>sufferings and what </a:t>
            </a:r>
            <a:r>
              <a:rPr lang="en-US" dirty="0">
                <a:solidFill>
                  <a:schemeClr val="accent1">
                    <a:lumMod val="50000"/>
                  </a:schemeClr>
                </a:solidFill>
                <a:latin typeface="Balaram" pitchFamily="2" charset="0"/>
              </a:rPr>
              <a:t>terrible injustices you </a:t>
            </a:r>
            <a:endParaRPr lang="en-US" dirty="0">
              <a:solidFill>
                <a:schemeClr val="accent1">
                  <a:lumMod val="50000"/>
                </a:schemeClr>
              </a:solidFill>
              <a:latin typeface="Balaram" pitchFamily="2" charset="0"/>
            </a:endParaRPr>
          </a:p>
          <a:p>
            <a:pPr>
              <a:defRPr/>
            </a:pPr>
            <a:r>
              <a:rPr lang="en-US" dirty="0">
                <a:solidFill>
                  <a:schemeClr val="accent1">
                    <a:lumMod val="50000"/>
                  </a:schemeClr>
                </a:solidFill>
                <a:latin typeface="Balaram" pitchFamily="2" charset="0"/>
              </a:rPr>
              <a:t>good souls </a:t>
            </a:r>
            <a:r>
              <a:rPr lang="en-US" dirty="0">
                <a:solidFill>
                  <a:schemeClr val="accent1">
                    <a:lumMod val="50000"/>
                  </a:schemeClr>
                </a:solidFill>
                <a:latin typeface="Balaram" pitchFamily="2" charset="0"/>
              </a:rPr>
              <a:t>suffer for being the sons of </a:t>
            </a:r>
            <a:endParaRPr lang="en-US" dirty="0">
              <a:solidFill>
                <a:schemeClr val="accent1">
                  <a:lumMod val="50000"/>
                </a:schemeClr>
              </a:solidFill>
              <a:latin typeface="Balaram" pitchFamily="2" charset="0"/>
            </a:endParaRPr>
          </a:p>
          <a:p>
            <a:pPr>
              <a:defRPr/>
            </a:pPr>
            <a:r>
              <a:rPr lang="en-US" dirty="0">
                <a:solidFill>
                  <a:schemeClr val="accent1">
                    <a:lumMod val="50000"/>
                  </a:schemeClr>
                </a:solidFill>
                <a:latin typeface="Balaram" pitchFamily="2" charset="0"/>
              </a:rPr>
              <a:t>religion personified</a:t>
            </a:r>
            <a:r>
              <a:rPr lang="en-US" dirty="0">
                <a:solidFill>
                  <a:schemeClr val="accent1">
                    <a:lumMod val="50000"/>
                  </a:schemeClr>
                </a:solidFill>
                <a:latin typeface="Balaram" pitchFamily="2" charset="0"/>
              </a:rPr>
              <a:t>. </a:t>
            </a:r>
            <a:r>
              <a:rPr lang="en-US" dirty="0">
                <a:solidFill>
                  <a:schemeClr val="accent1">
                    <a:lumMod val="50000"/>
                  </a:schemeClr>
                </a:solidFill>
                <a:latin typeface="Balaram" pitchFamily="2" charset="0"/>
              </a:rPr>
              <a:t>You </a:t>
            </a:r>
            <a:r>
              <a:rPr lang="en-US" dirty="0">
                <a:solidFill>
                  <a:schemeClr val="accent1">
                    <a:lumMod val="50000"/>
                  </a:schemeClr>
                </a:solidFill>
                <a:latin typeface="Balaram" pitchFamily="2" charset="0"/>
              </a:rPr>
              <a:t>did not deserve </a:t>
            </a:r>
            <a:endParaRPr lang="en-US" dirty="0">
              <a:solidFill>
                <a:schemeClr val="accent1">
                  <a:lumMod val="50000"/>
                </a:schemeClr>
              </a:solidFill>
              <a:latin typeface="Balaram" pitchFamily="2" charset="0"/>
            </a:endParaRPr>
          </a:p>
          <a:p>
            <a:pPr>
              <a:defRPr/>
            </a:pPr>
            <a:r>
              <a:rPr lang="en-US" dirty="0">
                <a:solidFill>
                  <a:schemeClr val="accent1">
                    <a:lumMod val="50000"/>
                  </a:schemeClr>
                </a:solidFill>
                <a:latin typeface="Balaram" pitchFamily="2" charset="0"/>
              </a:rPr>
              <a:t>to remain alive </a:t>
            </a:r>
            <a:r>
              <a:rPr lang="en-US" dirty="0">
                <a:solidFill>
                  <a:schemeClr val="accent1">
                    <a:lumMod val="50000"/>
                  </a:schemeClr>
                </a:solidFill>
                <a:latin typeface="Balaram" pitchFamily="2" charset="0"/>
              </a:rPr>
              <a:t>under </a:t>
            </a:r>
            <a:r>
              <a:rPr lang="en-US" dirty="0">
                <a:solidFill>
                  <a:schemeClr val="accent1">
                    <a:lumMod val="50000"/>
                  </a:schemeClr>
                </a:solidFill>
                <a:latin typeface="Balaram" pitchFamily="2" charset="0"/>
              </a:rPr>
              <a:t>those </a:t>
            </a:r>
            <a:r>
              <a:rPr lang="en-US" dirty="0">
                <a:solidFill>
                  <a:schemeClr val="accent1">
                    <a:lumMod val="50000"/>
                  </a:schemeClr>
                </a:solidFill>
                <a:latin typeface="Balaram" pitchFamily="2" charset="0"/>
              </a:rPr>
              <a:t>tribulations, </a:t>
            </a:r>
            <a:endParaRPr lang="en-US" dirty="0">
              <a:solidFill>
                <a:schemeClr val="accent1">
                  <a:lumMod val="50000"/>
                </a:schemeClr>
              </a:solidFill>
              <a:latin typeface="Balaram" pitchFamily="2" charset="0"/>
            </a:endParaRPr>
          </a:p>
          <a:p>
            <a:pPr>
              <a:defRPr/>
            </a:pPr>
            <a:r>
              <a:rPr lang="en-US" dirty="0">
                <a:solidFill>
                  <a:schemeClr val="accent1">
                    <a:lumMod val="50000"/>
                  </a:schemeClr>
                </a:solidFill>
                <a:latin typeface="Balaram" pitchFamily="2" charset="0"/>
              </a:rPr>
              <a:t>yet </a:t>
            </a:r>
            <a:r>
              <a:rPr lang="en-US" dirty="0">
                <a:solidFill>
                  <a:schemeClr val="accent1">
                    <a:lumMod val="50000"/>
                  </a:schemeClr>
                </a:solidFill>
                <a:latin typeface="Balaram" pitchFamily="2" charset="0"/>
              </a:rPr>
              <a:t>you were </a:t>
            </a:r>
            <a:r>
              <a:rPr lang="en-US" b="1" dirty="0">
                <a:solidFill>
                  <a:schemeClr val="accent1">
                    <a:lumMod val="50000"/>
                  </a:schemeClr>
                </a:solidFill>
                <a:latin typeface="Balaram" pitchFamily="2" charset="0"/>
              </a:rPr>
              <a:t>protected </a:t>
            </a:r>
            <a:r>
              <a:rPr lang="en-US" b="1" dirty="0">
                <a:solidFill>
                  <a:schemeClr val="accent1">
                    <a:lumMod val="50000"/>
                  </a:schemeClr>
                </a:solidFill>
                <a:latin typeface="Balaram" pitchFamily="2" charset="0"/>
              </a:rPr>
              <a:t>by the </a:t>
            </a:r>
            <a:endParaRPr lang="en-US" b="1" dirty="0">
              <a:solidFill>
                <a:schemeClr val="accent1">
                  <a:lumMod val="50000"/>
                </a:schemeClr>
              </a:solidFill>
              <a:latin typeface="Balaram" pitchFamily="2" charset="0"/>
            </a:endParaRPr>
          </a:p>
          <a:p>
            <a:pPr>
              <a:defRPr/>
            </a:pPr>
            <a:r>
              <a:rPr lang="en-US" b="1" dirty="0">
                <a:solidFill>
                  <a:schemeClr val="accent1">
                    <a:lumMod val="50000"/>
                  </a:schemeClr>
                </a:solidFill>
                <a:latin typeface="Balaram" pitchFamily="2" charset="0"/>
              </a:rPr>
              <a:t>brāhmaṇas</a:t>
            </a:r>
            <a:r>
              <a:rPr lang="en-US" b="1" dirty="0">
                <a:solidFill>
                  <a:schemeClr val="accent1">
                    <a:lumMod val="50000"/>
                  </a:schemeClr>
                </a:solidFill>
                <a:latin typeface="Balaram" pitchFamily="2" charset="0"/>
              </a:rPr>
              <a:t>, God and religion</a:t>
            </a:r>
            <a:r>
              <a:rPr lang="en-US" dirty="0">
                <a:solidFill>
                  <a:schemeClr val="accent1">
                    <a:lumMod val="50000"/>
                  </a:schemeClr>
                </a:solidFill>
                <a:latin typeface="Balaram" pitchFamily="2" charset="0"/>
              </a:rPr>
              <a:t>.</a:t>
            </a:r>
          </a:p>
          <a:p>
            <a:pPr fontAlgn="auto">
              <a:spcAft>
                <a:spcPts val="0"/>
              </a:spcAft>
              <a:defRPr/>
            </a:pPr>
            <a:r>
              <a:rPr lang="en-US" sz="1000" i="1" kern="0" dirty="0">
                <a:solidFill>
                  <a:schemeClr val="accent1">
                    <a:lumMod val="50000"/>
                  </a:schemeClr>
                </a:solidFill>
                <a:latin typeface="Balaram" pitchFamily="2" charset="0"/>
              </a:rPr>
              <a:t/>
            </a:r>
            <a:br>
              <a:rPr lang="en-US" sz="1000" i="1" kern="0" dirty="0">
                <a:solidFill>
                  <a:schemeClr val="accent1">
                    <a:lumMod val="50000"/>
                  </a:schemeClr>
                </a:solidFill>
                <a:latin typeface="Balaram" pitchFamily="2" charset="0"/>
              </a:rPr>
            </a:br>
            <a:r>
              <a:rPr lang="en-US" sz="800" kern="0" dirty="0">
                <a:solidFill>
                  <a:schemeClr val="accent1">
                    <a:lumMod val="50000"/>
                  </a:schemeClr>
                </a:solidFill>
                <a:latin typeface="Balaram" pitchFamily="2" charset="0"/>
                <a:ea typeface="Times New Roman" pitchFamily="18" charset="0"/>
                <a:cs typeface="Tahoma" pitchFamily="34" charset="0"/>
              </a:rPr>
              <a:t/>
            </a:r>
            <a:br>
              <a:rPr lang="en-US" sz="800" kern="0" dirty="0">
                <a:solidFill>
                  <a:schemeClr val="accent1">
                    <a:lumMod val="50000"/>
                  </a:schemeClr>
                </a:solidFill>
                <a:latin typeface="Balaram" pitchFamily="2" charset="0"/>
                <a:ea typeface="Times New Roman" pitchFamily="18" charset="0"/>
                <a:cs typeface="Tahoma" pitchFamily="34" charset="0"/>
              </a:rPr>
            </a:br>
            <a:endParaRPr lang="en-US" sz="800" kern="0" dirty="0">
              <a:solidFill>
                <a:schemeClr val="accent1">
                  <a:lumMod val="50000"/>
                </a:schemeClr>
              </a:solidFill>
            </a:endParaRPr>
          </a:p>
          <a:p>
            <a:pPr>
              <a:defRPr/>
            </a:pPr>
            <a:endParaRPr lang="en-US" dirty="0">
              <a:solidFill>
                <a:schemeClr val="accent1">
                  <a:lumMod val="50000"/>
                </a:schemeClr>
              </a:solidFill>
            </a:endParaRP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188" y="3556000"/>
            <a:ext cx="31591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4" name="TextBox 3"/>
          <p:cNvSpPr txBox="1">
            <a:spLocks noChangeArrowheads="1"/>
          </p:cNvSpPr>
          <p:nvPr/>
        </p:nvSpPr>
        <p:spPr bwMode="auto">
          <a:xfrm>
            <a:off x="388938" y="406400"/>
            <a:ext cx="6342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 typeface="Arial" charset="0"/>
              <a:buChar char="•"/>
            </a:pPr>
            <a:r>
              <a:rPr lang="vi-VN"/>
              <a:t>Battle of Kurukṣetra </a:t>
            </a:r>
            <a:r>
              <a:rPr lang="en-US"/>
              <a:t>– To counteract injustice</a:t>
            </a:r>
          </a:p>
        </p:txBody>
      </p:sp>
      <p:sp>
        <p:nvSpPr>
          <p:cNvPr id="5" name="TextBox 4"/>
          <p:cNvSpPr txBox="1"/>
          <p:nvPr/>
        </p:nvSpPr>
        <p:spPr>
          <a:xfrm>
            <a:off x="971550" y="2057400"/>
            <a:ext cx="6080125" cy="1570038"/>
          </a:xfrm>
          <a:prstGeom prst="rect">
            <a:avLst/>
          </a:prstGeom>
          <a:noFill/>
        </p:spPr>
        <p:txBody>
          <a:bodyPr wrap="none">
            <a:spAutoFit/>
          </a:bodyPr>
          <a:lstStyle/>
          <a:p>
            <a:pPr marL="457200" indent="-457200" algn="l">
              <a:buFontTx/>
              <a:buAutoNum type="arabicPeriod"/>
              <a:defRPr/>
            </a:pPr>
            <a:r>
              <a:rPr lang="en-US" dirty="0"/>
              <a:t>Purpose/motivation to please Krsna</a:t>
            </a:r>
          </a:p>
          <a:p>
            <a:pPr marL="457200" indent="-457200" algn="l">
              <a:buFontTx/>
              <a:buAutoNum type="arabicPeriod"/>
              <a:defRPr/>
            </a:pPr>
            <a:r>
              <a:rPr lang="en-US" dirty="0"/>
              <a:t>Instructions of brāhmaṇas </a:t>
            </a:r>
            <a:r>
              <a:rPr lang="en-US" dirty="0"/>
              <a:t>and </a:t>
            </a:r>
            <a:r>
              <a:rPr lang="en-US" dirty="0"/>
              <a:t>Vaiṣṇavas </a:t>
            </a:r>
          </a:p>
          <a:p>
            <a:pPr marL="457200" indent="-457200" algn="l">
              <a:buFontTx/>
              <a:buAutoNum type="arabicPeriod"/>
              <a:defRPr/>
            </a:pPr>
            <a:r>
              <a:rPr lang="en-US" dirty="0"/>
              <a:t>Codes of religion/Codes of Theistic conduct</a:t>
            </a:r>
          </a:p>
          <a:p>
            <a:pPr algn="l">
              <a:defRPr/>
            </a:pPr>
            <a:r>
              <a:rPr lang="en-US" dirty="0"/>
              <a:t>	</a:t>
            </a:r>
            <a:r>
              <a:rPr lang="en-US" dirty="0"/>
              <a:t>	 </a:t>
            </a:r>
            <a:endParaRPr lang="en-US" dirty="0"/>
          </a:p>
        </p:txBody>
      </p:sp>
      <p:sp>
        <p:nvSpPr>
          <p:cNvPr id="6" name="TextBox 5"/>
          <p:cNvSpPr txBox="1"/>
          <p:nvPr/>
        </p:nvSpPr>
        <p:spPr>
          <a:xfrm>
            <a:off x="493713" y="1125538"/>
            <a:ext cx="2414587" cy="4000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defRPr/>
            </a:pPr>
            <a:r>
              <a:rPr lang="en-US" sz="2000" dirty="0">
                <a:latin typeface="Balaram" pitchFamily="2" charset="0"/>
              </a:rPr>
              <a:t>Practical application </a:t>
            </a:r>
          </a:p>
        </p:txBody>
      </p:sp>
      <p:sp>
        <p:nvSpPr>
          <p:cNvPr id="8" name="TextBox 7"/>
          <p:cNvSpPr txBox="1">
            <a:spLocks noChangeArrowheads="1"/>
          </p:cNvSpPr>
          <p:nvPr/>
        </p:nvSpPr>
        <p:spPr bwMode="auto">
          <a:xfrm>
            <a:off x="307975" y="1582738"/>
            <a:ext cx="5646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t>Trying circumstances or feeling despondent </a:t>
            </a:r>
          </a:p>
        </p:txBody>
      </p:sp>
      <p:sp>
        <p:nvSpPr>
          <p:cNvPr id="9" name="TextBox 8"/>
          <p:cNvSpPr txBox="1"/>
          <p:nvPr/>
        </p:nvSpPr>
        <p:spPr>
          <a:xfrm>
            <a:off x="1231900" y="4686300"/>
            <a:ext cx="7572375" cy="1938338"/>
          </a:xfrm>
          <a:prstGeom prst="rect">
            <a:avLst/>
          </a:prstGeom>
          <a:noFill/>
        </p:spPr>
        <p:txBody>
          <a:bodyPr wrap="none">
            <a:spAutoFit/>
          </a:bodyPr>
          <a:lstStyle/>
          <a:p>
            <a:pPr>
              <a:defRPr/>
            </a:pPr>
            <a:r>
              <a:rPr lang="en-US" i="1" dirty="0">
                <a:solidFill>
                  <a:schemeClr val="accent1">
                    <a:lumMod val="50000"/>
                  </a:schemeClr>
                </a:solidFill>
              </a:rPr>
              <a:t>“As long as a person is fully in cooperation with the wishes </a:t>
            </a:r>
          </a:p>
          <a:p>
            <a:pPr>
              <a:defRPr/>
            </a:pPr>
            <a:r>
              <a:rPr lang="en-US" i="1" dirty="0">
                <a:solidFill>
                  <a:schemeClr val="accent1">
                    <a:lumMod val="50000"/>
                  </a:schemeClr>
                </a:solidFill>
              </a:rPr>
              <a:t>of the Lord, guided by the bona fide brāhmaṇas and </a:t>
            </a:r>
          </a:p>
          <a:p>
            <a:pPr>
              <a:defRPr/>
            </a:pPr>
            <a:r>
              <a:rPr lang="en-US" i="1" dirty="0">
                <a:solidFill>
                  <a:schemeClr val="accent1">
                    <a:lumMod val="50000"/>
                  </a:schemeClr>
                </a:solidFill>
              </a:rPr>
              <a:t>Vaiṣṇavas and strictly following religious principles, one</a:t>
            </a:r>
          </a:p>
          <a:p>
            <a:pPr>
              <a:defRPr/>
            </a:pPr>
            <a:r>
              <a:rPr lang="en-US" i="1" dirty="0">
                <a:solidFill>
                  <a:schemeClr val="accent1">
                    <a:lumMod val="50000"/>
                  </a:schemeClr>
                </a:solidFill>
              </a:rPr>
              <a:t> has no cause for despondency, however trying the </a:t>
            </a:r>
          </a:p>
          <a:p>
            <a:pPr>
              <a:defRPr/>
            </a:pPr>
            <a:r>
              <a:rPr lang="en-US" i="1" dirty="0">
                <a:solidFill>
                  <a:schemeClr val="accent1">
                    <a:lumMod val="50000"/>
                  </a:schemeClr>
                </a:solidFill>
              </a:rPr>
              <a:t>circumstances of life”</a:t>
            </a:r>
          </a:p>
        </p:txBody>
      </p:sp>
      <p:sp>
        <p:nvSpPr>
          <p:cNvPr id="10" name="TextBox 9"/>
          <p:cNvSpPr txBox="1">
            <a:spLocks noChangeArrowheads="1"/>
          </p:cNvSpPr>
          <p:nvPr/>
        </p:nvSpPr>
        <p:spPr bwMode="auto">
          <a:xfrm>
            <a:off x="315913" y="3987800"/>
            <a:ext cx="4645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buFont typeface="Arial" charset="0"/>
              <a:buChar char="•"/>
            </a:pPr>
            <a:r>
              <a:rPr lang="en-US"/>
              <a:t>Controlling/Serving departments </a:t>
            </a:r>
          </a:p>
        </p:txBody>
      </p:sp>
      <p:sp>
        <p:nvSpPr>
          <p:cNvPr id="11" name="TextBox 10"/>
          <p:cNvSpPr txBox="1">
            <a:spLocks noChangeArrowheads="1"/>
          </p:cNvSpPr>
          <p:nvPr/>
        </p:nvSpPr>
        <p:spPr bwMode="auto">
          <a:xfrm>
            <a:off x="231775" y="3517900"/>
            <a:ext cx="6994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buFont typeface="Arial" charset="0"/>
              <a:buChar char="•"/>
            </a:pPr>
            <a:r>
              <a:rPr lang="en-US"/>
              <a:t>Qualities of a Vaiṣṇavas – Receptive, Compassion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65100"/>
            <a:ext cx="6840537" cy="690563"/>
          </a:xfrm>
        </p:spPr>
        <p:txBody>
          <a:bodyPr/>
          <a:lstStyle/>
          <a:p>
            <a:pPr eaLnBrk="1" fontAlgn="auto" hangingPunct="1">
              <a:spcAft>
                <a:spcPts val="0"/>
              </a:spcAft>
              <a:defRPr/>
            </a:pPr>
            <a:r>
              <a:rPr lang="en-US" sz="2800" b="1" dirty="0" smtClean="0">
                <a:solidFill>
                  <a:schemeClr val="accent1">
                    <a:lumMod val="50000"/>
                  </a:schemeClr>
                </a:solidFill>
                <a:latin typeface="Balaram" pitchFamily="2" charset="0"/>
                <a:ea typeface="Times New Roman" pitchFamily="18" charset="0"/>
                <a:cs typeface="Tahoma" pitchFamily="34" charset="0"/>
              </a:rPr>
              <a:t>SB 1.9.13</a:t>
            </a:r>
            <a:endParaRPr lang="en-US" sz="28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368300" y="1244600"/>
            <a:ext cx="8509000" cy="3314700"/>
          </a:xfrm>
          <a:prstGeom prst="rect">
            <a:avLst/>
          </a:prstGeom>
          <a:noFill/>
          <a:ln w="9525">
            <a:noFill/>
            <a:miter lim="800000"/>
            <a:headEnd/>
            <a:tailEnd/>
          </a:ln>
          <a:effectLst/>
        </p:spPr>
        <p:txBody>
          <a:bodyPr anchor="b">
            <a:normAutofit fontScale="25000" lnSpcReduction="20000"/>
          </a:bodyPr>
          <a:lstStyle/>
          <a:p>
            <a:pPr>
              <a:defRPr/>
            </a:pPr>
            <a:endParaRPr lang="en-US" sz="12800" dirty="0">
              <a:solidFill>
                <a:schemeClr val="accent2">
                  <a:lumMod val="25000"/>
                </a:schemeClr>
              </a:solidFill>
              <a:latin typeface="Balaram" pitchFamily="2" charset="0"/>
            </a:endParaRPr>
          </a:p>
          <a:p>
            <a:pPr>
              <a:defRPr/>
            </a:pPr>
            <a:r>
              <a:rPr lang="vi-VN" sz="12800" dirty="0">
                <a:solidFill>
                  <a:schemeClr val="accent2">
                    <a:lumMod val="25000"/>
                  </a:schemeClr>
                </a:solidFill>
                <a:latin typeface="Balaram" pitchFamily="2" charset="0"/>
              </a:rPr>
              <a:t>saḿsthite 'tirathe pāṇḍau</a:t>
            </a:r>
          </a:p>
          <a:p>
            <a:pPr>
              <a:defRPr/>
            </a:pPr>
            <a:r>
              <a:rPr lang="vi-VN" sz="12800" dirty="0">
                <a:solidFill>
                  <a:schemeClr val="accent2">
                    <a:lumMod val="25000"/>
                  </a:schemeClr>
                </a:solidFill>
                <a:latin typeface="Balaram" pitchFamily="2" charset="0"/>
              </a:rPr>
              <a:t>pṛthā bāla-prajā vadhūḥ</a:t>
            </a:r>
          </a:p>
          <a:p>
            <a:pPr>
              <a:defRPr/>
            </a:pPr>
            <a:r>
              <a:rPr lang="vi-VN" sz="12800" dirty="0">
                <a:solidFill>
                  <a:schemeClr val="accent2">
                    <a:lumMod val="25000"/>
                  </a:schemeClr>
                </a:solidFill>
                <a:latin typeface="Balaram" pitchFamily="2" charset="0"/>
              </a:rPr>
              <a:t>yuṣmat-kṛte bahūn kleśān</a:t>
            </a:r>
          </a:p>
          <a:p>
            <a:pPr>
              <a:defRPr/>
            </a:pPr>
            <a:r>
              <a:rPr lang="vi-VN" sz="12800" dirty="0">
                <a:solidFill>
                  <a:schemeClr val="accent2">
                    <a:lumMod val="25000"/>
                  </a:schemeClr>
                </a:solidFill>
                <a:latin typeface="Balaram" pitchFamily="2" charset="0"/>
              </a:rPr>
              <a:t>prāptā tokavatī muhuḥ</a:t>
            </a:r>
          </a:p>
          <a:p>
            <a:pPr marL="548640" indent="-411480" fontAlgn="auto">
              <a:spcAft>
                <a:spcPts val="0"/>
              </a:spcAft>
              <a:buClr>
                <a:schemeClr val="tx1">
                  <a:shade val="95000"/>
                </a:schemeClr>
              </a:buClr>
              <a:defRPr/>
            </a:pPr>
            <a:endParaRPr lang="en-US" sz="16000" kern="0" dirty="0">
              <a:latin typeface="Balaram" pitchFamily="2" charset="0"/>
              <a:ea typeface="Times New Roman" pitchFamily="18" charset="0"/>
              <a:cs typeface="Tahoma" pitchFamily="34" charset="0"/>
            </a:endParaRPr>
          </a:p>
          <a:p>
            <a:pPr>
              <a:defRPr/>
            </a:pPr>
            <a:r>
              <a:rPr lang="en-US" sz="9600" dirty="0">
                <a:solidFill>
                  <a:schemeClr val="accent1">
                    <a:lumMod val="50000"/>
                  </a:schemeClr>
                </a:solidFill>
                <a:latin typeface="Balaram" pitchFamily="2" charset="0"/>
              </a:rPr>
              <a:t>As far as my daughter-in-law Kuntī is concerned, upon the great General Pāṇḍu's death, she became a widow with many children, and therefore she suffered greatly. And when you were grown up she suffered a great deal also because of your actions.</a:t>
            </a:r>
          </a:p>
          <a:p>
            <a:pPr fontAlgn="auto">
              <a:spcAft>
                <a:spcPts val="0"/>
              </a:spcAft>
              <a:defRPr/>
            </a:pPr>
            <a:r>
              <a:rPr lang="en-US" sz="2800" kern="0" dirty="0">
                <a:solidFill>
                  <a:schemeClr val="bg1"/>
                </a:solidFill>
                <a:latin typeface="Balaram" pitchFamily="2" charset="0"/>
                <a:ea typeface="Times New Roman" pitchFamily="18" charset="0"/>
                <a:cs typeface="Tahoma" pitchFamily="34" charset="0"/>
              </a:rPr>
              <a:t/>
            </a:r>
            <a:br>
              <a:rPr lang="en-US" sz="2800" kern="0" dirty="0">
                <a:solidFill>
                  <a:schemeClr val="bg1"/>
                </a:solidFill>
                <a:latin typeface="Balaram" pitchFamily="2" charset="0"/>
                <a:ea typeface="Times New Roman" pitchFamily="18" charset="0"/>
                <a:cs typeface="Tahoma" pitchFamily="34" charset="0"/>
              </a:rPr>
            </a:br>
            <a:endParaRPr lang="en-US" sz="2800" kern="0" dirty="0">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477963" y="1036638"/>
            <a:ext cx="7486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defRPr/>
            </a:pPr>
            <a:r>
              <a:rPr lang="en-US" i="1" dirty="0" smtClean="0">
                <a:solidFill>
                  <a:schemeClr val="accent1">
                    <a:lumMod val="50000"/>
                  </a:schemeClr>
                </a:solidFill>
              </a:rPr>
              <a:t>“This means that she was destined to suffer by providence, </a:t>
            </a:r>
          </a:p>
          <a:p>
            <a:pPr>
              <a:defRPr/>
            </a:pPr>
            <a:r>
              <a:rPr lang="en-US" i="1" dirty="0" smtClean="0">
                <a:solidFill>
                  <a:schemeClr val="accent1">
                    <a:lumMod val="50000"/>
                  </a:schemeClr>
                </a:solidFill>
              </a:rPr>
              <a:t>and this one has to tolerate without being disturbed.”</a:t>
            </a:r>
          </a:p>
        </p:txBody>
      </p:sp>
      <p:sp>
        <p:nvSpPr>
          <p:cNvPr id="3" name="Rectangle 2"/>
          <p:cNvSpPr/>
          <p:nvPr/>
        </p:nvSpPr>
        <p:spPr>
          <a:xfrm>
            <a:off x="2076450" y="2125663"/>
            <a:ext cx="5286375" cy="461962"/>
          </a:xfrm>
          <a:prstGeom prst="rect">
            <a:avLst/>
          </a:prstGeom>
        </p:spPr>
        <p:txBody>
          <a:bodyPr wrap="none">
            <a:spAutoFit/>
          </a:bodyPr>
          <a:lstStyle/>
          <a:p>
            <a:pPr>
              <a:defRPr/>
            </a:pPr>
            <a:r>
              <a:rPr lang="en-US" dirty="0">
                <a:solidFill>
                  <a:schemeClr val="accent1">
                    <a:lumMod val="50000"/>
                  </a:schemeClr>
                </a:solidFill>
              </a:rPr>
              <a:t>One of the first instructions in BG (2.14) </a:t>
            </a:r>
          </a:p>
        </p:txBody>
      </p:sp>
      <p:sp>
        <p:nvSpPr>
          <p:cNvPr id="4" name="TextBox 3"/>
          <p:cNvSpPr txBox="1"/>
          <p:nvPr/>
        </p:nvSpPr>
        <p:spPr>
          <a:xfrm>
            <a:off x="557213" y="4249738"/>
            <a:ext cx="2414587" cy="4000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defRPr/>
            </a:pPr>
            <a:r>
              <a:rPr lang="en-US" sz="2000" dirty="0">
                <a:latin typeface="Balaram" pitchFamily="2" charset="0"/>
              </a:rPr>
              <a:t>Practical application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884979"/>
            <a:ext cx="1701801" cy="1778209"/>
          </a:xfrm>
          <a:prstGeom prst="rect">
            <a:avLst/>
          </a:prstGeom>
          <a:effectLst>
            <a:softEdge rad="127000"/>
          </a:effectLst>
        </p:spPr>
      </p:pic>
      <p:sp>
        <p:nvSpPr>
          <p:cNvPr id="6" name="TextBox 5"/>
          <p:cNvSpPr txBox="1">
            <a:spLocks noChangeArrowheads="1"/>
          </p:cNvSpPr>
          <p:nvPr/>
        </p:nvSpPr>
        <p:spPr bwMode="auto">
          <a:xfrm>
            <a:off x="476250" y="4668838"/>
            <a:ext cx="3448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t>Any provoking situations?</a:t>
            </a:r>
          </a:p>
        </p:txBody>
      </p:sp>
      <p:sp>
        <p:nvSpPr>
          <p:cNvPr id="7" name="TextBox 6"/>
          <p:cNvSpPr txBox="1">
            <a:spLocks noChangeArrowheads="1"/>
          </p:cNvSpPr>
          <p:nvPr/>
        </p:nvSpPr>
        <p:spPr bwMode="auto">
          <a:xfrm>
            <a:off x="850900" y="5080000"/>
            <a:ext cx="409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buFont typeface="Arial" charset="0"/>
              <a:buChar char="•"/>
            </a:pPr>
            <a:r>
              <a:rPr lang="en-US"/>
              <a:t>Change/fix it. No complaints</a:t>
            </a:r>
          </a:p>
        </p:txBody>
      </p:sp>
      <p:cxnSp>
        <p:nvCxnSpPr>
          <p:cNvPr id="9" name="Straight Arrow Connector 8"/>
          <p:cNvCxnSpPr/>
          <p:nvPr/>
        </p:nvCxnSpPr>
        <p:spPr>
          <a:xfrm>
            <a:off x="4857750" y="5360988"/>
            <a:ext cx="328613"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5148263" y="5357813"/>
            <a:ext cx="2524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a:t>Mode of ignorance</a:t>
            </a:r>
          </a:p>
        </p:txBody>
      </p:sp>
      <p:sp>
        <p:nvSpPr>
          <p:cNvPr id="11" name="TextBox 10"/>
          <p:cNvSpPr txBox="1"/>
          <p:nvPr/>
        </p:nvSpPr>
        <p:spPr>
          <a:xfrm>
            <a:off x="3192463" y="2519363"/>
            <a:ext cx="3414712" cy="1938337"/>
          </a:xfrm>
          <a:prstGeom prst="rect">
            <a:avLst/>
          </a:prstGeom>
          <a:noFill/>
        </p:spPr>
        <p:txBody>
          <a:bodyPr wrap="none">
            <a:spAutoFit/>
          </a:bodyPr>
          <a:lstStyle/>
          <a:p>
            <a:pPr>
              <a:defRPr/>
            </a:pPr>
            <a:r>
              <a:rPr lang="vi-VN" dirty="0"/>
              <a:t>mātrā-sparśās tu kaunteya</a:t>
            </a:r>
          </a:p>
          <a:p>
            <a:pPr>
              <a:defRPr/>
            </a:pPr>
            <a:r>
              <a:rPr lang="vi-VN" dirty="0"/>
              <a:t>śītoṣṇa-sukha-duḥkha-dāḥ</a:t>
            </a:r>
          </a:p>
          <a:p>
            <a:pPr>
              <a:defRPr/>
            </a:pPr>
            <a:r>
              <a:rPr lang="vi-VN" dirty="0"/>
              <a:t>āgamāpāyino 'nityās</a:t>
            </a:r>
          </a:p>
          <a:p>
            <a:pPr>
              <a:defRPr/>
            </a:pPr>
            <a:r>
              <a:rPr lang="vi-VN" dirty="0"/>
              <a:t>tāḿs </a:t>
            </a:r>
            <a:r>
              <a:rPr lang="vi-VN" b="1" dirty="0">
                <a:solidFill>
                  <a:schemeClr val="accent1">
                    <a:lumMod val="50000"/>
                  </a:schemeClr>
                </a:solidFill>
              </a:rPr>
              <a:t>titikṣasva</a:t>
            </a:r>
            <a:r>
              <a:rPr lang="vi-VN" dirty="0"/>
              <a:t> bhārata</a:t>
            </a:r>
          </a:p>
          <a:p>
            <a:pPr>
              <a:defRPr/>
            </a:pPr>
            <a:endParaRPr lang="en-US" dirty="0"/>
          </a:p>
        </p:txBody>
      </p:sp>
      <p:sp>
        <p:nvSpPr>
          <p:cNvPr id="12" name="TextBox 11"/>
          <p:cNvSpPr txBox="1">
            <a:spLocks noChangeArrowheads="1"/>
          </p:cNvSpPr>
          <p:nvPr/>
        </p:nvSpPr>
        <p:spPr bwMode="auto">
          <a:xfrm>
            <a:off x="347663" y="330200"/>
            <a:ext cx="2657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buFont typeface="Arial" charset="0"/>
              <a:buChar char="•"/>
            </a:pPr>
            <a:r>
              <a:rPr lang="en-US"/>
              <a:t>Doubly lamented</a:t>
            </a:r>
          </a:p>
        </p:txBody>
      </p:sp>
      <p:sp>
        <p:nvSpPr>
          <p:cNvPr id="13" name="TextBox 12"/>
          <p:cNvSpPr txBox="1">
            <a:spLocks noChangeArrowheads="1"/>
          </p:cNvSpPr>
          <p:nvPr/>
        </p:nvSpPr>
        <p:spPr bwMode="auto">
          <a:xfrm>
            <a:off x="844550" y="5856288"/>
            <a:ext cx="4270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buFont typeface="Arial" charset="0"/>
              <a:buChar char="•"/>
            </a:pPr>
            <a:r>
              <a:rPr lang="en-US"/>
              <a:t>Circumstances beyond control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7" grpId="0"/>
      <p:bldP spid="10" grpId="0"/>
      <p:bldP spid="11" grpId="0"/>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Grid</Template>
  <TotalTime>36091</TotalTime>
  <Words>1837</Words>
  <Application>Microsoft Office PowerPoint</Application>
  <PresentationFormat>On-screen Show (4:3)</PresentationFormat>
  <Paragraphs>267</Paragraphs>
  <Slides>28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Times New Roman</vt:lpstr>
      <vt:lpstr>Arial</vt:lpstr>
      <vt:lpstr>Franklin Gothic Medium</vt:lpstr>
      <vt:lpstr>Wingdings 2</vt:lpstr>
      <vt:lpstr>Wingdings</vt:lpstr>
      <vt:lpstr>Tahoma</vt:lpstr>
      <vt:lpstr>Balaram</vt:lpstr>
      <vt:lpstr>Grid</vt:lpstr>
      <vt:lpstr> Śrīmad Bhāgavatam</vt:lpstr>
      <vt:lpstr>SB 1.2.4</vt:lpstr>
      <vt:lpstr>SB 1.2.18</vt:lpstr>
      <vt:lpstr>Outline</vt:lpstr>
      <vt:lpstr>SB 1.9.11</vt:lpstr>
      <vt:lpstr>SB 1.9.12</vt:lpstr>
      <vt:lpstr>PowerPoint Presentation</vt:lpstr>
      <vt:lpstr>SB 1.9.13</vt:lpstr>
      <vt:lpstr>PowerPoint Presentation</vt:lpstr>
      <vt:lpstr>SB 1.9.14</vt:lpstr>
      <vt:lpstr>PowerPoint Presentation</vt:lpstr>
      <vt:lpstr>SB 1.9.15</vt:lpstr>
      <vt:lpstr>PowerPoint Presentation</vt:lpstr>
      <vt:lpstr>SB 1.9.16</vt:lpstr>
      <vt:lpstr>PowerPoint Presentation</vt:lpstr>
      <vt:lpstr>SB 1.9.17</vt:lpstr>
      <vt:lpstr>PowerPoint Presentation</vt:lpstr>
      <vt:lpstr>SB 1.9.18</vt:lpstr>
      <vt:lpstr>PowerPoint Presentation</vt:lpstr>
      <vt:lpstr>SB 1.9.19</vt:lpstr>
      <vt:lpstr>PowerPoint Presentation</vt:lpstr>
      <vt:lpstr>SB 1.9.20</vt:lpstr>
      <vt:lpstr>SB 1.9.21</vt:lpstr>
      <vt:lpstr>PowerPoint Presentation</vt:lpstr>
      <vt:lpstr>SB 1.9.22</vt:lpstr>
      <vt:lpstr>PowerPoint Presentation</vt:lpstr>
      <vt:lpstr>Summary</vt:lpstr>
      <vt:lpstr>References</vt:lpstr>
    </vt:vector>
  </TitlesOfParts>
  <Company>Port of Seattle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and times  of Coretta Scott King</dc:title>
  <dc:creator>hr3</dc:creator>
  <cp:lastModifiedBy>hr3</cp:lastModifiedBy>
  <cp:revision>467</cp:revision>
  <cp:lastPrinted>1601-01-01T00:00:00Z</cp:lastPrinted>
  <dcterms:created xsi:type="dcterms:W3CDTF">2010-11-24T01:29:06Z</dcterms:created>
  <dcterms:modified xsi:type="dcterms:W3CDTF">2011-07-17T01:37:35Z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TC101030671033</vt:lpwstr>
  </property>
</Properties>
</file>