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9" r:id="rId3"/>
  </p:sldMasterIdLst>
  <p:notesMasterIdLst>
    <p:notesMasterId r:id="rId32"/>
  </p:notesMasterIdLst>
  <p:sldIdLst>
    <p:sldId id="256" r:id="rId4"/>
    <p:sldId id="288" r:id="rId5"/>
    <p:sldId id="347" r:id="rId6"/>
    <p:sldId id="272" r:id="rId7"/>
    <p:sldId id="258" r:id="rId8"/>
    <p:sldId id="257" r:id="rId9"/>
    <p:sldId id="349" r:id="rId10"/>
    <p:sldId id="326" r:id="rId11"/>
    <p:sldId id="320" r:id="rId12"/>
    <p:sldId id="261" r:id="rId13"/>
    <p:sldId id="339" r:id="rId14"/>
    <p:sldId id="321" r:id="rId15"/>
    <p:sldId id="327" r:id="rId16"/>
    <p:sldId id="328" r:id="rId17"/>
    <p:sldId id="338" r:id="rId18"/>
    <p:sldId id="331" r:id="rId19"/>
    <p:sldId id="340" r:id="rId20"/>
    <p:sldId id="341" r:id="rId21"/>
    <p:sldId id="343" r:id="rId22"/>
    <p:sldId id="324" r:id="rId23"/>
    <p:sldId id="329" r:id="rId24"/>
    <p:sldId id="325" r:id="rId25"/>
    <p:sldId id="344" r:id="rId26"/>
    <p:sldId id="262" r:id="rId27"/>
    <p:sldId id="336" r:id="rId28"/>
    <p:sldId id="345" r:id="rId29"/>
    <p:sldId id="348"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13" autoAdjust="0"/>
  </p:normalViewPr>
  <p:slideViewPr>
    <p:cSldViewPr>
      <p:cViewPr>
        <p:scale>
          <a:sx n="66" d="100"/>
          <a:sy n="66" d="100"/>
        </p:scale>
        <p:origin x="-72"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B0082-A673-4316-B320-611C48574856}" type="datetimeFigureOut">
              <a:rPr lang="en-US" smtClean="0"/>
              <a:pPr/>
              <a:t>5/21/2011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A9652-5CB9-4DAF-AD3D-3A12616558B1}" type="slidenum">
              <a:rPr lang="en-US" smtClean="0"/>
              <a:pPr/>
              <a:t>‹#›</a:t>
            </a:fld>
            <a:endParaRPr lang="en-US"/>
          </a:p>
        </p:txBody>
      </p:sp>
    </p:spTree>
    <p:extLst>
      <p:ext uri="{BB962C8B-B14F-4D97-AF65-F5344CB8AC3E}">
        <p14:creationId xmlns:p14="http://schemas.microsoft.com/office/powerpoint/2010/main" val="40974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AADEB5-354C-4342-B453-8E6608C1DD38}" type="datetimeFigureOut">
              <a:rPr lang="en-US" smtClean="0"/>
              <a:pPr/>
              <a:t>5/21/2011</a:t>
            </a:fld>
            <a:endParaRPr lang="en-US"/>
          </a:p>
        </p:txBody>
      </p:sp>
      <p:sp>
        <p:nvSpPr>
          <p:cNvPr id="16" name="Slide Number Placeholder 15"/>
          <p:cNvSpPr>
            <a:spLocks noGrp="1"/>
          </p:cNvSpPr>
          <p:nvPr>
            <p:ph type="sldNum" sz="quarter" idx="11"/>
          </p:nvPr>
        </p:nvSpPr>
        <p:spPr/>
        <p:txBody>
          <a:bodyPr/>
          <a:lstStyle/>
          <a:p>
            <a:fld id="{B4BB27CE-F466-4DCE-B5D5-C69B97FCBB2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pPr/>
              <a:t>5/21/2011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pPr/>
              <a:t>5/21/2011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5FE116D-D318-46C9-8CFF-317E5CE29622}" type="slidenum">
              <a:rPr lang="en-US"/>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029234-FD64-4462-8EF6-AD2DF5D15A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7954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F74EA2-CBBA-48A3-97CC-1F2754BBC0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004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085337-C818-4FFE-8EAF-78E053A6BE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071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4FC4F2-7464-46D7-BC64-0E57A7783D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86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647737-918F-476B-9F3F-EF50279B01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428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8DEB153-8D94-46BC-8BFA-52C453E972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960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F9C007A-0317-40ED-BD1E-099DB14436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800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6AADEB5-354C-4342-B453-8E6608C1DD38}" type="datetimeFigureOut">
              <a:rPr lang="en-US" smtClean="0"/>
              <a:pPr/>
              <a:t>5/21/2011</a:t>
            </a:fld>
            <a:endParaRPr lang="en-US"/>
          </a:p>
        </p:txBody>
      </p:sp>
      <p:sp>
        <p:nvSpPr>
          <p:cNvPr id="15" name="Slide Number Placeholder 14"/>
          <p:cNvSpPr>
            <a:spLocks noGrp="1"/>
          </p:cNvSpPr>
          <p:nvPr>
            <p:ph type="sldNum" sz="quarter" idx="15"/>
          </p:nvPr>
        </p:nvSpPr>
        <p:spPr/>
        <p:txBody>
          <a:bodyPr/>
          <a:lstStyle>
            <a:lvl1pPr algn="ctr">
              <a:defRPr/>
            </a:lvl1pPr>
          </a:lstStyle>
          <a:p>
            <a:fld id="{B4BB27CE-F466-4DCE-B5D5-C69B97FCBB2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2DC457-BD9C-41B0-A563-352555216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099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0D3F08-9D1F-40B8-A2FC-E49A900428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467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5E501B-2E77-4E29-9C16-A7FD7BE46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39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3F9E3D-9390-4AC1-986B-49456DAEBB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678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1867622-D14C-4071-AEB3-7AA23CB8A5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2728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953787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B4BB27CE-F466-4DCE-B5D5-C69B97FCBB27}"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460165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09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8355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3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AADEB5-354C-4342-B453-8E6608C1DD38}" type="datetimeFigureOut">
              <a:rPr lang="en-US" smtClean="0"/>
              <a:pPr/>
              <a:t>5/21/2011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592253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4153860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9" name="Slide Number Placeholder 8"/>
          <p:cNvSpPr>
            <a:spLocks noGrp="1"/>
          </p:cNvSpPr>
          <p:nvPr>
            <p:ph type="sldNum" sz="quarter" idx="15"/>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3593807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9" name="Slide Number Placeholder 8"/>
          <p:cNvSpPr>
            <a:spLocks noGrp="1"/>
          </p:cNvSpPr>
          <p:nvPr>
            <p:ph type="sldNum" sz="quarter" idx="11"/>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237351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081648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4BB27CE-F466-4DCE-B5D5-C69B97FCBB27}"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807338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EFAC9"/>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EFAC9"/>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5FE116D-D318-46C9-8CFF-317E5CE29622}" type="slidenum">
              <a:rPr lang="en-US">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710738429"/>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AADEB5-354C-4342-B453-8E6608C1DD38}" type="datetimeFigureOut">
              <a:rPr lang="en-US" smtClean="0"/>
              <a:pPr/>
              <a:t>5/21/2011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BB27CE-F466-4DCE-B5D5-C69B97FCBB2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6AADEB5-354C-4342-B453-8E6608C1DD38}" type="datetimeFigureOut">
              <a:rPr lang="en-US" smtClean="0"/>
              <a:pPr/>
              <a:t>5/21/2011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AADEB5-354C-4342-B453-8E6608C1DD38}" type="datetimeFigureOut">
              <a:rPr lang="en-US" smtClean="0"/>
              <a:pPr/>
              <a:t>5/21/2011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ADEB5-354C-4342-B453-8E6608C1DD38}" type="datetimeFigureOut">
              <a:rPr lang="en-US" smtClean="0"/>
              <a:pPr/>
              <a:t>5/21/2011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AADEB5-354C-4342-B453-8E6608C1DD38}" type="datetimeFigureOut">
              <a:rPr lang="en-US" smtClean="0"/>
              <a:pPr/>
              <a:t>5/21/2011</a:t>
            </a:fld>
            <a:endParaRPr lang="en-US"/>
          </a:p>
        </p:txBody>
      </p:sp>
      <p:sp>
        <p:nvSpPr>
          <p:cNvPr id="9" name="Slide Number Placeholder 8"/>
          <p:cNvSpPr>
            <a:spLocks noGrp="1"/>
          </p:cNvSpPr>
          <p:nvPr>
            <p:ph type="sldNum" sz="quarter" idx="15"/>
          </p:nvPr>
        </p:nvSpPr>
        <p:spPr/>
        <p:txBody>
          <a:bodyPr/>
          <a:lstStyle/>
          <a:p>
            <a:fld id="{B4BB27CE-F466-4DCE-B5D5-C69B97FCBB2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6AADEB5-354C-4342-B453-8E6608C1DD38}" type="datetimeFigureOut">
              <a:rPr lang="en-US" smtClean="0"/>
              <a:pPr/>
              <a:t>5/21/2011</a:t>
            </a:fld>
            <a:endParaRPr lang="en-US"/>
          </a:p>
        </p:txBody>
      </p:sp>
      <p:sp>
        <p:nvSpPr>
          <p:cNvPr id="9" name="Slide Number Placeholder 8"/>
          <p:cNvSpPr>
            <a:spLocks noGrp="1"/>
          </p:cNvSpPr>
          <p:nvPr>
            <p:ph type="sldNum" sz="quarter" idx="11"/>
          </p:nvPr>
        </p:nvSpPr>
        <p:spPr/>
        <p:txBody>
          <a:bodyPr/>
          <a:lstStyle/>
          <a:p>
            <a:fld id="{B4BB27CE-F466-4DCE-B5D5-C69B97FCB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AADEB5-354C-4342-B453-8E6608C1DD38}" type="datetimeFigureOut">
              <a:rPr lang="en-US" smtClean="0"/>
              <a:pPr/>
              <a:t>5/21/2011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BB27CE-F466-4DCE-B5D5-C69B97FCBB2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3512D5A-9104-42AA-917E-86293B655BA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355161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AADEB5-354C-4342-B453-8E6608C1DD38}" type="datetimeFigureOut">
              <a:rPr lang="en-US" smtClean="0">
                <a:solidFill>
                  <a:srgbClr val="FEFAC9"/>
                </a:solidFill>
              </a:rPr>
              <a:pPr/>
              <a:t>5/21/2011</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BB27CE-F466-4DCE-B5D5-C69B97FCBB27}"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232648521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724400"/>
            <a:ext cx="6705600" cy="1981200"/>
          </a:xfrm>
        </p:spPr>
        <p:txBody>
          <a:bodyPr/>
          <a:lstStyle/>
          <a:p>
            <a:r>
              <a:rPr lang="en-US" dirty="0" smtClean="0"/>
              <a:t/>
            </a:r>
            <a:br>
              <a:rPr lang="en-US" dirty="0" smtClean="0"/>
            </a:br>
            <a:r>
              <a:rPr lang="en-US" dirty="0" err="1" smtClean="0"/>
              <a:t>Srimad</a:t>
            </a:r>
            <a:r>
              <a:rPr lang="en-US" dirty="0" smtClean="0"/>
              <a:t> </a:t>
            </a:r>
            <a:r>
              <a:rPr lang="en-US" dirty="0" err="1" smtClean="0"/>
              <a:t>Bhagavatam</a:t>
            </a:r>
            <a:r>
              <a:rPr lang="en-US" dirty="0" smtClean="0"/>
              <a:t/>
            </a:r>
            <a:br>
              <a:rPr lang="en-US" dirty="0" smtClean="0"/>
            </a:br>
            <a:r>
              <a:rPr lang="en-US" dirty="0" smtClean="0"/>
              <a:t>(</a:t>
            </a:r>
            <a:r>
              <a:rPr lang="en-US" i="1" dirty="0" smtClean="0"/>
              <a:t>Chapter 8</a:t>
            </a:r>
            <a:r>
              <a:rPr lang="en-US" dirty="0" smtClean="0"/>
              <a:t>) </a:t>
            </a:r>
            <a:r>
              <a:rPr lang="en-US" dirty="0" smtClean="0"/>
              <a:t/>
            </a:r>
            <a:br>
              <a:rPr lang="en-US" dirty="0" smtClean="0"/>
            </a:br>
            <a:r>
              <a:rPr lang="en-US" dirty="0" smtClean="0"/>
              <a:t>(1.8.44-1.8.52)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bhupada7.jpg"/>
          <p:cNvPicPr>
            <a:picLocks noChangeAspect="1"/>
          </p:cNvPicPr>
          <p:nvPr/>
        </p:nvPicPr>
        <p:blipFill>
          <a:blip r:embed="rId2" cstate="print"/>
          <a:stretch>
            <a:fillRect/>
          </a:stretch>
        </p:blipFill>
        <p:spPr>
          <a:xfrm>
            <a:off x="27709" y="3200400"/>
            <a:ext cx="839538" cy="1165860"/>
          </a:xfrm>
          <a:prstGeom prst="rect">
            <a:avLst/>
          </a:prstGeom>
        </p:spPr>
      </p:pic>
      <p:pic>
        <p:nvPicPr>
          <p:cNvPr id="6" name="Picture 5" descr="PrabhupadaPointing.jpg"/>
          <p:cNvPicPr>
            <a:picLocks noChangeAspect="1"/>
          </p:cNvPicPr>
          <p:nvPr/>
        </p:nvPicPr>
        <p:blipFill>
          <a:blip r:embed="rId3" cstate="print"/>
          <a:stretch>
            <a:fillRect/>
          </a:stretch>
        </p:blipFill>
        <p:spPr>
          <a:xfrm>
            <a:off x="0" y="34108"/>
            <a:ext cx="761999" cy="822959"/>
          </a:xfrm>
          <a:prstGeom prst="rect">
            <a:avLst/>
          </a:prstGeom>
        </p:spPr>
      </p:pic>
      <p:sp>
        <p:nvSpPr>
          <p:cNvPr id="7" name="Rectangle 6"/>
          <p:cNvSpPr/>
          <p:nvPr/>
        </p:nvSpPr>
        <p:spPr>
          <a:xfrm>
            <a:off x="685800" y="822959"/>
            <a:ext cx="7620000" cy="2585323"/>
          </a:xfrm>
          <a:prstGeom prst="rect">
            <a:avLst/>
          </a:prstGeom>
        </p:spPr>
        <p:txBody>
          <a:bodyPr wrap="square">
            <a:spAutoFit/>
          </a:bodyPr>
          <a:lstStyle/>
          <a:p>
            <a:r>
              <a:rPr lang="en-US" dirty="0" smtClean="0"/>
              <a:t>PURPORT: “No </a:t>
            </a:r>
            <a:r>
              <a:rPr lang="en-US" dirty="0"/>
              <a:t>one could make Lord </a:t>
            </a:r>
            <a:r>
              <a:rPr lang="en-US" dirty="0" err="1"/>
              <a:t>Kṛṣṇa</a:t>
            </a:r>
            <a:r>
              <a:rPr lang="en-US" dirty="0"/>
              <a:t> stay at </a:t>
            </a:r>
            <a:r>
              <a:rPr lang="en-US" dirty="0" err="1"/>
              <a:t>Hastināpura</a:t>
            </a:r>
            <a:r>
              <a:rPr lang="en-US" dirty="0"/>
              <a:t> when He decided to start for </a:t>
            </a:r>
            <a:r>
              <a:rPr lang="en-US" dirty="0" err="1"/>
              <a:t>Dvārakā</a:t>
            </a:r>
            <a:r>
              <a:rPr lang="en-US" dirty="0"/>
              <a:t>, but the simple request of King Yudhiṣṭhira that the Lord remain there for a few days more was immediately effective. This signifies that the power of King Yudhiṣṭhira was </a:t>
            </a:r>
            <a:r>
              <a:rPr lang="en-US" b="1" dirty="0"/>
              <a:t>loving affection</a:t>
            </a:r>
            <a:r>
              <a:rPr lang="en-US" dirty="0"/>
              <a:t>, which the Lord could not deny. The almighty God is thus conquered only by </a:t>
            </a:r>
            <a:r>
              <a:rPr lang="en-US" b="1" dirty="0"/>
              <a:t>loving service and nothing else</a:t>
            </a:r>
            <a:r>
              <a:rPr lang="en-US" dirty="0"/>
              <a:t>. He is fully independent in all His dealings, but He </a:t>
            </a:r>
            <a:r>
              <a:rPr lang="en-US" b="1" dirty="0"/>
              <a:t>voluntarily accepts obligations by the loving affection of His pure devotees</a:t>
            </a:r>
            <a:r>
              <a:rPr lang="en-US" dirty="0" smtClean="0"/>
              <a:t>.”</a:t>
            </a:r>
            <a:endParaRPr lang="en-US" dirty="0"/>
          </a:p>
          <a:p>
            <a:endParaRPr lang="en-US" dirty="0"/>
          </a:p>
        </p:txBody>
      </p:sp>
      <p:sp>
        <p:nvSpPr>
          <p:cNvPr id="9" name="TextBox 8"/>
          <p:cNvSpPr txBox="1"/>
          <p:nvPr/>
        </p:nvSpPr>
        <p:spPr>
          <a:xfrm>
            <a:off x="1219200" y="3408282"/>
            <a:ext cx="7315200" cy="1754326"/>
          </a:xfrm>
          <a:prstGeom prst="rect">
            <a:avLst/>
          </a:prstGeom>
          <a:noFill/>
        </p:spPr>
        <p:txBody>
          <a:bodyPr wrap="square" rtlCol="0">
            <a:spAutoFit/>
          </a:bodyPr>
          <a:lstStyle/>
          <a:p>
            <a:r>
              <a:rPr lang="en-US" dirty="0" smtClean="0"/>
              <a:t>Krishna is </a:t>
            </a:r>
            <a:r>
              <a:rPr lang="en-US" dirty="0" err="1" smtClean="0"/>
              <a:t>Ajita</a:t>
            </a:r>
            <a:r>
              <a:rPr lang="en-US" dirty="0" smtClean="0"/>
              <a:t>. (No one can conquer, order, supersede Him)</a:t>
            </a:r>
            <a:br>
              <a:rPr lang="en-US" dirty="0" smtClean="0"/>
            </a:br>
            <a:r>
              <a:rPr lang="en-US" dirty="0" smtClean="0"/>
              <a:t>3 months old – Demons </a:t>
            </a:r>
            <a:r>
              <a:rPr lang="en-US" dirty="0" smtClean="0"/>
              <a:t>like </a:t>
            </a:r>
            <a:r>
              <a:rPr lang="en-US" dirty="0" err="1" smtClean="0"/>
              <a:t>Putana</a:t>
            </a:r>
            <a:r>
              <a:rPr lang="en-US" dirty="0" smtClean="0"/>
              <a:t> </a:t>
            </a:r>
            <a:r>
              <a:rPr lang="en-US" dirty="0" smtClean="0"/>
              <a:t>were </a:t>
            </a:r>
            <a:r>
              <a:rPr lang="en-US" dirty="0" smtClean="0"/>
              <a:t>conquered by </a:t>
            </a:r>
            <a:r>
              <a:rPr lang="en-US" dirty="0" smtClean="0"/>
              <a:t>Krishna</a:t>
            </a:r>
          </a:p>
          <a:p>
            <a:r>
              <a:rPr lang="en-US" dirty="0" err="1" smtClean="0"/>
              <a:t>Kamsa</a:t>
            </a:r>
            <a:r>
              <a:rPr lang="en-US" dirty="0" smtClean="0"/>
              <a:t> – planned very nicely to </a:t>
            </a:r>
            <a:r>
              <a:rPr lang="en-US" dirty="0" err="1" smtClean="0"/>
              <a:t>conquery</a:t>
            </a:r>
            <a:r>
              <a:rPr lang="en-US" dirty="0" smtClean="0"/>
              <a:t> Krishna: </a:t>
            </a:r>
            <a:r>
              <a:rPr lang="en-US" dirty="0" err="1" smtClean="0"/>
              <a:t>Dhanur</a:t>
            </a:r>
            <a:r>
              <a:rPr lang="en-US" dirty="0" smtClean="0"/>
              <a:t> </a:t>
            </a:r>
            <a:r>
              <a:rPr lang="en-US" dirty="0" err="1" smtClean="0"/>
              <a:t>Yajna</a:t>
            </a:r>
            <a:r>
              <a:rPr lang="en-US" dirty="0" smtClean="0"/>
              <a:t>, Elephant, </a:t>
            </a:r>
            <a:r>
              <a:rPr lang="en-US" dirty="0" err="1" smtClean="0"/>
              <a:t>Chanur</a:t>
            </a:r>
            <a:r>
              <a:rPr lang="en-US" dirty="0" smtClean="0"/>
              <a:t>, </a:t>
            </a:r>
            <a:r>
              <a:rPr lang="en-US" dirty="0" err="1" smtClean="0"/>
              <a:t>Mustika</a:t>
            </a:r>
            <a:r>
              <a:rPr lang="en-US" dirty="0" smtClean="0"/>
              <a:t>, </a:t>
            </a:r>
            <a:r>
              <a:rPr lang="en-US" dirty="0" err="1" smtClean="0"/>
              <a:t>etc</a:t>
            </a:r>
            <a:endParaRPr lang="en-US" dirty="0" smtClean="0"/>
          </a:p>
          <a:p>
            <a:r>
              <a:rPr lang="en-US" dirty="0" smtClean="0"/>
              <a:t>“</a:t>
            </a:r>
            <a:r>
              <a:rPr lang="en-US" dirty="0" err="1" smtClean="0"/>
              <a:t>Ajita</a:t>
            </a:r>
            <a:r>
              <a:rPr lang="en-US" dirty="0" smtClean="0"/>
              <a:t> </a:t>
            </a:r>
            <a:r>
              <a:rPr lang="en-US" dirty="0" err="1" smtClean="0"/>
              <a:t>Jito</a:t>
            </a:r>
            <a:r>
              <a:rPr lang="en-US" dirty="0" smtClean="0"/>
              <a:t> </a:t>
            </a:r>
            <a:r>
              <a:rPr lang="en-US" dirty="0" err="1" smtClean="0"/>
              <a:t>apy</a:t>
            </a:r>
            <a:r>
              <a:rPr lang="en-US" dirty="0" smtClean="0"/>
              <a:t> </a:t>
            </a:r>
            <a:r>
              <a:rPr lang="en-US" dirty="0" err="1" smtClean="0"/>
              <a:t>asi</a:t>
            </a:r>
            <a:r>
              <a:rPr lang="en-US" dirty="0" smtClean="0"/>
              <a:t>” – Conquered by his loving devotees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Krsna</a:t>
            </a:r>
            <a:r>
              <a:rPr lang="en-US" dirty="0" smtClean="0"/>
              <a:t> Can be conquered by his loving devotee</a:t>
            </a:r>
            <a:endParaRPr lang="en-US" dirty="0"/>
          </a:p>
        </p:txBody>
      </p:sp>
      <p:sp>
        <p:nvSpPr>
          <p:cNvPr id="3" name="Rectangle 2"/>
          <p:cNvSpPr/>
          <p:nvPr/>
        </p:nvSpPr>
        <p:spPr>
          <a:xfrm>
            <a:off x="762000" y="1600200"/>
            <a:ext cx="7772400" cy="3693319"/>
          </a:xfrm>
          <a:prstGeom prst="rect">
            <a:avLst/>
          </a:prstGeom>
        </p:spPr>
        <p:txBody>
          <a:bodyPr wrap="square">
            <a:spAutoFit/>
          </a:bodyPr>
          <a:lstStyle/>
          <a:p>
            <a:pPr marL="285750" indent="-285750">
              <a:buFont typeface="Arial" pitchFamily="34" charset="0"/>
              <a:buChar char="•"/>
            </a:pPr>
            <a:r>
              <a:rPr lang="en-US" b="1" dirty="0" err="1" smtClean="0"/>
              <a:t>Bhisma</a:t>
            </a:r>
            <a:r>
              <a:rPr lang="en-US" dirty="0" smtClean="0"/>
              <a:t>: “So </a:t>
            </a:r>
            <a:r>
              <a:rPr lang="en-US" dirty="0" err="1"/>
              <a:t>Bhisma</a:t>
            </a:r>
            <a:r>
              <a:rPr lang="en-US" dirty="0"/>
              <a:t> conquered over </a:t>
            </a:r>
            <a:r>
              <a:rPr lang="en-US" dirty="0" err="1"/>
              <a:t>Krsna</a:t>
            </a:r>
            <a:r>
              <a:rPr lang="en-US" dirty="0"/>
              <a:t>. Instead of conquering over Arjuna, he conquered over </a:t>
            </a:r>
            <a:r>
              <a:rPr lang="en-US" dirty="0" err="1"/>
              <a:t>Krsna</a:t>
            </a:r>
            <a:r>
              <a:rPr lang="en-US" dirty="0" smtClean="0"/>
              <a:t>.”</a:t>
            </a:r>
          </a:p>
          <a:p>
            <a:pPr marL="285750" indent="-285750">
              <a:buFont typeface="Arial" pitchFamily="34" charset="0"/>
              <a:buChar char="•"/>
            </a:pPr>
            <a:r>
              <a:rPr lang="en-US" b="1" dirty="0" err="1" smtClean="0"/>
              <a:t>Yudhisthira</a:t>
            </a:r>
            <a:r>
              <a:rPr lang="en-US" dirty="0" smtClean="0"/>
              <a:t>: “Maharaja </a:t>
            </a:r>
            <a:r>
              <a:rPr lang="en-US" dirty="0" err="1"/>
              <a:t>Yudhisthira</a:t>
            </a:r>
            <a:r>
              <a:rPr lang="en-US" dirty="0"/>
              <a:t>, he conquered over </a:t>
            </a:r>
            <a:r>
              <a:rPr lang="en-US" dirty="0" err="1"/>
              <a:t>Krsna’s</a:t>
            </a:r>
            <a:r>
              <a:rPr lang="en-US" dirty="0"/>
              <a:t> decision. If we become devotee of </a:t>
            </a:r>
            <a:r>
              <a:rPr lang="en-US" dirty="0" err="1"/>
              <a:t>Krsna</a:t>
            </a:r>
            <a:r>
              <a:rPr lang="en-US" dirty="0"/>
              <a:t>, then </a:t>
            </a:r>
            <a:r>
              <a:rPr lang="en-US" i="1" dirty="0" err="1"/>
              <a:t>ajita</a:t>
            </a:r>
            <a:r>
              <a:rPr lang="en-US" i="1" dirty="0"/>
              <a:t> </a:t>
            </a:r>
            <a:r>
              <a:rPr lang="en-US" i="1" dirty="0" err="1"/>
              <a:t>jito</a:t>
            </a:r>
            <a:r>
              <a:rPr lang="en-US" i="1" dirty="0"/>
              <a:t> ‘</a:t>
            </a:r>
            <a:r>
              <a:rPr lang="en-US" i="1" dirty="0" err="1"/>
              <a:t>py</a:t>
            </a:r>
            <a:r>
              <a:rPr lang="en-US" i="1" dirty="0"/>
              <a:t> </a:t>
            </a:r>
            <a:r>
              <a:rPr lang="en-US" i="1" dirty="0" err="1"/>
              <a:t>asi</a:t>
            </a:r>
            <a:r>
              <a:rPr lang="en-US" i="1" dirty="0"/>
              <a:t>.</a:t>
            </a:r>
            <a:r>
              <a:rPr lang="en-US" dirty="0"/>
              <a:t> This is the statement of Lord Brahma, that </a:t>
            </a:r>
            <a:r>
              <a:rPr lang="en-US" dirty="0" err="1"/>
              <a:t>Krsna</a:t>
            </a:r>
            <a:r>
              <a:rPr lang="en-US" dirty="0"/>
              <a:t> can be conquered</a:t>
            </a:r>
            <a:r>
              <a:rPr lang="en-US" dirty="0" smtClean="0"/>
              <a:t>.”</a:t>
            </a:r>
          </a:p>
          <a:p>
            <a:pPr marL="285750" indent="-285750">
              <a:buFont typeface="Arial" pitchFamily="34" charset="0"/>
              <a:buChar char="•"/>
            </a:pPr>
            <a:r>
              <a:rPr lang="en-US" b="1" dirty="0" err="1" smtClean="0"/>
              <a:t>Yasoda</a:t>
            </a:r>
            <a:r>
              <a:rPr lang="en-US" b="1" dirty="0" smtClean="0"/>
              <a:t> Ma:</a:t>
            </a:r>
            <a:r>
              <a:rPr lang="en-US" dirty="0" smtClean="0"/>
              <a:t> “</a:t>
            </a:r>
            <a:r>
              <a:rPr lang="en-US" dirty="0" err="1" smtClean="0"/>
              <a:t>Yasoda</a:t>
            </a:r>
            <a:r>
              <a:rPr lang="en-US" dirty="0" smtClean="0"/>
              <a:t>-ma </a:t>
            </a:r>
            <a:r>
              <a:rPr lang="en-US" dirty="0"/>
              <a:t>conquered over </a:t>
            </a:r>
            <a:r>
              <a:rPr lang="en-US" dirty="0" err="1"/>
              <a:t>Krsna</a:t>
            </a:r>
            <a:r>
              <a:rPr lang="en-US" dirty="0"/>
              <a:t>. H</a:t>
            </a:r>
            <a:r>
              <a:rPr lang="en-US" dirty="0" smtClean="0"/>
              <a:t>ow </a:t>
            </a:r>
            <a:r>
              <a:rPr lang="en-US" dirty="0" err="1"/>
              <a:t>Krsna</a:t>
            </a:r>
            <a:r>
              <a:rPr lang="en-US" dirty="0"/>
              <a:t> was afraid of His mother</a:t>
            </a:r>
            <a:r>
              <a:rPr lang="en-US" dirty="0" smtClean="0"/>
              <a:t>.” </a:t>
            </a:r>
            <a:endParaRPr lang="en-US" dirty="0" smtClean="0"/>
          </a:p>
          <a:p>
            <a:pPr marL="285750" indent="-285750">
              <a:buFont typeface="Arial" pitchFamily="34" charset="0"/>
              <a:buChar char="•"/>
            </a:pPr>
            <a:r>
              <a:rPr lang="en-US" dirty="0" smtClean="0"/>
              <a:t>Pure Bhakti is very rare! Then Krishna agrees to be conquered.</a:t>
            </a:r>
            <a:endParaRPr lang="en-US" dirty="0" smtClean="0"/>
          </a:p>
          <a:p>
            <a:pPr marL="285750" indent="-285750">
              <a:buFont typeface="Arial" pitchFamily="34" charset="0"/>
              <a:buChar char="•"/>
            </a:pPr>
            <a:r>
              <a:rPr lang="en-US" b="1" dirty="0" err="1" smtClean="0"/>
              <a:t>Raghunatha</a:t>
            </a:r>
            <a:r>
              <a:rPr lang="en-US" b="1" dirty="0" smtClean="0"/>
              <a:t> Das </a:t>
            </a:r>
            <a:r>
              <a:rPr lang="en-US" b="1" dirty="0" err="1" smtClean="0"/>
              <a:t>Goswami</a:t>
            </a:r>
            <a:r>
              <a:rPr lang="en-US" b="1" dirty="0" smtClean="0"/>
              <a:t>:</a:t>
            </a:r>
            <a:r>
              <a:rPr lang="en-US" dirty="0" smtClean="0"/>
              <a:t> - Tiger, Veil.</a:t>
            </a:r>
          </a:p>
          <a:p>
            <a:pPr marL="285750" indent="-285750">
              <a:buFont typeface="Arial" pitchFamily="34" charset="0"/>
              <a:buChar char="•"/>
            </a:pPr>
            <a:r>
              <a:rPr lang="en-US" i="1" dirty="0" smtClean="0"/>
              <a:t>“So </a:t>
            </a:r>
            <a:r>
              <a:rPr lang="en-US" i="1" dirty="0"/>
              <a:t>any devotee can attain that stage, controlling </a:t>
            </a:r>
            <a:r>
              <a:rPr lang="en-US" i="1" dirty="0" err="1"/>
              <a:t>Krsna</a:t>
            </a:r>
            <a:r>
              <a:rPr lang="en-US" i="1" dirty="0"/>
              <a:t> by love and </a:t>
            </a:r>
            <a:r>
              <a:rPr lang="en-US" i="1" dirty="0" smtClean="0"/>
              <a:t>affection. There </a:t>
            </a:r>
            <a:r>
              <a:rPr lang="en-US" i="1" dirty="0"/>
              <a:t>is no question… A devotee never likes to control over… They want to serve </a:t>
            </a:r>
            <a:r>
              <a:rPr lang="en-US" i="1" dirty="0" err="1"/>
              <a:t>Krsna</a:t>
            </a:r>
            <a:r>
              <a:rPr lang="en-US" i="1" dirty="0"/>
              <a:t>. This is also service. When a devotee conquers over </a:t>
            </a:r>
            <a:r>
              <a:rPr lang="en-US" i="1" dirty="0" err="1"/>
              <a:t>Krsna</a:t>
            </a:r>
            <a:r>
              <a:rPr lang="en-US" i="1" dirty="0"/>
              <a:t> or controls over </a:t>
            </a:r>
            <a:r>
              <a:rPr lang="en-US" i="1" dirty="0" err="1"/>
              <a:t>Krsna</a:t>
            </a:r>
            <a:r>
              <a:rPr lang="en-US" i="1" dirty="0"/>
              <a:t>, that is also service</a:t>
            </a:r>
            <a:r>
              <a:rPr lang="en-US" i="1" dirty="0" smtClean="0"/>
              <a: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293519"/>
            <a:ext cx="2895599" cy="143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293519"/>
            <a:ext cx="2694524" cy="13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8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246769"/>
          </a:xfrm>
          <a:prstGeom prst="rect">
            <a:avLst/>
          </a:prstGeom>
          <a:noFill/>
          <a:ln w="9525">
            <a:noFill/>
            <a:miter lim="800000"/>
            <a:headEnd/>
            <a:tailEnd/>
          </a:ln>
          <a:effectLst/>
        </p:spPr>
        <p:txBody>
          <a:bodyPr wrap="square">
            <a:spAutoFit/>
          </a:bodyPr>
          <a:lstStyle/>
          <a:p>
            <a:r>
              <a:rPr lang="en-US" sz="2800" dirty="0"/>
              <a:t>Translation: "King </a:t>
            </a:r>
            <a:r>
              <a:rPr lang="en-US" sz="2800" dirty="0" err="1"/>
              <a:t>Yudhiṣṭhira</a:t>
            </a:r>
            <a:r>
              <a:rPr lang="en-US" sz="2800" dirty="0"/>
              <a:t>, who was much aggrieved, could not be convinced, despite instructions by great sages headed by Vyāsa and the Lord </a:t>
            </a:r>
            <a:r>
              <a:rPr lang="en-US" sz="2800" dirty="0" err="1"/>
              <a:t>Kṛṣṇa</a:t>
            </a:r>
            <a:r>
              <a:rPr lang="en-US" sz="2800" dirty="0"/>
              <a:t> Himself, the performer of superhuman feats, and despite all historical evidence."</a:t>
            </a:r>
          </a:p>
        </p:txBody>
      </p:sp>
      <p:sp>
        <p:nvSpPr>
          <p:cNvPr id="6" name="Title 5"/>
          <p:cNvSpPr>
            <a:spLocks noGrp="1"/>
          </p:cNvSpPr>
          <p:nvPr>
            <p:ph type="title"/>
          </p:nvPr>
        </p:nvSpPr>
        <p:spPr>
          <a:xfrm>
            <a:off x="692727" y="381000"/>
            <a:ext cx="7772400" cy="26670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3600" b="1" dirty="0" smtClean="0"/>
              <a:t>1.8.46</a:t>
            </a: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endParaRPr lang="vi-VN" sz="31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77847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195542"/>
      </p:ext>
    </p:extLst>
  </p:cSld>
  <p:clrMapOvr>
    <a:masterClrMapping/>
  </p:clrMapOvr>
  <p:transition spd="med" advTm="2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animEffect transition="in" filter="blinds(horizontal)">
                                      <p:cBhvr>
                                        <p:cTn id="7" dur="500"/>
                                        <p:tgtEl>
                                          <p:spTgt spid="38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399"/>
            <a:ext cx="7391400" cy="1143000"/>
          </a:xfrm>
        </p:spPr>
        <p:txBody>
          <a:bodyPr>
            <a:normAutofit fontScale="90000"/>
          </a:bodyPr>
          <a:lstStyle/>
          <a:p>
            <a:r>
              <a:rPr lang="en-US" dirty="0" smtClean="0"/>
              <a:t>Purport</a:t>
            </a:r>
            <a:br>
              <a:rPr lang="en-US" dirty="0" smtClean="0"/>
            </a:br>
            <a:endParaRPr lang="en-US" dirty="0"/>
          </a:p>
        </p:txBody>
      </p:sp>
      <p:sp>
        <p:nvSpPr>
          <p:cNvPr id="3" name="Text Placeholder 2"/>
          <p:cNvSpPr>
            <a:spLocks noGrp="1"/>
          </p:cNvSpPr>
          <p:nvPr>
            <p:ph type="body" sz="half" idx="1"/>
          </p:nvPr>
        </p:nvSpPr>
        <p:spPr>
          <a:xfrm>
            <a:off x="609600" y="1219200"/>
            <a:ext cx="7924800" cy="5181600"/>
          </a:xfrm>
        </p:spPr>
        <p:txBody>
          <a:bodyPr>
            <a:normAutofit fontScale="85000" lnSpcReduction="20000"/>
          </a:bodyPr>
          <a:lstStyle/>
          <a:p>
            <a:r>
              <a:rPr lang="en-US" dirty="0"/>
              <a:t>As </a:t>
            </a:r>
            <a:r>
              <a:rPr lang="en-US" dirty="0" err="1"/>
              <a:t>Supersoul</a:t>
            </a:r>
            <a:r>
              <a:rPr lang="en-US" dirty="0"/>
              <a:t> of King Yudhiṣṭhira, He did not allow the King to be convinced by the words of Vyāsa and others, including Himself, because He desired that the King hear instructions from the dying </a:t>
            </a:r>
            <a:r>
              <a:rPr lang="en-US" dirty="0" err="1"/>
              <a:t>Bhīṣmadeva</a:t>
            </a:r>
            <a:r>
              <a:rPr lang="en-US" dirty="0"/>
              <a:t>, who was another great devotee of the Lord. </a:t>
            </a:r>
            <a:endParaRPr lang="en-US" dirty="0" smtClean="0"/>
          </a:p>
          <a:p>
            <a:r>
              <a:rPr lang="en-US" dirty="0" smtClean="0"/>
              <a:t>The </a:t>
            </a:r>
            <a:r>
              <a:rPr lang="en-US" dirty="0"/>
              <a:t>Lord wanted that at the last stage of his material existence the great warrior </a:t>
            </a:r>
            <a:r>
              <a:rPr lang="en-US" dirty="0" err="1"/>
              <a:t>Bhīṣmadeva</a:t>
            </a:r>
            <a:r>
              <a:rPr lang="en-US" dirty="0"/>
              <a:t> see Him personally and see his beloved grandchildren, King Yudhiṣṭhira, etc., now situated on the throne, and thus pass away very peacefully. </a:t>
            </a:r>
            <a:endParaRPr lang="en-US" dirty="0" smtClean="0"/>
          </a:p>
          <a:p>
            <a:r>
              <a:rPr lang="en-US" dirty="0" err="1" smtClean="0"/>
              <a:t>Bhīṣmadeva</a:t>
            </a:r>
            <a:r>
              <a:rPr lang="en-US" dirty="0" smtClean="0"/>
              <a:t> </a:t>
            </a:r>
            <a:r>
              <a:rPr lang="en-US" dirty="0"/>
              <a:t>was not at all satisfied to fight against the </a:t>
            </a:r>
            <a:r>
              <a:rPr lang="en-US" dirty="0" err="1"/>
              <a:t>Pāṇḍavas</a:t>
            </a:r>
            <a:r>
              <a:rPr lang="en-US" dirty="0"/>
              <a:t>, who were his beloved fatherless grandchildren. But the </a:t>
            </a:r>
            <a:r>
              <a:rPr lang="en-US" dirty="0" err="1"/>
              <a:t>kṣatriyas</a:t>
            </a:r>
            <a:r>
              <a:rPr lang="en-US" dirty="0"/>
              <a:t> are also very stern people, and therefore he was obliged to take the side of Duryodhana because he was maintained at the expense of Duryodhana. Besides this, the Lord also desired that King Yudhiṣṭhira be pacified by the words of </a:t>
            </a:r>
            <a:r>
              <a:rPr lang="en-US" dirty="0" err="1"/>
              <a:t>Bhīṣmadeva</a:t>
            </a:r>
            <a:r>
              <a:rPr lang="en-US" dirty="0"/>
              <a:t> so that the world could see that </a:t>
            </a:r>
            <a:r>
              <a:rPr lang="en-US" dirty="0" err="1"/>
              <a:t>Bhīṣmadeva</a:t>
            </a:r>
            <a:r>
              <a:rPr lang="en-US" dirty="0"/>
              <a:t> excelled all in knowledge, including the Lord Himself.</a:t>
            </a:r>
          </a:p>
        </p:txBody>
      </p:sp>
      <p:pic>
        <p:nvPicPr>
          <p:cNvPr id="5" name="Picture 4" descr="PrabhupadaPointing.jpg"/>
          <p:cNvPicPr>
            <a:picLocks noChangeAspect="1"/>
          </p:cNvPicPr>
          <p:nvPr/>
        </p:nvPicPr>
        <p:blipFill>
          <a:blip r:embed="rId2" cstate="print"/>
          <a:stretch>
            <a:fillRect/>
          </a:stretch>
        </p:blipFill>
        <p:spPr>
          <a:xfrm>
            <a:off x="0" y="121920"/>
            <a:ext cx="761999" cy="822959"/>
          </a:xfrm>
          <a:prstGeom prst="rect">
            <a:avLst/>
          </a:prstGeom>
        </p:spPr>
      </p:pic>
    </p:spTree>
    <p:extLst>
      <p:ext uri="{BB962C8B-B14F-4D97-AF65-F5344CB8AC3E}">
        <p14:creationId xmlns:p14="http://schemas.microsoft.com/office/powerpoint/2010/main" val="185452445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p:spPr>
        <p:txBody>
          <a:bodyPr>
            <a:normAutofit fontScale="90000"/>
          </a:bodyPr>
          <a:lstStyle/>
          <a:p>
            <a:r>
              <a:rPr lang="en-US" dirty="0" smtClean="0"/>
              <a:t>Krishna glorifies his devotee:</a:t>
            </a:r>
            <a:endParaRPr lang="en-US" dirty="0"/>
          </a:p>
        </p:txBody>
      </p:sp>
      <p:sp>
        <p:nvSpPr>
          <p:cNvPr id="3" name="Text Placeholder 2"/>
          <p:cNvSpPr>
            <a:spLocks noGrp="1"/>
          </p:cNvSpPr>
          <p:nvPr>
            <p:ph type="body" sz="half" idx="1"/>
          </p:nvPr>
        </p:nvSpPr>
        <p:spPr>
          <a:xfrm>
            <a:off x="685800" y="1066800"/>
            <a:ext cx="7772400" cy="5410200"/>
          </a:xfrm>
        </p:spPr>
        <p:txBody>
          <a:bodyPr>
            <a:normAutofit/>
          </a:bodyPr>
          <a:lstStyle/>
          <a:p>
            <a:r>
              <a:rPr lang="en-US" dirty="0" smtClean="0"/>
              <a:t>Lord Ram: </a:t>
            </a:r>
          </a:p>
          <a:p>
            <a:pPr lvl="1"/>
            <a:r>
              <a:rPr lang="en-US" dirty="0" smtClean="0"/>
              <a:t>“Why did Lord Ram have to send Hanuman to cross 3000 </a:t>
            </a:r>
            <a:r>
              <a:rPr lang="en-US" dirty="0" err="1" smtClean="0"/>
              <a:t>yojanas</a:t>
            </a:r>
            <a:r>
              <a:rPr lang="en-US" dirty="0" smtClean="0"/>
              <a:t> to find </a:t>
            </a:r>
            <a:r>
              <a:rPr lang="en-US" dirty="0" err="1" smtClean="0"/>
              <a:t>Sita</a:t>
            </a:r>
            <a:r>
              <a:rPr lang="en-US" dirty="0" smtClean="0"/>
              <a:t>?”. </a:t>
            </a:r>
          </a:p>
          <a:p>
            <a:r>
              <a:rPr lang="en-US" dirty="0" smtClean="0"/>
              <a:t>Arjuna – </a:t>
            </a:r>
          </a:p>
          <a:p>
            <a:pPr lvl="1"/>
            <a:r>
              <a:rPr lang="en-US" dirty="0" err="1" smtClean="0"/>
              <a:t>Viswarupa</a:t>
            </a:r>
            <a:r>
              <a:rPr lang="en-US" dirty="0" smtClean="0"/>
              <a:t> </a:t>
            </a:r>
            <a:r>
              <a:rPr lang="en-US" dirty="0" err="1" smtClean="0"/>
              <a:t>Darshan</a:t>
            </a:r>
            <a:r>
              <a:rPr lang="en-US" dirty="0" smtClean="0"/>
              <a:t>.</a:t>
            </a:r>
          </a:p>
          <a:p>
            <a:r>
              <a:rPr lang="en-US" dirty="0" smtClean="0"/>
              <a:t>Lord </a:t>
            </a:r>
            <a:r>
              <a:rPr lang="en-US" dirty="0" err="1" smtClean="0"/>
              <a:t>Chaitanya</a:t>
            </a:r>
            <a:r>
              <a:rPr lang="en-US" dirty="0" smtClean="0"/>
              <a:t> – </a:t>
            </a:r>
          </a:p>
          <a:p>
            <a:pPr lvl="1"/>
            <a:r>
              <a:rPr lang="en-US" dirty="0" smtClean="0"/>
              <a:t>“Why didn’t Lord </a:t>
            </a:r>
            <a:r>
              <a:rPr lang="en-US" dirty="0" err="1" smtClean="0"/>
              <a:t>Chaitanya</a:t>
            </a:r>
            <a:r>
              <a:rPr lang="en-US" dirty="0" smtClean="0"/>
              <a:t> preach all over the world?” </a:t>
            </a:r>
          </a:p>
          <a:p>
            <a:pPr lvl="1"/>
            <a:r>
              <a:rPr lang="en-US" dirty="0" smtClean="0"/>
              <a:t>Because he wanted to give credit to his devotee – </a:t>
            </a:r>
            <a:r>
              <a:rPr lang="en-US" dirty="0" err="1" smtClean="0"/>
              <a:t>Srila</a:t>
            </a:r>
            <a:r>
              <a:rPr lang="en-US" dirty="0" smtClean="0"/>
              <a:t> </a:t>
            </a:r>
            <a:r>
              <a:rPr lang="en-US" dirty="0" err="1" smtClean="0"/>
              <a:t>Prabhupada</a:t>
            </a:r>
            <a:r>
              <a:rPr lang="en-US" dirty="0" smtClean="0"/>
              <a:t>.</a:t>
            </a:r>
          </a:p>
          <a:p>
            <a:r>
              <a:rPr lang="en-US" dirty="0" smtClean="0"/>
              <a:t>Brahma:</a:t>
            </a:r>
          </a:p>
          <a:p>
            <a:pPr lvl="1"/>
            <a:r>
              <a:rPr lang="en-US" dirty="0" err="1" smtClean="0"/>
              <a:t>Atri</a:t>
            </a:r>
            <a:r>
              <a:rPr lang="en-US" dirty="0" smtClean="0"/>
              <a:t>, </a:t>
            </a:r>
            <a:r>
              <a:rPr lang="en-US" dirty="0" err="1" smtClean="0"/>
              <a:t>Daksha</a:t>
            </a:r>
            <a:r>
              <a:rPr lang="en-US" dirty="0" smtClean="0"/>
              <a:t>, </a:t>
            </a:r>
            <a:r>
              <a:rPr lang="en-US" dirty="0" err="1" smtClean="0"/>
              <a:t>etc</a:t>
            </a:r>
            <a:endParaRPr lang="en-US" dirty="0" smtClean="0"/>
          </a:p>
          <a:p>
            <a:pPr marL="0" indent="0">
              <a:buNone/>
            </a:pPr>
            <a:endParaRPr lang="en-US" dirty="0"/>
          </a:p>
        </p:txBody>
      </p:sp>
    </p:spTree>
    <p:extLst>
      <p:ext uri="{BB962C8B-B14F-4D97-AF65-F5344CB8AC3E}">
        <p14:creationId xmlns:p14="http://schemas.microsoft.com/office/powerpoint/2010/main" val="40668713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1815882"/>
          </a:xfrm>
          <a:prstGeom prst="rect">
            <a:avLst/>
          </a:prstGeom>
          <a:noFill/>
          <a:ln w="9525">
            <a:noFill/>
            <a:miter lim="800000"/>
            <a:headEnd/>
            <a:tailEnd/>
          </a:ln>
          <a:effectLst/>
        </p:spPr>
        <p:txBody>
          <a:bodyPr wrap="square">
            <a:spAutoFit/>
          </a:bodyPr>
          <a:lstStyle/>
          <a:p>
            <a:r>
              <a:rPr lang="en-US" sz="2800" dirty="0"/>
              <a:t>Translation: "King </a:t>
            </a:r>
            <a:r>
              <a:rPr lang="en-US" sz="2800" dirty="0" err="1"/>
              <a:t>Yudhiṣṭhira</a:t>
            </a:r>
            <a:r>
              <a:rPr lang="en-US" sz="2800" dirty="0"/>
              <a:t>, son of Dharma, overwhelmed by the death of his friends, was aggrieved just like a common, materialistic man. O sages, thus deluded by affection, he began to speak."</a:t>
            </a:r>
          </a:p>
        </p:txBody>
      </p:sp>
      <p:sp>
        <p:nvSpPr>
          <p:cNvPr id="6" name="Title 5"/>
          <p:cNvSpPr>
            <a:spLocks noGrp="1"/>
          </p:cNvSpPr>
          <p:nvPr>
            <p:ph type="title"/>
          </p:nvPr>
        </p:nvSpPr>
        <p:spPr>
          <a:xfrm>
            <a:off x="692727" y="457200"/>
            <a:ext cx="7772400" cy="2590800"/>
          </a:xfrm>
        </p:spPr>
        <p:txBody>
          <a:bodyPr>
            <a:normAutofit fontScale="90000"/>
          </a:bodyPr>
          <a:lstStyle/>
          <a:p>
            <a:pPr algn="ctr"/>
            <a:r>
              <a:rPr lang="en-US" sz="2800" b="1" dirty="0" smtClean="0"/>
              <a:t/>
            </a:r>
            <a:br>
              <a:rPr lang="en-US" sz="2800" b="1" dirty="0" smtClean="0"/>
            </a:br>
            <a:r>
              <a:rPr lang="en-US" sz="3600" b="1" dirty="0" smtClean="0"/>
              <a:t>1.8.47</a:t>
            </a: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endParaRPr lang="vi-VN" sz="31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320" y="1295400"/>
            <a:ext cx="49632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054019"/>
      </p:ext>
    </p:extLst>
  </p:cSld>
  <p:clrMapOvr>
    <a:masterClrMapping/>
  </p:clrMapOvr>
  <p:transition spd="med" advTm="2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animEffect transition="in" filter="blinds(horizontal)">
                                      <p:cBhvr>
                                        <p:cTn id="7" dur="500"/>
                                        <p:tgtEl>
                                          <p:spTgt spid="38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King Yudhiṣṭhira, though he was not expected to become aggrieved like a common man, became deluded by worldly affection by the will of the Lord (just as Arjuna was apparently deluded). </a:t>
            </a:r>
            <a:endParaRPr lang="en-US" dirty="0" smtClean="0"/>
          </a:p>
          <a:p>
            <a:r>
              <a:rPr lang="en-US" dirty="0" smtClean="0"/>
              <a:t>The </a:t>
            </a:r>
            <a:r>
              <a:rPr lang="en-US" dirty="0"/>
              <a:t>common man thinks of violence and nonviolence in terms of the body, but that is a kind of delusion. Everyone is duty-bound according to one's occupational duties. A kṣatriya is bound to fight for the right cause, regardless of the opposite party. In such discharge of duty, one should not be disturbed by annihilation of the material body, which is only an external dress of the living soul. </a:t>
            </a:r>
            <a:endParaRPr lang="en-US" dirty="0" smtClean="0"/>
          </a:p>
          <a:p>
            <a:r>
              <a:rPr lang="en-US" dirty="0" smtClean="0"/>
              <a:t>All </a:t>
            </a:r>
            <a:r>
              <a:rPr lang="en-US" dirty="0"/>
              <a:t>this was perfectly known to Mahārāja Yudhiṣṭhira, but by the will of the Lord he became just like a common man because there was another great idea behind this delusion: the King would be instructed by Bhīṣma as Arjuna was instructed by the Lord Himself.</a:t>
            </a:r>
          </a:p>
          <a:p>
            <a:endParaRPr lang="en-US" dirty="0"/>
          </a:p>
        </p:txBody>
      </p:sp>
      <p:sp>
        <p:nvSpPr>
          <p:cNvPr id="3" name="Title 2"/>
          <p:cNvSpPr>
            <a:spLocks noGrp="1"/>
          </p:cNvSpPr>
          <p:nvPr>
            <p:ph type="title"/>
          </p:nvPr>
        </p:nvSpPr>
        <p:spPr/>
        <p:txBody>
          <a:bodyPr/>
          <a:lstStyle/>
          <a:p>
            <a:r>
              <a:rPr lang="en-US" dirty="0" smtClean="0"/>
              <a:t>     </a:t>
            </a:r>
            <a:r>
              <a:rPr lang="en-US" dirty="0" err="1" smtClean="0"/>
              <a:t>Srila</a:t>
            </a:r>
            <a:r>
              <a:rPr lang="en-US" dirty="0" smtClean="0"/>
              <a:t> </a:t>
            </a:r>
            <a:r>
              <a:rPr lang="en-US" dirty="0" err="1" smtClean="0"/>
              <a:t>Prabhupada’s</a:t>
            </a:r>
            <a:r>
              <a:rPr lang="en-US" dirty="0" smtClean="0"/>
              <a:t> Purport</a:t>
            </a:r>
            <a:endParaRPr lang="en-US" dirty="0"/>
          </a:p>
        </p:txBody>
      </p:sp>
      <p:pic>
        <p:nvPicPr>
          <p:cNvPr id="4" name="Picture 3" descr="PrabhupadaPointing.jpg"/>
          <p:cNvPicPr>
            <a:picLocks noChangeAspect="1"/>
          </p:cNvPicPr>
          <p:nvPr/>
        </p:nvPicPr>
        <p:blipFill>
          <a:blip r:embed="rId2" cstate="print"/>
          <a:stretch>
            <a:fillRect/>
          </a:stretch>
        </p:blipFill>
        <p:spPr>
          <a:xfrm>
            <a:off x="0" y="121920"/>
            <a:ext cx="1086556" cy="117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1 of Misdirected Affection: of </a:t>
            </a:r>
            <a:r>
              <a:rPr lang="en-US" dirty="0" err="1" smtClean="0"/>
              <a:t>Srila</a:t>
            </a:r>
            <a:r>
              <a:rPr lang="en-US" dirty="0" smtClean="0"/>
              <a:t> </a:t>
            </a:r>
            <a:r>
              <a:rPr lang="en-US" dirty="0" err="1" smtClean="0"/>
              <a:t>Prabhupada</a:t>
            </a:r>
            <a:r>
              <a:rPr lang="en-US" dirty="0" smtClean="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162800" cy="524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254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r>
              <a:rPr lang="en-US" dirty="0" err="1" smtClean="0"/>
              <a:t>Srila</a:t>
            </a:r>
            <a:r>
              <a:rPr lang="en-US" dirty="0" smtClean="0"/>
              <a:t> </a:t>
            </a:r>
            <a:r>
              <a:rPr lang="en-US" dirty="0" err="1" smtClean="0"/>
              <a:t>Prabhupada</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836907" cy="46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7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endParaRPr lang="en-US" dirty="0" smtClean="0"/>
          </a:p>
          <a:p>
            <a:r>
              <a:rPr lang="en-US" dirty="0" smtClean="0"/>
              <a:t>Queen </a:t>
            </a:r>
            <a:r>
              <a:rPr lang="en-US" dirty="0" err="1" smtClean="0"/>
              <a:t>Kunti</a:t>
            </a:r>
            <a:r>
              <a:rPr lang="en-US" dirty="0" smtClean="0"/>
              <a:t>: “Kindly help me sever this affection of my family, the </a:t>
            </a:r>
            <a:r>
              <a:rPr lang="en-US" dirty="0" err="1" smtClean="0"/>
              <a:t>Pandavas</a:t>
            </a:r>
            <a:r>
              <a:rPr lang="en-US" dirty="0" smtClean="0"/>
              <a:t> and </a:t>
            </a:r>
            <a:r>
              <a:rPr lang="en-US" dirty="0" err="1" smtClean="0"/>
              <a:t>Vrsnis</a:t>
            </a:r>
            <a:r>
              <a:rPr lang="en-US" dirty="0" smtClean="0"/>
              <a:t>” [1.8.41]</a:t>
            </a:r>
          </a:p>
          <a:p>
            <a:r>
              <a:rPr lang="en-US" dirty="0" smtClean="0"/>
              <a:t>Queen </a:t>
            </a:r>
            <a:r>
              <a:rPr lang="en-US" dirty="0" err="1" smtClean="0"/>
              <a:t>Kunti</a:t>
            </a:r>
            <a:r>
              <a:rPr lang="en-US" dirty="0"/>
              <a:t>: “let my attraction be constantly drawn unto You without being diverted to anyone else</a:t>
            </a:r>
            <a:r>
              <a:rPr lang="en-US" dirty="0" smtClean="0"/>
              <a:t>.” [1.8.42]</a:t>
            </a:r>
          </a:p>
          <a:p>
            <a:r>
              <a:rPr lang="en-US" dirty="0" err="1"/>
              <a:t>Prahlāda</a:t>
            </a:r>
            <a:r>
              <a:rPr lang="en-US" dirty="0"/>
              <a:t> Mahārāja: </a:t>
            </a:r>
            <a:r>
              <a:rPr lang="en-US" dirty="0" smtClean="0"/>
              <a:t>SP: “</a:t>
            </a:r>
            <a:r>
              <a:rPr lang="en-US" dirty="0" err="1" smtClean="0"/>
              <a:t>Prahlāda</a:t>
            </a:r>
            <a:r>
              <a:rPr lang="en-US" dirty="0" smtClean="0"/>
              <a:t> </a:t>
            </a:r>
            <a:r>
              <a:rPr lang="en-US" dirty="0"/>
              <a:t>Mahārāja was standing, and his father was being killed. So from material point of view, </a:t>
            </a:r>
            <a:r>
              <a:rPr lang="en-US" dirty="0" err="1"/>
              <a:t>Prahlāda</a:t>
            </a:r>
            <a:r>
              <a:rPr lang="en-US" dirty="0"/>
              <a:t> Mahārāja could have asked </a:t>
            </a:r>
            <a:r>
              <a:rPr lang="en-US" dirty="0" err="1"/>
              <a:t>Nṛsiṁhadeva</a:t>
            </a:r>
            <a:r>
              <a:rPr lang="en-US" dirty="0"/>
              <a:t>, "My Lord, do not kill my father." He could have asked, and immediately his request would have been granted. But he did not do that. He was standing and seeing. But he knows that "This killing of the body of my father is not killing. I shall save him. I shall save him." That he did. When he was offered benediction, he did not take anything. He said, "My Lord, what shall I do, all this material benediction? I have seen in the case of my father. He was so strong that even the demigods were frightened for his presence. His position was so strong, and You finished it within a minute. So what is the benefit of taking? No, no. Please do not request me." But although he did not ask anything for his personal self, but he asked the Lord, prayed, that "One thing I request." "What is that?" "My father was a great demon, and he was against You. He has committed so many sinful life. So I know he'll have to suffer for these things. I request You to excuse him." This is </a:t>
            </a:r>
            <a:r>
              <a:rPr lang="en-US" dirty="0" err="1"/>
              <a:t>Vaiṣṇava</a:t>
            </a:r>
            <a:r>
              <a:rPr lang="en-US" dirty="0"/>
              <a:t> son. "Oh, yes, immediately." Immediately.</a:t>
            </a:r>
          </a:p>
          <a:p>
            <a:endParaRPr lang="en-US" dirty="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Queen </a:t>
            </a:r>
            <a:r>
              <a:rPr lang="en-US" dirty="0" err="1" smtClean="0"/>
              <a:t>Kunti</a:t>
            </a:r>
            <a:r>
              <a:rPr lang="en-US" dirty="0" smtClean="0"/>
              <a:t>, </a:t>
            </a:r>
            <a:r>
              <a:rPr lang="en-US" dirty="0" err="1" smtClean="0"/>
              <a:t>Prahlad</a:t>
            </a:r>
            <a:r>
              <a:rPr lang="en-US" dirty="0" smtClean="0"/>
              <a:t> </a:t>
            </a:r>
            <a:r>
              <a:rPr lang="en-US" dirty="0" err="1" smtClean="0"/>
              <a:t>Maharaj</a:t>
            </a:r>
            <a:r>
              <a:rPr lang="en-US" dirty="0" smtClean="0"/>
              <a:t>:</a:t>
            </a:r>
            <a:endParaRPr lang="en-US" dirty="0"/>
          </a:p>
        </p:txBody>
      </p:sp>
    </p:spTree>
    <p:extLst>
      <p:ext uri="{BB962C8B-B14F-4D97-AF65-F5344CB8AC3E}">
        <p14:creationId xmlns:p14="http://schemas.microsoft.com/office/powerpoint/2010/main" val="34274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484" y="76200"/>
            <a:ext cx="542303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89170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1815882"/>
          </a:xfrm>
          <a:prstGeom prst="rect">
            <a:avLst/>
          </a:prstGeom>
          <a:noFill/>
          <a:ln w="9525">
            <a:noFill/>
            <a:miter lim="800000"/>
            <a:headEnd/>
            <a:tailEnd/>
          </a:ln>
          <a:effectLst/>
        </p:spPr>
        <p:txBody>
          <a:bodyPr wrap="square">
            <a:spAutoFit/>
          </a:bodyPr>
          <a:lstStyle/>
          <a:p>
            <a:r>
              <a:rPr lang="en-US" sz="2800" dirty="0"/>
              <a:t>Translation: "King </a:t>
            </a:r>
            <a:r>
              <a:rPr lang="en-US" sz="2800" dirty="0" err="1"/>
              <a:t>Yudhiṣṭhira</a:t>
            </a:r>
            <a:r>
              <a:rPr lang="en-US" sz="2800" dirty="0"/>
              <a:t> said: O my Lord, I am the most sinful man. Just see my heart, which is full of ignorance. This body, which is ultimately meant for others, has killed many, many phalanxes of men."</a:t>
            </a:r>
          </a:p>
        </p:txBody>
      </p:sp>
      <p:sp>
        <p:nvSpPr>
          <p:cNvPr id="6" name="Title 5"/>
          <p:cNvSpPr>
            <a:spLocks noGrp="1"/>
          </p:cNvSpPr>
          <p:nvPr>
            <p:ph type="title"/>
          </p:nvPr>
        </p:nvSpPr>
        <p:spPr>
          <a:xfrm>
            <a:off x="692727" y="540327"/>
            <a:ext cx="7772400" cy="2507673"/>
          </a:xfrm>
        </p:spPr>
        <p:txBody>
          <a:bodyPr>
            <a:normAutofit fontScale="90000"/>
          </a:bodyPr>
          <a:lstStyle/>
          <a:p>
            <a:pPr algn="ctr"/>
            <a:r>
              <a:rPr lang="en-US" sz="2800" b="1" dirty="0" smtClean="0"/>
              <a:t/>
            </a:r>
            <a:br>
              <a:rPr lang="en-US" sz="2800" b="1" dirty="0" smtClean="0"/>
            </a:br>
            <a:r>
              <a:rPr lang="en-US" sz="3100" b="1" dirty="0" smtClean="0"/>
              <a:t>1.8.48</a:t>
            </a:r>
            <a:br>
              <a:rPr lang="en-US" sz="3100" b="1" dirty="0" smtClean="0"/>
            </a:br>
            <a:r>
              <a:rPr lang="en-US" sz="3100" b="1" dirty="0"/>
              <a:t/>
            </a:r>
            <a:br>
              <a:rPr lang="en-US" sz="3100" b="1" dirty="0"/>
            </a:br>
            <a:r>
              <a:rPr lang="en-US" sz="3100" b="1" dirty="0" smtClean="0"/>
              <a:t/>
            </a:r>
            <a:br>
              <a:rPr lang="en-US" sz="3100" b="1" dirty="0" smtClean="0"/>
            </a:br>
            <a:r>
              <a:rPr lang="en-US" sz="3100" b="1" dirty="0"/>
              <a:t/>
            </a:r>
            <a:br>
              <a:rPr lang="en-US" sz="3100" b="1" dirty="0"/>
            </a:br>
            <a:endParaRPr lang="vi-VN" sz="31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441507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596492"/>
      </p:ext>
    </p:extLst>
  </p:cSld>
  <p:clrMapOvr>
    <a:masterClrMapping/>
  </p:clrMapOvr>
  <p:transition spd="med" advTm="2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animEffect transition="in" filter="blinds(horizontal)">
                                      <p:cBhvr>
                                        <p:cTn id="7" dur="500"/>
                                        <p:tgtEl>
                                          <p:spTgt spid="38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body is Krishna’s property</a:t>
            </a:r>
            <a:endParaRPr lang="en-US" dirty="0"/>
          </a:p>
        </p:txBody>
      </p:sp>
      <p:sp>
        <p:nvSpPr>
          <p:cNvPr id="3" name="Text Placeholder 2"/>
          <p:cNvSpPr>
            <a:spLocks noGrp="1"/>
          </p:cNvSpPr>
          <p:nvPr>
            <p:ph type="body" sz="half" idx="1"/>
          </p:nvPr>
        </p:nvSpPr>
        <p:spPr>
          <a:xfrm>
            <a:off x="685800" y="1981200"/>
            <a:ext cx="7772400" cy="4114800"/>
          </a:xfrm>
        </p:spPr>
        <p:txBody>
          <a:bodyPr>
            <a:normAutofit/>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14" y="2133600"/>
            <a:ext cx="8578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4494705"/>
            <a:ext cx="8611507" cy="53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682178"/>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1007156"/>
            <a:ext cx="8229600" cy="2505301"/>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smtClean="0"/>
              <a:t>Translation: "I </a:t>
            </a:r>
            <a:r>
              <a:rPr lang="en-US" sz="2800" dirty="0"/>
              <a:t>have killed many boys, </a:t>
            </a:r>
            <a:r>
              <a:rPr lang="en-US" sz="2800" i="1" dirty="0" err="1"/>
              <a:t>brāhmaṇas</a:t>
            </a:r>
            <a:r>
              <a:rPr lang="en-US" sz="2800" i="1" dirty="0"/>
              <a:t>,</a:t>
            </a:r>
            <a:r>
              <a:rPr lang="en-US" sz="2800" dirty="0"/>
              <a:t> well-wishers, friends, parents, preceptors and brothers. Though I live millions of years, I will not be relieved from the hell that awaits me for all these sins."</a:t>
            </a:r>
          </a:p>
          <a:p>
            <a:pPr>
              <a:lnSpc>
                <a:spcPct val="90000"/>
              </a:lnSpc>
              <a:spcBef>
                <a:spcPct val="20000"/>
              </a:spcBef>
            </a:pPr>
            <a:endParaRPr lang="en-US" sz="2800" dirty="0">
              <a:latin typeface="Balaram" pitchFamily="2" charset="0"/>
            </a:endParaRPr>
          </a:p>
        </p:txBody>
      </p:sp>
      <p:sp>
        <p:nvSpPr>
          <p:cNvPr id="6" name="Title 5"/>
          <p:cNvSpPr>
            <a:spLocks noGrp="1"/>
          </p:cNvSpPr>
          <p:nvPr>
            <p:ph type="title"/>
          </p:nvPr>
        </p:nvSpPr>
        <p:spPr>
          <a:xfrm>
            <a:off x="692727" y="1295400"/>
            <a:ext cx="7772400" cy="17526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3100" b="1" dirty="0" smtClean="0"/>
              <a:t>1.8.49</a:t>
            </a:r>
            <a:br>
              <a:rPr lang="en-US" sz="3100" b="1" dirty="0" smtClean="0"/>
            </a:br>
            <a:r>
              <a:rPr lang="en-US" sz="3100" b="1" dirty="0"/>
              <a:t/>
            </a:r>
            <a:br>
              <a:rPr lang="en-US" sz="3100" b="1" dirty="0"/>
            </a:br>
            <a:r>
              <a:rPr lang="en-US" sz="3100" b="1" dirty="0" smtClean="0"/>
              <a:t/>
            </a:r>
            <a:br>
              <a:rPr lang="en-US" sz="3100" b="1" dirty="0" smtClean="0"/>
            </a:br>
            <a:r>
              <a:rPr lang="en-US" sz="3100" b="1" dirty="0" smtClean="0"/>
              <a:t/>
            </a:r>
            <a:br>
              <a:rPr lang="en-US" sz="3100" b="1" dirty="0" smtClean="0"/>
            </a:br>
            <a:r>
              <a:rPr lang="en-US" sz="3100" b="1" dirty="0"/>
              <a:t/>
            </a:r>
            <a:br>
              <a:rPr lang="en-US" sz="3100" b="1" dirty="0"/>
            </a:br>
            <a:endParaRPr lang="vi-VN" sz="3100" b="1" dirty="0"/>
          </a:p>
        </p:txBody>
      </p:sp>
      <p:sp>
        <p:nvSpPr>
          <p:cNvPr id="5" name="Rectangle 8"/>
          <p:cNvSpPr>
            <a:spLocks noChangeArrowheads="1"/>
          </p:cNvSpPr>
          <p:nvPr/>
        </p:nvSpPr>
        <p:spPr bwMode="auto">
          <a:xfrm>
            <a:off x="464127" y="3962400"/>
            <a:ext cx="8229600" cy="1740476"/>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smtClean="0"/>
              <a:t>Translation</a:t>
            </a:r>
            <a:r>
              <a:rPr lang="en-US" sz="2800" dirty="0"/>
              <a:t>: "There is no sin for a king who kills for the right cause, who is engaged in maintaining his citizens. But this injunction is not applicable to me</a:t>
            </a:r>
            <a:r>
              <a:rPr lang="en-US" sz="2800" dirty="0" smtClean="0"/>
              <a:t>."</a:t>
            </a:r>
            <a:endParaRPr lang="en-US" sz="2800" dirty="0"/>
          </a:p>
          <a:p>
            <a:pPr>
              <a:lnSpc>
                <a:spcPct val="90000"/>
              </a:lnSpc>
              <a:spcBef>
                <a:spcPct val="20000"/>
              </a:spcBef>
            </a:pPr>
            <a:endParaRPr lang="en-US" sz="2800" dirty="0">
              <a:latin typeface="Balaram" pitchFamily="2" charset="0"/>
            </a:endParaRPr>
          </a:p>
        </p:txBody>
      </p:sp>
      <p:sp>
        <p:nvSpPr>
          <p:cNvPr id="2" name="TextBox 1"/>
          <p:cNvSpPr txBox="1"/>
          <p:nvPr/>
        </p:nvSpPr>
        <p:spPr>
          <a:xfrm>
            <a:off x="4038600" y="3352800"/>
            <a:ext cx="1295400" cy="523220"/>
          </a:xfrm>
          <a:prstGeom prst="rect">
            <a:avLst/>
          </a:prstGeom>
          <a:noFill/>
        </p:spPr>
        <p:txBody>
          <a:bodyPr wrap="square" rtlCol="0">
            <a:spAutoFit/>
          </a:bodyPr>
          <a:lstStyle/>
          <a:p>
            <a:r>
              <a:rPr lang="en-US" sz="2800" b="1" dirty="0" smtClean="0"/>
              <a:t>1.8.50</a:t>
            </a:r>
            <a:endParaRPr lang="en-US" sz="2800" dirty="0"/>
          </a:p>
        </p:txBody>
      </p:sp>
    </p:spTree>
    <p:extLst>
      <p:ext uri="{BB962C8B-B14F-4D97-AF65-F5344CB8AC3E}">
        <p14:creationId xmlns:p14="http://schemas.microsoft.com/office/powerpoint/2010/main" val="3901596492"/>
      </p:ext>
    </p:extLst>
  </p:cSld>
  <p:clrMapOvr>
    <a:masterClrMapping/>
  </p:clrMapOvr>
  <p:transition spd="med" advTm="2500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err="1" smtClean="0"/>
              <a:t>Vibhishan</a:t>
            </a:r>
            <a:r>
              <a:rPr lang="en-US" dirty="0" smtClean="0"/>
              <a:t> – Brother</a:t>
            </a:r>
          </a:p>
          <a:p>
            <a:r>
              <a:rPr lang="en-US" dirty="0" err="1" smtClean="0"/>
              <a:t>Prahlad</a:t>
            </a:r>
            <a:r>
              <a:rPr lang="en-US" dirty="0" smtClean="0"/>
              <a:t> </a:t>
            </a:r>
            <a:r>
              <a:rPr lang="en-US" dirty="0" err="1" smtClean="0"/>
              <a:t>Maharaj</a:t>
            </a:r>
            <a:r>
              <a:rPr lang="en-US" dirty="0" smtClean="0"/>
              <a:t> – Father</a:t>
            </a:r>
          </a:p>
          <a:p>
            <a:r>
              <a:rPr lang="en-US" dirty="0" smtClean="0"/>
              <a:t>Bali </a:t>
            </a:r>
            <a:r>
              <a:rPr lang="en-US" dirty="0" err="1" smtClean="0"/>
              <a:t>Maharaj</a:t>
            </a:r>
            <a:r>
              <a:rPr lang="en-US" dirty="0" smtClean="0"/>
              <a:t> – Guru</a:t>
            </a:r>
          </a:p>
          <a:p>
            <a:r>
              <a:rPr lang="en-US" dirty="0" err="1" smtClean="0"/>
              <a:t>Gopis</a:t>
            </a:r>
            <a:r>
              <a:rPr lang="en-US" dirty="0" smtClean="0"/>
              <a:t> – Family, Husband, etc.</a:t>
            </a:r>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34094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4038600"/>
            <a:ext cx="85315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2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1.8.51:</a:t>
            </a:r>
            <a:endParaRPr lang="en-US" dirty="0"/>
          </a:p>
        </p:txBody>
      </p:sp>
      <p:sp>
        <p:nvSpPr>
          <p:cNvPr id="4" name="Content Placeholder 3"/>
          <p:cNvSpPr>
            <a:spLocks noGrp="1"/>
          </p:cNvSpPr>
          <p:nvPr>
            <p:ph idx="1"/>
          </p:nvPr>
        </p:nvSpPr>
        <p:spPr/>
        <p:txBody>
          <a:bodyPr/>
          <a:lstStyle/>
          <a:p>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531100" cy="517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276600"/>
          </a:xfrm>
        </p:spPr>
        <p:txBody>
          <a:bodyPr>
            <a:normAutofit fontScale="77500" lnSpcReduction="20000"/>
          </a:bodyPr>
          <a:lstStyle/>
          <a:p>
            <a:r>
              <a:rPr lang="en-US" dirty="0"/>
              <a:t>The way of work (karma) is like that. It creates one action and another reaction simultaneously and thus increases the chain of material activities, binding the performer in material bondage. </a:t>
            </a:r>
            <a:endParaRPr lang="en-US" dirty="0" smtClean="0"/>
          </a:p>
          <a:p>
            <a:r>
              <a:rPr lang="en-US" dirty="0" smtClean="0"/>
              <a:t>In </a:t>
            </a:r>
            <a:r>
              <a:rPr lang="en-US" dirty="0"/>
              <a:t>the </a:t>
            </a:r>
            <a:r>
              <a:rPr lang="en-US" dirty="0" smtClean="0"/>
              <a:t>Bhagavad-</a:t>
            </a:r>
            <a:r>
              <a:rPr lang="en-US" dirty="0" err="1" smtClean="0"/>
              <a:t>gītā</a:t>
            </a:r>
            <a:r>
              <a:rPr lang="en-US" dirty="0" smtClean="0"/>
              <a:t>. the </a:t>
            </a:r>
            <a:r>
              <a:rPr lang="en-US" dirty="0"/>
              <a:t>remedy is suggested that such actions and reactions of the path of work can be checked only when work is done on behalf of the Supreme Lord. </a:t>
            </a:r>
            <a:endParaRPr lang="en-US" dirty="0" smtClean="0"/>
          </a:p>
          <a:p>
            <a:r>
              <a:rPr lang="en-US" dirty="0" smtClean="0"/>
              <a:t>The </a:t>
            </a:r>
            <a:r>
              <a:rPr lang="en-US" dirty="0"/>
              <a:t>Battle of </a:t>
            </a:r>
            <a:r>
              <a:rPr lang="en-US" dirty="0" err="1"/>
              <a:t>Kurukṣetra</a:t>
            </a:r>
            <a:r>
              <a:rPr lang="en-US" dirty="0"/>
              <a:t> was actually fought by the will of the Supreme Lord </a:t>
            </a:r>
            <a:r>
              <a:rPr lang="en-US" dirty="0" err="1"/>
              <a:t>Śrī</a:t>
            </a:r>
            <a:r>
              <a:rPr lang="en-US" dirty="0"/>
              <a:t> </a:t>
            </a:r>
            <a:r>
              <a:rPr lang="en-US" dirty="0" err="1"/>
              <a:t>Kṛṣṇa</a:t>
            </a:r>
            <a:r>
              <a:rPr lang="en-US" dirty="0"/>
              <a:t>, as it is evident from His version, and only by His will was </a:t>
            </a:r>
            <a:r>
              <a:rPr lang="en-US" dirty="0" err="1"/>
              <a:t>Yudhiṣṭhira</a:t>
            </a:r>
            <a:r>
              <a:rPr lang="en-US" dirty="0"/>
              <a:t> placed on the throne of </a:t>
            </a:r>
            <a:r>
              <a:rPr lang="en-US" dirty="0" err="1"/>
              <a:t>Hastināpura</a:t>
            </a:r>
            <a:r>
              <a:rPr lang="en-US" dirty="0"/>
              <a:t>. Therefore, factually no sin whatsoever touched the </a:t>
            </a:r>
            <a:r>
              <a:rPr lang="en-US" dirty="0" err="1"/>
              <a:t>Pāṇḍavas</a:t>
            </a:r>
            <a:r>
              <a:rPr lang="en-US" dirty="0"/>
              <a:t>, who were only the order carriers of the Lord. For others, who declare war out of personal interest, the whole responsibility lies on them</a:t>
            </a:r>
            <a:r>
              <a:rPr lang="en-US" dirty="0" smtClean="0"/>
              <a:t>.</a:t>
            </a:r>
          </a:p>
          <a:p>
            <a:endParaRPr lang="en-US" dirty="0"/>
          </a:p>
          <a:p>
            <a:endParaRPr lang="en-US" dirty="0" smtClean="0"/>
          </a:p>
          <a:p>
            <a:endParaRPr lang="en-US" dirty="0"/>
          </a:p>
          <a:p>
            <a:endParaRPr lang="en-US" dirty="0" smtClean="0"/>
          </a:p>
          <a:p>
            <a:endParaRPr lang="en-US" dirty="0"/>
          </a:p>
          <a:p>
            <a:endParaRPr lang="en-US" dirty="0"/>
          </a:p>
          <a:p>
            <a:pPr hangingPunct="0"/>
            <a:endParaRPr lang="en-US" dirty="0" smtClean="0"/>
          </a:p>
          <a:p>
            <a:pPr hangingPunct="0"/>
            <a:endParaRPr lang="en-US" dirty="0" smtClean="0"/>
          </a:p>
          <a:p>
            <a:pPr hangingPunct="0"/>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smtClean="0"/>
              <a:t>   Purport</a:t>
            </a:r>
            <a:endParaRPr lang="en-US" dirty="0"/>
          </a:p>
        </p:txBody>
      </p:sp>
      <p:pic>
        <p:nvPicPr>
          <p:cNvPr id="6" name="Picture 5" descr="prabhupada7.jpg"/>
          <p:cNvPicPr>
            <a:picLocks noChangeAspect="1"/>
          </p:cNvPicPr>
          <p:nvPr/>
        </p:nvPicPr>
        <p:blipFill>
          <a:blip r:embed="rId2" cstate="print"/>
          <a:stretch>
            <a:fillRect/>
          </a:stretch>
        </p:blipFill>
        <p:spPr>
          <a:xfrm>
            <a:off x="10886" y="228600"/>
            <a:ext cx="839538" cy="1165860"/>
          </a:xfrm>
          <a:prstGeom prst="rect">
            <a:avLst/>
          </a:prstGeom>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827331"/>
            <a:ext cx="8610600" cy="160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72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1.8.52:</a:t>
            </a:r>
            <a:endParaRPr lang="en-US" sz="36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86240"/>
            <a:ext cx="6862598" cy="501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355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5800" cy="4953000"/>
          </a:xfrm>
        </p:spPr>
        <p:txBody>
          <a:bodyPr>
            <a:normAutofit fontScale="70000" lnSpcReduction="20000"/>
          </a:bodyPr>
          <a:lstStyle/>
          <a:p>
            <a:r>
              <a:rPr lang="en-US" sz="2900" dirty="0" err="1"/>
              <a:t>Aśvamedha</a:t>
            </a:r>
            <a:r>
              <a:rPr lang="en-US" sz="2900" dirty="0"/>
              <a:t> </a:t>
            </a:r>
            <a:r>
              <a:rPr lang="en-US" sz="2900" dirty="0" err="1"/>
              <a:t>yajñas</a:t>
            </a:r>
            <a:r>
              <a:rPr lang="en-US" sz="2900" dirty="0"/>
              <a:t> or </a:t>
            </a:r>
            <a:r>
              <a:rPr lang="en-US" sz="2900" dirty="0" err="1"/>
              <a:t>gomedha</a:t>
            </a:r>
            <a:r>
              <a:rPr lang="en-US" sz="2900" dirty="0"/>
              <a:t> </a:t>
            </a:r>
            <a:r>
              <a:rPr lang="en-US" sz="2900" dirty="0" err="1"/>
              <a:t>yajñas</a:t>
            </a:r>
            <a:r>
              <a:rPr lang="en-US" sz="2900" dirty="0"/>
              <a:t>, sacrifices in which a horse or a bull is sacrificed, were not, of course, for the purpose of killing the animals. Lord </a:t>
            </a:r>
            <a:r>
              <a:rPr lang="en-US" sz="2900" dirty="0" err="1"/>
              <a:t>Caitanya</a:t>
            </a:r>
            <a:r>
              <a:rPr lang="en-US" sz="2900" dirty="0"/>
              <a:t> said that such animals sacrificed on the altar of </a:t>
            </a:r>
            <a:r>
              <a:rPr lang="en-US" sz="2900" dirty="0" err="1"/>
              <a:t>yajña</a:t>
            </a:r>
            <a:r>
              <a:rPr lang="en-US" sz="2900" dirty="0"/>
              <a:t> were rejuvenated and a new life was given to </a:t>
            </a:r>
            <a:r>
              <a:rPr lang="en-US" sz="2900" dirty="0" err="1" smtClean="0"/>
              <a:t>them.It</a:t>
            </a:r>
            <a:r>
              <a:rPr lang="en-US" sz="2900" dirty="0" smtClean="0"/>
              <a:t> </a:t>
            </a:r>
            <a:r>
              <a:rPr lang="en-US" sz="2900" dirty="0"/>
              <a:t>was just to prove the efficacy of the hymns of the Vedas. By recitation of the hymns of the Vedas in the proper way, certainly the performer gets relief from the reactions of sins, but in case of such sacrifices improperly done under inexpert management, surely one has to become responsible for animal sacrifice. </a:t>
            </a:r>
            <a:endParaRPr lang="en-US" sz="2900" dirty="0" smtClean="0"/>
          </a:p>
          <a:p>
            <a:r>
              <a:rPr lang="en-US" sz="2900" dirty="0" smtClean="0"/>
              <a:t>In </a:t>
            </a:r>
            <a:r>
              <a:rPr lang="en-US" sz="2900" dirty="0"/>
              <a:t>this age of quarrel and hypocrisy there is no possibility of performing the </a:t>
            </a:r>
            <a:r>
              <a:rPr lang="en-US" sz="2900" dirty="0" err="1"/>
              <a:t>yajñas</a:t>
            </a:r>
            <a:r>
              <a:rPr lang="en-US" sz="2900" dirty="0"/>
              <a:t> perfectly for want of expert </a:t>
            </a:r>
            <a:r>
              <a:rPr lang="en-US" sz="2900" dirty="0" err="1"/>
              <a:t>brāhmaṇas</a:t>
            </a:r>
            <a:r>
              <a:rPr lang="en-US" sz="2900" dirty="0"/>
              <a:t> who are able to conduct such </a:t>
            </a:r>
            <a:r>
              <a:rPr lang="en-US" sz="2900" dirty="0" err="1"/>
              <a:t>yajñas</a:t>
            </a:r>
            <a:r>
              <a:rPr lang="en-US" sz="2900" dirty="0"/>
              <a:t>. </a:t>
            </a:r>
            <a:endParaRPr lang="en-US" sz="2900" dirty="0" smtClean="0"/>
          </a:p>
          <a:p>
            <a:r>
              <a:rPr lang="en-US" sz="2900" dirty="0" smtClean="0"/>
              <a:t>Mahārāja </a:t>
            </a:r>
            <a:r>
              <a:rPr lang="en-US" sz="2900" dirty="0" err="1"/>
              <a:t>Yudhiṣṭhira</a:t>
            </a:r>
            <a:r>
              <a:rPr lang="en-US" sz="2900" dirty="0"/>
              <a:t> therefore gives a hint to performing sacrifices in the age of Kali. In the Kali-</a:t>
            </a:r>
            <a:r>
              <a:rPr lang="en-US" sz="2900" dirty="0" err="1"/>
              <a:t>yuga</a:t>
            </a:r>
            <a:r>
              <a:rPr lang="en-US" sz="2900" dirty="0"/>
              <a:t> the only sacrifice recommended is the performance of </a:t>
            </a:r>
            <a:r>
              <a:rPr lang="en-US" sz="2900" dirty="0" err="1"/>
              <a:t>hari-nāma-yajña</a:t>
            </a:r>
            <a:r>
              <a:rPr lang="en-US" sz="2900" dirty="0"/>
              <a:t> inaugurated by Lord </a:t>
            </a:r>
            <a:r>
              <a:rPr lang="en-US" sz="2900" dirty="0" err="1"/>
              <a:t>Śrī</a:t>
            </a:r>
            <a:r>
              <a:rPr lang="en-US" sz="2900" dirty="0"/>
              <a:t> </a:t>
            </a:r>
            <a:r>
              <a:rPr lang="en-US" sz="2900" dirty="0" err="1"/>
              <a:t>Caitanya</a:t>
            </a:r>
            <a:r>
              <a:rPr lang="en-US" sz="2900" dirty="0"/>
              <a:t> </a:t>
            </a:r>
            <a:r>
              <a:rPr lang="en-US" sz="2900" dirty="0" err="1"/>
              <a:t>Mahāprabhu</a:t>
            </a:r>
            <a:r>
              <a:rPr lang="en-US" sz="2900" dirty="0"/>
              <a:t>. But one should not indulge in animal killing and counteract it by performing the </a:t>
            </a:r>
            <a:r>
              <a:rPr lang="en-US" sz="2900" dirty="0" err="1"/>
              <a:t>hari-nāma</a:t>
            </a:r>
            <a:r>
              <a:rPr lang="en-US" sz="2900" dirty="0"/>
              <a:t> </a:t>
            </a:r>
            <a:r>
              <a:rPr lang="en-US" sz="2900" dirty="0" err="1"/>
              <a:t>yajña</a:t>
            </a:r>
            <a:r>
              <a:rPr lang="en-US" sz="2900" dirty="0"/>
              <a:t>. </a:t>
            </a:r>
            <a:r>
              <a:rPr lang="en-US" sz="2900" dirty="0" smtClean="0"/>
              <a:t>The </a:t>
            </a:r>
            <a:r>
              <a:rPr lang="en-US" sz="2900" dirty="0"/>
              <a:t>whole purpose, therefore, is served when everything is done for the will of the Lord. This is possible only for the devotees.</a:t>
            </a:r>
          </a:p>
          <a:p>
            <a:endParaRPr lang="en-US" dirty="0" smtClean="0"/>
          </a:p>
          <a:p>
            <a:endParaRPr lang="en-US" dirty="0"/>
          </a:p>
          <a:p>
            <a:endParaRPr lang="en-US" dirty="0" smtClean="0"/>
          </a:p>
          <a:p>
            <a:endParaRPr lang="en-US" dirty="0"/>
          </a:p>
          <a:p>
            <a:endParaRPr lang="en-US" dirty="0"/>
          </a:p>
          <a:p>
            <a:pPr hangingPunct="0"/>
            <a:endParaRPr lang="en-US" dirty="0" smtClean="0"/>
          </a:p>
          <a:p>
            <a:pPr hangingPunct="0"/>
            <a:endParaRPr lang="en-US" dirty="0" smtClean="0"/>
          </a:p>
          <a:p>
            <a:pPr hangingPunct="0"/>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smtClean="0"/>
              <a:t>   Purport</a:t>
            </a:r>
            <a:endParaRPr lang="en-US" dirty="0"/>
          </a:p>
        </p:txBody>
      </p:sp>
      <p:pic>
        <p:nvPicPr>
          <p:cNvPr id="6" name="Picture 5" descr="prabhupada7.jpg"/>
          <p:cNvPicPr>
            <a:picLocks noChangeAspect="1"/>
          </p:cNvPicPr>
          <p:nvPr/>
        </p:nvPicPr>
        <p:blipFill>
          <a:blip r:embed="rId2" cstate="print"/>
          <a:stretch>
            <a:fillRect/>
          </a:stretch>
        </p:blipFill>
        <p:spPr>
          <a:xfrm>
            <a:off x="10886" y="228600"/>
            <a:ext cx="839538" cy="1165860"/>
          </a:xfrm>
          <a:prstGeom prst="rect">
            <a:avLst/>
          </a:prstGeom>
        </p:spPr>
      </p:pic>
    </p:spTree>
    <p:extLst>
      <p:ext uri="{BB962C8B-B14F-4D97-AF65-F5344CB8AC3E}">
        <p14:creationId xmlns:p14="http://schemas.microsoft.com/office/powerpoint/2010/main" val="2762952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HH </a:t>
            </a:r>
            <a:r>
              <a:rPr lang="en-US" dirty="0" err="1" smtClean="0"/>
              <a:t>Romapada</a:t>
            </a:r>
            <a:r>
              <a:rPr lang="en-US" dirty="0" smtClean="0"/>
              <a:t> </a:t>
            </a:r>
            <a:r>
              <a:rPr lang="en-US" dirty="0" err="1" smtClean="0"/>
              <a:t>Maharaj’s</a:t>
            </a:r>
            <a:r>
              <a:rPr lang="en-US" dirty="0" smtClean="0"/>
              <a:t> lectures on 8</a:t>
            </a:r>
            <a:r>
              <a:rPr lang="en-US" baseline="30000" dirty="0" smtClean="0"/>
              <a:t>th</a:t>
            </a:r>
            <a:r>
              <a:rPr lang="en-US" dirty="0" smtClean="0"/>
              <a:t> chapter</a:t>
            </a:r>
          </a:p>
          <a:p>
            <a:r>
              <a:rPr lang="en-US" dirty="0" smtClean="0"/>
              <a:t>http://prabhupadavani.org</a:t>
            </a:r>
          </a:p>
          <a:p>
            <a:r>
              <a:rPr lang="en-US" dirty="0" smtClean="0"/>
              <a:t>audio.Iskcondesiretree.info:</a:t>
            </a:r>
          </a:p>
          <a:p>
            <a:pPr lvl="1"/>
            <a:r>
              <a:rPr lang="en-US" dirty="0" smtClean="0"/>
              <a:t>Lectures on </a:t>
            </a:r>
            <a:r>
              <a:rPr lang="en-US" dirty="0" err="1" smtClean="0"/>
              <a:t>Maharaj</a:t>
            </a:r>
            <a:r>
              <a:rPr lang="en-US" dirty="0" smtClean="0"/>
              <a:t> </a:t>
            </a:r>
            <a:r>
              <a:rPr lang="en-US" dirty="0" err="1" smtClean="0"/>
              <a:t>Yudhistir’s</a:t>
            </a:r>
            <a:r>
              <a:rPr lang="en-US" dirty="0" smtClean="0"/>
              <a:t> lamentation.</a:t>
            </a:r>
          </a:p>
          <a:p>
            <a:r>
              <a:rPr lang="en-US" dirty="0" smtClean="0"/>
              <a:t>Unveiling </a:t>
            </a:r>
            <a:r>
              <a:rPr lang="en-US" dirty="0" smtClean="0"/>
              <a:t>His Lotus feet – HG </a:t>
            </a:r>
            <a:r>
              <a:rPr lang="en-US" dirty="0" err="1" smtClean="0"/>
              <a:t>Bhurijana</a:t>
            </a:r>
            <a:r>
              <a:rPr lang="en-US" dirty="0" smtClean="0"/>
              <a:t> </a:t>
            </a:r>
            <a:r>
              <a:rPr lang="en-US" dirty="0" err="1" smtClean="0"/>
              <a:t>prabhu</a:t>
            </a:r>
            <a:endParaRPr lang="en-US" dirty="0" smtClean="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724400"/>
            <a:ext cx="6705600" cy="1981200"/>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2473178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400800"/>
          </a:xfrm>
        </p:spPr>
        <p:txBody>
          <a:bodyPr>
            <a:normAutofit fontScale="90000"/>
          </a:bodyPr>
          <a:lstStyle/>
          <a:p>
            <a:r>
              <a:rPr lang="en-US" b="1" dirty="0" smtClean="0"/>
              <a:t>Contents:</a:t>
            </a:r>
            <a:br>
              <a:rPr lang="en-US" b="1" dirty="0" smtClean="0"/>
            </a:br>
            <a:r>
              <a:rPr lang="en-US" b="1" dirty="0"/>
              <a:t/>
            </a:r>
            <a:br>
              <a:rPr lang="en-US" b="1" dirty="0"/>
            </a:br>
            <a:r>
              <a:rPr lang="en-US" b="1" dirty="0" smtClean="0"/>
              <a:t>1.8.44: </a:t>
            </a:r>
            <a:r>
              <a:rPr lang="en-US" sz="3600" b="1" dirty="0" err="1" smtClean="0"/>
              <a:t>Suta</a:t>
            </a:r>
            <a:r>
              <a:rPr lang="en-US" sz="3600" b="1" dirty="0" smtClean="0"/>
              <a:t> </a:t>
            </a:r>
            <a:r>
              <a:rPr lang="en-US" sz="3600" b="1" dirty="0" err="1" smtClean="0"/>
              <a:t>Goswami</a:t>
            </a:r>
            <a:r>
              <a:rPr lang="en-US" sz="3600" b="1" dirty="0" smtClean="0"/>
              <a:t> on the Power of Prayers</a:t>
            </a:r>
            <a:r>
              <a:rPr lang="en-US" b="1" dirty="0" smtClean="0"/>
              <a:t/>
            </a:r>
            <a:br>
              <a:rPr lang="en-US" b="1" dirty="0" smtClean="0"/>
            </a:br>
            <a:r>
              <a:rPr lang="en-US" b="1" dirty="0" smtClean="0"/>
              <a:t/>
            </a:r>
            <a:br>
              <a:rPr lang="en-US" b="1" dirty="0" smtClean="0"/>
            </a:br>
            <a:r>
              <a:rPr lang="en-US" b="1" dirty="0" smtClean="0"/>
              <a:t>1.8.45-1.8.47: 	</a:t>
            </a:r>
            <a:r>
              <a:rPr lang="en-US" sz="3600" b="1" dirty="0" err="1" smtClean="0"/>
              <a:t>Suta</a:t>
            </a:r>
            <a:r>
              <a:rPr lang="en-US" sz="3600" b="1" dirty="0" smtClean="0"/>
              <a:t> </a:t>
            </a:r>
            <a:r>
              <a:rPr lang="en-US" sz="3600" b="1" dirty="0" err="1" smtClean="0"/>
              <a:t>Goswami</a:t>
            </a:r>
            <a:r>
              <a:rPr lang="en-US" sz="3600" b="1" dirty="0" smtClean="0"/>
              <a:t> on Illusion of affection</a:t>
            </a:r>
            <a:r>
              <a:rPr lang="en-US" b="1" dirty="0" smtClean="0"/>
              <a:t/>
            </a:r>
            <a:br>
              <a:rPr lang="en-US" b="1" dirty="0" smtClean="0"/>
            </a:br>
            <a:r>
              <a:rPr lang="en-US" b="1" dirty="0" smtClean="0"/>
              <a:t/>
            </a:r>
            <a:br>
              <a:rPr lang="en-US" b="1" dirty="0" smtClean="0"/>
            </a:br>
            <a:r>
              <a:rPr lang="en-US" b="1" dirty="0" smtClean="0"/>
              <a:t>1.8.48-1.8.52:	</a:t>
            </a:r>
            <a:r>
              <a:rPr lang="en-US" sz="3600" b="1" dirty="0" smtClean="0"/>
              <a:t>King </a:t>
            </a:r>
            <a:r>
              <a:rPr lang="en-US" sz="3600" b="1" dirty="0" err="1" smtClean="0"/>
              <a:t>Yudhistir’s</a:t>
            </a:r>
            <a:r>
              <a:rPr lang="en-US" sz="3600" b="1" dirty="0" smtClean="0"/>
              <a:t> lamentation.</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246769"/>
          </a:xfrm>
          <a:prstGeom prst="rect">
            <a:avLst/>
          </a:prstGeom>
          <a:noFill/>
          <a:ln w="9525">
            <a:noFill/>
            <a:miter lim="800000"/>
            <a:headEnd/>
            <a:tailEnd/>
          </a:ln>
          <a:effectLst/>
        </p:spPr>
        <p:txBody>
          <a:bodyPr wrap="square">
            <a:spAutoFit/>
          </a:bodyPr>
          <a:lstStyle/>
          <a:p>
            <a:endParaRPr lang="en-US" sz="2800" dirty="0" smtClean="0"/>
          </a:p>
          <a:p>
            <a:r>
              <a:rPr lang="en-US" sz="2800" dirty="0" err="1" smtClean="0"/>
              <a:t>Suta</a:t>
            </a:r>
            <a:r>
              <a:rPr lang="en-US" sz="2800" dirty="0" smtClean="0"/>
              <a:t> </a:t>
            </a:r>
            <a:r>
              <a:rPr lang="en-US" sz="2800" dirty="0" err="1" smtClean="0"/>
              <a:t>Gosvāmī</a:t>
            </a:r>
            <a:r>
              <a:rPr lang="en-US" sz="2800" dirty="0" smtClean="0"/>
              <a:t> </a:t>
            </a:r>
            <a:r>
              <a:rPr lang="en-US" sz="2800" dirty="0"/>
              <a:t>said: The Lord, thus hearing the prayers of </a:t>
            </a:r>
            <a:r>
              <a:rPr lang="en-US" sz="2800" dirty="0" err="1"/>
              <a:t>Kuntīdevī</a:t>
            </a:r>
            <a:r>
              <a:rPr lang="en-US" sz="2800" dirty="0"/>
              <a:t>, composed in choice words for His glorification, mildly smiled. That smile was as enchanting as His mystic power.</a:t>
            </a:r>
          </a:p>
        </p:txBody>
      </p:sp>
      <p:sp>
        <p:nvSpPr>
          <p:cNvPr id="6" name="Title 5"/>
          <p:cNvSpPr>
            <a:spLocks noGrp="1"/>
          </p:cNvSpPr>
          <p:nvPr>
            <p:ph type="title"/>
          </p:nvPr>
        </p:nvSpPr>
        <p:spPr>
          <a:xfrm>
            <a:off x="692727" y="457200"/>
            <a:ext cx="7772400" cy="25908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2800" b="1" dirty="0" smtClean="0"/>
              <a:t>1.8.44</a:t>
            </a:r>
            <a:br>
              <a:rPr lang="en-US" sz="2800" b="1" dirty="0" smtClean="0"/>
            </a:br>
            <a:r>
              <a:rPr lang="en-US" sz="2800" b="1" dirty="0"/>
              <a:t/>
            </a:r>
            <a:br>
              <a:rPr lang="en-US" sz="2800" b="1" dirty="0"/>
            </a:br>
            <a:r>
              <a:rPr lang="en-US" sz="2800" b="1" dirty="0"/>
              <a:t/>
            </a:r>
            <a:br>
              <a:rPr lang="en-US" sz="2800" b="1" dirty="0"/>
            </a:br>
            <a:r>
              <a:rPr lang="en-US" sz="2800" b="1" dirty="0" smtClean="0"/>
              <a:t/>
            </a:r>
            <a:br>
              <a:rPr lang="en-US" sz="2800" b="1" dirty="0" smtClean="0"/>
            </a:br>
            <a:r>
              <a:rPr lang="en-US" sz="2800" b="1" dirty="0"/>
              <a:t/>
            </a:r>
            <a:br>
              <a:rPr lang="en-US" sz="2800" b="1" dirty="0"/>
            </a:br>
            <a:endParaRPr lang="vi-VN" sz="27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442" y="1371600"/>
            <a:ext cx="415888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2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0">
                                            <p:txEl>
                                              <p:pRg st="1" end="1"/>
                                            </p:txEl>
                                          </p:spTgt>
                                        </p:tgtEl>
                                        <p:attrNameLst>
                                          <p:attrName>style.visibility</p:attrName>
                                        </p:attrNameLst>
                                      </p:cBhvr>
                                      <p:to>
                                        <p:strVal val="visible"/>
                                      </p:to>
                                    </p:set>
                                    <p:animEffect transition="in" filter="blinds(horizontal)">
                                      <p:cBhvr>
                                        <p:cTn id="7" dur="500"/>
                                        <p:tgtEl>
                                          <p:spTgt spid="389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695052"/>
            <a:ext cx="8229600" cy="2849563"/>
          </a:xfrm>
        </p:spPr>
        <p:txBody>
          <a:bodyPr>
            <a:normAutofit lnSpcReduction="10000"/>
          </a:bodyPr>
          <a:lstStyle/>
          <a:p>
            <a:r>
              <a:rPr lang="en-US" dirty="0" smtClean="0"/>
              <a:t>   Purport:</a:t>
            </a:r>
          </a:p>
          <a:p>
            <a:r>
              <a:rPr lang="en-US" dirty="0" smtClean="0"/>
              <a:t>    All </a:t>
            </a:r>
            <a:r>
              <a:rPr lang="en-US" dirty="0"/>
              <a:t>His devotees worship Him in that way, by chosen words, and therefore the Lord is known as Uttamaśloka. No amount of chosen words is sufficient to enumerate the Lord's glory, and yet He is satisfied by such prayers as the father is satisfied even by the broken linguistic attempts of the growing child</a:t>
            </a:r>
          </a:p>
        </p:txBody>
      </p:sp>
      <p:pic>
        <p:nvPicPr>
          <p:cNvPr id="7" name="Picture 6" descr="PrabhupadaPointing.jpg"/>
          <p:cNvPicPr>
            <a:picLocks noChangeAspect="1"/>
          </p:cNvPicPr>
          <p:nvPr/>
        </p:nvPicPr>
        <p:blipFill>
          <a:blip r:embed="rId2" cstate="print"/>
          <a:stretch>
            <a:fillRect/>
          </a:stretch>
        </p:blipFill>
        <p:spPr>
          <a:xfrm>
            <a:off x="35512" y="67322"/>
            <a:ext cx="1219200" cy="1316736"/>
          </a:xfrm>
          <a:prstGeom prst="rect">
            <a:avLst/>
          </a:prstGeom>
        </p:spPr>
      </p:pic>
      <p:pic>
        <p:nvPicPr>
          <p:cNvPr id="8" name="Picture 7" descr="prabhupada7.jpg"/>
          <p:cNvPicPr>
            <a:picLocks noChangeAspect="1"/>
          </p:cNvPicPr>
          <p:nvPr/>
        </p:nvPicPr>
        <p:blipFill>
          <a:blip r:embed="rId3" cstate="print"/>
          <a:stretch>
            <a:fillRect/>
          </a:stretch>
        </p:blipFill>
        <p:spPr>
          <a:xfrm>
            <a:off x="35512" y="3173778"/>
            <a:ext cx="990600" cy="137563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15" y="4648200"/>
            <a:ext cx="8356600" cy="116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Prayers </a:t>
            </a:r>
            <a:endParaRPr lang="en-US" dirty="0"/>
          </a:p>
        </p:txBody>
      </p:sp>
      <p:sp>
        <p:nvSpPr>
          <p:cNvPr id="3" name="TextBox 2"/>
          <p:cNvSpPr txBox="1"/>
          <p:nvPr/>
        </p:nvSpPr>
        <p:spPr>
          <a:xfrm>
            <a:off x="609599" y="1371600"/>
            <a:ext cx="8692251" cy="5355312"/>
          </a:xfrm>
          <a:prstGeom prst="rect">
            <a:avLst/>
          </a:prstGeom>
          <a:noFill/>
        </p:spPr>
        <p:txBody>
          <a:bodyPr wrap="none" rtlCol="0">
            <a:spAutoFit/>
          </a:bodyPr>
          <a:lstStyle/>
          <a:p>
            <a:r>
              <a:rPr lang="en-US" dirty="0" err="1"/>
              <a:t>arjuna</a:t>
            </a:r>
            <a:r>
              <a:rPr lang="en-US" dirty="0"/>
              <a:t> </a:t>
            </a:r>
            <a:r>
              <a:rPr lang="en-US" dirty="0" err="1"/>
              <a:t>uvāca</a:t>
            </a:r>
            <a:r>
              <a:rPr lang="en-US" dirty="0"/>
              <a:t/>
            </a:r>
            <a:br>
              <a:rPr lang="en-US" dirty="0"/>
            </a:br>
            <a:r>
              <a:rPr lang="en-US" dirty="0" err="1"/>
              <a:t>kṛṣṇa</a:t>
            </a:r>
            <a:r>
              <a:rPr lang="en-US" dirty="0"/>
              <a:t> </a:t>
            </a:r>
            <a:r>
              <a:rPr lang="en-US" dirty="0" err="1"/>
              <a:t>kṛṣṇa</a:t>
            </a:r>
            <a:r>
              <a:rPr lang="en-US" dirty="0"/>
              <a:t> </a:t>
            </a:r>
            <a:r>
              <a:rPr lang="en-US" dirty="0" err="1"/>
              <a:t>mahā-bāho</a:t>
            </a:r>
            <a:r>
              <a:rPr lang="en-US" dirty="0"/>
              <a:t/>
            </a:r>
            <a:br>
              <a:rPr lang="en-US" dirty="0"/>
            </a:br>
            <a:r>
              <a:rPr lang="en-US" dirty="0" err="1"/>
              <a:t>bhaktānām</a:t>
            </a:r>
            <a:r>
              <a:rPr lang="en-US" dirty="0"/>
              <a:t> </a:t>
            </a:r>
            <a:r>
              <a:rPr lang="en-US" dirty="0" err="1"/>
              <a:t>abhayańkara</a:t>
            </a:r>
            <a:r>
              <a:rPr lang="en-US" dirty="0"/>
              <a:t/>
            </a:r>
            <a:br>
              <a:rPr lang="en-US" dirty="0"/>
            </a:br>
            <a:r>
              <a:rPr lang="en-US" dirty="0" err="1"/>
              <a:t>tvam</a:t>
            </a:r>
            <a:r>
              <a:rPr lang="en-US" dirty="0"/>
              <a:t> </a:t>
            </a:r>
            <a:r>
              <a:rPr lang="en-US" dirty="0" err="1"/>
              <a:t>eko</a:t>
            </a:r>
            <a:r>
              <a:rPr lang="en-US" dirty="0"/>
              <a:t> </a:t>
            </a:r>
            <a:r>
              <a:rPr lang="en-US" dirty="0" err="1"/>
              <a:t>dahyamānānām</a:t>
            </a:r>
            <a:r>
              <a:rPr lang="en-US" dirty="0"/>
              <a:t/>
            </a:r>
            <a:br>
              <a:rPr lang="en-US" dirty="0"/>
            </a:br>
            <a:r>
              <a:rPr lang="en-US" dirty="0" err="1"/>
              <a:t>apavargo</a:t>
            </a:r>
            <a:r>
              <a:rPr lang="en-US" dirty="0"/>
              <a:t> '</a:t>
            </a:r>
            <a:r>
              <a:rPr lang="en-US" dirty="0" err="1"/>
              <a:t>si</a:t>
            </a:r>
            <a:r>
              <a:rPr lang="en-US" dirty="0"/>
              <a:t> </a:t>
            </a:r>
            <a:r>
              <a:rPr lang="en-US" dirty="0" err="1" smtClean="0"/>
              <a:t>saḿsṛteḥ</a:t>
            </a:r>
            <a:r>
              <a:rPr lang="en-US" dirty="0"/>
              <a:t/>
            </a:r>
            <a:br>
              <a:rPr lang="en-US" dirty="0"/>
            </a:br>
            <a:r>
              <a:rPr lang="en-US" i="1" dirty="0"/>
              <a:t>Arjuna said: O my Lord </a:t>
            </a:r>
            <a:r>
              <a:rPr lang="en-US" i="1" dirty="0" err="1"/>
              <a:t>Śrī</a:t>
            </a:r>
            <a:r>
              <a:rPr lang="en-US" i="1" dirty="0"/>
              <a:t> </a:t>
            </a:r>
            <a:r>
              <a:rPr lang="en-US" i="1" dirty="0" err="1"/>
              <a:t>Kṛṣṇa</a:t>
            </a:r>
            <a:r>
              <a:rPr lang="en-US" i="1" dirty="0"/>
              <a:t>, You are the almighty Personality of Godhead. </a:t>
            </a:r>
            <a:endParaRPr lang="en-US" i="1" dirty="0" smtClean="0"/>
          </a:p>
          <a:p>
            <a:r>
              <a:rPr lang="en-US" i="1" dirty="0" smtClean="0"/>
              <a:t>There </a:t>
            </a:r>
            <a:r>
              <a:rPr lang="en-US" i="1" dirty="0"/>
              <a:t>is no limit to Your different energies. Therefore only You are competent to </a:t>
            </a:r>
            <a:endParaRPr lang="en-US" i="1" dirty="0" smtClean="0"/>
          </a:p>
          <a:p>
            <a:r>
              <a:rPr lang="en-US" i="1" dirty="0" smtClean="0"/>
              <a:t>instill </a:t>
            </a:r>
            <a:r>
              <a:rPr lang="en-US" i="1" dirty="0"/>
              <a:t>fearlessness in the hearts of Your devotees. </a:t>
            </a:r>
            <a:endParaRPr lang="en-US" i="1" dirty="0" smtClean="0"/>
          </a:p>
          <a:p>
            <a:r>
              <a:rPr lang="en-US" i="1" dirty="0" smtClean="0"/>
              <a:t>Everyone </a:t>
            </a:r>
            <a:r>
              <a:rPr lang="en-US" i="1" dirty="0"/>
              <a:t>in the flames of material miseries can find the path of liberation in You only</a:t>
            </a:r>
            <a:r>
              <a:rPr lang="en-US" i="1" dirty="0" smtClean="0"/>
              <a:t>.</a:t>
            </a:r>
            <a:r>
              <a:rPr lang="en-US" i="1" dirty="0"/>
              <a:t/>
            </a:r>
            <a:br>
              <a:rPr lang="en-US" i="1" dirty="0"/>
            </a:br>
            <a:endParaRPr lang="en-US" i="1" dirty="0" smtClean="0"/>
          </a:p>
          <a:p>
            <a:r>
              <a:rPr lang="en-US" dirty="0" err="1" smtClean="0"/>
              <a:t>Uttarovāca</a:t>
            </a:r>
            <a:r>
              <a:rPr lang="en-US" dirty="0"/>
              <a:t/>
            </a:r>
            <a:br>
              <a:rPr lang="en-US" dirty="0"/>
            </a:br>
            <a:r>
              <a:rPr lang="en-US" dirty="0" err="1"/>
              <a:t>pāhi</a:t>
            </a:r>
            <a:r>
              <a:rPr lang="en-US" dirty="0"/>
              <a:t> </a:t>
            </a:r>
            <a:r>
              <a:rPr lang="en-US" dirty="0" err="1"/>
              <a:t>pāhi</a:t>
            </a:r>
            <a:r>
              <a:rPr lang="en-US" dirty="0"/>
              <a:t> </a:t>
            </a:r>
            <a:r>
              <a:rPr lang="en-US" dirty="0" err="1"/>
              <a:t>mahā-yogin</a:t>
            </a:r>
            <a:r>
              <a:rPr lang="en-US" dirty="0"/>
              <a:t/>
            </a:r>
            <a:br>
              <a:rPr lang="en-US" dirty="0"/>
            </a:br>
            <a:r>
              <a:rPr lang="en-US" dirty="0"/>
              <a:t>deva-deva </a:t>
            </a:r>
            <a:r>
              <a:rPr lang="en-US" dirty="0" err="1"/>
              <a:t>jagat</a:t>
            </a:r>
            <a:r>
              <a:rPr lang="en-US" dirty="0"/>
              <a:t>-pate</a:t>
            </a:r>
            <a:br>
              <a:rPr lang="en-US" dirty="0"/>
            </a:br>
            <a:r>
              <a:rPr lang="en-US" dirty="0" err="1"/>
              <a:t>nānyaḿ</a:t>
            </a:r>
            <a:r>
              <a:rPr lang="en-US" dirty="0"/>
              <a:t> </a:t>
            </a:r>
            <a:r>
              <a:rPr lang="en-US" dirty="0" err="1"/>
              <a:t>tvad</a:t>
            </a:r>
            <a:r>
              <a:rPr lang="en-US" dirty="0"/>
              <a:t> </a:t>
            </a:r>
            <a:r>
              <a:rPr lang="en-US" dirty="0" err="1"/>
              <a:t>abhayaḿ</a:t>
            </a:r>
            <a:r>
              <a:rPr lang="en-US" dirty="0"/>
              <a:t> </a:t>
            </a:r>
            <a:r>
              <a:rPr lang="en-US" dirty="0" err="1"/>
              <a:t>paśye</a:t>
            </a:r>
            <a:r>
              <a:rPr lang="en-US" dirty="0"/>
              <a:t/>
            </a:r>
            <a:br>
              <a:rPr lang="en-US" dirty="0"/>
            </a:br>
            <a:r>
              <a:rPr lang="en-US" dirty="0" err="1"/>
              <a:t>yatra</a:t>
            </a:r>
            <a:r>
              <a:rPr lang="en-US" dirty="0"/>
              <a:t> </a:t>
            </a:r>
            <a:r>
              <a:rPr lang="en-US" dirty="0" err="1"/>
              <a:t>mṛtyuḥ</a:t>
            </a:r>
            <a:r>
              <a:rPr lang="en-US" dirty="0"/>
              <a:t> </a:t>
            </a:r>
            <a:r>
              <a:rPr lang="en-US" dirty="0" err="1" smtClean="0"/>
              <a:t>parasparam</a:t>
            </a:r>
            <a:r>
              <a:rPr lang="en-US" dirty="0"/>
              <a:t/>
            </a:r>
            <a:br>
              <a:rPr lang="en-US" dirty="0"/>
            </a:br>
            <a:r>
              <a:rPr lang="en-US" i="1" dirty="0" err="1"/>
              <a:t>Uttarā</a:t>
            </a:r>
            <a:r>
              <a:rPr lang="en-US" i="1" dirty="0"/>
              <a:t> said: O Lord of lords, Lord of the universe! You are the greatest of mystics. </a:t>
            </a:r>
            <a:endParaRPr lang="en-US" i="1" dirty="0" smtClean="0"/>
          </a:p>
          <a:p>
            <a:r>
              <a:rPr lang="en-US" i="1" dirty="0" smtClean="0"/>
              <a:t>Please </a:t>
            </a:r>
            <a:r>
              <a:rPr lang="en-US" i="1" dirty="0"/>
              <a:t>protect me, for there is no one else who can save me from the clutches of </a:t>
            </a:r>
            <a:endParaRPr lang="en-US" i="1" dirty="0" smtClean="0"/>
          </a:p>
          <a:p>
            <a:r>
              <a:rPr lang="en-US" i="1" dirty="0" smtClean="0"/>
              <a:t>death </a:t>
            </a:r>
            <a:r>
              <a:rPr lang="en-US" i="1" dirty="0"/>
              <a:t>in this world of duality. </a:t>
            </a:r>
          </a:p>
          <a:p>
            <a:endParaRPr lang="en-US" dirty="0"/>
          </a:p>
        </p:txBody>
      </p:sp>
    </p:spTree>
    <p:extLst>
      <p:ext uri="{BB962C8B-B14F-4D97-AF65-F5344CB8AC3E}">
        <p14:creationId xmlns:p14="http://schemas.microsoft.com/office/powerpoint/2010/main" val="2850322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838200"/>
          </a:xfrm>
        </p:spPr>
        <p:txBody>
          <a:bodyPr/>
          <a:lstStyle/>
          <a:p>
            <a:r>
              <a:rPr lang="en-US" dirty="0" smtClean="0"/>
              <a:t>Prayers </a:t>
            </a:r>
            <a:endParaRPr lang="en-US" dirty="0"/>
          </a:p>
        </p:txBody>
      </p:sp>
      <p:sp>
        <p:nvSpPr>
          <p:cNvPr id="3" name="Text Placeholder 2"/>
          <p:cNvSpPr>
            <a:spLocks noGrp="1"/>
          </p:cNvSpPr>
          <p:nvPr>
            <p:ph type="body" sz="half" idx="1"/>
          </p:nvPr>
        </p:nvSpPr>
        <p:spPr>
          <a:xfrm>
            <a:off x="685800" y="1752600"/>
            <a:ext cx="7696200" cy="4343400"/>
          </a:xfrm>
        </p:spPr>
        <p:txBody>
          <a:bodyPr>
            <a:normAutofit fontScale="85000" lnSpcReduction="10000"/>
          </a:bodyPr>
          <a:lstStyle/>
          <a:p>
            <a:r>
              <a:rPr lang="en-US" dirty="0" smtClean="0"/>
              <a:t>Bhakti </a:t>
            </a:r>
            <a:r>
              <a:rPr lang="en-US" dirty="0" err="1" smtClean="0"/>
              <a:t>Tirtha</a:t>
            </a:r>
            <a:r>
              <a:rPr lang="en-US" dirty="0" smtClean="0"/>
              <a:t> Swami</a:t>
            </a:r>
          </a:p>
          <a:p>
            <a:pPr lvl="1"/>
            <a:r>
              <a:rPr lang="en-US" dirty="0" smtClean="0"/>
              <a:t>Hare Krishna Temples are </a:t>
            </a:r>
            <a:r>
              <a:rPr lang="en-US" dirty="0" err="1" smtClean="0"/>
              <a:t>Vaikunta</a:t>
            </a:r>
            <a:endParaRPr lang="en-US" dirty="0" smtClean="0"/>
          </a:p>
          <a:p>
            <a:pPr lvl="1"/>
            <a:r>
              <a:rPr lang="en-US" dirty="0" smtClean="0"/>
              <a:t>Consulate </a:t>
            </a:r>
            <a:r>
              <a:rPr lang="en-US" dirty="0" smtClean="0"/>
              <a:t>Example</a:t>
            </a:r>
            <a:endParaRPr lang="en-US" dirty="0" smtClean="0"/>
          </a:p>
          <a:p>
            <a:pPr lvl="1"/>
            <a:r>
              <a:rPr lang="en-US" dirty="0" smtClean="0"/>
              <a:t>Everyone is involved in hearing and chantin</a:t>
            </a:r>
            <a:r>
              <a:rPr lang="en-US" dirty="0" smtClean="0"/>
              <a:t>g about Krishna</a:t>
            </a:r>
          </a:p>
          <a:p>
            <a:pPr lvl="1"/>
            <a:r>
              <a:rPr lang="en-US" dirty="0" smtClean="0"/>
              <a:t>Only a </a:t>
            </a:r>
            <a:r>
              <a:rPr lang="en-US" dirty="0" err="1" smtClean="0"/>
              <a:t>bhakta</a:t>
            </a:r>
            <a:r>
              <a:rPr lang="en-US" dirty="0" smtClean="0"/>
              <a:t> can give bhakti (Analogy: only an consulate can give visa)</a:t>
            </a:r>
            <a:endParaRPr lang="en-US" dirty="0" smtClean="0"/>
          </a:p>
          <a:p>
            <a:pPr lvl="1"/>
            <a:r>
              <a:rPr lang="en-US" dirty="0" smtClean="0"/>
              <a:t>Some </a:t>
            </a:r>
            <a:r>
              <a:rPr lang="en-US" dirty="0" smtClean="0"/>
              <a:t>one from the spiritual world should come and </a:t>
            </a:r>
            <a:r>
              <a:rPr lang="en-US" dirty="0" smtClean="0"/>
              <a:t>open </a:t>
            </a:r>
            <a:r>
              <a:rPr lang="en-US" dirty="0" smtClean="0"/>
              <a:t>the </a:t>
            </a:r>
            <a:r>
              <a:rPr lang="en-US" dirty="0" smtClean="0"/>
              <a:t>place.</a:t>
            </a:r>
          </a:p>
          <a:p>
            <a:r>
              <a:rPr lang="en-US" dirty="0" smtClean="0"/>
              <a:t>How should be pray? 3 stages of Prayers (Source: Expressing prayers throug</a:t>
            </a:r>
            <a:r>
              <a:rPr lang="en-US" dirty="0" smtClean="0"/>
              <a:t>h Humility – </a:t>
            </a:r>
            <a:r>
              <a:rPr lang="en-US" dirty="0" err="1" smtClean="0"/>
              <a:t>Shyamananda</a:t>
            </a:r>
            <a:r>
              <a:rPr lang="en-US" dirty="0" smtClean="0"/>
              <a:t> </a:t>
            </a:r>
            <a:r>
              <a:rPr lang="en-US" dirty="0" err="1" smtClean="0"/>
              <a:t>prabhu</a:t>
            </a:r>
            <a:r>
              <a:rPr lang="en-US" dirty="0" smtClean="0"/>
              <a:t>)</a:t>
            </a:r>
            <a:endParaRPr lang="en-US" dirty="0" smtClean="0"/>
          </a:p>
          <a:p>
            <a:pPr lvl="1"/>
            <a:r>
              <a:rPr lang="en-US" dirty="0" err="1" smtClean="0"/>
              <a:t>Samprartanatmika</a:t>
            </a:r>
            <a:r>
              <a:rPr lang="en-US" dirty="0" smtClean="0"/>
              <a:t>: Attachment for the Lord is not manifest</a:t>
            </a:r>
          </a:p>
          <a:p>
            <a:pPr lvl="1"/>
            <a:r>
              <a:rPr lang="en-US" dirty="0" err="1" smtClean="0"/>
              <a:t>Dhainya</a:t>
            </a:r>
            <a:r>
              <a:rPr lang="en-US" dirty="0" smtClean="0"/>
              <a:t> </a:t>
            </a:r>
            <a:r>
              <a:rPr lang="en-US" dirty="0" err="1" smtClean="0"/>
              <a:t>bhodhika</a:t>
            </a:r>
            <a:r>
              <a:rPr lang="en-US" dirty="0" smtClean="0"/>
              <a:t>: Humility and extreme worthlessness</a:t>
            </a:r>
          </a:p>
          <a:p>
            <a:pPr lvl="1"/>
            <a:r>
              <a:rPr lang="en-US" dirty="0" err="1" smtClean="0"/>
              <a:t>Lalasamayi</a:t>
            </a:r>
            <a:r>
              <a:rPr lang="en-US" dirty="0" smtClean="0"/>
              <a:t>: Extreme Greed for Personal service.</a:t>
            </a:r>
          </a:p>
          <a:p>
            <a:pPr lvl="1"/>
            <a:endParaRPr lang="en-US" dirty="0" smtClean="0"/>
          </a:p>
          <a:p>
            <a:pPr lvl="1"/>
            <a:endParaRPr lang="en-US" dirty="0" smtClean="0"/>
          </a:p>
        </p:txBody>
      </p:sp>
    </p:spTree>
    <p:extLst>
      <p:ext uri="{BB962C8B-B14F-4D97-AF65-F5344CB8AC3E}">
        <p14:creationId xmlns:p14="http://schemas.microsoft.com/office/powerpoint/2010/main" val="153157511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692727" y="457200"/>
            <a:ext cx="7772400" cy="1447800"/>
          </a:xfrm>
        </p:spPr>
        <p:txBody>
          <a:bodyPr>
            <a:normAutofit fontScale="90000"/>
          </a:bodyPr>
          <a:lstStyle/>
          <a:p>
            <a:pPr algn="ctr"/>
            <a:r>
              <a:rPr lang="en-US" sz="2800" b="1" dirty="0" smtClean="0"/>
              <a:t/>
            </a:r>
            <a:br>
              <a:rPr lang="en-US" sz="2800" b="1" dirty="0" smtClean="0"/>
            </a:br>
            <a:r>
              <a:rPr lang="en-US" sz="2800" b="1" dirty="0" smtClean="0"/>
              <a:t>1.8.45</a:t>
            </a:r>
            <a:r>
              <a:rPr lang="en-US" sz="2800" b="1" dirty="0"/>
              <a:t/>
            </a:r>
            <a:br>
              <a:rPr lang="en-US" sz="2800" b="1" dirty="0"/>
            </a:br>
            <a:r>
              <a:rPr lang="en-US" sz="2800" b="1" dirty="0" smtClean="0"/>
              <a:t/>
            </a:r>
            <a:br>
              <a:rPr lang="en-US" sz="2800" b="1" dirty="0" smtClean="0"/>
            </a:br>
            <a:endParaRPr lang="vi-VN" sz="31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3765"/>
            <a:ext cx="6934199" cy="539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103146"/>
      </p:ext>
    </p:extLst>
  </p:cSld>
  <p:clrMapOvr>
    <a:masterClrMapping/>
  </p:clrMapOvr>
  <p:transition spd="med" advTm="25000">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12044</TotalTime>
  <Words>1844</Words>
  <Application>Microsoft Office PowerPoint</Application>
  <PresentationFormat>On-screen Show (4:3)</PresentationFormat>
  <Paragraphs>115</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Paper</vt:lpstr>
      <vt:lpstr>Default Design</vt:lpstr>
      <vt:lpstr>1_Paper</vt:lpstr>
      <vt:lpstr> Srimad Bhagavatam (Chapter 8)  (1.8.44-1.8.52)</vt:lpstr>
      <vt:lpstr>PowerPoint Presentation</vt:lpstr>
      <vt:lpstr> </vt:lpstr>
      <vt:lpstr>Contents:  1.8.44: Suta Goswami on the Power of Prayers  1.8.45-1.8.47:  Suta Goswami on Illusion of affection  1.8.48-1.8.52: King Yudhistir’s lamentation. </vt:lpstr>
      <vt:lpstr>  1.8.44     </vt:lpstr>
      <vt:lpstr>PowerPoint Presentation</vt:lpstr>
      <vt:lpstr>Prayers </vt:lpstr>
      <vt:lpstr>Prayers </vt:lpstr>
      <vt:lpstr> 1.8.45  </vt:lpstr>
      <vt:lpstr>PowerPoint Presentation</vt:lpstr>
      <vt:lpstr>Krsna Can be conquered by his loving devotee</vt:lpstr>
      <vt:lpstr>     1.8.46     </vt:lpstr>
      <vt:lpstr>Purport </vt:lpstr>
      <vt:lpstr>Krishna glorifies his devotee:</vt:lpstr>
      <vt:lpstr> 1.8.47     </vt:lpstr>
      <vt:lpstr>     Srila Prabhupada’s Purport</vt:lpstr>
      <vt:lpstr>Example 1 of Misdirected Affection: of Srila Prabhupada! </vt:lpstr>
      <vt:lpstr>Example 2: Srila Prabhupada</vt:lpstr>
      <vt:lpstr>Queen Kunti, Prahlad Maharaj:</vt:lpstr>
      <vt:lpstr> 1.8.48    </vt:lpstr>
      <vt:lpstr>This body is Krishna’s property</vt:lpstr>
      <vt:lpstr>  1.8.49     </vt:lpstr>
      <vt:lpstr>PowerPoint Presentation</vt:lpstr>
      <vt:lpstr>1.8.51:</vt:lpstr>
      <vt:lpstr>   Purport</vt:lpstr>
      <vt:lpstr>1.8.52:</vt:lpstr>
      <vt:lpstr>   Purport</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Bhagavatam  (1.1.4-1.1.11)</dc:title>
  <dc:creator>Ashwin Satyanarayana</dc:creator>
  <cp:lastModifiedBy>Ashwin Satyanarayana</cp:lastModifiedBy>
  <cp:revision>204</cp:revision>
  <dcterms:created xsi:type="dcterms:W3CDTF">2010-03-04T03:02:09Z</dcterms:created>
  <dcterms:modified xsi:type="dcterms:W3CDTF">2011-05-21T16:10:42Z</dcterms:modified>
</cp:coreProperties>
</file>