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4"/>
  </p:notesMasterIdLst>
  <p:sldIdLst>
    <p:sldId id="263" r:id="rId2"/>
    <p:sldId id="262" r:id="rId3"/>
    <p:sldId id="264" r:id="rId4"/>
    <p:sldId id="271" r:id="rId5"/>
    <p:sldId id="288" r:id="rId6"/>
    <p:sldId id="319" r:id="rId7"/>
    <p:sldId id="333"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4" r:id="rId22"/>
    <p:sldId id="335"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404" autoAdjust="0"/>
  </p:normalViewPr>
  <p:slideViewPr>
    <p:cSldViewPr>
      <p:cViewPr>
        <p:scale>
          <a:sx n="80" d="100"/>
          <a:sy n="80" d="100"/>
        </p:scale>
        <p:origin x="-1512" y="-1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B70BACC9-4BB0-4DA6-A5D4-AB8F12FD1562}" type="datetimeFigureOut">
              <a:rPr lang="en-US"/>
              <a:pPr>
                <a:defRPr/>
              </a:pPr>
              <a:t>5/14/2011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7944F0CF-03FF-4FD5-BECE-606BCF5D47DC}" type="slidenum">
              <a:rPr lang="en-US"/>
              <a:pPr>
                <a:defRPr/>
              </a:pPr>
              <a:t>‹#›</a:t>
            </a:fld>
            <a:endParaRPr lang="en-US"/>
          </a:p>
        </p:txBody>
      </p:sp>
    </p:spTree>
    <p:extLst>
      <p:ext uri="{BB962C8B-B14F-4D97-AF65-F5344CB8AC3E}">
        <p14:creationId xmlns:p14="http://schemas.microsoft.com/office/powerpoint/2010/main" val="322939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21</a:t>
            </a:fld>
            <a:endParaRPr lang="en-US"/>
          </a:p>
        </p:txBody>
      </p:sp>
    </p:spTree>
    <p:extLst>
      <p:ext uri="{BB962C8B-B14F-4D97-AF65-F5344CB8AC3E}">
        <p14:creationId xmlns:p14="http://schemas.microsoft.com/office/powerpoint/2010/main" val="214710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22</a:t>
            </a:fld>
            <a:endParaRPr lang="en-US"/>
          </a:p>
        </p:txBody>
      </p:sp>
    </p:spTree>
    <p:extLst>
      <p:ext uri="{BB962C8B-B14F-4D97-AF65-F5344CB8AC3E}">
        <p14:creationId xmlns:p14="http://schemas.microsoft.com/office/powerpoint/2010/main" val="214710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6"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22"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AA5999A2-F783-4971-9C41-1CCB7222581D}" type="slidenum">
              <a:rPr lang="en-US"/>
              <a:pPr>
                <a:defRPr/>
              </a:pPr>
              <a:t>‹#›</a:t>
            </a:fld>
            <a:endParaRPr lang="en-US"/>
          </a:p>
        </p:txBody>
      </p:sp>
    </p:spTree>
    <p:extLst>
      <p:ext uri="{BB962C8B-B14F-4D97-AF65-F5344CB8AC3E}">
        <p14:creationId xmlns:p14="http://schemas.microsoft.com/office/powerpoint/2010/main" val="342817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63170B9-6FC3-4A35-9E99-6CF410FC906C}" type="slidenum">
              <a:rPr lang="en-US"/>
              <a:pPr>
                <a:defRPr/>
              </a:pPr>
              <a:t>‹#›</a:t>
            </a:fld>
            <a:endParaRPr lang="en-US"/>
          </a:p>
        </p:txBody>
      </p:sp>
    </p:spTree>
    <p:extLst>
      <p:ext uri="{BB962C8B-B14F-4D97-AF65-F5344CB8AC3E}">
        <p14:creationId xmlns:p14="http://schemas.microsoft.com/office/powerpoint/2010/main" val="398671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E669D49-73ED-468C-B013-21D9C5DF6E07}" type="slidenum">
              <a:rPr lang="en-US"/>
              <a:pPr>
                <a:defRPr/>
              </a:pPr>
              <a:t>‹#›</a:t>
            </a:fld>
            <a:endParaRPr lang="en-US"/>
          </a:p>
        </p:txBody>
      </p:sp>
    </p:spTree>
    <p:extLst>
      <p:ext uri="{BB962C8B-B14F-4D97-AF65-F5344CB8AC3E}">
        <p14:creationId xmlns:p14="http://schemas.microsoft.com/office/powerpoint/2010/main" val="337155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12A8CC0-8439-4ABC-813B-DAD7ACEC6977}" type="slidenum">
              <a:rPr lang="en-US"/>
              <a:pPr>
                <a:defRPr/>
              </a:pPr>
              <a:t>‹#›</a:t>
            </a:fld>
            <a:endParaRPr lang="en-US"/>
          </a:p>
        </p:txBody>
      </p:sp>
    </p:spTree>
    <p:extLst>
      <p:ext uri="{BB962C8B-B14F-4D97-AF65-F5344CB8AC3E}">
        <p14:creationId xmlns:p14="http://schemas.microsoft.com/office/powerpoint/2010/main" val="61130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B18943DA-BC40-48EA-A980-DF8DACCDE17B}" type="slidenum">
              <a:rPr lang="en-US"/>
              <a:pPr>
                <a:defRPr/>
              </a:pPr>
              <a:t>‹#›</a:t>
            </a:fld>
            <a:endParaRPr lang="en-US"/>
          </a:p>
        </p:txBody>
      </p:sp>
    </p:spTree>
    <p:extLst>
      <p:ext uri="{BB962C8B-B14F-4D97-AF65-F5344CB8AC3E}">
        <p14:creationId xmlns:p14="http://schemas.microsoft.com/office/powerpoint/2010/main" val="67036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517D13A6-856C-42AC-B36A-29016D49C444}" type="slidenum">
              <a:rPr lang="en-US"/>
              <a:pPr>
                <a:defRPr/>
              </a:pPr>
              <a:t>‹#›</a:t>
            </a:fld>
            <a:endParaRPr lang="en-US"/>
          </a:p>
        </p:txBody>
      </p:sp>
    </p:spTree>
    <p:extLst>
      <p:ext uri="{BB962C8B-B14F-4D97-AF65-F5344CB8AC3E}">
        <p14:creationId xmlns:p14="http://schemas.microsoft.com/office/powerpoint/2010/main" val="207654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05B0CCD6-21F3-4832-BF8B-410223AABE87}" type="slidenum">
              <a:rPr lang="en-US"/>
              <a:pPr>
                <a:defRPr/>
              </a:pPr>
              <a:t>‹#›</a:t>
            </a:fld>
            <a:endParaRPr lang="en-US"/>
          </a:p>
        </p:txBody>
      </p:sp>
    </p:spTree>
    <p:extLst>
      <p:ext uri="{BB962C8B-B14F-4D97-AF65-F5344CB8AC3E}">
        <p14:creationId xmlns:p14="http://schemas.microsoft.com/office/powerpoint/2010/main" val="399630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A4800A9C-8F46-4D26-8ECB-2205A87F4B9C}" type="slidenum">
              <a:rPr lang="en-US"/>
              <a:pPr>
                <a:defRPr/>
              </a:pPr>
              <a:t>‹#›</a:t>
            </a:fld>
            <a:endParaRPr lang="en-US"/>
          </a:p>
        </p:txBody>
      </p:sp>
    </p:spTree>
    <p:extLst>
      <p:ext uri="{BB962C8B-B14F-4D97-AF65-F5344CB8AC3E}">
        <p14:creationId xmlns:p14="http://schemas.microsoft.com/office/powerpoint/2010/main" val="309461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EF9F40A3-1EA3-4C85-BC52-A0A135D9648C}" type="slidenum">
              <a:rPr lang="en-US"/>
              <a:pPr>
                <a:defRPr/>
              </a:pPr>
              <a:t>‹#›</a:t>
            </a:fld>
            <a:endParaRPr lang="en-US"/>
          </a:p>
        </p:txBody>
      </p:sp>
    </p:spTree>
    <p:extLst>
      <p:ext uri="{BB962C8B-B14F-4D97-AF65-F5344CB8AC3E}">
        <p14:creationId xmlns:p14="http://schemas.microsoft.com/office/powerpoint/2010/main" val="415653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152B564-925F-47F5-8D8E-2D618A1805C3}" type="slidenum">
              <a:rPr lang="en-US"/>
              <a:pPr>
                <a:defRPr/>
              </a:pPr>
              <a:t>‹#›</a:t>
            </a:fld>
            <a:endParaRPr lang="en-US"/>
          </a:p>
        </p:txBody>
      </p:sp>
    </p:spTree>
    <p:extLst>
      <p:ext uri="{BB962C8B-B14F-4D97-AF65-F5344CB8AC3E}">
        <p14:creationId xmlns:p14="http://schemas.microsoft.com/office/powerpoint/2010/main" val="406767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E7CEF6FD-BA07-4DE8-ADCE-F3AD8396804B}" type="slidenum">
              <a:rPr lang="en-US"/>
              <a:pPr>
                <a:defRPr/>
              </a:pPr>
              <a:t>‹#›</a:t>
            </a:fld>
            <a:endParaRPr lang="en-US"/>
          </a:p>
        </p:txBody>
      </p:sp>
    </p:spTree>
    <p:extLst>
      <p:ext uri="{BB962C8B-B14F-4D97-AF65-F5344CB8AC3E}">
        <p14:creationId xmlns:p14="http://schemas.microsoft.com/office/powerpoint/2010/main" val="237364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33"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49"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cs typeface="+mn-cs"/>
              </a:defRPr>
            </a:lvl1pPr>
          </a:lstStyle>
          <a:p>
            <a:pPr>
              <a:defRPr/>
            </a:pPr>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cs typeface="+mn-cs"/>
              </a:defRPr>
            </a:lvl1pPr>
          </a:lstStyle>
          <a:p>
            <a:pPr>
              <a:defRPr/>
            </a:pPr>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cs typeface="+mn-cs"/>
              </a:defRPr>
            </a:lvl1pPr>
          </a:lstStyle>
          <a:p>
            <a:pPr>
              <a:defRPr/>
            </a:pPr>
            <a:fld id="{D7994252-C300-4C8C-8A44-377180E2843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rimadbhagavatam.com/e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rabhupadavani.org/main/Bhagavatam/177.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audio.iskcondesiretree.info/index.php?q=f&amp;f=%2F02_-_ISKCON_Swamis%2FISKCON_Swamis_-_R_to_Y%2FHis_Holiness_Radhanath_Swami%2FLectures%2F00_-_Year_wise%2FDevotional_Nectar_-_1992" TargetMode="External"/><Relationship Id="rId4" Type="http://schemas.openxmlformats.org/officeDocument/2006/relationships/hyperlink" Target="http://http/www.romapadaswami.com/node/3882"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vedabase.net/todo/vilasa11/417/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304800" y="247650"/>
            <a:ext cx="8542338" cy="640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00400" y="1532930"/>
            <a:ext cx="2743200" cy="584775"/>
          </a:xfrm>
          <a:prstGeom prst="rect">
            <a:avLst/>
          </a:prstGeom>
          <a:noFill/>
        </p:spPr>
        <p:txBody>
          <a:bodyPr>
            <a:spAutoFit/>
          </a:bodyPr>
          <a:lstStyle/>
          <a:p>
            <a:pPr eaLnBrk="0" hangingPunct="0">
              <a:defRPr/>
            </a:pP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1.8.37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1.8.43</a:t>
            </a:r>
            <a:endParaRPr lang="en-US" sz="3200" dirty="0">
              <a:cs typeface="+mn-cs"/>
            </a:endParaRPr>
          </a:p>
        </p:txBody>
      </p:sp>
      <p:sp>
        <p:nvSpPr>
          <p:cNvPr id="4" name="TextBox 3"/>
          <p:cNvSpPr txBox="1"/>
          <p:nvPr/>
        </p:nvSpPr>
        <p:spPr>
          <a:xfrm>
            <a:off x="1600200" y="609600"/>
            <a:ext cx="6400800" cy="923330"/>
          </a:xfrm>
          <a:prstGeom prst="rect">
            <a:avLst/>
          </a:prstGeom>
          <a:noFill/>
        </p:spPr>
        <p:txBody>
          <a:bodyPr>
            <a:spAutoFit/>
          </a:bodyPr>
          <a:lstStyle/>
          <a:p>
            <a:pPr eaLnBrk="0" hangingPunct="0">
              <a:defRPr/>
            </a:pP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Srimad</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endParaRPr>
          </a:p>
        </p:txBody>
      </p:sp>
      <p:sp>
        <p:nvSpPr>
          <p:cNvPr id="5" name="TextBox 4"/>
          <p:cNvSpPr txBox="1"/>
          <p:nvPr/>
        </p:nvSpPr>
        <p:spPr>
          <a:xfrm>
            <a:off x="990600" y="2362200"/>
            <a:ext cx="7315200" cy="1077218"/>
          </a:xfrm>
          <a:prstGeom prst="rect">
            <a:avLst/>
          </a:prstGeom>
          <a:noFill/>
        </p:spPr>
        <p:txBody>
          <a:bodyPr wrap="square">
            <a:spAutoFit/>
          </a:bodyPr>
          <a:lstStyle/>
          <a:p>
            <a:pPr algn="ctr" eaLnBrk="0" hangingPunct="0">
              <a:defRPr/>
            </a:pPr>
            <a:r>
              <a:rPr lang="en-US" sz="3200" b="1" u="sng"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Kuntīdevī</a:t>
            </a:r>
            <a:r>
              <a:rPr lang="en-US" sz="3200" b="1"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 Concludes by </a:t>
            </a:r>
            <a:r>
              <a:rPr lang="en-US" sz="3200" b="1" u="sng"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Expresessing</a:t>
            </a:r>
            <a:r>
              <a:rPr lang="en-US" sz="3200" b="1"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 Her Fear – and Her Actual Desire.</a:t>
            </a:r>
            <a:endParaRPr lang="en-US" sz="3200" b="1" u="sng" dirty="0">
              <a:solidFill>
                <a:srgbClr val="C00000"/>
              </a:solidFill>
              <a:cs typeface="+mn-cs"/>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1.8.39</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neyaḿ śobhiṣyate tatra</a:t>
            </a:r>
          </a:p>
          <a:p>
            <a:pPr marL="0" indent="0" algn="ctr" eaLnBrk="1" hangingPunct="1">
              <a:buNone/>
              <a:defRPr/>
            </a:pPr>
            <a:r>
              <a:rPr lang="vi-VN" sz="2800" dirty="0">
                <a:solidFill>
                  <a:schemeClr val="tx2">
                    <a:lumMod val="60000"/>
                    <a:lumOff val="40000"/>
                  </a:schemeClr>
                </a:solidFill>
              </a:rPr>
              <a:t>yathedānīḿ gadādhara</a:t>
            </a:r>
          </a:p>
          <a:p>
            <a:pPr marL="0" indent="0" algn="ctr" eaLnBrk="1" hangingPunct="1">
              <a:buNone/>
              <a:defRPr/>
            </a:pPr>
            <a:r>
              <a:rPr lang="vi-VN" sz="2800" dirty="0">
                <a:solidFill>
                  <a:schemeClr val="tx2">
                    <a:lumMod val="60000"/>
                    <a:lumOff val="40000"/>
                  </a:schemeClr>
                </a:solidFill>
              </a:rPr>
              <a:t>tvat-padair ańkitā bhāti</a:t>
            </a:r>
          </a:p>
          <a:p>
            <a:pPr marL="0" indent="0" algn="ctr" eaLnBrk="1" hangingPunct="1">
              <a:buNone/>
              <a:defRPr/>
            </a:pPr>
            <a:r>
              <a:rPr lang="vi-VN" sz="2800" dirty="0" smtClean="0">
                <a:solidFill>
                  <a:schemeClr val="tx2">
                    <a:lumMod val="60000"/>
                    <a:lumOff val="40000"/>
                  </a:schemeClr>
                </a:solidFill>
              </a:rPr>
              <a:t>sva-lakṣaṇa-vilakṣitaiḥ</a:t>
            </a:r>
            <a:endParaRPr lang="en-US" sz="2800" dirty="0" smtClean="0">
              <a:solidFill>
                <a:schemeClr val="tx2">
                  <a:lumMod val="60000"/>
                  <a:lumOff val="40000"/>
                </a:schemeClr>
              </a:solidFill>
            </a:endParaRPr>
          </a:p>
          <a:p>
            <a:pPr marL="0" indent="0" algn="ctr" eaLnBrk="1" hangingPunct="1">
              <a:buNone/>
              <a:defRPr/>
            </a:pP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O </a:t>
            </a:r>
            <a:r>
              <a:rPr lang="en-US" sz="2800" dirty="0" err="1"/>
              <a:t>Gadādhara</a:t>
            </a:r>
            <a:r>
              <a:rPr lang="en-US" sz="2800" dirty="0"/>
              <a:t> [</a:t>
            </a:r>
            <a:r>
              <a:rPr lang="en-US" sz="2800" dirty="0" err="1"/>
              <a:t>Kṛṣṇa</a:t>
            </a:r>
            <a:r>
              <a:rPr lang="en-US" sz="2800" dirty="0"/>
              <a:t>], our kingdom is now being marked by the impressions of Your feet, and therefore it appears beautiful. But when You leave, it will no longer be so.</a:t>
            </a:r>
            <a:endParaRPr lang="en-US" dirty="0">
              <a:solidFill>
                <a:schemeClr val="tx2">
                  <a:lumMod val="60000"/>
                  <a:lumOff val="40000"/>
                </a:schemeClr>
              </a:solidFill>
            </a:endParaRPr>
          </a:p>
        </p:txBody>
      </p:sp>
    </p:spTree>
    <p:extLst>
      <p:ext uri="{BB962C8B-B14F-4D97-AF65-F5344CB8AC3E}">
        <p14:creationId xmlns:p14="http://schemas.microsoft.com/office/powerpoint/2010/main" val="361689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1.8.39 Beauty in </a:t>
            </a:r>
            <a:r>
              <a:rPr lang="vi-VN" sz="2800" u="sng" dirty="0" smtClean="0"/>
              <a:t>Kṛṣṇa</a:t>
            </a:r>
            <a:r>
              <a:rPr lang="en-US" sz="2800" u="sng" dirty="0" smtClean="0"/>
              <a:t>’s Presence</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There are certain particular marks on the feet of the Lord which distinguish the Lord from others. </a:t>
            </a:r>
            <a:endParaRPr lang="en-US" sz="2000" dirty="0" smtClean="0"/>
          </a:p>
          <a:p>
            <a:pPr lvl="2" eaLnBrk="1" hangingPunct="1">
              <a:buFont typeface="Wingdings" pitchFamily="2" charset="2"/>
              <a:buChar char="Ø"/>
            </a:pPr>
            <a:r>
              <a:rPr lang="en-US" sz="2000" dirty="0" smtClean="0"/>
              <a:t>The </a:t>
            </a:r>
            <a:r>
              <a:rPr lang="en-US" sz="2000" dirty="0"/>
              <a:t>marks of a flag, thunderbolt, and instrument to drive an elephant, umbrella, lotus, disc, etc., are on the bottom of the Lord's feet. </a:t>
            </a:r>
            <a:endParaRPr lang="en-US" sz="2000" dirty="0" smtClean="0"/>
          </a:p>
          <a:p>
            <a:pPr lvl="2" eaLnBrk="1" hangingPunct="1">
              <a:buFont typeface="Wingdings" pitchFamily="2" charset="2"/>
              <a:buChar char="Ø"/>
            </a:pPr>
            <a:r>
              <a:rPr lang="en-US" sz="2000" dirty="0" smtClean="0"/>
              <a:t>These marks are impressed upon the soft dust of the land where the Lord traverses. </a:t>
            </a:r>
          </a:p>
          <a:p>
            <a:pPr lvl="2" eaLnBrk="1" hangingPunct="1">
              <a:buFont typeface="Wingdings" pitchFamily="2" charset="2"/>
              <a:buChar char="Ø"/>
            </a:pPr>
            <a:r>
              <a:rPr lang="en-US" sz="2000" dirty="0" smtClean="0"/>
              <a:t>The </a:t>
            </a:r>
            <a:r>
              <a:rPr lang="en-US" sz="2000" dirty="0"/>
              <a:t>land of </a:t>
            </a:r>
            <a:r>
              <a:rPr lang="en-US" sz="2000" dirty="0" err="1"/>
              <a:t>Hastināpura</a:t>
            </a:r>
            <a:r>
              <a:rPr lang="en-US" sz="2000" dirty="0"/>
              <a:t> was thus marked while Lord </a:t>
            </a:r>
            <a:r>
              <a:rPr lang="en-US" sz="2000" dirty="0" err="1"/>
              <a:t>Śrī</a:t>
            </a:r>
            <a:r>
              <a:rPr lang="en-US" sz="2000" dirty="0"/>
              <a:t> </a:t>
            </a:r>
            <a:r>
              <a:rPr lang="en-US" sz="2000" dirty="0" err="1"/>
              <a:t>Kṛṣṇa</a:t>
            </a:r>
            <a:r>
              <a:rPr lang="en-US" sz="2000" dirty="0"/>
              <a:t> was there with the </a:t>
            </a:r>
            <a:r>
              <a:rPr lang="en-US" sz="2000" dirty="0" err="1"/>
              <a:t>Pāṇḍavas</a:t>
            </a:r>
            <a:r>
              <a:rPr lang="en-US" sz="2000" dirty="0"/>
              <a:t>, and the kingdom of the </a:t>
            </a:r>
            <a:r>
              <a:rPr lang="en-US" sz="2000" dirty="0" err="1"/>
              <a:t>Pāṇḍavas</a:t>
            </a:r>
            <a:r>
              <a:rPr lang="en-US" sz="2000" dirty="0"/>
              <a:t> thus flourished by such auspicious signs. </a:t>
            </a:r>
            <a:endParaRPr lang="en-US" sz="2000" dirty="0" smtClean="0"/>
          </a:p>
          <a:p>
            <a:pPr lvl="2" eaLnBrk="1" hangingPunct="1">
              <a:buFont typeface="Wingdings" pitchFamily="2" charset="2"/>
              <a:buChar char="Ø"/>
            </a:pPr>
            <a:r>
              <a:rPr lang="en-US" sz="2000" dirty="0" err="1" smtClean="0"/>
              <a:t>Kuntīdevī</a:t>
            </a:r>
            <a:r>
              <a:rPr lang="en-US" sz="2000" dirty="0" smtClean="0"/>
              <a:t> </a:t>
            </a:r>
            <a:r>
              <a:rPr lang="en-US" sz="2000" dirty="0"/>
              <a:t>pointed out these distinguished features and was afraid of ill luck in the absence of the Lord.</a:t>
            </a:r>
          </a:p>
        </p:txBody>
      </p:sp>
    </p:spTree>
    <p:extLst>
      <p:ext uri="{BB962C8B-B14F-4D97-AF65-F5344CB8AC3E}">
        <p14:creationId xmlns:p14="http://schemas.microsoft.com/office/powerpoint/2010/main" val="29789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1.8.40</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ime jana-padāḥ svṛddhāḥ</a:t>
            </a:r>
          </a:p>
          <a:p>
            <a:pPr marL="0" indent="0" algn="ctr" eaLnBrk="1" hangingPunct="1">
              <a:buNone/>
              <a:defRPr/>
            </a:pPr>
            <a:r>
              <a:rPr lang="vi-VN" sz="2800" dirty="0">
                <a:solidFill>
                  <a:schemeClr val="tx2">
                    <a:lumMod val="60000"/>
                    <a:lumOff val="40000"/>
                  </a:schemeClr>
                </a:solidFill>
              </a:rPr>
              <a:t>supakvauṣadhi-vīrudhaḥ</a:t>
            </a:r>
          </a:p>
          <a:p>
            <a:pPr marL="0" indent="0" algn="ctr" eaLnBrk="1" hangingPunct="1">
              <a:buNone/>
              <a:defRPr/>
            </a:pPr>
            <a:r>
              <a:rPr lang="vi-VN" sz="2800" dirty="0">
                <a:solidFill>
                  <a:schemeClr val="tx2">
                    <a:lumMod val="60000"/>
                    <a:lumOff val="40000"/>
                  </a:schemeClr>
                </a:solidFill>
              </a:rPr>
              <a:t>vanādri-nady-udanvanto</a:t>
            </a:r>
          </a:p>
          <a:p>
            <a:pPr marL="0" indent="0" algn="ctr" eaLnBrk="1" hangingPunct="1">
              <a:buNone/>
              <a:defRPr/>
            </a:pPr>
            <a:r>
              <a:rPr lang="vi-VN" sz="2800" dirty="0">
                <a:solidFill>
                  <a:schemeClr val="tx2">
                    <a:lumMod val="60000"/>
                    <a:lumOff val="40000"/>
                  </a:schemeClr>
                </a:solidFill>
              </a:rPr>
              <a:t>hy edhante tava </a:t>
            </a:r>
            <a:r>
              <a:rPr lang="vi-VN" sz="2800" dirty="0" smtClean="0">
                <a:solidFill>
                  <a:schemeClr val="tx2">
                    <a:lumMod val="60000"/>
                    <a:lumOff val="40000"/>
                  </a:schemeClr>
                </a:solidFill>
              </a:rPr>
              <a:t>vīkṣitaiḥ</a:t>
            </a:r>
            <a:endParaRPr lang="en-US" sz="2800" dirty="0" smtClean="0">
              <a:solidFill>
                <a:schemeClr val="tx2">
                  <a:lumMod val="60000"/>
                  <a:lumOff val="40000"/>
                </a:schemeClr>
              </a:solidFill>
            </a:endParaRPr>
          </a:p>
          <a:p>
            <a:pPr marL="0" indent="0" algn="ctr" eaLnBrk="1" hangingPunct="1">
              <a:buNone/>
              <a:defRPr/>
            </a:pP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All these cities and villages are flourishing in all respects because the herbs and grains are in abundance, the trees are full of fruits, the rivers are flowing, the hills are full of minerals and the oceans full of wealth. And this is all due to Your glancing over them.</a:t>
            </a:r>
            <a:endParaRPr lang="en-US" dirty="0">
              <a:solidFill>
                <a:schemeClr val="tx2">
                  <a:lumMod val="60000"/>
                  <a:lumOff val="40000"/>
                </a:schemeClr>
              </a:solidFill>
            </a:endParaRPr>
          </a:p>
        </p:txBody>
      </p:sp>
    </p:spTree>
    <p:extLst>
      <p:ext uri="{BB962C8B-B14F-4D97-AF65-F5344CB8AC3E}">
        <p14:creationId xmlns:p14="http://schemas.microsoft.com/office/powerpoint/2010/main" val="2522698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152400"/>
            <a:ext cx="8229600" cy="685800"/>
          </a:xfrm>
        </p:spPr>
        <p:txBody>
          <a:bodyPr/>
          <a:lstStyle/>
          <a:p>
            <a:pPr eaLnBrk="1" hangingPunct="1">
              <a:defRPr/>
            </a:pPr>
            <a:r>
              <a:rPr lang="en-US" sz="2800" u="sng" dirty="0"/>
              <a:t>SB </a:t>
            </a:r>
            <a:r>
              <a:rPr lang="en-US" sz="2800" u="sng" dirty="0" smtClean="0"/>
              <a:t>1.8.40 Natural Prosperity</a:t>
            </a:r>
            <a:r>
              <a:rPr lang="en-US" sz="2800" dirty="0" smtClean="0">
                <a:solidFill>
                  <a:schemeClr val="tx1">
                    <a:lumMod val="50000"/>
                  </a:schemeClr>
                </a:solidFill>
                <a:effectLst>
                  <a:outerShdw blurRad="38100" dist="38100" dir="2700000" algn="tl">
                    <a:srgbClr val="000000">
                      <a:alpha val="43137"/>
                    </a:srgbClr>
                  </a:outerShdw>
                </a:effectLst>
                <a:hlinkClick r:id="rId2" action="ppaction://hlinkfile"/>
              </a:rPr>
              <a:t/>
            </a:r>
            <a:br>
              <a:rPr lang="en-US" sz="2800" dirty="0" smtClean="0">
                <a:solidFill>
                  <a:schemeClr val="tx1">
                    <a:lumMod val="50000"/>
                  </a:schemeClr>
                </a:solidFill>
                <a:effectLst>
                  <a:outerShdw blurRad="38100" dist="38100" dir="2700000" algn="tl">
                    <a:srgbClr val="000000">
                      <a:alpha val="43137"/>
                    </a:srgbClr>
                  </a:outerShdw>
                </a:effectLst>
                <a:hlinkClick r:id="rId2" action="ppaction://hlinkfile"/>
              </a:rPr>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Human prosperity flourishes by natural gifts and not by gigantic industrial enterprises. </a:t>
            </a:r>
            <a:endParaRPr lang="en-US" sz="2000" dirty="0" smtClean="0"/>
          </a:p>
          <a:p>
            <a:pPr lvl="2" eaLnBrk="1" hangingPunct="1">
              <a:buFont typeface="Wingdings" pitchFamily="2" charset="2"/>
              <a:buChar char="Ø"/>
            </a:pPr>
            <a:r>
              <a:rPr lang="en-US" sz="2000" dirty="0" smtClean="0"/>
              <a:t>The </a:t>
            </a:r>
            <a:r>
              <a:rPr lang="en-US" sz="2000" dirty="0"/>
              <a:t>natural gifts such as grains and vegetables, fruits, rivers, the hills of jewels and minerals, and the seas full of pearls are supplied by the order of the Supreme, and as He desires, material nature produces them in abundance or restricts them at times. </a:t>
            </a:r>
            <a:endParaRPr lang="en-US" sz="2000" dirty="0" smtClean="0"/>
          </a:p>
          <a:p>
            <a:pPr lvl="2" eaLnBrk="1" hangingPunct="1">
              <a:buFont typeface="Wingdings" pitchFamily="2" charset="2"/>
              <a:buChar char="Ø"/>
            </a:pPr>
            <a:r>
              <a:rPr lang="en-US" sz="2000" dirty="0" smtClean="0"/>
              <a:t>The </a:t>
            </a:r>
            <a:r>
              <a:rPr lang="en-US" sz="2000" dirty="0"/>
              <a:t>natural law is that the human being may take advantage of these godly gifts by nature and satisfactorily flourish on them without being captivated by the exploitative motive of lording it over material </a:t>
            </a:r>
            <a:r>
              <a:rPr lang="en-US" sz="2000" dirty="0" smtClean="0"/>
              <a:t>nature.</a:t>
            </a:r>
          </a:p>
          <a:p>
            <a:pPr lvl="2" eaLnBrk="1" hangingPunct="1">
              <a:buFont typeface="Wingdings" pitchFamily="2" charset="2"/>
              <a:buChar char="Ø"/>
            </a:pPr>
            <a:r>
              <a:rPr lang="en-US" sz="2000" dirty="0" smtClean="0"/>
              <a:t>The </a:t>
            </a:r>
            <a:r>
              <a:rPr lang="en-US" sz="2000" dirty="0"/>
              <a:t>flow of river waters fertilizes the fields, and there is more than what we need. Minerals are produced in the hills, and the jewels in the ocean. If the human civilization has sufficient grains, minerals, jewels, water, milk, etc., then why should it hanker after terrible industrial enterprises at the cost of the labor of some unfortunate men? </a:t>
            </a:r>
            <a:endParaRPr lang="en-US" sz="2000" dirty="0" smtClean="0"/>
          </a:p>
          <a:p>
            <a:pPr lvl="2" eaLnBrk="1" hangingPunct="1">
              <a:buFont typeface="Wingdings" pitchFamily="2" charset="2"/>
              <a:buChar char="Ø"/>
            </a:pPr>
            <a:r>
              <a:rPr lang="en-US" sz="2000" dirty="0" smtClean="0"/>
              <a:t>But </a:t>
            </a:r>
            <a:r>
              <a:rPr lang="en-US" sz="2000" dirty="0"/>
              <a:t>all these natural gifts are dependent on the mercy of the Lord. What we need, therefore, is to be obedient to the laws of the Lord and achieve the perfection of human life by devotional service. The indications by </a:t>
            </a:r>
            <a:r>
              <a:rPr lang="en-US" sz="2000" dirty="0" err="1"/>
              <a:t>Kuntīdevī</a:t>
            </a:r>
            <a:r>
              <a:rPr lang="en-US" sz="2000" dirty="0"/>
              <a:t> are just to the point. She desires that God's mercy be bestowed upon them so that natural prosperity be maintained by His grace.</a:t>
            </a:r>
          </a:p>
        </p:txBody>
      </p:sp>
    </p:spTree>
    <p:extLst>
      <p:ext uri="{BB962C8B-B14F-4D97-AF65-F5344CB8AC3E}">
        <p14:creationId xmlns:p14="http://schemas.microsoft.com/office/powerpoint/2010/main" val="40601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1.8.41</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atha viśveśa viśvātman</a:t>
            </a:r>
          </a:p>
          <a:p>
            <a:pPr marL="0" indent="0" algn="ctr" eaLnBrk="1" hangingPunct="1">
              <a:buNone/>
              <a:defRPr/>
            </a:pPr>
            <a:r>
              <a:rPr lang="vi-VN" sz="2800" dirty="0">
                <a:solidFill>
                  <a:schemeClr val="tx2">
                    <a:lumMod val="60000"/>
                    <a:lumOff val="40000"/>
                  </a:schemeClr>
                </a:solidFill>
              </a:rPr>
              <a:t>viśva-mūrte svakeṣu me</a:t>
            </a:r>
          </a:p>
          <a:p>
            <a:pPr marL="0" indent="0" algn="ctr" eaLnBrk="1" hangingPunct="1">
              <a:buNone/>
              <a:defRPr/>
            </a:pPr>
            <a:r>
              <a:rPr lang="vi-VN" sz="2800" dirty="0">
                <a:solidFill>
                  <a:schemeClr val="tx2">
                    <a:lumMod val="60000"/>
                    <a:lumOff val="40000"/>
                  </a:schemeClr>
                </a:solidFill>
              </a:rPr>
              <a:t>sneha-pāśam imaḿ chindhi</a:t>
            </a:r>
          </a:p>
          <a:p>
            <a:pPr marL="0" indent="0" algn="ctr" eaLnBrk="1" hangingPunct="1">
              <a:buNone/>
              <a:defRPr/>
            </a:pPr>
            <a:r>
              <a:rPr lang="vi-VN" sz="2800" dirty="0">
                <a:solidFill>
                  <a:schemeClr val="tx2">
                    <a:lumMod val="60000"/>
                    <a:lumOff val="40000"/>
                  </a:schemeClr>
                </a:solidFill>
              </a:rPr>
              <a:t>dṛḍhaḿ pāṇḍuṣu </a:t>
            </a:r>
            <a:r>
              <a:rPr lang="vi-VN" sz="2800" dirty="0" smtClean="0">
                <a:solidFill>
                  <a:schemeClr val="tx2">
                    <a:lumMod val="60000"/>
                    <a:lumOff val="40000"/>
                  </a:schemeClr>
                </a:solidFill>
              </a:rPr>
              <a:t>vṛṣṇiṣụ</a:t>
            </a:r>
            <a:endParaRPr lang="en-US" sz="2800" dirty="0" smtClean="0">
              <a:solidFill>
                <a:schemeClr val="tx2">
                  <a:lumMod val="60000"/>
                  <a:lumOff val="40000"/>
                </a:schemeClr>
              </a:solidFill>
            </a:endParaRPr>
          </a:p>
          <a:p>
            <a:pPr marL="0" indent="0" algn="ctr" eaLnBrk="1" hangingPunct="1">
              <a:buNone/>
              <a:defRPr/>
            </a:pP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O Lord of the universe, soul of the universe, O personality of the form of the universe, please, therefore, sever my tie of affection for my kinsmen, the </a:t>
            </a:r>
            <a:r>
              <a:rPr lang="en-US" sz="2800" dirty="0" err="1"/>
              <a:t>Pāṇḍavas</a:t>
            </a:r>
            <a:r>
              <a:rPr lang="en-US" sz="2800" dirty="0"/>
              <a:t> and the </a:t>
            </a:r>
            <a:r>
              <a:rPr lang="en-US" sz="2800" dirty="0" err="1"/>
              <a:t>Vṛṣṇis</a:t>
            </a:r>
            <a:r>
              <a:rPr lang="en-US" sz="2800" dirty="0"/>
              <a:t>.</a:t>
            </a:r>
            <a:endParaRPr lang="en-US" dirty="0">
              <a:solidFill>
                <a:schemeClr val="tx2">
                  <a:lumMod val="60000"/>
                  <a:lumOff val="40000"/>
                </a:schemeClr>
              </a:solidFill>
            </a:endParaRPr>
          </a:p>
        </p:txBody>
      </p:sp>
    </p:spTree>
    <p:extLst>
      <p:ext uri="{BB962C8B-B14F-4D97-AF65-F5344CB8AC3E}">
        <p14:creationId xmlns:p14="http://schemas.microsoft.com/office/powerpoint/2010/main" val="884762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1.8.41 Cutting of Ties of Affection</a:t>
            </a:r>
            <a:r>
              <a:rPr lang="en-US" sz="2800" dirty="0" smtClean="0">
                <a:solidFill>
                  <a:schemeClr val="tx1">
                    <a:lumMod val="50000"/>
                  </a:schemeClr>
                </a:solidFill>
                <a:effectLst>
                  <a:outerShdw blurRad="38100" dist="38100" dir="2700000" algn="tl">
                    <a:srgbClr val="000000">
                      <a:alpha val="43137"/>
                    </a:srgbClr>
                  </a:outerShdw>
                </a:effectLst>
              </a:rPr>
              <a:t/>
            </a:r>
            <a:br>
              <a:rPr lang="en-US" sz="2800" dirty="0" smtClean="0">
                <a:solidFill>
                  <a:schemeClr val="tx1">
                    <a:lumMod val="50000"/>
                  </a:schemeClr>
                </a:solidFill>
                <a:effectLst>
                  <a:outerShdw blurRad="38100" dist="38100" dir="2700000" algn="tl">
                    <a:srgbClr val="000000">
                      <a:alpha val="43137"/>
                    </a:srgbClr>
                  </a:outerShdw>
                </a:effectLst>
              </a:rPr>
            </a:br>
            <a:r>
              <a:rPr lang="en-US" sz="2000" dirty="0" smtClean="0"/>
              <a:t>Important </a:t>
            </a:r>
            <a:r>
              <a:rPr lang="en-US" sz="2000" dirty="0"/>
              <a:t>Points from Purport</a:t>
            </a:r>
            <a:endParaRPr lang="en-US" sz="2800" dirty="0">
              <a:solidFill>
                <a:schemeClr val="tx1">
                  <a:lumMod val="75000"/>
                </a:schemeClr>
              </a:solidFill>
            </a:endParaRPr>
          </a:p>
        </p:txBody>
      </p:sp>
      <p:sp>
        <p:nvSpPr>
          <p:cNvPr id="17" name="TextBox 16"/>
          <p:cNvSpPr txBox="1">
            <a:spLocks noChangeArrowheads="1"/>
          </p:cNvSpPr>
          <p:nvPr/>
        </p:nvSpPr>
        <p:spPr bwMode="auto">
          <a:xfrm>
            <a:off x="342900" y="838200"/>
            <a:ext cx="82581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A pure devotee of the Lord is ashamed to ask anything in self-interest from the Lord. But the householders are sometimes obliged to ask favors from the Lord, being bound by the tie of family </a:t>
            </a:r>
            <a:r>
              <a:rPr lang="en-US" sz="2000" dirty="0" smtClean="0"/>
              <a:t>affection. </a:t>
            </a:r>
          </a:p>
          <a:p>
            <a:pPr lvl="2" eaLnBrk="1" hangingPunct="1">
              <a:buFont typeface="Wingdings" pitchFamily="2" charset="2"/>
              <a:buChar char="Ø"/>
            </a:pPr>
            <a:r>
              <a:rPr lang="en-US" sz="2000" dirty="0"/>
              <a:t>Both the families required the Lord's help because both were dependent devotees of the Lord. </a:t>
            </a:r>
            <a:r>
              <a:rPr lang="en-US" sz="2000" dirty="0" err="1"/>
              <a:t>Śrīmatī</a:t>
            </a:r>
            <a:r>
              <a:rPr lang="en-US" sz="2000" dirty="0"/>
              <a:t> </a:t>
            </a:r>
            <a:r>
              <a:rPr lang="en-US" sz="2000" dirty="0" err="1"/>
              <a:t>Kuntīdevī</a:t>
            </a:r>
            <a:r>
              <a:rPr lang="en-US" sz="2000" dirty="0"/>
              <a:t> wished </a:t>
            </a:r>
            <a:r>
              <a:rPr lang="en-US" sz="2000" dirty="0" err="1"/>
              <a:t>Śrī</a:t>
            </a:r>
            <a:r>
              <a:rPr lang="en-US" sz="2000" dirty="0"/>
              <a:t> </a:t>
            </a:r>
            <a:r>
              <a:rPr lang="en-US" sz="2000" dirty="0" err="1"/>
              <a:t>Kṛṣṇa</a:t>
            </a:r>
            <a:r>
              <a:rPr lang="en-US" sz="2000" dirty="0"/>
              <a:t> to remain with her sons the </a:t>
            </a:r>
            <a:r>
              <a:rPr lang="en-US" sz="2000" dirty="0" err="1"/>
              <a:t>Pāṇḍavas</a:t>
            </a:r>
            <a:r>
              <a:rPr lang="en-US" sz="2000" dirty="0"/>
              <a:t>, but by His doing so her paternal house would be bereft of the benefit. All these partialities troubled the mind of </a:t>
            </a:r>
            <a:r>
              <a:rPr lang="en-US" sz="2000" dirty="0" err="1"/>
              <a:t>Kuntī</a:t>
            </a:r>
            <a:r>
              <a:rPr lang="en-US" sz="2000" dirty="0"/>
              <a:t>, and therefore she desired to cut off the affectionate tie.</a:t>
            </a:r>
            <a:endParaRPr lang="en-US" sz="2000" dirty="0" smtClean="0"/>
          </a:p>
          <a:p>
            <a:pPr lvl="2" eaLnBrk="1" hangingPunct="1">
              <a:buFont typeface="Wingdings" pitchFamily="2" charset="2"/>
              <a:buChar char="Ø"/>
            </a:pPr>
            <a:r>
              <a:rPr lang="en-US" sz="2000" dirty="0"/>
              <a:t>A pure devotee cuts off the limited ties of affection for his family and widens his activities of devotional service for all forgotten souls. </a:t>
            </a:r>
            <a:endParaRPr lang="en-US" sz="2000" dirty="0" smtClean="0"/>
          </a:p>
          <a:p>
            <a:pPr lvl="2" eaLnBrk="1" hangingPunct="1">
              <a:buFont typeface="Wingdings" pitchFamily="2" charset="2"/>
              <a:buChar char="Ø"/>
            </a:pPr>
            <a:r>
              <a:rPr lang="en-US" sz="2000" dirty="0" err="1" smtClean="0"/>
              <a:t>Eg</a:t>
            </a:r>
            <a:r>
              <a:rPr lang="en-US" sz="2000" dirty="0" smtClean="0"/>
              <a:t>. Six </a:t>
            </a:r>
            <a:r>
              <a:rPr lang="en-US" sz="2000" dirty="0" err="1" smtClean="0"/>
              <a:t>Gosvāmīs</a:t>
            </a:r>
            <a:r>
              <a:rPr lang="en-US" sz="2000" dirty="0" smtClean="0"/>
              <a:t>, </a:t>
            </a:r>
            <a:r>
              <a:rPr lang="en-US" sz="2000" dirty="0"/>
              <a:t>who followed the path of Lord </a:t>
            </a:r>
            <a:r>
              <a:rPr lang="en-US" sz="2000" dirty="0" err="1" smtClean="0"/>
              <a:t>Caitanya</a:t>
            </a:r>
            <a:r>
              <a:rPr lang="en-US" sz="2000" dirty="0" smtClean="0"/>
              <a:t>.</a:t>
            </a:r>
          </a:p>
          <a:p>
            <a:pPr lvl="2" eaLnBrk="1" hangingPunct="1">
              <a:buFont typeface="Wingdings" pitchFamily="2" charset="2"/>
              <a:buChar char="Ø"/>
            </a:pPr>
            <a:r>
              <a:rPr lang="en-US" sz="2000" dirty="0" smtClean="0"/>
              <a:t>To </a:t>
            </a:r>
            <a:r>
              <a:rPr lang="en-US" sz="2000" dirty="0"/>
              <a:t>cut off all family affection means to broaden the field of activities. Without doing this, no one can be qualified as a </a:t>
            </a:r>
            <a:r>
              <a:rPr lang="en-US" sz="2000" dirty="0" err="1"/>
              <a:t>brāhmaṇa</a:t>
            </a:r>
            <a:r>
              <a:rPr lang="en-US" sz="2000" dirty="0"/>
              <a:t>, a king, a public leader or a devotee of the Lord</a:t>
            </a:r>
            <a:r>
              <a:rPr lang="en-US" sz="2000" dirty="0" smtClean="0"/>
              <a:t>.</a:t>
            </a:r>
          </a:p>
          <a:p>
            <a:pPr lvl="2" eaLnBrk="1" hangingPunct="1">
              <a:buFont typeface="Wingdings" pitchFamily="2" charset="2"/>
              <a:buChar char="Ø"/>
            </a:pPr>
            <a:r>
              <a:rPr lang="en-US" sz="2000" dirty="0"/>
              <a:t>Such personalities as a </a:t>
            </a:r>
            <a:r>
              <a:rPr lang="en-US" sz="2000" dirty="0" err="1"/>
              <a:t>brāhmaṇa</a:t>
            </a:r>
            <a:r>
              <a:rPr lang="en-US" sz="2000" dirty="0"/>
              <a:t>, a devotee, a king or a public leader must be very broadminded in discharging their respective duties</a:t>
            </a:r>
            <a:r>
              <a:rPr lang="en-US" sz="2000" dirty="0" smtClean="0"/>
              <a:t>.</a:t>
            </a:r>
          </a:p>
          <a:p>
            <a:pPr lvl="2" eaLnBrk="1" hangingPunct="1">
              <a:buFont typeface="Wingdings" pitchFamily="2" charset="2"/>
              <a:buChar char="Ø"/>
            </a:pPr>
            <a:r>
              <a:rPr lang="en-US" sz="2000" dirty="0"/>
              <a:t>The Lord is addressed as the Lord of the universe, or the Lord of the universal mind, indicating His all-powerful ability to cut the hard knot of family </a:t>
            </a:r>
            <a:r>
              <a:rPr lang="en-US" sz="2000" dirty="0" smtClean="0"/>
              <a:t>affection.</a:t>
            </a:r>
            <a:endParaRPr lang="en-US" sz="2000" dirty="0"/>
          </a:p>
        </p:txBody>
      </p:sp>
    </p:spTree>
    <p:extLst>
      <p:ext uri="{BB962C8B-B14F-4D97-AF65-F5344CB8AC3E}">
        <p14:creationId xmlns:p14="http://schemas.microsoft.com/office/powerpoint/2010/main" val="1799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1.8.42</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tvayi me 'nanya-viṣayā</a:t>
            </a:r>
          </a:p>
          <a:p>
            <a:pPr marL="0" indent="0" algn="ctr" eaLnBrk="1" hangingPunct="1">
              <a:buNone/>
              <a:defRPr/>
            </a:pPr>
            <a:r>
              <a:rPr lang="vi-VN" sz="2800" dirty="0">
                <a:solidFill>
                  <a:schemeClr val="tx2">
                    <a:lumMod val="60000"/>
                    <a:lumOff val="40000"/>
                  </a:schemeClr>
                </a:solidFill>
              </a:rPr>
              <a:t>matir madhu-pate 'sakṛt</a:t>
            </a:r>
          </a:p>
          <a:p>
            <a:pPr marL="0" indent="0" algn="ctr" eaLnBrk="1" hangingPunct="1">
              <a:buNone/>
              <a:defRPr/>
            </a:pPr>
            <a:r>
              <a:rPr lang="vi-VN" sz="2800" dirty="0">
                <a:solidFill>
                  <a:schemeClr val="tx2">
                    <a:lumMod val="60000"/>
                    <a:lumOff val="40000"/>
                  </a:schemeClr>
                </a:solidFill>
              </a:rPr>
              <a:t>ratim udvahatād addhā</a:t>
            </a:r>
          </a:p>
          <a:p>
            <a:pPr marL="0" indent="0" algn="ctr" eaLnBrk="1" hangingPunct="1">
              <a:buNone/>
              <a:defRPr/>
            </a:pPr>
            <a:r>
              <a:rPr lang="vi-VN" sz="2800" dirty="0">
                <a:solidFill>
                  <a:schemeClr val="tx2">
                    <a:lumMod val="60000"/>
                    <a:lumOff val="40000"/>
                  </a:schemeClr>
                </a:solidFill>
              </a:rPr>
              <a:t>gańgevaugham </a:t>
            </a:r>
            <a:r>
              <a:rPr lang="vi-VN" sz="2800" dirty="0" smtClean="0">
                <a:solidFill>
                  <a:schemeClr val="tx2">
                    <a:lumMod val="60000"/>
                    <a:lumOff val="40000"/>
                  </a:schemeClr>
                </a:solidFill>
              </a:rPr>
              <a:t>udanvatị</a:t>
            </a:r>
            <a:endParaRPr lang="en-US" sz="2800" dirty="0" smtClean="0">
              <a:solidFill>
                <a:schemeClr val="tx2">
                  <a:lumMod val="60000"/>
                  <a:lumOff val="40000"/>
                </a:schemeClr>
              </a:solidFill>
            </a:endParaRPr>
          </a:p>
          <a:p>
            <a:pPr marL="0" indent="0" algn="ctr" eaLnBrk="1" hangingPunct="1">
              <a:buNone/>
              <a:defRPr/>
            </a:pP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O Lord of </a:t>
            </a:r>
            <a:r>
              <a:rPr lang="en-US" sz="2800" dirty="0" err="1"/>
              <a:t>Madhu</a:t>
            </a:r>
            <a:r>
              <a:rPr lang="en-US" sz="2800" dirty="0"/>
              <a:t>, as the Ganges forever flows to the sea without hindrance, let my attraction be constantly drawn unto You without being diverted to anyone else.</a:t>
            </a:r>
            <a:endParaRPr lang="en-US" dirty="0">
              <a:solidFill>
                <a:schemeClr val="tx2">
                  <a:lumMod val="60000"/>
                  <a:lumOff val="40000"/>
                </a:schemeClr>
              </a:solidFill>
            </a:endParaRPr>
          </a:p>
        </p:txBody>
      </p:sp>
    </p:spTree>
    <p:extLst>
      <p:ext uri="{BB962C8B-B14F-4D97-AF65-F5344CB8AC3E}">
        <p14:creationId xmlns:p14="http://schemas.microsoft.com/office/powerpoint/2010/main" val="466790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1.8.42 Unalloyed Devotion  </a:t>
            </a:r>
            <a:r>
              <a:rPr lang="en-US" sz="2800" dirty="0" smtClean="0">
                <a:solidFill>
                  <a:schemeClr val="tx1">
                    <a:lumMod val="50000"/>
                  </a:schemeClr>
                </a:solidFill>
                <a:effectLst>
                  <a:outerShdw blurRad="38100" dist="38100" dir="2700000" algn="tl">
                    <a:srgbClr val="000000">
                      <a:alpha val="43137"/>
                    </a:srgbClr>
                  </a:outerShdw>
                </a:effectLst>
              </a:rPr>
              <a:t> </a:t>
            </a:r>
            <a:r>
              <a:rPr lang="en-US" sz="2800" u="sng" dirty="0" smtClean="0">
                <a:solidFill>
                  <a:schemeClr val="tx1">
                    <a:lumMod val="75000"/>
                  </a:schemeClr>
                </a:solidFill>
              </a:rPr>
              <a:t/>
            </a:r>
            <a:br>
              <a:rPr lang="en-US" sz="2800" u="sng" dirty="0" smtClean="0">
                <a:solidFill>
                  <a:schemeClr val="tx1">
                    <a:lumMod val="75000"/>
                  </a:schemeClr>
                </a:solidFill>
              </a:rPr>
            </a:br>
            <a:r>
              <a:rPr lang="en-US" sz="2000" dirty="0" smtClean="0"/>
              <a:t>Important </a:t>
            </a:r>
            <a:r>
              <a:rPr lang="en-US" sz="2000" dirty="0"/>
              <a:t>Points from Purport</a:t>
            </a:r>
            <a:endParaRPr lang="en-US" sz="2800" dirty="0">
              <a:solidFill>
                <a:schemeClr val="tx1">
                  <a:lumMod val="75000"/>
                </a:schemeClr>
              </a:solidFill>
            </a:endParaRPr>
          </a:p>
        </p:txBody>
      </p:sp>
      <p:sp>
        <p:nvSpPr>
          <p:cNvPr id="17" name="TextBox 16"/>
          <p:cNvSpPr txBox="1">
            <a:spLocks noChangeArrowheads="1"/>
          </p:cNvSpPr>
          <p:nvPr/>
        </p:nvSpPr>
        <p:spPr bwMode="auto">
          <a:xfrm>
            <a:off x="152400" y="838200"/>
            <a:ext cx="88392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A living being, whoever he may be, must have this feeling of affection for others because this is a symptom of life. The symptoms of life, such as desire, anger, hankerings, feelings of attraction, etc., cannot be annihilated</a:t>
            </a:r>
            <a:r>
              <a:rPr lang="en-US" sz="2000" dirty="0" smtClean="0"/>
              <a:t>.</a:t>
            </a:r>
          </a:p>
          <a:p>
            <a:pPr lvl="2" eaLnBrk="1" hangingPunct="1">
              <a:buFont typeface="Wingdings" pitchFamily="2" charset="2"/>
              <a:buChar char="Ø"/>
            </a:pPr>
            <a:r>
              <a:rPr lang="en-US" sz="2000" dirty="0" smtClean="0"/>
              <a:t>In </a:t>
            </a:r>
            <a:r>
              <a:rPr lang="en-US" sz="2000" dirty="0"/>
              <a:t>devotional service the desire is changed only for the service of the Lord in place of desire for sense </a:t>
            </a:r>
            <a:r>
              <a:rPr lang="en-US" sz="2000" dirty="0" smtClean="0"/>
              <a:t>gratification. </a:t>
            </a:r>
            <a:r>
              <a:rPr lang="en-US" sz="2000" dirty="0" err="1" smtClean="0"/>
              <a:t>Eg</a:t>
            </a:r>
            <a:r>
              <a:rPr lang="en-US" sz="2000" dirty="0" smtClean="0"/>
              <a:t>. </a:t>
            </a:r>
            <a:r>
              <a:rPr lang="en-US" sz="2000" dirty="0" err="1" smtClean="0"/>
              <a:t>Arjuna</a:t>
            </a:r>
            <a:r>
              <a:rPr lang="en-US" sz="2000" dirty="0" smtClean="0"/>
              <a:t> changing after hearing BG.</a:t>
            </a:r>
          </a:p>
          <a:p>
            <a:pPr lvl="2" eaLnBrk="1" hangingPunct="1">
              <a:buFont typeface="Wingdings" pitchFamily="2" charset="2"/>
              <a:buChar char="Ø"/>
            </a:pPr>
            <a:r>
              <a:rPr lang="en-US" sz="2000" dirty="0" smtClean="0"/>
              <a:t>It </a:t>
            </a:r>
            <a:r>
              <a:rPr lang="en-US" sz="2000" dirty="0"/>
              <a:t>is declared in all the scriptures that </a:t>
            </a:r>
            <a:r>
              <a:rPr lang="en-US" sz="2000" dirty="0" err="1"/>
              <a:t>Arjuna</a:t>
            </a:r>
            <a:r>
              <a:rPr lang="en-US" sz="2000" dirty="0"/>
              <a:t> attained spiritual perfection by devotional service to the Lord in friendship. The fighting was there, the friendship was there, </a:t>
            </a:r>
            <a:r>
              <a:rPr lang="en-US" sz="2000" dirty="0" err="1"/>
              <a:t>Arjuna</a:t>
            </a:r>
            <a:r>
              <a:rPr lang="en-US" sz="2000" dirty="0"/>
              <a:t> was there, and </a:t>
            </a:r>
            <a:r>
              <a:rPr lang="en-US" sz="2000" dirty="0" err="1"/>
              <a:t>Kṛṣṇa</a:t>
            </a:r>
            <a:r>
              <a:rPr lang="en-US" sz="2000" dirty="0"/>
              <a:t> was there, but </a:t>
            </a:r>
            <a:r>
              <a:rPr lang="en-US" sz="2000" dirty="0" err="1"/>
              <a:t>Arjuna</a:t>
            </a:r>
            <a:r>
              <a:rPr lang="en-US" sz="2000" dirty="0"/>
              <a:t> became a different person by devotional service.</a:t>
            </a:r>
            <a:endParaRPr lang="en-US" sz="2000" dirty="0" smtClean="0"/>
          </a:p>
          <a:p>
            <a:pPr lvl="2" eaLnBrk="1" hangingPunct="1">
              <a:buFont typeface="Wingdings" pitchFamily="2" charset="2"/>
              <a:buChar char="Ø"/>
            </a:pPr>
            <a:r>
              <a:rPr lang="en-US" sz="2000" dirty="0" smtClean="0"/>
              <a:t>The </a:t>
            </a:r>
            <a:r>
              <a:rPr lang="en-US" sz="2000" dirty="0"/>
              <a:t>prayers of </a:t>
            </a:r>
            <a:r>
              <a:rPr lang="en-US" sz="2000" dirty="0" err="1"/>
              <a:t>Kuntī</a:t>
            </a:r>
            <a:r>
              <a:rPr lang="en-US" sz="2000" dirty="0"/>
              <a:t> also indicate the same categorical changes in activities. </a:t>
            </a:r>
            <a:r>
              <a:rPr lang="en-US" sz="2000" dirty="0" err="1"/>
              <a:t>Śrīmatī</a:t>
            </a:r>
            <a:r>
              <a:rPr lang="en-US" sz="2000" dirty="0"/>
              <a:t> </a:t>
            </a:r>
            <a:r>
              <a:rPr lang="en-US" sz="2000" dirty="0" err="1"/>
              <a:t>Kuntī</a:t>
            </a:r>
            <a:r>
              <a:rPr lang="en-US" sz="2000" dirty="0"/>
              <a:t> wanted to serve the Lord without diversion, and that was her prayer. This unalloyed devotion is the ultimate goal of life. </a:t>
            </a:r>
            <a:endParaRPr lang="en-US" sz="2000" dirty="0" smtClean="0"/>
          </a:p>
          <a:p>
            <a:pPr lvl="2" eaLnBrk="1" hangingPunct="1">
              <a:buFont typeface="Wingdings" pitchFamily="2" charset="2"/>
              <a:buChar char="Ø"/>
            </a:pPr>
            <a:r>
              <a:rPr lang="en-US" sz="2000" dirty="0" smtClean="0"/>
              <a:t>Our </a:t>
            </a:r>
            <a:r>
              <a:rPr lang="en-US" sz="2000" dirty="0"/>
              <a:t>attention is usually diverted to the service of something which is </a:t>
            </a:r>
            <a:r>
              <a:rPr lang="en-US" sz="2000" dirty="0" err="1"/>
              <a:t>nongodly</a:t>
            </a:r>
            <a:r>
              <a:rPr lang="en-US" sz="2000" dirty="0"/>
              <a:t> or not in the program of the Lord. When the program is changed into the service of the Lord, that is to say when the senses are purified in relation with the service of the Lord, it is called pure unalloyed devotional service</a:t>
            </a:r>
            <a:r>
              <a:rPr lang="en-US" sz="2000" dirty="0" smtClean="0"/>
              <a:t>. </a:t>
            </a:r>
            <a:r>
              <a:rPr lang="en-US" sz="2000" dirty="0" err="1"/>
              <a:t>Śrīmatī</a:t>
            </a:r>
            <a:r>
              <a:rPr lang="en-US" sz="2000" dirty="0"/>
              <a:t> </a:t>
            </a:r>
            <a:r>
              <a:rPr lang="en-US" sz="2000" dirty="0" err="1"/>
              <a:t>Kuntīdevī</a:t>
            </a:r>
            <a:r>
              <a:rPr lang="en-US" sz="2000" dirty="0"/>
              <a:t> wanted that perfection and prayed for it from the Lord.</a:t>
            </a:r>
          </a:p>
          <a:p>
            <a:pPr lvl="2" eaLnBrk="1" hangingPunct="1">
              <a:buFont typeface="Wingdings" pitchFamily="2" charset="2"/>
              <a:buChar char="Ø"/>
            </a:pPr>
            <a:endParaRPr lang="en-US" sz="2000" dirty="0"/>
          </a:p>
        </p:txBody>
      </p:sp>
    </p:spTree>
    <p:extLst>
      <p:ext uri="{BB962C8B-B14F-4D97-AF65-F5344CB8AC3E}">
        <p14:creationId xmlns:p14="http://schemas.microsoft.com/office/powerpoint/2010/main" val="369020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eaLnBrk="1" hangingPunct="1">
              <a:defRPr/>
            </a:pPr>
            <a:r>
              <a:rPr lang="en-US" sz="2800" u="sng" dirty="0"/>
              <a:t>SB 1.8.42 Unalloyed Devotion  </a:t>
            </a:r>
            <a:r>
              <a:rPr lang="en-US" sz="2800" dirty="0">
                <a:solidFill>
                  <a:schemeClr val="tx1">
                    <a:lumMod val="50000"/>
                  </a:schemeClr>
                </a:solidFill>
                <a:effectLst>
                  <a:outerShdw blurRad="38100" dist="38100" dir="2700000" algn="tl">
                    <a:srgbClr val="000000">
                      <a:alpha val="43137"/>
                    </a:srgbClr>
                  </a:outerShdw>
                </a:effectLst>
              </a:rPr>
              <a:t> </a:t>
            </a:r>
            <a:r>
              <a:rPr lang="en-US" sz="2800" u="sng" dirty="0">
                <a:solidFill>
                  <a:schemeClr val="tx1">
                    <a:lumMod val="75000"/>
                  </a:schemeClr>
                </a:solidFill>
              </a:rPr>
              <a:t/>
            </a:r>
            <a:br>
              <a:rPr lang="en-US" sz="2800" u="sng" dirty="0">
                <a:solidFill>
                  <a:schemeClr val="tx1">
                    <a:lumMod val="75000"/>
                  </a:schemeClr>
                </a:solidFill>
              </a:rPr>
            </a:br>
            <a:r>
              <a:rPr lang="en-US" sz="2000" dirty="0"/>
              <a:t>Important Points from </a:t>
            </a:r>
            <a:r>
              <a:rPr lang="en-US" sz="2000" dirty="0" smtClean="0"/>
              <a:t>Purport Continued…</a:t>
            </a:r>
            <a:endParaRPr lang="en-US" sz="2800" u="sng" dirty="0">
              <a:solidFill>
                <a:schemeClr val="tx1">
                  <a:lumMod val="75000"/>
                </a:schemeClr>
              </a:solidFill>
            </a:endParaRPr>
          </a:p>
        </p:txBody>
      </p:sp>
      <p:sp>
        <p:nvSpPr>
          <p:cNvPr id="17" name="TextBox 16"/>
          <p:cNvSpPr txBox="1">
            <a:spLocks noChangeArrowheads="1"/>
          </p:cNvSpPr>
          <p:nvPr/>
        </p:nvSpPr>
        <p:spPr bwMode="auto">
          <a:xfrm>
            <a:off x="152400" y="838200"/>
            <a:ext cx="8839200"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Her affection for the </a:t>
            </a:r>
            <a:r>
              <a:rPr lang="en-US" sz="2000" dirty="0" err="1"/>
              <a:t>Pāṇḍavas</a:t>
            </a:r>
            <a:r>
              <a:rPr lang="en-US" sz="2000" dirty="0"/>
              <a:t> and the </a:t>
            </a:r>
            <a:r>
              <a:rPr lang="en-US" sz="2000" dirty="0" err="1"/>
              <a:t>Vṛṣṇis</a:t>
            </a:r>
            <a:r>
              <a:rPr lang="en-US" sz="2000" dirty="0"/>
              <a:t> is not out of the range of devotional service because the service of the Lord and the service of the devotees are identical. Sometimes service to the devotee is more valuable than service to the Lord. But here the affection of </a:t>
            </a:r>
            <a:r>
              <a:rPr lang="en-US" sz="2000" dirty="0" err="1"/>
              <a:t>Kuntīdevī</a:t>
            </a:r>
            <a:r>
              <a:rPr lang="en-US" sz="2000" dirty="0"/>
              <a:t> for the </a:t>
            </a:r>
            <a:r>
              <a:rPr lang="en-US" sz="2000" dirty="0" err="1"/>
              <a:t>Pāṇḍavas</a:t>
            </a:r>
            <a:r>
              <a:rPr lang="en-US" sz="2000" dirty="0"/>
              <a:t> and the </a:t>
            </a:r>
            <a:r>
              <a:rPr lang="en-US" sz="2000" dirty="0" err="1"/>
              <a:t>Vṛṣṇis</a:t>
            </a:r>
            <a:r>
              <a:rPr lang="en-US" sz="2000" dirty="0"/>
              <a:t> was due to family relation. This tie of affection in terms of material relation is the relation of </a:t>
            </a:r>
            <a:r>
              <a:rPr lang="en-US" sz="2000" dirty="0" err="1"/>
              <a:t>māyā</a:t>
            </a:r>
            <a:r>
              <a:rPr lang="en-US" sz="2000" dirty="0"/>
              <a:t> because the relations of the body or the mind are due to the influence of the external energy. </a:t>
            </a:r>
            <a:endParaRPr lang="en-US" sz="2000" dirty="0" smtClean="0"/>
          </a:p>
          <a:p>
            <a:pPr lvl="2" eaLnBrk="1" hangingPunct="1">
              <a:buFont typeface="Wingdings" pitchFamily="2" charset="2"/>
              <a:buChar char="Ø"/>
            </a:pPr>
            <a:r>
              <a:rPr lang="en-US" sz="2000" dirty="0" smtClean="0"/>
              <a:t>Relations </a:t>
            </a:r>
            <a:r>
              <a:rPr lang="en-US" sz="2000" dirty="0"/>
              <a:t>of the soul, established in relation with the Supreme Soul, are factual relations. When </a:t>
            </a:r>
            <a:r>
              <a:rPr lang="en-US" sz="2000" dirty="0" err="1"/>
              <a:t>Kuntīdevī</a:t>
            </a:r>
            <a:r>
              <a:rPr lang="en-US" sz="2000" dirty="0"/>
              <a:t> wanted to cut off the family relation, she meant to cut off the relation of the skin. The skin relation is the cause of material bondage, but the relation of the soul is the cause of freedom. This relation of the soul to the soul can be established by the via medium of the relation with the </a:t>
            </a:r>
            <a:r>
              <a:rPr lang="en-US" sz="2000" dirty="0" err="1"/>
              <a:t>Supersoul</a:t>
            </a:r>
            <a:r>
              <a:rPr lang="en-US" sz="2000" dirty="0"/>
              <a:t>. </a:t>
            </a:r>
            <a:endParaRPr lang="en-US" sz="2000" dirty="0" smtClean="0"/>
          </a:p>
          <a:p>
            <a:pPr lvl="2" eaLnBrk="1" hangingPunct="1">
              <a:buFont typeface="Wingdings" pitchFamily="2" charset="2"/>
              <a:buChar char="Ø"/>
            </a:pPr>
            <a:r>
              <a:rPr lang="en-US" sz="2000" dirty="0" smtClean="0"/>
              <a:t>Seeing </a:t>
            </a:r>
            <a:r>
              <a:rPr lang="en-US" sz="2000" dirty="0"/>
              <a:t>in the darkness is not seeing. But seeing by the light of the sun means to see the sun and everything else which was unseen in the darkness. That is the way of devotional service</a:t>
            </a:r>
            <a:r>
              <a:rPr lang="en-US" sz="2000" dirty="0" smtClean="0"/>
              <a:t>.</a:t>
            </a:r>
          </a:p>
          <a:p>
            <a:pPr lvl="2" eaLnBrk="1" hangingPunct="1">
              <a:buFont typeface="Wingdings" pitchFamily="2" charset="2"/>
              <a:buChar char="Ø"/>
            </a:pPr>
            <a:r>
              <a:rPr lang="en-US" sz="2000" dirty="0" smtClean="0"/>
              <a:t>“In this world things </a:t>
            </a:r>
            <a:r>
              <a:rPr lang="en-US" sz="2000" dirty="0"/>
              <a:t>rarely </a:t>
            </a:r>
            <a:r>
              <a:rPr lang="en-US" sz="2000" dirty="0" smtClean="0"/>
              <a:t>go they we want them to go. In fact if everything goes they we want, then we must be doing something wrong. That’s the way the devotee things. The Materialist thinks we must be doing right. Because, if everything goes they we want, then there is no need of having God in our life.”</a:t>
            </a:r>
            <a:endParaRPr lang="en-US" sz="2000" dirty="0"/>
          </a:p>
          <a:p>
            <a:pPr lvl="2" eaLnBrk="1" hangingPunct="1">
              <a:buFont typeface="Wingdings" pitchFamily="2" charset="2"/>
              <a:buChar char="Ø"/>
            </a:pPr>
            <a:endParaRPr lang="en-US" sz="2000" dirty="0"/>
          </a:p>
        </p:txBody>
      </p:sp>
    </p:spTree>
    <p:extLst>
      <p:ext uri="{BB962C8B-B14F-4D97-AF65-F5344CB8AC3E}">
        <p14:creationId xmlns:p14="http://schemas.microsoft.com/office/powerpoint/2010/main" val="279916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1.8.43</a:t>
            </a:r>
            <a:endParaRPr lang="en-US" sz="3200" dirty="0"/>
          </a:p>
        </p:txBody>
      </p:sp>
      <p:sp>
        <p:nvSpPr>
          <p:cNvPr id="3" name="Content Placeholder 2"/>
          <p:cNvSpPr>
            <a:spLocks noGrp="1"/>
          </p:cNvSpPr>
          <p:nvPr>
            <p:ph idx="1"/>
          </p:nvPr>
        </p:nvSpPr>
        <p:spPr>
          <a:xfrm>
            <a:off x="76200" y="762000"/>
            <a:ext cx="8991600" cy="6096000"/>
          </a:xfrm>
        </p:spPr>
        <p:txBody>
          <a:bodyPr/>
          <a:lstStyle/>
          <a:p>
            <a:pPr marL="0" indent="0" algn="ctr" eaLnBrk="1" hangingPunct="1">
              <a:buNone/>
              <a:defRPr/>
            </a:pPr>
            <a:r>
              <a:rPr lang="vi-VN" sz="2800" dirty="0">
                <a:solidFill>
                  <a:schemeClr val="tx2">
                    <a:lumMod val="60000"/>
                    <a:lumOff val="40000"/>
                  </a:schemeClr>
                </a:solidFill>
              </a:rPr>
              <a:t>śrī-kṛṣṇa kṛṣṇa-sakha vṛṣṇy-ṛṣabhāvani-dhrug-</a:t>
            </a:r>
          </a:p>
          <a:p>
            <a:pPr marL="0" indent="0" algn="ctr" eaLnBrk="1" hangingPunct="1">
              <a:buNone/>
              <a:defRPr/>
            </a:pPr>
            <a:r>
              <a:rPr lang="vi-VN" sz="2800" dirty="0">
                <a:solidFill>
                  <a:schemeClr val="tx2">
                    <a:lumMod val="60000"/>
                    <a:lumOff val="40000"/>
                  </a:schemeClr>
                </a:solidFill>
              </a:rPr>
              <a:t>rājanya-vaḿśa-dahanānapavarga-vīrya</a:t>
            </a:r>
          </a:p>
          <a:p>
            <a:pPr marL="0" indent="0" algn="ctr" eaLnBrk="1" hangingPunct="1">
              <a:buNone/>
              <a:defRPr/>
            </a:pPr>
            <a:r>
              <a:rPr lang="vi-VN" sz="2800" dirty="0">
                <a:solidFill>
                  <a:schemeClr val="tx2">
                    <a:lumMod val="60000"/>
                    <a:lumOff val="40000"/>
                  </a:schemeClr>
                </a:solidFill>
              </a:rPr>
              <a:t>govinda go-dvija-surārti-harāvatāra</a:t>
            </a:r>
          </a:p>
          <a:p>
            <a:pPr marL="0" indent="0" algn="ctr" eaLnBrk="1" hangingPunct="1">
              <a:buNone/>
              <a:defRPr/>
            </a:pPr>
            <a:r>
              <a:rPr lang="vi-VN" sz="2800" dirty="0">
                <a:solidFill>
                  <a:schemeClr val="tx2">
                    <a:lumMod val="60000"/>
                    <a:lumOff val="40000"/>
                  </a:schemeClr>
                </a:solidFill>
              </a:rPr>
              <a:t>yogeśvarākhila-guro bhagavan namas tẹ</a:t>
            </a: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700" dirty="0"/>
              <a:t>O </a:t>
            </a:r>
            <a:r>
              <a:rPr lang="en-US" sz="2700" dirty="0" err="1"/>
              <a:t>Kṛṣṇa</a:t>
            </a:r>
            <a:r>
              <a:rPr lang="en-US" sz="2700" dirty="0"/>
              <a:t>, O friend of </a:t>
            </a:r>
            <a:r>
              <a:rPr lang="en-US" sz="2700" dirty="0" err="1"/>
              <a:t>Arjuna</a:t>
            </a:r>
            <a:r>
              <a:rPr lang="en-US" sz="2700" dirty="0"/>
              <a:t>, O chief amongst the descendants of </a:t>
            </a:r>
            <a:r>
              <a:rPr lang="en-US" sz="2700" dirty="0" err="1"/>
              <a:t>Vṛṣṇi</a:t>
            </a:r>
            <a:r>
              <a:rPr lang="en-US" sz="2700" dirty="0"/>
              <a:t>, You are the destroyer of those political </a:t>
            </a:r>
            <a:r>
              <a:rPr lang="en-US" sz="2700" dirty="0" smtClean="0"/>
              <a:t>parties which </a:t>
            </a:r>
            <a:r>
              <a:rPr lang="en-US" sz="2700" dirty="0"/>
              <a:t>are disturbing elements on this earth. Your prowess never deteriorates. You are the proprietor of the transcendental abode, and You descend to relieve the distresses of the cows, the </a:t>
            </a:r>
            <a:r>
              <a:rPr lang="en-US" sz="2700" dirty="0" err="1"/>
              <a:t>brāhmaṇas</a:t>
            </a:r>
            <a:r>
              <a:rPr lang="en-US" sz="2700" dirty="0"/>
              <a:t> and the devotees. You possess all mystic powers, and You are the preceptor of the entire universe. You are the almighty God, and I offer You my respectful </a:t>
            </a:r>
            <a:r>
              <a:rPr lang="en-US" sz="2700" dirty="0" err="1"/>
              <a:t>obeisances</a:t>
            </a:r>
            <a:r>
              <a:rPr lang="en-US" sz="2700" dirty="0"/>
              <a:t>.</a:t>
            </a:r>
            <a:endParaRPr lang="en-US" sz="2700" dirty="0">
              <a:solidFill>
                <a:schemeClr val="tx2">
                  <a:lumMod val="60000"/>
                  <a:lumOff val="40000"/>
                </a:schemeClr>
              </a:solidFill>
            </a:endParaRPr>
          </a:p>
        </p:txBody>
      </p:sp>
    </p:spTree>
    <p:extLst>
      <p:ext uri="{BB962C8B-B14F-4D97-AF65-F5344CB8AC3E}">
        <p14:creationId xmlns:p14="http://schemas.microsoft.com/office/powerpoint/2010/main" val="2815503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1638"/>
            <a:ext cx="4572000" cy="578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5029200" y="685800"/>
            <a:ext cx="4038600" cy="5486400"/>
          </a:xfrm>
          <a:prstGeom prst="rect">
            <a:avLst/>
          </a:prstGeom>
          <a:noFill/>
          <a:ln>
            <a:noFill/>
          </a:ln>
          <a:extLst/>
        </p:spPr>
        <p:txBody>
          <a:bodyPr anchor="ctr"/>
          <a:lstStyle/>
          <a:p>
            <a:pPr eaLnBrk="0" hangingPunct="0">
              <a:defRPr/>
            </a:pPr>
            <a:r>
              <a:rPr lang="en-US" sz="3600" dirty="0">
                <a:solidFill>
                  <a:schemeClr val="bg2">
                    <a:lumMod val="40000"/>
                    <a:lumOff val="60000"/>
                  </a:schemeClr>
                </a:solidFill>
                <a:latin typeface="ScaGoudy" pitchFamily="2" charset="0"/>
                <a:cs typeface="+mn-cs"/>
              </a:rPr>
              <a:t>Based on the teachings of</a:t>
            </a:r>
            <a:br>
              <a:rPr lang="en-US" sz="3600" dirty="0">
                <a:solidFill>
                  <a:schemeClr val="bg2">
                    <a:lumMod val="40000"/>
                    <a:lumOff val="60000"/>
                  </a:schemeClr>
                </a:solidFill>
                <a:latin typeface="ScaGoudy" pitchFamily="2" charset="0"/>
                <a:cs typeface="+mn-cs"/>
              </a:rPr>
            </a:br>
            <a:r>
              <a:rPr lang="en-US" sz="3600" b="1" dirty="0">
                <a:solidFill>
                  <a:schemeClr val="bg2">
                    <a:lumMod val="40000"/>
                    <a:lumOff val="60000"/>
                  </a:schemeClr>
                </a:solidFill>
                <a:latin typeface="ScaGoudy" pitchFamily="2" charset="0"/>
                <a:cs typeface="+mn-cs"/>
              </a:rPr>
              <a:t>His Divine Grace A.C. </a:t>
            </a:r>
            <a:r>
              <a:rPr lang="en-US" sz="3600" b="1" dirty="0" err="1">
                <a:solidFill>
                  <a:schemeClr val="bg2">
                    <a:lumMod val="40000"/>
                    <a:lumOff val="60000"/>
                  </a:schemeClr>
                </a:solidFill>
                <a:latin typeface="ScaGoudy" pitchFamily="2" charset="0"/>
                <a:cs typeface="+mn-cs"/>
              </a:rPr>
              <a:t>Bhaktivedanta</a:t>
            </a:r>
            <a:r>
              <a:rPr lang="en-US" sz="3600" b="1" dirty="0">
                <a:solidFill>
                  <a:schemeClr val="bg2">
                    <a:lumMod val="40000"/>
                    <a:lumOff val="60000"/>
                  </a:schemeClr>
                </a:solidFill>
                <a:latin typeface="ScaGoudy" pitchFamily="2" charset="0"/>
                <a:cs typeface="+mn-cs"/>
              </a:rPr>
              <a:t> Swami </a:t>
            </a:r>
            <a:r>
              <a:rPr lang="en-US" sz="3600" b="1" dirty="0" err="1">
                <a:solidFill>
                  <a:schemeClr val="bg2">
                    <a:lumMod val="40000"/>
                    <a:lumOff val="60000"/>
                  </a:schemeClr>
                </a:solidFill>
                <a:latin typeface="ScaGoudy" pitchFamily="2" charset="0"/>
                <a:cs typeface="+mn-cs"/>
              </a:rPr>
              <a:t>Prabhupada</a:t>
            </a:r>
            <a:endParaRPr lang="en-US" sz="3600" b="1" dirty="0">
              <a:solidFill>
                <a:schemeClr val="bg2">
                  <a:lumMod val="40000"/>
                  <a:lumOff val="60000"/>
                </a:schemeClr>
              </a:solidFill>
              <a:latin typeface="ScaGoudy" pitchFamily="2" charset="0"/>
              <a:cs typeface="+mn-cs"/>
            </a:endParaRPr>
          </a:p>
          <a:p>
            <a:pPr eaLnBrk="0" hangingPunct="0">
              <a:defRPr/>
            </a:pPr>
            <a:endParaRPr lang="en-US" sz="3600" b="1" dirty="0">
              <a:solidFill>
                <a:schemeClr val="bg2">
                  <a:lumMod val="40000"/>
                  <a:lumOff val="60000"/>
                </a:schemeClr>
              </a:solidFill>
              <a:latin typeface="ScaGoudy" pitchFamily="2" charset="0"/>
              <a:cs typeface="+mn-cs"/>
            </a:endParaRPr>
          </a:p>
          <a:p>
            <a:pPr eaLnBrk="0" hangingPunct="0">
              <a:defRPr/>
            </a:pPr>
            <a:r>
              <a:rPr lang="en-US" sz="3600" dirty="0">
                <a:solidFill>
                  <a:schemeClr val="bg2">
                    <a:lumMod val="40000"/>
                    <a:lumOff val="60000"/>
                  </a:schemeClr>
                </a:solidFill>
                <a:latin typeface="ScaGoudy" pitchFamily="2" charset="0"/>
                <a:cs typeface="+mn-cs"/>
              </a:rPr>
              <a:t>Founder </a:t>
            </a:r>
            <a:r>
              <a:rPr lang="en-US" sz="3600" dirty="0" err="1">
                <a:solidFill>
                  <a:schemeClr val="bg2">
                    <a:lumMod val="40000"/>
                    <a:lumOff val="60000"/>
                  </a:schemeClr>
                </a:solidFill>
                <a:latin typeface="ScaGoudy" pitchFamily="2" charset="0"/>
                <a:cs typeface="+mn-cs"/>
              </a:rPr>
              <a:t>Acharya</a:t>
            </a:r>
            <a:r>
              <a:rPr lang="en-US" sz="3600" dirty="0">
                <a:solidFill>
                  <a:schemeClr val="bg2">
                    <a:lumMod val="40000"/>
                    <a:lumOff val="60000"/>
                  </a:schemeClr>
                </a:solidFill>
                <a:latin typeface="ScaGoudy" pitchFamily="2" charset="0"/>
                <a:cs typeface="+mn-cs"/>
              </a:rPr>
              <a:t> </a:t>
            </a:r>
          </a:p>
          <a:p>
            <a:pPr eaLnBrk="0" hangingPunct="0">
              <a:defRPr/>
            </a:pPr>
            <a:r>
              <a:rPr lang="en-US" sz="3600" b="1" dirty="0">
                <a:solidFill>
                  <a:schemeClr val="bg2">
                    <a:lumMod val="40000"/>
                    <a:lumOff val="60000"/>
                  </a:schemeClr>
                </a:solidFill>
                <a:latin typeface="ScaGoudy" pitchFamily="2" charset="0"/>
                <a:cs typeface="+mn-cs"/>
              </a:rPr>
              <a:t>International Society for Krishna Consciousness</a:t>
            </a: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1.8.43 Enchantment by </a:t>
            </a:r>
            <a:r>
              <a:rPr lang="en-US" sz="2800" u="sng" dirty="0" err="1" smtClean="0"/>
              <a:t>Kṛṣṇa’s</a:t>
            </a:r>
            <a:r>
              <a:rPr lang="en-US" sz="2800" u="sng" dirty="0" smtClean="0"/>
              <a:t> Glories</a:t>
            </a:r>
            <a:r>
              <a:rPr lang="en-US" sz="2800" dirty="0" smtClean="0"/>
              <a:t/>
            </a:r>
            <a:br>
              <a:rPr lang="en-US" sz="2800" dirty="0" smtClean="0"/>
            </a:br>
            <a:r>
              <a:rPr lang="en-US" sz="2000" dirty="0" smtClean="0"/>
              <a:t>Important </a:t>
            </a:r>
            <a:r>
              <a:rPr lang="en-US" sz="2000" dirty="0"/>
              <a:t>Points from Purport</a:t>
            </a:r>
            <a:endParaRPr lang="en-US" sz="2800" dirty="0">
              <a:solidFill>
                <a:schemeClr val="tx1">
                  <a:lumMod val="75000"/>
                </a:schemeClr>
              </a:solidFill>
            </a:endParaRPr>
          </a:p>
        </p:txBody>
      </p:sp>
      <p:sp>
        <p:nvSpPr>
          <p:cNvPr id="17" name="TextBox 16"/>
          <p:cNvSpPr txBox="1">
            <a:spLocks noChangeArrowheads="1"/>
          </p:cNvSpPr>
          <p:nvPr/>
        </p:nvSpPr>
        <p:spPr bwMode="auto">
          <a:xfrm>
            <a:off x="152400" y="838200"/>
            <a:ext cx="8839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A summary of the Supreme Lord </a:t>
            </a:r>
            <a:r>
              <a:rPr lang="en-US" sz="2000" dirty="0" err="1"/>
              <a:t>Śrī</a:t>
            </a:r>
            <a:r>
              <a:rPr lang="en-US" sz="2000" dirty="0"/>
              <a:t> </a:t>
            </a:r>
            <a:r>
              <a:rPr lang="en-US" sz="2000" dirty="0" err="1"/>
              <a:t>Kṛṣṇa</a:t>
            </a:r>
            <a:r>
              <a:rPr lang="en-US" sz="2000" dirty="0"/>
              <a:t> is made herein by </a:t>
            </a:r>
            <a:r>
              <a:rPr lang="en-US" sz="2000" dirty="0" err="1"/>
              <a:t>Śrīmatī</a:t>
            </a:r>
            <a:r>
              <a:rPr lang="en-US" sz="2000" dirty="0"/>
              <a:t> </a:t>
            </a:r>
            <a:r>
              <a:rPr lang="en-US" sz="2000" dirty="0" err="1"/>
              <a:t>Kuntīdevī</a:t>
            </a:r>
            <a:r>
              <a:rPr lang="en-US" sz="2000" dirty="0"/>
              <a:t>. </a:t>
            </a:r>
            <a:endParaRPr lang="en-US" sz="2000" dirty="0" smtClean="0"/>
          </a:p>
          <a:p>
            <a:pPr lvl="2" eaLnBrk="1" hangingPunct="1">
              <a:buFont typeface="Wingdings" pitchFamily="2" charset="2"/>
              <a:buChar char="Ø"/>
            </a:pPr>
            <a:r>
              <a:rPr lang="en-US" sz="2000" dirty="0" smtClean="0"/>
              <a:t>The </a:t>
            </a:r>
            <a:r>
              <a:rPr lang="en-US" sz="2000" dirty="0"/>
              <a:t>almighty Lord has His eternal transcendental abode where He is engaged in keeping </a:t>
            </a:r>
            <a:r>
              <a:rPr lang="en-US" sz="2000" dirty="0" err="1"/>
              <a:t>surabhi</a:t>
            </a:r>
            <a:r>
              <a:rPr lang="en-US" sz="2000" dirty="0"/>
              <a:t> cows. </a:t>
            </a:r>
            <a:endParaRPr lang="en-US" sz="2000" dirty="0" smtClean="0"/>
          </a:p>
          <a:p>
            <a:pPr lvl="2" eaLnBrk="1" hangingPunct="1">
              <a:buFont typeface="Wingdings" pitchFamily="2" charset="2"/>
              <a:buChar char="Ø"/>
            </a:pPr>
            <a:r>
              <a:rPr lang="en-US" sz="2000" dirty="0" smtClean="0"/>
              <a:t>He </a:t>
            </a:r>
            <a:r>
              <a:rPr lang="en-US" sz="2000" dirty="0"/>
              <a:t>is served by hundreds and thousands of goddesses of fortune. </a:t>
            </a:r>
            <a:endParaRPr lang="en-US" sz="2000" dirty="0" smtClean="0"/>
          </a:p>
          <a:p>
            <a:pPr lvl="2" eaLnBrk="1" hangingPunct="1">
              <a:buFont typeface="Wingdings" pitchFamily="2" charset="2"/>
              <a:buChar char="Ø"/>
            </a:pPr>
            <a:r>
              <a:rPr lang="en-US" sz="2000" dirty="0" smtClean="0"/>
              <a:t>He </a:t>
            </a:r>
            <a:r>
              <a:rPr lang="en-US" sz="2000" dirty="0"/>
              <a:t>descends on the material world to reclaim His devotees and to annihilate the disturbing elements in groups of political parties and kings who are supposed to be in charge of administration work. </a:t>
            </a:r>
            <a:endParaRPr lang="en-US" sz="2000" dirty="0" smtClean="0"/>
          </a:p>
          <a:p>
            <a:pPr lvl="2" eaLnBrk="1" hangingPunct="1">
              <a:buFont typeface="Wingdings" pitchFamily="2" charset="2"/>
              <a:buChar char="Ø"/>
            </a:pPr>
            <a:r>
              <a:rPr lang="en-US" sz="2000" dirty="0" smtClean="0"/>
              <a:t>He </a:t>
            </a:r>
            <a:r>
              <a:rPr lang="en-US" sz="2000" dirty="0"/>
              <a:t>creates, maintains and annihilates by His unlimited energies, and still He is always full with prowess and does not deteriorate in potency. </a:t>
            </a:r>
            <a:endParaRPr lang="en-US" sz="2000" dirty="0" smtClean="0"/>
          </a:p>
          <a:p>
            <a:pPr lvl="2" eaLnBrk="1" hangingPunct="1">
              <a:buFont typeface="Wingdings" pitchFamily="2" charset="2"/>
              <a:buChar char="Ø"/>
            </a:pPr>
            <a:r>
              <a:rPr lang="en-US" sz="2000" dirty="0" smtClean="0"/>
              <a:t>The </a:t>
            </a:r>
            <a:r>
              <a:rPr lang="en-US" sz="2000" dirty="0"/>
              <a:t>cows, the </a:t>
            </a:r>
            <a:r>
              <a:rPr lang="en-US" sz="2000" dirty="0" err="1"/>
              <a:t>brāhmaṇas</a:t>
            </a:r>
            <a:r>
              <a:rPr lang="en-US" sz="2000" dirty="0"/>
              <a:t> and the devotees of the Lord are all objects of His special attention because they are very important factors for the general welfare of living beings.</a:t>
            </a:r>
          </a:p>
        </p:txBody>
      </p:sp>
    </p:spTree>
    <p:extLst>
      <p:ext uri="{BB962C8B-B14F-4D97-AF65-F5344CB8AC3E}">
        <p14:creationId xmlns:p14="http://schemas.microsoft.com/office/powerpoint/2010/main" val="228579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eaLnBrk="1" hangingPunct="1">
              <a:defRPr/>
            </a:pPr>
            <a:r>
              <a:rPr lang="en-US" sz="2800" u="sng" dirty="0"/>
              <a:t>SB </a:t>
            </a:r>
            <a:r>
              <a:rPr lang="en-US" sz="2800" u="sng" dirty="0" smtClean="0"/>
              <a:t>1.8.37-43 Quotes  </a:t>
            </a:r>
            <a:r>
              <a:rPr lang="en-US" sz="2800" dirty="0" smtClean="0">
                <a:solidFill>
                  <a:schemeClr val="tx1">
                    <a:lumMod val="50000"/>
                  </a:schemeClr>
                </a:solidFill>
                <a:effectLst>
                  <a:outerShdw blurRad="38100" dist="38100" dir="2700000" algn="tl">
                    <a:srgbClr val="000000">
                      <a:alpha val="43137"/>
                    </a:srgbClr>
                  </a:outerShdw>
                </a:effectLst>
              </a:rPr>
              <a:t> </a:t>
            </a:r>
            <a:r>
              <a:rPr lang="en-US" sz="2800" u="sng" dirty="0">
                <a:solidFill>
                  <a:schemeClr val="tx1">
                    <a:lumMod val="75000"/>
                  </a:schemeClr>
                </a:solidFill>
              </a:rPr>
              <a:t/>
            </a:r>
            <a:br>
              <a:rPr lang="en-US" sz="2800" u="sng" dirty="0">
                <a:solidFill>
                  <a:schemeClr val="tx1">
                    <a:lumMod val="75000"/>
                  </a:schemeClr>
                </a:solidFill>
              </a:rPr>
            </a:br>
            <a:endParaRPr lang="en-US" sz="2800" u="sng" dirty="0">
              <a:solidFill>
                <a:schemeClr val="tx1">
                  <a:lumMod val="75000"/>
                </a:schemeClr>
              </a:solidFill>
            </a:endParaRPr>
          </a:p>
        </p:txBody>
      </p:sp>
      <p:sp>
        <p:nvSpPr>
          <p:cNvPr id="17" name="TextBox 16"/>
          <p:cNvSpPr txBox="1">
            <a:spLocks noChangeArrowheads="1"/>
          </p:cNvSpPr>
          <p:nvPr/>
        </p:nvSpPr>
        <p:spPr bwMode="auto">
          <a:xfrm>
            <a:off x="152400" y="838200"/>
            <a:ext cx="88392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t>“When you make commitment to carry on some service, you may not know what’s down the road. What are the good fortunes and obstacles you have encounter. A surrendered soul doesn’t consider those things. Whatever is down the road, it is part of the service, you just accept it. It is service to accept the good fortunes and the </a:t>
            </a:r>
            <a:r>
              <a:rPr lang="en-US" sz="2000" dirty="0"/>
              <a:t>obstacles.” </a:t>
            </a:r>
            <a:r>
              <a:rPr lang="en-US" sz="2000" dirty="0" smtClean="0"/>
              <a:t>– </a:t>
            </a:r>
            <a:r>
              <a:rPr lang="en-US" sz="2000" dirty="0" smtClean="0"/>
              <a:t>SB 1.8.40 by </a:t>
            </a:r>
            <a:r>
              <a:rPr lang="en-US" sz="2000" i="1" dirty="0" smtClean="0"/>
              <a:t>HH </a:t>
            </a:r>
            <a:r>
              <a:rPr lang="en-US" sz="2000" i="1" dirty="0" err="1" smtClean="0"/>
              <a:t>Romapada</a:t>
            </a:r>
            <a:r>
              <a:rPr lang="en-US" sz="2000" i="1" dirty="0" smtClean="0"/>
              <a:t> Swa</a:t>
            </a:r>
            <a:r>
              <a:rPr lang="en-US" sz="2000" i="1" dirty="0" smtClean="0"/>
              <a:t>mi.</a:t>
            </a:r>
            <a:endParaRPr lang="en-US" sz="2000" i="1" dirty="0" smtClean="0"/>
          </a:p>
          <a:p>
            <a:pPr lvl="2" eaLnBrk="1" hangingPunct="1">
              <a:buFont typeface="Wingdings" pitchFamily="2" charset="2"/>
              <a:buChar char="Ø"/>
            </a:pPr>
            <a:r>
              <a:rPr lang="en-US" sz="2000" dirty="0" smtClean="0"/>
              <a:t>“By faith in the instruction of the Spiritual Master, all facilities will come. We need purity in the heart.</a:t>
            </a:r>
            <a:r>
              <a:rPr lang="en-US" sz="2000" dirty="0" smtClean="0"/>
              <a:t>” </a:t>
            </a:r>
            <a:r>
              <a:rPr lang="en-US" sz="2000" dirty="0"/>
              <a:t>–</a:t>
            </a:r>
            <a:r>
              <a:rPr lang="en-US" sz="2000" dirty="0" smtClean="0"/>
              <a:t> SB 1.8.40 by </a:t>
            </a:r>
            <a:r>
              <a:rPr lang="en-US" sz="2000" i="1" dirty="0" smtClean="0"/>
              <a:t>HH </a:t>
            </a:r>
            <a:r>
              <a:rPr lang="en-US" sz="2000" i="1" dirty="0" err="1"/>
              <a:t>Romapada</a:t>
            </a:r>
            <a:r>
              <a:rPr lang="en-US" sz="2000" i="1" dirty="0"/>
              <a:t> </a:t>
            </a:r>
            <a:r>
              <a:rPr lang="en-US" sz="2000" i="1" dirty="0" smtClean="0"/>
              <a:t>Swami</a:t>
            </a:r>
            <a:r>
              <a:rPr lang="en-US" sz="2000" dirty="0" smtClean="0"/>
              <a:t>.</a:t>
            </a:r>
          </a:p>
          <a:p>
            <a:pPr lvl="2" eaLnBrk="1" hangingPunct="1">
              <a:buFont typeface="Wingdings" pitchFamily="2" charset="2"/>
              <a:buChar char="Ø"/>
            </a:pPr>
            <a:r>
              <a:rPr lang="en-US" sz="2000" dirty="0" smtClean="0"/>
              <a:t>“</a:t>
            </a:r>
            <a:r>
              <a:rPr lang="en-US" sz="2000" dirty="0" err="1" smtClean="0"/>
              <a:t>Kunti</a:t>
            </a:r>
            <a:r>
              <a:rPr lang="en-US" sz="2000" dirty="0" smtClean="0"/>
              <a:t> is not a family breaker. </a:t>
            </a:r>
            <a:r>
              <a:rPr lang="en-US" sz="2000" dirty="0" err="1" smtClean="0"/>
              <a:t>Srimad</a:t>
            </a:r>
            <a:r>
              <a:rPr lang="en-US" sz="2000" dirty="0" smtClean="0"/>
              <a:t> </a:t>
            </a:r>
            <a:r>
              <a:rPr lang="en-US" sz="2000" dirty="0" err="1" smtClean="0"/>
              <a:t>Bhagavatam</a:t>
            </a:r>
            <a:r>
              <a:rPr lang="en-US" sz="2000" dirty="0" smtClean="0"/>
              <a:t> is not. </a:t>
            </a:r>
            <a:r>
              <a:rPr lang="en-US" sz="2000" dirty="0" err="1" smtClean="0"/>
              <a:t>Srila</a:t>
            </a:r>
            <a:r>
              <a:rPr lang="en-US" sz="2000" dirty="0" smtClean="0"/>
              <a:t> </a:t>
            </a:r>
            <a:r>
              <a:rPr lang="en-US" sz="2000" dirty="0" err="1" smtClean="0"/>
              <a:t>Prabhupada</a:t>
            </a:r>
            <a:r>
              <a:rPr lang="en-US" sz="2000" dirty="0" smtClean="0"/>
              <a:t> </a:t>
            </a:r>
            <a:r>
              <a:rPr lang="en-US" sz="2000" dirty="0" smtClean="0"/>
              <a:t>was not. People think like that. </a:t>
            </a:r>
            <a:r>
              <a:rPr lang="en-US" sz="2000" dirty="0" smtClean="0"/>
              <a:t>A Sadhu breaks family. A Sadhu brings </a:t>
            </a:r>
            <a:r>
              <a:rPr lang="en-US" sz="2000" dirty="0" err="1" smtClean="0"/>
              <a:t>spirtual</a:t>
            </a:r>
            <a:r>
              <a:rPr lang="en-US" sz="2000" dirty="0" smtClean="0"/>
              <a:t> attachment.” – SB 1.8.41 by </a:t>
            </a:r>
            <a:r>
              <a:rPr lang="en-US" sz="2000" i="1" dirty="0" smtClean="0"/>
              <a:t>HH </a:t>
            </a:r>
            <a:r>
              <a:rPr lang="en-US" sz="2000" i="1" dirty="0" err="1" smtClean="0"/>
              <a:t>Romapada</a:t>
            </a:r>
            <a:r>
              <a:rPr lang="en-US" sz="2000" i="1" dirty="0" smtClean="0"/>
              <a:t> Swami</a:t>
            </a:r>
          </a:p>
          <a:p>
            <a:pPr lvl="2" eaLnBrk="1" hangingPunct="1">
              <a:buFont typeface="Wingdings" pitchFamily="2" charset="2"/>
              <a:buChar char="Ø"/>
            </a:pPr>
            <a:r>
              <a:rPr lang="en-US" sz="2000" dirty="0" smtClean="0"/>
              <a:t> “</a:t>
            </a:r>
            <a:r>
              <a:rPr lang="en-US" sz="2000" dirty="0"/>
              <a:t>In this world things rarely go they we want them to go. In fact if everything goes they we want, then we must be doing something wrong. That’s the way the devotee things. The Materialist thinks we must be doing right. Because, if everything goes they we want, then there is no need of having God in our life</a:t>
            </a:r>
            <a:r>
              <a:rPr lang="en-US" sz="2000" dirty="0" smtClean="0"/>
              <a:t>. Otherwise everything will be superficial.” – SB 1.8.42 by </a:t>
            </a:r>
            <a:r>
              <a:rPr lang="en-US" sz="2000" i="1" dirty="0" smtClean="0"/>
              <a:t>HH </a:t>
            </a:r>
            <a:r>
              <a:rPr lang="en-US" sz="2000" i="1" dirty="0" err="1" smtClean="0"/>
              <a:t>Radhanath</a:t>
            </a:r>
            <a:r>
              <a:rPr lang="en-US" sz="2000" i="1" dirty="0" smtClean="0"/>
              <a:t> Swami</a:t>
            </a:r>
            <a:endParaRPr lang="en-US" sz="2000" i="1" dirty="0"/>
          </a:p>
          <a:p>
            <a:pPr lvl="2" eaLnBrk="1" hangingPunct="1">
              <a:buFont typeface="Wingdings" pitchFamily="2" charset="2"/>
              <a:buChar char="Ø"/>
            </a:pPr>
            <a:endParaRPr lang="en-US" sz="2000" dirty="0"/>
          </a:p>
        </p:txBody>
      </p:sp>
    </p:spTree>
    <p:extLst>
      <p:ext uri="{BB962C8B-B14F-4D97-AF65-F5344CB8AC3E}">
        <p14:creationId xmlns:p14="http://schemas.microsoft.com/office/powerpoint/2010/main" val="136542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eaLnBrk="1" hangingPunct="1">
              <a:defRPr/>
            </a:pPr>
            <a:r>
              <a:rPr lang="en-US" sz="2800" u="sng" dirty="0" smtClean="0">
                <a:solidFill>
                  <a:schemeClr val="tx1">
                    <a:lumMod val="75000"/>
                  </a:schemeClr>
                </a:solidFill>
              </a:rPr>
              <a:t>References</a:t>
            </a:r>
            <a:r>
              <a:rPr lang="en-US" sz="2800" u="sng" dirty="0">
                <a:solidFill>
                  <a:schemeClr val="tx1">
                    <a:lumMod val="75000"/>
                  </a:schemeClr>
                </a:solidFill>
              </a:rPr>
              <a:t/>
            </a:r>
            <a:br>
              <a:rPr lang="en-US" sz="2800" u="sng" dirty="0">
                <a:solidFill>
                  <a:schemeClr val="tx1">
                    <a:lumMod val="75000"/>
                  </a:schemeClr>
                </a:solidFill>
              </a:rPr>
            </a:br>
            <a:endParaRPr lang="en-US" sz="2800" u="sng" dirty="0">
              <a:solidFill>
                <a:schemeClr val="tx1">
                  <a:lumMod val="75000"/>
                </a:schemeClr>
              </a:solidFill>
            </a:endParaRPr>
          </a:p>
        </p:txBody>
      </p:sp>
      <p:sp>
        <p:nvSpPr>
          <p:cNvPr id="17" name="TextBox 16"/>
          <p:cNvSpPr txBox="1">
            <a:spLocks noChangeArrowheads="1"/>
          </p:cNvSpPr>
          <p:nvPr/>
        </p:nvSpPr>
        <p:spPr bwMode="auto">
          <a:xfrm>
            <a:off x="152400" y="838200"/>
            <a:ext cx="8839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b="1" dirty="0" smtClean="0"/>
              <a:t>Teachings of Queen </a:t>
            </a:r>
            <a:r>
              <a:rPr lang="en-US" sz="2000" b="1" dirty="0" err="1" smtClean="0"/>
              <a:t>Kunti</a:t>
            </a:r>
            <a:r>
              <a:rPr lang="en-US" sz="2000" dirty="0" smtClean="0"/>
              <a:t>.</a:t>
            </a:r>
          </a:p>
          <a:p>
            <a:pPr lvl="2" eaLnBrk="1" hangingPunct="1">
              <a:buFont typeface="Wingdings" pitchFamily="2" charset="2"/>
              <a:buChar char="Ø"/>
            </a:pPr>
            <a:r>
              <a:rPr lang="en-US" sz="2000" b="1" dirty="0" smtClean="0"/>
              <a:t>SB 177-188</a:t>
            </a:r>
            <a:r>
              <a:rPr lang="en-US" sz="2000" dirty="0" smtClean="0"/>
              <a:t> </a:t>
            </a:r>
            <a:r>
              <a:rPr lang="en-US" sz="2000" dirty="0" smtClean="0">
                <a:hlinkClick r:id="rId3"/>
              </a:rPr>
              <a:t>http</a:t>
            </a:r>
            <a:r>
              <a:rPr lang="en-US" sz="2000" dirty="0">
                <a:hlinkClick r:id="rId3"/>
              </a:rPr>
              <a:t>://www.prabhupadavani.org/main/Bhagavatam/177.html</a:t>
            </a:r>
            <a:endParaRPr lang="en-US" sz="2000" dirty="0" smtClean="0"/>
          </a:p>
          <a:p>
            <a:pPr lvl="2" eaLnBrk="1" hangingPunct="1">
              <a:buFont typeface="Wingdings" pitchFamily="2" charset="2"/>
              <a:buChar char="Ø"/>
            </a:pPr>
            <a:r>
              <a:rPr lang="en-US" sz="2000" b="1" dirty="0">
                <a:hlinkClick r:id="rId4"/>
              </a:rPr>
              <a:t>Rompadaswami.com</a:t>
            </a:r>
            <a:r>
              <a:rPr lang="en-US" sz="2000" dirty="0" smtClean="0">
                <a:hlinkClick r:id="rId4"/>
              </a:rPr>
              <a:t> //</a:t>
            </a:r>
            <a:r>
              <a:rPr lang="en-US" sz="2000" dirty="0">
                <a:hlinkClick r:id="rId4"/>
              </a:rPr>
              <a:t>http://</a:t>
            </a:r>
            <a:r>
              <a:rPr lang="en-US" sz="2000" dirty="0" smtClean="0">
                <a:hlinkClick r:id="rId4"/>
              </a:rPr>
              <a:t>www.romapadaswami.com/node/3882</a:t>
            </a:r>
            <a:endParaRPr lang="en-US" sz="2000" dirty="0" smtClean="0"/>
          </a:p>
          <a:p>
            <a:pPr lvl="2" eaLnBrk="1" hangingPunct="1">
              <a:buFont typeface="Wingdings" pitchFamily="2" charset="2"/>
              <a:buChar char="Ø"/>
            </a:pPr>
            <a:r>
              <a:rPr lang="en-US" sz="2000" b="1" dirty="0" smtClean="0">
                <a:hlinkClick r:id="rId4"/>
              </a:rPr>
              <a:t>ISKCON Desire Tree </a:t>
            </a:r>
            <a:r>
              <a:rPr lang="en-US" sz="2000" dirty="0" smtClean="0">
                <a:hlinkClick r:id="rId5"/>
              </a:rPr>
              <a:t>http</a:t>
            </a:r>
            <a:r>
              <a:rPr lang="en-US" sz="2000" dirty="0">
                <a:hlinkClick r:id="rId5"/>
              </a:rPr>
              <a:t>://audio.iskcondesiretree.info/index.php?q=f&amp;f=%2F02_-_ISKCON_Swamis%2FISKCON_Swamis_-_R_to_Y%2FHis_Holiness_Radhanath_Swami%2FLectures%2F00_-_Year_wise%2FDevotional_Nectar_-_1992</a:t>
            </a:r>
            <a:endParaRPr lang="en-US" sz="2000" dirty="0"/>
          </a:p>
        </p:txBody>
      </p:sp>
    </p:spTree>
    <p:extLst>
      <p:ext uri="{BB962C8B-B14F-4D97-AF65-F5344CB8AC3E}">
        <p14:creationId xmlns:p14="http://schemas.microsoft.com/office/powerpoint/2010/main" val="404076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pPr eaLnBrk="1" hangingPunct="1">
              <a:defRPr/>
            </a:pPr>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6147"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381000"/>
            <a:ext cx="3886200" cy="6019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p:spPr>
        <p:txBody>
          <a:bodyPr/>
          <a:lstStyle/>
          <a:p>
            <a:pPr eaLnBrk="1" hangingPunct="1">
              <a:defRPr/>
            </a:pPr>
            <a:r>
              <a:rPr lang="en-US" sz="3600" u="sng"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Kuntīdevī</a:t>
            </a: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Concludes by </a:t>
            </a:r>
            <a:r>
              <a:rPr lang="en-US" sz="3600" u="sng"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Expresessing</a:t>
            </a: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 Her Fear – and Her Actual </a:t>
            </a:r>
            <a:r>
              <a:rPr lang="en-US" sz="3600"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Desire</a:t>
            </a:r>
            <a:endParaRPr lang="en-US" sz="3600" u="sng" dirty="0"/>
          </a:p>
        </p:txBody>
      </p:sp>
      <p:sp>
        <p:nvSpPr>
          <p:cNvPr id="3" name="Content Placeholder 2"/>
          <p:cNvSpPr>
            <a:spLocks noGrp="1"/>
          </p:cNvSpPr>
          <p:nvPr>
            <p:ph idx="1"/>
          </p:nvPr>
        </p:nvSpPr>
        <p:spPr>
          <a:xfrm>
            <a:off x="609600" y="1981200"/>
            <a:ext cx="7543800" cy="1828800"/>
          </a:xfrm>
        </p:spPr>
        <p:txBody>
          <a:bodyPr/>
          <a:lstStyle/>
          <a:p>
            <a:pPr eaLnBrk="1" hangingPunct="1">
              <a:buFont typeface="Wingdings" pitchFamily="2" charset="2"/>
              <a:buChar char="Ø"/>
              <a:defRPr/>
            </a:pPr>
            <a:r>
              <a:rPr lang="en-US" sz="2800" dirty="0" smtClean="0">
                <a:solidFill>
                  <a:schemeClr val="tx2">
                    <a:lumMod val="60000"/>
                    <a:lumOff val="40000"/>
                  </a:schemeClr>
                </a:solidFill>
              </a:rPr>
              <a:t>1.8.37- 40 </a:t>
            </a:r>
            <a:r>
              <a:rPr lang="en-US" sz="2800" dirty="0" smtClean="0">
                <a:solidFill>
                  <a:schemeClr val="tx2">
                    <a:lumMod val="60000"/>
                    <a:lumOff val="40000"/>
                  </a:schemeClr>
                </a:solidFill>
              </a:rPr>
              <a:t>– </a:t>
            </a:r>
            <a:r>
              <a:rPr lang="en-US" sz="2800" dirty="0" smtClean="0"/>
              <a:t>Fear</a:t>
            </a:r>
            <a:endParaRPr lang="en-US" sz="2800" dirty="0" smtClean="0">
              <a:solidFill>
                <a:schemeClr val="tx2">
                  <a:lumMod val="60000"/>
                  <a:lumOff val="40000"/>
                </a:schemeClr>
              </a:solidFill>
            </a:endParaRPr>
          </a:p>
          <a:p>
            <a:pPr eaLnBrk="1" hangingPunct="1">
              <a:buFont typeface="Wingdings" pitchFamily="2" charset="2"/>
              <a:buChar char="Ø"/>
              <a:defRPr/>
            </a:pPr>
            <a:r>
              <a:rPr lang="en-US" sz="2800" dirty="0" smtClean="0">
                <a:solidFill>
                  <a:schemeClr val="tx2">
                    <a:lumMod val="60000"/>
                    <a:lumOff val="40000"/>
                  </a:schemeClr>
                </a:solidFill>
              </a:rPr>
              <a:t>1.8.41- 42 </a:t>
            </a:r>
            <a:r>
              <a:rPr lang="en-US" sz="2800" dirty="0">
                <a:solidFill>
                  <a:schemeClr val="tx2">
                    <a:lumMod val="60000"/>
                    <a:lumOff val="40000"/>
                  </a:schemeClr>
                </a:solidFill>
              </a:rPr>
              <a:t>–</a:t>
            </a:r>
            <a:r>
              <a:rPr lang="en-US" sz="2800" dirty="0" smtClean="0">
                <a:solidFill>
                  <a:schemeClr val="tx2">
                    <a:lumMod val="60000"/>
                    <a:lumOff val="40000"/>
                  </a:schemeClr>
                </a:solidFill>
              </a:rPr>
              <a:t> Desire</a:t>
            </a:r>
          </a:p>
          <a:p>
            <a:pPr eaLnBrk="1" hangingPunct="1">
              <a:buFont typeface="Wingdings" pitchFamily="2" charset="2"/>
              <a:buChar char="Ø"/>
              <a:defRPr/>
            </a:pPr>
            <a:r>
              <a:rPr lang="en-US" sz="2800" dirty="0" smtClean="0">
                <a:solidFill>
                  <a:schemeClr val="tx2">
                    <a:lumMod val="60000"/>
                    <a:lumOff val="40000"/>
                  </a:schemeClr>
                </a:solidFill>
              </a:rPr>
              <a:t>1.8.43 – Conclusion</a:t>
            </a:r>
          </a:p>
          <a:p>
            <a:pPr marL="0" indent="0" eaLnBrk="1" hangingPunct="1">
              <a:buFont typeface="Wingdings" pitchFamily="2" charset="2"/>
              <a:buNone/>
              <a:defRPr/>
            </a:pPr>
            <a:endParaRPr lang="en-US" sz="2800" dirty="0" smtClean="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1.8.37</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apy adya nas tvaḿ sva-kṛtehita prabho</a:t>
            </a:r>
          </a:p>
          <a:p>
            <a:pPr marL="0" indent="0" algn="ctr" eaLnBrk="1" hangingPunct="1">
              <a:buNone/>
              <a:defRPr/>
            </a:pPr>
            <a:r>
              <a:rPr lang="vi-VN" sz="2800" dirty="0">
                <a:solidFill>
                  <a:schemeClr val="tx2">
                    <a:lumMod val="60000"/>
                    <a:lumOff val="40000"/>
                  </a:schemeClr>
                </a:solidFill>
              </a:rPr>
              <a:t>jihāsasi svit suhṛdo 'nujīvinaḥ</a:t>
            </a:r>
          </a:p>
          <a:p>
            <a:pPr marL="0" indent="0" algn="ctr" eaLnBrk="1" hangingPunct="1">
              <a:buNone/>
              <a:defRPr/>
            </a:pPr>
            <a:r>
              <a:rPr lang="vi-VN" sz="2800" dirty="0">
                <a:solidFill>
                  <a:schemeClr val="tx2">
                    <a:lumMod val="60000"/>
                    <a:lumOff val="40000"/>
                  </a:schemeClr>
                </a:solidFill>
              </a:rPr>
              <a:t>yeṣāḿ na cānyad bhavataḥ padāmbujāt</a:t>
            </a:r>
          </a:p>
          <a:p>
            <a:pPr marL="0" indent="0" algn="ctr" eaLnBrk="1" hangingPunct="1">
              <a:buNone/>
              <a:defRPr/>
            </a:pPr>
            <a:r>
              <a:rPr lang="vi-VN" sz="2800" dirty="0">
                <a:solidFill>
                  <a:schemeClr val="tx2">
                    <a:lumMod val="60000"/>
                    <a:lumOff val="40000"/>
                  </a:schemeClr>
                </a:solidFill>
              </a:rPr>
              <a:t>parāyaṇaḿ rājasu </a:t>
            </a:r>
            <a:r>
              <a:rPr lang="vi-VN" sz="2800" dirty="0" smtClean="0">
                <a:solidFill>
                  <a:schemeClr val="tx2">
                    <a:lumMod val="60000"/>
                    <a:lumOff val="40000"/>
                  </a:schemeClr>
                </a:solidFill>
              </a:rPr>
              <a:t>yojitāḿhasām</a:t>
            </a:r>
            <a:endParaRPr lang="en-US" sz="2800" dirty="0" smtClean="0">
              <a:solidFill>
                <a:schemeClr val="tx2">
                  <a:lumMod val="60000"/>
                  <a:lumOff val="40000"/>
                </a:schemeClr>
              </a:solidFill>
            </a:endParaRPr>
          </a:p>
          <a:p>
            <a:pPr marL="0" indent="0" algn="ctr" eaLnBrk="1" hangingPunct="1">
              <a:buNone/>
              <a:defRPr/>
            </a:pP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O my Lord, You have executed all duties Yourself. Are you leaving us today, though we are completely dependent on Your mercy and have no one else to protect us, now when all kings are at enmity with us?</a:t>
            </a:r>
            <a:endParaRPr 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smtClean="0"/>
              <a:t>SB 1.8.37 Full Surrender</a:t>
            </a:r>
            <a:r>
              <a:rPr lang="en-US" sz="2800" dirty="0" smtClean="0">
                <a:solidFill>
                  <a:schemeClr val="tx1">
                    <a:lumMod val="50000"/>
                  </a:schemeClr>
                </a:solidFill>
                <a:effectLst>
                  <a:outerShdw blurRad="38100" dist="38100" dir="2700000" algn="tl">
                    <a:srgbClr val="000000">
                      <a:alpha val="43137"/>
                    </a:srgbClr>
                  </a:outerShdw>
                </a:effectLst>
              </a:rPr>
              <a:t> </a:t>
            </a:r>
            <a:br>
              <a:rPr lang="en-US" sz="2800" dirty="0" smtClean="0">
                <a:solidFill>
                  <a:schemeClr val="tx1">
                    <a:lumMod val="50000"/>
                  </a:schemeClr>
                </a:solidFill>
                <a:effectLst>
                  <a:outerShdw blurRad="38100" dist="38100" dir="2700000" algn="tl">
                    <a:srgbClr val="000000">
                      <a:alpha val="43137"/>
                    </a:srgbClr>
                  </a:outerShdw>
                </a:effectLst>
              </a:rPr>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t>Spiritual fortune </a:t>
            </a:r>
            <a:r>
              <a:rPr lang="en-US" sz="2000" dirty="0" err="1"/>
              <a:t>Vs</a:t>
            </a:r>
            <a:r>
              <a:rPr lang="en-US" sz="2000" dirty="0"/>
              <a:t> Material misfortune.</a:t>
            </a:r>
          </a:p>
          <a:p>
            <a:pPr lvl="2" eaLnBrk="1" hangingPunct="1">
              <a:buFont typeface="Wingdings" pitchFamily="2" charset="2"/>
              <a:buChar char="Ø"/>
            </a:pPr>
            <a:r>
              <a:rPr lang="en-US" sz="2000" dirty="0" smtClean="0"/>
              <a:t>Perfect </a:t>
            </a:r>
            <a:r>
              <a:rPr lang="en-US" sz="2000" dirty="0"/>
              <a:t>civilization is to work with valor but at the same time depend completely on the Lord. The </a:t>
            </a:r>
            <a:r>
              <a:rPr lang="en-US" sz="2000" dirty="0" err="1"/>
              <a:t>Pāṇḍavas</a:t>
            </a:r>
            <a:r>
              <a:rPr lang="en-US" sz="2000" dirty="0"/>
              <a:t> were the ideal executors of this standard of civilization. Undoubtedly they were completely dependent on the good will of Lord </a:t>
            </a:r>
            <a:r>
              <a:rPr lang="en-US" sz="2000" dirty="0" err="1"/>
              <a:t>Śrī</a:t>
            </a:r>
            <a:r>
              <a:rPr lang="en-US" sz="2000" dirty="0"/>
              <a:t> </a:t>
            </a:r>
            <a:r>
              <a:rPr lang="en-US" sz="2000" dirty="0" err="1"/>
              <a:t>Kṛṣṇa</a:t>
            </a:r>
            <a:r>
              <a:rPr lang="en-US" sz="2000" dirty="0"/>
              <a:t>, but they were not idle parasites of the Lord. They were all highly qualified both by personal character and by physical activities. Still they always looked for the mercy of the </a:t>
            </a:r>
            <a:r>
              <a:rPr lang="en-US" sz="2000" dirty="0" smtClean="0"/>
              <a:t>Lord.</a:t>
            </a:r>
          </a:p>
          <a:p>
            <a:pPr lvl="2" eaLnBrk="1" hangingPunct="1">
              <a:buFont typeface="Wingdings" pitchFamily="2" charset="2"/>
              <a:buChar char="Ø"/>
            </a:pPr>
            <a:r>
              <a:rPr lang="en-US" sz="2000" dirty="0" err="1" smtClean="0"/>
              <a:t>Anātha</a:t>
            </a:r>
            <a:r>
              <a:rPr lang="en-US" sz="2000" dirty="0" smtClean="0"/>
              <a:t> </a:t>
            </a:r>
            <a:r>
              <a:rPr lang="en-US" sz="2000" dirty="0" err="1" smtClean="0"/>
              <a:t>Vs</a:t>
            </a:r>
            <a:r>
              <a:rPr lang="en-US" sz="2000" dirty="0"/>
              <a:t> </a:t>
            </a:r>
            <a:r>
              <a:rPr lang="en-US" sz="2000" dirty="0" err="1" smtClean="0"/>
              <a:t>Sanātha</a:t>
            </a:r>
            <a:r>
              <a:rPr lang="en-US" sz="2000" dirty="0" smtClean="0"/>
              <a:t>.</a:t>
            </a:r>
          </a:p>
          <a:p>
            <a:pPr lvl="2" eaLnBrk="1" hangingPunct="1">
              <a:buFont typeface="Wingdings" pitchFamily="2" charset="2"/>
              <a:buChar char="Ø"/>
            </a:pPr>
            <a:r>
              <a:rPr lang="en-US" sz="2000" dirty="0" smtClean="0"/>
              <a:t>BG 7.19 </a:t>
            </a:r>
            <a:r>
              <a:rPr lang="en-US" sz="2000" dirty="0"/>
              <a:t>– Sign of a </a:t>
            </a:r>
            <a:r>
              <a:rPr lang="en-US" sz="2000" dirty="0" err="1"/>
              <a:t>mahātmā</a:t>
            </a:r>
            <a:r>
              <a:rPr lang="en-US" sz="2000" dirty="0"/>
              <a:t>.</a:t>
            </a:r>
          </a:p>
          <a:p>
            <a:pPr lvl="2" eaLnBrk="1" hangingPunct="1">
              <a:buFont typeface="Wingdings" pitchFamily="2" charset="2"/>
              <a:buChar char="Ø"/>
            </a:pPr>
            <a:r>
              <a:rPr lang="en-US" sz="1600" dirty="0"/>
              <a:t>For </a:t>
            </a:r>
            <a:r>
              <a:rPr lang="en-US" sz="1600" dirty="0" err="1"/>
              <a:t>Pāṇḍavas</a:t>
            </a:r>
            <a:r>
              <a:rPr lang="en-US" sz="1600" dirty="0" smtClean="0"/>
              <a:t>, </a:t>
            </a:r>
            <a:r>
              <a:rPr lang="en-US" sz="1600" dirty="0"/>
              <a:t>separation from the Lord was just like the separation of a fish from water. </a:t>
            </a:r>
            <a:r>
              <a:rPr lang="en-US" sz="1600" dirty="0" err="1"/>
              <a:t>Śrīmatī</a:t>
            </a:r>
            <a:r>
              <a:rPr lang="en-US" sz="1600" dirty="0"/>
              <a:t> </a:t>
            </a:r>
            <a:r>
              <a:rPr lang="en-US" sz="1600" dirty="0" err="1"/>
              <a:t>Kuntīdevī</a:t>
            </a:r>
            <a:r>
              <a:rPr lang="en-US" sz="1600" dirty="0"/>
              <a:t>, therefore, felt such separation like a thunderbolt, and the whole prayer of the Queen is to try to persuade the Lord to stay with them. After the Battle of </a:t>
            </a:r>
            <a:r>
              <a:rPr lang="en-US" sz="1600" dirty="0" err="1"/>
              <a:t>Kurukṣetra</a:t>
            </a:r>
            <a:r>
              <a:rPr lang="en-US" sz="1600" dirty="0"/>
              <a:t>, although the inimical kings were killed, their sons and grandsons were still there to deal with the </a:t>
            </a:r>
            <a:r>
              <a:rPr lang="en-US" sz="1600" dirty="0" err="1"/>
              <a:t>Pāṇḍavas</a:t>
            </a:r>
            <a:r>
              <a:rPr lang="en-US" sz="1600" dirty="0"/>
              <a:t>. It is not only the </a:t>
            </a:r>
            <a:r>
              <a:rPr lang="en-US" sz="1600" dirty="0" err="1"/>
              <a:t>Pāṇḍavas</a:t>
            </a:r>
            <a:r>
              <a:rPr lang="en-US" sz="1600" dirty="0"/>
              <a:t> who were put into the condition of enmity, but all of us are always in such a condition, and the best way of living is to become completely dependent on the will of the Lord and thereby overcome all difficulties of material </a:t>
            </a:r>
            <a:r>
              <a:rPr lang="en-US" sz="1600" dirty="0" smtClean="0"/>
              <a:t>existence.</a:t>
            </a:r>
            <a:endParaRPr lang="en-US" sz="1600" dirty="0"/>
          </a:p>
          <a:p>
            <a:pPr lvl="2" eaLnBrk="1" hangingPunct="1">
              <a:buFont typeface="Wingdings" pitchFamily="2" charset="2"/>
              <a:buChar char="Ø"/>
            </a:pPr>
            <a:endParaRPr lang="en-US" sz="2000" dirty="0"/>
          </a:p>
          <a:p>
            <a:pPr lvl="2" eaLnBrk="1" hangingPunct="1">
              <a:buFont typeface="Wingdings" pitchFamily="2" charset="2"/>
              <a:buChar char="Ø"/>
            </a:pPr>
            <a:endParaRPr lang="en-US" sz="2000" dirty="0"/>
          </a:p>
        </p:txBody>
      </p:sp>
    </p:spTree>
    <p:extLst>
      <p:ext uri="{BB962C8B-B14F-4D97-AF65-F5344CB8AC3E}">
        <p14:creationId xmlns:p14="http://schemas.microsoft.com/office/powerpoint/2010/main" val="328706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smtClean="0"/>
              <a:t>SB 1.8.37 Full Surrender</a:t>
            </a:r>
            <a:r>
              <a:rPr lang="en-US" sz="2800" dirty="0" smtClean="0">
                <a:solidFill>
                  <a:schemeClr val="tx1">
                    <a:lumMod val="50000"/>
                  </a:schemeClr>
                </a:solidFill>
                <a:effectLst>
                  <a:outerShdw blurRad="38100" dist="38100" dir="2700000" algn="tl">
                    <a:srgbClr val="000000">
                      <a:alpha val="43137"/>
                    </a:srgbClr>
                  </a:outerShdw>
                </a:effectLst>
              </a:rPr>
              <a:t> </a:t>
            </a:r>
            <a:br>
              <a:rPr lang="en-US" sz="2800" dirty="0" smtClean="0">
                <a:solidFill>
                  <a:schemeClr val="tx1">
                    <a:lumMod val="50000"/>
                  </a:schemeClr>
                </a:solidFill>
                <a:effectLst>
                  <a:outerShdw blurRad="38100" dist="38100" dir="2700000" algn="tl">
                    <a:srgbClr val="000000">
                      <a:alpha val="43137"/>
                    </a:srgbClr>
                  </a:outerShdw>
                </a:effectLst>
              </a:rPr>
            </a:br>
            <a:r>
              <a:rPr lang="en-US" sz="2000" dirty="0" smtClean="0"/>
              <a:t>Six Symptoms of Surrender</a:t>
            </a:r>
            <a:endParaRPr lang="en-US" sz="2800" u="sng" dirty="0">
              <a:solidFill>
                <a:schemeClr val="tx1">
                  <a:lumMod val="75000"/>
                </a:schemeClr>
              </a:solidFill>
            </a:endParaRPr>
          </a:p>
        </p:txBody>
      </p:sp>
      <p:sp>
        <p:nvSpPr>
          <p:cNvPr id="17" name="TextBox 16"/>
          <p:cNvSpPr txBox="1">
            <a:spLocks noChangeArrowheads="1"/>
          </p:cNvSpPr>
          <p:nvPr/>
        </p:nvSpPr>
        <p:spPr bwMode="auto">
          <a:xfrm>
            <a:off x="228600" y="838200"/>
            <a:ext cx="8258175"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hlinkClick r:id="rId2"/>
              </a:rPr>
              <a:t>HBV</a:t>
            </a:r>
            <a:r>
              <a:rPr lang="en-US" sz="2000" u="sng" dirty="0" smtClean="0">
                <a:hlinkClick r:id="rId2"/>
              </a:rPr>
              <a:t> - </a:t>
            </a:r>
            <a:r>
              <a:rPr lang="en-US" sz="2000" dirty="0" smtClean="0">
                <a:hlinkClick r:id="rId2"/>
              </a:rPr>
              <a:t>11.417</a:t>
            </a:r>
            <a:endParaRPr lang="en-US" sz="2000" b="1" dirty="0" smtClean="0"/>
          </a:p>
          <a:p>
            <a:pPr marL="0" lvl="2" indent="0" algn="ctr" eaLnBrk="1" hangingPunct="1"/>
            <a:r>
              <a:rPr lang="vi-VN" sz="2000" dirty="0"/>
              <a:t>ānukūlyasya sańkalpaḥ prātikūlyasya varjanam</a:t>
            </a:r>
          </a:p>
          <a:p>
            <a:pPr marL="0" lvl="2" indent="0" algn="ctr" eaLnBrk="1" hangingPunct="1"/>
            <a:r>
              <a:rPr lang="vi-VN" sz="2000" dirty="0"/>
              <a:t>rakṣiṣyatīti viśvāso goptṛtve varaṇaḿ tathā</a:t>
            </a:r>
          </a:p>
          <a:p>
            <a:pPr marL="0" lvl="2" indent="0" algn="ctr" eaLnBrk="1" hangingPunct="1"/>
            <a:r>
              <a:rPr lang="vi-VN" sz="2000" dirty="0"/>
              <a:t>ātma-nikṣepa-kārpaṇye ṣaḍ-vidhā </a:t>
            </a:r>
            <a:r>
              <a:rPr lang="vi-VN" sz="2000" dirty="0" smtClean="0"/>
              <a:t>śaraṇāgatiḥ</a:t>
            </a:r>
            <a:endParaRPr lang="en-US" sz="2000" dirty="0" smtClean="0"/>
          </a:p>
          <a:p>
            <a:pPr lvl="2" eaLnBrk="1" hangingPunct="1">
              <a:buFont typeface="Wingdings" pitchFamily="2" charset="2"/>
              <a:buChar char="Ø"/>
            </a:pPr>
            <a:endParaRPr lang="en-US" sz="2000" dirty="0" smtClean="0"/>
          </a:p>
          <a:p>
            <a:pPr lvl="2" eaLnBrk="1" hangingPunct="1">
              <a:buFont typeface="Wingdings" pitchFamily="2" charset="2"/>
              <a:buChar char="Ø"/>
            </a:pPr>
            <a:r>
              <a:rPr lang="en-US" sz="2000" dirty="0"/>
              <a:t>(1) accepting things favorable for devotional service, </a:t>
            </a:r>
            <a:endParaRPr lang="en-US" sz="2000" dirty="0" smtClean="0"/>
          </a:p>
          <a:p>
            <a:pPr lvl="2" eaLnBrk="1" hangingPunct="1">
              <a:buFont typeface="Wingdings" pitchFamily="2" charset="2"/>
              <a:buChar char="Ø"/>
            </a:pPr>
            <a:r>
              <a:rPr lang="en-US" sz="2000" dirty="0" smtClean="0"/>
              <a:t>(</a:t>
            </a:r>
            <a:r>
              <a:rPr lang="en-US" sz="2000" dirty="0"/>
              <a:t>2) rejecting things unfavorable for devotional service, </a:t>
            </a:r>
            <a:endParaRPr lang="en-US" sz="2000" dirty="0" smtClean="0"/>
          </a:p>
          <a:p>
            <a:pPr lvl="2" eaLnBrk="1" hangingPunct="1">
              <a:buFont typeface="Wingdings" pitchFamily="2" charset="2"/>
              <a:buChar char="Ø"/>
            </a:pPr>
            <a:r>
              <a:rPr lang="en-US" sz="2000" dirty="0" smtClean="0"/>
              <a:t>(</a:t>
            </a:r>
            <a:r>
              <a:rPr lang="en-US" sz="2000" dirty="0"/>
              <a:t>3) believing firmly in the Lord's protection, </a:t>
            </a:r>
            <a:endParaRPr lang="en-US" sz="2000" dirty="0" smtClean="0"/>
          </a:p>
          <a:p>
            <a:pPr lvl="2" eaLnBrk="1" hangingPunct="1">
              <a:buFont typeface="Wingdings" pitchFamily="2" charset="2"/>
              <a:buChar char="Ø"/>
            </a:pPr>
            <a:r>
              <a:rPr lang="en-US" sz="2000" dirty="0" smtClean="0"/>
              <a:t>(</a:t>
            </a:r>
            <a:r>
              <a:rPr lang="en-US" sz="2000" dirty="0"/>
              <a:t>4) feeling exclusively dependent on the mercy of the Lord for one's maintenance, </a:t>
            </a:r>
            <a:endParaRPr lang="en-US" sz="2000" dirty="0" smtClean="0"/>
          </a:p>
          <a:p>
            <a:pPr lvl="2" eaLnBrk="1" hangingPunct="1">
              <a:buFont typeface="Wingdings" pitchFamily="2" charset="2"/>
              <a:buChar char="Ø"/>
            </a:pPr>
            <a:r>
              <a:rPr lang="en-US" sz="2000" dirty="0" smtClean="0"/>
              <a:t>(</a:t>
            </a:r>
            <a:r>
              <a:rPr lang="en-US" sz="2000" dirty="0"/>
              <a:t>5) having no interest separate from that of the Lord, and </a:t>
            </a:r>
            <a:endParaRPr lang="en-US" sz="2000" dirty="0" smtClean="0"/>
          </a:p>
          <a:p>
            <a:pPr lvl="2" eaLnBrk="1" hangingPunct="1">
              <a:buFont typeface="Wingdings" pitchFamily="2" charset="2"/>
              <a:buChar char="Ø"/>
            </a:pPr>
            <a:r>
              <a:rPr lang="en-US" sz="2000" dirty="0" smtClean="0"/>
              <a:t>(</a:t>
            </a:r>
            <a:r>
              <a:rPr lang="en-US" sz="2000" dirty="0"/>
              <a:t>6) always feeling meek and humble before the </a:t>
            </a:r>
            <a:r>
              <a:rPr lang="en-US" sz="2000" dirty="0" smtClean="0"/>
              <a:t>Lord</a:t>
            </a:r>
            <a:endParaRPr lang="en-US" sz="2000" dirty="0"/>
          </a:p>
          <a:p>
            <a:pPr lvl="2" eaLnBrk="1" hangingPunct="1">
              <a:buFont typeface="Wingdings" pitchFamily="2" charset="2"/>
              <a:buChar char="Ø"/>
            </a:pPr>
            <a:endParaRPr lang="en-US" sz="2000" dirty="0"/>
          </a:p>
        </p:txBody>
      </p:sp>
    </p:spTree>
    <p:extLst>
      <p:ext uri="{BB962C8B-B14F-4D97-AF65-F5344CB8AC3E}">
        <p14:creationId xmlns:p14="http://schemas.microsoft.com/office/powerpoint/2010/main" val="131208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200" dirty="0" err="1"/>
              <a:t>Śrīmad</a:t>
            </a:r>
            <a:r>
              <a:rPr lang="en-US" sz="3200" dirty="0"/>
              <a:t> </a:t>
            </a:r>
            <a:r>
              <a:rPr lang="en-US" sz="3200" dirty="0" err="1"/>
              <a:t>Bhāgavatam</a:t>
            </a:r>
            <a:r>
              <a:rPr lang="en-US" sz="3200" dirty="0"/>
              <a:t> </a:t>
            </a:r>
            <a:r>
              <a:rPr lang="en-US" sz="3200" dirty="0" smtClean="0"/>
              <a:t>1.8.38</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eaLnBrk="1" hangingPunct="1">
              <a:buNone/>
              <a:defRPr/>
            </a:pPr>
            <a:r>
              <a:rPr lang="vi-VN" sz="2800" dirty="0">
                <a:solidFill>
                  <a:schemeClr val="tx2">
                    <a:lumMod val="60000"/>
                    <a:lumOff val="40000"/>
                  </a:schemeClr>
                </a:solidFill>
              </a:rPr>
              <a:t>ke vayaḿ nāma-rūpābhyāḿ</a:t>
            </a:r>
          </a:p>
          <a:p>
            <a:pPr marL="0" indent="0" algn="ctr" eaLnBrk="1" hangingPunct="1">
              <a:buNone/>
              <a:defRPr/>
            </a:pPr>
            <a:r>
              <a:rPr lang="vi-VN" sz="2800" dirty="0">
                <a:solidFill>
                  <a:schemeClr val="tx2">
                    <a:lumMod val="60000"/>
                    <a:lumOff val="40000"/>
                  </a:schemeClr>
                </a:solidFill>
              </a:rPr>
              <a:t>yadubhiḥ saha pāṇḍavāḥ</a:t>
            </a:r>
          </a:p>
          <a:p>
            <a:pPr marL="0" indent="0" algn="ctr" eaLnBrk="1" hangingPunct="1">
              <a:buNone/>
              <a:defRPr/>
            </a:pPr>
            <a:r>
              <a:rPr lang="vi-VN" sz="2800" dirty="0">
                <a:solidFill>
                  <a:schemeClr val="tx2">
                    <a:lumMod val="60000"/>
                    <a:lumOff val="40000"/>
                  </a:schemeClr>
                </a:solidFill>
              </a:rPr>
              <a:t>bhavato 'darśanaḿ yarhi</a:t>
            </a:r>
          </a:p>
          <a:p>
            <a:pPr marL="0" indent="0" algn="ctr" eaLnBrk="1" hangingPunct="1">
              <a:buNone/>
              <a:defRPr/>
            </a:pPr>
            <a:r>
              <a:rPr lang="vi-VN" sz="2800" dirty="0">
                <a:solidFill>
                  <a:schemeClr val="tx2">
                    <a:lumMod val="60000"/>
                    <a:lumOff val="40000"/>
                  </a:schemeClr>
                </a:solidFill>
              </a:rPr>
              <a:t>hṛṣīkāṇām iveśituḥ</a:t>
            </a:r>
            <a:endParaRPr lang="en-US" b="1" i="1" u="sng" dirty="0" smtClean="0">
              <a:solidFill>
                <a:schemeClr val="accent3">
                  <a:lumMod val="75000"/>
                </a:schemeClr>
              </a:solidFill>
              <a:effectLst>
                <a:outerShdw blurRad="38100" dist="38100" dir="2700000" algn="tl">
                  <a:srgbClr val="000000">
                    <a:alpha val="43137"/>
                  </a:srgbClr>
                </a:outerShdw>
              </a:effectLst>
            </a:endParaRPr>
          </a:p>
          <a:p>
            <a:pPr marL="0" indent="0" algn="ctr" eaLnBrk="1" hangingPunct="1">
              <a:buFont typeface="Wingdings" pitchFamily="2" charset="2"/>
              <a:buNone/>
              <a:defRPr/>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t>As the name and fame of a particular body is finished with the disappearance of the living spirit, similarly if You do not look upon us, all our fame and activities, along with the </a:t>
            </a:r>
            <a:r>
              <a:rPr lang="en-US" sz="2800" dirty="0" err="1"/>
              <a:t>Pāṇḍavas</a:t>
            </a:r>
            <a:r>
              <a:rPr lang="en-US" sz="2800" dirty="0"/>
              <a:t> and </a:t>
            </a:r>
            <a:r>
              <a:rPr lang="en-US" sz="2800" dirty="0" err="1"/>
              <a:t>Yadus</a:t>
            </a:r>
            <a:r>
              <a:rPr lang="en-US" sz="2800" dirty="0"/>
              <a:t>, will end at once.</a:t>
            </a:r>
            <a:endParaRPr lang="en-US" dirty="0">
              <a:solidFill>
                <a:schemeClr val="tx2">
                  <a:lumMod val="60000"/>
                  <a:lumOff val="40000"/>
                </a:schemeClr>
              </a:solidFill>
            </a:endParaRPr>
          </a:p>
        </p:txBody>
      </p:sp>
    </p:spTree>
    <p:extLst>
      <p:ext uri="{BB962C8B-B14F-4D97-AF65-F5344CB8AC3E}">
        <p14:creationId xmlns:p14="http://schemas.microsoft.com/office/powerpoint/2010/main" val="246742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1.8.38 Our Actual Value</a:t>
            </a:r>
            <a:br>
              <a:rPr lang="en-US" sz="2800" u="sng" dirty="0" smtClean="0"/>
            </a:br>
            <a:r>
              <a:rPr lang="en-US" sz="2800" dirty="0" smtClean="0">
                <a:solidFill>
                  <a:schemeClr val="tx1">
                    <a:lumMod val="75000"/>
                  </a:schemeClr>
                </a:solidFill>
              </a:rPr>
              <a:t> </a:t>
            </a: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err="1"/>
              <a:t>Kuntīdevī</a:t>
            </a:r>
            <a:r>
              <a:rPr lang="en-US" sz="2000" dirty="0"/>
              <a:t> is quite aware that the existence of the </a:t>
            </a:r>
            <a:r>
              <a:rPr lang="en-US" sz="2000" dirty="0" err="1"/>
              <a:t>Pāṇḍavas</a:t>
            </a:r>
            <a:r>
              <a:rPr lang="en-US" sz="2000" dirty="0"/>
              <a:t> is due to </a:t>
            </a:r>
            <a:r>
              <a:rPr lang="en-US" sz="2000" dirty="0" err="1"/>
              <a:t>Śrī</a:t>
            </a:r>
            <a:r>
              <a:rPr lang="en-US" sz="2000" dirty="0"/>
              <a:t> </a:t>
            </a:r>
            <a:r>
              <a:rPr lang="en-US" sz="2000" dirty="0" err="1"/>
              <a:t>Kṛṣṇa</a:t>
            </a:r>
            <a:r>
              <a:rPr lang="en-US" sz="2000" dirty="0"/>
              <a:t> only. </a:t>
            </a:r>
            <a:endParaRPr lang="en-US" sz="2000" dirty="0" smtClean="0"/>
          </a:p>
          <a:p>
            <a:pPr lvl="2" eaLnBrk="1" hangingPunct="1">
              <a:buFont typeface="Wingdings" pitchFamily="2" charset="2"/>
              <a:buChar char="Ø"/>
            </a:pPr>
            <a:r>
              <a:rPr lang="en-US" sz="2000" dirty="0" smtClean="0"/>
              <a:t>The </a:t>
            </a:r>
            <a:r>
              <a:rPr lang="en-US" sz="2000" dirty="0" err="1"/>
              <a:t>Pāṇḍavas</a:t>
            </a:r>
            <a:r>
              <a:rPr lang="en-US" sz="2000" dirty="0"/>
              <a:t> are undoubtedly well established in name and fame and are guided by the great King </a:t>
            </a:r>
            <a:r>
              <a:rPr lang="en-US" sz="2000" dirty="0" err="1"/>
              <a:t>Yudhiṣṭhira</a:t>
            </a:r>
            <a:r>
              <a:rPr lang="en-US" sz="2000" dirty="0"/>
              <a:t>, who is morality personified, and the </a:t>
            </a:r>
            <a:r>
              <a:rPr lang="en-US" sz="2000" dirty="0" err="1"/>
              <a:t>Yadus</a:t>
            </a:r>
            <a:r>
              <a:rPr lang="en-US" sz="2000" dirty="0"/>
              <a:t> are undoubtedly great allies, but without the guidance of Lord </a:t>
            </a:r>
            <a:r>
              <a:rPr lang="en-US" sz="2000" dirty="0" err="1"/>
              <a:t>Kṛṣṇa</a:t>
            </a:r>
            <a:r>
              <a:rPr lang="en-US" sz="2000" dirty="0"/>
              <a:t> all of them are nonentities, as much as the senses of the body are useless without the guidance of consciousness. </a:t>
            </a:r>
            <a:endParaRPr lang="en-US" sz="2000" dirty="0" smtClean="0"/>
          </a:p>
          <a:p>
            <a:pPr lvl="2" eaLnBrk="1" hangingPunct="1">
              <a:buFont typeface="Wingdings" pitchFamily="2" charset="2"/>
              <a:buChar char="Ø"/>
            </a:pPr>
            <a:r>
              <a:rPr lang="en-US" sz="2000" dirty="0" smtClean="0"/>
              <a:t>No </a:t>
            </a:r>
            <a:r>
              <a:rPr lang="en-US" sz="2000" dirty="0"/>
              <a:t>one should be proud of his prestige, power and fame without being guided by the favor of the Supreme Lord. </a:t>
            </a:r>
            <a:endParaRPr lang="en-US" sz="2000" dirty="0" smtClean="0"/>
          </a:p>
          <a:p>
            <a:pPr lvl="2" eaLnBrk="1" hangingPunct="1">
              <a:buFont typeface="Wingdings" pitchFamily="2" charset="2"/>
              <a:buChar char="Ø"/>
            </a:pPr>
            <a:r>
              <a:rPr lang="en-US" sz="2000" dirty="0" smtClean="0"/>
              <a:t>The </a:t>
            </a:r>
            <a:r>
              <a:rPr lang="en-US" sz="2000" dirty="0"/>
              <a:t>living beings are always dependent, and the ultimate dependable object is the Lord Himself. </a:t>
            </a:r>
            <a:endParaRPr lang="en-US" sz="2000" dirty="0" smtClean="0"/>
          </a:p>
          <a:p>
            <a:pPr lvl="2" eaLnBrk="1" hangingPunct="1">
              <a:buFont typeface="Wingdings" pitchFamily="2" charset="2"/>
              <a:buChar char="Ø"/>
            </a:pPr>
            <a:r>
              <a:rPr lang="en-US" sz="2000" dirty="0" smtClean="0"/>
              <a:t>We </a:t>
            </a:r>
            <a:r>
              <a:rPr lang="en-US" sz="2000" dirty="0"/>
              <a:t>may, therefore, invent by our advancement of material knowledge all sorts of counteracting material resources, but without being guided by the Lord all such inventions end in fiasco, however strong and stout the reactionary elements may be.</a:t>
            </a:r>
          </a:p>
        </p:txBody>
      </p:sp>
    </p:spTree>
    <p:extLst>
      <p:ext uri="{BB962C8B-B14F-4D97-AF65-F5344CB8AC3E}">
        <p14:creationId xmlns:p14="http://schemas.microsoft.com/office/powerpoint/2010/main" val="326410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 design template</Template>
  <TotalTime>5024</TotalTime>
  <Words>2550</Words>
  <Application>Microsoft Office PowerPoint</Application>
  <PresentationFormat>On-screen Show (4:3)</PresentationFormat>
  <Paragraphs>142</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Maple design template</vt:lpstr>
      <vt:lpstr>PowerPoint Presentation</vt:lpstr>
      <vt:lpstr>PowerPoint Presentation</vt:lpstr>
      <vt:lpstr>Seeking the Blessings of Guru, Gauranga &amp; All the Assembled Vaishnavas</vt:lpstr>
      <vt:lpstr>Kuntīdevī Concludes by Expresessing Her Fear – and Her Actual Desire</vt:lpstr>
      <vt:lpstr>Śrīmad Bhāgavatam 1.8.37</vt:lpstr>
      <vt:lpstr>SB 1.8.37 Full Surrender  Important Points from Purport</vt:lpstr>
      <vt:lpstr>SB 1.8.37 Full Surrender  Six Symptoms of Surrender</vt:lpstr>
      <vt:lpstr>Śrīmad Bhāgavatam 1.8.38</vt:lpstr>
      <vt:lpstr>SB 1.8.38 Our Actual Value  Important Points from Purport</vt:lpstr>
      <vt:lpstr>Śrīmad Bhāgavatam 1.8.39</vt:lpstr>
      <vt:lpstr>SB 1.8.39 Beauty in Kṛṣṇa’s Presence Important Points from Purport</vt:lpstr>
      <vt:lpstr>Śrīmad Bhāgavatam 1.8.40</vt:lpstr>
      <vt:lpstr>SB 1.8.40 Natural Prosperity Important Points from Purport</vt:lpstr>
      <vt:lpstr>Śrīmad Bhāgavatam 1.8.41</vt:lpstr>
      <vt:lpstr>SB 1.8.41 Cutting of Ties of Affection Important Points from Purport</vt:lpstr>
      <vt:lpstr>Śrīmad Bhāgavatam 1.8.42</vt:lpstr>
      <vt:lpstr>SB 1.8.42 Unalloyed Devotion    Important Points from Purport</vt:lpstr>
      <vt:lpstr>SB 1.8.42 Unalloyed Devotion    Important Points from Purport Continued…</vt:lpstr>
      <vt:lpstr>Śrīmad Bhāgavatam 1.8.43</vt:lpstr>
      <vt:lpstr>SB 1.8.43 Enchantment by Kṛṣṇa’s Glories Important Points from Purport</vt:lpstr>
      <vt:lpstr>SB 1.8.37-43 Quotes    </vt:lpstr>
      <vt:lpstr>References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Muru</cp:lastModifiedBy>
  <cp:revision>417</cp:revision>
  <cp:lastPrinted>1601-01-01T00:00:00Z</cp:lastPrinted>
  <dcterms:created xsi:type="dcterms:W3CDTF">2010-04-22T03:05:53Z</dcterms:created>
  <dcterms:modified xsi:type="dcterms:W3CDTF">2011-05-14T16:17:23Z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