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9"/>
  </p:notesMasterIdLst>
  <p:sldIdLst>
    <p:sldId id="263" r:id="rId2"/>
    <p:sldId id="262" r:id="rId3"/>
    <p:sldId id="264" r:id="rId4"/>
    <p:sldId id="288" r:id="rId5"/>
    <p:sldId id="287" r:id="rId6"/>
    <p:sldId id="271" r:id="rId7"/>
    <p:sldId id="266" r:id="rId8"/>
    <p:sldId id="269" r:id="rId9"/>
    <p:sldId id="265" r:id="rId10"/>
    <p:sldId id="303" r:id="rId11"/>
    <p:sldId id="312" r:id="rId12"/>
    <p:sldId id="304" r:id="rId13"/>
    <p:sldId id="310" r:id="rId14"/>
    <p:sldId id="311" r:id="rId15"/>
    <p:sldId id="270" r:id="rId16"/>
    <p:sldId id="314" r:id="rId17"/>
    <p:sldId id="305" r:id="rId18"/>
    <p:sldId id="306" r:id="rId19"/>
    <p:sldId id="268" r:id="rId20"/>
    <p:sldId id="307" r:id="rId21"/>
    <p:sldId id="315" r:id="rId22"/>
    <p:sldId id="309" r:id="rId23"/>
    <p:sldId id="308" r:id="rId24"/>
    <p:sldId id="317" r:id="rId25"/>
    <p:sldId id="316" r:id="rId26"/>
    <p:sldId id="285" r:id="rId27"/>
    <p:sldId id="281"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404" autoAdjust="0"/>
  </p:normalViewPr>
  <p:slideViewPr>
    <p:cSldViewPr>
      <p:cViewPr>
        <p:scale>
          <a:sx n="80" d="100"/>
          <a:sy n="80" d="100"/>
        </p:scale>
        <p:origin x="-480"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20041A-1C35-405B-8B0A-1E2412C01F5E}" type="datetimeFigureOut">
              <a:rPr lang="en-US" smtClean="0"/>
              <a:t>1/14/2012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CB453-FFD7-4663-9D39-2492E2221672}" type="slidenum">
              <a:rPr lang="en-US" smtClean="0"/>
              <a:t>‹#›</a:t>
            </a:fld>
            <a:endParaRPr lang="en-US"/>
          </a:p>
        </p:txBody>
      </p:sp>
    </p:spTree>
    <p:extLst>
      <p:ext uri="{BB962C8B-B14F-4D97-AF65-F5344CB8AC3E}">
        <p14:creationId xmlns:p14="http://schemas.microsoft.com/office/powerpoint/2010/main" val="2179369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7</a:t>
            </a:fld>
            <a:endParaRPr lang="en-US"/>
          </a:p>
        </p:txBody>
      </p:sp>
    </p:spTree>
    <p:extLst>
      <p:ext uri="{BB962C8B-B14F-4D97-AF65-F5344CB8AC3E}">
        <p14:creationId xmlns:p14="http://schemas.microsoft.com/office/powerpoint/2010/main" val="1391983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0274" name="Group 2"/>
          <p:cNvGrpSpPr>
            <a:grpSpLocks/>
          </p:cNvGrpSpPr>
          <p:nvPr/>
        </p:nvGrpSpPr>
        <p:grpSpPr bwMode="auto">
          <a:xfrm>
            <a:off x="0" y="0"/>
            <a:ext cx="9144000" cy="6934200"/>
            <a:chOff x="0" y="0"/>
            <a:chExt cx="5760" cy="4368"/>
          </a:xfrm>
        </p:grpSpPr>
        <p:sp>
          <p:nvSpPr>
            <p:cNvPr id="31027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028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028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0293"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noProof="0" smtClean="0"/>
              <a:t>Click to edit Master title style</a:t>
            </a:r>
          </a:p>
        </p:txBody>
      </p:sp>
      <p:sp>
        <p:nvSpPr>
          <p:cNvPr id="31029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310295" name="Rectangle 23"/>
          <p:cNvSpPr>
            <a:spLocks noGrp="1" noChangeArrowheads="1"/>
          </p:cNvSpPr>
          <p:nvPr>
            <p:ph type="dt" sz="quarter" idx="2"/>
          </p:nvPr>
        </p:nvSpPr>
        <p:spPr/>
        <p:txBody>
          <a:bodyPr/>
          <a:lstStyle>
            <a:lvl1pPr>
              <a:defRPr/>
            </a:lvl1pPr>
          </a:lstStyle>
          <a:p>
            <a:endParaRPr lang="en-US"/>
          </a:p>
        </p:txBody>
      </p:sp>
      <p:sp>
        <p:nvSpPr>
          <p:cNvPr id="310296" name="Rectangle 24"/>
          <p:cNvSpPr>
            <a:spLocks noGrp="1" noChangeArrowheads="1"/>
          </p:cNvSpPr>
          <p:nvPr>
            <p:ph type="ftr" sz="quarter" idx="3"/>
          </p:nvPr>
        </p:nvSpPr>
        <p:spPr/>
        <p:txBody>
          <a:bodyPr/>
          <a:lstStyle>
            <a:lvl1pPr>
              <a:defRPr/>
            </a:lvl1pPr>
          </a:lstStyle>
          <a:p>
            <a:endParaRPr lang="en-US"/>
          </a:p>
        </p:txBody>
      </p:sp>
      <p:sp>
        <p:nvSpPr>
          <p:cNvPr id="310297" name="Rectangle 25"/>
          <p:cNvSpPr>
            <a:spLocks noGrp="1" noChangeArrowheads="1"/>
          </p:cNvSpPr>
          <p:nvPr>
            <p:ph type="sldNum" sz="quarter" idx="4"/>
          </p:nvPr>
        </p:nvSpPr>
        <p:spPr/>
        <p:txBody>
          <a:bodyPr/>
          <a:lstStyle>
            <a:lvl1pPr>
              <a:defRPr/>
            </a:lvl1pPr>
          </a:lstStyle>
          <a:p>
            <a:fld id="{266ED846-559C-4124-B7F6-FD77554AE84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1C6EFB-981E-448D-BDD3-F61BB826CB37}" type="slidenum">
              <a:rPr lang="en-US"/>
              <a:pPr/>
              <a:t>‹#›</a:t>
            </a:fld>
            <a:endParaRPr lang="en-US"/>
          </a:p>
        </p:txBody>
      </p:sp>
    </p:spTree>
    <p:extLst>
      <p:ext uri="{BB962C8B-B14F-4D97-AF65-F5344CB8AC3E}">
        <p14:creationId xmlns:p14="http://schemas.microsoft.com/office/powerpoint/2010/main" val="2142941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E8A4D2-111D-476D-8D0E-3FBCCA0D57DD}" type="slidenum">
              <a:rPr lang="en-US"/>
              <a:pPr/>
              <a:t>‹#›</a:t>
            </a:fld>
            <a:endParaRPr lang="en-US"/>
          </a:p>
        </p:txBody>
      </p:sp>
    </p:spTree>
    <p:extLst>
      <p:ext uri="{BB962C8B-B14F-4D97-AF65-F5344CB8AC3E}">
        <p14:creationId xmlns:p14="http://schemas.microsoft.com/office/powerpoint/2010/main" val="2841880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917C8A9-79D8-4AA7-ADD1-E174B06D0CD2}" type="slidenum">
              <a:rPr lang="en-US"/>
              <a:pPr>
                <a:defRPr/>
              </a:pPr>
              <a:t>‹#›</a:t>
            </a:fld>
            <a:endParaRPr lang="en-US"/>
          </a:p>
        </p:txBody>
      </p:sp>
    </p:spTree>
    <p:extLst>
      <p:ext uri="{BB962C8B-B14F-4D97-AF65-F5344CB8AC3E}">
        <p14:creationId xmlns:p14="http://schemas.microsoft.com/office/powerpoint/2010/main" val="126980903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446BD1-F139-4DA3-844B-DDFC6104FE74}" type="slidenum">
              <a:rPr lang="en-US"/>
              <a:pPr/>
              <a:t>‹#›</a:t>
            </a:fld>
            <a:endParaRPr lang="en-US"/>
          </a:p>
        </p:txBody>
      </p:sp>
    </p:spTree>
    <p:extLst>
      <p:ext uri="{BB962C8B-B14F-4D97-AF65-F5344CB8AC3E}">
        <p14:creationId xmlns:p14="http://schemas.microsoft.com/office/powerpoint/2010/main" val="4163299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0D8FE0-0B5F-4417-A000-4763CF965387}" type="slidenum">
              <a:rPr lang="en-US"/>
              <a:pPr/>
              <a:t>‹#›</a:t>
            </a:fld>
            <a:endParaRPr lang="en-US"/>
          </a:p>
        </p:txBody>
      </p:sp>
    </p:spTree>
    <p:extLst>
      <p:ext uri="{BB962C8B-B14F-4D97-AF65-F5344CB8AC3E}">
        <p14:creationId xmlns:p14="http://schemas.microsoft.com/office/powerpoint/2010/main" val="2305824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CC373D-A18E-4147-8B12-B7CAC9CCD582}" type="slidenum">
              <a:rPr lang="en-US"/>
              <a:pPr/>
              <a:t>‹#›</a:t>
            </a:fld>
            <a:endParaRPr lang="en-US"/>
          </a:p>
        </p:txBody>
      </p:sp>
    </p:spTree>
    <p:extLst>
      <p:ext uri="{BB962C8B-B14F-4D97-AF65-F5344CB8AC3E}">
        <p14:creationId xmlns:p14="http://schemas.microsoft.com/office/powerpoint/2010/main" val="313373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398E1CD-CE6D-4227-96D7-CE416ADCE387}" type="slidenum">
              <a:rPr lang="en-US"/>
              <a:pPr/>
              <a:t>‹#›</a:t>
            </a:fld>
            <a:endParaRPr lang="en-US"/>
          </a:p>
        </p:txBody>
      </p:sp>
    </p:spTree>
    <p:extLst>
      <p:ext uri="{BB962C8B-B14F-4D97-AF65-F5344CB8AC3E}">
        <p14:creationId xmlns:p14="http://schemas.microsoft.com/office/powerpoint/2010/main" val="638635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B3559E4-3368-407B-9447-66C4E8478E0C}" type="slidenum">
              <a:rPr lang="en-US"/>
              <a:pPr/>
              <a:t>‹#›</a:t>
            </a:fld>
            <a:endParaRPr lang="en-US"/>
          </a:p>
        </p:txBody>
      </p:sp>
    </p:spTree>
    <p:extLst>
      <p:ext uri="{BB962C8B-B14F-4D97-AF65-F5344CB8AC3E}">
        <p14:creationId xmlns:p14="http://schemas.microsoft.com/office/powerpoint/2010/main" val="483523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58A59DB-4DC6-44BE-BF0A-0FB91AB096C0}" type="slidenum">
              <a:rPr lang="en-US"/>
              <a:pPr/>
              <a:t>‹#›</a:t>
            </a:fld>
            <a:endParaRPr lang="en-US"/>
          </a:p>
        </p:txBody>
      </p:sp>
    </p:spTree>
    <p:extLst>
      <p:ext uri="{BB962C8B-B14F-4D97-AF65-F5344CB8AC3E}">
        <p14:creationId xmlns:p14="http://schemas.microsoft.com/office/powerpoint/2010/main" val="703326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28EE74-80F3-437C-98E6-6502FBE50DC9}" type="slidenum">
              <a:rPr lang="en-US"/>
              <a:pPr/>
              <a:t>‹#›</a:t>
            </a:fld>
            <a:endParaRPr lang="en-US"/>
          </a:p>
        </p:txBody>
      </p:sp>
    </p:spTree>
    <p:extLst>
      <p:ext uri="{BB962C8B-B14F-4D97-AF65-F5344CB8AC3E}">
        <p14:creationId xmlns:p14="http://schemas.microsoft.com/office/powerpoint/2010/main" val="636640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DC336A-CDEC-4331-B06B-214D9F8973B3}" type="slidenum">
              <a:rPr lang="en-US"/>
              <a:pPr/>
              <a:t>‹#›</a:t>
            </a:fld>
            <a:endParaRPr lang="en-US"/>
          </a:p>
        </p:txBody>
      </p:sp>
    </p:spTree>
    <p:extLst>
      <p:ext uri="{BB962C8B-B14F-4D97-AF65-F5344CB8AC3E}">
        <p14:creationId xmlns:p14="http://schemas.microsoft.com/office/powerpoint/2010/main" val="934123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309250" name="Group 2"/>
          <p:cNvGrpSpPr>
            <a:grpSpLocks/>
          </p:cNvGrpSpPr>
          <p:nvPr/>
        </p:nvGrpSpPr>
        <p:grpSpPr bwMode="auto">
          <a:xfrm>
            <a:off x="0" y="0"/>
            <a:ext cx="9144000" cy="6934200"/>
            <a:chOff x="0" y="0"/>
            <a:chExt cx="5760" cy="4368"/>
          </a:xfrm>
        </p:grpSpPr>
        <p:sp>
          <p:nvSpPr>
            <p:cNvPr id="309251"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2"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3"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4"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5"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6"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7"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8"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9"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0"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9261"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9262"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3"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4"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5"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6"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7"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8"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9269"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9270"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271"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309272"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309273"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4B5609D0-CBEF-46B9-94CE-A167A961AD8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vedabase.net/a/avasthitam" TargetMode="External"/><Relationship Id="rId3" Type="http://schemas.openxmlformats.org/officeDocument/2006/relationships/hyperlink" Target="http://vedabase.net/s/sarva" TargetMode="External"/><Relationship Id="rId7" Type="http://schemas.openxmlformats.org/officeDocument/2006/relationships/hyperlink" Target="http://vedabase.net/b/bahir" TargetMode="External"/><Relationship Id="rId2" Type="http://schemas.openxmlformats.org/officeDocument/2006/relationships/hyperlink" Target="http://vedabase.net/a/alaksyam" TargetMode="External"/><Relationship Id="rId1" Type="http://schemas.openxmlformats.org/officeDocument/2006/relationships/slideLayout" Target="../slideLayouts/slideLayout12.xml"/><Relationship Id="rId6" Type="http://schemas.openxmlformats.org/officeDocument/2006/relationships/hyperlink" Target="http://vedabase.net/a/antar" TargetMode="External"/><Relationship Id="rId11" Type="http://schemas.openxmlformats.org/officeDocument/2006/relationships/hyperlink" Target="http://vedabase.net/k/krsna" TargetMode="External"/><Relationship Id="rId5" Type="http://schemas.openxmlformats.org/officeDocument/2006/relationships/hyperlink" Target="http://vedabase.net/a/arjuna" TargetMode="External"/><Relationship Id="rId10" Type="http://schemas.openxmlformats.org/officeDocument/2006/relationships/hyperlink" Target="http://vedabase.net/s/sri" TargetMode="External"/><Relationship Id="rId4" Type="http://schemas.openxmlformats.org/officeDocument/2006/relationships/hyperlink" Target="http://vedabase.net/b/bhutanam" TargetMode="External"/><Relationship Id="rId9" Type="http://schemas.openxmlformats.org/officeDocument/2006/relationships/hyperlink" Target="http://vedabase.net/k/kunti"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8" Type="http://schemas.openxmlformats.org/officeDocument/2006/relationships/hyperlink" Target="http://vedabase.net/d/drsa" TargetMode="External"/><Relationship Id="rId3" Type="http://schemas.openxmlformats.org/officeDocument/2006/relationships/hyperlink" Target="http://vedabase.net/m/maya" TargetMode="External"/><Relationship Id="rId7" Type="http://schemas.openxmlformats.org/officeDocument/2006/relationships/hyperlink" Target="http://vedabase.net/m/mudha" TargetMode="External"/><Relationship Id="rId2" Type="http://schemas.openxmlformats.org/officeDocument/2006/relationships/hyperlink" Target="http://srimadbhagavatam.com/en" TargetMode="External"/><Relationship Id="rId1" Type="http://schemas.openxmlformats.org/officeDocument/2006/relationships/slideLayout" Target="../slideLayouts/slideLayout12.xml"/><Relationship Id="rId6" Type="http://schemas.openxmlformats.org/officeDocument/2006/relationships/hyperlink" Target="http://vedabase.net/l/laksyase" TargetMode="External"/><Relationship Id="rId5" Type="http://schemas.openxmlformats.org/officeDocument/2006/relationships/hyperlink" Target="http://vedabase.net/n/na" TargetMode="External"/><Relationship Id="rId10" Type="http://schemas.openxmlformats.org/officeDocument/2006/relationships/hyperlink" Target="http://vedabase.net/r/range" TargetMode="External"/><Relationship Id="rId4" Type="http://schemas.openxmlformats.org/officeDocument/2006/relationships/hyperlink" Target="http://vedabase.net/a/avyayam" TargetMode="External"/><Relationship Id="rId9" Type="http://schemas.openxmlformats.org/officeDocument/2006/relationships/hyperlink" Target="http://vedabase.net/y/yath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vedabase.net/a/alaksyam" TargetMode="External"/><Relationship Id="rId2" Type="http://schemas.openxmlformats.org/officeDocument/2006/relationships/hyperlink" Target="http://vedabase.net/m/maya" TargetMode="External"/><Relationship Id="rId1" Type="http://schemas.openxmlformats.org/officeDocument/2006/relationships/slideLayout" Target="../slideLayouts/slideLayout12.xml"/><Relationship Id="rId6" Type="http://schemas.openxmlformats.org/officeDocument/2006/relationships/hyperlink" Target="http://vedabase.net/a/adhoksajam" TargetMode="External"/><Relationship Id="rId5" Type="http://schemas.openxmlformats.org/officeDocument/2006/relationships/hyperlink" Target="http://vedabase.net/b/bhutanam" TargetMode="External"/><Relationship Id="rId4" Type="http://schemas.openxmlformats.org/officeDocument/2006/relationships/hyperlink" Target="http://vedabase.net/s/sarv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vedabase.net/n/na" TargetMode="External"/><Relationship Id="rId7" Type="http://schemas.openxmlformats.org/officeDocument/2006/relationships/hyperlink" Target="http://vedabase.net/d/drsa" TargetMode="External"/><Relationship Id="rId2" Type="http://schemas.openxmlformats.org/officeDocument/2006/relationships/hyperlink" Target="http://vedabase.net/a/avyayam" TargetMode="External"/><Relationship Id="rId1" Type="http://schemas.openxmlformats.org/officeDocument/2006/relationships/slideLayout" Target="../slideLayouts/slideLayout12.xml"/><Relationship Id="rId6" Type="http://schemas.openxmlformats.org/officeDocument/2006/relationships/hyperlink" Target="http://vedabase.net/m/mudha" TargetMode="External"/><Relationship Id="rId5" Type="http://schemas.openxmlformats.org/officeDocument/2006/relationships/hyperlink" Target="http://vedabase.net/l/laksyase" TargetMode="External"/><Relationship Id="rId4" Type="http://schemas.openxmlformats.org/officeDocument/2006/relationships/hyperlink" Target="http://vedabase.net/k/krsna"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vedabase.net/y/yatha" TargetMode="Externa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8" Type="http://schemas.openxmlformats.org/officeDocument/2006/relationships/hyperlink" Target="http://vedabase.net/y/yoga" TargetMode="External"/><Relationship Id="rId3" Type="http://schemas.openxmlformats.org/officeDocument/2006/relationships/hyperlink" Target="http://vedabase.net/m/maya" TargetMode="External"/><Relationship Id="rId7" Type="http://schemas.openxmlformats.org/officeDocument/2006/relationships/hyperlink" Target="http://vedabase.net/b/bhakti" TargetMode="External"/><Relationship Id="rId12" Type="http://schemas.openxmlformats.org/officeDocument/2006/relationships/hyperlink" Target="http://vedabase.net/s/striyah" TargetMode="External"/><Relationship Id="rId2" Type="http://schemas.openxmlformats.org/officeDocument/2006/relationships/hyperlink" Target="http://srimadbhagavatam.com/en" TargetMode="External"/><Relationship Id="rId1" Type="http://schemas.openxmlformats.org/officeDocument/2006/relationships/slideLayout" Target="../slideLayouts/slideLayout12.xml"/><Relationship Id="rId6" Type="http://schemas.openxmlformats.org/officeDocument/2006/relationships/hyperlink" Target="http://vedabase.net/m/muninam" TargetMode="External"/><Relationship Id="rId11" Type="http://schemas.openxmlformats.org/officeDocument/2006/relationships/hyperlink" Target="http://vedabase.net/h/hi" TargetMode="External"/><Relationship Id="rId5" Type="http://schemas.openxmlformats.org/officeDocument/2006/relationships/hyperlink" Target="http://vedabase.net/p/paramahamsanam" TargetMode="External"/><Relationship Id="rId10" Type="http://schemas.openxmlformats.org/officeDocument/2006/relationships/hyperlink" Target="http://vedabase.net/p/pasyema" TargetMode="External"/><Relationship Id="rId4" Type="http://schemas.openxmlformats.org/officeDocument/2006/relationships/hyperlink" Target="http://vedabase.net/t/tatha" TargetMode="External"/><Relationship Id="rId9" Type="http://schemas.openxmlformats.org/officeDocument/2006/relationships/hyperlink" Target="http://vedabase.net/k/katham"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vedabase.net/c/ca" TargetMode="External"/><Relationship Id="rId13" Type="http://schemas.openxmlformats.org/officeDocument/2006/relationships/hyperlink" Target="http://vedabase.net/n/namo" TargetMode="External"/><Relationship Id="rId3" Type="http://schemas.openxmlformats.org/officeDocument/2006/relationships/hyperlink" Target="http://vedabase.net/m/maya" TargetMode="External"/><Relationship Id="rId7" Type="http://schemas.openxmlformats.org/officeDocument/2006/relationships/hyperlink" Target="http://vedabase.net/n/nandanaya" TargetMode="External"/><Relationship Id="rId12" Type="http://schemas.openxmlformats.org/officeDocument/2006/relationships/hyperlink" Target="http://vedabase.net/g/govindaya" TargetMode="External"/><Relationship Id="rId17" Type="http://schemas.openxmlformats.org/officeDocument/2006/relationships/hyperlink" Target="http://vedabase.net/v/vrndavana" TargetMode="External"/><Relationship Id="rId2" Type="http://schemas.openxmlformats.org/officeDocument/2006/relationships/hyperlink" Target="http://srimadbhagavatam.com/en" TargetMode="External"/><Relationship Id="rId16" Type="http://schemas.openxmlformats.org/officeDocument/2006/relationships/hyperlink" Target="http://vedabase.net/c/cowherd" TargetMode="External"/><Relationship Id="rId1" Type="http://schemas.openxmlformats.org/officeDocument/2006/relationships/slideLayout" Target="../slideLayouts/slideLayout12.xml"/><Relationship Id="rId6" Type="http://schemas.openxmlformats.org/officeDocument/2006/relationships/hyperlink" Target="http://vedabase.net/d/devaki" TargetMode="External"/><Relationship Id="rId11" Type="http://schemas.openxmlformats.org/officeDocument/2006/relationships/hyperlink" Target="http://vedabase.net/k/kumaraya" TargetMode="External"/><Relationship Id="rId5" Type="http://schemas.openxmlformats.org/officeDocument/2006/relationships/hyperlink" Target="http://vedabase.net/v/vasudevaya" TargetMode="External"/><Relationship Id="rId15" Type="http://schemas.openxmlformats.org/officeDocument/2006/relationships/hyperlink" Target="http://vedabase.net/v/vasudeva" TargetMode="External"/><Relationship Id="rId10" Type="http://schemas.openxmlformats.org/officeDocument/2006/relationships/hyperlink" Target="http://vedabase.net/g/gopa" TargetMode="External"/><Relationship Id="rId4" Type="http://schemas.openxmlformats.org/officeDocument/2006/relationships/hyperlink" Target="http://vedabase.net/k/krsnaya" TargetMode="External"/><Relationship Id="rId9" Type="http://schemas.openxmlformats.org/officeDocument/2006/relationships/hyperlink" Target="http://vedabase.net/n/nanda" TargetMode="External"/><Relationship Id="rId14" Type="http://schemas.openxmlformats.org/officeDocument/2006/relationships/hyperlink" Target="http://vedabase.net/n/namah"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vedabase.net/d/devaki" TargetMode="External"/><Relationship Id="rId3" Type="http://schemas.openxmlformats.org/officeDocument/2006/relationships/hyperlink" Target="http://vedabase.net/c/cintamani" TargetMode="External"/><Relationship Id="rId7" Type="http://schemas.openxmlformats.org/officeDocument/2006/relationships/hyperlink" Target="http://vedabase.net/v/vasudeva" TargetMode="External"/><Relationship Id="rId2" Type="http://schemas.openxmlformats.org/officeDocument/2006/relationships/hyperlink" Target="http://vedabase.net/k/kunti" TargetMode="External"/><Relationship Id="rId1" Type="http://schemas.openxmlformats.org/officeDocument/2006/relationships/slideLayout" Target="../slideLayouts/slideLayout12.xml"/><Relationship Id="rId6" Type="http://schemas.openxmlformats.org/officeDocument/2006/relationships/hyperlink" Target="http://vedabase.net/s/samhita" TargetMode="External"/><Relationship Id="rId5" Type="http://schemas.openxmlformats.org/officeDocument/2006/relationships/hyperlink" Target="http://vedabase.net/b/brahma" TargetMode="External"/><Relationship Id="rId4" Type="http://schemas.openxmlformats.org/officeDocument/2006/relationships/hyperlink" Target="http://vedabase.net/d/dhama" TargetMode="External"/><Relationship Id="rId9" Type="http://schemas.openxmlformats.org/officeDocument/2006/relationships/hyperlink" Target="http://vedabase.net/k/krsna"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vedabase.net/c/cowherd" TargetMode="External"/><Relationship Id="rId3" Type="http://schemas.openxmlformats.org/officeDocument/2006/relationships/hyperlink" Target="http://vedabase.net/y/yasoda" TargetMode="External"/><Relationship Id="rId7" Type="http://schemas.openxmlformats.org/officeDocument/2006/relationships/hyperlink" Target="http://vedabase.net/m/mahaprabhu" TargetMode="External"/><Relationship Id="rId2" Type="http://schemas.openxmlformats.org/officeDocument/2006/relationships/hyperlink" Target="http://vedabase.net/n/nanda" TargetMode="External"/><Relationship Id="rId1" Type="http://schemas.openxmlformats.org/officeDocument/2006/relationships/slideLayout" Target="../slideLayouts/slideLayout12.xml"/><Relationship Id="rId6" Type="http://schemas.openxmlformats.org/officeDocument/2006/relationships/hyperlink" Target="http://vedabase.net/c/caitanya" TargetMode="External"/><Relationship Id="rId5" Type="http://schemas.openxmlformats.org/officeDocument/2006/relationships/hyperlink" Target="http://vedabase.net/k/krsna" TargetMode="External"/><Relationship Id="rId4" Type="http://schemas.openxmlformats.org/officeDocument/2006/relationships/hyperlink" Target="http://vedabase.net/s/sri" TargetMode="External"/><Relationship Id="rId9" Type="http://schemas.openxmlformats.org/officeDocument/2006/relationships/hyperlink" Target="http://vedabase.net/g/govinda"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vedabase.net/n/netraya" TargetMode="External"/><Relationship Id="rId3" Type="http://schemas.openxmlformats.org/officeDocument/2006/relationships/hyperlink" Target="http://vedabase.net/m/maya" TargetMode="External"/><Relationship Id="rId7" Type="http://schemas.openxmlformats.org/officeDocument/2006/relationships/hyperlink" Target="http://vedabase.net/m/maline" TargetMode="External"/><Relationship Id="rId2" Type="http://schemas.openxmlformats.org/officeDocument/2006/relationships/hyperlink" Target="http://srimadbhagavatam.com/en" TargetMode="External"/><Relationship Id="rId1" Type="http://schemas.openxmlformats.org/officeDocument/2006/relationships/slideLayout" Target="../slideLayouts/slideLayout12.xml"/><Relationship Id="rId6" Type="http://schemas.openxmlformats.org/officeDocument/2006/relationships/hyperlink" Target="http://vedabase.net/n/nabhaya" TargetMode="External"/><Relationship Id="rId5" Type="http://schemas.openxmlformats.org/officeDocument/2006/relationships/hyperlink" Target="http://vedabase.net/p/pankaja" TargetMode="External"/><Relationship Id="rId4" Type="http://schemas.openxmlformats.org/officeDocument/2006/relationships/hyperlink" Target="http://vedabase.net/n/namah" TargetMode="External"/><Relationship Id="rId9" Type="http://schemas.openxmlformats.org/officeDocument/2006/relationships/hyperlink" Target="http://vedabase.net/t/te"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vedabase.net/k/kunti" TargetMode="External"/><Relationship Id="rId2" Type="http://schemas.openxmlformats.org/officeDocument/2006/relationships/hyperlink" Target="http://vedabase.net/s/srimati" TargetMode="External"/><Relationship Id="rId1" Type="http://schemas.openxmlformats.org/officeDocument/2006/relationships/slideLayout" Target="../slideLayouts/slideLayout12.xml"/><Relationship Id="rId6" Type="http://schemas.openxmlformats.org/officeDocument/2006/relationships/hyperlink" Target="http://vedabase.net/v/vigraha" TargetMode="External"/><Relationship Id="rId5" Type="http://schemas.openxmlformats.org/officeDocument/2006/relationships/hyperlink" Target="http://vedabase.net/a/arca" TargetMode="External"/><Relationship Id="rId4" Type="http://schemas.openxmlformats.org/officeDocument/2006/relationships/hyperlink" Target="http://vedabase.net/d/dvija"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vedabase.net/b/brahma" TargetMode="External"/><Relationship Id="rId2" Type="http://schemas.openxmlformats.org/officeDocument/2006/relationships/hyperlink" Target="http://vedabase.net/v/visnu" TargetMode="External"/><Relationship Id="rId1" Type="http://schemas.openxmlformats.org/officeDocument/2006/relationships/slideLayout" Target="../slideLayouts/slideLayout12.xml"/><Relationship Id="rId6" Type="http://schemas.openxmlformats.org/officeDocument/2006/relationships/hyperlink" Target="http://vedabase.net/d/dvija" TargetMode="External"/><Relationship Id="rId5" Type="http://schemas.openxmlformats.org/officeDocument/2006/relationships/hyperlink" Target="http://vedabase.net/v/vigraha" TargetMode="External"/><Relationship Id="rId4" Type="http://schemas.openxmlformats.org/officeDocument/2006/relationships/hyperlink" Target="http://vedabase.net/a/arca"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vedabase.net/k/kunti" TargetMode="External"/><Relationship Id="rId2" Type="http://schemas.openxmlformats.org/officeDocument/2006/relationships/hyperlink" Target="http://vedabase.net/s/srimati" TargetMode="External"/><Relationship Id="rId1" Type="http://schemas.openxmlformats.org/officeDocument/2006/relationships/slideLayout" Target="../slideLayouts/slideLayout12.xml"/><Relationship Id="rId4" Type="http://schemas.openxmlformats.org/officeDocument/2006/relationships/hyperlink" Target="http://vedabase.net/e/e"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romapadaswami.com/" TargetMode="External"/><Relationship Id="rId2" Type="http://schemas.openxmlformats.org/officeDocument/2006/relationships/hyperlink" Target="http://www.prabhupadavani.org/"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rimadbhagavatam.com/j/jayam" TargetMode="External"/><Relationship Id="rId13" Type="http://schemas.openxmlformats.org/officeDocument/2006/relationships/hyperlink" Target="http://srimadbhagavatam.com/n/nara" TargetMode="External"/><Relationship Id="rId3" Type="http://schemas.openxmlformats.org/officeDocument/2006/relationships/hyperlink" Target="http://srimadbhagavatam.com/n/namaskrtya" TargetMode="External"/><Relationship Id="rId7" Type="http://schemas.openxmlformats.org/officeDocument/2006/relationships/hyperlink" Target="http://srimadbhagavatam.com/v/vyasam" TargetMode="External"/><Relationship Id="rId12" Type="http://schemas.openxmlformats.org/officeDocument/2006/relationships/hyperlink" Target="http://srimadbhagavatam.com/n/narayana" TargetMode="External"/><Relationship Id="rId2" Type="http://schemas.openxmlformats.org/officeDocument/2006/relationships/hyperlink" Target="http://srimadbhagavatam.com/n/narayanam" TargetMode="External"/><Relationship Id="rId16" Type="http://schemas.openxmlformats.org/officeDocument/2006/relationships/hyperlink" Target="http://srimadbhagavatam.com/s/srila" TargetMode="External"/><Relationship Id="rId1" Type="http://schemas.openxmlformats.org/officeDocument/2006/relationships/slideLayout" Target="../slideLayouts/slideLayout2.xml"/><Relationship Id="rId6" Type="http://schemas.openxmlformats.org/officeDocument/2006/relationships/hyperlink" Target="http://srimadbhagavatam.com/s/sarasvatim" TargetMode="External"/><Relationship Id="rId11" Type="http://schemas.openxmlformats.org/officeDocument/2006/relationships/hyperlink" Target="http://srimadbhagavatam.com/b/bhagavatam" TargetMode="External"/><Relationship Id="rId5" Type="http://schemas.openxmlformats.org/officeDocument/2006/relationships/hyperlink" Target="http://srimadbhagavatam.com/d/devim" TargetMode="External"/><Relationship Id="rId15" Type="http://schemas.openxmlformats.org/officeDocument/2006/relationships/hyperlink" Target="http://srimadbhagavatam.com/s/sarasvati" TargetMode="External"/><Relationship Id="rId10" Type="http://schemas.openxmlformats.org/officeDocument/2006/relationships/hyperlink" Target="http://srimadbhagavatam.com/s/srimad" TargetMode="External"/><Relationship Id="rId4" Type="http://schemas.openxmlformats.org/officeDocument/2006/relationships/hyperlink" Target="http://srimadbhagavatam.com/n/naram" TargetMode="External"/><Relationship Id="rId9" Type="http://schemas.openxmlformats.org/officeDocument/2006/relationships/hyperlink" Target="http://srimadbhagavatam.com/u/udirayet" TargetMode="External"/><Relationship Id="rId14" Type="http://schemas.openxmlformats.org/officeDocument/2006/relationships/hyperlink" Target="http://srimadbhagavatam.com/r/rsi"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rimadbhagavatam.com/s/sloke" TargetMode="External"/><Relationship Id="rId3" Type="http://schemas.openxmlformats.org/officeDocument/2006/relationships/hyperlink" Target="http://srimadbhagavatam.com/a/abhadresu" TargetMode="External"/><Relationship Id="rId7" Type="http://schemas.openxmlformats.org/officeDocument/2006/relationships/hyperlink" Target="http://srimadbhagavatam.com/u/uttama" TargetMode="External"/><Relationship Id="rId2" Type="http://schemas.openxmlformats.org/officeDocument/2006/relationships/hyperlink" Target="http://srimadbhagavatam.com/n/nasta" TargetMode="External"/><Relationship Id="rId1" Type="http://schemas.openxmlformats.org/officeDocument/2006/relationships/slideLayout" Target="../slideLayouts/slideLayout2.xml"/><Relationship Id="rId6" Type="http://schemas.openxmlformats.org/officeDocument/2006/relationships/hyperlink" Target="http://srimadbhagavatam.com/s/sevaya" TargetMode="External"/><Relationship Id="rId11" Type="http://schemas.openxmlformats.org/officeDocument/2006/relationships/hyperlink" Target="http://srimadbhagavatam.com/b/bhagavatam" TargetMode="External"/><Relationship Id="rId5" Type="http://schemas.openxmlformats.org/officeDocument/2006/relationships/hyperlink" Target="http://srimadbhagavatam.com/b/bhagavata" TargetMode="External"/><Relationship Id="rId10" Type="http://schemas.openxmlformats.org/officeDocument/2006/relationships/hyperlink" Target="http://srimadbhagavatam.com/n/naisthiki" TargetMode="External"/><Relationship Id="rId4" Type="http://schemas.openxmlformats.org/officeDocument/2006/relationships/hyperlink" Target="http://srimadbhagavatam.com/n/nityam" TargetMode="External"/><Relationship Id="rId9" Type="http://schemas.openxmlformats.org/officeDocument/2006/relationships/hyperlink" Target="http://srimadbhagavatam.com/b/bhavati"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vedabase.net/k/krsna" TargetMode="External"/><Relationship Id="rId2" Type="http://schemas.openxmlformats.org/officeDocument/2006/relationships/hyperlink" Target="http://vedabase.net/k/kunt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vedabase.net/k/krsnaya" TargetMode="External"/><Relationship Id="rId13" Type="http://schemas.openxmlformats.org/officeDocument/2006/relationships/hyperlink" Target="http://vedabase.net/s/sati" TargetMode="External"/><Relationship Id="rId3" Type="http://schemas.openxmlformats.org/officeDocument/2006/relationships/hyperlink" Target="http://srimadbhagavatam.com/en" TargetMode="External"/><Relationship Id="rId7" Type="http://schemas.openxmlformats.org/officeDocument/2006/relationships/hyperlink" Target="http://vedabase.net/s/saha" TargetMode="External"/><Relationship Id="rId12" Type="http://schemas.openxmlformats.org/officeDocument/2006/relationships/hyperlink" Target="http://vedabase.net/p/prtha" TargetMode="External"/><Relationship Id="rId17" Type="http://schemas.openxmlformats.org/officeDocument/2006/relationships/hyperlink" Target="http://vedabase.net/k/krsna" TargetMode="External"/><Relationship Id="rId2" Type="http://schemas.openxmlformats.org/officeDocument/2006/relationships/notesSlide" Target="../notesSlides/notesSlide1.xml"/><Relationship Id="rId16" Type="http://schemas.openxmlformats.org/officeDocument/2006/relationships/hyperlink" Target="http://vedabase.net/d/draupadi" TargetMode="External"/><Relationship Id="rId1" Type="http://schemas.openxmlformats.org/officeDocument/2006/relationships/slideLayout" Target="../slideLayouts/slideLayout2.xml"/><Relationship Id="rId6" Type="http://schemas.openxmlformats.org/officeDocument/2006/relationships/hyperlink" Target="http://vedabase.net/a/atmajaih" TargetMode="External"/><Relationship Id="rId11" Type="http://schemas.openxmlformats.org/officeDocument/2006/relationships/hyperlink" Target="http://vedabase.net/a/aha" TargetMode="External"/><Relationship Id="rId5" Type="http://schemas.openxmlformats.org/officeDocument/2006/relationships/hyperlink" Target="http://vedabase.net/t/tejo" TargetMode="External"/><Relationship Id="rId15" Type="http://schemas.openxmlformats.org/officeDocument/2006/relationships/hyperlink" Target="http://vedabase.net/k/kunti" TargetMode="External"/><Relationship Id="rId10" Type="http://schemas.openxmlformats.org/officeDocument/2006/relationships/hyperlink" Target="http://vedabase.net/i/idam" TargetMode="External"/><Relationship Id="rId4" Type="http://schemas.openxmlformats.org/officeDocument/2006/relationships/hyperlink" Target="http://vedabase.net/b/brahma" TargetMode="External"/><Relationship Id="rId9" Type="http://schemas.openxmlformats.org/officeDocument/2006/relationships/hyperlink" Target="http://vedabase.net/k/krsnam" TargetMode="External"/><Relationship Id="rId14" Type="http://schemas.openxmlformats.org/officeDocument/2006/relationships/hyperlink" Target="http://vedabase.net/b/brahmastra"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vedabase.net/p/param" TargetMode="External"/><Relationship Id="rId13" Type="http://schemas.openxmlformats.org/officeDocument/2006/relationships/hyperlink" Target="http://vedabase.net/b/bahir" TargetMode="External"/><Relationship Id="rId3" Type="http://schemas.openxmlformats.org/officeDocument/2006/relationships/hyperlink" Target="http://vedabase.net/u/uvaca" TargetMode="External"/><Relationship Id="rId7" Type="http://schemas.openxmlformats.org/officeDocument/2006/relationships/hyperlink" Target="http://vedabase.net/p/prakrteh" TargetMode="External"/><Relationship Id="rId12" Type="http://schemas.openxmlformats.org/officeDocument/2006/relationships/hyperlink" Target="http://vedabase.net/a/antar" TargetMode="External"/><Relationship Id="rId17" Type="http://schemas.openxmlformats.org/officeDocument/2006/relationships/hyperlink" Target="http://vedabase.net/k/krsna" TargetMode="External"/><Relationship Id="rId2" Type="http://schemas.openxmlformats.org/officeDocument/2006/relationships/hyperlink" Target="http://srimadbhagavatam.com/en" TargetMode="External"/><Relationship Id="rId16" Type="http://schemas.openxmlformats.org/officeDocument/2006/relationships/hyperlink" Target="http://vedabase.net/k/kunti" TargetMode="External"/><Relationship Id="rId1" Type="http://schemas.openxmlformats.org/officeDocument/2006/relationships/slideLayout" Target="../slideLayouts/slideLayout12.xml"/><Relationship Id="rId6" Type="http://schemas.openxmlformats.org/officeDocument/2006/relationships/hyperlink" Target="http://vedabase.net/i/isvaram" TargetMode="External"/><Relationship Id="rId11" Type="http://schemas.openxmlformats.org/officeDocument/2006/relationships/hyperlink" Target="http://vedabase.net/b/bhutanam" TargetMode="External"/><Relationship Id="rId5" Type="http://schemas.openxmlformats.org/officeDocument/2006/relationships/hyperlink" Target="http://vedabase.net/p/purusam" TargetMode="External"/><Relationship Id="rId15" Type="http://schemas.openxmlformats.org/officeDocument/2006/relationships/hyperlink" Target="http://vedabase.net/s/srimati" TargetMode="External"/><Relationship Id="rId10" Type="http://schemas.openxmlformats.org/officeDocument/2006/relationships/hyperlink" Target="http://vedabase.net/s/sarva" TargetMode="External"/><Relationship Id="rId4" Type="http://schemas.openxmlformats.org/officeDocument/2006/relationships/hyperlink" Target="http://vedabase.net/n/namasye" TargetMode="External"/><Relationship Id="rId9" Type="http://schemas.openxmlformats.org/officeDocument/2006/relationships/hyperlink" Target="http://vedabase.net/a/alaksyam" TargetMode="External"/><Relationship Id="rId14" Type="http://schemas.openxmlformats.org/officeDocument/2006/relationships/hyperlink" Target="http://vedabase.net/a/avasthita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vedabase.net/i/isvaram" TargetMode="External"/><Relationship Id="rId2" Type="http://schemas.openxmlformats.org/officeDocument/2006/relationships/hyperlink" Target="http://vedabase.net/p/purusam" TargetMode="External"/><Relationship Id="rId1" Type="http://schemas.openxmlformats.org/officeDocument/2006/relationships/slideLayout" Target="../slideLayouts/slideLayout12.xml"/><Relationship Id="rId6" Type="http://schemas.openxmlformats.org/officeDocument/2006/relationships/hyperlink" Target="http://vedabase.net/k/kunti" TargetMode="External"/><Relationship Id="rId5" Type="http://schemas.openxmlformats.org/officeDocument/2006/relationships/hyperlink" Target="http://vedabase.net/p/param" TargetMode="External"/><Relationship Id="rId4" Type="http://schemas.openxmlformats.org/officeDocument/2006/relationships/hyperlink" Target="http://vedabase.net/p/prakrte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01 VMMC Customization\Documents\Anjan's Directory\00 Active\Bhakti Vaibhava\SB 1.1.2\Pictures\suka.jpg"/>
          <p:cNvPicPr>
            <a:picLocks noChangeAspect="1" noChangeArrowheads="1"/>
          </p:cNvPicPr>
          <p:nvPr/>
        </p:nvPicPr>
        <p:blipFill>
          <a:blip r:embed="rId2">
            <a:lum bright="32000" contrast="-66000"/>
            <a:extLst>
              <a:ext uri="{28A0092B-C50C-407E-A947-70E740481C1C}">
                <a14:useLocalDpi xmlns:a14="http://schemas.microsoft.com/office/drawing/2010/main" val="0"/>
              </a:ext>
            </a:extLst>
          </a:blip>
          <a:srcRect/>
          <a:stretch>
            <a:fillRect/>
          </a:stretch>
        </p:blipFill>
        <p:spPr bwMode="auto">
          <a:xfrm>
            <a:off x="304800" y="228600"/>
            <a:ext cx="8541544" cy="6402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200400" y="1532930"/>
            <a:ext cx="2895600" cy="584775"/>
          </a:xfrm>
          <a:prstGeom prst="rect">
            <a:avLst/>
          </a:prstGeom>
          <a:noFill/>
        </p:spPr>
        <p:txBody>
          <a:bodyPr wrap="square" rtlCol="0">
            <a:spAutoFit/>
          </a:bodyPr>
          <a:lstStyle/>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1.8.17 – 1.8.22</a:t>
            </a:r>
            <a:endParaRPr lang="en-US" sz="3200" dirty="0"/>
          </a:p>
        </p:txBody>
      </p:sp>
      <p:sp>
        <p:nvSpPr>
          <p:cNvPr id="4" name="TextBox 3"/>
          <p:cNvSpPr txBox="1"/>
          <p:nvPr/>
        </p:nvSpPr>
        <p:spPr>
          <a:xfrm>
            <a:off x="1600200" y="609600"/>
            <a:ext cx="6400800" cy="923330"/>
          </a:xfrm>
          <a:prstGeom prst="rect">
            <a:avLst/>
          </a:prstGeom>
          <a:noFill/>
        </p:spPr>
        <p:txBody>
          <a:bodyPr wrap="square" rtlCol="0">
            <a:spAutoFit/>
          </a:bodyPr>
          <a:lstStyle/>
          <a:p>
            <a:r>
              <a:rPr lang="en-US"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Srimad</a:t>
            </a: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Bhagavatam</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512990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839200" cy="6705600"/>
          </a:xfrm>
        </p:spPr>
        <p:txBody>
          <a:bodyPr/>
          <a:lstStyle/>
          <a:p>
            <a:pPr marL="400050">
              <a:buFont typeface="Wingdings" pitchFamily="2" charset="2"/>
              <a:buChar char="Ø"/>
            </a:pPr>
            <a:r>
              <a:rPr lang="vi-VN" sz="2400" dirty="0" smtClean="0">
                <a:hlinkClick r:id="rId2" action="ppaction://hlinkfile"/>
              </a:rPr>
              <a:t>alakṣyaḿ</a:t>
            </a:r>
            <a:r>
              <a:rPr lang="vi-VN" sz="2400" dirty="0" smtClean="0"/>
              <a:t> </a:t>
            </a:r>
            <a:r>
              <a:rPr lang="vi-VN" sz="2400" dirty="0" smtClean="0">
                <a:hlinkClick r:id="rId3" action="ppaction://hlinkfile"/>
              </a:rPr>
              <a:t>sarva</a:t>
            </a:r>
            <a:r>
              <a:rPr lang="vi-VN" sz="2400" dirty="0" smtClean="0"/>
              <a:t>-</a:t>
            </a:r>
            <a:r>
              <a:rPr lang="vi-VN" sz="2400" dirty="0" smtClean="0">
                <a:hlinkClick r:id="rId4" action="ppaction://hlinkfile"/>
              </a:rPr>
              <a:t>bhūtānām</a:t>
            </a:r>
            <a:r>
              <a:rPr lang="en-US" sz="2400" dirty="0" smtClean="0"/>
              <a:t> – Invisible to all living beings</a:t>
            </a:r>
            <a:endParaRPr lang="vi-VN" sz="2400" dirty="0"/>
          </a:p>
          <a:p>
            <a:pPr marL="800100" lvl="1">
              <a:buFont typeface="Wingdings" pitchFamily="2" charset="2"/>
              <a:buChar char="Ø"/>
            </a:pPr>
            <a:r>
              <a:rPr lang="en-US" sz="2000" dirty="0" err="1" smtClean="0"/>
              <a:t>Sarvasya</a:t>
            </a:r>
            <a:r>
              <a:rPr lang="en-US" sz="2000" dirty="0" smtClean="0"/>
              <a:t> </a:t>
            </a:r>
            <a:r>
              <a:rPr lang="en-US" sz="2000" dirty="0" err="1"/>
              <a:t>caham</a:t>
            </a:r>
            <a:r>
              <a:rPr lang="en-US" sz="2000" dirty="0"/>
              <a:t> </a:t>
            </a:r>
            <a:r>
              <a:rPr lang="en-US" sz="2000" dirty="0" err="1"/>
              <a:t>hrdi</a:t>
            </a:r>
            <a:r>
              <a:rPr lang="en-US" sz="2000" dirty="0"/>
              <a:t> </a:t>
            </a:r>
            <a:r>
              <a:rPr lang="en-US" sz="2000" dirty="0" err="1"/>
              <a:t>sannivistah</a:t>
            </a:r>
            <a:r>
              <a:rPr lang="en-US" sz="2000" dirty="0" smtClean="0"/>
              <a:t>… [BG-15.15]</a:t>
            </a:r>
            <a:endParaRPr lang="en-US" sz="2000" dirty="0"/>
          </a:p>
          <a:p>
            <a:pPr marL="800100" lvl="1" indent="-342900">
              <a:buFont typeface="Wingdings" pitchFamily="2" charset="2"/>
              <a:buChar char="Ø"/>
            </a:pPr>
            <a:r>
              <a:rPr lang="en-US" sz="2000" dirty="0" err="1"/>
              <a:t>Isvarah</a:t>
            </a:r>
            <a:r>
              <a:rPr lang="en-US" sz="2000" dirty="0"/>
              <a:t> </a:t>
            </a:r>
            <a:r>
              <a:rPr lang="en-US" sz="2000" dirty="0" err="1"/>
              <a:t>sarva-bhutanam</a:t>
            </a:r>
            <a:r>
              <a:rPr lang="en-US" sz="2000" dirty="0"/>
              <a:t> </a:t>
            </a:r>
            <a:r>
              <a:rPr lang="en-US" sz="2000" dirty="0" err="1" smtClean="0"/>
              <a:t>hrd</a:t>
            </a:r>
            <a:r>
              <a:rPr lang="en-US" sz="2000" dirty="0" smtClean="0"/>
              <a:t>-dese… [BG-18.61]</a:t>
            </a:r>
          </a:p>
          <a:p>
            <a:pPr marL="800100" lvl="1" indent="-342900">
              <a:buFont typeface="Wingdings" pitchFamily="2" charset="2"/>
              <a:buChar char="Ø"/>
            </a:pPr>
            <a:r>
              <a:rPr lang="en-US" sz="2000" dirty="0"/>
              <a:t>The Supreme Lord is situated in everyone's heart, O </a:t>
            </a:r>
            <a:r>
              <a:rPr lang="en-US" sz="2000" dirty="0" err="1">
                <a:hlinkClick r:id="rId5" action="ppaction://hlinkfile"/>
              </a:rPr>
              <a:t>Arjuna</a:t>
            </a:r>
            <a:r>
              <a:rPr lang="en-US" sz="2000" dirty="0"/>
              <a:t>, and is directing the wanderings of all living entities, who are seated as on a machine, made of the material energy.</a:t>
            </a:r>
          </a:p>
          <a:p>
            <a:pPr marL="800100" lvl="1" indent="-342900">
              <a:buFont typeface="Wingdings" pitchFamily="2" charset="2"/>
              <a:buChar char="Ø"/>
            </a:pPr>
            <a:r>
              <a:rPr lang="en-US" sz="2000" dirty="0" err="1" smtClean="0"/>
              <a:t>Prahlad</a:t>
            </a:r>
            <a:r>
              <a:rPr lang="en-US" sz="2000" dirty="0" smtClean="0"/>
              <a:t> </a:t>
            </a:r>
            <a:r>
              <a:rPr lang="en-US" sz="2000" dirty="0" err="1"/>
              <a:t>Maharaj</a:t>
            </a:r>
            <a:r>
              <a:rPr lang="en-US" sz="2000" dirty="0"/>
              <a:t> &amp; </a:t>
            </a:r>
            <a:r>
              <a:rPr lang="en-US" sz="2000" dirty="0" err="1"/>
              <a:t>Hiranyakasipu</a:t>
            </a:r>
            <a:endParaRPr lang="en-US" sz="2000" dirty="0"/>
          </a:p>
          <a:p>
            <a:pPr marL="800100" lvl="1" indent="-342900">
              <a:buFont typeface="Wingdings" pitchFamily="2" charset="2"/>
              <a:buChar char="Ø"/>
            </a:pPr>
            <a:r>
              <a:rPr lang="en-US" sz="2000" dirty="0" smtClean="0">
                <a:solidFill>
                  <a:schemeClr val="tx2">
                    <a:lumMod val="60000"/>
                    <a:lumOff val="40000"/>
                  </a:schemeClr>
                </a:solidFill>
              </a:rPr>
              <a:t>Example </a:t>
            </a:r>
            <a:r>
              <a:rPr lang="en-US" sz="2000" dirty="0">
                <a:solidFill>
                  <a:schemeClr val="tx2">
                    <a:lumMod val="60000"/>
                    <a:lumOff val="40000"/>
                  </a:schemeClr>
                </a:solidFill>
              </a:rPr>
              <a:t>: Two birds on a tree, Dog and a master, Children playing on the beach</a:t>
            </a:r>
            <a:r>
              <a:rPr lang="en-US" sz="2000" dirty="0" smtClean="0">
                <a:solidFill>
                  <a:schemeClr val="tx2">
                    <a:lumMod val="60000"/>
                    <a:lumOff val="40000"/>
                  </a:schemeClr>
                </a:solidFill>
              </a:rPr>
              <a:t>. </a:t>
            </a:r>
            <a:endParaRPr lang="en-US" sz="2000" dirty="0">
              <a:solidFill>
                <a:schemeClr val="tx2">
                  <a:lumMod val="60000"/>
                  <a:lumOff val="40000"/>
                </a:schemeClr>
              </a:solidFill>
            </a:endParaRPr>
          </a:p>
          <a:p>
            <a:pPr marL="800100" lvl="1" indent="-342900">
              <a:buFont typeface="Wingdings" pitchFamily="2" charset="2"/>
              <a:buChar char="Ø"/>
            </a:pPr>
            <a:r>
              <a:rPr lang="en-US" sz="2000" dirty="0">
                <a:solidFill>
                  <a:schemeClr val="tx2">
                    <a:lumMod val="60000"/>
                    <a:lumOff val="40000"/>
                  </a:schemeClr>
                </a:solidFill>
              </a:rPr>
              <a:t>Example – Can you show me God</a:t>
            </a:r>
            <a:r>
              <a:rPr lang="en-US" sz="2000" dirty="0" smtClean="0">
                <a:solidFill>
                  <a:schemeClr val="tx2">
                    <a:lumMod val="60000"/>
                    <a:lumOff val="40000"/>
                  </a:schemeClr>
                </a:solidFill>
              </a:rPr>
              <a:t>?  Reporter </a:t>
            </a:r>
            <a:r>
              <a:rPr lang="en-US" sz="2000" dirty="0">
                <a:solidFill>
                  <a:schemeClr val="tx2">
                    <a:lumMod val="60000"/>
                    <a:lumOff val="40000"/>
                  </a:schemeClr>
                </a:solidFill>
              </a:rPr>
              <a:t>– Did you see God?</a:t>
            </a:r>
          </a:p>
          <a:p>
            <a:pPr marL="800100" lvl="1" indent="-342900">
              <a:buFont typeface="Wingdings" pitchFamily="2" charset="2"/>
              <a:buChar char="Ø"/>
            </a:pPr>
            <a:r>
              <a:rPr lang="en-US" sz="2000" dirty="0">
                <a:solidFill>
                  <a:schemeClr val="tx2">
                    <a:lumMod val="60000"/>
                    <a:lumOff val="40000"/>
                  </a:schemeClr>
                </a:solidFill>
              </a:rPr>
              <a:t>Example </a:t>
            </a:r>
            <a:r>
              <a:rPr lang="en-US" sz="2000" dirty="0" err="1">
                <a:solidFill>
                  <a:schemeClr val="tx2">
                    <a:lumMod val="60000"/>
                    <a:lumOff val="40000"/>
                  </a:schemeClr>
                </a:solidFill>
              </a:rPr>
              <a:t>Aurobindo</a:t>
            </a:r>
            <a:r>
              <a:rPr lang="en-US" sz="2000" dirty="0">
                <a:solidFill>
                  <a:schemeClr val="tx2">
                    <a:lumMod val="60000"/>
                    <a:lumOff val="40000"/>
                  </a:schemeClr>
                </a:solidFill>
              </a:rPr>
              <a:t> Ashram….</a:t>
            </a:r>
          </a:p>
          <a:p>
            <a:pPr marL="800100" lvl="1" indent="-342900">
              <a:buFont typeface="Wingdings" pitchFamily="2" charset="2"/>
              <a:buChar char="Ø"/>
            </a:pPr>
            <a:r>
              <a:rPr lang="en-US" sz="2000" dirty="0" err="1"/>
              <a:t>mahajano</a:t>
            </a:r>
            <a:r>
              <a:rPr lang="en-US" sz="2000" dirty="0"/>
              <a:t> </a:t>
            </a:r>
            <a:r>
              <a:rPr lang="en-US" sz="2000" dirty="0" err="1"/>
              <a:t>yena</a:t>
            </a:r>
            <a:r>
              <a:rPr lang="en-US" sz="2000" dirty="0"/>
              <a:t> </a:t>
            </a:r>
            <a:r>
              <a:rPr lang="en-US" sz="2000" dirty="0" err="1"/>
              <a:t>gatah</a:t>
            </a:r>
            <a:r>
              <a:rPr lang="en-US" sz="2000" dirty="0"/>
              <a:t>... As </a:t>
            </a:r>
            <a:r>
              <a:rPr lang="en-US" sz="2000" dirty="0" err="1"/>
              <a:t>Kunti's</a:t>
            </a:r>
            <a:r>
              <a:rPr lang="en-US" sz="2000" dirty="0"/>
              <a:t> </a:t>
            </a:r>
            <a:r>
              <a:rPr lang="en-US" sz="2000" dirty="0" smtClean="0"/>
              <a:t>advising</a:t>
            </a:r>
          </a:p>
          <a:p>
            <a:pPr marL="400050">
              <a:buFont typeface="Wingdings" pitchFamily="2" charset="2"/>
              <a:buChar char="Ø"/>
            </a:pPr>
            <a:r>
              <a:rPr lang="vi-VN" sz="2400" dirty="0" smtClean="0">
                <a:hlinkClick r:id="rId6" action="ppaction://hlinkfile"/>
              </a:rPr>
              <a:t>antar</a:t>
            </a:r>
            <a:r>
              <a:rPr lang="vi-VN" sz="2400" dirty="0" smtClean="0"/>
              <a:t> </a:t>
            </a:r>
            <a:r>
              <a:rPr lang="vi-VN" sz="2400" dirty="0">
                <a:hlinkClick r:id="rId7" action="ppaction://hlinkfile"/>
              </a:rPr>
              <a:t>bahir</a:t>
            </a:r>
            <a:r>
              <a:rPr lang="vi-VN" sz="2400" dirty="0"/>
              <a:t> </a:t>
            </a:r>
            <a:r>
              <a:rPr lang="vi-VN" sz="2400" dirty="0" smtClean="0">
                <a:hlinkClick r:id="rId8" action="ppaction://hlinkfile"/>
              </a:rPr>
              <a:t>avasthitam</a:t>
            </a:r>
            <a:r>
              <a:rPr lang="en-US" sz="2400" dirty="0"/>
              <a:t> - </a:t>
            </a:r>
            <a:r>
              <a:rPr lang="en-US" sz="2400" dirty="0" smtClean="0"/>
              <a:t>Existing </a:t>
            </a:r>
            <a:r>
              <a:rPr lang="en-US" sz="2400" dirty="0"/>
              <a:t>both within and without</a:t>
            </a:r>
            <a:endParaRPr lang="vi-VN" sz="2400" dirty="0"/>
          </a:p>
          <a:p>
            <a:pPr lvl="1">
              <a:buFont typeface="Wingdings" pitchFamily="2" charset="2"/>
              <a:buChar char="Ø"/>
            </a:pPr>
            <a:r>
              <a:rPr lang="en-US" sz="2000" dirty="0"/>
              <a:t>Queen </a:t>
            </a:r>
            <a:r>
              <a:rPr lang="en-US" sz="2000" dirty="0" err="1">
                <a:hlinkClick r:id="rId9" action="ppaction://hlinkfile"/>
              </a:rPr>
              <a:t>Kuntī</a:t>
            </a:r>
            <a:r>
              <a:rPr lang="en-US" sz="2000" dirty="0"/>
              <a:t> affirms that the Lord, although both within and without all living beings, is still </a:t>
            </a:r>
            <a:r>
              <a:rPr lang="en-US" sz="2000" dirty="0" smtClean="0"/>
              <a:t>invisible.</a:t>
            </a:r>
          </a:p>
          <a:p>
            <a:pPr lvl="1">
              <a:buFont typeface="Wingdings" pitchFamily="2" charset="2"/>
              <a:buChar char="Ø"/>
            </a:pPr>
            <a:r>
              <a:rPr lang="en-US" sz="2000" dirty="0" err="1">
                <a:hlinkClick r:id="rId9" action="ppaction://hlinkfile"/>
              </a:rPr>
              <a:t>Kuntī</a:t>
            </a:r>
            <a:r>
              <a:rPr lang="en-US" sz="2000" dirty="0"/>
              <a:t> </a:t>
            </a:r>
            <a:r>
              <a:rPr lang="en-US" sz="2000" dirty="0" smtClean="0"/>
              <a:t>was </a:t>
            </a:r>
            <a:r>
              <a:rPr lang="en-US" sz="2000" dirty="0"/>
              <a:t>puzzled about whether </a:t>
            </a:r>
            <a:r>
              <a:rPr lang="en-US" sz="2000" dirty="0" err="1">
                <a:hlinkClick r:id="rId10" action="ppaction://hlinkfile"/>
              </a:rPr>
              <a:t>Śrī</a:t>
            </a:r>
            <a:r>
              <a:rPr lang="en-US" sz="2000" dirty="0"/>
              <a:t> </a:t>
            </a:r>
            <a:r>
              <a:rPr lang="en-US" sz="2000" dirty="0" err="1">
                <a:hlinkClick r:id="rId11" action="ppaction://hlinkfile"/>
              </a:rPr>
              <a:t>Kṛṣṇa</a:t>
            </a:r>
            <a:r>
              <a:rPr lang="en-US" sz="2000" dirty="0"/>
              <a:t> is all-pervasive or localized</a:t>
            </a:r>
          </a:p>
          <a:p>
            <a:pPr lvl="1">
              <a:buFont typeface="Wingdings" pitchFamily="2" charset="2"/>
              <a:buChar char="Ø"/>
            </a:pPr>
            <a:r>
              <a:rPr lang="en-US" sz="2000" dirty="0" err="1" smtClean="0"/>
              <a:t>Krns</a:t>
            </a:r>
            <a:r>
              <a:rPr lang="en-US" sz="2000" dirty="0" smtClean="0"/>
              <a:t> reserves </a:t>
            </a:r>
            <a:r>
              <a:rPr lang="en-US" sz="2000" dirty="0"/>
              <a:t>the right of not being </a:t>
            </a:r>
            <a:r>
              <a:rPr lang="en-US" sz="2000" dirty="0" smtClean="0"/>
              <a:t>exposed</a:t>
            </a:r>
            <a:endParaRPr lang="en-US" sz="2400" u="sng" dirty="0"/>
          </a:p>
        </p:txBody>
      </p:sp>
    </p:spTree>
    <p:extLst>
      <p:ext uri="{BB962C8B-B14F-4D97-AF65-F5344CB8AC3E}">
        <p14:creationId xmlns:p14="http://schemas.microsoft.com/office/powerpoint/2010/main" val="13020025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2">
                                            <p:txEl>
                                              <p:pRg st="11" end="11"/>
                                            </p:txEl>
                                          </p:spTgt>
                                        </p:tgtEl>
                                        <p:attrNameLst>
                                          <p:attrName>style.visibility</p:attrName>
                                        </p:attrNameLst>
                                      </p:cBhvr>
                                      <p:to>
                                        <p:strVal val="visible"/>
                                      </p:to>
                                    </p:set>
                                    <p:animEffect transition="in" filter="fade">
                                      <p:cBhvr>
                                        <p:cTn id="84" dur="1000"/>
                                        <p:tgtEl>
                                          <p:spTgt spid="2">
                                            <p:txEl>
                                              <p:pRg st="11" end="11"/>
                                            </p:txEl>
                                          </p:spTgt>
                                        </p:tgtEl>
                                      </p:cBhvr>
                                    </p:animEffect>
                                    <p:anim calcmode="lin" valueType="num">
                                      <p:cBhvr>
                                        <p:cTn id="85"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87" presetID="42" presetClass="entr" presetSubtype="0" fill="hold" nodeType="withEffect">
                                  <p:stCondLst>
                                    <p:cond delay="0"/>
                                  </p:stCondLst>
                                  <p:childTnLst>
                                    <p:set>
                                      <p:cBhvr>
                                        <p:cTn id="88" dur="1" fill="hold">
                                          <p:stCondLst>
                                            <p:cond delay="0"/>
                                          </p:stCondLst>
                                        </p:cTn>
                                        <p:tgtEl>
                                          <p:spTgt spid="2">
                                            <p:txEl>
                                              <p:pRg st="12" end="12"/>
                                            </p:txEl>
                                          </p:spTgt>
                                        </p:tgtEl>
                                        <p:attrNameLst>
                                          <p:attrName>style.visibility</p:attrName>
                                        </p:attrNameLst>
                                      </p:cBhvr>
                                      <p:to>
                                        <p:strVal val="visible"/>
                                      </p:to>
                                    </p:set>
                                    <p:animEffect transition="in" filter="fade">
                                      <p:cBhvr>
                                        <p:cTn id="89" dur="1000"/>
                                        <p:tgtEl>
                                          <p:spTgt spid="2">
                                            <p:txEl>
                                              <p:pRg st="12" end="12"/>
                                            </p:txEl>
                                          </p:spTgt>
                                        </p:tgtEl>
                                      </p:cBhvr>
                                    </p:animEffect>
                                    <p:anim calcmode="lin" valueType="num">
                                      <p:cBhvr>
                                        <p:cTn id="90"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91"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lvl="0">
              <a:buFont typeface="Wingdings" pitchFamily="2" charset="2"/>
              <a:buChar char="Ø"/>
            </a:pPr>
            <a:endParaRPr lang="en-US" sz="2000" dirty="0" smtClean="0"/>
          </a:p>
          <a:p>
            <a:pPr>
              <a:buFont typeface="Wingdings" pitchFamily="2" charset="2"/>
              <a:buChar char="Ø"/>
            </a:pPr>
            <a:r>
              <a:rPr lang="en-US" sz="2000" dirty="0" err="1"/>
              <a:t>Atah</a:t>
            </a:r>
            <a:r>
              <a:rPr lang="en-US" sz="2000" dirty="0"/>
              <a:t> </a:t>
            </a:r>
            <a:r>
              <a:rPr lang="en-US" sz="2000" dirty="0" err="1"/>
              <a:t>sri-krsna-namadi</a:t>
            </a:r>
            <a:r>
              <a:rPr lang="en-US" sz="2000" dirty="0"/>
              <a:t> </a:t>
            </a:r>
            <a:r>
              <a:rPr lang="en-US" sz="2000" dirty="0" err="1"/>
              <a:t>na</a:t>
            </a:r>
            <a:r>
              <a:rPr lang="en-US" sz="2000" dirty="0"/>
              <a:t> </a:t>
            </a:r>
            <a:r>
              <a:rPr lang="en-US" sz="2000" dirty="0" err="1"/>
              <a:t>bhaved</a:t>
            </a:r>
            <a:r>
              <a:rPr lang="en-US" sz="2000" dirty="0"/>
              <a:t> </a:t>
            </a:r>
            <a:r>
              <a:rPr lang="en-US" sz="2000" dirty="0" err="1"/>
              <a:t>grahyam</a:t>
            </a:r>
            <a:r>
              <a:rPr lang="en-US" sz="2000" dirty="0"/>
              <a:t> </a:t>
            </a:r>
            <a:r>
              <a:rPr lang="en-US" sz="2000" dirty="0" err="1"/>
              <a:t>indriyaih</a:t>
            </a:r>
            <a:r>
              <a:rPr lang="en-US" sz="2000" dirty="0"/>
              <a:t> [BRS. 1.2.234]. The </a:t>
            </a:r>
            <a:r>
              <a:rPr lang="en-US" sz="2000" dirty="0" err="1"/>
              <a:t>indriya</a:t>
            </a:r>
            <a:r>
              <a:rPr lang="en-US" sz="2000" dirty="0"/>
              <a:t>, these senses, cannot perceive, cannot see, cannot touch, cannot hear </a:t>
            </a:r>
            <a:r>
              <a:rPr lang="en-US" sz="2000" dirty="0" err="1"/>
              <a:t>namadi</a:t>
            </a:r>
            <a:r>
              <a:rPr lang="en-US" sz="2000" dirty="0"/>
              <a:t>. Unless </a:t>
            </a:r>
            <a:r>
              <a:rPr lang="en-US" sz="2000" dirty="0" smtClean="0"/>
              <a:t>we are </a:t>
            </a:r>
            <a:r>
              <a:rPr lang="en-US" sz="2000" dirty="0"/>
              <a:t>purified, </a:t>
            </a:r>
            <a:r>
              <a:rPr lang="en-US" sz="2000" dirty="0" smtClean="0"/>
              <a:t>we cannot </a:t>
            </a:r>
            <a:r>
              <a:rPr lang="en-US" sz="2000" dirty="0"/>
              <a:t>hear </a:t>
            </a:r>
            <a:r>
              <a:rPr lang="en-US" sz="2000" dirty="0" err="1" smtClean="0"/>
              <a:t>Krsna’s</a:t>
            </a:r>
            <a:r>
              <a:rPr lang="en-US" sz="2000" dirty="0" smtClean="0"/>
              <a:t> name or see </a:t>
            </a:r>
            <a:r>
              <a:rPr lang="en-US" sz="2000" dirty="0" err="1" smtClean="0"/>
              <a:t>Krsna</a:t>
            </a:r>
            <a:r>
              <a:rPr lang="en-US" sz="2000" dirty="0" smtClean="0"/>
              <a:t>.</a:t>
            </a:r>
            <a:endParaRPr lang="en-US" sz="2000" dirty="0"/>
          </a:p>
          <a:p>
            <a:pPr marL="0" lvl="0" indent="0">
              <a:buNone/>
            </a:pPr>
            <a:endParaRPr lang="en-US" sz="2000" dirty="0"/>
          </a:p>
          <a:p>
            <a:pPr lvl="0">
              <a:buFont typeface="Wingdings" pitchFamily="2" charset="2"/>
              <a:buChar char="Ø"/>
            </a:pPr>
            <a:r>
              <a:rPr lang="en-US" sz="2000" dirty="0" smtClean="0"/>
              <a:t>How </a:t>
            </a:r>
            <a:r>
              <a:rPr lang="en-US" sz="2000" dirty="0"/>
              <a:t>can </a:t>
            </a:r>
            <a:r>
              <a:rPr lang="en-US" sz="2000" dirty="0" smtClean="0"/>
              <a:t>we see </a:t>
            </a:r>
            <a:r>
              <a:rPr lang="en-US" sz="2000" dirty="0" err="1" smtClean="0"/>
              <a:t>Krsna</a:t>
            </a:r>
            <a:r>
              <a:rPr lang="en-US" sz="2000" dirty="0" smtClean="0"/>
              <a:t>? </a:t>
            </a:r>
            <a:endParaRPr lang="en-US" sz="2000" dirty="0"/>
          </a:p>
          <a:p>
            <a:pPr marL="800100" lvl="1" indent="-342900">
              <a:buFont typeface="Wingdings" pitchFamily="2" charset="2"/>
              <a:buChar char="Ø"/>
            </a:pPr>
            <a:r>
              <a:rPr lang="en-US" sz="2000" dirty="0" err="1"/>
              <a:t>Mayy</a:t>
            </a:r>
            <a:r>
              <a:rPr lang="en-US" sz="2000" dirty="0"/>
              <a:t> </a:t>
            </a:r>
            <a:r>
              <a:rPr lang="en-US" sz="2000" dirty="0" err="1"/>
              <a:t>asakta-manah</a:t>
            </a:r>
            <a:r>
              <a:rPr lang="en-US" sz="2000" dirty="0"/>
              <a:t> </a:t>
            </a:r>
            <a:r>
              <a:rPr lang="en-US" sz="2000" dirty="0" err="1"/>
              <a:t>partha</a:t>
            </a:r>
            <a:r>
              <a:rPr lang="en-US" sz="2000" dirty="0"/>
              <a:t> </a:t>
            </a:r>
            <a:r>
              <a:rPr lang="en-US" sz="2000" dirty="0" err="1"/>
              <a:t>yogam</a:t>
            </a:r>
            <a:r>
              <a:rPr lang="en-US" sz="2000" dirty="0"/>
              <a:t> </a:t>
            </a:r>
            <a:r>
              <a:rPr lang="en-US" sz="2000" dirty="0" err="1"/>
              <a:t>yunjan</a:t>
            </a:r>
            <a:r>
              <a:rPr lang="en-US" sz="2000" dirty="0"/>
              <a:t> mad-</a:t>
            </a:r>
            <a:r>
              <a:rPr lang="en-US" sz="2000" dirty="0" err="1"/>
              <a:t>asrayah</a:t>
            </a:r>
            <a:r>
              <a:rPr lang="en-US" sz="2000" dirty="0"/>
              <a:t>…</a:t>
            </a:r>
          </a:p>
          <a:p>
            <a:pPr marL="800100" lvl="1" indent="-342900">
              <a:buFont typeface="Wingdings" pitchFamily="2" charset="2"/>
              <a:buChar char="Ø"/>
            </a:pPr>
            <a:r>
              <a:rPr lang="en-US" sz="2000" dirty="0" err="1"/>
              <a:t>Premanjana</a:t>
            </a:r>
            <a:r>
              <a:rPr lang="en-US" sz="2000" dirty="0"/>
              <a:t>-</a:t>
            </a:r>
            <a:r>
              <a:rPr lang="en-US" sz="2000" dirty="0" err="1"/>
              <a:t>cchurita</a:t>
            </a:r>
            <a:r>
              <a:rPr lang="en-US" sz="2000" dirty="0"/>
              <a:t>-bhakti-</a:t>
            </a:r>
            <a:r>
              <a:rPr lang="en-US" sz="2000" dirty="0" err="1"/>
              <a:t>vilocanena</a:t>
            </a:r>
            <a:r>
              <a:rPr lang="en-US" sz="2000" dirty="0"/>
              <a:t>… </a:t>
            </a:r>
          </a:p>
          <a:p>
            <a:pPr marL="800100" lvl="1" indent="-342900">
              <a:buFont typeface="Wingdings" pitchFamily="2" charset="2"/>
              <a:buChar char="Ø"/>
            </a:pPr>
            <a:r>
              <a:rPr lang="en-US" sz="2000" dirty="0"/>
              <a:t>Practical </a:t>
            </a:r>
            <a:r>
              <a:rPr lang="en-US" sz="2000" dirty="0" err="1"/>
              <a:t>experinces</a:t>
            </a:r>
            <a:r>
              <a:rPr lang="en-US" sz="2000" dirty="0"/>
              <a:t> of </a:t>
            </a:r>
            <a:r>
              <a:rPr lang="en-US" sz="2000" dirty="0" err="1"/>
              <a:t>Mahajas</a:t>
            </a:r>
            <a:r>
              <a:rPr lang="en-US" sz="2000" dirty="0"/>
              <a:t>….We have to follow them </a:t>
            </a:r>
          </a:p>
          <a:p>
            <a:pPr marL="800100" lvl="1" indent="-342900">
              <a:buFont typeface="Wingdings" pitchFamily="2" charset="2"/>
              <a:buChar char="Ø"/>
            </a:pPr>
            <a:r>
              <a:rPr lang="en-US" sz="2000" dirty="0"/>
              <a:t>Their recommendation…. </a:t>
            </a:r>
            <a:r>
              <a:rPr lang="en-US" sz="2000" dirty="0" err="1"/>
              <a:t>sva-kathah</a:t>
            </a:r>
            <a:r>
              <a:rPr lang="en-US" sz="2000" dirty="0"/>
              <a:t> </a:t>
            </a:r>
            <a:r>
              <a:rPr lang="en-US" sz="2000" dirty="0" err="1"/>
              <a:t>krsnah</a:t>
            </a:r>
            <a:r>
              <a:rPr lang="en-US" sz="2000" dirty="0"/>
              <a:t> </a:t>
            </a:r>
            <a:r>
              <a:rPr lang="en-US" sz="2000" dirty="0" err="1"/>
              <a:t>punya-</a:t>
            </a:r>
            <a:r>
              <a:rPr lang="en-US" sz="2000" b="1" dirty="0" err="1"/>
              <a:t>sravana</a:t>
            </a:r>
            <a:r>
              <a:rPr lang="en-US" sz="2000" dirty="0" err="1"/>
              <a:t>-kirtanah</a:t>
            </a:r>
            <a:r>
              <a:rPr lang="en-US" sz="2000" dirty="0"/>
              <a:t> [SB 1.2.17]. </a:t>
            </a:r>
          </a:p>
          <a:p>
            <a:pPr marL="800100" lvl="1" indent="-342900">
              <a:buFont typeface="Wingdings" pitchFamily="2" charset="2"/>
              <a:buChar char="Ø"/>
            </a:pPr>
            <a:r>
              <a:rPr lang="en-US" sz="2000" dirty="0"/>
              <a:t>Example – </a:t>
            </a:r>
            <a:r>
              <a:rPr lang="en-US" sz="2000" dirty="0" err="1"/>
              <a:t>Prabhupada’s</a:t>
            </a:r>
            <a:r>
              <a:rPr lang="en-US" sz="2000" dirty="0"/>
              <a:t> Only qualification is hearing</a:t>
            </a:r>
            <a:endParaRPr lang="en-US" sz="1800" dirty="0">
              <a:effectLst/>
            </a:endParaRPr>
          </a:p>
          <a:p>
            <a:endParaRPr lang="en-US" dirty="0"/>
          </a:p>
        </p:txBody>
      </p:sp>
    </p:spTree>
    <p:extLst>
      <p:ext uri="{BB962C8B-B14F-4D97-AF65-F5344CB8AC3E}">
        <p14:creationId xmlns:p14="http://schemas.microsoft.com/office/powerpoint/2010/main" val="42792464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3" end="3"/>
                                            </p:txEl>
                                          </p:spTgt>
                                        </p:tgtEl>
                                        <p:attrNameLst>
                                          <p:attrName>style.visibility</p:attrName>
                                        </p:attrNameLst>
                                      </p:cBhvr>
                                      <p:to>
                                        <p:strVal val="visible"/>
                                      </p:to>
                                    </p:set>
                                    <p:animEffect transition="in" filter="fade">
                                      <p:cBhvr>
                                        <p:cTn id="14" dur="1000"/>
                                        <p:tgtEl>
                                          <p:spTgt spid="2">
                                            <p:txEl>
                                              <p:pRg st="3" end="3"/>
                                            </p:txEl>
                                          </p:spTgt>
                                        </p:tgtEl>
                                      </p:cBhvr>
                                    </p:animEffect>
                                    <p:anim calcmode="lin" valueType="num">
                                      <p:cBhvr>
                                        <p:cTn id="1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1000"/>
                                        <p:tgtEl>
                                          <p:spTgt spid="2">
                                            <p:txEl>
                                              <p:pRg st="8" end="8"/>
                                            </p:txEl>
                                          </p:spTgt>
                                        </p:tgtEl>
                                      </p:cBhvr>
                                    </p:animEffect>
                                    <p:anim calcmode="lin" valueType="num">
                                      <p:cBhvr>
                                        <p:cTn id="5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152400"/>
            <a:ext cx="8763000" cy="6629400"/>
          </a:xfrm>
        </p:spPr>
        <p:txBody>
          <a:bodyPr/>
          <a:lstStyle/>
          <a:p>
            <a:pPr marL="0" indent="0" algn="ctr">
              <a:buNone/>
            </a:pPr>
            <a:r>
              <a:rPr lang="vi-VN" sz="2800" b="1" u="sng" dirty="0">
                <a:solidFill>
                  <a:schemeClr val="tx2">
                    <a:lumMod val="60000"/>
                    <a:lumOff val="40000"/>
                  </a:schemeClr>
                </a:solidFill>
                <a:hlinkClick r:id="rId2" action="ppaction://hlinkfile"/>
              </a:rPr>
              <a:t>Śrīmad Bhāgavatam</a:t>
            </a:r>
            <a:r>
              <a:rPr lang="vi-VN" sz="2800" b="1" u="sng" dirty="0">
                <a:solidFill>
                  <a:schemeClr val="tx2">
                    <a:lumMod val="60000"/>
                    <a:lumOff val="40000"/>
                  </a:schemeClr>
                </a:solidFill>
              </a:rPr>
              <a:t> 1.</a:t>
            </a:r>
            <a:r>
              <a:rPr lang="en-US" sz="2800" b="1" u="sng" dirty="0">
                <a:solidFill>
                  <a:schemeClr val="tx2">
                    <a:lumMod val="60000"/>
                    <a:lumOff val="40000"/>
                  </a:schemeClr>
                </a:solidFill>
              </a:rPr>
              <a:t>8</a:t>
            </a:r>
            <a:r>
              <a:rPr lang="vi-VN" sz="2800" b="1" u="sng" dirty="0">
                <a:solidFill>
                  <a:schemeClr val="tx2">
                    <a:lumMod val="60000"/>
                    <a:lumOff val="40000"/>
                  </a:schemeClr>
                </a:solidFill>
              </a:rPr>
              <a:t>.</a:t>
            </a:r>
            <a:r>
              <a:rPr lang="en-US" sz="2800" b="1" u="sng" dirty="0" smtClean="0">
                <a:solidFill>
                  <a:schemeClr val="tx2">
                    <a:lumMod val="60000"/>
                    <a:lumOff val="40000"/>
                  </a:schemeClr>
                </a:solidFill>
              </a:rPr>
              <a:t>19</a:t>
            </a:r>
          </a:p>
          <a:p>
            <a:pPr marL="0" indent="0" algn="ctr">
              <a:buNone/>
            </a:pPr>
            <a:endParaRPr lang="en-US" sz="2800" dirty="0" smtClean="0">
              <a:hlinkClick r:id="rId3" action="ppaction://hlinkfile"/>
            </a:endParaRPr>
          </a:p>
          <a:p>
            <a:pPr marL="0" indent="0" algn="ctr">
              <a:buNone/>
            </a:pPr>
            <a:r>
              <a:rPr lang="vi-VN" sz="2800" dirty="0" smtClean="0">
                <a:hlinkClick r:id="rId3" action="ppaction://hlinkfile"/>
              </a:rPr>
              <a:t>māyā</a:t>
            </a:r>
            <a:r>
              <a:rPr lang="vi-VN" sz="2800" dirty="0" smtClean="0"/>
              <a:t>-javanikācchannam</a:t>
            </a:r>
            <a:endParaRPr lang="vi-VN" sz="2800" dirty="0"/>
          </a:p>
          <a:p>
            <a:pPr marL="0" indent="0" algn="ctr">
              <a:buNone/>
            </a:pPr>
            <a:r>
              <a:rPr lang="vi-VN" sz="2800" dirty="0"/>
              <a:t>ajñādhokṣajam </a:t>
            </a:r>
            <a:r>
              <a:rPr lang="vi-VN" sz="2800" dirty="0">
                <a:hlinkClick r:id="rId4" action="ppaction://hlinkfile"/>
              </a:rPr>
              <a:t>avyayam</a:t>
            </a:r>
            <a:endParaRPr lang="vi-VN" sz="2800" dirty="0"/>
          </a:p>
          <a:p>
            <a:pPr marL="0" indent="0" algn="ctr">
              <a:buNone/>
            </a:pPr>
            <a:r>
              <a:rPr lang="vi-VN" sz="2800" dirty="0">
                <a:hlinkClick r:id="rId5" action="ppaction://hlinkfile"/>
              </a:rPr>
              <a:t>na</a:t>
            </a:r>
            <a:r>
              <a:rPr lang="vi-VN" sz="2800" dirty="0"/>
              <a:t> </a:t>
            </a:r>
            <a:r>
              <a:rPr lang="vi-VN" sz="2800" dirty="0">
                <a:hlinkClick r:id="rId6" action="ppaction://hlinkfile"/>
              </a:rPr>
              <a:t>lakṣyase</a:t>
            </a:r>
            <a:r>
              <a:rPr lang="vi-VN" sz="2800" dirty="0"/>
              <a:t> </a:t>
            </a:r>
            <a:r>
              <a:rPr lang="vi-VN" sz="2800" dirty="0">
                <a:hlinkClick r:id="rId7" action="ppaction://hlinkfile"/>
              </a:rPr>
              <a:t>mūḍha</a:t>
            </a:r>
            <a:r>
              <a:rPr lang="vi-VN" sz="2800" dirty="0"/>
              <a:t>-</a:t>
            </a:r>
            <a:r>
              <a:rPr lang="vi-VN" sz="2800" dirty="0">
                <a:hlinkClick r:id="rId8" action="ppaction://hlinkfile"/>
              </a:rPr>
              <a:t>dṛśā</a:t>
            </a:r>
            <a:endParaRPr lang="vi-VN" sz="2800" dirty="0"/>
          </a:p>
          <a:p>
            <a:pPr marL="0" indent="0" algn="ctr">
              <a:buNone/>
            </a:pPr>
            <a:r>
              <a:rPr lang="vi-VN" sz="2800" dirty="0"/>
              <a:t>naṭo nāṭyadharo </a:t>
            </a:r>
            <a:r>
              <a:rPr lang="vi-VN" sz="2800" dirty="0">
                <a:hlinkClick r:id="rId9" action="ppaction://hlinkfile"/>
              </a:rPr>
              <a:t>yathā</a:t>
            </a:r>
            <a:endParaRPr lang="vi-VN" sz="2800" dirty="0"/>
          </a:p>
          <a:p>
            <a:pPr marL="0" indent="0" algn="ctr">
              <a:buNone/>
            </a:pPr>
            <a:endParaRPr lang="en-US" sz="24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endParaRPr lang="en-US" sz="24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800" dirty="0"/>
              <a:t>Being beyond the </a:t>
            </a:r>
            <a:r>
              <a:rPr lang="en-US" sz="2800" dirty="0">
                <a:hlinkClick r:id="rId10" action="ppaction://hlinkfile"/>
              </a:rPr>
              <a:t>range</a:t>
            </a:r>
            <a:r>
              <a:rPr lang="en-US" sz="2800" dirty="0"/>
              <a:t> of limited sense perception, You are the eternally irreproachable factor covered by the curtain of deluding energy. You are invisible to the foolish observer, exactly as an actor dressed as a player is not recognized.</a:t>
            </a:r>
          </a:p>
          <a:p>
            <a:pPr marL="0" indent="0" algn="ctr">
              <a:buNone/>
            </a:pPr>
            <a:r>
              <a:rPr lang="en-US" sz="2800" dirty="0" smtClean="0"/>
              <a:t>.</a:t>
            </a:r>
            <a:endParaRPr lang="en-US" sz="2800" dirty="0"/>
          </a:p>
        </p:txBody>
      </p:sp>
    </p:spTree>
    <p:extLst>
      <p:ext uri="{BB962C8B-B14F-4D97-AF65-F5344CB8AC3E}">
        <p14:creationId xmlns:p14="http://schemas.microsoft.com/office/powerpoint/2010/main" val="20612262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fade">
                                      <p:cBhvr>
                                        <p:cTn id="29" dur="1000"/>
                                        <p:tgtEl>
                                          <p:spTgt spid="2">
                                            <p:txEl>
                                              <p:pRg st="5" end="5"/>
                                            </p:txEl>
                                          </p:spTgt>
                                        </p:tgtEl>
                                      </p:cBhvr>
                                    </p:animEffect>
                                    <p:anim calcmode="lin" valueType="num">
                                      <p:cBhvr>
                                        <p:cTn id="30"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fade">
                                      <p:cBhvr>
                                        <p:cTn id="36" dur="1000"/>
                                        <p:tgtEl>
                                          <p:spTgt spid="2">
                                            <p:txEl>
                                              <p:pRg st="7" end="7"/>
                                            </p:txEl>
                                          </p:spTgt>
                                        </p:tgtEl>
                                      </p:cBhvr>
                                    </p:animEffect>
                                    <p:anim calcmode="lin" valueType="num">
                                      <p:cBhvr>
                                        <p:cTn id="3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p:cTn id="43"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44"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45" dur="500"/>
                                        <p:tgtEl>
                                          <p:spTgt spid="2">
                                            <p:txEl>
                                              <p:pRg st="9" end="9"/>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nodeType="clickEffect">
                                  <p:stCondLst>
                                    <p:cond delay="0"/>
                                  </p:stCondLst>
                                  <p:childTnLst>
                                    <p:set>
                                      <p:cBhvr>
                                        <p:cTn id="49" dur="1" fill="hold">
                                          <p:stCondLst>
                                            <p:cond delay="0"/>
                                          </p:stCondLst>
                                        </p:cTn>
                                        <p:tgtEl>
                                          <p:spTgt spid="2">
                                            <p:txEl>
                                              <p:pRg st="10" end="10"/>
                                            </p:txEl>
                                          </p:spTgt>
                                        </p:tgtEl>
                                        <p:attrNameLst>
                                          <p:attrName>style.visibility</p:attrName>
                                        </p:attrNameLst>
                                      </p:cBhvr>
                                      <p:to>
                                        <p:strVal val="visible"/>
                                      </p:to>
                                    </p:set>
                                    <p:anim calcmode="lin" valueType="num">
                                      <p:cBhvr>
                                        <p:cTn id="50" dur="10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51" dur="1000" fill="hold"/>
                                        <p:tgtEl>
                                          <p:spTgt spid="2">
                                            <p:txEl>
                                              <p:pRg st="10" end="10"/>
                                            </p:txEl>
                                          </p:spTgt>
                                        </p:tgtEl>
                                        <p:attrNameLst>
                                          <p:attrName>ppt_h</p:attrName>
                                        </p:attrNameLst>
                                      </p:cBhvr>
                                      <p:tavLst>
                                        <p:tav tm="0">
                                          <p:val>
                                            <p:fltVal val="0"/>
                                          </p:val>
                                        </p:tav>
                                        <p:tav tm="100000">
                                          <p:val>
                                            <p:strVal val="#ppt_h"/>
                                          </p:val>
                                        </p:tav>
                                      </p:tavLst>
                                    </p:anim>
                                    <p:anim calcmode="lin" valueType="num">
                                      <p:cBhvr>
                                        <p:cTn id="52" dur="1000" fill="hold"/>
                                        <p:tgtEl>
                                          <p:spTgt spid="2">
                                            <p:txEl>
                                              <p:pRg st="10" end="10"/>
                                            </p:txEl>
                                          </p:spTgt>
                                        </p:tgtEl>
                                        <p:attrNameLst>
                                          <p:attrName>style.rotation</p:attrName>
                                        </p:attrNameLst>
                                      </p:cBhvr>
                                      <p:tavLst>
                                        <p:tav tm="0">
                                          <p:val>
                                            <p:fltVal val="90"/>
                                          </p:val>
                                        </p:tav>
                                        <p:tav tm="100000">
                                          <p:val>
                                            <p:fltVal val="0"/>
                                          </p:val>
                                        </p:tav>
                                      </p:tavLst>
                                    </p:anim>
                                    <p:animEffect transition="in" filter="fade">
                                      <p:cBhvr>
                                        <p:cTn id="53" dur="1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r>
              <a:rPr lang="en-US" sz="2400" dirty="0" smtClean="0">
                <a:hlinkClick r:id="rId2" action="ppaction://hlinkfile"/>
              </a:rPr>
              <a:t>Difficulties in understanding </a:t>
            </a:r>
            <a:r>
              <a:rPr lang="en-US" sz="2400" dirty="0" err="1" smtClean="0">
                <a:hlinkClick r:id="rId2" action="ppaction://hlinkfile"/>
              </a:rPr>
              <a:t>Krsna</a:t>
            </a:r>
            <a:r>
              <a:rPr lang="en-US" sz="2400" dirty="0" smtClean="0">
                <a:hlinkClick r:id="rId2" action="ppaction://hlinkfile"/>
              </a:rPr>
              <a:t>:</a:t>
            </a:r>
          </a:p>
          <a:p>
            <a:r>
              <a:rPr lang="en-US" sz="2400" dirty="0" err="1" smtClean="0">
                <a:hlinkClick r:id="rId2" action="ppaction://hlinkfile"/>
              </a:rPr>
              <a:t>māyā</a:t>
            </a:r>
            <a:r>
              <a:rPr lang="en-US" sz="2400" dirty="0" err="1" smtClean="0"/>
              <a:t>-javanikācchannam</a:t>
            </a:r>
            <a:r>
              <a:rPr lang="en-US" sz="2400" dirty="0" smtClean="0"/>
              <a:t> </a:t>
            </a:r>
            <a:r>
              <a:rPr lang="en-US" sz="2400" dirty="0"/>
              <a:t>- </a:t>
            </a:r>
            <a:r>
              <a:rPr lang="en-US" sz="2400" dirty="0" smtClean="0"/>
              <a:t>Covered </a:t>
            </a:r>
            <a:r>
              <a:rPr lang="en-US" sz="2400" dirty="0"/>
              <a:t>by the curtain of deluding </a:t>
            </a:r>
            <a:r>
              <a:rPr lang="en-US" sz="2400" dirty="0" smtClean="0"/>
              <a:t>energy</a:t>
            </a:r>
          </a:p>
          <a:p>
            <a:pPr lvl="1"/>
            <a:r>
              <a:rPr lang="en-US" sz="2000" dirty="0" smtClean="0"/>
              <a:t>Scientist unable to understand Material nature itself</a:t>
            </a:r>
          </a:p>
          <a:p>
            <a:pPr lvl="1"/>
            <a:r>
              <a:rPr lang="en-US" sz="2000" dirty="0" err="1" smtClean="0"/>
              <a:t>Ajna</a:t>
            </a:r>
            <a:r>
              <a:rPr lang="en-US" sz="2000" dirty="0" smtClean="0"/>
              <a:t> – No sufficient knowledge, because they are in </a:t>
            </a:r>
            <a:r>
              <a:rPr lang="en-US" sz="2000" dirty="0" err="1" smtClean="0"/>
              <a:t>Rojo</a:t>
            </a:r>
            <a:r>
              <a:rPr lang="en-US" sz="2000" dirty="0" smtClean="0"/>
              <a:t> and </a:t>
            </a:r>
            <a:r>
              <a:rPr lang="en-US" sz="2000" dirty="0" err="1" smtClean="0"/>
              <a:t>Thamo</a:t>
            </a:r>
            <a:r>
              <a:rPr lang="en-US" sz="2000" dirty="0" smtClean="0"/>
              <a:t> </a:t>
            </a:r>
            <a:r>
              <a:rPr lang="en-US" sz="2000" dirty="0" err="1" smtClean="0"/>
              <a:t>Guna</a:t>
            </a:r>
            <a:endParaRPr lang="en-US" sz="2000" dirty="0"/>
          </a:p>
          <a:p>
            <a:endParaRPr lang="en-US" sz="2400" dirty="0">
              <a:hlinkClick r:id="rId3" action="ppaction://hlinkfile"/>
            </a:endParaRPr>
          </a:p>
          <a:p>
            <a:r>
              <a:rPr lang="vi-VN" sz="2400" dirty="0" smtClean="0">
                <a:hlinkClick r:id="rId3" action="ppaction://hlinkfile"/>
              </a:rPr>
              <a:t>alakṣyaḿ</a:t>
            </a:r>
            <a:r>
              <a:rPr lang="vi-VN" sz="2400" dirty="0" smtClean="0"/>
              <a:t> </a:t>
            </a:r>
            <a:r>
              <a:rPr lang="vi-VN" sz="2400" dirty="0" smtClean="0">
                <a:hlinkClick r:id="rId4" action="ppaction://hlinkfile"/>
              </a:rPr>
              <a:t>sarva</a:t>
            </a:r>
            <a:r>
              <a:rPr lang="vi-VN" sz="2400" dirty="0" smtClean="0"/>
              <a:t>-</a:t>
            </a:r>
            <a:r>
              <a:rPr lang="vi-VN" sz="2400" dirty="0" smtClean="0">
                <a:hlinkClick r:id="rId5" action="ppaction://hlinkfile"/>
              </a:rPr>
              <a:t>bhūtānām</a:t>
            </a:r>
            <a:r>
              <a:rPr lang="en-US" sz="2400" dirty="0" smtClean="0"/>
              <a:t> -</a:t>
            </a:r>
            <a:r>
              <a:rPr lang="en-US" sz="2400" dirty="0" smtClean="0">
                <a:effectLst/>
              </a:rPr>
              <a:t>  </a:t>
            </a:r>
            <a:r>
              <a:rPr lang="en-US" sz="2200" dirty="0" smtClean="0">
                <a:effectLst/>
              </a:rPr>
              <a:t>Invisible to Living Entities </a:t>
            </a:r>
          </a:p>
          <a:p>
            <a:r>
              <a:rPr lang="vi-VN" sz="2400" dirty="0" smtClean="0">
                <a:hlinkClick r:id="rId6" action="ppaction://hlinkfile"/>
              </a:rPr>
              <a:t>adhokṣajam</a:t>
            </a:r>
            <a:r>
              <a:rPr lang="vi-VN" sz="2400" dirty="0" smtClean="0"/>
              <a:t> </a:t>
            </a:r>
            <a:r>
              <a:rPr lang="en-US" sz="2400" b="1" dirty="0" smtClean="0">
                <a:effectLst/>
              </a:rPr>
              <a:t>– </a:t>
            </a:r>
            <a:r>
              <a:rPr lang="en-US" sz="2200" dirty="0" smtClean="0">
                <a:effectLst/>
              </a:rPr>
              <a:t>Beyond </a:t>
            </a:r>
            <a:r>
              <a:rPr lang="en-US" sz="2200" dirty="0">
                <a:effectLst/>
              </a:rPr>
              <a:t>the range of material </a:t>
            </a:r>
            <a:r>
              <a:rPr lang="en-US" sz="2200" dirty="0" smtClean="0">
                <a:effectLst/>
              </a:rPr>
              <a:t>conception / sense perception</a:t>
            </a:r>
          </a:p>
          <a:p>
            <a:r>
              <a:rPr lang="en-US" sz="2200" dirty="0" smtClean="0">
                <a:effectLst/>
              </a:rPr>
              <a:t>Very </a:t>
            </a:r>
            <a:r>
              <a:rPr lang="en-US" sz="2200" dirty="0">
                <a:effectLst/>
              </a:rPr>
              <a:t>important </a:t>
            </a:r>
            <a:r>
              <a:rPr lang="en-US" sz="2200" dirty="0" smtClean="0">
                <a:effectLst/>
              </a:rPr>
              <a:t>Philosophical </a:t>
            </a:r>
            <a:r>
              <a:rPr lang="en-US" sz="2200" dirty="0">
                <a:effectLst/>
              </a:rPr>
              <a:t>Concept </a:t>
            </a:r>
            <a:r>
              <a:rPr lang="en-US" sz="2200" dirty="0" smtClean="0">
                <a:effectLst/>
              </a:rPr>
              <a:t>&amp; Devotional </a:t>
            </a:r>
            <a:r>
              <a:rPr lang="en-US" sz="2200" dirty="0">
                <a:effectLst/>
              </a:rPr>
              <a:t>Concept.</a:t>
            </a:r>
          </a:p>
          <a:p>
            <a:pPr lvl="1"/>
            <a:r>
              <a:rPr lang="en-US" sz="2000" i="1" dirty="0">
                <a:effectLst/>
              </a:rPr>
              <a:t>Philosophical concept: </a:t>
            </a:r>
            <a:r>
              <a:rPr lang="en-US" sz="2000" dirty="0">
                <a:effectLst/>
              </a:rPr>
              <a:t>We have to use </a:t>
            </a:r>
            <a:r>
              <a:rPr lang="en-US" sz="2000" dirty="0" smtClean="0">
                <a:effectLst/>
              </a:rPr>
              <a:t>the senses </a:t>
            </a:r>
            <a:r>
              <a:rPr lang="en-US" sz="2000" dirty="0">
                <a:effectLst/>
              </a:rPr>
              <a:t>to sever the one who is beyond </a:t>
            </a:r>
            <a:r>
              <a:rPr lang="en-US" sz="2000" dirty="0" smtClean="0">
                <a:effectLst/>
              </a:rPr>
              <a:t>the </a:t>
            </a:r>
            <a:r>
              <a:rPr lang="en-US" sz="2000" dirty="0">
                <a:effectLst/>
              </a:rPr>
              <a:t>senses, that is </a:t>
            </a:r>
            <a:r>
              <a:rPr lang="en-US" sz="2000" dirty="0" smtClean="0">
                <a:effectLst/>
              </a:rPr>
              <a:t>a </a:t>
            </a:r>
            <a:r>
              <a:rPr lang="en-US" sz="2000" dirty="0" err="1" smtClean="0">
                <a:effectLst/>
              </a:rPr>
              <a:t>mystry</a:t>
            </a:r>
            <a:r>
              <a:rPr lang="en-US" sz="2000" dirty="0">
                <a:effectLst/>
              </a:rPr>
              <a:t>. </a:t>
            </a:r>
            <a:endParaRPr lang="en-US" sz="2000" dirty="0" smtClean="0">
              <a:effectLst/>
            </a:endParaRPr>
          </a:p>
          <a:p>
            <a:pPr lvl="1"/>
            <a:r>
              <a:rPr lang="en-US" sz="2000" dirty="0" smtClean="0">
                <a:effectLst/>
              </a:rPr>
              <a:t>2</a:t>
            </a:r>
            <a:r>
              <a:rPr lang="en-US" sz="2000" baseline="30000" dirty="0" smtClean="0">
                <a:effectLst/>
              </a:rPr>
              <a:t>nd</a:t>
            </a:r>
            <a:r>
              <a:rPr lang="en-US" sz="2000" dirty="0" smtClean="0">
                <a:effectLst/>
              </a:rPr>
              <a:t> </a:t>
            </a:r>
            <a:r>
              <a:rPr lang="en-US" sz="2000" dirty="0">
                <a:effectLst/>
              </a:rPr>
              <a:t>Chapter – 1</a:t>
            </a:r>
            <a:r>
              <a:rPr lang="en-US" sz="2000" baseline="30000" dirty="0">
                <a:effectLst/>
              </a:rPr>
              <a:t>st</a:t>
            </a:r>
            <a:r>
              <a:rPr lang="en-US" sz="2000" dirty="0">
                <a:effectLst/>
              </a:rPr>
              <a:t> Question: Essence of all the </a:t>
            </a:r>
            <a:r>
              <a:rPr lang="en-US" sz="2000" dirty="0" err="1">
                <a:effectLst/>
              </a:rPr>
              <a:t>vedic</a:t>
            </a:r>
            <a:r>
              <a:rPr lang="en-US" sz="2000" dirty="0">
                <a:effectLst/>
              </a:rPr>
              <a:t> knowledge is - To </a:t>
            </a:r>
            <a:r>
              <a:rPr lang="en-US" sz="2000" dirty="0" err="1">
                <a:effectLst/>
              </a:rPr>
              <a:t>servce</a:t>
            </a:r>
            <a:r>
              <a:rPr lang="en-US" sz="2000" dirty="0">
                <a:effectLst/>
              </a:rPr>
              <a:t> </a:t>
            </a:r>
            <a:r>
              <a:rPr lang="en-US" sz="2000" dirty="0" err="1">
                <a:effectLst/>
              </a:rPr>
              <a:t>Adoksaja</a:t>
            </a:r>
            <a:r>
              <a:rPr lang="en-US" sz="2000" dirty="0">
                <a:effectLst/>
              </a:rPr>
              <a:t>. Sa </a:t>
            </a:r>
            <a:r>
              <a:rPr lang="en-US" sz="2000" dirty="0" err="1">
                <a:effectLst/>
              </a:rPr>
              <a:t>vai</a:t>
            </a:r>
            <a:r>
              <a:rPr lang="en-US" sz="2000" dirty="0">
                <a:effectLst/>
              </a:rPr>
              <a:t> </a:t>
            </a:r>
            <a:r>
              <a:rPr lang="en-US" sz="2000" dirty="0" err="1">
                <a:effectLst/>
              </a:rPr>
              <a:t>pumsam</a:t>
            </a:r>
            <a:r>
              <a:rPr lang="en-US" sz="2000" dirty="0">
                <a:effectLst/>
              </a:rPr>
              <a:t> </a:t>
            </a:r>
            <a:r>
              <a:rPr lang="en-US" sz="2000" dirty="0" err="1">
                <a:effectLst/>
              </a:rPr>
              <a:t>Paro</a:t>
            </a:r>
            <a:r>
              <a:rPr lang="en-US" sz="2000" dirty="0">
                <a:effectLst/>
              </a:rPr>
              <a:t> </a:t>
            </a:r>
            <a:r>
              <a:rPr lang="en-US" sz="2000" dirty="0" err="1">
                <a:effectLst/>
              </a:rPr>
              <a:t>Dharmo</a:t>
            </a:r>
            <a:r>
              <a:rPr lang="en-US" sz="2000" dirty="0">
                <a:effectLst/>
              </a:rPr>
              <a:t>… </a:t>
            </a:r>
          </a:p>
          <a:p>
            <a:pPr lvl="1"/>
            <a:r>
              <a:rPr lang="en-US" sz="2000" i="1" dirty="0" smtClean="0">
                <a:effectLst/>
              </a:rPr>
              <a:t>Devotional Concept: </a:t>
            </a:r>
            <a:r>
              <a:rPr lang="en-US" sz="2000" dirty="0" smtClean="0">
                <a:effectLst/>
              </a:rPr>
              <a:t> </a:t>
            </a:r>
            <a:r>
              <a:rPr lang="en-US" sz="2000" dirty="0" err="1">
                <a:effectLst/>
              </a:rPr>
              <a:t>Bhaj</a:t>
            </a:r>
            <a:r>
              <a:rPr lang="en-US" sz="2000" dirty="0">
                <a:effectLst/>
              </a:rPr>
              <a:t> </a:t>
            </a:r>
            <a:r>
              <a:rPr lang="en-US" sz="2000" dirty="0" smtClean="0">
                <a:effectLst/>
              </a:rPr>
              <a:t>– root </a:t>
            </a:r>
            <a:r>
              <a:rPr lang="en-US" sz="2000" dirty="0">
                <a:effectLst/>
              </a:rPr>
              <a:t>word of Bhakti – </a:t>
            </a:r>
            <a:r>
              <a:rPr lang="en-US" sz="2000" dirty="0" err="1">
                <a:effectLst/>
              </a:rPr>
              <a:t>Bhaj</a:t>
            </a:r>
            <a:r>
              <a:rPr lang="en-US" sz="2000" dirty="0">
                <a:effectLst/>
              </a:rPr>
              <a:t> mean </a:t>
            </a:r>
            <a:r>
              <a:rPr lang="en-US" sz="2000" dirty="0" err="1">
                <a:effectLst/>
              </a:rPr>
              <a:t>Practicle</a:t>
            </a:r>
            <a:r>
              <a:rPr lang="en-US" sz="2000" dirty="0">
                <a:effectLst/>
              </a:rPr>
              <a:t> engagement for the senses in the spirit of devotion. Why -  to realize </a:t>
            </a:r>
            <a:r>
              <a:rPr lang="en-US" sz="2000" dirty="0" err="1">
                <a:effectLst/>
              </a:rPr>
              <a:t>Adoksaja</a:t>
            </a:r>
            <a:r>
              <a:rPr lang="en-US" sz="2000" dirty="0" smtClean="0">
                <a:effectLst/>
              </a:rPr>
              <a:t>.</a:t>
            </a:r>
          </a:p>
          <a:p>
            <a:pPr lvl="1"/>
            <a:r>
              <a:rPr lang="en-US" sz="2000" dirty="0">
                <a:effectLst/>
              </a:rPr>
              <a:t>Not – Arm chair philosophy. </a:t>
            </a:r>
            <a:r>
              <a:rPr lang="en-US" sz="2000" dirty="0" err="1">
                <a:effectLst/>
              </a:rPr>
              <a:t>Krsn</a:t>
            </a:r>
            <a:r>
              <a:rPr lang="en-US" sz="2000" dirty="0">
                <a:effectLst/>
              </a:rPr>
              <a:t> is all pervasive and he is realized through </a:t>
            </a:r>
            <a:r>
              <a:rPr lang="en-US" sz="2000" dirty="0" err="1" smtClean="0">
                <a:effectLst/>
              </a:rPr>
              <a:t>Bhakthi</a:t>
            </a:r>
            <a:r>
              <a:rPr lang="en-US" sz="2000" dirty="0" smtClean="0">
                <a:effectLst/>
              </a:rPr>
              <a:t>.</a:t>
            </a:r>
          </a:p>
          <a:p>
            <a:pPr lvl="1"/>
            <a:endParaRPr lang="en-US" sz="2000" dirty="0" smtClean="0"/>
          </a:p>
        </p:txBody>
      </p:sp>
    </p:spTree>
    <p:extLst>
      <p:ext uri="{BB962C8B-B14F-4D97-AF65-F5344CB8AC3E}">
        <p14:creationId xmlns:p14="http://schemas.microsoft.com/office/powerpoint/2010/main" val="165557632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1000"/>
                                        <p:tgtEl>
                                          <p:spTgt spid="2">
                                            <p:txEl>
                                              <p:pRg st="8" end="8"/>
                                            </p:txEl>
                                          </p:spTgt>
                                        </p:tgtEl>
                                      </p:cBhvr>
                                    </p:animEffect>
                                    <p:anim calcmode="lin" valueType="num">
                                      <p:cBhvr>
                                        <p:cTn id="5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animEffect transition="in" filter="fade">
                                      <p:cBhvr>
                                        <p:cTn id="63" dur="1000"/>
                                        <p:tgtEl>
                                          <p:spTgt spid="2">
                                            <p:txEl>
                                              <p:pRg st="9" end="9"/>
                                            </p:txEl>
                                          </p:spTgt>
                                        </p:tgtEl>
                                      </p:cBhvr>
                                    </p:animEffect>
                                    <p:anim calcmode="lin" valueType="num">
                                      <p:cBhvr>
                                        <p:cTn id="64"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10" end="10"/>
                                            </p:txEl>
                                          </p:spTgt>
                                        </p:tgtEl>
                                        <p:attrNameLst>
                                          <p:attrName>style.visibility</p:attrName>
                                        </p:attrNameLst>
                                      </p:cBhvr>
                                      <p:to>
                                        <p:strVal val="visible"/>
                                      </p:to>
                                    </p:set>
                                    <p:animEffect transition="in" filter="fade">
                                      <p:cBhvr>
                                        <p:cTn id="70" dur="1000"/>
                                        <p:tgtEl>
                                          <p:spTgt spid="2">
                                            <p:txEl>
                                              <p:pRg st="10" end="10"/>
                                            </p:txEl>
                                          </p:spTgt>
                                        </p:tgtEl>
                                      </p:cBhvr>
                                    </p:animEffect>
                                    <p:anim calcmode="lin" valueType="num">
                                      <p:cBhvr>
                                        <p:cTn id="71"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1" end="11"/>
                                            </p:txEl>
                                          </p:spTgt>
                                        </p:tgtEl>
                                        <p:attrNameLst>
                                          <p:attrName>style.visibility</p:attrName>
                                        </p:attrNameLst>
                                      </p:cBhvr>
                                      <p:to>
                                        <p:strVal val="visible"/>
                                      </p:to>
                                    </p:set>
                                    <p:animEffect transition="in" filter="fade">
                                      <p:cBhvr>
                                        <p:cTn id="77" dur="1000"/>
                                        <p:tgtEl>
                                          <p:spTgt spid="2">
                                            <p:txEl>
                                              <p:pRg st="11" end="11"/>
                                            </p:txEl>
                                          </p:spTgt>
                                        </p:tgtEl>
                                      </p:cBhvr>
                                    </p:animEffect>
                                    <p:anim calcmode="lin" valueType="num">
                                      <p:cBhvr>
                                        <p:cTn id="7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a:buFont typeface="Wingdings" pitchFamily="2" charset="2"/>
              <a:buChar char="Ø"/>
            </a:pPr>
            <a:r>
              <a:rPr lang="en-US" sz="2400" dirty="0" err="1" smtClean="0"/>
              <a:t>Adhoksaja</a:t>
            </a:r>
            <a:r>
              <a:rPr lang="en-US" sz="2400" dirty="0" smtClean="0"/>
              <a:t> </a:t>
            </a:r>
            <a:r>
              <a:rPr lang="en-US" sz="2400" dirty="0"/>
              <a:t>means where these kinds of speculation, beginning from a to </a:t>
            </a:r>
            <a:r>
              <a:rPr lang="en-US" sz="2400" dirty="0" err="1"/>
              <a:t>ksa</a:t>
            </a:r>
            <a:r>
              <a:rPr lang="en-US" sz="2400" dirty="0"/>
              <a:t>, will not </a:t>
            </a:r>
            <a:r>
              <a:rPr lang="en-US" sz="2400" dirty="0" smtClean="0"/>
              <a:t>act.</a:t>
            </a:r>
          </a:p>
          <a:p>
            <a:pPr>
              <a:buFont typeface="Wingdings" pitchFamily="2" charset="2"/>
              <a:buChar char="Ø"/>
            </a:pPr>
            <a:r>
              <a:rPr lang="en-US" sz="2400" dirty="0" err="1" smtClean="0">
                <a:hlinkClick r:id="rId2" action="ppaction://hlinkfile"/>
              </a:rPr>
              <a:t>Avyayam</a:t>
            </a:r>
            <a:r>
              <a:rPr lang="en-US" sz="2400" dirty="0" smtClean="0"/>
              <a:t> </a:t>
            </a:r>
            <a:r>
              <a:rPr lang="en-US" sz="2400" dirty="0" smtClean="0">
                <a:effectLst/>
              </a:rPr>
              <a:t>– </a:t>
            </a:r>
            <a:r>
              <a:rPr lang="en-US" sz="2200" dirty="0" err="1">
                <a:effectLst/>
              </a:rPr>
              <a:t>Ir</a:t>
            </a:r>
            <a:r>
              <a:rPr lang="en-US" sz="2200" dirty="0">
                <a:effectLst/>
              </a:rPr>
              <a:t>-reproachable – Defect Less / Perfect / </a:t>
            </a:r>
            <a:r>
              <a:rPr lang="en-US" sz="2200" dirty="0" smtClean="0">
                <a:effectLst/>
              </a:rPr>
              <a:t>unlimited / imperishable / Inexhaustible</a:t>
            </a:r>
          </a:p>
          <a:p>
            <a:pPr lvl="1">
              <a:buFont typeface="Wingdings" pitchFamily="2" charset="2"/>
              <a:buChar char="Ø"/>
            </a:pPr>
            <a:r>
              <a:rPr lang="en-US" sz="2000" dirty="0">
                <a:hlinkClick r:id="rId3" action="ppaction://hlinkfile"/>
              </a:rPr>
              <a:t>BG </a:t>
            </a:r>
            <a:r>
              <a:rPr lang="en-US" sz="2000" dirty="0" smtClean="0">
                <a:hlinkClick r:id="rId3" action="ppaction://hlinkfile"/>
              </a:rPr>
              <a:t>7.13:</a:t>
            </a:r>
            <a:r>
              <a:rPr lang="en-US" sz="2000" dirty="0" smtClean="0">
                <a:effectLst/>
              </a:rPr>
              <a:t> </a:t>
            </a:r>
            <a:r>
              <a:rPr lang="en-US" sz="2000" dirty="0">
                <a:effectLst/>
              </a:rPr>
              <a:t>Deluded by the three modes [goodness, passion and ignorance], the whole world does not know Me, who am above the modes and </a:t>
            </a:r>
            <a:r>
              <a:rPr lang="en-US" sz="2000" i="1" u="sng" dirty="0">
                <a:effectLst/>
              </a:rPr>
              <a:t>inexhaustible</a:t>
            </a:r>
            <a:r>
              <a:rPr lang="en-US" sz="2000" dirty="0">
                <a:effectLst/>
              </a:rPr>
              <a:t>.</a:t>
            </a:r>
          </a:p>
          <a:p>
            <a:pPr marL="742950" lvl="2" indent="-342900">
              <a:buClr>
                <a:schemeClr val="hlink"/>
              </a:buClr>
              <a:buFont typeface="Wingdings" pitchFamily="2" charset="2"/>
              <a:buChar char="Ø"/>
            </a:pPr>
            <a:r>
              <a:rPr lang="en-US" sz="2000" dirty="0" smtClean="0">
                <a:hlinkClick r:id="rId3" action="ppaction://hlinkfile"/>
              </a:rPr>
              <a:t>BG </a:t>
            </a:r>
            <a:r>
              <a:rPr lang="en-US" sz="2000" dirty="0">
                <a:hlinkClick r:id="rId3" action="ppaction://hlinkfile"/>
              </a:rPr>
              <a:t>7.24: </a:t>
            </a:r>
            <a:r>
              <a:rPr lang="en-US" sz="2000" dirty="0">
                <a:effectLst/>
              </a:rPr>
              <a:t>Unintelligent men, who do not know Me perfectly, think that I, the Supreme Personality of Godhead, </a:t>
            </a:r>
            <a:r>
              <a:rPr lang="en-US" sz="2000" dirty="0" err="1">
                <a:effectLst/>
                <a:hlinkClick r:id="rId4"/>
              </a:rPr>
              <a:t>Kṛṣṇa</a:t>
            </a:r>
            <a:r>
              <a:rPr lang="en-US" sz="2000" dirty="0">
                <a:effectLst/>
              </a:rPr>
              <a:t>, was impersonal before and have now assumed this personality. Due to their small knowledge, they do not know My higher nature, which is </a:t>
            </a:r>
            <a:r>
              <a:rPr lang="en-US" sz="2000" i="1" u="sng" dirty="0">
                <a:effectLst/>
              </a:rPr>
              <a:t>imperishable</a:t>
            </a:r>
            <a:r>
              <a:rPr lang="en-US" sz="2000" dirty="0">
                <a:effectLst/>
              </a:rPr>
              <a:t> and supreme</a:t>
            </a:r>
            <a:r>
              <a:rPr lang="en-US" sz="2000" dirty="0" smtClean="0">
                <a:effectLst/>
              </a:rPr>
              <a:t>.</a:t>
            </a:r>
          </a:p>
          <a:p>
            <a:pPr marL="742950" lvl="2" indent="-342900">
              <a:buClr>
                <a:schemeClr val="hlink"/>
              </a:buClr>
              <a:buFont typeface="Wingdings" pitchFamily="2" charset="2"/>
              <a:buChar char="Ø"/>
            </a:pPr>
            <a:endParaRPr lang="en-US" sz="1600" dirty="0">
              <a:effectLst/>
            </a:endParaRPr>
          </a:p>
          <a:p>
            <a:pPr>
              <a:buFont typeface="Wingdings" pitchFamily="2" charset="2"/>
              <a:buChar char="Ø"/>
            </a:pPr>
            <a:r>
              <a:rPr lang="vi-VN" sz="2400" dirty="0">
                <a:hlinkClick r:id="rId3" action="ppaction://hlinkfile"/>
              </a:rPr>
              <a:t>na</a:t>
            </a:r>
            <a:r>
              <a:rPr lang="vi-VN" sz="2400" dirty="0"/>
              <a:t> </a:t>
            </a:r>
            <a:r>
              <a:rPr lang="vi-VN" sz="2400" dirty="0">
                <a:hlinkClick r:id="rId5" action="ppaction://hlinkfile"/>
              </a:rPr>
              <a:t>lakṣyase</a:t>
            </a:r>
            <a:r>
              <a:rPr lang="vi-VN" sz="2400" dirty="0"/>
              <a:t> </a:t>
            </a:r>
            <a:r>
              <a:rPr lang="vi-VN" sz="2400" dirty="0">
                <a:hlinkClick r:id="rId6" action="ppaction://hlinkfile"/>
              </a:rPr>
              <a:t>mūḍha</a:t>
            </a:r>
            <a:r>
              <a:rPr lang="vi-VN" sz="2400" dirty="0"/>
              <a:t>-</a:t>
            </a:r>
            <a:r>
              <a:rPr lang="vi-VN" sz="2400" dirty="0">
                <a:hlinkClick r:id="rId7" action="ppaction://hlinkfile"/>
              </a:rPr>
              <a:t>dṛśā</a:t>
            </a:r>
            <a:r>
              <a:rPr lang="en-US" sz="2400" dirty="0"/>
              <a:t>–  Invisible to foolish observer.</a:t>
            </a:r>
          </a:p>
          <a:p>
            <a:pPr>
              <a:buFont typeface="Wingdings" pitchFamily="2" charset="2"/>
              <a:buChar char="Ø"/>
            </a:pPr>
            <a:r>
              <a:rPr lang="en-US" sz="2400" dirty="0" err="1"/>
              <a:t>Krsna’s</a:t>
            </a:r>
            <a:r>
              <a:rPr lang="en-US" sz="2400" dirty="0"/>
              <a:t> Divinity:</a:t>
            </a:r>
          </a:p>
          <a:p>
            <a:pPr lvl="1">
              <a:buFont typeface="Wingdings" pitchFamily="2" charset="2"/>
              <a:buChar char="Ø"/>
            </a:pPr>
            <a:r>
              <a:rPr lang="en-US" sz="2000" dirty="0"/>
              <a:t>Appear as different incarnations. Rama, </a:t>
            </a:r>
            <a:r>
              <a:rPr lang="en-US" sz="2000" dirty="0" err="1"/>
              <a:t>Nrisimha</a:t>
            </a:r>
            <a:endParaRPr lang="en-US" sz="2000" dirty="0"/>
          </a:p>
          <a:p>
            <a:pPr lvl="1">
              <a:buFont typeface="Wingdings" pitchFamily="2" charset="2"/>
              <a:buChar char="Ø"/>
            </a:pPr>
            <a:r>
              <a:rPr lang="en-US" sz="2000" dirty="0" err="1"/>
              <a:t>Krsna</a:t>
            </a:r>
            <a:r>
              <a:rPr lang="en-US" sz="2000" dirty="0"/>
              <a:t> Super human </a:t>
            </a:r>
            <a:r>
              <a:rPr lang="en-US" sz="2000" dirty="0" err="1"/>
              <a:t>Passtimes</a:t>
            </a:r>
            <a:r>
              <a:rPr lang="en-US" sz="2000" dirty="0"/>
              <a:t> – SB Tenth Canto</a:t>
            </a:r>
            <a:endParaRPr lang="en-US" sz="2000" i="1" dirty="0"/>
          </a:p>
          <a:p>
            <a:pPr lvl="1">
              <a:buFont typeface="Wingdings" pitchFamily="2" charset="2"/>
              <a:buChar char="Ø"/>
            </a:pPr>
            <a:r>
              <a:rPr lang="en-US" sz="2000" dirty="0"/>
              <a:t>Marvelous Capacities – As hero, </a:t>
            </a:r>
            <a:r>
              <a:rPr lang="en-US" sz="2000" dirty="0" err="1"/>
              <a:t>householer</a:t>
            </a:r>
            <a:r>
              <a:rPr lang="en-US" sz="2000" dirty="0"/>
              <a:t>, teacher , renouncer</a:t>
            </a:r>
          </a:p>
          <a:p>
            <a:pPr lvl="1">
              <a:buFont typeface="Wingdings" pitchFamily="2" charset="2"/>
              <a:buChar char="Ø"/>
            </a:pPr>
            <a:r>
              <a:rPr lang="en-US" sz="2000" dirty="0"/>
              <a:t>Was accepted as SPG by great Authoritative Personalities</a:t>
            </a:r>
          </a:p>
          <a:p>
            <a:pPr lvl="1">
              <a:buFont typeface="Wingdings" pitchFamily="2" charset="2"/>
              <a:buChar char="Ø"/>
            </a:pPr>
            <a:r>
              <a:rPr lang="en-US" sz="2000" dirty="0" err="1"/>
              <a:t>Krsna</a:t>
            </a:r>
            <a:r>
              <a:rPr lang="en-US" sz="2000" dirty="0"/>
              <a:t> himself declared his divinity in many scriptures</a:t>
            </a:r>
          </a:p>
          <a:p>
            <a:endParaRPr lang="en-US" dirty="0"/>
          </a:p>
          <a:p>
            <a:pPr lvl="1"/>
            <a:endParaRPr lang="en-US" sz="2000" dirty="0" smtClean="0"/>
          </a:p>
        </p:txBody>
      </p:sp>
    </p:spTree>
    <p:extLst>
      <p:ext uri="{BB962C8B-B14F-4D97-AF65-F5344CB8AC3E}">
        <p14:creationId xmlns:p14="http://schemas.microsoft.com/office/powerpoint/2010/main" val="40387963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1000"/>
                                        <p:tgtEl>
                                          <p:spTgt spid="2">
                                            <p:txEl>
                                              <p:pRg st="8" end="8"/>
                                            </p:txEl>
                                          </p:spTgt>
                                        </p:tgtEl>
                                      </p:cBhvr>
                                    </p:animEffect>
                                    <p:anim calcmode="lin" valueType="num">
                                      <p:cBhvr>
                                        <p:cTn id="5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animEffect transition="in" filter="fade">
                                      <p:cBhvr>
                                        <p:cTn id="63" dur="1000"/>
                                        <p:tgtEl>
                                          <p:spTgt spid="2">
                                            <p:txEl>
                                              <p:pRg st="9" end="9"/>
                                            </p:txEl>
                                          </p:spTgt>
                                        </p:tgtEl>
                                      </p:cBhvr>
                                    </p:animEffect>
                                    <p:anim calcmode="lin" valueType="num">
                                      <p:cBhvr>
                                        <p:cTn id="64"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10" end="10"/>
                                            </p:txEl>
                                          </p:spTgt>
                                        </p:tgtEl>
                                        <p:attrNameLst>
                                          <p:attrName>style.visibility</p:attrName>
                                        </p:attrNameLst>
                                      </p:cBhvr>
                                      <p:to>
                                        <p:strVal val="visible"/>
                                      </p:to>
                                    </p:set>
                                    <p:animEffect transition="in" filter="fade">
                                      <p:cBhvr>
                                        <p:cTn id="70" dur="1000"/>
                                        <p:tgtEl>
                                          <p:spTgt spid="2">
                                            <p:txEl>
                                              <p:pRg st="10" end="10"/>
                                            </p:txEl>
                                          </p:spTgt>
                                        </p:tgtEl>
                                      </p:cBhvr>
                                    </p:animEffect>
                                    <p:anim calcmode="lin" valueType="num">
                                      <p:cBhvr>
                                        <p:cTn id="71"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1" end="11"/>
                                            </p:txEl>
                                          </p:spTgt>
                                        </p:tgtEl>
                                        <p:attrNameLst>
                                          <p:attrName>style.visibility</p:attrName>
                                        </p:attrNameLst>
                                      </p:cBhvr>
                                      <p:to>
                                        <p:strVal val="visible"/>
                                      </p:to>
                                    </p:set>
                                    <p:animEffect transition="in" filter="fade">
                                      <p:cBhvr>
                                        <p:cTn id="77" dur="1000"/>
                                        <p:tgtEl>
                                          <p:spTgt spid="2">
                                            <p:txEl>
                                              <p:pRg st="11" end="11"/>
                                            </p:txEl>
                                          </p:spTgt>
                                        </p:tgtEl>
                                      </p:cBhvr>
                                    </p:animEffect>
                                    <p:anim calcmode="lin" valueType="num">
                                      <p:cBhvr>
                                        <p:cTn id="7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839200" cy="6705600"/>
          </a:xfrm>
        </p:spPr>
        <p:txBody>
          <a:bodyPr/>
          <a:lstStyle/>
          <a:p>
            <a:pPr lvl="0"/>
            <a:endParaRPr lang="en-US" sz="1800" dirty="0" smtClean="0"/>
          </a:p>
          <a:p>
            <a:pPr lvl="0">
              <a:buFont typeface="Wingdings" pitchFamily="2" charset="2"/>
              <a:buChar char="Ø"/>
            </a:pPr>
            <a:r>
              <a:rPr lang="en-US" sz="2200" dirty="0" smtClean="0"/>
              <a:t>Yet demoniac </a:t>
            </a:r>
            <a:r>
              <a:rPr lang="en-US" sz="2200" dirty="0"/>
              <a:t>mentality who are always reluctant to accept the Lord as the Supreme Absolute </a:t>
            </a:r>
            <a:r>
              <a:rPr lang="en-US" sz="2200" dirty="0" smtClean="0"/>
              <a:t>Truth </a:t>
            </a:r>
          </a:p>
          <a:p>
            <a:pPr lvl="0">
              <a:buFont typeface="Wingdings" pitchFamily="2" charset="2"/>
              <a:buChar char="Ø"/>
            </a:pPr>
            <a:r>
              <a:rPr lang="en-US" sz="2200" dirty="0" smtClean="0"/>
              <a:t>Three Reasons for not able to see </a:t>
            </a:r>
            <a:r>
              <a:rPr lang="en-US" sz="2200" dirty="0" err="1" smtClean="0"/>
              <a:t>Krsna</a:t>
            </a:r>
            <a:r>
              <a:rPr lang="en-US" sz="2200" dirty="0" smtClean="0"/>
              <a:t>.</a:t>
            </a:r>
          </a:p>
          <a:p>
            <a:pPr lvl="1">
              <a:buFont typeface="Wingdings" pitchFamily="2" charset="2"/>
              <a:buChar char="Ø"/>
            </a:pPr>
            <a:r>
              <a:rPr lang="en-US" sz="2200" dirty="0" smtClean="0">
                <a:effectLst/>
              </a:rPr>
              <a:t>Not </a:t>
            </a:r>
            <a:r>
              <a:rPr lang="en-US" sz="2200" dirty="0">
                <a:effectLst/>
              </a:rPr>
              <a:t>able to see </a:t>
            </a:r>
            <a:r>
              <a:rPr lang="en-US" sz="2200" dirty="0" err="1" smtClean="0">
                <a:effectLst/>
              </a:rPr>
              <a:t>Krsna</a:t>
            </a:r>
            <a:r>
              <a:rPr lang="en-US" sz="2200" dirty="0" smtClean="0">
                <a:effectLst/>
              </a:rPr>
              <a:t> due </a:t>
            </a:r>
            <a:r>
              <a:rPr lang="en-US" sz="2200" dirty="0">
                <a:effectLst/>
              </a:rPr>
              <a:t>to poor fund of knowledge.</a:t>
            </a:r>
          </a:p>
          <a:p>
            <a:pPr lvl="1">
              <a:buFont typeface="Wingdings" pitchFamily="2" charset="2"/>
              <a:buChar char="Ø"/>
            </a:pPr>
            <a:r>
              <a:rPr lang="en-US" sz="2200" dirty="0" smtClean="0">
                <a:effectLst/>
              </a:rPr>
              <a:t>Partially due to </a:t>
            </a:r>
            <a:r>
              <a:rPr lang="en-US" sz="2200" dirty="0" err="1" smtClean="0">
                <a:effectLst/>
              </a:rPr>
              <a:t>Stuburrn</a:t>
            </a:r>
            <a:r>
              <a:rPr lang="en-US" sz="2200" dirty="0" smtClean="0">
                <a:effectLst/>
              </a:rPr>
              <a:t> nature or misdeeds in the past and present, </a:t>
            </a:r>
            <a:r>
              <a:rPr lang="en-US" sz="2200" dirty="0">
                <a:effectLst/>
              </a:rPr>
              <a:t>even after giving proper </a:t>
            </a:r>
            <a:r>
              <a:rPr lang="en-US" sz="2200" dirty="0" smtClean="0">
                <a:effectLst/>
              </a:rPr>
              <a:t>training.</a:t>
            </a:r>
            <a:endParaRPr lang="en-US" sz="2200" dirty="0">
              <a:effectLst/>
            </a:endParaRPr>
          </a:p>
          <a:p>
            <a:pPr lvl="1">
              <a:buFont typeface="Wingdings" pitchFamily="2" charset="2"/>
              <a:buChar char="Ø"/>
            </a:pPr>
            <a:r>
              <a:rPr lang="en-US" sz="2200" dirty="0">
                <a:effectLst/>
              </a:rPr>
              <a:t>They </a:t>
            </a:r>
            <a:r>
              <a:rPr lang="en-US" sz="2200" dirty="0" smtClean="0">
                <a:effectLst/>
              </a:rPr>
              <a:t>depend on their imperfect senses to see and understand </a:t>
            </a:r>
            <a:r>
              <a:rPr lang="en-US" sz="2200" dirty="0" err="1" smtClean="0">
                <a:effectLst/>
              </a:rPr>
              <a:t>Krsna</a:t>
            </a:r>
            <a:r>
              <a:rPr lang="en-US" sz="2200" dirty="0" smtClean="0">
                <a:effectLst/>
              </a:rPr>
              <a:t>. Ex Material Scientist.</a:t>
            </a:r>
          </a:p>
          <a:p>
            <a:pPr>
              <a:buFont typeface="Wingdings" pitchFamily="2" charset="2"/>
              <a:buChar char="Ø"/>
            </a:pPr>
            <a:r>
              <a:rPr lang="vi-VN" sz="2200" u="sng" dirty="0"/>
              <a:t>naṭo nāṭyadharo </a:t>
            </a:r>
            <a:r>
              <a:rPr lang="vi-VN" sz="2200" u="sng" dirty="0">
                <a:hlinkClick r:id="rId2" action="ppaction://hlinkfile"/>
              </a:rPr>
              <a:t>yathā</a:t>
            </a:r>
            <a:r>
              <a:rPr lang="en-US" sz="2200" u="sng" dirty="0"/>
              <a:t> </a:t>
            </a:r>
            <a:r>
              <a:rPr lang="en-US" sz="2200" dirty="0"/>
              <a:t>– As an artist dressed as a player</a:t>
            </a:r>
            <a:endParaRPr lang="vi-VN" sz="2200" dirty="0"/>
          </a:p>
          <a:p>
            <a:pPr lvl="1">
              <a:buFont typeface="Wingdings" pitchFamily="2" charset="2"/>
              <a:buChar char="Ø"/>
            </a:pPr>
            <a:r>
              <a:rPr lang="en-US" sz="2200" dirty="0" err="1"/>
              <a:t>Krsna</a:t>
            </a:r>
            <a:r>
              <a:rPr lang="en-US" sz="2200" dirty="0"/>
              <a:t> is every where - </a:t>
            </a:r>
            <a:r>
              <a:rPr lang="en-US" sz="2200" dirty="0" err="1"/>
              <a:t>goloka</a:t>
            </a:r>
            <a:r>
              <a:rPr lang="en-US" sz="2200" dirty="0"/>
              <a:t> </a:t>
            </a:r>
            <a:r>
              <a:rPr lang="en-US" sz="2200" dirty="0" err="1"/>
              <a:t>eva</a:t>
            </a:r>
            <a:r>
              <a:rPr lang="en-US" sz="2200" dirty="0"/>
              <a:t> </a:t>
            </a:r>
            <a:r>
              <a:rPr lang="en-US" sz="2200" dirty="0" err="1"/>
              <a:t>nivasaty</a:t>
            </a:r>
            <a:r>
              <a:rPr lang="en-US" sz="2200" dirty="0"/>
              <a:t> </a:t>
            </a:r>
            <a:r>
              <a:rPr lang="en-US" sz="2200" dirty="0" err="1"/>
              <a:t>akhilatma-bhutah</a:t>
            </a:r>
            <a:r>
              <a:rPr lang="en-US" sz="2200" dirty="0"/>
              <a:t> [</a:t>
            </a:r>
            <a:r>
              <a:rPr lang="en-US" sz="2200" dirty="0" err="1"/>
              <a:t>Bs</a:t>
            </a:r>
            <a:r>
              <a:rPr lang="en-US" sz="2200" dirty="0"/>
              <a:t>. 5.37].</a:t>
            </a:r>
          </a:p>
          <a:p>
            <a:pPr lvl="1">
              <a:buFont typeface="Wingdings" pitchFamily="2" charset="2"/>
              <a:buChar char="Ø"/>
            </a:pPr>
            <a:r>
              <a:rPr lang="en-US" sz="2200" dirty="0"/>
              <a:t>Example : </a:t>
            </a:r>
            <a:r>
              <a:rPr lang="en-US" sz="2200" dirty="0" err="1"/>
              <a:t>Chaitanya</a:t>
            </a:r>
            <a:r>
              <a:rPr lang="en-US" sz="2200" dirty="0"/>
              <a:t> Prabhu - Grand drama</a:t>
            </a:r>
            <a:endParaRPr lang="en-US" sz="2200" dirty="0" smtClean="0"/>
          </a:p>
          <a:p>
            <a:pPr lvl="1"/>
            <a:endParaRPr lang="en-US" sz="2000" dirty="0"/>
          </a:p>
          <a:p>
            <a:pPr lvl="1"/>
            <a:endParaRPr lang="en-US" sz="2000" dirty="0" smtClean="0"/>
          </a:p>
        </p:txBody>
      </p:sp>
    </p:spTree>
    <p:extLst>
      <p:ext uri="{BB962C8B-B14F-4D97-AF65-F5344CB8AC3E}">
        <p14:creationId xmlns:p14="http://schemas.microsoft.com/office/powerpoint/2010/main" val="29593736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1000"/>
                                        <p:tgtEl>
                                          <p:spTgt spid="2">
                                            <p:txEl>
                                              <p:pRg st="8" end="8"/>
                                            </p:txEl>
                                          </p:spTgt>
                                        </p:tgtEl>
                                      </p:cBhvr>
                                    </p:animEffect>
                                    <p:anim calcmode="lin" valueType="num">
                                      <p:cBhvr>
                                        <p:cTn id="5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0"/>
            <a:ext cx="8991600" cy="6858000"/>
          </a:xfrm>
          <a:effectLst>
            <a:outerShdw blurRad="50800" dist="38100" dir="2700000" algn="tl" rotWithShape="0">
              <a:prstClr val="black">
                <a:alpha val="40000"/>
              </a:prstClr>
            </a:outerShdw>
          </a:effectLst>
        </p:spPr>
        <p:txBody>
          <a:bodyPr/>
          <a:lstStyle/>
          <a:p>
            <a:pPr lvl="0"/>
            <a:endParaRPr lang="en-US" sz="1800" dirty="0"/>
          </a:p>
          <a:p>
            <a:endParaRPr lang="en-US" sz="1400" dirty="0">
              <a:solidFill>
                <a:schemeClr val="tx2">
                  <a:lumMod val="60000"/>
                  <a:lumOff val="40000"/>
                </a:schemeClr>
              </a:solidFill>
              <a:effectLst>
                <a:outerShdw blurRad="38100" dist="38100" dir="2700000" algn="tl">
                  <a:srgbClr val="000000">
                    <a:alpha val="43137"/>
                  </a:srgbClr>
                </a:outerShdw>
              </a:effectLst>
            </a:endParaRPr>
          </a:p>
        </p:txBody>
      </p:sp>
      <p:sp>
        <p:nvSpPr>
          <p:cNvPr id="3" name="Rectangle 2"/>
          <p:cNvSpPr/>
          <p:nvPr/>
        </p:nvSpPr>
        <p:spPr>
          <a:xfrm>
            <a:off x="76200" y="76200"/>
            <a:ext cx="8915400" cy="5786199"/>
          </a:xfrm>
          <a:prstGeom prst="rect">
            <a:avLst/>
          </a:prstGeom>
        </p:spPr>
        <p:txBody>
          <a:bodyPr wrap="square">
            <a:spAutoFit/>
          </a:bodyPr>
          <a:lstStyle/>
          <a:p>
            <a:pPr lvl="1"/>
            <a:r>
              <a:rPr lang="en-US" sz="2000" dirty="0" smtClean="0"/>
              <a:t>.</a:t>
            </a:r>
            <a:endParaRPr lang="en-US" sz="2000" dirty="0"/>
          </a:p>
          <a:p>
            <a:pPr lvl="1"/>
            <a:endParaRPr lang="en-US" sz="2400" dirty="0">
              <a:solidFill>
                <a:schemeClr val="tx2">
                  <a:lumMod val="60000"/>
                  <a:lumOff val="40000"/>
                </a:schemeClr>
              </a:solidFill>
            </a:endParaRPr>
          </a:p>
          <a:p>
            <a:pPr lvl="1"/>
            <a:endParaRPr lang="en-US" sz="2400" dirty="0" smtClean="0">
              <a:solidFill>
                <a:schemeClr val="tx2">
                  <a:lumMod val="60000"/>
                  <a:lumOff val="40000"/>
                </a:schemeClr>
              </a:solidFill>
            </a:endParaRPr>
          </a:p>
          <a:p>
            <a:pPr lvl="1"/>
            <a:endParaRPr lang="en-US" sz="2400" dirty="0">
              <a:solidFill>
                <a:schemeClr val="tx2">
                  <a:lumMod val="60000"/>
                  <a:lumOff val="40000"/>
                </a:schemeClr>
              </a:solidFill>
            </a:endParaRPr>
          </a:p>
          <a:p>
            <a:pPr lvl="1"/>
            <a:endParaRPr lang="en-US" sz="2400" dirty="0" smtClean="0">
              <a:solidFill>
                <a:schemeClr val="tx2">
                  <a:lumMod val="60000"/>
                  <a:lumOff val="40000"/>
                </a:schemeClr>
              </a:solidFill>
            </a:endParaRPr>
          </a:p>
          <a:p>
            <a:pPr lvl="1"/>
            <a:endParaRPr lang="en-US" sz="2400" dirty="0">
              <a:solidFill>
                <a:schemeClr val="tx2">
                  <a:lumMod val="60000"/>
                  <a:lumOff val="40000"/>
                </a:schemeClr>
              </a:solidFill>
            </a:endParaRPr>
          </a:p>
          <a:p>
            <a:pPr lvl="1"/>
            <a:endParaRPr lang="en-US" sz="2400" dirty="0" smtClean="0">
              <a:solidFill>
                <a:schemeClr val="tx2">
                  <a:lumMod val="60000"/>
                  <a:lumOff val="40000"/>
                </a:schemeClr>
              </a:solidFill>
            </a:endParaRPr>
          </a:p>
          <a:p>
            <a:pPr lvl="1"/>
            <a:endParaRPr lang="en-US" sz="2400" dirty="0">
              <a:solidFill>
                <a:schemeClr val="tx2">
                  <a:lumMod val="60000"/>
                  <a:lumOff val="40000"/>
                </a:schemeClr>
              </a:solidFill>
            </a:endParaRPr>
          </a:p>
          <a:p>
            <a:pPr lvl="1"/>
            <a:endParaRPr lang="en-US" sz="2400" dirty="0" smtClean="0">
              <a:solidFill>
                <a:schemeClr val="tx2">
                  <a:lumMod val="60000"/>
                  <a:lumOff val="40000"/>
                </a:schemeClr>
              </a:solidFill>
            </a:endParaRPr>
          </a:p>
          <a:p>
            <a:pPr lvl="1"/>
            <a:endParaRPr lang="en-US" sz="2400" dirty="0">
              <a:solidFill>
                <a:schemeClr val="tx2">
                  <a:lumMod val="60000"/>
                  <a:lumOff val="40000"/>
                </a:schemeClr>
              </a:solidFill>
            </a:endParaRPr>
          </a:p>
          <a:p>
            <a:pPr lvl="1"/>
            <a:endParaRPr lang="en-US" sz="2400" dirty="0" smtClean="0">
              <a:solidFill>
                <a:schemeClr val="tx2">
                  <a:lumMod val="60000"/>
                  <a:lumOff val="40000"/>
                </a:schemeClr>
              </a:solidFill>
            </a:endParaRPr>
          </a:p>
          <a:p>
            <a:pPr lvl="1"/>
            <a:endParaRPr lang="en-US" sz="2400" dirty="0">
              <a:solidFill>
                <a:schemeClr val="tx2">
                  <a:lumMod val="60000"/>
                  <a:lumOff val="40000"/>
                </a:schemeClr>
              </a:solidFill>
            </a:endParaRPr>
          </a:p>
          <a:p>
            <a:pPr lvl="1"/>
            <a:endParaRPr lang="en-US" sz="2400" dirty="0" smtClean="0">
              <a:solidFill>
                <a:schemeClr val="tx2">
                  <a:lumMod val="60000"/>
                  <a:lumOff val="40000"/>
                </a:schemeClr>
              </a:solidFill>
            </a:endParaRPr>
          </a:p>
          <a:p>
            <a:pPr lvl="1"/>
            <a:endParaRPr lang="en-US" sz="2400" dirty="0">
              <a:solidFill>
                <a:schemeClr val="tx2">
                  <a:lumMod val="60000"/>
                  <a:lumOff val="40000"/>
                </a:schemeClr>
              </a:solidFill>
            </a:endParaRPr>
          </a:p>
          <a:p>
            <a:pPr lvl="1"/>
            <a:endParaRPr lang="en-US" sz="2400" dirty="0">
              <a:solidFill>
                <a:schemeClr val="tx2">
                  <a:lumMod val="60000"/>
                  <a:lumOff val="40000"/>
                </a:schemeClr>
              </a:solidFill>
            </a:endParaRPr>
          </a:p>
          <a:p>
            <a:pPr lvl="1"/>
            <a:endParaRPr lang="en-US" sz="1400" dirty="0"/>
          </a:p>
        </p:txBody>
      </p:sp>
      <p:sp>
        <p:nvSpPr>
          <p:cNvPr id="4" name="Rectangle 3"/>
          <p:cNvSpPr/>
          <p:nvPr/>
        </p:nvSpPr>
        <p:spPr>
          <a:xfrm>
            <a:off x="228600" y="228600"/>
            <a:ext cx="8763000" cy="6247864"/>
          </a:xfrm>
          <a:prstGeom prst="rect">
            <a:avLst/>
          </a:prstGeom>
        </p:spPr>
        <p:txBody>
          <a:bodyPr wrap="square">
            <a:spAutoFit/>
          </a:bodyPr>
          <a:lstStyle/>
          <a:p>
            <a:pPr lvl="0"/>
            <a:endParaRPr lang="en-US" b="1" dirty="0" smtClean="0"/>
          </a:p>
          <a:p>
            <a:pPr marL="285750" indent="-285750">
              <a:buFont typeface="Wingdings" pitchFamily="2" charset="2"/>
              <a:buChar char="Ø"/>
            </a:pPr>
            <a:r>
              <a:rPr lang="en-US" sz="2000" dirty="0" smtClean="0"/>
              <a:t>What about persons </a:t>
            </a:r>
            <a:r>
              <a:rPr lang="en-US" sz="2000" dirty="0"/>
              <a:t>who </a:t>
            </a:r>
            <a:r>
              <a:rPr lang="en-US" sz="2000" dirty="0" smtClean="0"/>
              <a:t>do not have </a:t>
            </a:r>
            <a:r>
              <a:rPr lang="en-US" sz="2000" dirty="0" err="1" smtClean="0"/>
              <a:t>Prema</a:t>
            </a:r>
            <a:r>
              <a:rPr lang="en-US" sz="2000" dirty="0" smtClean="0"/>
              <a:t> &amp; who cannot </a:t>
            </a:r>
            <a:r>
              <a:rPr lang="en-US" sz="2000" dirty="0"/>
              <a:t>see </a:t>
            </a:r>
            <a:r>
              <a:rPr lang="en-US" sz="2000" dirty="0" smtClean="0"/>
              <a:t>God and wish to make </a:t>
            </a:r>
            <a:r>
              <a:rPr lang="en-US" sz="2000" dirty="0"/>
              <a:t>step towards god by worshiping ?</a:t>
            </a:r>
            <a:endParaRPr lang="en-US" sz="2000" dirty="0" smtClean="0"/>
          </a:p>
          <a:p>
            <a:pPr marL="742950" lvl="1" indent="-285750">
              <a:buFont typeface="Wingdings" pitchFamily="2" charset="2"/>
              <a:buChar char="Ø"/>
            </a:pPr>
            <a:r>
              <a:rPr lang="en-US" dirty="0" smtClean="0"/>
              <a:t>Temple </a:t>
            </a:r>
            <a:r>
              <a:rPr lang="en-US" dirty="0"/>
              <a:t>worship </a:t>
            </a:r>
            <a:r>
              <a:rPr lang="en-US" dirty="0" smtClean="0"/>
              <a:t>(</a:t>
            </a:r>
            <a:r>
              <a:rPr lang="en-US" dirty="0" err="1"/>
              <a:t>Archa</a:t>
            </a:r>
            <a:r>
              <a:rPr lang="en-US" dirty="0"/>
              <a:t> </a:t>
            </a:r>
            <a:r>
              <a:rPr lang="en-US" dirty="0" err="1" smtClean="0"/>
              <a:t>Vigraha</a:t>
            </a:r>
            <a:r>
              <a:rPr lang="en-US" dirty="0" smtClean="0"/>
              <a:t>) is </a:t>
            </a:r>
            <a:r>
              <a:rPr lang="en-US" dirty="0"/>
              <a:t>important for such kind of people. </a:t>
            </a:r>
            <a:r>
              <a:rPr lang="en-US" dirty="0" err="1"/>
              <a:t>Obeservig</a:t>
            </a:r>
            <a:r>
              <a:rPr lang="en-US" dirty="0"/>
              <a:t> the regulation </a:t>
            </a:r>
          </a:p>
          <a:p>
            <a:pPr marL="742950" lvl="1" indent="-285750">
              <a:buFont typeface="Wingdings" pitchFamily="2" charset="2"/>
              <a:buChar char="Ø"/>
            </a:pPr>
            <a:r>
              <a:rPr lang="en-US" dirty="0"/>
              <a:t>Purport is not only deity worship in temple, but churches, mosques, </a:t>
            </a:r>
            <a:r>
              <a:rPr lang="en-US" dirty="0" err="1"/>
              <a:t>gurudwars</a:t>
            </a:r>
            <a:r>
              <a:rPr lang="en-US" dirty="0"/>
              <a:t>, </a:t>
            </a:r>
            <a:r>
              <a:rPr lang="en-US" dirty="0" err="1"/>
              <a:t>Cianagouges</a:t>
            </a:r>
            <a:r>
              <a:rPr lang="en-US" dirty="0"/>
              <a:t>. </a:t>
            </a:r>
          </a:p>
          <a:p>
            <a:pPr marL="742950" lvl="1" indent="-285750">
              <a:buFont typeface="Wingdings" pitchFamily="2" charset="2"/>
              <a:buChar char="Ø"/>
            </a:pPr>
            <a:r>
              <a:rPr lang="en-US" dirty="0"/>
              <a:t>For less intelligent persons, bowing down before the authority of the Lord, as generally done in the temples, mosques or churches, is as beneficial as it is for the advanced devotees to meditate upon Him by active service.</a:t>
            </a:r>
          </a:p>
          <a:p>
            <a:pPr marL="742950" lvl="1" indent="-285750">
              <a:buFont typeface="Wingdings" pitchFamily="2" charset="2"/>
              <a:buChar char="Ø"/>
            </a:pPr>
            <a:r>
              <a:rPr lang="en-US" dirty="0"/>
              <a:t>Just by seeing the </a:t>
            </a:r>
            <a:r>
              <a:rPr lang="en-US" dirty="0" err="1"/>
              <a:t>diety</a:t>
            </a:r>
            <a:r>
              <a:rPr lang="en-US" dirty="0"/>
              <a:t> it’s not that we have now realized, but it’s an opportunity to do active service to the </a:t>
            </a:r>
            <a:r>
              <a:rPr lang="en-US" dirty="0" err="1"/>
              <a:t>diety</a:t>
            </a:r>
            <a:r>
              <a:rPr lang="en-US" dirty="0"/>
              <a:t>, then the divinity of the </a:t>
            </a:r>
            <a:r>
              <a:rPr lang="en-US" dirty="0" err="1"/>
              <a:t>Archa</a:t>
            </a:r>
            <a:r>
              <a:rPr lang="en-US" dirty="0"/>
              <a:t> </a:t>
            </a:r>
            <a:r>
              <a:rPr lang="en-US" dirty="0" err="1"/>
              <a:t>vigraha</a:t>
            </a:r>
            <a:r>
              <a:rPr lang="en-US" dirty="0"/>
              <a:t> will be disclosed.</a:t>
            </a:r>
          </a:p>
          <a:p>
            <a:pPr marL="742950" lvl="1" indent="-285750">
              <a:buFont typeface="Wingdings" pitchFamily="2" charset="2"/>
              <a:buChar char="Ø"/>
            </a:pPr>
            <a:r>
              <a:rPr lang="en-US" dirty="0"/>
              <a:t>Similarly serving Book </a:t>
            </a:r>
            <a:r>
              <a:rPr lang="en-US" dirty="0" err="1"/>
              <a:t>bhagavatam</a:t>
            </a:r>
            <a:r>
              <a:rPr lang="en-US" dirty="0"/>
              <a:t> and the person </a:t>
            </a:r>
            <a:r>
              <a:rPr lang="en-US" dirty="0" err="1"/>
              <a:t>bhagavatam</a:t>
            </a:r>
            <a:r>
              <a:rPr lang="en-US" dirty="0"/>
              <a:t> great service is done, it </a:t>
            </a:r>
            <a:r>
              <a:rPr lang="en-US" dirty="0" err="1"/>
              <a:t>purifyies</a:t>
            </a:r>
            <a:r>
              <a:rPr lang="en-US" dirty="0"/>
              <a:t> ones existence removes layers of covering and can see </a:t>
            </a:r>
            <a:r>
              <a:rPr lang="en-US" dirty="0" err="1"/>
              <a:t>Krnsa</a:t>
            </a:r>
            <a:r>
              <a:rPr lang="en-US" dirty="0"/>
              <a:t> in the pages of </a:t>
            </a:r>
            <a:r>
              <a:rPr lang="en-US" dirty="0" err="1"/>
              <a:t>Bhagavatam</a:t>
            </a:r>
            <a:r>
              <a:rPr lang="en-US" dirty="0"/>
              <a:t> as disclosed by person </a:t>
            </a:r>
            <a:r>
              <a:rPr lang="en-US" dirty="0" err="1"/>
              <a:t>bhagavatam</a:t>
            </a:r>
            <a:r>
              <a:rPr lang="en-US" dirty="0"/>
              <a:t>. </a:t>
            </a:r>
            <a:r>
              <a:rPr lang="en-US" dirty="0" smtClean="0"/>
              <a:t>Our </a:t>
            </a:r>
            <a:r>
              <a:rPr lang="en-US" dirty="0"/>
              <a:t>method Is to perceive </a:t>
            </a:r>
            <a:r>
              <a:rPr lang="en-US" dirty="0" err="1"/>
              <a:t>Krsna</a:t>
            </a:r>
            <a:r>
              <a:rPr lang="en-US" dirty="0"/>
              <a:t> through the act of service.</a:t>
            </a:r>
          </a:p>
          <a:p>
            <a:pPr marL="742950" lvl="1" indent="-285750">
              <a:buFont typeface="Wingdings" pitchFamily="2" charset="2"/>
              <a:buChar char="Ø"/>
            </a:pPr>
            <a:r>
              <a:rPr lang="en-US" dirty="0" err="1"/>
              <a:t>Prancharatricka</a:t>
            </a:r>
            <a:r>
              <a:rPr lang="en-US" dirty="0"/>
              <a:t> </a:t>
            </a:r>
            <a:r>
              <a:rPr lang="en-US" dirty="0" err="1"/>
              <a:t>Viddi</a:t>
            </a:r>
            <a:r>
              <a:rPr lang="en-US" dirty="0"/>
              <a:t> / </a:t>
            </a:r>
            <a:r>
              <a:rPr lang="en-US" dirty="0" err="1"/>
              <a:t>Bhagavat</a:t>
            </a:r>
            <a:r>
              <a:rPr lang="en-US" dirty="0"/>
              <a:t> </a:t>
            </a:r>
            <a:r>
              <a:rPr lang="en-US" dirty="0" err="1"/>
              <a:t>Viddi</a:t>
            </a:r>
            <a:r>
              <a:rPr lang="en-US" dirty="0"/>
              <a:t> – Service </a:t>
            </a:r>
            <a:r>
              <a:rPr lang="en-US" dirty="0" smtClean="0"/>
              <a:t>to </a:t>
            </a:r>
            <a:r>
              <a:rPr lang="en-US" dirty="0" err="1" smtClean="0"/>
              <a:t>Bhagavtam</a:t>
            </a:r>
            <a:r>
              <a:rPr lang="en-US" dirty="0" smtClean="0"/>
              <a:t> </a:t>
            </a:r>
            <a:r>
              <a:rPr lang="en-US" dirty="0"/>
              <a:t>+ </a:t>
            </a:r>
            <a:r>
              <a:rPr lang="en-US" dirty="0" err="1"/>
              <a:t>diety</a:t>
            </a:r>
            <a:r>
              <a:rPr lang="en-US" dirty="0"/>
              <a:t> worship + </a:t>
            </a:r>
            <a:r>
              <a:rPr lang="en-US" dirty="0" smtClean="0"/>
              <a:t>Chanting</a:t>
            </a:r>
            <a:r>
              <a:rPr lang="en-US" dirty="0"/>
              <a:t> </a:t>
            </a:r>
            <a:r>
              <a:rPr lang="en-US" dirty="0" smtClean="0"/>
              <a:t>+ </a:t>
            </a:r>
            <a:r>
              <a:rPr lang="en-US" dirty="0"/>
              <a:t>different </a:t>
            </a:r>
            <a:r>
              <a:rPr lang="en-US" dirty="0" smtClean="0"/>
              <a:t>occupational duties that you carry out in </a:t>
            </a:r>
            <a:r>
              <a:rPr lang="en-US" dirty="0"/>
              <a:t>that consciousness.</a:t>
            </a:r>
          </a:p>
          <a:p>
            <a:pPr marL="742950" lvl="1" indent="-285750">
              <a:buFont typeface="Wingdings" pitchFamily="2" charset="2"/>
              <a:buChar char="Ø"/>
            </a:pPr>
            <a:r>
              <a:rPr lang="en-US" dirty="0"/>
              <a:t>Principle </a:t>
            </a:r>
            <a:r>
              <a:rPr lang="en-US" dirty="0" smtClean="0"/>
              <a:t>: - Fixing </a:t>
            </a:r>
            <a:r>
              <a:rPr lang="en-US" dirty="0"/>
              <a:t>the mind In devotion on the supreme lord who is beyond the </a:t>
            </a:r>
            <a:r>
              <a:rPr lang="en-US" dirty="0" err="1" smtClean="0"/>
              <a:t>scenses</a:t>
            </a:r>
            <a:r>
              <a:rPr lang="en-US" dirty="0"/>
              <a:t>. That’s what </a:t>
            </a:r>
            <a:r>
              <a:rPr lang="en-US" dirty="0" err="1"/>
              <a:t>Kunti</a:t>
            </a:r>
            <a:r>
              <a:rPr lang="en-US" dirty="0"/>
              <a:t> is saying here</a:t>
            </a:r>
            <a:r>
              <a:rPr lang="en-US" dirty="0" smtClean="0"/>
              <a:t>.</a:t>
            </a:r>
          </a:p>
          <a:p>
            <a:pPr lvl="0"/>
            <a:endParaRPr lang="en-US" b="1" dirty="0"/>
          </a:p>
          <a:p>
            <a:pPr lvl="0"/>
            <a:endParaRPr lang="en-US" dirty="0"/>
          </a:p>
        </p:txBody>
      </p:sp>
    </p:spTree>
    <p:extLst>
      <p:ext uri="{BB962C8B-B14F-4D97-AF65-F5344CB8AC3E}">
        <p14:creationId xmlns:p14="http://schemas.microsoft.com/office/powerpoint/2010/main" val="37423943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4">
                                            <p:txEl>
                                              <p:pRg st="6" end="6"/>
                                            </p:txEl>
                                          </p:spTgt>
                                        </p:tgtEl>
                                        <p:attrNameLst>
                                          <p:attrName>style.visibility</p:attrName>
                                        </p:attrNameLst>
                                      </p:cBhvr>
                                      <p:to>
                                        <p:strVal val="visible"/>
                                      </p:to>
                                    </p:set>
                                    <p:animEffect transition="in" filter="fade">
                                      <p:cBhvr>
                                        <p:cTn id="40" dur="1000"/>
                                        <p:tgtEl>
                                          <p:spTgt spid="4">
                                            <p:txEl>
                                              <p:pRg st="6" end="6"/>
                                            </p:txEl>
                                          </p:spTgt>
                                        </p:tgtEl>
                                      </p:cBhvr>
                                    </p:animEffect>
                                    <p:anim calcmode="lin" valueType="num">
                                      <p:cBhvr>
                                        <p:cTn id="41"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fade">
                                      <p:cBhvr>
                                        <p:cTn id="47" dur="1000"/>
                                        <p:tgtEl>
                                          <p:spTgt spid="4">
                                            <p:txEl>
                                              <p:pRg st="7" end="7"/>
                                            </p:txEl>
                                          </p:spTgt>
                                        </p:tgtEl>
                                      </p:cBhvr>
                                    </p:animEffect>
                                    <p:anim calcmode="lin" valueType="num">
                                      <p:cBhvr>
                                        <p:cTn id="48"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4">
                                            <p:txEl>
                                              <p:pRg st="8" end="8"/>
                                            </p:txEl>
                                          </p:spTgt>
                                        </p:tgtEl>
                                        <p:attrNameLst>
                                          <p:attrName>style.visibility</p:attrName>
                                        </p:attrNameLst>
                                      </p:cBhvr>
                                      <p:to>
                                        <p:strVal val="visible"/>
                                      </p:to>
                                    </p:set>
                                    <p:animEffect transition="in" filter="fade">
                                      <p:cBhvr>
                                        <p:cTn id="54" dur="1000"/>
                                        <p:tgtEl>
                                          <p:spTgt spid="4">
                                            <p:txEl>
                                              <p:pRg st="8" end="8"/>
                                            </p:txEl>
                                          </p:spTgt>
                                        </p:tgtEl>
                                      </p:cBhvr>
                                    </p:animEffect>
                                    <p:anim calcmode="lin" valueType="num">
                                      <p:cBhvr>
                                        <p:cTn id="55"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152400"/>
            <a:ext cx="8763000" cy="6629400"/>
          </a:xfrm>
        </p:spPr>
        <p:txBody>
          <a:bodyPr/>
          <a:lstStyle/>
          <a:p>
            <a:pPr marL="0" indent="0" algn="ctr">
              <a:buNone/>
            </a:pPr>
            <a:r>
              <a:rPr lang="vi-VN" sz="2800" b="1" u="sng" dirty="0">
                <a:solidFill>
                  <a:schemeClr val="tx2">
                    <a:lumMod val="60000"/>
                    <a:lumOff val="40000"/>
                  </a:schemeClr>
                </a:solidFill>
                <a:hlinkClick r:id="rId2" action="ppaction://hlinkfile"/>
              </a:rPr>
              <a:t>Śrīmad Bhāgavatam</a:t>
            </a:r>
            <a:r>
              <a:rPr lang="vi-VN" sz="2800" b="1" u="sng" dirty="0">
                <a:solidFill>
                  <a:schemeClr val="tx2">
                    <a:lumMod val="60000"/>
                    <a:lumOff val="40000"/>
                  </a:schemeClr>
                </a:solidFill>
              </a:rPr>
              <a:t> 1.</a:t>
            </a:r>
            <a:r>
              <a:rPr lang="en-US" sz="2800" b="1" u="sng" dirty="0">
                <a:solidFill>
                  <a:schemeClr val="tx2">
                    <a:lumMod val="60000"/>
                    <a:lumOff val="40000"/>
                  </a:schemeClr>
                </a:solidFill>
              </a:rPr>
              <a:t>8</a:t>
            </a:r>
            <a:r>
              <a:rPr lang="vi-VN" sz="2800" b="1" u="sng" dirty="0" smtClean="0">
                <a:solidFill>
                  <a:schemeClr val="tx2">
                    <a:lumMod val="60000"/>
                    <a:lumOff val="40000"/>
                  </a:schemeClr>
                </a:solidFill>
              </a:rPr>
              <a:t>.</a:t>
            </a:r>
            <a:r>
              <a:rPr lang="en-US" sz="2800" b="1" u="sng" dirty="0" smtClean="0">
                <a:solidFill>
                  <a:schemeClr val="tx2">
                    <a:lumMod val="60000"/>
                    <a:lumOff val="40000"/>
                  </a:schemeClr>
                </a:solidFill>
              </a:rPr>
              <a:t>20</a:t>
            </a:r>
          </a:p>
          <a:p>
            <a:pPr marL="0" indent="0" algn="ctr">
              <a:buNone/>
            </a:pPr>
            <a:endParaRPr lang="en-US" sz="2800" dirty="0" smtClean="0">
              <a:hlinkClick r:id="rId3" action="ppaction://hlinkfile"/>
            </a:endParaRPr>
          </a:p>
          <a:p>
            <a:pPr marL="0" indent="0" algn="ctr">
              <a:buNone/>
            </a:pPr>
            <a:r>
              <a:rPr lang="vi-VN" sz="2800" dirty="0">
                <a:hlinkClick r:id="rId4" action="ppaction://hlinkfile"/>
              </a:rPr>
              <a:t>tathā</a:t>
            </a:r>
            <a:r>
              <a:rPr lang="vi-VN" sz="2800" dirty="0"/>
              <a:t> </a:t>
            </a:r>
            <a:r>
              <a:rPr lang="vi-VN" sz="2800" dirty="0">
                <a:hlinkClick r:id="rId5" action="ppaction://hlinkfile"/>
              </a:rPr>
              <a:t>paramahaḿsānāḿ</a:t>
            </a:r>
            <a:endParaRPr lang="vi-VN" sz="2800" dirty="0"/>
          </a:p>
          <a:p>
            <a:pPr marL="0" indent="0" algn="ctr">
              <a:buNone/>
            </a:pPr>
            <a:r>
              <a:rPr lang="vi-VN" sz="2800" dirty="0">
                <a:hlinkClick r:id="rId6" action="ppaction://hlinkfile"/>
              </a:rPr>
              <a:t>munīnām</a:t>
            </a:r>
            <a:r>
              <a:rPr lang="vi-VN" sz="2800" dirty="0"/>
              <a:t> amalātmanām</a:t>
            </a:r>
          </a:p>
          <a:p>
            <a:pPr marL="0" indent="0" algn="ctr">
              <a:buNone/>
            </a:pPr>
            <a:r>
              <a:rPr lang="vi-VN" sz="2800" dirty="0">
                <a:hlinkClick r:id="rId7" action="ppaction://hlinkfile"/>
              </a:rPr>
              <a:t>bhakti</a:t>
            </a:r>
            <a:r>
              <a:rPr lang="vi-VN" sz="2800" dirty="0"/>
              <a:t>-</a:t>
            </a:r>
            <a:r>
              <a:rPr lang="vi-VN" sz="2800" dirty="0">
                <a:hlinkClick r:id="rId8" action="ppaction://hlinkfile"/>
              </a:rPr>
              <a:t>yoga</a:t>
            </a:r>
            <a:r>
              <a:rPr lang="vi-VN" sz="2800" dirty="0"/>
              <a:t>-vidhānārthaḿ</a:t>
            </a:r>
          </a:p>
          <a:p>
            <a:pPr marL="0" indent="0" algn="ctr">
              <a:buNone/>
            </a:pPr>
            <a:r>
              <a:rPr lang="vi-VN" sz="2800" dirty="0">
                <a:hlinkClick r:id="rId9" action="ppaction://hlinkfile"/>
              </a:rPr>
              <a:t>kathaḿ</a:t>
            </a:r>
            <a:r>
              <a:rPr lang="vi-VN" sz="2800" dirty="0"/>
              <a:t> </a:t>
            </a:r>
            <a:r>
              <a:rPr lang="vi-VN" sz="2800" dirty="0">
                <a:hlinkClick r:id="rId10" action="ppaction://hlinkfile"/>
              </a:rPr>
              <a:t>paśyema</a:t>
            </a:r>
            <a:r>
              <a:rPr lang="vi-VN" sz="2800" dirty="0"/>
              <a:t> </a:t>
            </a:r>
            <a:r>
              <a:rPr lang="vi-VN" sz="2800" dirty="0">
                <a:hlinkClick r:id="rId11" action="ppaction://hlinkfile"/>
              </a:rPr>
              <a:t>hi</a:t>
            </a:r>
            <a:r>
              <a:rPr lang="vi-VN" sz="2800" dirty="0"/>
              <a:t> </a:t>
            </a:r>
            <a:r>
              <a:rPr lang="vi-VN" sz="2800" dirty="0">
                <a:hlinkClick r:id="rId12" action="ppaction://hlinkfile"/>
              </a:rPr>
              <a:t>striyaḥ</a:t>
            </a:r>
            <a:endParaRPr lang="vi-VN" sz="2800" dirty="0"/>
          </a:p>
          <a:p>
            <a:pPr marL="0" indent="0" algn="ctr">
              <a:buNone/>
            </a:pPr>
            <a:endParaRPr lang="en-US" sz="24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endParaRPr lang="en-US" sz="2400" b="1" i="1" u="sng" dirty="0">
              <a:solidFill>
                <a:schemeClr val="accent3">
                  <a:lumMod val="75000"/>
                </a:schemeClr>
              </a:solidFill>
              <a:effectLst>
                <a:outerShdw blurRad="38100" dist="38100" dir="2700000" algn="tl">
                  <a:srgbClr val="000000">
                    <a:alpha val="43137"/>
                  </a:srgbClr>
                </a:outerShdw>
              </a:effectLst>
            </a:endParaRPr>
          </a:p>
          <a:p>
            <a:pPr marL="0" indent="0">
              <a:buNone/>
            </a:pPr>
            <a:r>
              <a:rPr lang="en-US" sz="2800" dirty="0"/>
              <a:t>You Yourself descend to propagate the transcendental science of devotional service unto the hearts of the advanced transcendentalists and mental speculators, who are purified by being able to discriminate between matter and spirit. How, then, can we women know You perfectly?</a:t>
            </a:r>
          </a:p>
          <a:p>
            <a:pPr marL="0" indent="0" algn="ctr">
              <a:buNone/>
            </a:pPr>
            <a:r>
              <a:rPr lang="en-US" sz="2800" dirty="0" smtClean="0"/>
              <a:t>.</a:t>
            </a:r>
            <a:endParaRPr lang="en-US" sz="2800" dirty="0"/>
          </a:p>
        </p:txBody>
      </p:sp>
    </p:spTree>
    <p:extLst>
      <p:ext uri="{BB962C8B-B14F-4D97-AF65-F5344CB8AC3E}">
        <p14:creationId xmlns:p14="http://schemas.microsoft.com/office/powerpoint/2010/main" val="16770495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additive="base">
                                        <p:cTn id="2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 calcmode="lin" valueType="num">
                                      <p:cBhvr additive="base">
                                        <p:cTn id="26"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 calcmode="lin" valueType="num">
                                      <p:cBhvr>
                                        <p:cTn id="32"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33"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34" dur="500"/>
                                        <p:tgtEl>
                                          <p:spTgt spid="2">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 calcmode="lin" valueType="num">
                                      <p:cBhvr>
                                        <p:cTn id="39"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40"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41"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152400"/>
            <a:ext cx="8763000" cy="6629400"/>
          </a:xfrm>
        </p:spPr>
        <p:txBody>
          <a:bodyPr/>
          <a:lstStyle/>
          <a:p>
            <a:pPr marL="0" indent="0" algn="ctr">
              <a:buNone/>
            </a:pPr>
            <a:r>
              <a:rPr lang="vi-VN" sz="2800" b="1" u="sng" dirty="0">
                <a:solidFill>
                  <a:schemeClr val="tx2">
                    <a:lumMod val="60000"/>
                    <a:lumOff val="40000"/>
                  </a:schemeClr>
                </a:solidFill>
                <a:hlinkClick r:id="rId2" action="ppaction://hlinkfile"/>
              </a:rPr>
              <a:t>Śrīmad Bhāgavatam</a:t>
            </a:r>
            <a:r>
              <a:rPr lang="vi-VN" sz="2800" b="1" u="sng" dirty="0">
                <a:solidFill>
                  <a:schemeClr val="tx2">
                    <a:lumMod val="60000"/>
                    <a:lumOff val="40000"/>
                  </a:schemeClr>
                </a:solidFill>
              </a:rPr>
              <a:t> 1.</a:t>
            </a:r>
            <a:r>
              <a:rPr lang="en-US" sz="2800" b="1" u="sng" dirty="0">
                <a:solidFill>
                  <a:schemeClr val="tx2">
                    <a:lumMod val="60000"/>
                    <a:lumOff val="40000"/>
                  </a:schemeClr>
                </a:solidFill>
              </a:rPr>
              <a:t>8</a:t>
            </a:r>
            <a:r>
              <a:rPr lang="vi-VN" sz="2800" b="1" u="sng" dirty="0" smtClean="0">
                <a:solidFill>
                  <a:schemeClr val="tx2">
                    <a:lumMod val="60000"/>
                    <a:lumOff val="40000"/>
                  </a:schemeClr>
                </a:solidFill>
              </a:rPr>
              <a:t>.</a:t>
            </a:r>
            <a:r>
              <a:rPr lang="en-US" sz="2800" b="1" u="sng" dirty="0" smtClean="0">
                <a:solidFill>
                  <a:schemeClr val="tx2">
                    <a:lumMod val="60000"/>
                    <a:lumOff val="40000"/>
                  </a:schemeClr>
                </a:solidFill>
              </a:rPr>
              <a:t>21</a:t>
            </a:r>
          </a:p>
          <a:p>
            <a:pPr marL="0" indent="0" algn="ctr">
              <a:buNone/>
            </a:pPr>
            <a:endParaRPr lang="en-US" sz="2800" dirty="0" smtClean="0">
              <a:hlinkClick r:id="rId3" action="ppaction://hlinkfile"/>
            </a:endParaRPr>
          </a:p>
          <a:p>
            <a:pPr marL="0" indent="0" algn="ctr">
              <a:buNone/>
            </a:pPr>
            <a:r>
              <a:rPr lang="vi-VN" sz="2800" dirty="0">
                <a:hlinkClick r:id="rId4" action="ppaction://hlinkfile"/>
              </a:rPr>
              <a:t>kṛṣṇāya</a:t>
            </a:r>
            <a:r>
              <a:rPr lang="vi-VN" sz="2800" dirty="0"/>
              <a:t> </a:t>
            </a:r>
            <a:r>
              <a:rPr lang="vi-VN" sz="2800" dirty="0">
                <a:hlinkClick r:id="rId5" action="ppaction://hlinkfile"/>
              </a:rPr>
              <a:t>vāsudevāya</a:t>
            </a:r>
            <a:endParaRPr lang="vi-VN" sz="2800" dirty="0"/>
          </a:p>
          <a:p>
            <a:pPr marL="0" indent="0" algn="ctr">
              <a:buNone/>
            </a:pPr>
            <a:r>
              <a:rPr lang="vi-VN" sz="2800" dirty="0">
                <a:hlinkClick r:id="rId6" action="ppaction://hlinkfile"/>
              </a:rPr>
              <a:t>devakī</a:t>
            </a:r>
            <a:r>
              <a:rPr lang="vi-VN" sz="2800" dirty="0"/>
              <a:t>-</a:t>
            </a:r>
            <a:r>
              <a:rPr lang="vi-VN" sz="2800" dirty="0">
                <a:hlinkClick r:id="rId7" action="ppaction://hlinkfile"/>
              </a:rPr>
              <a:t>nandanāya</a:t>
            </a:r>
            <a:r>
              <a:rPr lang="vi-VN" sz="2800" dirty="0"/>
              <a:t> </a:t>
            </a:r>
            <a:r>
              <a:rPr lang="vi-VN" sz="2800" dirty="0">
                <a:hlinkClick r:id="rId8" action="ppaction://hlinkfile"/>
              </a:rPr>
              <a:t>ca</a:t>
            </a:r>
            <a:endParaRPr lang="vi-VN" sz="2800" dirty="0"/>
          </a:p>
          <a:p>
            <a:pPr marL="0" indent="0" algn="ctr">
              <a:buNone/>
            </a:pPr>
            <a:r>
              <a:rPr lang="vi-VN" sz="2800" dirty="0">
                <a:hlinkClick r:id="rId9" action="ppaction://hlinkfile"/>
              </a:rPr>
              <a:t>nanda</a:t>
            </a:r>
            <a:r>
              <a:rPr lang="vi-VN" sz="2800" dirty="0"/>
              <a:t>-</a:t>
            </a:r>
            <a:r>
              <a:rPr lang="vi-VN" sz="2800" dirty="0">
                <a:hlinkClick r:id="rId10" action="ppaction://hlinkfile"/>
              </a:rPr>
              <a:t>gopa</a:t>
            </a:r>
            <a:r>
              <a:rPr lang="vi-VN" sz="2800" dirty="0"/>
              <a:t>-</a:t>
            </a:r>
            <a:r>
              <a:rPr lang="vi-VN" sz="2800" dirty="0">
                <a:hlinkClick r:id="rId11" action="ppaction://hlinkfile"/>
              </a:rPr>
              <a:t>kumārāya</a:t>
            </a:r>
            <a:endParaRPr lang="vi-VN" sz="2800" dirty="0"/>
          </a:p>
          <a:p>
            <a:pPr marL="0" indent="0" algn="ctr">
              <a:buNone/>
            </a:pPr>
            <a:r>
              <a:rPr lang="vi-VN" sz="2800" dirty="0">
                <a:hlinkClick r:id="rId12" action="ppaction://hlinkfile"/>
              </a:rPr>
              <a:t>govindāya</a:t>
            </a:r>
            <a:r>
              <a:rPr lang="vi-VN" sz="2800" dirty="0"/>
              <a:t> </a:t>
            </a:r>
            <a:r>
              <a:rPr lang="vi-VN" sz="2800" dirty="0">
                <a:hlinkClick r:id="rId13" action="ppaction://hlinkfile"/>
              </a:rPr>
              <a:t>namo</a:t>
            </a:r>
            <a:r>
              <a:rPr lang="vi-VN" sz="2800" dirty="0"/>
              <a:t> </a:t>
            </a:r>
            <a:r>
              <a:rPr lang="vi-VN" sz="2800" dirty="0">
                <a:hlinkClick r:id="rId14" action="ppaction://hlinkfile"/>
              </a:rPr>
              <a:t>namaḥ</a:t>
            </a:r>
            <a:endParaRPr lang="vi-VN" sz="2800" dirty="0"/>
          </a:p>
          <a:p>
            <a:pPr marL="0" indent="0" algn="ctr">
              <a:buNone/>
            </a:pPr>
            <a:endParaRPr lang="en-US" sz="24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endParaRPr lang="en-US" sz="24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800" dirty="0"/>
              <a:t>Let me therefore offer my respectful </a:t>
            </a:r>
            <a:r>
              <a:rPr lang="en-US" sz="2800" dirty="0" err="1"/>
              <a:t>obeisances</a:t>
            </a:r>
            <a:r>
              <a:rPr lang="en-US" sz="2800" dirty="0"/>
              <a:t> unto the Lord, who has become the son of </a:t>
            </a:r>
            <a:r>
              <a:rPr lang="en-US" sz="2800" dirty="0" err="1">
                <a:hlinkClick r:id="rId15" action="ppaction://hlinkfile"/>
              </a:rPr>
              <a:t>Vasudeva</a:t>
            </a:r>
            <a:r>
              <a:rPr lang="en-US" sz="2800" dirty="0"/>
              <a:t>, the pleasure of </a:t>
            </a:r>
            <a:r>
              <a:rPr lang="en-US" sz="2800" dirty="0" err="1">
                <a:hlinkClick r:id="rId6" action="ppaction://hlinkfile"/>
              </a:rPr>
              <a:t>Devakī</a:t>
            </a:r>
            <a:r>
              <a:rPr lang="en-US" sz="2800" dirty="0"/>
              <a:t>, the boy of </a:t>
            </a:r>
            <a:r>
              <a:rPr lang="en-US" sz="2800" dirty="0">
                <a:hlinkClick r:id="rId9" action="ppaction://hlinkfile"/>
              </a:rPr>
              <a:t>Nanda</a:t>
            </a:r>
            <a:r>
              <a:rPr lang="en-US" sz="2800" dirty="0"/>
              <a:t> and the other </a:t>
            </a:r>
            <a:r>
              <a:rPr lang="en-US" sz="2800" dirty="0">
                <a:hlinkClick r:id="rId16" action="ppaction://hlinkfile"/>
              </a:rPr>
              <a:t>cowherd</a:t>
            </a:r>
            <a:r>
              <a:rPr lang="en-US" sz="2800" dirty="0"/>
              <a:t> men of </a:t>
            </a:r>
            <a:r>
              <a:rPr lang="en-US" sz="2800" dirty="0" err="1">
                <a:hlinkClick r:id="rId17" action="ppaction://hlinkfile"/>
              </a:rPr>
              <a:t>Vṛndāvana</a:t>
            </a:r>
            <a:r>
              <a:rPr lang="en-US" sz="2800" dirty="0"/>
              <a:t>, and the enlivener of the cows and the senses.</a:t>
            </a:r>
          </a:p>
          <a:p>
            <a:pPr marL="0" indent="0" algn="ctr">
              <a:buNone/>
            </a:pPr>
            <a:r>
              <a:rPr lang="en-US" sz="2800" dirty="0" smtClean="0"/>
              <a:t>.</a:t>
            </a:r>
            <a:endParaRPr lang="en-US" sz="2800" dirty="0"/>
          </a:p>
        </p:txBody>
      </p:sp>
    </p:spTree>
    <p:extLst>
      <p:ext uri="{BB962C8B-B14F-4D97-AF65-F5344CB8AC3E}">
        <p14:creationId xmlns:p14="http://schemas.microsoft.com/office/powerpoint/2010/main" val="39431416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 calcmode="lin" valueType="num">
                                      <p:cBhvr additive="base">
                                        <p:cTn id="18"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 calcmode="lin" valueType="num">
                                      <p:cBhvr additive="base">
                                        <p:cTn id="22"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 calcmode="lin" valueType="num">
                                      <p:cBhvr additive="base">
                                        <p:cTn id="26"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5" presetClass="entr" presetSubtype="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fade">
                                      <p:cBhvr>
                                        <p:cTn id="32" dur="2000"/>
                                        <p:tgtEl>
                                          <p:spTgt spid="2">
                                            <p:txEl>
                                              <p:pRg st="7" end="7"/>
                                            </p:txEl>
                                          </p:spTgt>
                                        </p:tgtEl>
                                      </p:cBhvr>
                                    </p:animEffect>
                                    <p:anim calcmode="lin" valueType="num">
                                      <p:cBhvr>
                                        <p:cTn id="33" dur="2000" fill="hold"/>
                                        <p:tgtEl>
                                          <p:spTgt spid="2">
                                            <p:txEl>
                                              <p:pRg st="7" end="7"/>
                                            </p:txEl>
                                          </p:spTgt>
                                        </p:tgtEl>
                                        <p:attrNameLst>
                                          <p:attrName>ppt_w</p:attrName>
                                        </p:attrNameLst>
                                      </p:cBhvr>
                                      <p:tavLst>
                                        <p:tav tm="0" fmla="#ppt_w*sin(2.5*pi*$)">
                                          <p:val>
                                            <p:fltVal val="0"/>
                                          </p:val>
                                        </p:tav>
                                        <p:tav tm="100000">
                                          <p:val>
                                            <p:fltVal val="1"/>
                                          </p:val>
                                        </p:tav>
                                      </p:tavLst>
                                    </p:anim>
                                    <p:anim calcmode="lin" valueType="num">
                                      <p:cBhvr>
                                        <p:cTn id="34" dur="2000" fill="hold"/>
                                        <p:tgtEl>
                                          <p:spTgt spid="2">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anim calcmode="lin" valueType="num">
                                      <p:cBhvr>
                                        <p:cTn id="39"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40"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41"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0"/>
            <a:ext cx="8991600" cy="6858000"/>
          </a:xfrm>
          <a:effectLst>
            <a:outerShdw blurRad="50800" dist="38100" dir="2700000" algn="tl" rotWithShape="0">
              <a:prstClr val="black">
                <a:alpha val="40000"/>
              </a:prstClr>
            </a:outerShdw>
          </a:effectLst>
        </p:spPr>
        <p:txBody>
          <a:bodyPr/>
          <a:lstStyle/>
          <a:p>
            <a:pPr lvl="0"/>
            <a:endParaRPr lang="en-US" sz="1800" dirty="0"/>
          </a:p>
          <a:p>
            <a:endParaRPr lang="en-US" sz="1400" dirty="0">
              <a:solidFill>
                <a:schemeClr val="tx2">
                  <a:lumMod val="60000"/>
                  <a:lumOff val="40000"/>
                </a:schemeClr>
              </a:solidFill>
              <a:effectLst>
                <a:outerShdw blurRad="38100" dist="38100" dir="2700000" algn="tl">
                  <a:srgbClr val="000000">
                    <a:alpha val="43137"/>
                  </a:srgbClr>
                </a:outerShdw>
              </a:effectLst>
            </a:endParaRPr>
          </a:p>
        </p:txBody>
      </p:sp>
      <p:sp>
        <p:nvSpPr>
          <p:cNvPr id="3" name="Rectangle 2"/>
          <p:cNvSpPr/>
          <p:nvPr/>
        </p:nvSpPr>
        <p:spPr>
          <a:xfrm>
            <a:off x="76200" y="76200"/>
            <a:ext cx="8915400" cy="11418510"/>
          </a:xfrm>
          <a:prstGeom prst="rect">
            <a:avLst/>
          </a:prstGeom>
        </p:spPr>
        <p:txBody>
          <a:bodyPr wrap="square">
            <a:spAutoFit/>
          </a:bodyPr>
          <a:lstStyle/>
          <a:p>
            <a:pPr lvl="1"/>
            <a:endParaRPr lang="en-US" sz="2000" dirty="0"/>
          </a:p>
          <a:p>
            <a:pPr marL="285750" indent="-285750">
              <a:buFont typeface="Wingdings" pitchFamily="2" charset="2"/>
              <a:buChar char="Ø"/>
            </a:pPr>
            <a:r>
              <a:rPr lang="en-US" dirty="0" smtClean="0"/>
              <a:t>Here </a:t>
            </a:r>
            <a:r>
              <a:rPr lang="en-US" dirty="0" err="1"/>
              <a:t>Kunti</a:t>
            </a:r>
            <a:r>
              <a:rPr lang="en-US" dirty="0"/>
              <a:t> Devi is speaking in a very humble </a:t>
            </a:r>
            <a:r>
              <a:rPr lang="en-US" dirty="0" smtClean="0"/>
              <a:t>way, though she </a:t>
            </a:r>
            <a:r>
              <a:rPr lang="en-US" dirty="0"/>
              <a:t>perfectly understand </a:t>
            </a:r>
            <a:r>
              <a:rPr lang="en-US" dirty="0" err="1" smtClean="0"/>
              <a:t>Krsna</a:t>
            </a:r>
            <a:r>
              <a:rPr lang="en-US" dirty="0" smtClean="0"/>
              <a:t> </a:t>
            </a:r>
            <a:r>
              <a:rPr lang="en-US" dirty="0"/>
              <a:t>Position, </a:t>
            </a:r>
            <a:endParaRPr lang="en-US" dirty="0" smtClean="0"/>
          </a:p>
          <a:p>
            <a:pPr marL="285750" indent="-285750">
              <a:buFont typeface="Wingdings" pitchFamily="2" charset="2"/>
              <a:buChar char="Ø"/>
            </a:pPr>
            <a:r>
              <a:rPr lang="en-US" dirty="0"/>
              <a:t>You </a:t>
            </a:r>
            <a:r>
              <a:rPr lang="en-US" dirty="0" smtClean="0"/>
              <a:t>yourself </a:t>
            </a:r>
            <a:r>
              <a:rPr lang="en-US" dirty="0"/>
              <a:t>descend to propagate the transcendental science of devotional service unto the hearts of the advanced transcendentalists and mental speculators, who are purified by being able to discriminate between matter and spirit. </a:t>
            </a:r>
          </a:p>
          <a:p>
            <a:pPr marL="285750" indent="-285750">
              <a:buFont typeface="Wingdings" pitchFamily="2" charset="2"/>
              <a:buChar char="Ø"/>
            </a:pPr>
            <a:r>
              <a:rPr lang="en-US" dirty="0" smtClean="0"/>
              <a:t>Direct </a:t>
            </a:r>
            <a:r>
              <a:rPr lang="en-US" dirty="0"/>
              <a:t>indication is these are not the qualification for understanding </a:t>
            </a:r>
            <a:r>
              <a:rPr lang="en-US" dirty="0" err="1"/>
              <a:t>Krsna</a:t>
            </a:r>
            <a:r>
              <a:rPr lang="en-US" dirty="0"/>
              <a:t> </a:t>
            </a:r>
            <a:endParaRPr lang="en-US" sz="2400" dirty="0"/>
          </a:p>
          <a:p>
            <a:pPr marL="285750" indent="-285750">
              <a:buFont typeface="Wingdings" pitchFamily="2" charset="2"/>
              <a:buChar char="Ø"/>
            </a:pPr>
            <a:r>
              <a:rPr lang="en-US" dirty="0" smtClean="0"/>
              <a:t>But </a:t>
            </a:r>
            <a:r>
              <a:rPr lang="en-US" dirty="0"/>
              <a:t>she is now asking how would the woman know </a:t>
            </a:r>
            <a:r>
              <a:rPr lang="en-US" dirty="0" err="1"/>
              <a:t>krsna</a:t>
            </a:r>
            <a:r>
              <a:rPr lang="en-US" dirty="0"/>
              <a:t>.</a:t>
            </a:r>
            <a:endParaRPr lang="en-US" sz="2400" dirty="0"/>
          </a:p>
          <a:p>
            <a:pPr marL="285750" indent="-285750">
              <a:buFont typeface="Wingdings" pitchFamily="2" charset="2"/>
              <a:buChar char="Ø"/>
            </a:pPr>
            <a:r>
              <a:rPr lang="en-US" dirty="0"/>
              <a:t>Example </a:t>
            </a:r>
            <a:r>
              <a:rPr lang="en-US" dirty="0" smtClean="0"/>
              <a:t>of </a:t>
            </a:r>
            <a:r>
              <a:rPr lang="en-US" dirty="0" err="1" smtClean="0"/>
              <a:t>Humilty</a:t>
            </a:r>
            <a:r>
              <a:rPr lang="en-US" dirty="0" smtClean="0"/>
              <a:t> – </a:t>
            </a:r>
            <a:r>
              <a:rPr lang="en-US" dirty="0"/>
              <a:t>Full fruit bearing </a:t>
            </a:r>
            <a:r>
              <a:rPr lang="en-US" dirty="0" smtClean="0"/>
              <a:t>tree </a:t>
            </a:r>
            <a:r>
              <a:rPr lang="en-US" dirty="0" err="1" smtClean="0"/>
              <a:t>Vs</a:t>
            </a:r>
            <a:r>
              <a:rPr lang="en-US" dirty="0" smtClean="0"/>
              <a:t> barren </a:t>
            </a:r>
            <a:r>
              <a:rPr lang="en-US" dirty="0"/>
              <a:t>tree </a:t>
            </a:r>
            <a:endParaRPr lang="en-US" dirty="0" smtClean="0"/>
          </a:p>
          <a:p>
            <a:pPr marL="285750" indent="-285750">
              <a:buFont typeface="Wingdings" pitchFamily="2" charset="2"/>
              <a:buChar char="Ø"/>
            </a:pPr>
            <a:r>
              <a:rPr lang="en-US" dirty="0"/>
              <a:t>The propensity to speculate is great in Men. </a:t>
            </a:r>
            <a:endParaRPr lang="en-US" dirty="0" smtClean="0"/>
          </a:p>
          <a:p>
            <a:pPr marL="285750" indent="-285750">
              <a:buFont typeface="Wingdings" pitchFamily="2" charset="2"/>
              <a:buChar char="Ø"/>
            </a:pPr>
            <a:r>
              <a:rPr lang="en-US" dirty="0" smtClean="0"/>
              <a:t>Actually </a:t>
            </a:r>
            <a:r>
              <a:rPr lang="en-US" dirty="0"/>
              <a:t>that is a reward to the woman as they don’t have to waste their time</a:t>
            </a:r>
            <a:r>
              <a:rPr lang="en-US" dirty="0" smtClean="0"/>
              <a:t>.</a:t>
            </a:r>
          </a:p>
          <a:p>
            <a:pPr marL="285750" indent="-285750">
              <a:buFont typeface="Wingdings" pitchFamily="2" charset="2"/>
              <a:buChar char="Ø"/>
            </a:pPr>
            <a:r>
              <a:rPr lang="en-US" dirty="0" smtClean="0"/>
              <a:t>Woman are </a:t>
            </a:r>
            <a:r>
              <a:rPr lang="en-US" dirty="0"/>
              <a:t>blessed by the Lord because they believe at once in the superiority and almightiness of the Lord, and thus they offer </a:t>
            </a:r>
            <a:r>
              <a:rPr lang="en-US" dirty="0" err="1"/>
              <a:t>obeisances</a:t>
            </a:r>
            <a:r>
              <a:rPr lang="en-US" dirty="0"/>
              <a:t> without reservation.</a:t>
            </a:r>
          </a:p>
          <a:p>
            <a:pPr marL="285750" indent="-285750">
              <a:buFont typeface="Wingdings" pitchFamily="2" charset="2"/>
              <a:buChar char="Ø"/>
            </a:pPr>
            <a:r>
              <a:rPr lang="en-US" dirty="0" err="1"/>
              <a:t>Prabhupada</a:t>
            </a:r>
            <a:r>
              <a:rPr lang="en-US" dirty="0"/>
              <a:t> – </a:t>
            </a:r>
            <a:r>
              <a:rPr lang="en-US" dirty="0" err="1"/>
              <a:t>Lecuture</a:t>
            </a:r>
            <a:r>
              <a:rPr lang="en-US" dirty="0"/>
              <a:t> - All over the world – Religious gathering, woman are there in greater number, because they have natural soft heartedness and eagerness to worship god. And men has the ego like male egoistic pride of not surrendering to anyone.</a:t>
            </a:r>
          </a:p>
          <a:p>
            <a:pPr marL="285750" indent="-285750">
              <a:buFont typeface="Wingdings" pitchFamily="2" charset="2"/>
              <a:buChar char="Ø"/>
            </a:pPr>
            <a:r>
              <a:rPr lang="en-US" dirty="0" err="1"/>
              <a:t>Bhakthi</a:t>
            </a:r>
            <a:r>
              <a:rPr lang="en-US" dirty="0"/>
              <a:t> </a:t>
            </a:r>
            <a:r>
              <a:rPr lang="en-US" dirty="0" err="1"/>
              <a:t>Siddanta</a:t>
            </a:r>
            <a:r>
              <a:rPr lang="en-US" dirty="0"/>
              <a:t> Swami – Simplicity – number one quality of a devotee </a:t>
            </a:r>
          </a:p>
          <a:p>
            <a:pPr marL="742950" lvl="1" indent="-285750">
              <a:buFont typeface="Wingdings" pitchFamily="2" charset="2"/>
              <a:buChar char="Ø"/>
            </a:pPr>
            <a:r>
              <a:rPr lang="en-US" dirty="0"/>
              <a:t>Several connotation – Speak the truth whatever it is – Being straight forward</a:t>
            </a:r>
          </a:p>
          <a:p>
            <a:pPr marL="742950" lvl="1" indent="-285750">
              <a:buFont typeface="Wingdings" pitchFamily="2" charset="2"/>
              <a:buChar char="Ø"/>
            </a:pPr>
            <a:r>
              <a:rPr lang="en-US" dirty="0"/>
              <a:t>Keep yourself simple – only the necessary things.</a:t>
            </a:r>
          </a:p>
          <a:p>
            <a:pPr marL="285750" indent="-285750">
              <a:buFont typeface="Wingdings" pitchFamily="2" charset="2"/>
              <a:buChar char="Ø"/>
            </a:pPr>
            <a:r>
              <a:rPr lang="en-US" dirty="0" err="1"/>
              <a:t>Bhakthi</a:t>
            </a:r>
            <a:r>
              <a:rPr lang="en-US" dirty="0"/>
              <a:t> </a:t>
            </a:r>
            <a:r>
              <a:rPr lang="en-US" dirty="0" err="1"/>
              <a:t>Vinod</a:t>
            </a:r>
            <a:r>
              <a:rPr lang="en-US" dirty="0"/>
              <a:t> </a:t>
            </a:r>
            <a:r>
              <a:rPr lang="en-US" dirty="0" err="1"/>
              <a:t>Takur</a:t>
            </a:r>
            <a:r>
              <a:rPr lang="en-US" dirty="0"/>
              <a:t> – How to check the progress in spiritual life – </a:t>
            </a:r>
            <a:endParaRPr lang="en-US" dirty="0" smtClean="0"/>
          </a:p>
          <a:p>
            <a:pPr marL="742950" lvl="1" indent="-285750">
              <a:buFont typeface="Wingdings" pitchFamily="2" charset="2"/>
              <a:buChar char="Ø"/>
            </a:pPr>
            <a:r>
              <a:rPr lang="en-US" dirty="0" smtClean="0"/>
              <a:t>Loosing </a:t>
            </a:r>
            <a:r>
              <a:rPr lang="en-US" dirty="0"/>
              <a:t>attraction to the material things</a:t>
            </a:r>
            <a:r>
              <a:rPr lang="en-US" b="1" dirty="0"/>
              <a:t>.</a:t>
            </a:r>
            <a:endParaRPr lang="en-US" dirty="0"/>
          </a:p>
          <a:p>
            <a:pPr marL="285750" indent="-285750">
              <a:buFont typeface="Wingdings" pitchFamily="2" charset="2"/>
              <a:buChar char="Ø"/>
            </a:pPr>
            <a:endParaRPr lang="en-US" dirty="0" smtClean="0"/>
          </a:p>
          <a:p>
            <a:pPr lvl="1"/>
            <a:endParaRPr lang="en-US" sz="2400" dirty="0" smtClean="0">
              <a:solidFill>
                <a:schemeClr val="tx2">
                  <a:lumMod val="60000"/>
                  <a:lumOff val="40000"/>
                </a:schemeClr>
              </a:solidFill>
            </a:endParaRPr>
          </a:p>
          <a:p>
            <a:pPr lvl="1"/>
            <a:endParaRPr lang="en-US" sz="2400" dirty="0">
              <a:solidFill>
                <a:schemeClr val="tx2">
                  <a:lumMod val="60000"/>
                  <a:lumOff val="40000"/>
                </a:schemeClr>
              </a:solidFill>
            </a:endParaRPr>
          </a:p>
          <a:p>
            <a:pPr lvl="1"/>
            <a:endParaRPr lang="en-US" sz="2400" dirty="0" smtClean="0">
              <a:solidFill>
                <a:schemeClr val="tx2">
                  <a:lumMod val="60000"/>
                  <a:lumOff val="40000"/>
                </a:schemeClr>
              </a:solidFill>
            </a:endParaRPr>
          </a:p>
          <a:p>
            <a:pPr lvl="1"/>
            <a:endParaRPr lang="en-US" sz="2400" dirty="0">
              <a:solidFill>
                <a:schemeClr val="tx2">
                  <a:lumMod val="60000"/>
                  <a:lumOff val="40000"/>
                </a:schemeClr>
              </a:solidFill>
            </a:endParaRPr>
          </a:p>
          <a:p>
            <a:pPr lvl="1"/>
            <a:endParaRPr lang="en-US" sz="2400" dirty="0" smtClean="0">
              <a:solidFill>
                <a:schemeClr val="tx2">
                  <a:lumMod val="60000"/>
                  <a:lumOff val="40000"/>
                </a:schemeClr>
              </a:solidFill>
            </a:endParaRPr>
          </a:p>
          <a:p>
            <a:pPr lvl="1"/>
            <a:endParaRPr lang="en-US" sz="2400" dirty="0">
              <a:solidFill>
                <a:schemeClr val="tx2">
                  <a:lumMod val="60000"/>
                  <a:lumOff val="40000"/>
                </a:schemeClr>
              </a:solidFill>
            </a:endParaRPr>
          </a:p>
          <a:p>
            <a:pPr lvl="1"/>
            <a:endParaRPr lang="en-US" sz="2400" dirty="0" smtClean="0">
              <a:solidFill>
                <a:schemeClr val="tx2">
                  <a:lumMod val="60000"/>
                  <a:lumOff val="40000"/>
                </a:schemeClr>
              </a:solidFill>
            </a:endParaRPr>
          </a:p>
          <a:p>
            <a:pPr lvl="1"/>
            <a:endParaRPr lang="en-US" sz="2400" dirty="0">
              <a:solidFill>
                <a:schemeClr val="tx2">
                  <a:lumMod val="60000"/>
                  <a:lumOff val="40000"/>
                </a:schemeClr>
              </a:solidFill>
            </a:endParaRPr>
          </a:p>
          <a:p>
            <a:pPr lvl="1"/>
            <a:endParaRPr lang="en-US" sz="2400" dirty="0" smtClean="0">
              <a:solidFill>
                <a:schemeClr val="tx2">
                  <a:lumMod val="60000"/>
                  <a:lumOff val="40000"/>
                </a:schemeClr>
              </a:solidFill>
            </a:endParaRPr>
          </a:p>
          <a:p>
            <a:pPr lvl="1"/>
            <a:endParaRPr lang="en-US" sz="2400" dirty="0">
              <a:solidFill>
                <a:schemeClr val="tx2">
                  <a:lumMod val="60000"/>
                  <a:lumOff val="40000"/>
                </a:schemeClr>
              </a:solidFill>
            </a:endParaRPr>
          </a:p>
          <a:p>
            <a:pPr lvl="1"/>
            <a:endParaRPr lang="en-US" sz="2400" dirty="0" smtClean="0">
              <a:solidFill>
                <a:schemeClr val="tx2">
                  <a:lumMod val="60000"/>
                  <a:lumOff val="40000"/>
                </a:schemeClr>
              </a:solidFill>
            </a:endParaRPr>
          </a:p>
          <a:p>
            <a:pPr lvl="1"/>
            <a:endParaRPr lang="en-US" sz="2400" dirty="0">
              <a:solidFill>
                <a:schemeClr val="tx2">
                  <a:lumMod val="60000"/>
                  <a:lumOff val="40000"/>
                </a:schemeClr>
              </a:solidFill>
            </a:endParaRPr>
          </a:p>
          <a:p>
            <a:pPr lvl="1"/>
            <a:endParaRPr lang="en-US" sz="2400" dirty="0">
              <a:solidFill>
                <a:schemeClr val="tx2">
                  <a:lumMod val="60000"/>
                  <a:lumOff val="40000"/>
                </a:schemeClr>
              </a:solidFill>
            </a:endParaRPr>
          </a:p>
          <a:p>
            <a:pPr lvl="1"/>
            <a:endParaRPr lang="en-US" sz="1400" dirty="0"/>
          </a:p>
        </p:txBody>
      </p:sp>
    </p:spTree>
    <p:extLst>
      <p:ext uri="{BB962C8B-B14F-4D97-AF65-F5344CB8AC3E}">
        <p14:creationId xmlns:p14="http://schemas.microsoft.com/office/powerpoint/2010/main" val="180826278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 calcmode="lin" valueType="num">
                                      <p:cBhvr additive="base">
                                        <p:cTn id="6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
                                            <p:txEl>
                                              <p:pRg st="12" end="12"/>
                                            </p:txEl>
                                          </p:spTgt>
                                        </p:tgtEl>
                                        <p:attrNameLst>
                                          <p:attrName>style.visibility</p:attrName>
                                        </p:attrNameLst>
                                      </p:cBhvr>
                                      <p:to>
                                        <p:strVal val="visible"/>
                                      </p:to>
                                    </p:set>
                                    <p:anim calcmode="lin" valueType="num">
                                      <p:cBhvr additive="base">
                                        <p:cTn id="6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nodeType="clickEffect">
                                  <p:stCondLst>
                                    <p:cond delay="0"/>
                                  </p:stCondLst>
                                  <p:childTnLst>
                                    <p:set>
                                      <p:cBhvr>
                                        <p:cTn id="74" dur="1" fill="hold">
                                          <p:stCondLst>
                                            <p:cond delay="0"/>
                                          </p:stCondLst>
                                        </p:cTn>
                                        <p:tgtEl>
                                          <p:spTgt spid="3">
                                            <p:txEl>
                                              <p:pRg st="13" end="13"/>
                                            </p:txEl>
                                          </p:spTgt>
                                        </p:tgtEl>
                                        <p:attrNameLst>
                                          <p:attrName>style.visibility</p:attrName>
                                        </p:attrNameLst>
                                      </p:cBhvr>
                                      <p:to>
                                        <p:strVal val="visible"/>
                                      </p:to>
                                    </p:set>
                                    <p:anim calcmode="lin" valueType="num">
                                      <p:cBhvr additive="base">
                                        <p:cTn id="7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3">
                                            <p:txEl>
                                              <p:pRg st="14" end="14"/>
                                            </p:txEl>
                                          </p:spTgt>
                                        </p:tgtEl>
                                        <p:attrNameLst>
                                          <p:attrName>style.visibility</p:attrName>
                                        </p:attrNameLst>
                                      </p:cBhvr>
                                      <p:to>
                                        <p:strVal val="visible"/>
                                      </p:to>
                                    </p:set>
                                    <p:anim calcmode="lin" valueType="num">
                                      <p:cBhvr additive="base">
                                        <p:cTn id="7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prabhupada Chant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402023"/>
            <a:ext cx="4563068" cy="5770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5"/>
          <p:cNvSpPr>
            <a:spLocks noChangeArrowheads="1"/>
          </p:cNvSpPr>
          <p:nvPr/>
        </p:nvSpPr>
        <p:spPr bwMode="auto">
          <a:xfrm>
            <a:off x="4867868" y="402023"/>
            <a:ext cx="4199932" cy="577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3400" dirty="0">
                <a:solidFill>
                  <a:schemeClr val="bg2">
                    <a:lumMod val="40000"/>
                    <a:lumOff val="60000"/>
                  </a:schemeClr>
                </a:solidFill>
                <a:latin typeface="ScaGoudy" pitchFamily="2" charset="0"/>
              </a:rPr>
              <a:t>Based on the teachings of</a:t>
            </a:r>
            <a:br>
              <a:rPr lang="en-US" sz="3400" dirty="0">
                <a:solidFill>
                  <a:schemeClr val="bg2">
                    <a:lumMod val="40000"/>
                    <a:lumOff val="60000"/>
                  </a:schemeClr>
                </a:solidFill>
                <a:latin typeface="ScaGoudy" pitchFamily="2" charset="0"/>
              </a:rPr>
            </a:br>
            <a:r>
              <a:rPr lang="en-US" sz="3400" b="1" dirty="0" smtClean="0">
                <a:solidFill>
                  <a:schemeClr val="bg2">
                    <a:lumMod val="40000"/>
                    <a:lumOff val="60000"/>
                  </a:schemeClr>
                </a:solidFill>
                <a:latin typeface="ScaGoudy" pitchFamily="2" charset="0"/>
              </a:rPr>
              <a:t>His </a:t>
            </a:r>
            <a:r>
              <a:rPr lang="en-US" sz="3400" b="1" dirty="0">
                <a:solidFill>
                  <a:schemeClr val="bg2">
                    <a:lumMod val="40000"/>
                    <a:lumOff val="60000"/>
                  </a:schemeClr>
                </a:solidFill>
                <a:latin typeface="ScaGoudy" pitchFamily="2" charset="0"/>
              </a:rPr>
              <a:t>Divine Grace A.C. </a:t>
            </a:r>
            <a:r>
              <a:rPr lang="en-US" sz="3400" b="1" dirty="0" err="1">
                <a:solidFill>
                  <a:schemeClr val="bg2">
                    <a:lumMod val="40000"/>
                    <a:lumOff val="60000"/>
                  </a:schemeClr>
                </a:solidFill>
                <a:latin typeface="ScaGoudy" pitchFamily="2" charset="0"/>
              </a:rPr>
              <a:t>Bhaktivedanta</a:t>
            </a:r>
            <a:r>
              <a:rPr lang="en-US" sz="3400" b="1" dirty="0">
                <a:solidFill>
                  <a:schemeClr val="bg2">
                    <a:lumMod val="40000"/>
                    <a:lumOff val="60000"/>
                  </a:schemeClr>
                </a:solidFill>
                <a:latin typeface="ScaGoudy" pitchFamily="2" charset="0"/>
              </a:rPr>
              <a:t> Swami </a:t>
            </a:r>
            <a:r>
              <a:rPr lang="en-US" sz="3400" b="1" dirty="0" err="1" smtClean="0">
                <a:solidFill>
                  <a:schemeClr val="bg2">
                    <a:lumMod val="40000"/>
                    <a:lumOff val="60000"/>
                  </a:schemeClr>
                </a:solidFill>
                <a:latin typeface="ScaGoudy" pitchFamily="2" charset="0"/>
              </a:rPr>
              <a:t>Prabhupada</a:t>
            </a:r>
            <a:endParaRPr lang="en-US" sz="3400" b="1" dirty="0" smtClean="0">
              <a:solidFill>
                <a:schemeClr val="bg2">
                  <a:lumMod val="40000"/>
                  <a:lumOff val="60000"/>
                </a:schemeClr>
              </a:solidFill>
              <a:latin typeface="ScaGoudy" pitchFamily="2" charset="0"/>
            </a:endParaRPr>
          </a:p>
          <a:p>
            <a:endParaRPr lang="en-US" sz="3400" b="1" dirty="0" smtClean="0">
              <a:solidFill>
                <a:schemeClr val="bg2">
                  <a:lumMod val="40000"/>
                  <a:lumOff val="60000"/>
                </a:schemeClr>
              </a:solidFill>
              <a:latin typeface="ScaGoudy" pitchFamily="2" charset="0"/>
            </a:endParaRPr>
          </a:p>
          <a:p>
            <a:r>
              <a:rPr lang="en-US" sz="3400" dirty="0" smtClean="0">
                <a:solidFill>
                  <a:schemeClr val="bg2">
                    <a:lumMod val="40000"/>
                    <a:lumOff val="60000"/>
                  </a:schemeClr>
                </a:solidFill>
                <a:latin typeface="ScaGoudy" pitchFamily="2" charset="0"/>
              </a:rPr>
              <a:t>~ Founder </a:t>
            </a:r>
            <a:r>
              <a:rPr lang="en-US" sz="3400" dirty="0" err="1" smtClean="0">
                <a:solidFill>
                  <a:schemeClr val="bg2">
                    <a:lumMod val="40000"/>
                    <a:lumOff val="60000"/>
                  </a:schemeClr>
                </a:solidFill>
                <a:latin typeface="ScaGoudy" pitchFamily="2" charset="0"/>
              </a:rPr>
              <a:t>Acharya</a:t>
            </a:r>
            <a:r>
              <a:rPr lang="en-US" sz="3400" dirty="0" smtClean="0">
                <a:solidFill>
                  <a:schemeClr val="bg2">
                    <a:lumMod val="40000"/>
                    <a:lumOff val="60000"/>
                  </a:schemeClr>
                </a:solidFill>
                <a:latin typeface="ScaGoudy" pitchFamily="2" charset="0"/>
              </a:rPr>
              <a:t> ~ </a:t>
            </a:r>
          </a:p>
          <a:p>
            <a:endParaRPr lang="en-US" sz="3400" b="1" dirty="0" smtClean="0">
              <a:solidFill>
                <a:schemeClr val="bg2">
                  <a:lumMod val="40000"/>
                  <a:lumOff val="60000"/>
                </a:schemeClr>
              </a:solidFill>
              <a:latin typeface="ScaGoudy" pitchFamily="2" charset="0"/>
            </a:endParaRPr>
          </a:p>
          <a:p>
            <a:r>
              <a:rPr lang="en-US" sz="3400" b="1" dirty="0" smtClean="0">
                <a:solidFill>
                  <a:schemeClr val="bg2">
                    <a:lumMod val="40000"/>
                    <a:lumOff val="60000"/>
                  </a:schemeClr>
                </a:solidFill>
                <a:latin typeface="ScaGoudy" pitchFamily="2" charset="0"/>
              </a:rPr>
              <a:t>International </a:t>
            </a:r>
            <a:r>
              <a:rPr lang="en-US" sz="3400" b="1" dirty="0">
                <a:solidFill>
                  <a:schemeClr val="bg2">
                    <a:lumMod val="40000"/>
                    <a:lumOff val="60000"/>
                  </a:schemeClr>
                </a:solidFill>
                <a:latin typeface="ScaGoudy" pitchFamily="2" charset="0"/>
              </a:rPr>
              <a:t>Society </a:t>
            </a:r>
            <a:r>
              <a:rPr lang="en-US" sz="3400" b="1" dirty="0" smtClean="0">
                <a:solidFill>
                  <a:schemeClr val="bg2">
                    <a:lumMod val="40000"/>
                    <a:lumOff val="60000"/>
                  </a:schemeClr>
                </a:solidFill>
                <a:latin typeface="ScaGoudy" pitchFamily="2" charset="0"/>
              </a:rPr>
              <a:t>For </a:t>
            </a:r>
            <a:r>
              <a:rPr lang="en-US" sz="3400" b="1" dirty="0">
                <a:solidFill>
                  <a:schemeClr val="bg2">
                    <a:lumMod val="40000"/>
                    <a:lumOff val="60000"/>
                  </a:schemeClr>
                </a:solidFill>
                <a:latin typeface="ScaGoudy" pitchFamily="2" charset="0"/>
              </a:rPr>
              <a:t>Krishna </a:t>
            </a:r>
            <a:r>
              <a:rPr lang="en-US" sz="4000" b="1" dirty="0">
                <a:solidFill>
                  <a:schemeClr val="bg2">
                    <a:lumMod val="40000"/>
                    <a:lumOff val="60000"/>
                  </a:schemeClr>
                </a:solidFill>
                <a:latin typeface="ScaGoudy" pitchFamily="2" charset="0"/>
              </a:rPr>
              <a:t>Consciousness</a:t>
            </a:r>
          </a:p>
        </p:txBody>
      </p:sp>
    </p:spTree>
    <p:extLst>
      <p:ext uri="{BB962C8B-B14F-4D97-AF65-F5344CB8AC3E}">
        <p14:creationId xmlns:p14="http://schemas.microsoft.com/office/powerpoint/2010/main" val="2880207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10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7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07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p:cTn id="13" dur="10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075">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075">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075">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anim calcmode="lin" valueType="num">
                                      <p:cBhvr>
                                        <p:cTn id="19" dur="1000" fill="hold"/>
                                        <p:tgtEl>
                                          <p:spTgt spid="3075">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075">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3075">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0"/>
            <a:ext cx="8991600" cy="6858000"/>
          </a:xfrm>
          <a:effectLst>
            <a:outerShdw blurRad="50800" dist="38100" dir="2700000" algn="tl" rotWithShape="0">
              <a:prstClr val="black">
                <a:alpha val="40000"/>
              </a:prstClr>
            </a:outerShdw>
          </a:effectLst>
        </p:spPr>
        <p:txBody>
          <a:bodyPr/>
          <a:lstStyle/>
          <a:p>
            <a:pPr>
              <a:buFont typeface="Wingdings" pitchFamily="2" charset="2"/>
              <a:buChar char="Ø"/>
            </a:pPr>
            <a:r>
              <a:rPr lang="en-US" sz="2400" dirty="0" smtClean="0"/>
              <a:t>Lord is Unapproachable </a:t>
            </a:r>
            <a:r>
              <a:rPr lang="en-US" sz="2400" dirty="0"/>
              <a:t>by any material </a:t>
            </a:r>
            <a:r>
              <a:rPr lang="en-US" sz="2400" dirty="0" smtClean="0"/>
              <a:t>assets</a:t>
            </a:r>
          </a:p>
          <a:p>
            <a:pPr>
              <a:buFont typeface="Wingdings" pitchFamily="2" charset="2"/>
              <a:buChar char="Ø"/>
            </a:pPr>
            <a:r>
              <a:rPr lang="en-US" sz="2400" dirty="0" smtClean="0"/>
              <a:t>Descends out of  </a:t>
            </a:r>
            <a:r>
              <a:rPr lang="en-US" sz="2400" dirty="0"/>
              <a:t>unbounded and causeless mercy descends on the earth as He </a:t>
            </a:r>
            <a:r>
              <a:rPr lang="en-US" sz="2400" dirty="0" smtClean="0"/>
              <a:t>is. WHY?</a:t>
            </a:r>
          </a:p>
          <a:p>
            <a:pPr lvl="1">
              <a:buFont typeface="Wingdings" pitchFamily="2" charset="2"/>
              <a:buChar char="Ø"/>
            </a:pPr>
            <a:r>
              <a:rPr lang="en-US" sz="2400" dirty="0" smtClean="0"/>
              <a:t>To Show </a:t>
            </a:r>
            <a:r>
              <a:rPr lang="en-US" sz="2400" dirty="0"/>
              <a:t>His special mercy upon His unalloyed devotees </a:t>
            </a:r>
            <a:endParaRPr lang="en-US" sz="2400" dirty="0" smtClean="0"/>
          </a:p>
          <a:p>
            <a:pPr lvl="1">
              <a:buFont typeface="Wingdings" pitchFamily="2" charset="2"/>
              <a:buChar char="Ø"/>
            </a:pPr>
            <a:r>
              <a:rPr lang="en-US" sz="2400" dirty="0" smtClean="0"/>
              <a:t>And </a:t>
            </a:r>
            <a:r>
              <a:rPr lang="en-US" sz="2400" dirty="0"/>
              <a:t>to diminish the upsurges of the demoniac persons</a:t>
            </a:r>
            <a:r>
              <a:rPr lang="en-US" sz="2400" dirty="0" smtClean="0"/>
              <a:t>.</a:t>
            </a:r>
          </a:p>
          <a:p>
            <a:pPr>
              <a:buFont typeface="Wingdings" pitchFamily="2" charset="2"/>
              <a:buChar char="Ø"/>
            </a:pPr>
            <a:r>
              <a:rPr lang="en-US" sz="2400" dirty="0" smtClean="0"/>
              <a:t>Queen </a:t>
            </a:r>
            <a:r>
              <a:rPr lang="en-US" sz="2400" dirty="0" err="1">
                <a:hlinkClick r:id="rId2" action="ppaction://hlinkfile"/>
              </a:rPr>
              <a:t>Kuntī</a:t>
            </a:r>
            <a:r>
              <a:rPr lang="en-US" sz="2400" dirty="0"/>
              <a:t> specifically adores the </a:t>
            </a:r>
            <a:r>
              <a:rPr lang="en-US" sz="2400" dirty="0" smtClean="0"/>
              <a:t>decent of </a:t>
            </a:r>
            <a:r>
              <a:rPr lang="en-US" sz="2400" dirty="0" err="1" smtClean="0"/>
              <a:t>Krna</a:t>
            </a:r>
            <a:r>
              <a:rPr lang="en-US" sz="2400" dirty="0" smtClean="0"/>
              <a:t>  </a:t>
            </a:r>
            <a:r>
              <a:rPr lang="en-US" sz="2400" dirty="0"/>
              <a:t>all other incarnations </a:t>
            </a:r>
            <a:endParaRPr lang="en-US" sz="2400" dirty="0" smtClean="0"/>
          </a:p>
          <a:p>
            <a:pPr lvl="1">
              <a:buFont typeface="Wingdings" pitchFamily="2" charset="2"/>
              <a:buChar char="Ø"/>
            </a:pPr>
            <a:r>
              <a:rPr lang="en-US" sz="2400" dirty="0" smtClean="0"/>
              <a:t>Because </a:t>
            </a:r>
            <a:r>
              <a:rPr lang="en-US" sz="2400" dirty="0"/>
              <a:t>in this particular incarnation He is more approachable. </a:t>
            </a:r>
            <a:endParaRPr lang="en-US" sz="2400" dirty="0" smtClean="0"/>
          </a:p>
          <a:p>
            <a:pPr lvl="1">
              <a:buFont typeface="Wingdings" pitchFamily="2" charset="2"/>
              <a:buChar char="Ø"/>
            </a:pPr>
            <a:r>
              <a:rPr lang="en-US" sz="2400" dirty="0"/>
              <a:t>There is no parallel to His childhood pastimes as exhibited at </a:t>
            </a:r>
            <a:r>
              <a:rPr lang="en-US" sz="2400" dirty="0" err="1"/>
              <a:t>Vrajabhūmi</a:t>
            </a:r>
            <a:r>
              <a:rPr lang="en-US" sz="2400" dirty="0"/>
              <a:t>, which are the prototypes of His eternal affairs in the original </a:t>
            </a:r>
            <a:r>
              <a:rPr lang="en-US" sz="2400" dirty="0" err="1"/>
              <a:t>Kṛṣṇaloka</a:t>
            </a:r>
            <a:r>
              <a:rPr lang="en-US" sz="2400" dirty="0"/>
              <a:t> described as the </a:t>
            </a:r>
            <a:r>
              <a:rPr lang="en-US" sz="2400" dirty="0" err="1">
                <a:hlinkClick r:id="rId3" action="ppaction://hlinkfile"/>
              </a:rPr>
              <a:t>cintāmaṇi</a:t>
            </a:r>
            <a:r>
              <a:rPr lang="en-US" sz="2400" dirty="0" err="1"/>
              <a:t>-</a:t>
            </a:r>
            <a:r>
              <a:rPr lang="en-US" sz="2400" dirty="0" err="1">
                <a:hlinkClick r:id="rId4" action="ppaction://hlinkfile"/>
              </a:rPr>
              <a:t>dhāma</a:t>
            </a:r>
            <a:r>
              <a:rPr lang="en-US" sz="2400" dirty="0"/>
              <a:t> in the </a:t>
            </a:r>
            <a:r>
              <a:rPr lang="en-US" sz="2400" dirty="0" err="1">
                <a:hlinkClick r:id="rId5" action="ppaction://hlinkfile"/>
              </a:rPr>
              <a:t>Brahma</a:t>
            </a:r>
            <a:r>
              <a:rPr lang="en-US" sz="2400" dirty="0" err="1"/>
              <a:t>-</a:t>
            </a:r>
            <a:r>
              <a:rPr lang="en-US" sz="2400" dirty="0" err="1">
                <a:hlinkClick r:id="rId6" action="ppaction://hlinkfile"/>
              </a:rPr>
              <a:t>saḿhitā</a:t>
            </a:r>
            <a:r>
              <a:rPr lang="en-US" sz="2400" dirty="0"/>
              <a:t>.</a:t>
            </a:r>
            <a:endParaRPr lang="en-US" sz="2400" dirty="0" smtClean="0"/>
          </a:p>
          <a:p>
            <a:pPr lvl="1">
              <a:buFont typeface="Wingdings" pitchFamily="2" charset="2"/>
              <a:buChar char="Ø"/>
            </a:pPr>
            <a:r>
              <a:rPr lang="en-US" sz="2400" dirty="0" smtClean="0"/>
              <a:t>Had </a:t>
            </a:r>
            <a:r>
              <a:rPr lang="en-US" sz="2400" dirty="0"/>
              <a:t>He not become the son of </a:t>
            </a:r>
            <a:r>
              <a:rPr lang="en-US" sz="2400" dirty="0" err="1">
                <a:hlinkClick r:id="rId7" action="ppaction://hlinkfile"/>
              </a:rPr>
              <a:t>Vasudeva</a:t>
            </a:r>
            <a:r>
              <a:rPr lang="en-US" sz="2400" dirty="0"/>
              <a:t> and </a:t>
            </a:r>
            <a:r>
              <a:rPr lang="en-US" sz="2400" dirty="0" err="1">
                <a:hlinkClick r:id="rId8" action="ppaction://hlinkfile"/>
              </a:rPr>
              <a:t>Devakī</a:t>
            </a:r>
            <a:r>
              <a:rPr lang="en-US" sz="2400" dirty="0"/>
              <a:t>, Queen </a:t>
            </a:r>
            <a:r>
              <a:rPr lang="en-US" sz="2400" dirty="0" err="1">
                <a:hlinkClick r:id="rId2" action="ppaction://hlinkfile"/>
              </a:rPr>
              <a:t>Kuntī</a:t>
            </a:r>
            <a:r>
              <a:rPr lang="en-US" sz="2400" dirty="0"/>
              <a:t> could not claim Him to be her nephew and thus address </a:t>
            </a:r>
            <a:r>
              <a:rPr lang="en-US" sz="2400" dirty="0" err="1">
                <a:hlinkClick r:id="rId9" action="ppaction://hlinkfile"/>
              </a:rPr>
              <a:t>Kṛṣṇa</a:t>
            </a:r>
            <a:r>
              <a:rPr lang="en-US" sz="2400" dirty="0"/>
              <a:t> in parental affection. </a:t>
            </a:r>
            <a:endParaRPr lang="en-US" sz="2400" dirty="0" smtClean="0"/>
          </a:p>
        </p:txBody>
      </p:sp>
    </p:spTree>
    <p:extLst>
      <p:ext uri="{BB962C8B-B14F-4D97-AF65-F5344CB8AC3E}">
        <p14:creationId xmlns:p14="http://schemas.microsoft.com/office/powerpoint/2010/main" val="81742971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28600"/>
            <a:ext cx="8610600" cy="9787295"/>
          </a:xfrm>
          <a:prstGeom prst="rect">
            <a:avLst/>
          </a:prstGeom>
        </p:spPr>
        <p:txBody>
          <a:bodyPr wrap="square">
            <a:spAutoFit/>
          </a:bodyPr>
          <a:lstStyle/>
          <a:p>
            <a:pPr marL="285750" indent="-285750">
              <a:buFont typeface="Wingdings" pitchFamily="2" charset="2"/>
              <a:buChar char="Ø"/>
            </a:pPr>
            <a:r>
              <a:rPr lang="en-US" sz="2400" dirty="0"/>
              <a:t>But </a:t>
            </a:r>
            <a:r>
              <a:rPr lang="en-US" sz="2400" dirty="0">
                <a:hlinkClick r:id="rId2" action="ppaction://hlinkfile"/>
              </a:rPr>
              <a:t>Nanda</a:t>
            </a:r>
            <a:r>
              <a:rPr lang="en-US" sz="2400" dirty="0"/>
              <a:t> and </a:t>
            </a:r>
            <a:r>
              <a:rPr lang="en-US" sz="2400" dirty="0" err="1">
                <a:hlinkClick r:id="rId3" action="ppaction://hlinkfile"/>
              </a:rPr>
              <a:t>Yaśodā</a:t>
            </a:r>
            <a:r>
              <a:rPr lang="en-US" sz="2400" dirty="0"/>
              <a:t> are more fortunate because they could relish the Lord's childhood pastimes, which are more attractive than all other pastimes. Lord </a:t>
            </a:r>
            <a:r>
              <a:rPr lang="en-US" sz="2400" dirty="0" err="1">
                <a:hlinkClick r:id="rId4" action="ppaction://hlinkfile"/>
              </a:rPr>
              <a:t>Śrī</a:t>
            </a:r>
            <a:r>
              <a:rPr lang="en-US" sz="2400" dirty="0"/>
              <a:t> </a:t>
            </a:r>
            <a:r>
              <a:rPr lang="en-US" sz="2400" dirty="0" err="1">
                <a:hlinkClick r:id="rId5" action="ppaction://hlinkfile"/>
              </a:rPr>
              <a:t>Kṛṣṇa</a:t>
            </a:r>
            <a:r>
              <a:rPr lang="en-US" sz="2400" dirty="0"/>
              <a:t> descended Himself at </a:t>
            </a:r>
            <a:r>
              <a:rPr lang="en-US" sz="2400" dirty="0" err="1"/>
              <a:t>Vrajabhūmi</a:t>
            </a:r>
            <a:r>
              <a:rPr lang="en-US" sz="2400" dirty="0"/>
              <a:t> with all His transcendental entourage and paraphernalia</a:t>
            </a:r>
            <a:r>
              <a:rPr lang="en-US" sz="2400" dirty="0" smtClean="0"/>
              <a:t>.</a:t>
            </a:r>
          </a:p>
          <a:p>
            <a:pPr marL="285750" indent="-285750">
              <a:buFont typeface="Wingdings" pitchFamily="2" charset="2"/>
              <a:buChar char="Ø"/>
            </a:pPr>
            <a:endParaRPr lang="en-US" sz="2400" dirty="0"/>
          </a:p>
          <a:p>
            <a:pPr marL="285750" indent="-285750">
              <a:buFont typeface="Wingdings" pitchFamily="2" charset="2"/>
              <a:buChar char="Ø"/>
            </a:pPr>
            <a:r>
              <a:rPr lang="en-US" sz="2400" dirty="0" err="1">
                <a:hlinkClick r:id="rId4" action="ppaction://hlinkfile"/>
              </a:rPr>
              <a:t>Śrī</a:t>
            </a:r>
            <a:r>
              <a:rPr lang="en-US" sz="2400" dirty="0"/>
              <a:t> </a:t>
            </a:r>
            <a:r>
              <a:rPr lang="en-US" sz="2400" dirty="0" err="1">
                <a:hlinkClick r:id="rId6" action="ppaction://hlinkfile"/>
              </a:rPr>
              <a:t>Caitanya</a:t>
            </a:r>
            <a:r>
              <a:rPr lang="en-US" sz="2400" dirty="0"/>
              <a:t> </a:t>
            </a:r>
            <a:r>
              <a:rPr lang="en-US" sz="2400" dirty="0" err="1">
                <a:hlinkClick r:id="rId7" action="ppaction://hlinkfile"/>
              </a:rPr>
              <a:t>Mahāprabhu</a:t>
            </a:r>
            <a:r>
              <a:rPr lang="en-US" sz="2400" dirty="0"/>
              <a:t> therefore confirmed that no one is as fortunate as the residents of </a:t>
            </a:r>
            <a:r>
              <a:rPr lang="en-US" sz="2400" dirty="0" err="1"/>
              <a:t>Vrajabhūmi</a:t>
            </a:r>
            <a:r>
              <a:rPr lang="en-US" sz="2400" dirty="0"/>
              <a:t>, and specifically the </a:t>
            </a:r>
            <a:r>
              <a:rPr lang="en-US" sz="2400" dirty="0">
                <a:hlinkClick r:id="rId8" action="ppaction://hlinkfile"/>
              </a:rPr>
              <a:t>cowherd</a:t>
            </a:r>
            <a:r>
              <a:rPr lang="en-US" sz="2400" dirty="0"/>
              <a:t> girls, who dedicated their everything for the satisfaction of the Lord. His pastimes with </a:t>
            </a:r>
            <a:r>
              <a:rPr lang="en-US" sz="2400" dirty="0">
                <a:hlinkClick r:id="rId2" action="ppaction://hlinkfile"/>
              </a:rPr>
              <a:t>Nanda</a:t>
            </a:r>
            <a:r>
              <a:rPr lang="en-US" sz="2400" dirty="0"/>
              <a:t> and </a:t>
            </a:r>
            <a:r>
              <a:rPr lang="en-US" sz="2400" dirty="0" err="1">
                <a:hlinkClick r:id="rId3" action="ppaction://hlinkfile"/>
              </a:rPr>
              <a:t>Yaśodā</a:t>
            </a:r>
            <a:r>
              <a:rPr lang="en-US" sz="2400" dirty="0"/>
              <a:t> and His pastimes with the </a:t>
            </a:r>
            <a:r>
              <a:rPr lang="en-US" sz="2400" dirty="0">
                <a:hlinkClick r:id="rId8" action="ppaction://hlinkfile"/>
              </a:rPr>
              <a:t>cowherd</a:t>
            </a:r>
            <a:r>
              <a:rPr lang="en-US" sz="2400" dirty="0"/>
              <a:t> men and especially with the </a:t>
            </a:r>
            <a:r>
              <a:rPr lang="en-US" sz="2400" dirty="0">
                <a:hlinkClick r:id="rId8" action="ppaction://hlinkfile"/>
              </a:rPr>
              <a:t>cowherd</a:t>
            </a:r>
            <a:r>
              <a:rPr lang="en-US" sz="2400" dirty="0"/>
              <a:t> boys and the cows have caused Him to be known as </a:t>
            </a:r>
            <a:r>
              <a:rPr lang="en-US" sz="2400" dirty="0">
                <a:hlinkClick r:id="rId9" action="ppaction://hlinkfile"/>
              </a:rPr>
              <a:t>Govinda</a:t>
            </a:r>
            <a:r>
              <a:rPr lang="en-US" sz="2400" dirty="0"/>
              <a:t>. </a:t>
            </a:r>
          </a:p>
          <a:p>
            <a:pPr marL="285750" indent="-285750">
              <a:buFont typeface="Wingdings" pitchFamily="2" charset="2"/>
              <a:buChar char="Ø"/>
            </a:pPr>
            <a:endParaRPr lang="en-US" sz="2400" dirty="0" smtClean="0"/>
          </a:p>
          <a:p>
            <a:pPr marL="285750" indent="-285750">
              <a:buFont typeface="Wingdings" pitchFamily="2" charset="2"/>
              <a:buChar char="Ø"/>
            </a:pPr>
            <a:r>
              <a:rPr lang="en-US" sz="2400" dirty="0" smtClean="0"/>
              <a:t>Human </a:t>
            </a:r>
            <a:r>
              <a:rPr lang="en-US" sz="2400" dirty="0"/>
              <a:t>prosperity depends  more on </a:t>
            </a:r>
            <a:r>
              <a:rPr lang="en-US" sz="2400" dirty="0" err="1"/>
              <a:t>brahminical</a:t>
            </a:r>
            <a:r>
              <a:rPr lang="en-US" sz="2400" dirty="0"/>
              <a:t> culture and cow protection. </a:t>
            </a:r>
          </a:p>
          <a:p>
            <a:pPr marL="285750" indent="-285750">
              <a:buFont typeface="Wingdings" pitchFamily="2" charset="2"/>
              <a:buChar char="Ø"/>
            </a:pPr>
            <a:endParaRPr lang="en-US" sz="2400" dirty="0" smtClean="0"/>
          </a:p>
          <a:p>
            <a:pPr marL="285750" indent="-285750">
              <a:buFont typeface="Wingdings" pitchFamily="2" charset="2"/>
              <a:buChar char="Ø"/>
            </a:pPr>
            <a:r>
              <a:rPr lang="en-US" sz="2400" dirty="0" smtClean="0"/>
              <a:t>Lord </a:t>
            </a:r>
            <a:r>
              <a:rPr lang="en-US" sz="2400" dirty="0" err="1">
                <a:hlinkClick r:id="rId5" action="ppaction://hlinkfile"/>
              </a:rPr>
              <a:t>Kṛṣṇa</a:t>
            </a:r>
            <a:r>
              <a:rPr lang="en-US" sz="2400" dirty="0"/>
              <a:t> is never satisfied where these are </a:t>
            </a:r>
            <a:r>
              <a:rPr lang="en-US" sz="2400" dirty="0" smtClean="0"/>
              <a:t>lacking</a:t>
            </a:r>
          </a:p>
          <a:p>
            <a:endParaRPr lang="en-US" dirty="0">
              <a:solidFill>
                <a:schemeClr val="tx2">
                  <a:lumMod val="60000"/>
                  <a:lumOff val="40000"/>
                </a:schemeClr>
              </a:solidFill>
              <a:effectLst>
                <a:outerShdw blurRad="38100" dist="38100" dir="2700000" algn="tl">
                  <a:srgbClr val="000000">
                    <a:alpha val="43137"/>
                  </a:srgbClr>
                </a:outerShdw>
              </a:effectLst>
            </a:endParaRPr>
          </a:p>
          <a:p>
            <a:endParaRPr lang="en-US" dirty="0" smtClean="0">
              <a:solidFill>
                <a:schemeClr val="tx2">
                  <a:lumMod val="60000"/>
                  <a:lumOff val="40000"/>
                </a:schemeClr>
              </a:solidFill>
              <a:effectLst>
                <a:outerShdw blurRad="38100" dist="38100" dir="2700000" algn="tl">
                  <a:srgbClr val="000000">
                    <a:alpha val="43137"/>
                  </a:srgbClr>
                </a:outerShdw>
              </a:effectLst>
            </a:endParaRPr>
          </a:p>
          <a:p>
            <a:endParaRPr lang="en-US" dirty="0">
              <a:solidFill>
                <a:schemeClr val="tx2">
                  <a:lumMod val="60000"/>
                  <a:lumOff val="40000"/>
                </a:schemeClr>
              </a:solidFill>
              <a:effectLst>
                <a:outerShdw blurRad="38100" dist="38100" dir="2700000" algn="tl">
                  <a:srgbClr val="000000">
                    <a:alpha val="43137"/>
                  </a:srgbClr>
                </a:outerShdw>
              </a:effectLst>
            </a:endParaRPr>
          </a:p>
          <a:p>
            <a:endParaRPr lang="en-US" dirty="0" smtClean="0">
              <a:solidFill>
                <a:schemeClr val="tx2">
                  <a:lumMod val="60000"/>
                  <a:lumOff val="40000"/>
                </a:schemeClr>
              </a:solidFill>
              <a:effectLst>
                <a:outerShdw blurRad="38100" dist="38100" dir="2700000" algn="tl">
                  <a:srgbClr val="000000">
                    <a:alpha val="43137"/>
                  </a:srgbClr>
                </a:outerShdw>
              </a:effectLst>
            </a:endParaRPr>
          </a:p>
          <a:p>
            <a:endParaRPr lang="en-US" dirty="0">
              <a:solidFill>
                <a:schemeClr val="tx2">
                  <a:lumMod val="60000"/>
                  <a:lumOff val="40000"/>
                </a:schemeClr>
              </a:solidFill>
              <a:effectLst>
                <a:outerShdw blurRad="38100" dist="38100" dir="2700000" algn="tl">
                  <a:srgbClr val="000000">
                    <a:alpha val="43137"/>
                  </a:srgbClr>
                </a:outerShdw>
              </a:effectLst>
            </a:endParaRPr>
          </a:p>
          <a:p>
            <a:endParaRPr lang="en-US" dirty="0" smtClean="0">
              <a:solidFill>
                <a:schemeClr val="tx2">
                  <a:lumMod val="60000"/>
                  <a:lumOff val="40000"/>
                </a:schemeClr>
              </a:solidFill>
              <a:effectLst>
                <a:outerShdw blurRad="38100" dist="38100" dir="2700000" algn="tl">
                  <a:srgbClr val="000000">
                    <a:alpha val="43137"/>
                  </a:srgbClr>
                </a:outerShdw>
              </a:effectLst>
            </a:endParaRPr>
          </a:p>
          <a:p>
            <a:endParaRPr lang="en-US" dirty="0">
              <a:solidFill>
                <a:schemeClr val="tx2">
                  <a:lumMod val="60000"/>
                  <a:lumOff val="40000"/>
                </a:schemeClr>
              </a:solidFill>
              <a:effectLst>
                <a:outerShdw blurRad="38100" dist="38100" dir="2700000" algn="tl">
                  <a:srgbClr val="000000">
                    <a:alpha val="43137"/>
                  </a:srgbClr>
                </a:outerShdw>
              </a:effectLst>
            </a:endParaRPr>
          </a:p>
          <a:p>
            <a:endParaRPr lang="en-US" dirty="0" smtClean="0">
              <a:solidFill>
                <a:schemeClr val="tx2">
                  <a:lumMod val="60000"/>
                  <a:lumOff val="40000"/>
                </a:schemeClr>
              </a:solidFill>
              <a:effectLst>
                <a:outerShdw blurRad="38100" dist="38100" dir="2700000" algn="tl">
                  <a:srgbClr val="000000">
                    <a:alpha val="43137"/>
                  </a:srgbClr>
                </a:outerShdw>
              </a:effectLst>
            </a:endParaRPr>
          </a:p>
          <a:p>
            <a:endParaRPr lang="en-US" dirty="0">
              <a:solidFill>
                <a:schemeClr val="tx2">
                  <a:lumMod val="60000"/>
                  <a:lumOff val="40000"/>
                </a:schemeClr>
              </a:solidFill>
              <a:effectLst>
                <a:outerShdw blurRad="38100" dist="38100" dir="2700000" algn="tl">
                  <a:srgbClr val="000000">
                    <a:alpha val="43137"/>
                  </a:srgbClr>
                </a:outerShdw>
              </a:effectLst>
            </a:endParaRPr>
          </a:p>
          <a:p>
            <a:endParaRPr lang="en-US" dirty="0" smtClean="0">
              <a:solidFill>
                <a:schemeClr val="tx2">
                  <a:lumMod val="60000"/>
                  <a:lumOff val="40000"/>
                </a:schemeClr>
              </a:solidFill>
              <a:effectLst>
                <a:outerShdw blurRad="38100" dist="38100" dir="2700000" algn="tl">
                  <a:srgbClr val="000000">
                    <a:alpha val="43137"/>
                  </a:srgbClr>
                </a:outerShdw>
              </a:effectLst>
            </a:endParaRPr>
          </a:p>
          <a:p>
            <a:endParaRPr lang="en-US" dirty="0">
              <a:solidFill>
                <a:schemeClr val="tx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307655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additive="base">
                                        <p:cTn id="2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152400"/>
            <a:ext cx="8763000" cy="6629400"/>
          </a:xfrm>
        </p:spPr>
        <p:txBody>
          <a:bodyPr/>
          <a:lstStyle/>
          <a:p>
            <a:pPr marL="0" indent="0" algn="ctr">
              <a:buNone/>
            </a:pPr>
            <a:r>
              <a:rPr lang="vi-VN" sz="2800" b="1" u="sng" dirty="0">
                <a:solidFill>
                  <a:schemeClr val="tx2">
                    <a:lumMod val="60000"/>
                    <a:lumOff val="40000"/>
                  </a:schemeClr>
                </a:solidFill>
                <a:hlinkClick r:id="rId2" action="ppaction://hlinkfile"/>
              </a:rPr>
              <a:t>Śrīmad Bhāgavatam</a:t>
            </a:r>
            <a:r>
              <a:rPr lang="vi-VN" sz="2800" b="1" u="sng" dirty="0">
                <a:solidFill>
                  <a:schemeClr val="tx2">
                    <a:lumMod val="60000"/>
                    <a:lumOff val="40000"/>
                  </a:schemeClr>
                </a:solidFill>
              </a:rPr>
              <a:t> 1.</a:t>
            </a:r>
            <a:r>
              <a:rPr lang="en-US" sz="2800" b="1" u="sng" dirty="0">
                <a:solidFill>
                  <a:schemeClr val="tx2">
                    <a:lumMod val="60000"/>
                    <a:lumOff val="40000"/>
                  </a:schemeClr>
                </a:solidFill>
              </a:rPr>
              <a:t>8</a:t>
            </a:r>
            <a:r>
              <a:rPr lang="vi-VN" sz="2800" b="1" u="sng" dirty="0" smtClean="0">
                <a:solidFill>
                  <a:schemeClr val="tx2">
                    <a:lumMod val="60000"/>
                    <a:lumOff val="40000"/>
                  </a:schemeClr>
                </a:solidFill>
              </a:rPr>
              <a:t>.</a:t>
            </a:r>
            <a:r>
              <a:rPr lang="en-US" sz="2800" b="1" u="sng" dirty="0" smtClean="0">
                <a:solidFill>
                  <a:schemeClr val="tx2">
                    <a:lumMod val="60000"/>
                    <a:lumOff val="40000"/>
                  </a:schemeClr>
                </a:solidFill>
              </a:rPr>
              <a:t>22</a:t>
            </a:r>
          </a:p>
          <a:p>
            <a:pPr marL="0" indent="0" algn="ctr">
              <a:buNone/>
            </a:pPr>
            <a:endParaRPr lang="en-US" sz="2800" dirty="0" smtClean="0">
              <a:hlinkClick r:id="rId3" action="ppaction://hlinkfile"/>
            </a:endParaRPr>
          </a:p>
          <a:p>
            <a:pPr marL="0" indent="0" algn="ctr">
              <a:buNone/>
            </a:pPr>
            <a:r>
              <a:rPr lang="vi-VN" sz="2800" dirty="0">
                <a:hlinkClick r:id="rId4" action="ppaction://hlinkfile"/>
              </a:rPr>
              <a:t>namaḥ</a:t>
            </a:r>
            <a:r>
              <a:rPr lang="vi-VN" sz="2800" dirty="0"/>
              <a:t> </a:t>
            </a:r>
            <a:r>
              <a:rPr lang="vi-VN" sz="2800" dirty="0">
                <a:hlinkClick r:id="rId5" action="ppaction://hlinkfile"/>
              </a:rPr>
              <a:t>pańkaja</a:t>
            </a:r>
            <a:r>
              <a:rPr lang="vi-VN" sz="2800" dirty="0"/>
              <a:t>-</a:t>
            </a:r>
            <a:r>
              <a:rPr lang="vi-VN" sz="2800" dirty="0">
                <a:hlinkClick r:id="rId6" action="ppaction://hlinkfile"/>
              </a:rPr>
              <a:t>nābhāya</a:t>
            </a:r>
            <a:endParaRPr lang="vi-VN" sz="2800" dirty="0"/>
          </a:p>
          <a:p>
            <a:pPr marL="0" indent="0" algn="ctr">
              <a:buNone/>
            </a:pPr>
            <a:r>
              <a:rPr lang="vi-VN" sz="2800" dirty="0">
                <a:hlinkClick r:id="rId4" action="ppaction://hlinkfile"/>
              </a:rPr>
              <a:t>namaḥ</a:t>
            </a:r>
            <a:r>
              <a:rPr lang="vi-VN" sz="2800" dirty="0"/>
              <a:t> </a:t>
            </a:r>
            <a:r>
              <a:rPr lang="vi-VN" sz="2800" dirty="0">
                <a:hlinkClick r:id="rId5" action="ppaction://hlinkfile"/>
              </a:rPr>
              <a:t>pańkaja</a:t>
            </a:r>
            <a:r>
              <a:rPr lang="vi-VN" sz="2800" dirty="0"/>
              <a:t>-</a:t>
            </a:r>
            <a:r>
              <a:rPr lang="vi-VN" sz="2800" dirty="0">
                <a:hlinkClick r:id="rId7" action="ppaction://hlinkfile"/>
              </a:rPr>
              <a:t>māline</a:t>
            </a:r>
            <a:endParaRPr lang="vi-VN" sz="2800" dirty="0"/>
          </a:p>
          <a:p>
            <a:pPr marL="0" indent="0" algn="ctr">
              <a:buNone/>
            </a:pPr>
            <a:r>
              <a:rPr lang="vi-VN" sz="2800" dirty="0">
                <a:hlinkClick r:id="rId4" action="ppaction://hlinkfile"/>
              </a:rPr>
              <a:t>namaḥ</a:t>
            </a:r>
            <a:r>
              <a:rPr lang="vi-VN" sz="2800" dirty="0"/>
              <a:t> </a:t>
            </a:r>
            <a:r>
              <a:rPr lang="vi-VN" sz="2800" dirty="0">
                <a:hlinkClick r:id="rId5" action="ppaction://hlinkfile"/>
              </a:rPr>
              <a:t>pańkaja</a:t>
            </a:r>
            <a:r>
              <a:rPr lang="vi-VN" sz="2800" dirty="0"/>
              <a:t>-</a:t>
            </a:r>
            <a:r>
              <a:rPr lang="vi-VN" sz="2800" dirty="0">
                <a:hlinkClick r:id="rId8" action="ppaction://hlinkfile"/>
              </a:rPr>
              <a:t>netrāya</a:t>
            </a:r>
            <a:endParaRPr lang="vi-VN" sz="2800" dirty="0"/>
          </a:p>
          <a:p>
            <a:pPr marL="0" indent="0" algn="ctr">
              <a:buNone/>
            </a:pPr>
            <a:r>
              <a:rPr lang="vi-VN" sz="2800" dirty="0"/>
              <a:t>namas </a:t>
            </a:r>
            <a:r>
              <a:rPr lang="vi-VN" sz="2800" dirty="0">
                <a:hlinkClick r:id="rId9" action="ppaction://hlinkfile"/>
              </a:rPr>
              <a:t>te</a:t>
            </a:r>
            <a:r>
              <a:rPr lang="vi-VN" sz="2800" dirty="0"/>
              <a:t> pańkajāńghraye</a:t>
            </a:r>
          </a:p>
          <a:p>
            <a:pPr marL="0" indent="0" algn="ctr">
              <a:buNone/>
            </a:pPr>
            <a:endParaRPr lang="en-US" sz="24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endParaRPr lang="en-US" sz="24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800" dirty="0"/>
              <a:t>My respectful </a:t>
            </a:r>
            <a:r>
              <a:rPr lang="en-US" sz="2800" dirty="0" err="1"/>
              <a:t>obeisances</a:t>
            </a:r>
            <a:r>
              <a:rPr lang="en-US" sz="2800" dirty="0"/>
              <a:t> are unto You, O Lord, whose abdomen is marked with a depression like a lotus flower, who are always decorated with garlands of lotus flowers, whose glance is as cool as the lotus and whose feet are engraved with lotuses.</a:t>
            </a:r>
          </a:p>
          <a:p>
            <a:pPr marL="0" indent="0" algn="ctr">
              <a:buNone/>
            </a:pPr>
            <a:r>
              <a:rPr lang="en-US" sz="2800" dirty="0" smtClean="0"/>
              <a:t>.</a:t>
            </a:r>
            <a:endParaRPr lang="en-US" sz="2800" dirty="0"/>
          </a:p>
        </p:txBody>
      </p:sp>
    </p:spTree>
    <p:extLst>
      <p:ext uri="{BB962C8B-B14F-4D97-AF65-F5344CB8AC3E}">
        <p14:creationId xmlns:p14="http://schemas.microsoft.com/office/powerpoint/2010/main" val="22432873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nodeType="clickEffect">
                                  <p:stCondLst>
                                    <p:cond delay="0"/>
                                  </p:stCondLst>
                                  <p:childTnLst>
                                    <p:set>
                                      <p:cBhvr>
                                        <p:cTn id="23" dur="1" fill="hold">
                                          <p:stCondLst>
                                            <p:cond delay="0"/>
                                          </p:stCondLst>
                                        </p:cTn>
                                        <p:tgtEl>
                                          <p:spTgt spid="2">
                                            <p:txEl>
                                              <p:pRg st="7" end="7"/>
                                            </p:txEl>
                                          </p:spTgt>
                                        </p:tgtEl>
                                        <p:attrNameLst>
                                          <p:attrName>style.visibility</p:attrName>
                                        </p:attrNameLst>
                                      </p:cBhvr>
                                      <p:to>
                                        <p:strVal val="visible"/>
                                      </p:to>
                                    </p:set>
                                    <p:animEffect transition="in" filter="wipe(down)">
                                      <p:cBhvr>
                                        <p:cTn id="24" dur="580">
                                          <p:stCondLst>
                                            <p:cond delay="0"/>
                                          </p:stCondLst>
                                        </p:cTn>
                                        <p:tgtEl>
                                          <p:spTgt spid="2">
                                            <p:txEl>
                                              <p:pRg st="7" end="7"/>
                                            </p:txEl>
                                          </p:spTgt>
                                        </p:tgtEl>
                                      </p:cBhvr>
                                    </p:animEffect>
                                    <p:anim calcmode="lin" valueType="num">
                                      <p:cBhvr>
                                        <p:cTn id="25"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2">
                                            <p:txEl>
                                              <p:pRg st="7" end="7"/>
                                            </p:txEl>
                                          </p:spTgt>
                                        </p:tgtEl>
                                      </p:cBhvr>
                                      <p:to x="100000" y="60000"/>
                                    </p:animScale>
                                    <p:animScale>
                                      <p:cBhvr>
                                        <p:cTn id="31" dur="166" decel="50000">
                                          <p:stCondLst>
                                            <p:cond delay="676"/>
                                          </p:stCondLst>
                                        </p:cTn>
                                        <p:tgtEl>
                                          <p:spTgt spid="2">
                                            <p:txEl>
                                              <p:pRg st="7" end="7"/>
                                            </p:txEl>
                                          </p:spTgt>
                                        </p:tgtEl>
                                      </p:cBhvr>
                                      <p:to x="100000" y="100000"/>
                                    </p:animScale>
                                    <p:animScale>
                                      <p:cBhvr>
                                        <p:cTn id="32" dur="26">
                                          <p:stCondLst>
                                            <p:cond delay="1312"/>
                                          </p:stCondLst>
                                        </p:cTn>
                                        <p:tgtEl>
                                          <p:spTgt spid="2">
                                            <p:txEl>
                                              <p:pRg st="7" end="7"/>
                                            </p:txEl>
                                          </p:spTgt>
                                        </p:tgtEl>
                                      </p:cBhvr>
                                      <p:to x="100000" y="80000"/>
                                    </p:animScale>
                                    <p:animScale>
                                      <p:cBhvr>
                                        <p:cTn id="33" dur="166" decel="50000">
                                          <p:stCondLst>
                                            <p:cond delay="1338"/>
                                          </p:stCondLst>
                                        </p:cTn>
                                        <p:tgtEl>
                                          <p:spTgt spid="2">
                                            <p:txEl>
                                              <p:pRg st="7" end="7"/>
                                            </p:txEl>
                                          </p:spTgt>
                                        </p:tgtEl>
                                      </p:cBhvr>
                                      <p:to x="100000" y="100000"/>
                                    </p:animScale>
                                    <p:animScale>
                                      <p:cBhvr>
                                        <p:cTn id="34" dur="26">
                                          <p:stCondLst>
                                            <p:cond delay="1642"/>
                                          </p:stCondLst>
                                        </p:cTn>
                                        <p:tgtEl>
                                          <p:spTgt spid="2">
                                            <p:txEl>
                                              <p:pRg st="7" end="7"/>
                                            </p:txEl>
                                          </p:spTgt>
                                        </p:tgtEl>
                                      </p:cBhvr>
                                      <p:to x="100000" y="90000"/>
                                    </p:animScale>
                                    <p:animScale>
                                      <p:cBhvr>
                                        <p:cTn id="35" dur="166" decel="50000">
                                          <p:stCondLst>
                                            <p:cond delay="1668"/>
                                          </p:stCondLst>
                                        </p:cTn>
                                        <p:tgtEl>
                                          <p:spTgt spid="2">
                                            <p:txEl>
                                              <p:pRg st="7" end="7"/>
                                            </p:txEl>
                                          </p:spTgt>
                                        </p:tgtEl>
                                      </p:cBhvr>
                                      <p:to x="100000" y="100000"/>
                                    </p:animScale>
                                    <p:animScale>
                                      <p:cBhvr>
                                        <p:cTn id="36" dur="26">
                                          <p:stCondLst>
                                            <p:cond delay="1808"/>
                                          </p:stCondLst>
                                        </p:cTn>
                                        <p:tgtEl>
                                          <p:spTgt spid="2">
                                            <p:txEl>
                                              <p:pRg st="7" end="7"/>
                                            </p:txEl>
                                          </p:spTgt>
                                        </p:tgtEl>
                                      </p:cBhvr>
                                      <p:to x="100000" y="95000"/>
                                    </p:animScale>
                                    <p:animScale>
                                      <p:cBhvr>
                                        <p:cTn id="37" dur="166" decel="50000">
                                          <p:stCondLst>
                                            <p:cond delay="1834"/>
                                          </p:stCondLst>
                                        </p:cTn>
                                        <p:tgtEl>
                                          <p:spTgt spid="2">
                                            <p:txEl>
                                              <p:pRg st="7" end="7"/>
                                            </p:txEl>
                                          </p:spTgt>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 calcmode="lin" valueType="num">
                                      <p:cBhvr>
                                        <p:cTn id="42" dur="1000" fill="hold"/>
                                        <p:tgtEl>
                                          <p:spTgt spid="2">
                                            <p:txEl>
                                              <p:pRg st="9" end="9"/>
                                            </p:txEl>
                                          </p:spTgt>
                                        </p:tgtEl>
                                        <p:attrNameLst>
                                          <p:attrName>ppt_w</p:attrName>
                                        </p:attrNameLst>
                                      </p:cBhvr>
                                      <p:tavLst>
                                        <p:tav tm="0">
                                          <p:val>
                                            <p:fltVal val="0"/>
                                          </p:val>
                                        </p:tav>
                                        <p:tav tm="100000">
                                          <p:val>
                                            <p:strVal val="#ppt_w"/>
                                          </p:val>
                                        </p:tav>
                                      </p:tavLst>
                                    </p:anim>
                                    <p:anim calcmode="lin" valueType="num">
                                      <p:cBhvr>
                                        <p:cTn id="43" dur="1000" fill="hold"/>
                                        <p:tgtEl>
                                          <p:spTgt spid="2">
                                            <p:txEl>
                                              <p:pRg st="9" end="9"/>
                                            </p:txEl>
                                          </p:spTgt>
                                        </p:tgtEl>
                                        <p:attrNameLst>
                                          <p:attrName>ppt_h</p:attrName>
                                        </p:attrNameLst>
                                      </p:cBhvr>
                                      <p:tavLst>
                                        <p:tav tm="0">
                                          <p:val>
                                            <p:fltVal val="0"/>
                                          </p:val>
                                        </p:tav>
                                        <p:tav tm="100000">
                                          <p:val>
                                            <p:strVal val="#ppt_h"/>
                                          </p:val>
                                        </p:tav>
                                      </p:tavLst>
                                    </p:anim>
                                    <p:anim calcmode="lin" valueType="num">
                                      <p:cBhvr>
                                        <p:cTn id="44" dur="1000" fill="hold"/>
                                        <p:tgtEl>
                                          <p:spTgt spid="2">
                                            <p:txEl>
                                              <p:pRg st="9" end="9"/>
                                            </p:txEl>
                                          </p:spTgt>
                                        </p:tgtEl>
                                        <p:attrNameLst>
                                          <p:attrName>style.rotation</p:attrName>
                                        </p:attrNameLst>
                                      </p:cBhvr>
                                      <p:tavLst>
                                        <p:tav tm="0">
                                          <p:val>
                                            <p:fltVal val="90"/>
                                          </p:val>
                                        </p:tav>
                                        <p:tav tm="100000">
                                          <p:val>
                                            <p:fltVal val="0"/>
                                          </p:val>
                                        </p:tav>
                                      </p:tavLst>
                                    </p:anim>
                                    <p:animEffect transition="in" filter="fade">
                                      <p:cBhvr>
                                        <p:cTn id="45" dur="1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0"/>
            <a:ext cx="8991600" cy="6858000"/>
          </a:xfrm>
          <a:effectLst>
            <a:outerShdw blurRad="50800" dist="38100" dir="2700000" algn="tl" rotWithShape="0">
              <a:prstClr val="black">
                <a:alpha val="40000"/>
              </a:prstClr>
            </a:outerShdw>
          </a:effectLst>
        </p:spPr>
        <p:txBody>
          <a:bodyPr/>
          <a:lstStyle/>
          <a:p>
            <a:pPr>
              <a:buFont typeface="Wingdings" pitchFamily="2" charset="2"/>
              <a:buChar char="Ø"/>
            </a:pPr>
            <a:r>
              <a:rPr lang="en-US" sz="2400" dirty="0" smtClean="0"/>
              <a:t>What distinguishes Lord’s </a:t>
            </a:r>
            <a:r>
              <a:rPr lang="en-US" sz="2400" dirty="0"/>
              <a:t>body from the bodies of all others</a:t>
            </a:r>
            <a:endParaRPr lang="en-US" sz="2400" dirty="0" smtClean="0"/>
          </a:p>
          <a:p>
            <a:pPr lvl="1">
              <a:buFont typeface="Wingdings" pitchFamily="2" charset="2"/>
              <a:buChar char="Ø"/>
            </a:pPr>
            <a:r>
              <a:rPr lang="en-US" sz="2000" dirty="0" smtClean="0"/>
              <a:t>The </a:t>
            </a:r>
            <a:r>
              <a:rPr lang="en-US" sz="2000" dirty="0"/>
              <a:t>specific symbolical marks on the spiritual body of the Personality of </a:t>
            </a:r>
            <a:endParaRPr lang="en-US" sz="2000" dirty="0" smtClean="0"/>
          </a:p>
          <a:p>
            <a:pPr lvl="1">
              <a:buFont typeface="Wingdings" pitchFamily="2" charset="2"/>
              <a:buChar char="Ø"/>
            </a:pPr>
            <a:r>
              <a:rPr lang="en-US" sz="2000" dirty="0" smtClean="0"/>
              <a:t>They </a:t>
            </a:r>
            <a:r>
              <a:rPr lang="en-US" sz="2000" dirty="0"/>
              <a:t>are all special features of the body of the Lord. The Lord may appear as one of us, but He is always distinct by His specific bodily features. </a:t>
            </a:r>
            <a:endParaRPr lang="en-US" sz="2000" dirty="0" smtClean="0"/>
          </a:p>
          <a:p>
            <a:pPr marL="457200" lvl="1" indent="0">
              <a:buNone/>
            </a:pPr>
            <a:endParaRPr lang="en-US" sz="2000" dirty="0" smtClean="0"/>
          </a:p>
          <a:p>
            <a:pPr>
              <a:buFont typeface="Wingdings" pitchFamily="2" charset="2"/>
              <a:buChar char="Ø"/>
            </a:pPr>
            <a:r>
              <a:rPr lang="en-US" sz="2400" dirty="0" err="1" smtClean="0"/>
              <a:t>Importace</a:t>
            </a:r>
            <a:r>
              <a:rPr lang="en-US" sz="2400" dirty="0" smtClean="0"/>
              <a:t> of Temple worship. </a:t>
            </a:r>
          </a:p>
          <a:p>
            <a:pPr lvl="1">
              <a:buFont typeface="Wingdings" pitchFamily="2" charset="2"/>
              <a:buChar char="Ø"/>
            </a:pPr>
            <a:r>
              <a:rPr lang="en-US" sz="2000" dirty="0" err="1">
                <a:hlinkClick r:id="rId2" action="ppaction://hlinkfile"/>
              </a:rPr>
              <a:t>Śrīmatī</a:t>
            </a:r>
            <a:r>
              <a:rPr lang="en-US" sz="2000" dirty="0"/>
              <a:t> </a:t>
            </a:r>
            <a:r>
              <a:rPr lang="en-US" sz="2000" dirty="0" err="1">
                <a:hlinkClick r:id="rId3" action="ppaction://hlinkfile"/>
              </a:rPr>
              <a:t>Kuntī</a:t>
            </a:r>
            <a:r>
              <a:rPr lang="en-US" sz="2000" dirty="0"/>
              <a:t> claims herself unfit to see the Lord because of her being a woman.</a:t>
            </a:r>
          </a:p>
          <a:p>
            <a:pPr lvl="1">
              <a:buFont typeface="Wingdings" pitchFamily="2" charset="2"/>
              <a:buChar char="Ø"/>
            </a:pPr>
            <a:r>
              <a:rPr lang="en-US" sz="2000" dirty="0" smtClean="0"/>
              <a:t>This </a:t>
            </a:r>
            <a:r>
              <a:rPr lang="en-US" sz="2000" dirty="0"/>
              <a:t>is claimed because women, </a:t>
            </a:r>
            <a:r>
              <a:rPr lang="en-US" sz="2000" dirty="0" err="1"/>
              <a:t>śūdras</a:t>
            </a:r>
            <a:r>
              <a:rPr lang="en-US" sz="2000" dirty="0"/>
              <a:t> (the laborer class) and the </a:t>
            </a:r>
            <a:r>
              <a:rPr lang="en-US" sz="2000" dirty="0" err="1">
                <a:hlinkClick r:id="rId4" action="ppaction://hlinkfile"/>
              </a:rPr>
              <a:t>dvija</a:t>
            </a:r>
            <a:r>
              <a:rPr lang="en-US" sz="2000" dirty="0" err="1"/>
              <a:t>-bandhus</a:t>
            </a:r>
            <a:r>
              <a:rPr lang="en-US" sz="2000" dirty="0"/>
              <a:t>, or the wretched descendants of the higher three classes, are unfit by intelligence to understand transcendental subject matter concerning the spiritual name, fame, attributes, forms, etc., of the Supreme Absolute Truth. </a:t>
            </a:r>
            <a:endParaRPr lang="en-US" sz="2000" dirty="0" smtClean="0"/>
          </a:p>
          <a:p>
            <a:pPr lvl="1">
              <a:buFont typeface="Wingdings" pitchFamily="2" charset="2"/>
              <a:buChar char="Ø"/>
            </a:pPr>
            <a:r>
              <a:rPr lang="en-US" sz="2000" dirty="0" smtClean="0"/>
              <a:t>Such </a:t>
            </a:r>
            <a:r>
              <a:rPr lang="en-US" sz="2000" dirty="0"/>
              <a:t>persons, although they are unfit to enter into the spiritual affairs of the Lord, can see Him as the </a:t>
            </a:r>
            <a:r>
              <a:rPr lang="en-US" sz="2000" dirty="0" err="1">
                <a:hlinkClick r:id="rId5" action="ppaction://hlinkfile"/>
              </a:rPr>
              <a:t>arcā</a:t>
            </a:r>
            <a:r>
              <a:rPr lang="en-US" sz="2000" dirty="0" err="1"/>
              <a:t>-</a:t>
            </a:r>
            <a:r>
              <a:rPr lang="en-US" sz="2000" dirty="0" err="1">
                <a:hlinkClick r:id="rId6" action="ppaction://hlinkfile"/>
              </a:rPr>
              <a:t>vigraha</a:t>
            </a:r>
            <a:r>
              <a:rPr lang="en-US" sz="2000" dirty="0"/>
              <a:t>, who descends on the material world just to distribute favors to the fallen souls, including the above-mentioned women, </a:t>
            </a:r>
            <a:r>
              <a:rPr lang="en-US" sz="2000" dirty="0" err="1"/>
              <a:t>śūdras</a:t>
            </a:r>
            <a:r>
              <a:rPr lang="en-US" sz="2000" dirty="0"/>
              <a:t> and </a:t>
            </a:r>
            <a:r>
              <a:rPr lang="en-US" sz="2000" dirty="0" err="1">
                <a:hlinkClick r:id="rId4" action="ppaction://hlinkfile"/>
              </a:rPr>
              <a:t>dvija</a:t>
            </a:r>
            <a:r>
              <a:rPr lang="en-US" sz="2000" dirty="0" err="1"/>
              <a:t>-bandhus</a:t>
            </a:r>
            <a:r>
              <a:rPr lang="en-US" sz="2000" dirty="0"/>
              <a:t>. </a:t>
            </a:r>
            <a:endParaRPr lang="en-US" sz="2000" dirty="0" smtClean="0"/>
          </a:p>
        </p:txBody>
      </p:sp>
    </p:spTree>
    <p:extLst>
      <p:ext uri="{BB962C8B-B14F-4D97-AF65-F5344CB8AC3E}">
        <p14:creationId xmlns:p14="http://schemas.microsoft.com/office/powerpoint/2010/main" val="15345005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0"/>
            <a:ext cx="8991600" cy="6858000"/>
          </a:xfrm>
          <a:effectLst>
            <a:outerShdw blurRad="50800" dist="38100" dir="2700000" algn="tl" rotWithShape="0">
              <a:prstClr val="black">
                <a:alpha val="40000"/>
              </a:prstClr>
            </a:outerShdw>
          </a:effectLst>
        </p:spPr>
        <p:txBody>
          <a:bodyPr/>
          <a:lstStyle/>
          <a:p>
            <a:pPr>
              <a:buFont typeface="Wingdings" pitchFamily="2" charset="2"/>
              <a:buChar char="Ø"/>
            </a:pPr>
            <a:r>
              <a:rPr lang="en-US" sz="2400" dirty="0" smtClean="0"/>
              <a:t>Why is the Lord known as the </a:t>
            </a:r>
            <a:r>
              <a:rPr lang="en-US" sz="2400" dirty="0" err="1" smtClean="0"/>
              <a:t>Pańkajanābhi</a:t>
            </a:r>
            <a:r>
              <a:rPr lang="en-US" sz="2400" dirty="0" smtClean="0"/>
              <a:t>. </a:t>
            </a:r>
          </a:p>
          <a:p>
            <a:pPr lvl="1">
              <a:buFont typeface="Wingdings" pitchFamily="2" charset="2"/>
              <a:buChar char="Ø"/>
            </a:pPr>
            <a:r>
              <a:rPr lang="en-US" sz="2000" dirty="0"/>
              <a:t>Because such fallen souls cannot see anything beyond matter, the Lord condescends to enter into each and every one of the innumerable universes as the </a:t>
            </a:r>
            <a:r>
              <a:rPr lang="en-US" sz="2000" dirty="0" err="1"/>
              <a:t>Garbhodakaśāyī</a:t>
            </a:r>
            <a:r>
              <a:rPr lang="en-US" sz="2000" dirty="0"/>
              <a:t> </a:t>
            </a:r>
            <a:r>
              <a:rPr lang="en-US" sz="2000" dirty="0" err="1">
                <a:hlinkClick r:id="rId2" action="ppaction://hlinkfile"/>
              </a:rPr>
              <a:t>Viṣṇu</a:t>
            </a:r>
            <a:r>
              <a:rPr lang="en-US" sz="2000" dirty="0"/>
              <a:t>, who grows a lotus stem from the </a:t>
            </a:r>
            <a:r>
              <a:rPr lang="en-US" sz="2000" dirty="0" smtClean="0"/>
              <a:t>lotus like </a:t>
            </a:r>
            <a:r>
              <a:rPr lang="en-US" sz="2000" dirty="0"/>
              <a:t>depression in the center of His transcendental abdomen, and thus </a:t>
            </a:r>
            <a:r>
              <a:rPr lang="en-US" sz="2000" dirty="0" err="1">
                <a:hlinkClick r:id="rId3" action="ppaction://hlinkfile"/>
              </a:rPr>
              <a:t>Brahmā</a:t>
            </a:r>
            <a:r>
              <a:rPr lang="en-US" sz="2000" dirty="0"/>
              <a:t>, the first living being in the universe, is born. </a:t>
            </a:r>
            <a:endParaRPr lang="en-US" sz="2000" dirty="0">
              <a:solidFill>
                <a:schemeClr val="tx2">
                  <a:lumMod val="60000"/>
                  <a:lumOff val="40000"/>
                </a:schemeClr>
              </a:solidFill>
              <a:effectLst>
                <a:outerShdw blurRad="38100" dist="38100" dir="2700000" algn="tl">
                  <a:srgbClr val="000000">
                    <a:alpha val="43137"/>
                  </a:srgbClr>
                </a:outerShdw>
              </a:effectLst>
            </a:endParaRPr>
          </a:p>
          <a:p>
            <a:pPr lvl="1">
              <a:buFont typeface="Wingdings" pitchFamily="2" charset="2"/>
              <a:buChar char="Ø"/>
            </a:pPr>
            <a:r>
              <a:rPr lang="en-US" sz="2000" dirty="0" smtClean="0"/>
              <a:t>The </a:t>
            </a:r>
            <a:r>
              <a:rPr lang="en-US" sz="2000" dirty="0" err="1" smtClean="0"/>
              <a:t>Pańkajanābhi</a:t>
            </a:r>
            <a:r>
              <a:rPr lang="en-US" sz="2000" dirty="0" smtClean="0"/>
              <a:t> Lord accepts the </a:t>
            </a:r>
            <a:r>
              <a:rPr lang="en-US" sz="2000" dirty="0" err="1" smtClean="0">
                <a:hlinkClick r:id="rId4" action="ppaction://hlinkfile"/>
              </a:rPr>
              <a:t>arcā</a:t>
            </a:r>
            <a:r>
              <a:rPr lang="en-US" sz="2000" dirty="0" err="1" smtClean="0"/>
              <a:t>-</a:t>
            </a:r>
            <a:r>
              <a:rPr lang="en-US" sz="2000" dirty="0" err="1" smtClean="0">
                <a:hlinkClick r:id="rId5" action="ppaction://hlinkfile"/>
              </a:rPr>
              <a:t>vigraha</a:t>
            </a:r>
            <a:r>
              <a:rPr lang="en-US" sz="2000" dirty="0" smtClean="0"/>
              <a:t> (His transcendental form) in different elements, namely a form within the mind, a form made of wood, a form made of earth, a form made of metal, a form made of jewel, a form made of paint, a form drawn on sand, etc. </a:t>
            </a:r>
          </a:p>
          <a:p>
            <a:pPr>
              <a:buFont typeface="Wingdings" pitchFamily="2" charset="2"/>
              <a:buChar char="Ø"/>
            </a:pPr>
            <a:r>
              <a:rPr lang="en-US" sz="2400" dirty="0" smtClean="0"/>
              <a:t>How should the </a:t>
            </a:r>
            <a:r>
              <a:rPr lang="en-US" sz="2400" dirty="0" err="1" smtClean="0">
                <a:hlinkClick r:id="rId4" action="ppaction://hlinkfile"/>
              </a:rPr>
              <a:t>arcā</a:t>
            </a:r>
            <a:r>
              <a:rPr lang="en-US" sz="2400" dirty="0" err="1" smtClean="0"/>
              <a:t>-</a:t>
            </a:r>
            <a:r>
              <a:rPr lang="en-US" sz="2400" dirty="0" err="1" smtClean="0">
                <a:hlinkClick r:id="rId5" action="ppaction://hlinkfile"/>
              </a:rPr>
              <a:t>vigraha</a:t>
            </a:r>
            <a:r>
              <a:rPr lang="en-US" sz="2400" dirty="0" smtClean="0"/>
              <a:t> be worshiped</a:t>
            </a:r>
          </a:p>
          <a:p>
            <a:pPr lvl="1">
              <a:buFont typeface="Wingdings" pitchFamily="2" charset="2"/>
              <a:buChar char="Ø"/>
            </a:pPr>
            <a:r>
              <a:rPr lang="en-US" sz="2000" dirty="0" smtClean="0"/>
              <a:t>All such forms of the Lord are always decorated with garlands of lotus flowers, and there should be a soothing atmosphere in the temple of worship to attract the burning attention of the </a:t>
            </a:r>
            <a:r>
              <a:rPr lang="en-US" sz="2000" dirty="0" err="1" smtClean="0"/>
              <a:t>nondevotees</a:t>
            </a:r>
            <a:r>
              <a:rPr lang="en-US" sz="2000" dirty="0" smtClean="0"/>
              <a:t> always engaged in material </a:t>
            </a:r>
            <a:r>
              <a:rPr lang="en-US" sz="2000" dirty="0" err="1" smtClean="0"/>
              <a:t>wranglings</a:t>
            </a:r>
            <a:r>
              <a:rPr lang="en-US" sz="2000" dirty="0" smtClean="0"/>
              <a:t>. </a:t>
            </a:r>
          </a:p>
          <a:p>
            <a:pPr lvl="1">
              <a:buFont typeface="Wingdings" pitchFamily="2" charset="2"/>
              <a:buChar char="Ø"/>
            </a:pPr>
            <a:r>
              <a:rPr lang="en-US" sz="2000" dirty="0" smtClean="0"/>
              <a:t>Therefore, the Lord is merciful even to the women, </a:t>
            </a:r>
            <a:r>
              <a:rPr lang="en-US" sz="2000" dirty="0" err="1" smtClean="0"/>
              <a:t>śūdras</a:t>
            </a:r>
            <a:r>
              <a:rPr lang="en-US" sz="2000" dirty="0" smtClean="0"/>
              <a:t> and </a:t>
            </a:r>
            <a:r>
              <a:rPr lang="en-US" sz="2000" dirty="0" err="1" smtClean="0">
                <a:hlinkClick r:id="rId6" action="ppaction://hlinkfile"/>
              </a:rPr>
              <a:t>dvija</a:t>
            </a:r>
            <a:r>
              <a:rPr lang="en-US" sz="2000" dirty="0" err="1" smtClean="0"/>
              <a:t>-bandhus</a:t>
            </a:r>
            <a:r>
              <a:rPr lang="en-US" sz="2000" dirty="0" smtClean="0"/>
              <a:t>, provided they agree to visit the temple of worship in different forms made for them.</a:t>
            </a:r>
          </a:p>
          <a:p>
            <a:pPr lvl="1">
              <a:buFont typeface="Wingdings" pitchFamily="2" charset="2"/>
              <a:buChar char="Ø"/>
            </a:pPr>
            <a:r>
              <a:rPr lang="en-US" sz="2000" dirty="0" smtClean="0"/>
              <a:t>Such temple visitors are not idolaters, as alleged by some men with a poor fund of knowledge. </a:t>
            </a:r>
            <a:endParaRPr lang="en-US" sz="2000" dirty="0">
              <a:solidFill>
                <a:schemeClr val="tx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4975787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1000"/>
                                        <p:tgtEl>
                                          <p:spTgt spid="2">
                                            <p:txEl>
                                              <p:pRg st="1" end="1"/>
                                            </p:txEl>
                                          </p:spTgt>
                                        </p:tgtEl>
                                      </p:cBhvr>
                                    </p:animEffect>
                                    <p:anim calcmode="lin" valueType="num">
                                      <p:cBhvr>
                                        <p:cTn id="14"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Effect transition="in" filter="fade">
                                      <p:cBhvr>
                                        <p:cTn id="20" dur="1000"/>
                                        <p:tgtEl>
                                          <p:spTgt spid="2">
                                            <p:txEl>
                                              <p:pRg st="2" end="2"/>
                                            </p:txEl>
                                          </p:spTgt>
                                        </p:tgtEl>
                                      </p:cBhvr>
                                    </p:animEffect>
                                    <p:anim calcmode="lin" valueType="num">
                                      <p:cBhvr>
                                        <p:cTn id="21"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fade">
                                      <p:cBhvr>
                                        <p:cTn id="34" dur="1000"/>
                                        <p:tgtEl>
                                          <p:spTgt spid="2">
                                            <p:txEl>
                                              <p:pRg st="4" end="4"/>
                                            </p:txEl>
                                          </p:spTgt>
                                        </p:tgtEl>
                                      </p:cBhvr>
                                    </p:animEffect>
                                    <p:anim calcmode="lin" valueType="num">
                                      <p:cBhvr>
                                        <p:cTn id="3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2">
                                            <p:txEl>
                                              <p:pRg st="5" end="5"/>
                                            </p:txEl>
                                          </p:spTgt>
                                        </p:tgtEl>
                                        <p:attrNameLst>
                                          <p:attrName>style.visibility</p:attrName>
                                        </p:attrNameLst>
                                      </p:cBhvr>
                                      <p:to>
                                        <p:strVal val="visible"/>
                                      </p:to>
                                    </p:set>
                                    <p:animEffect transition="in" filter="fade">
                                      <p:cBhvr>
                                        <p:cTn id="41" dur="1000"/>
                                        <p:tgtEl>
                                          <p:spTgt spid="2">
                                            <p:txEl>
                                              <p:pRg st="5" end="5"/>
                                            </p:txEl>
                                          </p:spTgt>
                                        </p:tgtEl>
                                      </p:cBhvr>
                                    </p:animEffect>
                                    <p:anim calcmode="lin" valueType="num">
                                      <p:cBhvr>
                                        <p:cTn id="4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2">
                                            <p:txEl>
                                              <p:pRg st="6" end="6"/>
                                            </p:txEl>
                                          </p:spTgt>
                                        </p:tgtEl>
                                        <p:attrNameLst>
                                          <p:attrName>style.visibility</p:attrName>
                                        </p:attrNameLst>
                                      </p:cBhvr>
                                      <p:to>
                                        <p:strVal val="visible"/>
                                      </p:to>
                                    </p:set>
                                    <p:animEffect transition="in" filter="fade">
                                      <p:cBhvr>
                                        <p:cTn id="48" dur="1000"/>
                                        <p:tgtEl>
                                          <p:spTgt spid="2">
                                            <p:txEl>
                                              <p:pRg st="6" end="6"/>
                                            </p:txEl>
                                          </p:spTgt>
                                        </p:tgtEl>
                                      </p:cBhvr>
                                    </p:animEffect>
                                    <p:anim calcmode="lin" valueType="num">
                                      <p:cBhvr>
                                        <p:cTn id="49"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 y="228600"/>
            <a:ext cx="8763000" cy="6801862"/>
          </a:xfrm>
          <a:prstGeom prst="rect">
            <a:avLst/>
          </a:prstGeom>
        </p:spPr>
        <p:txBody>
          <a:bodyPr wrap="square">
            <a:spAutoFit/>
          </a:bodyPr>
          <a:lstStyle/>
          <a:p>
            <a:pPr marL="800100" lvl="1" indent="-342900">
              <a:buFont typeface="Wingdings" pitchFamily="2" charset="2"/>
              <a:buChar char="Ø"/>
            </a:pPr>
            <a:r>
              <a:rPr lang="en-US" sz="2000" dirty="0" smtClean="0"/>
              <a:t>One </a:t>
            </a:r>
            <a:r>
              <a:rPr lang="en-US" sz="2000" dirty="0"/>
              <a:t>should begin to see the Lord from His lotus feet, gradually rising to the thighs, waist, chest and face. </a:t>
            </a:r>
            <a:endParaRPr lang="en-US" sz="2000" dirty="0" smtClean="0"/>
          </a:p>
          <a:p>
            <a:pPr marL="800100" lvl="1" indent="-342900">
              <a:buFont typeface="Wingdings" pitchFamily="2" charset="2"/>
              <a:buChar char="Ø"/>
            </a:pPr>
            <a:r>
              <a:rPr lang="en-US" sz="2000" dirty="0" smtClean="0"/>
              <a:t>One </a:t>
            </a:r>
            <a:r>
              <a:rPr lang="en-US" sz="2000" dirty="0"/>
              <a:t>should not try to look at the face of the Lord without being accustomed to seeing the lotus feet of the Lord</a:t>
            </a:r>
            <a:r>
              <a:rPr lang="en-US" sz="2000" dirty="0" smtClean="0"/>
              <a:t>.</a:t>
            </a:r>
          </a:p>
          <a:p>
            <a:pPr marL="800100" lvl="1" indent="-342900">
              <a:buFont typeface="Wingdings" pitchFamily="2" charset="2"/>
              <a:buChar char="Ø"/>
            </a:pPr>
            <a:r>
              <a:rPr lang="en-US" sz="2000" dirty="0" err="1" smtClean="0">
                <a:hlinkClick r:id="rId2" action="ppaction://hlinkfile"/>
              </a:rPr>
              <a:t>Śrīmatī</a:t>
            </a:r>
            <a:r>
              <a:rPr lang="en-US" sz="2000" dirty="0" smtClean="0"/>
              <a:t> </a:t>
            </a:r>
            <a:r>
              <a:rPr lang="en-US" sz="2000" dirty="0" err="1">
                <a:hlinkClick r:id="rId3" action="ppaction://hlinkfile"/>
              </a:rPr>
              <a:t>Kuntī</a:t>
            </a:r>
            <a:r>
              <a:rPr lang="en-US" sz="2000" dirty="0"/>
              <a:t>, because of her being the aunt of the Lord, did not begin to see the Lord from the lotus feet because the Lord might feel ashamed, and thus </a:t>
            </a:r>
            <a:r>
              <a:rPr lang="en-US" sz="2000" dirty="0" err="1"/>
              <a:t>Kuntīdevī</a:t>
            </a:r>
            <a:r>
              <a:rPr lang="en-US" sz="2000" dirty="0"/>
              <a:t>, just to save a painful situation for the Lord, began to see the Lord just above His lotus feet, i.</a:t>
            </a:r>
            <a:r>
              <a:rPr lang="en-US" sz="2000" dirty="0">
                <a:hlinkClick r:id="rId4" action="ppaction://hlinkfile"/>
              </a:rPr>
              <a:t>e</a:t>
            </a:r>
            <a:r>
              <a:rPr lang="en-US" sz="2000" dirty="0"/>
              <a:t>., from the waist of the Lord, gradually rising to the face, and then down to the lotus feet. In the round, everything there is in </a:t>
            </a:r>
            <a:r>
              <a:rPr lang="en-US" sz="2000" dirty="0" smtClean="0"/>
              <a:t>order.</a:t>
            </a:r>
          </a:p>
          <a:p>
            <a:pPr marL="800100" lvl="1" indent="-342900">
              <a:buFont typeface="Wingdings" pitchFamily="2" charset="2"/>
              <a:buChar char="Ø"/>
            </a:pPr>
            <a:endParaRPr lang="en-US" sz="2000" dirty="0" smtClean="0"/>
          </a:p>
          <a:p>
            <a:pPr marL="342900" indent="-342900">
              <a:buFont typeface="Wingdings" pitchFamily="2" charset="2"/>
              <a:buChar char="Ø"/>
            </a:pPr>
            <a:r>
              <a:rPr lang="en-US" sz="2400" dirty="0" smtClean="0"/>
              <a:t>All </a:t>
            </a:r>
            <a:r>
              <a:rPr lang="en-US" sz="2400" dirty="0"/>
              <a:t>the great </a:t>
            </a:r>
            <a:r>
              <a:rPr lang="en-US" sz="2400" dirty="0" err="1"/>
              <a:t>ācāryas</a:t>
            </a:r>
            <a:r>
              <a:rPr lang="en-US" sz="2400" dirty="0"/>
              <a:t> established such temples of worship in all places just to favor the less intelligent, and one should not pose himself as transcending the stage of temple worship while one is actually in the category of the </a:t>
            </a:r>
            <a:r>
              <a:rPr lang="en-US" sz="2400" dirty="0" err="1"/>
              <a:t>śūdras</a:t>
            </a:r>
            <a:r>
              <a:rPr lang="en-US" sz="2400" dirty="0"/>
              <a:t> and the women or less. </a:t>
            </a:r>
          </a:p>
          <a:p>
            <a:pPr marL="800100" lvl="1" indent="-342900">
              <a:buFont typeface="Wingdings" pitchFamily="2" charset="2"/>
              <a:buChar char="Ø"/>
            </a:pPr>
            <a:endParaRPr lang="en-US" sz="2000" dirty="0">
              <a:solidFill>
                <a:schemeClr val="tx2">
                  <a:lumMod val="60000"/>
                  <a:lumOff val="40000"/>
                </a:schemeClr>
              </a:solidFill>
              <a:effectLst>
                <a:outerShdw blurRad="38100" dist="38100" dir="2700000" algn="tl">
                  <a:srgbClr val="000000">
                    <a:alpha val="43137"/>
                  </a:srgbClr>
                </a:outerShdw>
              </a:effectLst>
            </a:endParaRPr>
          </a:p>
          <a:p>
            <a:endParaRPr lang="en-US" sz="2000" dirty="0" smtClean="0">
              <a:solidFill>
                <a:schemeClr val="tx2">
                  <a:lumMod val="60000"/>
                  <a:lumOff val="40000"/>
                </a:schemeClr>
              </a:solidFill>
              <a:effectLst>
                <a:outerShdw blurRad="38100" dist="38100" dir="2700000" algn="tl">
                  <a:srgbClr val="000000">
                    <a:alpha val="43137"/>
                  </a:srgbClr>
                </a:outerShdw>
              </a:effectLst>
            </a:endParaRPr>
          </a:p>
          <a:p>
            <a:endParaRPr lang="en-US" sz="2000" dirty="0">
              <a:solidFill>
                <a:schemeClr val="tx2">
                  <a:lumMod val="60000"/>
                  <a:lumOff val="40000"/>
                </a:schemeClr>
              </a:solidFill>
              <a:effectLst>
                <a:outerShdw blurRad="38100" dist="38100" dir="2700000" algn="tl">
                  <a:srgbClr val="000000">
                    <a:alpha val="43137"/>
                  </a:srgbClr>
                </a:outerShdw>
              </a:effectLst>
            </a:endParaRPr>
          </a:p>
          <a:p>
            <a:endParaRPr lang="en-US" sz="2000" dirty="0" smtClean="0">
              <a:solidFill>
                <a:schemeClr val="tx2">
                  <a:lumMod val="60000"/>
                  <a:lumOff val="40000"/>
                </a:schemeClr>
              </a:solidFill>
              <a:effectLst>
                <a:outerShdw blurRad="38100" dist="38100" dir="2700000" algn="tl">
                  <a:srgbClr val="000000">
                    <a:alpha val="43137"/>
                  </a:srgbClr>
                </a:outerShdw>
              </a:effectLst>
            </a:endParaRPr>
          </a:p>
          <a:p>
            <a:endParaRPr lang="en-US" sz="2000" dirty="0">
              <a:solidFill>
                <a:schemeClr val="tx2">
                  <a:lumMod val="60000"/>
                  <a:lumOff val="40000"/>
                </a:schemeClr>
              </a:solidFill>
              <a:effectLst>
                <a:outerShdw blurRad="38100" dist="38100" dir="2700000" algn="tl">
                  <a:srgbClr val="000000">
                    <a:alpha val="43137"/>
                  </a:srgbClr>
                </a:outerShdw>
              </a:effectLst>
            </a:endParaRPr>
          </a:p>
          <a:p>
            <a:endParaRPr lang="en-US" sz="2000" dirty="0">
              <a:solidFill>
                <a:schemeClr val="tx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5468398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219201"/>
            <a:ext cx="8915400" cy="5257799"/>
          </a:xfrm>
        </p:spPr>
        <p:txBody>
          <a:bodyPr/>
          <a:lstStyle/>
          <a:p>
            <a:pPr>
              <a:buFont typeface="Wingdings" pitchFamily="2" charset="2"/>
              <a:buChar char="Ø"/>
            </a:pPr>
            <a:endParaRPr lang="en-US" sz="3600" dirty="0" smtClean="0">
              <a:effectLst>
                <a:outerShdw blurRad="38100" dist="38100" dir="2700000" algn="tl">
                  <a:srgbClr val="000000">
                    <a:alpha val="43137"/>
                  </a:srgbClr>
                </a:outerShdw>
              </a:effectLst>
              <a:hlinkClick r:id="rId2"/>
            </a:endParaRPr>
          </a:p>
          <a:p>
            <a:pPr>
              <a:buFont typeface="Wingdings" pitchFamily="2" charset="2"/>
              <a:buChar char="Ø"/>
            </a:pPr>
            <a:r>
              <a:rPr lang="en-US" sz="3600" dirty="0" smtClean="0">
                <a:effectLst>
                  <a:outerShdw blurRad="38100" dist="38100" dir="2700000" algn="tl">
                    <a:srgbClr val="000000">
                      <a:alpha val="43137"/>
                    </a:srgbClr>
                  </a:outerShdw>
                </a:effectLst>
                <a:hlinkClick r:id="rId2"/>
              </a:rPr>
              <a:t>http</a:t>
            </a:r>
            <a:r>
              <a:rPr lang="en-US" sz="3600" dirty="0">
                <a:effectLst>
                  <a:outerShdw blurRad="38100" dist="38100" dir="2700000" algn="tl">
                    <a:srgbClr val="000000">
                      <a:alpha val="43137"/>
                    </a:srgbClr>
                  </a:outerShdw>
                </a:effectLst>
                <a:hlinkClick r:id="rId2"/>
              </a:rPr>
              <a:t>://</a:t>
            </a:r>
            <a:r>
              <a:rPr lang="en-US" sz="3600" dirty="0" smtClean="0">
                <a:effectLst>
                  <a:outerShdw blurRad="38100" dist="38100" dir="2700000" algn="tl">
                    <a:srgbClr val="000000">
                      <a:alpha val="43137"/>
                    </a:srgbClr>
                  </a:outerShdw>
                </a:effectLst>
                <a:hlinkClick r:id="rId2"/>
              </a:rPr>
              <a:t>www.prabhupadavani.org</a:t>
            </a:r>
            <a:endParaRPr lang="en-US" sz="3600" dirty="0" smtClean="0">
              <a:effectLst>
                <a:outerShdw blurRad="38100" dist="38100" dir="2700000" algn="tl">
                  <a:srgbClr val="000000">
                    <a:alpha val="43137"/>
                  </a:srgbClr>
                </a:outerShdw>
              </a:effectLst>
            </a:endParaRPr>
          </a:p>
          <a:p>
            <a:pPr>
              <a:buFont typeface="Wingdings" pitchFamily="2" charset="2"/>
              <a:buChar char="Ø"/>
            </a:pPr>
            <a:r>
              <a:rPr lang="en-US" sz="3600" dirty="0">
                <a:effectLst>
                  <a:outerShdw blurRad="38100" dist="38100" dir="2700000" algn="tl">
                    <a:srgbClr val="000000">
                      <a:alpha val="43137"/>
                    </a:srgbClr>
                  </a:outerShdw>
                </a:effectLst>
                <a:hlinkClick r:id="rId3"/>
              </a:rPr>
              <a:t>http://</a:t>
            </a:r>
            <a:r>
              <a:rPr lang="en-US" sz="3600" dirty="0" smtClean="0">
                <a:effectLst>
                  <a:outerShdw blurRad="38100" dist="38100" dir="2700000" algn="tl">
                    <a:srgbClr val="000000">
                      <a:alpha val="43137"/>
                    </a:srgbClr>
                  </a:outerShdw>
                </a:effectLst>
                <a:hlinkClick r:id="rId3"/>
              </a:rPr>
              <a:t>www.romapadaswami.com</a:t>
            </a:r>
            <a:endParaRPr lang="en-US" sz="3600" dirty="0" smtClean="0">
              <a:effectLst>
                <a:outerShdw blurRad="38100" dist="38100" dir="2700000" algn="tl">
                  <a:srgbClr val="000000">
                    <a:alpha val="43137"/>
                  </a:srgbClr>
                </a:outerShdw>
              </a:effectLst>
            </a:endParaRPr>
          </a:p>
          <a:p>
            <a:pPr marL="0" indent="0">
              <a:buNone/>
            </a:pPr>
            <a:endParaRPr lang="en-US" dirty="0"/>
          </a:p>
        </p:txBody>
      </p:sp>
      <p:sp>
        <p:nvSpPr>
          <p:cNvPr id="3" name="Title 1"/>
          <p:cNvSpPr txBox="1">
            <a:spLocks/>
          </p:cNvSpPr>
          <p:nvPr/>
        </p:nvSpPr>
        <p:spPr bwMode="auto">
          <a:xfrm>
            <a:off x="152400" y="228600"/>
            <a:ext cx="6400800" cy="76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buNone/>
            </a:pPr>
            <a:r>
              <a:rPr lang="en-US" sz="4800" b="1" i="1" dirty="0">
                <a:solidFill>
                  <a:schemeClr val="tx2">
                    <a:lumMod val="40000"/>
                    <a:lumOff val="60000"/>
                  </a:schemeClr>
                </a:solidFill>
                <a:effectLst>
                  <a:outerShdw blurRad="38100" dist="38100" dir="2700000" algn="tl">
                    <a:srgbClr val="000000">
                      <a:alpha val="43137"/>
                    </a:srgbClr>
                  </a:outerShdw>
                </a:effectLst>
              </a:rPr>
              <a:t>References</a:t>
            </a:r>
          </a:p>
        </p:txBody>
      </p:sp>
    </p:spTree>
    <p:extLst>
      <p:ext uri="{BB962C8B-B14F-4D97-AF65-F5344CB8AC3E}">
        <p14:creationId xmlns:p14="http://schemas.microsoft.com/office/powerpoint/2010/main" val="4217602714"/>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C:\Users\pranathv\Pictures\SPsmile.jpg"/>
          <p:cNvPicPr>
            <a:picLocks noGrp="1" noChangeAspect="1" noChangeArrowheads="1"/>
          </p:cNvPicPr>
          <p:nvPr>
            <p:ph/>
          </p:nvPr>
        </p:nvPicPr>
        <p:blipFill>
          <a:blip r:embed="rId2" cstate="print"/>
          <a:srcRect/>
          <a:stretch>
            <a:fillRect/>
          </a:stretch>
        </p:blipFill>
        <p:spPr bwMode="auto">
          <a:xfrm>
            <a:off x="2209800" y="533400"/>
            <a:ext cx="3886200" cy="4811870"/>
          </a:xfrm>
          <a:prstGeom prst="rect">
            <a:avLst/>
          </a:prstGeom>
          <a:noFill/>
        </p:spPr>
      </p:pic>
      <p:sp>
        <p:nvSpPr>
          <p:cNvPr id="4" name="Rectangle 3"/>
          <p:cNvSpPr/>
          <p:nvPr/>
        </p:nvSpPr>
        <p:spPr>
          <a:xfrm>
            <a:off x="762000" y="5636633"/>
            <a:ext cx="8153400" cy="769441"/>
          </a:xfrm>
          <a:prstGeom prst="rect">
            <a:avLst/>
          </a:prstGeom>
        </p:spPr>
        <p:txBody>
          <a:bodyPr wrap="square">
            <a:spAutoFit/>
          </a:bodyPr>
          <a:lstStyle/>
          <a:p>
            <a:r>
              <a:rPr lang="en-US" sz="4400" dirty="0">
                <a:solidFill>
                  <a:schemeClr val="tx2">
                    <a:lumMod val="60000"/>
                    <a:lumOff val="40000"/>
                  </a:schemeClr>
                </a:solidFill>
                <a:effectLst>
                  <a:outerShdw blurRad="38100" dist="38100" dir="2700000" algn="tl">
                    <a:srgbClr val="000000">
                      <a:alpha val="43137"/>
                    </a:srgbClr>
                  </a:outerShdw>
                </a:effectLst>
              </a:rPr>
              <a:t>All glories to </a:t>
            </a:r>
            <a:r>
              <a:rPr lang="en-US" sz="4400" dirty="0" err="1">
                <a:solidFill>
                  <a:schemeClr val="tx2">
                    <a:lumMod val="60000"/>
                    <a:lumOff val="40000"/>
                  </a:schemeClr>
                </a:solidFill>
                <a:effectLst>
                  <a:outerShdw blurRad="38100" dist="38100" dir="2700000" algn="tl">
                    <a:srgbClr val="000000">
                      <a:alpha val="43137"/>
                    </a:srgbClr>
                  </a:outerShdw>
                </a:effectLst>
              </a:rPr>
              <a:t>Srila</a:t>
            </a:r>
            <a:r>
              <a:rPr lang="en-US" sz="4400" dirty="0">
                <a:solidFill>
                  <a:schemeClr val="tx2">
                    <a:lumMod val="60000"/>
                    <a:lumOff val="40000"/>
                  </a:schemeClr>
                </a:solidFill>
                <a:effectLst>
                  <a:outerShdw blurRad="38100" dist="38100" dir="2700000" algn="tl">
                    <a:srgbClr val="000000">
                      <a:alpha val="43137"/>
                    </a:srgbClr>
                  </a:outerShdw>
                </a:effectLst>
              </a:rPr>
              <a:t> </a:t>
            </a:r>
            <a:r>
              <a:rPr lang="en-US" sz="4400" dirty="0" err="1">
                <a:solidFill>
                  <a:schemeClr val="tx2">
                    <a:lumMod val="60000"/>
                    <a:lumOff val="40000"/>
                  </a:schemeClr>
                </a:solidFill>
                <a:effectLst>
                  <a:outerShdw blurRad="38100" dist="38100" dir="2700000" algn="tl">
                    <a:srgbClr val="000000">
                      <a:alpha val="43137"/>
                    </a:srgbClr>
                  </a:outerShdw>
                </a:effectLst>
              </a:rPr>
              <a:t>Prabhupada</a:t>
            </a:r>
            <a:r>
              <a:rPr lang="en-US" sz="4400" dirty="0">
                <a:solidFill>
                  <a:schemeClr val="tx2">
                    <a:lumMod val="60000"/>
                    <a:lumOff val="40000"/>
                  </a:schemeClr>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3750105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4648200" cy="6096000"/>
          </a:xfrm>
        </p:spPr>
        <p:txBody>
          <a:bodyPr/>
          <a:lstStyle/>
          <a:p>
            <a:r>
              <a:rPr lang="en-US" sz="4800" dirty="0" smtClean="0">
                <a:solidFill>
                  <a:schemeClr val="tx2">
                    <a:lumMod val="60000"/>
                    <a:lumOff val="40000"/>
                  </a:schemeClr>
                </a:solidFill>
              </a:rPr>
              <a:t>Seeking the Blessings of Guru, </a:t>
            </a:r>
            <a:r>
              <a:rPr lang="en-US" sz="4800" dirty="0" err="1" smtClean="0">
                <a:solidFill>
                  <a:schemeClr val="tx2">
                    <a:lumMod val="60000"/>
                    <a:lumOff val="40000"/>
                  </a:schemeClr>
                </a:solidFill>
              </a:rPr>
              <a:t>Gauranga</a:t>
            </a:r>
            <a:r>
              <a:rPr lang="en-US" sz="4800" dirty="0" smtClean="0">
                <a:solidFill>
                  <a:schemeClr val="tx2">
                    <a:lumMod val="60000"/>
                    <a:lumOff val="40000"/>
                  </a:schemeClr>
                </a:solidFill>
              </a:rPr>
              <a:t> &amp; All the Assembled </a:t>
            </a:r>
            <a:r>
              <a:rPr lang="en-US" sz="4800" dirty="0" err="1" smtClean="0">
                <a:solidFill>
                  <a:schemeClr val="tx2">
                    <a:lumMod val="60000"/>
                    <a:lumOff val="40000"/>
                  </a:schemeClr>
                </a:solidFill>
              </a:rPr>
              <a:t>Vaishnavas</a:t>
            </a:r>
            <a:endParaRPr lang="en-US" sz="4800" dirty="0">
              <a:solidFill>
                <a:schemeClr val="tx2">
                  <a:lumMod val="60000"/>
                  <a:lumOff val="40000"/>
                </a:schemeClr>
              </a:solidFill>
            </a:endParaRPr>
          </a:p>
        </p:txBody>
      </p:sp>
      <p:pic>
        <p:nvPicPr>
          <p:cNvPr id="4" name="Content Placeholder 3" descr="P:\01 VMMC Customization\Documents\Anjan's Directory\00 Active\Bhakti Vaibhava\SB 1.1.2\Pictures\parampar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53000" y="381000"/>
            <a:ext cx="38862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819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r>
              <a:rPr lang="en-US" sz="3200" dirty="0" err="1"/>
              <a:t>Śrīmad</a:t>
            </a:r>
            <a:r>
              <a:rPr lang="en-US" sz="3200" dirty="0"/>
              <a:t> </a:t>
            </a:r>
            <a:r>
              <a:rPr lang="en-US" sz="3200" dirty="0" err="1"/>
              <a:t>Bhāgavatam</a:t>
            </a:r>
            <a:r>
              <a:rPr lang="en-US" sz="3200" dirty="0"/>
              <a:t> </a:t>
            </a:r>
            <a:r>
              <a:rPr lang="en-US" sz="3200" dirty="0" smtClean="0"/>
              <a:t>1.2.4</a:t>
            </a:r>
            <a:endParaRPr lang="en-US" sz="3200" dirty="0"/>
          </a:p>
        </p:txBody>
      </p:sp>
      <p:sp>
        <p:nvSpPr>
          <p:cNvPr id="3" name="Content Placeholder 2"/>
          <p:cNvSpPr>
            <a:spLocks noGrp="1"/>
          </p:cNvSpPr>
          <p:nvPr>
            <p:ph idx="1"/>
          </p:nvPr>
        </p:nvSpPr>
        <p:spPr>
          <a:xfrm>
            <a:off x="152400" y="762000"/>
            <a:ext cx="8915400" cy="6096000"/>
          </a:xfrm>
        </p:spPr>
        <p:txBody>
          <a:bodyPr/>
          <a:lstStyle/>
          <a:p>
            <a:pPr marL="0" indent="0" algn="ctr">
              <a:buNone/>
            </a:pPr>
            <a:r>
              <a:rPr lang="vi-VN" sz="2800" dirty="0">
                <a:solidFill>
                  <a:schemeClr val="tx2">
                    <a:lumMod val="60000"/>
                    <a:lumOff val="40000"/>
                  </a:schemeClr>
                </a:solidFill>
                <a:hlinkClick r:id="rId2" action="ppaction://hlinkfile"/>
              </a:rPr>
              <a:t>nārāyaṇaḿ</a:t>
            </a:r>
            <a:r>
              <a:rPr lang="vi-VN" sz="2800" dirty="0">
                <a:solidFill>
                  <a:schemeClr val="tx2">
                    <a:lumMod val="60000"/>
                    <a:lumOff val="40000"/>
                  </a:schemeClr>
                </a:solidFill>
              </a:rPr>
              <a:t> </a:t>
            </a:r>
            <a:r>
              <a:rPr lang="vi-VN" sz="2800" dirty="0">
                <a:solidFill>
                  <a:schemeClr val="tx2">
                    <a:lumMod val="60000"/>
                    <a:lumOff val="40000"/>
                  </a:schemeClr>
                </a:solidFill>
                <a:hlinkClick r:id="rId3" action="ppaction://hlinkfile"/>
              </a:rPr>
              <a:t>namaskṛtya</a:t>
            </a:r>
            <a:endParaRPr lang="vi-VN" sz="2800" dirty="0">
              <a:solidFill>
                <a:schemeClr val="tx2">
                  <a:lumMod val="60000"/>
                  <a:lumOff val="40000"/>
                </a:schemeClr>
              </a:solidFill>
            </a:endParaRPr>
          </a:p>
          <a:p>
            <a:pPr marL="0" indent="0" algn="ctr">
              <a:buNone/>
            </a:pPr>
            <a:r>
              <a:rPr lang="vi-VN" sz="2800" dirty="0">
                <a:solidFill>
                  <a:schemeClr val="tx2">
                    <a:lumMod val="60000"/>
                    <a:lumOff val="40000"/>
                  </a:schemeClr>
                </a:solidFill>
                <a:hlinkClick r:id="rId4" action="ppaction://hlinkfile"/>
              </a:rPr>
              <a:t>naraḿ</a:t>
            </a:r>
            <a:r>
              <a:rPr lang="vi-VN" sz="2800" dirty="0">
                <a:solidFill>
                  <a:schemeClr val="tx2">
                    <a:lumMod val="60000"/>
                    <a:lumOff val="40000"/>
                  </a:schemeClr>
                </a:solidFill>
              </a:rPr>
              <a:t> caiva narottamam</a:t>
            </a:r>
          </a:p>
          <a:p>
            <a:pPr marL="0" indent="0" algn="ctr">
              <a:buNone/>
            </a:pPr>
            <a:r>
              <a:rPr lang="vi-VN" sz="2800" dirty="0">
                <a:solidFill>
                  <a:schemeClr val="tx2">
                    <a:lumMod val="60000"/>
                    <a:lumOff val="40000"/>
                  </a:schemeClr>
                </a:solidFill>
                <a:hlinkClick r:id="rId5" action="ppaction://hlinkfile"/>
              </a:rPr>
              <a:t>devīḿ</a:t>
            </a:r>
            <a:r>
              <a:rPr lang="vi-VN" sz="2800" dirty="0">
                <a:solidFill>
                  <a:schemeClr val="tx2">
                    <a:lumMod val="60000"/>
                    <a:lumOff val="40000"/>
                  </a:schemeClr>
                </a:solidFill>
              </a:rPr>
              <a:t> </a:t>
            </a:r>
            <a:r>
              <a:rPr lang="vi-VN" sz="2800" dirty="0">
                <a:solidFill>
                  <a:schemeClr val="tx2">
                    <a:lumMod val="60000"/>
                    <a:lumOff val="40000"/>
                  </a:schemeClr>
                </a:solidFill>
                <a:hlinkClick r:id="rId6" action="ppaction://hlinkfile"/>
              </a:rPr>
              <a:t>sarasvatīḿ</a:t>
            </a:r>
            <a:r>
              <a:rPr lang="vi-VN" sz="2800" dirty="0">
                <a:solidFill>
                  <a:schemeClr val="tx2">
                    <a:lumMod val="60000"/>
                    <a:lumOff val="40000"/>
                  </a:schemeClr>
                </a:solidFill>
              </a:rPr>
              <a:t> </a:t>
            </a:r>
            <a:r>
              <a:rPr lang="vi-VN" sz="2800" dirty="0">
                <a:solidFill>
                  <a:schemeClr val="tx2">
                    <a:lumMod val="60000"/>
                    <a:lumOff val="40000"/>
                  </a:schemeClr>
                </a:solidFill>
                <a:hlinkClick r:id="rId7" action="ppaction://hlinkfile"/>
              </a:rPr>
              <a:t>vyāsaḿ</a:t>
            </a:r>
            <a:endParaRPr lang="vi-VN" sz="2800" dirty="0">
              <a:solidFill>
                <a:schemeClr val="tx2">
                  <a:lumMod val="60000"/>
                  <a:lumOff val="40000"/>
                </a:schemeClr>
              </a:solidFill>
            </a:endParaRPr>
          </a:p>
          <a:p>
            <a:pPr marL="0" indent="0" algn="ctr">
              <a:buNone/>
            </a:pPr>
            <a:r>
              <a:rPr lang="vi-VN" sz="2800" dirty="0">
                <a:solidFill>
                  <a:schemeClr val="tx2">
                    <a:lumMod val="60000"/>
                    <a:lumOff val="40000"/>
                  </a:schemeClr>
                </a:solidFill>
              </a:rPr>
              <a:t>tato </a:t>
            </a:r>
            <a:r>
              <a:rPr lang="vi-VN" sz="2800" dirty="0">
                <a:solidFill>
                  <a:schemeClr val="tx2">
                    <a:lumMod val="60000"/>
                    <a:lumOff val="40000"/>
                  </a:schemeClr>
                </a:solidFill>
                <a:hlinkClick r:id="rId8" action="ppaction://hlinkfile"/>
              </a:rPr>
              <a:t>jayam</a:t>
            </a:r>
            <a:r>
              <a:rPr lang="vi-VN" sz="2800" dirty="0">
                <a:solidFill>
                  <a:schemeClr val="tx2">
                    <a:lumMod val="60000"/>
                    <a:lumOff val="40000"/>
                  </a:schemeClr>
                </a:solidFill>
              </a:rPr>
              <a:t> </a:t>
            </a:r>
            <a:r>
              <a:rPr lang="vi-VN" sz="2800" dirty="0">
                <a:solidFill>
                  <a:schemeClr val="tx2">
                    <a:lumMod val="60000"/>
                    <a:lumOff val="40000"/>
                  </a:schemeClr>
                </a:solidFill>
                <a:hlinkClick r:id="rId9" action="ppaction://hlinkfile"/>
              </a:rPr>
              <a:t>udīrayet</a:t>
            </a:r>
            <a:endParaRPr lang="vi-VN" sz="2800" dirty="0">
              <a:solidFill>
                <a:schemeClr val="tx2">
                  <a:lumMod val="60000"/>
                  <a:lumOff val="40000"/>
                </a:schemeClr>
              </a:solidFill>
            </a:endParaRPr>
          </a:p>
          <a:p>
            <a:pPr marL="0" indent="0" algn="ctr">
              <a:buNone/>
            </a:pPr>
            <a:r>
              <a:rPr lang="en-US"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vi-VN" sz="2800" dirty="0">
                <a:solidFill>
                  <a:schemeClr val="tx2">
                    <a:lumMod val="60000"/>
                    <a:lumOff val="40000"/>
                  </a:schemeClr>
                </a:solidFill>
              </a:rPr>
              <a:t>Before reciting this </a:t>
            </a:r>
            <a:r>
              <a:rPr lang="vi-VN" sz="2800" dirty="0">
                <a:solidFill>
                  <a:schemeClr val="tx2">
                    <a:lumMod val="60000"/>
                    <a:lumOff val="40000"/>
                  </a:schemeClr>
                </a:solidFill>
                <a:hlinkClick r:id="rId10" action="ppaction://hlinkfile"/>
              </a:rPr>
              <a:t>Śrīmad</a:t>
            </a:r>
            <a:r>
              <a:rPr lang="vi-VN" sz="2800" dirty="0">
                <a:solidFill>
                  <a:schemeClr val="tx2">
                    <a:lumMod val="60000"/>
                    <a:lumOff val="40000"/>
                  </a:schemeClr>
                </a:solidFill>
              </a:rPr>
              <a:t>-</a:t>
            </a:r>
            <a:r>
              <a:rPr lang="vi-VN" sz="2800" dirty="0">
                <a:solidFill>
                  <a:schemeClr val="tx2">
                    <a:lumMod val="60000"/>
                    <a:lumOff val="40000"/>
                  </a:schemeClr>
                </a:solidFill>
                <a:hlinkClick r:id="rId11" action="ppaction://hlinkfile"/>
              </a:rPr>
              <a:t>Bhāgavatam</a:t>
            </a:r>
            <a:r>
              <a:rPr lang="vi-VN" sz="2800" dirty="0">
                <a:solidFill>
                  <a:schemeClr val="tx2">
                    <a:lumMod val="60000"/>
                    <a:lumOff val="40000"/>
                  </a:schemeClr>
                </a:solidFill>
              </a:rPr>
              <a:t>, which is the very means of conquest, one should offer respectful obeisances unto the Personality of Godhead, </a:t>
            </a:r>
            <a:r>
              <a:rPr lang="vi-VN" sz="2800" dirty="0">
                <a:solidFill>
                  <a:schemeClr val="tx2">
                    <a:lumMod val="60000"/>
                    <a:lumOff val="40000"/>
                  </a:schemeClr>
                </a:solidFill>
                <a:hlinkClick r:id="rId12" action="ppaction://hlinkfile"/>
              </a:rPr>
              <a:t>Nārāyaṇa</a:t>
            </a:r>
            <a:r>
              <a:rPr lang="vi-VN" sz="2800" dirty="0">
                <a:solidFill>
                  <a:schemeClr val="tx2">
                    <a:lumMod val="60000"/>
                    <a:lumOff val="40000"/>
                  </a:schemeClr>
                </a:solidFill>
              </a:rPr>
              <a:t>, unto </a:t>
            </a:r>
            <a:r>
              <a:rPr lang="vi-VN" sz="2800" dirty="0">
                <a:solidFill>
                  <a:schemeClr val="tx2">
                    <a:lumMod val="60000"/>
                    <a:lumOff val="40000"/>
                  </a:schemeClr>
                </a:solidFill>
                <a:hlinkClick r:id="rId13" action="ppaction://hlinkfile"/>
              </a:rPr>
              <a:t>Nara</a:t>
            </a:r>
            <a:r>
              <a:rPr lang="vi-VN" sz="2800" dirty="0">
                <a:solidFill>
                  <a:schemeClr val="tx2">
                    <a:lumMod val="60000"/>
                    <a:lumOff val="40000"/>
                  </a:schemeClr>
                </a:solidFill>
              </a:rPr>
              <a:t>-</a:t>
            </a:r>
            <a:r>
              <a:rPr lang="vi-VN" sz="2800" dirty="0">
                <a:solidFill>
                  <a:schemeClr val="tx2">
                    <a:lumMod val="60000"/>
                    <a:lumOff val="40000"/>
                  </a:schemeClr>
                </a:solidFill>
                <a:hlinkClick r:id="rId12" action="ppaction://hlinkfile"/>
              </a:rPr>
              <a:t>nārāyaṇa</a:t>
            </a:r>
            <a:r>
              <a:rPr lang="vi-VN" sz="2800" dirty="0">
                <a:solidFill>
                  <a:schemeClr val="tx2">
                    <a:lumMod val="60000"/>
                    <a:lumOff val="40000"/>
                  </a:schemeClr>
                </a:solidFill>
              </a:rPr>
              <a:t> </a:t>
            </a:r>
            <a:r>
              <a:rPr lang="vi-VN" sz="2800" dirty="0">
                <a:solidFill>
                  <a:schemeClr val="tx2">
                    <a:lumMod val="60000"/>
                    <a:lumOff val="40000"/>
                  </a:schemeClr>
                </a:solidFill>
                <a:hlinkClick r:id="rId14" action="ppaction://hlinkfile"/>
              </a:rPr>
              <a:t>Ṛṣi</a:t>
            </a:r>
            <a:r>
              <a:rPr lang="vi-VN" sz="2800" dirty="0">
                <a:solidFill>
                  <a:schemeClr val="tx2">
                    <a:lumMod val="60000"/>
                    <a:lumOff val="40000"/>
                  </a:schemeClr>
                </a:solidFill>
              </a:rPr>
              <a:t>, the supermost human being, unto mother </a:t>
            </a:r>
            <a:r>
              <a:rPr lang="vi-VN" sz="2800" dirty="0">
                <a:solidFill>
                  <a:schemeClr val="tx2">
                    <a:lumMod val="60000"/>
                    <a:lumOff val="40000"/>
                  </a:schemeClr>
                </a:solidFill>
                <a:hlinkClick r:id="rId15" action="ppaction://hlinkfile"/>
              </a:rPr>
              <a:t>Sarasvatī</a:t>
            </a:r>
            <a:r>
              <a:rPr lang="vi-VN" sz="2800" dirty="0">
                <a:solidFill>
                  <a:schemeClr val="tx2">
                    <a:lumMod val="60000"/>
                    <a:lumOff val="40000"/>
                  </a:schemeClr>
                </a:solidFill>
              </a:rPr>
              <a:t>, the goddess of learning, and unto </a:t>
            </a:r>
            <a:r>
              <a:rPr lang="vi-VN" sz="2800" dirty="0">
                <a:solidFill>
                  <a:schemeClr val="tx2">
                    <a:lumMod val="60000"/>
                    <a:lumOff val="40000"/>
                  </a:schemeClr>
                </a:solidFill>
                <a:hlinkClick r:id="rId16" action="ppaction://hlinkfile"/>
              </a:rPr>
              <a:t>Śrīla</a:t>
            </a:r>
            <a:r>
              <a:rPr lang="vi-VN" sz="2800" dirty="0">
                <a:solidFill>
                  <a:schemeClr val="tx2">
                    <a:lumMod val="60000"/>
                    <a:lumOff val="40000"/>
                  </a:schemeClr>
                </a:solidFill>
              </a:rPr>
              <a:t> Vyāsadeva, the author</a:t>
            </a:r>
            <a:r>
              <a:rPr lang="vi-VN" dirty="0">
                <a:solidFill>
                  <a:schemeClr val="tx2">
                    <a:lumMod val="60000"/>
                    <a:lumOff val="40000"/>
                  </a:schemeClr>
                </a:solidFill>
              </a:rPr>
              <a:t>.</a:t>
            </a:r>
            <a:endParaRPr lang="en-US" dirty="0">
              <a:solidFill>
                <a:schemeClr val="tx2">
                  <a:lumMod val="60000"/>
                  <a:lumOff val="40000"/>
                </a:schemeClr>
              </a:solidFill>
            </a:endParaRPr>
          </a:p>
        </p:txBody>
      </p:sp>
    </p:spTree>
    <p:extLst>
      <p:ext uri="{BB962C8B-B14F-4D97-AF65-F5344CB8AC3E}">
        <p14:creationId xmlns:p14="http://schemas.microsoft.com/office/powerpoint/2010/main" val="360121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0"/>
            <a:ext cx="8763000" cy="6019800"/>
          </a:xfrm>
        </p:spPr>
        <p:txBody>
          <a:bodyPr/>
          <a:lstStyle/>
          <a:p>
            <a:pPr marL="0" indent="0" algn="ctr">
              <a:buNone/>
            </a:pPr>
            <a:r>
              <a:rPr lang="vi-VN" sz="2800" dirty="0" smtClean="0">
                <a:hlinkClick r:id="rId2" action="ppaction://hlinkfile"/>
              </a:rPr>
              <a:t>naṣṭa</a:t>
            </a:r>
            <a:r>
              <a:rPr lang="vi-VN" sz="2800" dirty="0" smtClean="0"/>
              <a:t>-prāyeṣv </a:t>
            </a:r>
            <a:r>
              <a:rPr lang="vi-VN" sz="2800" dirty="0" smtClean="0">
                <a:hlinkClick r:id="rId3" action="ppaction://hlinkfile"/>
              </a:rPr>
              <a:t>abhadreṣu</a:t>
            </a:r>
            <a:endParaRPr lang="vi-VN" sz="2800" dirty="0" smtClean="0"/>
          </a:p>
          <a:p>
            <a:pPr marL="0" indent="0" algn="ctr">
              <a:buNone/>
            </a:pPr>
            <a:r>
              <a:rPr lang="vi-VN" sz="2800" dirty="0" smtClean="0">
                <a:hlinkClick r:id="rId4" action="ppaction://hlinkfile"/>
              </a:rPr>
              <a:t>nityaḿ</a:t>
            </a:r>
            <a:r>
              <a:rPr lang="vi-VN" sz="2800" dirty="0" smtClean="0"/>
              <a:t> </a:t>
            </a:r>
            <a:r>
              <a:rPr lang="vi-VN" sz="2800" dirty="0" smtClean="0">
                <a:hlinkClick r:id="rId5" action="ppaction://hlinkfile"/>
              </a:rPr>
              <a:t>bhāgavata</a:t>
            </a:r>
            <a:r>
              <a:rPr lang="vi-VN" sz="2800" dirty="0" smtClean="0"/>
              <a:t>-</a:t>
            </a:r>
            <a:r>
              <a:rPr lang="vi-VN" sz="2800" dirty="0" smtClean="0">
                <a:hlinkClick r:id="rId6" action="ppaction://hlinkfile"/>
              </a:rPr>
              <a:t>sevayā</a:t>
            </a:r>
            <a:endParaRPr lang="vi-VN" sz="2800" dirty="0" smtClean="0"/>
          </a:p>
          <a:p>
            <a:pPr marL="0" indent="0" algn="ctr">
              <a:buNone/>
            </a:pPr>
            <a:r>
              <a:rPr lang="vi-VN" sz="2800" dirty="0" smtClean="0"/>
              <a:t>bhagavaty </a:t>
            </a:r>
            <a:r>
              <a:rPr lang="vi-VN" sz="2800" dirty="0" smtClean="0">
                <a:hlinkClick r:id="rId7" action="ppaction://hlinkfile"/>
              </a:rPr>
              <a:t>uttama</a:t>
            </a:r>
            <a:r>
              <a:rPr lang="vi-VN" sz="2800" dirty="0" smtClean="0"/>
              <a:t>-</a:t>
            </a:r>
            <a:r>
              <a:rPr lang="vi-VN" sz="2800" dirty="0" smtClean="0">
                <a:hlinkClick r:id="rId8" action="ppaction://hlinkfile"/>
              </a:rPr>
              <a:t>śloke</a:t>
            </a:r>
            <a:endParaRPr lang="vi-VN" sz="2800" dirty="0" smtClean="0"/>
          </a:p>
          <a:p>
            <a:pPr marL="0" indent="0" algn="ctr">
              <a:buNone/>
            </a:pPr>
            <a:r>
              <a:rPr lang="vi-VN" sz="2800" dirty="0" smtClean="0"/>
              <a:t>bhaktir </a:t>
            </a:r>
            <a:r>
              <a:rPr lang="vi-VN" sz="2800" dirty="0" smtClean="0">
                <a:hlinkClick r:id="rId9" action="ppaction://hlinkfile"/>
              </a:rPr>
              <a:t>bhavati</a:t>
            </a:r>
            <a:r>
              <a:rPr lang="vi-VN" sz="2800" dirty="0" smtClean="0"/>
              <a:t> </a:t>
            </a:r>
            <a:r>
              <a:rPr lang="vi-VN" sz="2800" dirty="0" smtClean="0">
                <a:hlinkClick r:id="rId10" action="ppaction://hlinkfile"/>
              </a:rPr>
              <a:t>naiṣṭhikī</a:t>
            </a:r>
            <a:endParaRPr lang="en-US" sz="2800" dirty="0" smtClean="0"/>
          </a:p>
          <a:p>
            <a:pPr marL="0" indent="0" algn="ctr">
              <a:buNone/>
            </a:pPr>
            <a:r>
              <a:rPr lang="en-US"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en-US" sz="2800" dirty="0" smtClean="0">
                <a:solidFill>
                  <a:schemeClr val="tx2">
                    <a:lumMod val="60000"/>
                    <a:lumOff val="40000"/>
                  </a:schemeClr>
                </a:solidFill>
              </a:rPr>
              <a:t>By regular attendance in classes on the </a:t>
            </a:r>
            <a:r>
              <a:rPr lang="en-US" sz="2800" dirty="0" err="1" smtClean="0">
                <a:solidFill>
                  <a:schemeClr val="tx2">
                    <a:lumMod val="60000"/>
                    <a:lumOff val="40000"/>
                  </a:schemeClr>
                </a:solidFill>
                <a:hlinkClick r:id="rId11" action="ppaction://hlinkfile"/>
              </a:rPr>
              <a:t>Bhāgavatam</a:t>
            </a:r>
            <a:r>
              <a:rPr lang="en-US" sz="2800" dirty="0" smtClean="0">
                <a:solidFill>
                  <a:schemeClr val="tx2">
                    <a:lumMod val="60000"/>
                    <a:lumOff val="40000"/>
                  </a:schemeClr>
                </a:solidFill>
              </a:rPr>
              <a:t> and by rendering of service to the pure devotee, all that is troublesome to the heart is almost completely destroyed, and loving service unto the Personality of Godhead, who is praised with transcendental songs, is established as an irrevocable fact.</a:t>
            </a:r>
            <a:endParaRPr lang="vi-VN" sz="2800" dirty="0" smtClean="0">
              <a:solidFill>
                <a:schemeClr val="tx2">
                  <a:lumMod val="60000"/>
                  <a:lumOff val="40000"/>
                </a:schemeClr>
              </a:solidFill>
            </a:endParaRPr>
          </a:p>
          <a:p>
            <a:endParaRPr lang="en-US" dirty="0"/>
          </a:p>
        </p:txBody>
      </p:sp>
      <p:sp>
        <p:nvSpPr>
          <p:cNvPr id="5" name="Title 1"/>
          <p:cNvSpPr>
            <a:spLocks noGrp="1"/>
          </p:cNvSpPr>
          <p:nvPr>
            <p:ph type="title"/>
          </p:nvPr>
        </p:nvSpPr>
        <p:spPr>
          <a:xfrm>
            <a:off x="1600200" y="277813"/>
            <a:ext cx="6324600" cy="407987"/>
          </a:xfrm>
        </p:spPr>
        <p:txBody>
          <a:bodyPr/>
          <a:lstStyle/>
          <a:p>
            <a:r>
              <a:rPr lang="en-US" sz="3200" dirty="0" err="1"/>
              <a:t>Śrīmad</a:t>
            </a:r>
            <a:r>
              <a:rPr lang="en-US" sz="3200" dirty="0"/>
              <a:t> </a:t>
            </a:r>
            <a:r>
              <a:rPr lang="en-US" sz="3200" dirty="0" err="1"/>
              <a:t>Bhāgavatam</a:t>
            </a:r>
            <a:r>
              <a:rPr lang="en-US" sz="3200" dirty="0"/>
              <a:t> 1.2.18</a:t>
            </a:r>
          </a:p>
        </p:txBody>
      </p:sp>
    </p:spTree>
    <p:extLst>
      <p:ext uri="{BB962C8B-B14F-4D97-AF65-F5344CB8AC3E}">
        <p14:creationId xmlns:p14="http://schemas.microsoft.com/office/powerpoint/2010/main" val="114615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229600" cy="685799"/>
          </a:xfrm>
        </p:spPr>
        <p:txBody>
          <a:bodyPr/>
          <a:lstStyle/>
          <a:p>
            <a:r>
              <a:rPr lang="en-US" u="sng" dirty="0" smtClean="0"/>
              <a:t>Section Themes</a:t>
            </a:r>
            <a:endParaRPr lang="en-US" u="sng" dirty="0"/>
          </a:p>
        </p:txBody>
      </p:sp>
      <p:sp>
        <p:nvSpPr>
          <p:cNvPr id="3" name="Content Placeholder 2"/>
          <p:cNvSpPr>
            <a:spLocks noGrp="1"/>
          </p:cNvSpPr>
          <p:nvPr>
            <p:ph idx="1"/>
          </p:nvPr>
        </p:nvSpPr>
        <p:spPr>
          <a:xfrm>
            <a:off x="76200" y="990600"/>
            <a:ext cx="8991600" cy="5867400"/>
          </a:xfrm>
        </p:spPr>
        <p:txBody>
          <a:bodyPr/>
          <a:lstStyle/>
          <a:p>
            <a:pPr>
              <a:buFont typeface="Wingdings" pitchFamily="2" charset="2"/>
              <a:buChar char="Ø"/>
            </a:pPr>
            <a:r>
              <a:rPr lang="en-US" sz="2800" dirty="0" smtClean="0">
                <a:solidFill>
                  <a:schemeClr val="tx2">
                    <a:lumMod val="60000"/>
                    <a:lumOff val="40000"/>
                  </a:schemeClr>
                </a:solidFill>
              </a:rPr>
              <a:t>1.8.18 – 1.8.20 </a:t>
            </a:r>
          </a:p>
          <a:p>
            <a:pPr lvl="1">
              <a:buFont typeface="Wingdings" pitchFamily="2" charset="2"/>
              <a:buChar char="Ø"/>
            </a:pPr>
            <a:r>
              <a:rPr lang="en-US" sz="2400" dirty="0" err="1">
                <a:effectLst/>
              </a:rPr>
              <a:t>Kunthi</a:t>
            </a:r>
            <a:r>
              <a:rPr lang="en-US" sz="2400" dirty="0">
                <a:effectLst/>
              </a:rPr>
              <a:t> expressing in a very concise and simple heartedly the Deep &amp; profound understanding about </a:t>
            </a:r>
            <a:r>
              <a:rPr lang="en-US" sz="2400" dirty="0" err="1">
                <a:effectLst/>
              </a:rPr>
              <a:t>Krsna’s</a:t>
            </a:r>
            <a:r>
              <a:rPr lang="en-US" sz="2400" dirty="0">
                <a:effectLst/>
              </a:rPr>
              <a:t> Position</a:t>
            </a:r>
          </a:p>
          <a:p>
            <a:pPr lvl="1">
              <a:buFont typeface="Wingdings" pitchFamily="2" charset="2"/>
              <a:buChar char="Ø"/>
            </a:pPr>
            <a:r>
              <a:rPr lang="en-US" sz="2400" dirty="0" smtClean="0">
                <a:effectLst/>
              </a:rPr>
              <a:t>She’s </a:t>
            </a:r>
            <a:r>
              <a:rPr lang="en-US" sz="2400" dirty="0">
                <a:effectLst/>
              </a:rPr>
              <a:t>indicating her amazement / bewilderment of all pervasiveness of </a:t>
            </a:r>
            <a:r>
              <a:rPr lang="en-US" sz="2400" dirty="0" err="1">
                <a:effectLst/>
              </a:rPr>
              <a:t>Krsna</a:t>
            </a:r>
            <a:r>
              <a:rPr lang="en-US" sz="2400" dirty="0">
                <a:effectLst/>
              </a:rPr>
              <a:t> &amp; Localized feature of </a:t>
            </a:r>
            <a:r>
              <a:rPr lang="en-US" sz="2400" dirty="0" err="1" smtClean="0">
                <a:effectLst/>
              </a:rPr>
              <a:t>Krsn</a:t>
            </a:r>
            <a:endParaRPr lang="en-US" sz="2400" dirty="0">
              <a:effectLst/>
            </a:endParaRPr>
          </a:p>
          <a:p>
            <a:pPr lvl="1">
              <a:buFont typeface="Wingdings" pitchFamily="2" charset="2"/>
              <a:buChar char="Ø"/>
            </a:pPr>
            <a:endParaRPr lang="en-US" sz="2400" dirty="0" smtClean="0">
              <a:solidFill>
                <a:schemeClr val="tx2">
                  <a:lumMod val="60000"/>
                  <a:lumOff val="40000"/>
                </a:schemeClr>
              </a:solidFill>
            </a:endParaRPr>
          </a:p>
          <a:p>
            <a:pPr>
              <a:buFont typeface="Wingdings" pitchFamily="2" charset="2"/>
              <a:buChar char="Ø"/>
            </a:pPr>
            <a:r>
              <a:rPr lang="en-US" sz="2800" dirty="0" smtClean="0">
                <a:solidFill>
                  <a:schemeClr val="tx2">
                    <a:lumMod val="60000"/>
                    <a:lumOff val="40000"/>
                  </a:schemeClr>
                </a:solidFill>
              </a:rPr>
              <a:t>1.8.21</a:t>
            </a:r>
          </a:p>
          <a:p>
            <a:pPr lvl="1">
              <a:buFont typeface="Wingdings" pitchFamily="2" charset="2"/>
              <a:buChar char="Ø"/>
            </a:pPr>
            <a:r>
              <a:rPr lang="en-US" sz="2400" dirty="0"/>
              <a:t>Queen </a:t>
            </a:r>
            <a:r>
              <a:rPr lang="en-US" sz="2400" dirty="0" err="1">
                <a:hlinkClick r:id="rId2" action="ppaction://hlinkfile"/>
              </a:rPr>
              <a:t>Kuntī</a:t>
            </a:r>
            <a:r>
              <a:rPr lang="en-US" sz="2400" dirty="0"/>
              <a:t> specifically adores the incarnation or descent of Lord </a:t>
            </a:r>
            <a:r>
              <a:rPr lang="en-US" sz="2400" dirty="0" err="1" smtClean="0">
                <a:hlinkClick r:id="rId3" action="ppaction://hlinkfile"/>
              </a:rPr>
              <a:t>Kṛṣṇa</a:t>
            </a:r>
            <a:endParaRPr lang="en-US" sz="2400" dirty="0" smtClean="0"/>
          </a:p>
          <a:p>
            <a:pPr marL="0" indent="0">
              <a:buNone/>
            </a:pPr>
            <a:endParaRPr lang="en-US" sz="2400" dirty="0" smtClean="0">
              <a:solidFill>
                <a:schemeClr val="tx2">
                  <a:lumMod val="60000"/>
                  <a:lumOff val="40000"/>
                </a:schemeClr>
              </a:solidFill>
            </a:endParaRPr>
          </a:p>
          <a:p>
            <a:pPr>
              <a:buFont typeface="Wingdings" pitchFamily="2" charset="2"/>
              <a:buChar char="Ø"/>
            </a:pPr>
            <a:r>
              <a:rPr lang="en-US" sz="2800" dirty="0" smtClean="0">
                <a:solidFill>
                  <a:schemeClr val="tx2">
                    <a:lumMod val="60000"/>
                    <a:lumOff val="40000"/>
                  </a:schemeClr>
                </a:solidFill>
              </a:rPr>
              <a:t>1.8.22 </a:t>
            </a:r>
          </a:p>
          <a:p>
            <a:pPr lvl="1">
              <a:buFont typeface="Wingdings" pitchFamily="2" charset="2"/>
              <a:buChar char="Ø"/>
            </a:pPr>
            <a:r>
              <a:rPr lang="en-US" sz="2000" dirty="0" smtClean="0">
                <a:solidFill>
                  <a:schemeClr val="tx2">
                    <a:lumMod val="60000"/>
                    <a:lumOff val="40000"/>
                  </a:schemeClr>
                </a:solidFill>
              </a:rPr>
              <a:t> </a:t>
            </a:r>
            <a:r>
              <a:rPr lang="en-US" sz="2400" dirty="0" smtClean="0">
                <a:solidFill>
                  <a:schemeClr val="tx2">
                    <a:lumMod val="60000"/>
                    <a:lumOff val="40000"/>
                  </a:schemeClr>
                </a:solidFill>
              </a:rPr>
              <a:t>Queen </a:t>
            </a:r>
            <a:r>
              <a:rPr lang="en-US" sz="2400" dirty="0" err="1" smtClean="0">
                <a:solidFill>
                  <a:schemeClr val="tx2">
                    <a:lumMod val="60000"/>
                    <a:lumOff val="40000"/>
                  </a:schemeClr>
                </a:solidFill>
              </a:rPr>
              <a:t>Kunti</a:t>
            </a:r>
            <a:r>
              <a:rPr lang="en-US" sz="2400" dirty="0" smtClean="0">
                <a:solidFill>
                  <a:schemeClr val="tx2">
                    <a:lumMod val="60000"/>
                    <a:lumOff val="40000"/>
                  </a:schemeClr>
                </a:solidFill>
              </a:rPr>
              <a:t>  glorifying the spiritual body of the lord </a:t>
            </a:r>
            <a:r>
              <a:rPr lang="en-US" sz="2400" dirty="0" err="1" smtClean="0">
                <a:solidFill>
                  <a:schemeClr val="tx2">
                    <a:lumMod val="60000"/>
                    <a:lumOff val="40000"/>
                  </a:schemeClr>
                </a:solidFill>
              </a:rPr>
              <a:t>Krsna</a:t>
            </a:r>
            <a:r>
              <a:rPr lang="en-US" sz="2400" dirty="0" smtClean="0">
                <a:solidFill>
                  <a:schemeClr val="tx2">
                    <a:lumMod val="60000"/>
                    <a:lumOff val="40000"/>
                  </a:schemeClr>
                </a:solidFill>
              </a:rPr>
              <a:t> </a:t>
            </a:r>
          </a:p>
          <a:p>
            <a:pPr>
              <a:buFont typeface="Wingdings" pitchFamily="2" charset="2"/>
              <a:buChar char="Ø"/>
            </a:pPr>
            <a:endParaRPr lang="en-US" sz="2800" dirty="0" smtClean="0">
              <a:solidFill>
                <a:schemeClr val="tx2">
                  <a:lumMod val="60000"/>
                  <a:lumOff val="40000"/>
                </a:schemeClr>
              </a:solidFill>
            </a:endParaRPr>
          </a:p>
          <a:p>
            <a:pPr marL="0" indent="0">
              <a:buNone/>
            </a:pPr>
            <a:endParaRPr lang="en-US" sz="2800" dirty="0">
              <a:solidFill>
                <a:schemeClr val="tx2">
                  <a:lumMod val="60000"/>
                  <a:lumOff val="40000"/>
                </a:schemeClr>
              </a:solidFill>
            </a:endParaRPr>
          </a:p>
          <a:p>
            <a:pPr marL="0" indent="0">
              <a:buNone/>
            </a:pPr>
            <a:r>
              <a:rPr lang="en-US" sz="2400" dirty="0" smtClean="0">
                <a:solidFill>
                  <a:schemeClr val="tx2">
                    <a:lumMod val="60000"/>
                    <a:lumOff val="40000"/>
                  </a:schemeClr>
                </a:solidFill>
              </a:rPr>
              <a:t> </a:t>
            </a:r>
            <a:endParaRPr lang="en-US" sz="2000" dirty="0"/>
          </a:p>
        </p:txBody>
      </p:sp>
    </p:spTree>
    <p:extLst>
      <p:ext uri="{BB962C8B-B14F-4D97-AF65-F5344CB8AC3E}">
        <p14:creationId xmlns:p14="http://schemas.microsoft.com/office/powerpoint/2010/main" val="294442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8</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17</a:t>
            </a:r>
          </a:p>
          <a:p>
            <a:pPr marL="0" indent="0" algn="ctr">
              <a:buNone/>
            </a:pPr>
            <a:r>
              <a:rPr lang="vi-VN" dirty="0" smtClean="0">
                <a:hlinkClick r:id="rId4" action="ppaction://hlinkfile"/>
              </a:rPr>
              <a:t>brahma</a:t>
            </a:r>
            <a:r>
              <a:rPr lang="vi-VN" dirty="0" smtClean="0"/>
              <a:t>-</a:t>
            </a:r>
            <a:r>
              <a:rPr lang="vi-VN" dirty="0" smtClean="0">
                <a:hlinkClick r:id="rId5" action="ppaction://hlinkfile"/>
              </a:rPr>
              <a:t>tejo</a:t>
            </a:r>
            <a:r>
              <a:rPr lang="vi-VN" dirty="0" smtClean="0"/>
              <a:t>-vinirmuktair</a:t>
            </a:r>
            <a:endParaRPr lang="vi-VN" dirty="0"/>
          </a:p>
          <a:p>
            <a:pPr marL="0" indent="0" algn="ctr">
              <a:buNone/>
            </a:pPr>
            <a:r>
              <a:rPr lang="vi-VN" dirty="0">
                <a:hlinkClick r:id="rId6" action="ppaction://hlinkfile"/>
              </a:rPr>
              <a:t>ātmajaiḥ</a:t>
            </a:r>
            <a:r>
              <a:rPr lang="vi-VN" dirty="0"/>
              <a:t> </a:t>
            </a:r>
            <a:r>
              <a:rPr lang="vi-VN" dirty="0">
                <a:hlinkClick r:id="rId7" action="ppaction://hlinkfile"/>
              </a:rPr>
              <a:t>saha</a:t>
            </a:r>
            <a:r>
              <a:rPr lang="vi-VN" dirty="0"/>
              <a:t> </a:t>
            </a:r>
            <a:r>
              <a:rPr lang="vi-VN" dirty="0">
                <a:hlinkClick r:id="rId8" action="ppaction://hlinkfile"/>
              </a:rPr>
              <a:t>kṛṣṇayā</a:t>
            </a:r>
            <a:endParaRPr lang="vi-VN" dirty="0"/>
          </a:p>
          <a:p>
            <a:pPr marL="0" indent="0" algn="ctr">
              <a:buNone/>
            </a:pPr>
            <a:r>
              <a:rPr lang="vi-VN" dirty="0"/>
              <a:t>prayāṇābhimukhaḿ </a:t>
            </a:r>
            <a:r>
              <a:rPr lang="vi-VN" dirty="0">
                <a:hlinkClick r:id="rId9" action="ppaction://hlinkfile"/>
              </a:rPr>
              <a:t>kṛṣṇam</a:t>
            </a:r>
            <a:endParaRPr lang="vi-VN" dirty="0"/>
          </a:p>
          <a:p>
            <a:pPr marL="0" indent="0" algn="ctr">
              <a:buNone/>
            </a:pPr>
            <a:r>
              <a:rPr lang="vi-VN" dirty="0">
                <a:hlinkClick r:id="rId10" action="ppaction://hlinkfile"/>
              </a:rPr>
              <a:t>idam</a:t>
            </a:r>
            <a:r>
              <a:rPr lang="vi-VN" dirty="0"/>
              <a:t> </a:t>
            </a:r>
            <a:r>
              <a:rPr lang="vi-VN" dirty="0">
                <a:hlinkClick r:id="rId11" action="ppaction://hlinkfile"/>
              </a:rPr>
              <a:t>āha</a:t>
            </a:r>
            <a:r>
              <a:rPr lang="vi-VN" dirty="0"/>
              <a:t> </a:t>
            </a:r>
            <a:r>
              <a:rPr lang="vi-VN" dirty="0">
                <a:hlinkClick r:id="rId12" action="ppaction://hlinkfile"/>
              </a:rPr>
              <a:t>pṛthā</a:t>
            </a:r>
            <a:r>
              <a:rPr lang="vi-VN" dirty="0"/>
              <a:t> </a:t>
            </a:r>
            <a:r>
              <a:rPr lang="vi-VN" dirty="0">
                <a:hlinkClick r:id="rId13" action="ppaction://hlinkfile"/>
              </a:rPr>
              <a:t>satī</a:t>
            </a:r>
            <a:endParaRPr lang="vi-VN" dirty="0"/>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en-US" dirty="0"/>
              <a:t>Thus saved from the radiation of the </a:t>
            </a:r>
            <a:r>
              <a:rPr lang="en-US" dirty="0" err="1">
                <a:hlinkClick r:id="rId14" action="ppaction://hlinkfile"/>
              </a:rPr>
              <a:t>brahmāstra</a:t>
            </a:r>
            <a:r>
              <a:rPr lang="en-US" dirty="0"/>
              <a:t>, </a:t>
            </a:r>
            <a:r>
              <a:rPr lang="en-US" dirty="0" err="1">
                <a:hlinkClick r:id="rId15" action="ppaction://hlinkfile"/>
              </a:rPr>
              <a:t>Kuntī</a:t>
            </a:r>
            <a:r>
              <a:rPr lang="en-US" dirty="0"/>
              <a:t>, the chaste devotee of the Lord, and her five sons and </a:t>
            </a:r>
            <a:r>
              <a:rPr lang="en-US" dirty="0" err="1">
                <a:hlinkClick r:id="rId16" action="ppaction://hlinkfile"/>
              </a:rPr>
              <a:t>Draupadī</a:t>
            </a:r>
            <a:r>
              <a:rPr lang="en-US" dirty="0"/>
              <a:t> addressed Lord </a:t>
            </a:r>
            <a:r>
              <a:rPr lang="en-US" dirty="0" err="1">
                <a:hlinkClick r:id="rId17" action="ppaction://hlinkfile"/>
              </a:rPr>
              <a:t>Kṛṣṇa</a:t>
            </a:r>
            <a:r>
              <a:rPr lang="en-US" dirty="0"/>
              <a:t> as He started for home.</a:t>
            </a:r>
          </a:p>
          <a:p>
            <a:pPr marL="0" indent="0" algn="ctr">
              <a:buNone/>
            </a:pPr>
            <a:endParaRPr lang="vi-VN" dirty="0">
              <a:solidFill>
                <a:schemeClr val="tx2">
                  <a:lumMod val="60000"/>
                  <a:lumOff val="40000"/>
                </a:schemeClr>
              </a:solidFill>
            </a:endParaRPr>
          </a:p>
        </p:txBody>
      </p:sp>
    </p:spTree>
    <p:extLst>
      <p:ext uri="{BB962C8B-B14F-4D97-AF65-F5344CB8AC3E}">
        <p14:creationId xmlns:p14="http://schemas.microsoft.com/office/powerpoint/2010/main" val="71354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p:cTn id="2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3" end="3"/>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p:cTn id="4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3" dur="5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p:cTn id="4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152400"/>
            <a:ext cx="8763000" cy="6629400"/>
          </a:xfrm>
        </p:spPr>
        <p:txBody>
          <a:bodyPr/>
          <a:lstStyle/>
          <a:p>
            <a:pPr marL="0" indent="0" algn="ctr">
              <a:buNone/>
            </a:pPr>
            <a:r>
              <a:rPr lang="vi-VN" sz="2800" b="1" u="sng" dirty="0">
                <a:solidFill>
                  <a:schemeClr val="tx2">
                    <a:lumMod val="60000"/>
                    <a:lumOff val="40000"/>
                  </a:schemeClr>
                </a:solidFill>
                <a:hlinkClick r:id="rId2" action="ppaction://hlinkfile"/>
              </a:rPr>
              <a:t>Śrīmad Bhāgavatam</a:t>
            </a:r>
            <a:r>
              <a:rPr lang="vi-VN" sz="2800" b="1" u="sng" dirty="0">
                <a:solidFill>
                  <a:schemeClr val="tx2">
                    <a:lumMod val="60000"/>
                    <a:lumOff val="40000"/>
                  </a:schemeClr>
                </a:solidFill>
              </a:rPr>
              <a:t> 1.</a:t>
            </a:r>
            <a:r>
              <a:rPr lang="en-US" sz="2800" b="1" u="sng" dirty="0">
                <a:solidFill>
                  <a:schemeClr val="tx2">
                    <a:lumMod val="60000"/>
                    <a:lumOff val="40000"/>
                  </a:schemeClr>
                </a:solidFill>
              </a:rPr>
              <a:t>8</a:t>
            </a:r>
            <a:r>
              <a:rPr lang="vi-VN" sz="2800" b="1" u="sng" dirty="0">
                <a:solidFill>
                  <a:schemeClr val="tx2">
                    <a:lumMod val="60000"/>
                    <a:lumOff val="40000"/>
                  </a:schemeClr>
                </a:solidFill>
              </a:rPr>
              <a:t>.</a:t>
            </a:r>
            <a:r>
              <a:rPr lang="en-US" sz="2800" b="1" u="sng" dirty="0" smtClean="0">
                <a:solidFill>
                  <a:schemeClr val="tx2">
                    <a:lumMod val="60000"/>
                    <a:lumOff val="40000"/>
                  </a:schemeClr>
                </a:solidFill>
              </a:rPr>
              <a:t>18</a:t>
            </a:r>
          </a:p>
          <a:p>
            <a:pPr marL="0" indent="0" algn="ctr">
              <a:buNone/>
            </a:pPr>
            <a:r>
              <a:rPr lang="vi-VN" sz="2800" dirty="0" smtClean="0"/>
              <a:t>kunty </a:t>
            </a:r>
            <a:r>
              <a:rPr lang="vi-VN" sz="2800" dirty="0">
                <a:hlinkClick r:id="rId3" action="ppaction://hlinkfile"/>
              </a:rPr>
              <a:t>uvāca</a:t>
            </a:r>
            <a:endParaRPr lang="vi-VN" sz="2800" dirty="0"/>
          </a:p>
          <a:p>
            <a:pPr marL="0" indent="0" algn="ctr">
              <a:buNone/>
            </a:pPr>
            <a:r>
              <a:rPr lang="vi-VN" sz="2800" dirty="0">
                <a:hlinkClick r:id="rId4" action="ppaction://hlinkfile"/>
              </a:rPr>
              <a:t>namasye</a:t>
            </a:r>
            <a:r>
              <a:rPr lang="vi-VN" sz="2800" dirty="0"/>
              <a:t> </a:t>
            </a:r>
            <a:r>
              <a:rPr lang="vi-VN" sz="2800" dirty="0">
                <a:hlinkClick r:id="rId5" action="ppaction://hlinkfile"/>
              </a:rPr>
              <a:t>puruṣaḿ</a:t>
            </a:r>
            <a:r>
              <a:rPr lang="vi-VN" sz="2800" dirty="0"/>
              <a:t> tvādyam</a:t>
            </a:r>
          </a:p>
          <a:p>
            <a:pPr marL="0" indent="0" algn="ctr">
              <a:buNone/>
            </a:pPr>
            <a:r>
              <a:rPr lang="vi-VN" sz="2800" dirty="0">
                <a:hlinkClick r:id="rId6" action="ppaction://hlinkfile"/>
              </a:rPr>
              <a:t>īśvaraḿ</a:t>
            </a:r>
            <a:r>
              <a:rPr lang="vi-VN" sz="2800" dirty="0"/>
              <a:t> </a:t>
            </a:r>
            <a:r>
              <a:rPr lang="vi-VN" sz="2800" dirty="0">
                <a:hlinkClick r:id="rId7" action="ppaction://hlinkfile"/>
              </a:rPr>
              <a:t>prakṛteḥ</a:t>
            </a:r>
            <a:r>
              <a:rPr lang="vi-VN" sz="2800" dirty="0"/>
              <a:t> </a:t>
            </a:r>
            <a:r>
              <a:rPr lang="vi-VN" sz="2800" dirty="0">
                <a:hlinkClick r:id="rId8" action="ppaction://hlinkfile"/>
              </a:rPr>
              <a:t>param</a:t>
            </a:r>
            <a:endParaRPr lang="vi-VN" sz="2800" dirty="0"/>
          </a:p>
          <a:p>
            <a:pPr marL="0" indent="0" algn="ctr">
              <a:buNone/>
            </a:pPr>
            <a:r>
              <a:rPr lang="vi-VN" sz="2800" dirty="0">
                <a:hlinkClick r:id="rId9" action="ppaction://hlinkfile"/>
              </a:rPr>
              <a:t>alakṣyaḿ</a:t>
            </a:r>
            <a:r>
              <a:rPr lang="vi-VN" sz="2800" dirty="0"/>
              <a:t> </a:t>
            </a:r>
            <a:r>
              <a:rPr lang="vi-VN" sz="2800" dirty="0">
                <a:hlinkClick r:id="rId10" action="ppaction://hlinkfile"/>
              </a:rPr>
              <a:t>sarva</a:t>
            </a:r>
            <a:r>
              <a:rPr lang="vi-VN" sz="2800" dirty="0"/>
              <a:t>-</a:t>
            </a:r>
            <a:r>
              <a:rPr lang="vi-VN" sz="2800" dirty="0">
                <a:hlinkClick r:id="rId11" action="ppaction://hlinkfile"/>
              </a:rPr>
              <a:t>bhūtānām</a:t>
            </a:r>
            <a:endParaRPr lang="vi-VN" sz="2800" dirty="0"/>
          </a:p>
          <a:p>
            <a:pPr marL="0" indent="0" algn="ctr">
              <a:buNone/>
            </a:pPr>
            <a:r>
              <a:rPr lang="vi-VN" sz="2800" dirty="0">
                <a:hlinkClick r:id="rId12" action="ppaction://hlinkfile"/>
              </a:rPr>
              <a:t>antar</a:t>
            </a:r>
            <a:r>
              <a:rPr lang="vi-VN" sz="2800" dirty="0"/>
              <a:t> </a:t>
            </a:r>
            <a:r>
              <a:rPr lang="vi-VN" sz="2800" dirty="0">
                <a:hlinkClick r:id="rId13" action="ppaction://hlinkfile"/>
              </a:rPr>
              <a:t>bahir</a:t>
            </a:r>
            <a:r>
              <a:rPr lang="vi-VN" sz="2800" dirty="0"/>
              <a:t> </a:t>
            </a:r>
            <a:r>
              <a:rPr lang="vi-VN" sz="2800" dirty="0">
                <a:hlinkClick r:id="rId14" action="ppaction://hlinkfile"/>
              </a:rPr>
              <a:t>avasthitam</a:t>
            </a:r>
            <a:endParaRPr lang="vi-VN" sz="2800" dirty="0"/>
          </a:p>
          <a:p>
            <a:pPr marL="0" indent="0" algn="ctr">
              <a:buNone/>
            </a:pPr>
            <a:endParaRPr lang="en-US" sz="24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endParaRPr lang="en-US" sz="24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800" dirty="0" err="1">
                <a:hlinkClick r:id="rId15" action="ppaction://hlinkfile"/>
              </a:rPr>
              <a:t>Śrīmatī</a:t>
            </a:r>
            <a:r>
              <a:rPr lang="en-US" sz="2800" dirty="0"/>
              <a:t> </a:t>
            </a:r>
            <a:r>
              <a:rPr lang="en-US" sz="2800" dirty="0" err="1">
                <a:hlinkClick r:id="rId16" action="ppaction://hlinkfile"/>
              </a:rPr>
              <a:t>Kuntī</a:t>
            </a:r>
            <a:r>
              <a:rPr lang="en-US" sz="2800" dirty="0"/>
              <a:t> said: O </a:t>
            </a:r>
            <a:r>
              <a:rPr lang="en-US" sz="2800" dirty="0" err="1">
                <a:hlinkClick r:id="rId17" action="ppaction://hlinkfile"/>
              </a:rPr>
              <a:t>Kṛṣṇa</a:t>
            </a:r>
            <a:r>
              <a:rPr lang="en-US" sz="2800" dirty="0"/>
              <a:t>, I offer my </a:t>
            </a:r>
            <a:r>
              <a:rPr lang="en-US" sz="2800" dirty="0" err="1"/>
              <a:t>obeisances</a:t>
            </a:r>
            <a:r>
              <a:rPr lang="en-US" sz="2800" dirty="0"/>
              <a:t> unto You because You are the original personality and are unaffected by the qualities of the material world. You are existing both within and without everything, yet You are invisible to all.</a:t>
            </a:r>
          </a:p>
        </p:txBody>
      </p:sp>
    </p:spTree>
    <p:extLst>
      <p:ext uri="{BB962C8B-B14F-4D97-AF65-F5344CB8AC3E}">
        <p14:creationId xmlns:p14="http://schemas.microsoft.com/office/powerpoint/2010/main" val="40922273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2">
                                            <p:txEl>
                                              <p:pRg st="1" end="1"/>
                                            </p:txEl>
                                          </p:spTgt>
                                        </p:tgtEl>
                                      </p:cBhvr>
                                    </p:animEffect>
                                  </p:childTnLst>
                                </p:cTn>
                              </p:par>
                              <p:par>
                                <p:cTn id="18" presetID="31" presetClass="entr" presetSubtype="0" fill="hold" nodeType="with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p:cTn id="20"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2">
                                            <p:txEl>
                                              <p:pRg st="2" end="2"/>
                                            </p:txEl>
                                          </p:spTgt>
                                        </p:tgtEl>
                                      </p:cBhvr>
                                    </p:animEffect>
                                  </p:childTnLst>
                                </p:cTn>
                              </p:par>
                              <p:par>
                                <p:cTn id="24" presetID="31" presetClass="entr" presetSubtype="0" fill="hold" nodeType="with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p:cTn id="26"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7"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8"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29" dur="1000"/>
                                        <p:tgtEl>
                                          <p:spTgt spid="2">
                                            <p:txEl>
                                              <p:pRg st="3" end="3"/>
                                            </p:txEl>
                                          </p:spTgt>
                                        </p:tgtEl>
                                      </p:cBhvr>
                                    </p:animEffect>
                                  </p:childTnLst>
                                </p:cTn>
                              </p:par>
                              <p:par>
                                <p:cTn id="30" presetID="31" presetClass="entr" presetSubtype="0" fill="hold" nodeType="with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 calcmode="lin" valueType="num">
                                      <p:cBhvr>
                                        <p:cTn id="32"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3"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34"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35" dur="1000"/>
                                        <p:tgtEl>
                                          <p:spTgt spid="2">
                                            <p:txEl>
                                              <p:pRg st="4" end="4"/>
                                            </p:txEl>
                                          </p:spTgt>
                                        </p:tgtEl>
                                      </p:cBhvr>
                                    </p:animEffect>
                                  </p:childTnLst>
                                </p:cTn>
                              </p:par>
                              <p:par>
                                <p:cTn id="36" presetID="31" presetClass="entr" presetSubtype="0" fill="hold" nodeType="withEffect">
                                  <p:stCondLst>
                                    <p:cond delay="0"/>
                                  </p:stCondLst>
                                  <p:childTnLst>
                                    <p:set>
                                      <p:cBhvr>
                                        <p:cTn id="37" dur="1" fill="hold">
                                          <p:stCondLst>
                                            <p:cond delay="0"/>
                                          </p:stCondLst>
                                        </p:cTn>
                                        <p:tgtEl>
                                          <p:spTgt spid="2">
                                            <p:txEl>
                                              <p:pRg st="5" end="5"/>
                                            </p:txEl>
                                          </p:spTgt>
                                        </p:tgtEl>
                                        <p:attrNameLst>
                                          <p:attrName>style.visibility</p:attrName>
                                        </p:attrNameLst>
                                      </p:cBhvr>
                                      <p:to>
                                        <p:strVal val="visible"/>
                                      </p:to>
                                    </p:set>
                                    <p:anim calcmode="lin" valueType="num">
                                      <p:cBhvr>
                                        <p:cTn id="38"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9"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0"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41" dur="1000"/>
                                        <p:tgtEl>
                                          <p:spTgt spid="2">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nodeType="click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Effect transition="in" filter="wipe(down)">
                                      <p:cBhvr>
                                        <p:cTn id="46" dur="580">
                                          <p:stCondLst>
                                            <p:cond delay="0"/>
                                          </p:stCondLst>
                                        </p:cTn>
                                        <p:tgtEl>
                                          <p:spTgt spid="2">
                                            <p:txEl>
                                              <p:pRg st="7" end="7"/>
                                            </p:txEl>
                                          </p:spTgt>
                                        </p:tgtEl>
                                      </p:cBhvr>
                                    </p:animEffect>
                                    <p:anim calcmode="lin" valueType="num">
                                      <p:cBhvr>
                                        <p:cTn id="47"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2">
                                            <p:txEl>
                                              <p:pRg st="7" end="7"/>
                                            </p:txEl>
                                          </p:spTgt>
                                        </p:tgtEl>
                                      </p:cBhvr>
                                      <p:to x="100000" y="60000"/>
                                    </p:animScale>
                                    <p:animScale>
                                      <p:cBhvr>
                                        <p:cTn id="53" dur="166" decel="50000">
                                          <p:stCondLst>
                                            <p:cond delay="676"/>
                                          </p:stCondLst>
                                        </p:cTn>
                                        <p:tgtEl>
                                          <p:spTgt spid="2">
                                            <p:txEl>
                                              <p:pRg st="7" end="7"/>
                                            </p:txEl>
                                          </p:spTgt>
                                        </p:tgtEl>
                                      </p:cBhvr>
                                      <p:to x="100000" y="100000"/>
                                    </p:animScale>
                                    <p:animScale>
                                      <p:cBhvr>
                                        <p:cTn id="54" dur="26">
                                          <p:stCondLst>
                                            <p:cond delay="1312"/>
                                          </p:stCondLst>
                                        </p:cTn>
                                        <p:tgtEl>
                                          <p:spTgt spid="2">
                                            <p:txEl>
                                              <p:pRg st="7" end="7"/>
                                            </p:txEl>
                                          </p:spTgt>
                                        </p:tgtEl>
                                      </p:cBhvr>
                                      <p:to x="100000" y="80000"/>
                                    </p:animScale>
                                    <p:animScale>
                                      <p:cBhvr>
                                        <p:cTn id="55" dur="166" decel="50000">
                                          <p:stCondLst>
                                            <p:cond delay="1338"/>
                                          </p:stCondLst>
                                        </p:cTn>
                                        <p:tgtEl>
                                          <p:spTgt spid="2">
                                            <p:txEl>
                                              <p:pRg st="7" end="7"/>
                                            </p:txEl>
                                          </p:spTgt>
                                        </p:tgtEl>
                                      </p:cBhvr>
                                      <p:to x="100000" y="100000"/>
                                    </p:animScale>
                                    <p:animScale>
                                      <p:cBhvr>
                                        <p:cTn id="56" dur="26">
                                          <p:stCondLst>
                                            <p:cond delay="1642"/>
                                          </p:stCondLst>
                                        </p:cTn>
                                        <p:tgtEl>
                                          <p:spTgt spid="2">
                                            <p:txEl>
                                              <p:pRg st="7" end="7"/>
                                            </p:txEl>
                                          </p:spTgt>
                                        </p:tgtEl>
                                      </p:cBhvr>
                                      <p:to x="100000" y="90000"/>
                                    </p:animScale>
                                    <p:animScale>
                                      <p:cBhvr>
                                        <p:cTn id="57" dur="166" decel="50000">
                                          <p:stCondLst>
                                            <p:cond delay="1668"/>
                                          </p:stCondLst>
                                        </p:cTn>
                                        <p:tgtEl>
                                          <p:spTgt spid="2">
                                            <p:txEl>
                                              <p:pRg st="7" end="7"/>
                                            </p:txEl>
                                          </p:spTgt>
                                        </p:tgtEl>
                                      </p:cBhvr>
                                      <p:to x="100000" y="100000"/>
                                    </p:animScale>
                                    <p:animScale>
                                      <p:cBhvr>
                                        <p:cTn id="58" dur="26">
                                          <p:stCondLst>
                                            <p:cond delay="1808"/>
                                          </p:stCondLst>
                                        </p:cTn>
                                        <p:tgtEl>
                                          <p:spTgt spid="2">
                                            <p:txEl>
                                              <p:pRg st="7" end="7"/>
                                            </p:txEl>
                                          </p:spTgt>
                                        </p:tgtEl>
                                      </p:cBhvr>
                                      <p:to x="100000" y="95000"/>
                                    </p:animScale>
                                    <p:animScale>
                                      <p:cBhvr>
                                        <p:cTn id="59" dur="166" decel="50000">
                                          <p:stCondLst>
                                            <p:cond delay="1834"/>
                                          </p:stCondLst>
                                        </p:cTn>
                                        <p:tgtEl>
                                          <p:spTgt spid="2">
                                            <p:txEl>
                                              <p:pRg st="7" end="7"/>
                                            </p:txEl>
                                          </p:spTgt>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nodeType="clickEffect">
                                  <p:stCondLst>
                                    <p:cond delay="0"/>
                                  </p:stCondLst>
                                  <p:childTnLst>
                                    <p:set>
                                      <p:cBhvr>
                                        <p:cTn id="63" dur="1" fill="hold">
                                          <p:stCondLst>
                                            <p:cond delay="0"/>
                                          </p:stCondLst>
                                        </p:cTn>
                                        <p:tgtEl>
                                          <p:spTgt spid="2">
                                            <p:txEl>
                                              <p:pRg st="9" end="9"/>
                                            </p:txEl>
                                          </p:spTgt>
                                        </p:tgtEl>
                                        <p:attrNameLst>
                                          <p:attrName>style.visibility</p:attrName>
                                        </p:attrNameLst>
                                      </p:cBhvr>
                                      <p:to>
                                        <p:strVal val="visible"/>
                                      </p:to>
                                    </p:set>
                                    <p:anim calcmode="lin" valueType="num">
                                      <p:cBhvr>
                                        <p:cTn id="64" dur="1000" fill="hold"/>
                                        <p:tgtEl>
                                          <p:spTgt spid="2">
                                            <p:txEl>
                                              <p:pRg st="9" end="9"/>
                                            </p:txEl>
                                          </p:spTgt>
                                        </p:tgtEl>
                                        <p:attrNameLst>
                                          <p:attrName>ppt_w</p:attrName>
                                        </p:attrNameLst>
                                      </p:cBhvr>
                                      <p:tavLst>
                                        <p:tav tm="0">
                                          <p:val>
                                            <p:fltVal val="0"/>
                                          </p:val>
                                        </p:tav>
                                        <p:tav tm="100000">
                                          <p:val>
                                            <p:strVal val="#ppt_w"/>
                                          </p:val>
                                        </p:tav>
                                      </p:tavLst>
                                    </p:anim>
                                    <p:anim calcmode="lin" valueType="num">
                                      <p:cBhvr>
                                        <p:cTn id="65" dur="1000" fill="hold"/>
                                        <p:tgtEl>
                                          <p:spTgt spid="2">
                                            <p:txEl>
                                              <p:pRg st="9" end="9"/>
                                            </p:txEl>
                                          </p:spTgt>
                                        </p:tgtEl>
                                        <p:attrNameLst>
                                          <p:attrName>ppt_h</p:attrName>
                                        </p:attrNameLst>
                                      </p:cBhvr>
                                      <p:tavLst>
                                        <p:tav tm="0">
                                          <p:val>
                                            <p:fltVal val="0"/>
                                          </p:val>
                                        </p:tav>
                                        <p:tav tm="100000">
                                          <p:val>
                                            <p:strVal val="#ppt_h"/>
                                          </p:val>
                                        </p:tav>
                                      </p:tavLst>
                                    </p:anim>
                                    <p:anim calcmode="lin" valueType="num">
                                      <p:cBhvr>
                                        <p:cTn id="66" dur="1000" fill="hold"/>
                                        <p:tgtEl>
                                          <p:spTgt spid="2">
                                            <p:txEl>
                                              <p:pRg st="9" end="9"/>
                                            </p:txEl>
                                          </p:spTgt>
                                        </p:tgtEl>
                                        <p:attrNameLst>
                                          <p:attrName>style.rotation</p:attrName>
                                        </p:attrNameLst>
                                      </p:cBhvr>
                                      <p:tavLst>
                                        <p:tav tm="0">
                                          <p:val>
                                            <p:fltVal val="90"/>
                                          </p:val>
                                        </p:tav>
                                        <p:tav tm="100000">
                                          <p:val>
                                            <p:fltVal val="0"/>
                                          </p:val>
                                        </p:tav>
                                      </p:tavLst>
                                    </p:anim>
                                    <p:animEffect transition="in" filter="fade">
                                      <p:cBhvr>
                                        <p:cTn id="67" dur="1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a:buFont typeface="Wingdings" pitchFamily="2" charset="2"/>
              <a:buChar char="Ø"/>
            </a:pPr>
            <a:r>
              <a:rPr lang="vi-VN" sz="2400" dirty="0">
                <a:hlinkClick r:id="rId2" action="ppaction://hlinkfile"/>
              </a:rPr>
              <a:t>puruṣaḿ</a:t>
            </a:r>
            <a:r>
              <a:rPr lang="vi-VN" sz="2400" dirty="0"/>
              <a:t> </a:t>
            </a:r>
            <a:r>
              <a:rPr lang="vi-VN" sz="2400" dirty="0" smtClean="0"/>
              <a:t>ādyam</a:t>
            </a:r>
            <a:r>
              <a:rPr lang="en-US" sz="2400" dirty="0" smtClean="0"/>
              <a:t> – The </a:t>
            </a:r>
            <a:r>
              <a:rPr lang="en-US" sz="2400" dirty="0" err="1" smtClean="0"/>
              <a:t>Orignal</a:t>
            </a:r>
            <a:r>
              <a:rPr lang="en-US" sz="2400" dirty="0" smtClean="0"/>
              <a:t> Supreme person</a:t>
            </a:r>
            <a:endParaRPr lang="vi-VN" sz="2400" dirty="0"/>
          </a:p>
          <a:p>
            <a:pPr lvl="1">
              <a:buFont typeface="Wingdings" pitchFamily="2" charset="2"/>
              <a:buChar char="Ø"/>
            </a:pPr>
            <a:r>
              <a:rPr lang="en-US" sz="2000" dirty="0" err="1" smtClean="0">
                <a:effectLst/>
              </a:rPr>
              <a:t>Govindam</a:t>
            </a:r>
            <a:r>
              <a:rPr lang="en-US" sz="2000" dirty="0" smtClean="0">
                <a:effectLst/>
              </a:rPr>
              <a:t> </a:t>
            </a:r>
            <a:r>
              <a:rPr lang="en-US" sz="2000" dirty="0">
                <a:effectLst/>
              </a:rPr>
              <a:t>‘</a:t>
            </a:r>
            <a:r>
              <a:rPr lang="en-US" sz="2000" dirty="0" err="1">
                <a:effectLst/>
              </a:rPr>
              <a:t>Adi</a:t>
            </a:r>
            <a:r>
              <a:rPr lang="en-US" sz="2000" dirty="0">
                <a:effectLst/>
              </a:rPr>
              <a:t> </a:t>
            </a:r>
            <a:r>
              <a:rPr lang="en-US" sz="2000" dirty="0" err="1">
                <a:effectLst/>
              </a:rPr>
              <a:t>Purusam</a:t>
            </a:r>
            <a:r>
              <a:rPr lang="en-US" sz="2000" dirty="0">
                <a:effectLst/>
              </a:rPr>
              <a:t>’ tam </a:t>
            </a:r>
            <a:r>
              <a:rPr lang="en-US" sz="2000" dirty="0" err="1">
                <a:effectLst/>
              </a:rPr>
              <a:t>aham</a:t>
            </a:r>
            <a:r>
              <a:rPr lang="en-US" sz="2000" dirty="0">
                <a:effectLst/>
              </a:rPr>
              <a:t> </a:t>
            </a:r>
            <a:r>
              <a:rPr lang="en-US" sz="2000" dirty="0" err="1">
                <a:effectLst/>
              </a:rPr>
              <a:t>Bhajami</a:t>
            </a:r>
            <a:r>
              <a:rPr lang="en-US" sz="2000" dirty="0">
                <a:effectLst/>
              </a:rPr>
              <a:t> </a:t>
            </a:r>
          </a:p>
          <a:p>
            <a:pPr lvl="1">
              <a:buFont typeface="Wingdings" pitchFamily="2" charset="2"/>
              <a:buChar char="Ø"/>
            </a:pPr>
            <a:r>
              <a:rPr lang="en-US" sz="2000" dirty="0" err="1" smtClean="0">
                <a:effectLst/>
              </a:rPr>
              <a:t>Kunti</a:t>
            </a:r>
            <a:r>
              <a:rPr lang="en-US" sz="2000" dirty="0" smtClean="0">
                <a:effectLst/>
              </a:rPr>
              <a:t> </a:t>
            </a:r>
            <a:r>
              <a:rPr lang="en-US" sz="2000" dirty="0">
                <a:effectLst/>
              </a:rPr>
              <a:t>is saying here is </a:t>
            </a:r>
            <a:r>
              <a:rPr lang="en-US" sz="2000" dirty="0" err="1">
                <a:effectLst/>
              </a:rPr>
              <a:t>Krns</a:t>
            </a:r>
            <a:r>
              <a:rPr lang="en-US" sz="2000" dirty="0">
                <a:effectLst/>
              </a:rPr>
              <a:t> is </a:t>
            </a:r>
            <a:r>
              <a:rPr lang="en-US" sz="2000" dirty="0" err="1">
                <a:effectLst/>
              </a:rPr>
              <a:t>Absolure</a:t>
            </a:r>
            <a:r>
              <a:rPr lang="en-US" sz="2000" dirty="0">
                <a:effectLst/>
              </a:rPr>
              <a:t> Truth the Origin/Source of everything. And he has no other source</a:t>
            </a:r>
            <a:r>
              <a:rPr lang="en-US" sz="2000" dirty="0" smtClean="0">
                <a:effectLst/>
              </a:rPr>
              <a:t>.</a:t>
            </a:r>
          </a:p>
          <a:p>
            <a:pPr lvl="1">
              <a:buFont typeface="Wingdings" pitchFamily="2" charset="2"/>
              <a:buChar char="Ø"/>
            </a:pPr>
            <a:r>
              <a:rPr lang="en-US" sz="2000" dirty="0" err="1" smtClean="0"/>
              <a:t>Krsna</a:t>
            </a:r>
            <a:r>
              <a:rPr lang="en-US" sz="2000" dirty="0" smtClean="0"/>
              <a:t> - </a:t>
            </a:r>
            <a:r>
              <a:rPr lang="vi-VN" sz="2000" dirty="0" smtClean="0"/>
              <a:t>nityo </a:t>
            </a:r>
            <a:r>
              <a:rPr lang="vi-VN" sz="2000" dirty="0"/>
              <a:t>nityānāḿ cetanaś cetanānām</a:t>
            </a:r>
            <a:endParaRPr lang="en-US" sz="2000" dirty="0" smtClean="0">
              <a:effectLst/>
            </a:endParaRPr>
          </a:p>
          <a:p>
            <a:pPr lvl="1">
              <a:buFont typeface="Wingdings" pitchFamily="2" charset="2"/>
              <a:buChar char="Ø"/>
            </a:pPr>
            <a:r>
              <a:rPr lang="en-US" sz="2000" dirty="0" smtClean="0"/>
              <a:t>Living entities - Though </a:t>
            </a:r>
            <a:r>
              <a:rPr lang="en-US" sz="2000" dirty="0"/>
              <a:t>transcendental, they are neither original nor infallible</a:t>
            </a:r>
            <a:r>
              <a:rPr lang="en-US" sz="2000" dirty="0" smtClean="0">
                <a:effectLst/>
              </a:rPr>
              <a:t> </a:t>
            </a:r>
            <a:endParaRPr lang="en-US" sz="2000" dirty="0">
              <a:effectLst/>
            </a:endParaRPr>
          </a:p>
          <a:p>
            <a:pPr lvl="1">
              <a:buFont typeface="Wingdings" pitchFamily="2" charset="2"/>
              <a:buChar char="Ø"/>
            </a:pPr>
            <a:r>
              <a:rPr lang="en-US" sz="2000" dirty="0">
                <a:effectLst/>
              </a:rPr>
              <a:t>Example: Mother / father of the living entity in the Material world.</a:t>
            </a:r>
          </a:p>
          <a:p>
            <a:pPr lvl="3">
              <a:buFont typeface="Wingdings" pitchFamily="2" charset="2"/>
              <a:buChar char="Ø"/>
            </a:pPr>
            <a:r>
              <a:rPr lang="en-US" dirty="0">
                <a:effectLst/>
              </a:rPr>
              <a:t>He is the Mother &amp; Father of every one, but yet he doesn’t have Mother / Father.</a:t>
            </a:r>
          </a:p>
          <a:p>
            <a:pPr lvl="3">
              <a:buFont typeface="Wingdings" pitchFamily="2" charset="2"/>
              <a:buChar char="Ø"/>
            </a:pPr>
            <a:r>
              <a:rPr lang="en-US" dirty="0">
                <a:effectLst/>
              </a:rPr>
              <a:t>The other feeling that </a:t>
            </a:r>
            <a:r>
              <a:rPr lang="en-US" dirty="0" err="1">
                <a:effectLst/>
              </a:rPr>
              <a:t>Kunthi</a:t>
            </a:r>
            <a:r>
              <a:rPr lang="en-US" dirty="0">
                <a:effectLst/>
              </a:rPr>
              <a:t> is that ‘He is respecting her like his mother’. Hard to process it.</a:t>
            </a:r>
          </a:p>
          <a:p>
            <a:pPr lvl="3">
              <a:buFont typeface="Wingdings" pitchFamily="2" charset="2"/>
              <a:buChar char="Ø"/>
            </a:pPr>
            <a:r>
              <a:rPr lang="en-US" dirty="0" err="1">
                <a:effectLst/>
              </a:rPr>
              <a:t>Krsna</a:t>
            </a:r>
            <a:r>
              <a:rPr lang="en-US" dirty="0">
                <a:effectLst/>
              </a:rPr>
              <a:t> get of the Chariot and touch </a:t>
            </a:r>
            <a:r>
              <a:rPr lang="en-US" dirty="0" err="1">
                <a:effectLst/>
              </a:rPr>
              <a:t>Kunthi</a:t>
            </a:r>
            <a:r>
              <a:rPr lang="en-US" dirty="0">
                <a:effectLst/>
              </a:rPr>
              <a:t> and seeks her blessing to have a safe journey back to </a:t>
            </a:r>
            <a:r>
              <a:rPr lang="en-US" dirty="0" err="1">
                <a:effectLst/>
              </a:rPr>
              <a:t>Dwaraka</a:t>
            </a:r>
            <a:r>
              <a:rPr lang="en-US" b="1" dirty="0">
                <a:effectLst/>
              </a:rPr>
              <a:t>.</a:t>
            </a:r>
            <a:endParaRPr lang="en-US" dirty="0">
              <a:effectLst/>
            </a:endParaRPr>
          </a:p>
          <a:p>
            <a:pPr>
              <a:buFont typeface="Wingdings" pitchFamily="2" charset="2"/>
              <a:buChar char="Ø"/>
            </a:pPr>
            <a:r>
              <a:rPr lang="vi-VN" sz="2400" dirty="0">
                <a:hlinkClick r:id="rId3" action="ppaction://hlinkfile"/>
              </a:rPr>
              <a:t>īśvaraḿ</a:t>
            </a:r>
            <a:r>
              <a:rPr lang="vi-VN" sz="2400" dirty="0"/>
              <a:t> </a:t>
            </a:r>
            <a:r>
              <a:rPr lang="vi-VN" sz="2400" dirty="0">
                <a:hlinkClick r:id="rId4" action="ppaction://hlinkfile"/>
              </a:rPr>
              <a:t>prakṛteḥ</a:t>
            </a:r>
            <a:r>
              <a:rPr lang="vi-VN" sz="2400" dirty="0"/>
              <a:t> </a:t>
            </a:r>
            <a:r>
              <a:rPr lang="vi-VN" sz="2400" dirty="0" smtClean="0">
                <a:hlinkClick r:id="rId5" action="ppaction://hlinkfile"/>
              </a:rPr>
              <a:t>param</a:t>
            </a:r>
            <a:r>
              <a:rPr lang="en-US" sz="2400" dirty="0" smtClean="0"/>
              <a:t> – Controller beyond the material cosmos</a:t>
            </a:r>
            <a:endParaRPr lang="vi-VN" sz="2400" dirty="0"/>
          </a:p>
          <a:p>
            <a:pPr lvl="1"/>
            <a:r>
              <a:rPr lang="en-US" sz="2000" dirty="0" err="1"/>
              <a:t>Mayadhyaksena</a:t>
            </a:r>
            <a:r>
              <a:rPr lang="en-US" sz="2000" dirty="0"/>
              <a:t> </a:t>
            </a:r>
            <a:r>
              <a:rPr lang="en-US" sz="2000" dirty="0" err="1"/>
              <a:t>prakrtih</a:t>
            </a:r>
            <a:r>
              <a:rPr lang="en-US" sz="2000" dirty="0"/>
              <a:t> </a:t>
            </a:r>
            <a:r>
              <a:rPr lang="en-US" sz="2000" dirty="0" err="1"/>
              <a:t>suyate</a:t>
            </a:r>
            <a:r>
              <a:rPr lang="en-US" sz="2000" dirty="0"/>
              <a:t> </a:t>
            </a:r>
            <a:r>
              <a:rPr lang="en-US" sz="2000" dirty="0" err="1" smtClean="0"/>
              <a:t>sa-caracaram</a:t>
            </a:r>
            <a:r>
              <a:rPr lang="en-US" sz="2000" dirty="0" smtClean="0"/>
              <a:t> [BG-9.10]</a:t>
            </a:r>
          </a:p>
          <a:p>
            <a:pPr lvl="1"/>
            <a:r>
              <a:rPr lang="en-US" sz="2000" dirty="0"/>
              <a:t>This material nature, which is one of My energies, is working under My direction, O son of </a:t>
            </a:r>
            <a:r>
              <a:rPr lang="en-US" sz="2000" dirty="0" err="1">
                <a:hlinkClick r:id="rId6" action="ppaction://hlinkfile"/>
              </a:rPr>
              <a:t>Kuntī</a:t>
            </a:r>
            <a:r>
              <a:rPr lang="en-US" sz="2000" dirty="0"/>
              <a:t>, producing all moving and nonmoving beings. Under its rule this manifestation is created and annihilated again and again.</a:t>
            </a:r>
          </a:p>
          <a:p>
            <a:pPr lvl="1"/>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29139056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500"/>
                                        <p:tgtEl>
                                          <p:spTgt spid="2">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additive="base">
                                        <p:cTn id="24"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 calcmode="lin" valueType="num">
                                      <p:cBhvr additive="base">
                                        <p:cTn id="30"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 calcmode="lin" valueType="num">
                                      <p:cBhvr additive="base">
                                        <p:cTn id="34"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6" end="6"/>
                                            </p:txEl>
                                          </p:spTgt>
                                        </p:tgtEl>
                                        <p:attrNameLst>
                                          <p:attrName>style.visibility</p:attrName>
                                        </p:attrNameLst>
                                      </p:cBhvr>
                                      <p:to>
                                        <p:strVal val="visible"/>
                                      </p:to>
                                    </p:set>
                                    <p:animEffect transition="in" filter="fade">
                                      <p:cBhvr>
                                        <p:cTn id="40" dur="1000"/>
                                        <p:tgtEl>
                                          <p:spTgt spid="2">
                                            <p:txEl>
                                              <p:pRg st="6" end="6"/>
                                            </p:txEl>
                                          </p:spTgt>
                                        </p:tgtEl>
                                      </p:cBhvr>
                                    </p:animEffect>
                                    <p:anim calcmode="lin" valueType="num">
                                      <p:cBhvr>
                                        <p:cTn id="41"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3" presetID="42" presetClass="entr" presetSubtype="0" fill="hold" nodeType="with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animEffect transition="in" filter="fade">
                                      <p:cBhvr>
                                        <p:cTn id="45" dur="1000"/>
                                        <p:tgtEl>
                                          <p:spTgt spid="2">
                                            <p:txEl>
                                              <p:pRg st="7" end="7"/>
                                            </p:txEl>
                                          </p:spTgt>
                                        </p:tgtEl>
                                      </p:cBhvr>
                                    </p:animEffect>
                                    <p:anim calcmode="lin" valueType="num">
                                      <p:cBhvr>
                                        <p:cTn id="46"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2">
                                            <p:txEl>
                                              <p:pRg st="8" end="8"/>
                                            </p:txEl>
                                          </p:spTgt>
                                        </p:tgtEl>
                                        <p:attrNameLst>
                                          <p:attrName>style.visibility</p:attrName>
                                        </p:attrNameLst>
                                      </p:cBhvr>
                                      <p:to>
                                        <p:strVal val="visible"/>
                                      </p:to>
                                    </p:set>
                                    <p:animEffect transition="in" filter="fade">
                                      <p:cBhvr>
                                        <p:cTn id="50" dur="1000"/>
                                        <p:tgtEl>
                                          <p:spTgt spid="2">
                                            <p:txEl>
                                              <p:pRg st="8" end="8"/>
                                            </p:txEl>
                                          </p:spTgt>
                                        </p:tgtEl>
                                      </p:cBhvr>
                                    </p:animEffect>
                                    <p:anim calcmode="lin" valueType="num">
                                      <p:cBhvr>
                                        <p:cTn id="51"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2">
                                            <p:txEl>
                                              <p:pRg st="9" end="9"/>
                                            </p:txEl>
                                          </p:spTgt>
                                        </p:tgtEl>
                                        <p:attrNameLst>
                                          <p:attrName>style.visibility</p:attrName>
                                        </p:attrNameLst>
                                      </p:cBhvr>
                                      <p:to>
                                        <p:strVal val="visible"/>
                                      </p:to>
                                    </p:set>
                                    <p:animEffect transition="in" filter="fade">
                                      <p:cBhvr>
                                        <p:cTn id="57" dur="1000"/>
                                        <p:tgtEl>
                                          <p:spTgt spid="2">
                                            <p:txEl>
                                              <p:pRg st="9" end="9"/>
                                            </p:txEl>
                                          </p:spTgt>
                                        </p:tgtEl>
                                      </p:cBhvr>
                                    </p:animEffect>
                                    <p:anim calcmode="lin" valueType="num">
                                      <p:cBhvr>
                                        <p:cTn id="5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9" dur="1000" fill="hold"/>
                                        <p:tgtEl>
                                          <p:spTgt spid="2">
                                            <p:txEl>
                                              <p:pRg st="9" end="9"/>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2">
                                            <p:txEl>
                                              <p:pRg st="10" end="10"/>
                                            </p:txEl>
                                          </p:spTgt>
                                        </p:tgtEl>
                                        <p:attrNameLst>
                                          <p:attrName>style.visibility</p:attrName>
                                        </p:attrNameLst>
                                      </p:cBhvr>
                                      <p:to>
                                        <p:strVal val="visible"/>
                                      </p:to>
                                    </p:set>
                                    <p:animEffect transition="in" filter="fade">
                                      <p:cBhvr>
                                        <p:cTn id="62" dur="1000"/>
                                        <p:tgtEl>
                                          <p:spTgt spid="2">
                                            <p:txEl>
                                              <p:pRg st="10" end="10"/>
                                            </p:txEl>
                                          </p:spTgt>
                                        </p:tgtEl>
                                      </p:cBhvr>
                                    </p:animEffect>
                                    <p:anim calcmode="lin" valueType="num">
                                      <p:cBhvr>
                                        <p:cTn id="6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64" dur="1000" fill="hold"/>
                                        <p:tgtEl>
                                          <p:spTgt spid="2">
                                            <p:txEl>
                                              <p:pRg st="10" end="10"/>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2">
                                            <p:txEl>
                                              <p:pRg st="11" end="11"/>
                                            </p:txEl>
                                          </p:spTgt>
                                        </p:tgtEl>
                                        <p:attrNameLst>
                                          <p:attrName>style.visibility</p:attrName>
                                        </p:attrNameLst>
                                      </p:cBhvr>
                                      <p:to>
                                        <p:strVal val="visible"/>
                                      </p:to>
                                    </p:set>
                                    <p:animEffect transition="in" filter="fade">
                                      <p:cBhvr>
                                        <p:cTn id="67" dur="1000"/>
                                        <p:tgtEl>
                                          <p:spTgt spid="2">
                                            <p:txEl>
                                              <p:pRg st="11" end="11"/>
                                            </p:txEl>
                                          </p:spTgt>
                                        </p:tgtEl>
                                      </p:cBhvr>
                                    </p:animEffect>
                                    <p:anim calcmode="lin" valueType="num">
                                      <p:cBhvr>
                                        <p:cTn id="6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69"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ple design template">
  <a:themeElements>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Office Them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Office Them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Office Them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Office Them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Office Them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Office Them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Office Them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 design template</Template>
  <TotalTime>4127</TotalTime>
  <Words>2778</Words>
  <Application>Microsoft Office PowerPoint</Application>
  <PresentationFormat>On-screen Show (4:3)</PresentationFormat>
  <Paragraphs>268</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Maple design template</vt:lpstr>
      <vt:lpstr>PowerPoint Presentation</vt:lpstr>
      <vt:lpstr>PowerPoint Presentation</vt:lpstr>
      <vt:lpstr>Seeking the Blessings of Guru, Gauranga &amp; All the Assembled Vaishnavas</vt:lpstr>
      <vt:lpstr>Śrīmad Bhāgavatam 1.2.4</vt:lpstr>
      <vt:lpstr>Śrīmad Bhāgavatam 1.2.18</vt:lpstr>
      <vt:lpstr>Section Themes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Naren Gunna</dc:creator>
  <cp:lastModifiedBy>Naren Gunna</cp:lastModifiedBy>
  <cp:revision>430</cp:revision>
  <cp:lastPrinted>1601-01-01T00:00:00Z</cp:lastPrinted>
  <dcterms:created xsi:type="dcterms:W3CDTF">2010-04-22T03:05:53Z</dcterms:created>
  <dcterms:modified xsi:type="dcterms:W3CDTF">2012-01-15T00:30:59Z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TC102037791033</vt:lpwstr>
  </property>
</Properties>
</file>