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256" r:id="rId5"/>
    <p:sldId id="279" r:id="rId6"/>
    <p:sldId id="280" r:id="rId7"/>
    <p:sldId id="330" r:id="rId8"/>
    <p:sldId id="333" r:id="rId9"/>
    <p:sldId id="335" r:id="rId10"/>
    <p:sldId id="331" r:id="rId11"/>
    <p:sldId id="334" r:id="rId12"/>
    <p:sldId id="332" r:id="rId13"/>
    <p:sldId id="336" r:id="rId14"/>
    <p:sldId id="337" r:id="rId15"/>
    <p:sldId id="351" r:id="rId16"/>
    <p:sldId id="352" r:id="rId17"/>
    <p:sldId id="339" r:id="rId18"/>
    <p:sldId id="343" r:id="rId19"/>
    <p:sldId id="340" r:id="rId20"/>
    <p:sldId id="353" r:id="rId21"/>
    <p:sldId id="341" r:id="rId22"/>
    <p:sldId id="354" r:id="rId23"/>
    <p:sldId id="342" r:id="rId24"/>
    <p:sldId id="355" r:id="rId25"/>
    <p:sldId id="344" r:id="rId26"/>
    <p:sldId id="356" r:id="rId27"/>
    <p:sldId id="345" r:id="rId28"/>
    <p:sldId id="357" r:id="rId29"/>
    <p:sldId id="346" r:id="rId30"/>
    <p:sldId id="358" r:id="rId31"/>
    <p:sldId id="347" r:id="rId32"/>
    <p:sldId id="359" r:id="rId33"/>
    <p:sldId id="348" r:id="rId34"/>
    <p:sldId id="361" r:id="rId35"/>
    <p:sldId id="360" r:id="rId36"/>
    <p:sldId id="349" r:id="rId37"/>
    <p:sldId id="362" r:id="rId38"/>
    <p:sldId id="350" r:id="rId39"/>
    <p:sldId id="363" r:id="rId40"/>
    <p:sldId id="305" r:id="rId41"/>
    <p:sldId id="281"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681" autoAdjust="0"/>
    <p:restoredTop sz="79279" autoAdjust="0"/>
  </p:normalViewPr>
  <p:slideViewPr>
    <p:cSldViewPr snapToGrid="0" snapToObjects="1">
      <p:cViewPr varScale="1">
        <p:scale>
          <a:sx n="106" d="100"/>
          <a:sy n="106" d="100"/>
        </p:scale>
        <p:origin x="-1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592B21-C00F-4100-964B-72FDF4042366}" type="datetimeFigureOut">
              <a:rPr lang="en-US"/>
              <a:pPr>
                <a:defRPr/>
              </a:pPr>
              <a:t>4/9/2011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35B7AEB-D589-4EFA-95D8-84B0200EC0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505E6-27D3-4A18-8B68-A9D9696F6FC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11A4D-61E8-4BDF-92B5-B6BD613C968D}"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3F8EA0-458E-45CD-B174-FC54E21B9E50}" type="slidenum">
              <a:rPr lang="en-US"/>
              <a:pPr fontAlgn="base">
                <a:spcBef>
                  <a:spcPct val="0"/>
                </a:spcBef>
                <a:spcAft>
                  <a:spcPct val="0"/>
                </a:spcAft>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eacockFeather.png"/>
          <p:cNvPicPr>
            <a:picLocks noChangeAspect="1"/>
          </p:cNvPicPr>
          <p:nvPr userDrawn="1"/>
        </p:nvPicPr>
        <p:blipFill>
          <a:blip r:embed="rId2" cstate="print"/>
          <a:srcRect/>
          <a:stretch>
            <a:fillRect/>
          </a:stretch>
        </p:blipFill>
        <p:spPr bwMode="auto">
          <a:xfrm>
            <a:off x="0" y="1616075"/>
            <a:ext cx="3667125" cy="52419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6309AB45-E2AD-432D-95D3-F4E0F291DE9D}" type="datetimeFigureOut">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5B336F-5D86-4C93-AEB3-EE3A65B283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E4E32B-1C1E-41CF-A61F-B338A91ACB9E}" type="datetimeFigureOut">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802472-62DF-4A1D-8354-BE7ED97936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0A69E9-EE6A-4DF5-B7FF-AC78C0A5CC9E}" type="datetimeFigureOut">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B0243-DDD8-4E2E-88EF-C6F202C9DF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eacockFeatherSideways.png"/>
          <p:cNvPicPr>
            <a:picLocks noChangeAspect="1"/>
          </p:cNvPicPr>
          <p:nvPr userDrawn="1"/>
        </p:nvPicPr>
        <p:blipFill>
          <a:blip r:embed="rId2" cstate="print"/>
          <a:srcRect/>
          <a:stretch>
            <a:fillRect/>
          </a:stretch>
        </p:blipFill>
        <p:spPr bwMode="auto">
          <a:xfrm>
            <a:off x="0" y="0"/>
            <a:ext cx="2287588" cy="1600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B8B058-7B4B-4C89-8859-E876B643795C}" type="datetimeFigureOut">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5BF2E8-F23E-4E89-A338-792D4B62A8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CBCDA8-2BEE-4008-98D0-8929D6D91311}" type="datetimeFigureOut">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6DB2B-1202-4FCE-8321-55385E87D0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81301F-F518-4206-B5AE-6C13CB689E97}" type="datetimeFigureOut">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E61A8D-940A-43CC-8D4B-BF4342E6B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B2C05C-2974-44CA-A429-9BA54757A3C0}" type="datetimeFigureOut">
              <a:rPr lang="en-US"/>
              <a:pPr>
                <a:defRPr/>
              </a:pPr>
              <a:t>4/9/2011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95CD32-79A1-4F88-A058-0F7EC5C7F2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17F367-8829-45D5-9ABC-E13047BCCB6B}" type="datetimeFigureOut">
              <a:rPr lang="en-US"/>
              <a:pPr>
                <a:defRPr/>
              </a:pPr>
              <a:t>4/9/2011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B1A6FE-88ED-446D-AFF4-C28FD87870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E3888E-B7C2-4BFD-B9D2-124F32940298}" type="datetimeFigureOut">
              <a:rPr lang="en-US"/>
              <a:pPr>
                <a:defRPr/>
              </a:pPr>
              <a:t>4/9/2011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9BDCD6-DF0D-4337-AC95-11E2BFE4F7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4950D1-1842-4547-BEEB-6E2E18D80AF6}" type="datetimeFigureOut">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651C5-5C57-4B8D-87F1-9E9EFCDBE2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DCC7B5-422F-49D0-B3F6-1EF5FF909B20}" type="datetimeFigureOut">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D2B2B2-FA45-4B4F-887F-A90A544CE8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lum bright="-28000" contrast="58000"/>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357F8D-89B0-4EEE-ADCC-8F2BAFBC3659}" type="datetimeFigureOut">
              <a:rPr lang="en-US"/>
              <a:pPr>
                <a:defRPr/>
              </a:pPr>
              <a:t>4/9/2011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5CFE5CA-E93C-4079-9B94-AA376DA25A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8463" y="373063"/>
            <a:ext cx="8397875" cy="708025"/>
          </a:xfrm>
        </p:spPr>
        <p:txBody>
          <a:bodyPr rtlCol="0">
            <a:noAutofit/>
          </a:bodyPr>
          <a:lstStyle/>
          <a:p>
            <a:pPr algn="r" fontAlgn="auto">
              <a:spcAft>
                <a:spcPts val="0"/>
              </a:spcAft>
              <a:defRPr/>
            </a:pPr>
            <a:r>
              <a:rPr lang="en-US" b="1" dirty="0" smtClean="0">
                <a:solidFill>
                  <a:schemeClr val="accent1">
                    <a:lumMod val="20000"/>
                    <a:lumOff val="80000"/>
                  </a:schemeClr>
                </a:solidFill>
              </a:rPr>
              <a:t>SB 1.8.1 - 16</a:t>
            </a:r>
            <a:endParaRPr lang="en-US" b="1" dirty="0">
              <a:solidFill>
                <a:schemeClr val="accent1">
                  <a:lumMod val="20000"/>
                  <a:lumOff val="80000"/>
                </a:schemeClr>
              </a:solidFill>
            </a:endParaRPr>
          </a:p>
        </p:txBody>
      </p:sp>
      <p:sp>
        <p:nvSpPr>
          <p:cNvPr id="5" name="Subtitle 2"/>
          <p:cNvSpPr>
            <a:spLocks noGrp="1"/>
          </p:cNvSpPr>
          <p:nvPr>
            <p:ph type="subTitle" idx="1"/>
          </p:nvPr>
        </p:nvSpPr>
        <p:spPr>
          <a:xfrm>
            <a:off x="2382838" y="1108075"/>
            <a:ext cx="6400800" cy="5202238"/>
          </a:xfrm>
        </p:spPr>
        <p:txBody>
          <a:bodyPr rtlCol="0">
            <a:normAutofit/>
          </a:bodyPr>
          <a:lstStyle/>
          <a:p>
            <a:pPr algn="r" fontAlgn="auto">
              <a:spcAft>
                <a:spcPts val="0"/>
              </a:spcAft>
              <a:buFont typeface="Arial" pitchFamily="34" charset="0"/>
              <a:buNone/>
              <a:defRPr/>
            </a:pPr>
            <a:r>
              <a:rPr lang="en-US" dirty="0" smtClean="0">
                <a:solidFill>
                  <a:schemeClr val="tx2">
                    <a:lumMod val="40000"/>
                    <a:lumOff val="60000"/>
                  </a:schemeClr>
                </a:solidFill>
              </a:rPr>
              <a:t>Krishna again </a:t>
            </a:r>
            <a:r>
              <a:rPr lang="en-US" dirty="0" smtClean="0">
                <a:solidFill>
                  <a:schemeClr val="tx2">
                    <a:lumMod val="40000"/>
                    <a:lumOff val="60000"/>
                  </a:schemeClr>
                </a:solidFill>
              </a:rPr>
              <a:t>saves His </a:t>
            </a:r>
            <a:r>
              <a:rPr lang="en-US" dirty="0" smtClean="0">
                <a:solidFill>
                  <a:schemeClr val="tx2">
                    <a:lumMod val="40000"/>
                    <a:lumOff val="60000"/>
                  </a:schemeClr>
                </a:solidFill>
              </a:rPr>
              <a:t>devotees</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lumMod val="95000"/>
                  </a:schemeClr>
                </a:solidFill>
              </a:rPr>
              <a:t>Material Affection</a:t>
            </a:r>
          </a:p>
          <a:p>
            <a:pPr lvl="1"/>
            <a:r>
              <a:rPr lang="en-US" sz="1600" dirty="0" smtClean="0">
                <a:solidFill>
                  <a:schemeClr val="bg1">
                    <a:lumMod val="95000"/>
                  </a:schemeClr>
                </a:solidFill>
              </a:rPr>
              <a:t>Stems from this lack of vision</a:t>
            </a:r>
          </a:p>
          <a:p>
            <a:pPr lvl="1"/>
            <a:r>
              <a:rPr lang="en-US" sz="1600" dirty="0" smtClean="0">
                <a:solidFill>
                  <a:schemeClr val="bg1">
                    <a:lumMod val="95000"/>
                  </a:schemeClr>
                </a:solidFill>
              </a:rPr>
              <a:t>Misconception of “Mine” stems from misconception of “I”</a:t>
            </a:r>
          </a:p>
          <a:p>
            <a:pPr lvl="2"/>
            <a:r>
              <a:rPr lang="en-US" sz="1600" dirty="0" smtClean="0">
                <a:solidFill>
                  <a:schemeClr val="bg1">
                    <a:lumMod val="95000"/>
                  </a:schemeClr>
                </a:solidFill>
              </a:rPr>
              <a:t>Therefore Krishna starts </a:t>
            </a:r>
            <a:r>
              <a:rPr lang="en-US" sz="1600" dirty="0" err="1" smtClean="0">
                <a:solidFill>
                  <a:schemeClr val="bg1">
                    <a:lumMod val="95000"/>
                  </a:schemeClr>
                </a:solidFill>
              </a:rPr>
              <a:t>Bhagavad</a:t>
            </a:r>
            <a:r>
              <a:rPr lang="en-US" sz="1600" dirty="0" smtClean="0">
                <a:solidFill>
                  <a:schemeClr val="bg1">
                    <a:lumMod val="95000"/>
                  </a:schemeClr>
                </a:solidFill>
              </a:rPr>
              <a:t> </a:t>
            </a:r>
            <a:r>
              <a:rPr lang="en-US" sz="1600" dirty="0" err="1" smtClean="0">
                <a:solidFill>
                  <a:schemeClr val="bg1">
                    <a:lumMod val="95000"/>
                  </a:schemeClr>
                </a:solidFill>
              </a:rPr>
              <a:t>Gita</a:t>
            </a:r>
            <a:r>
              <a:rPr lang="en-US" sz="1600" dirty="0" smtClean="0">
                <a:solidFill>
                  <a:schemeClr val="bg1">
                    <a:lumMod val="95000"/>
                  </a:schemeClr>
                </a:solidFill>
              </a:rPr>
              <a:t> with explanation of our real identity </a:t>
            </a:r>
            <a:r>
              <a:rPr lang="en-US" sz="1600" dirty="0" smtClean="0">
                <a:solidFill>
                  <a:schemeClr val="bg1">
                    <a:lumMod val="95000"/>
                  </a:schemeClr>
                </a:solidFill>
              </a:rPr>
              <a:t>as </a:t>
            </a:r>
            <a:r>
              <a:rPr lang="en-US" sz="1600" dirty="0" smtClean="0">
                <a:solidFill>
                  <a:schemeClr val="bg1">
                    <a:lumMod val="95000"/>
                  </a:schemeClr>
                </a:solidFill>
              </a:rPr>
              <a:t>the eternal soul</a:t>
            </a:r>
          </a:p>
          <a:p>
            <a:r>
              <a:rPr lang="en-US" sz="2400" dirty="0" smtClean="0">
                <a:solidFill>
                  <a:schemeClr val="bg1">
                    <a:lumMod val="95000"/>
                  </a:schemeClr>
                </a:solidFill>
              </a:rPr>
              <a:t>So real pacification for those in grief</a:t>
            </a:r>
          </a:p>
          <a:p>
            <a:pPr lvl="1"/>
            <a:r>
              <a:rPr lang="en-US" sz="2000" dirty="0" smtClean="0">
                <a:solidFill>
                  <a:schemeClr val="bg1">
                    <a:lumMod val="95000"/>
                  </a:schemeClr>
                </a:solidFill>
              </a:rPr>
              <a:t>Based on spiritual knowledge</a:t>
            </a:r>
          </a:p>
          <a:p>
            <a:pPr lvl="1"/>
            <a:r>
              <a:rPr lang="en-US" sz="2000" dirty="0" smtClean="0">
                <a:solidFill>
                  <a:schemeClr val="bg1">
                    <a:lumMod val="95000"/>
                  </a:schemeClr>
                </a:solidFill>
              </a:rPr>
              <a:t>Takes place by association of devotees</a:t>
            </a:r>
          </a:p>
          <a:p>
            <a:r>
              <a:rPr lang="en-US" sz="2400" dirty="0" smtClean="0">
                <a:solidFill>
                  <a:schemeClr val="bg1">
                    <a:lumMod val="95000"/>
                  </a:schemeClr>
                </a:solidFill>
              </a:rPr>
              <a:t>Not everyone can take it</a:t>
            </a:r>
          </a:p>
          <a:p>
            <a:pPr lvl="1"/>
            <a:r>
              <a:rPr lang="en-US" sz="2000" dirty="0" smtClean="0">
                <a:solidFill>
                  <a:schemeClr val="bg1">
                    <a:lumMod val="95000"/>
                  </a:schemeClr>
                </a:solidFill>
              </a:rPr>
              <a:t>Sometimes just be there and help out in regular chores</a:t>
            </a:r>
          </a:p>
          <a:p>
            <a:pPr lvl="1"/>
            <a:endParaRPr lang="en-US" sz="20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sādhayitvājāta-śatroḥ</a:t>
            </a:r>
          </a:p>
          <a:p>
            <a:pPr algn="ctr">
              <a:buNone/>
            </a:pPr>
            <a:r>
              <a:rPr lang="vi-VN" sz="1600" dirty="0" smtClean="0">
                <a:solidFill>
                  <a:schemeClr val="bg1"/>
                </a:solidFill>
              </a:rPr>
              <a:t>svaḿ rājyaḿ kitavair hṛtam</a:t>
            </a:r>
          </a:p>
          <a:p>
            <a:pPr algn="ctr">
              <a:buNone/>
            </a:pPr>
            <a:r>
              <a:rPr lang="vi-VN" sz="1600" dirty="0" smtClean="0">
                <a:solidFill>
                  <a:schemeClr val="bg1"/>
                </a:solidFill>
              </a:rPr>
              <a:t>ghātayitvāsato rājñaḥ</a:t>
            </a:r>
          </a:p>
          <a:p>
            <a:pPr algn="ctr">
              <a:buNone/>
            </a:pPr>
            <a:r>
              <a:rPr lang="vi-VN" sz="1600" dirty="0" smtClean="0">
                <a:solidFill>
                  <a:schemeClr val="bg1"/>
                </a:solidFill>
              </a:rPr>
              <a:t>kaca-sparśa-kṣatāyuṣaḥ</a:t>
            </a:r>
          </a:p>
          <a:p>
            <a:pPr algn="ctr">
              <a:buNone/>
            </a:pPr>
            <a:r>
              <a:rPr lang="vi-VN" sz="1600" b="1" dirty="0" smtClean="0">
                <a:solidFill>
                  <a:schemeClr val="bg1"/>
                </a:solidFill>
              </a:rPr>
              <a:t>SYNONYMS</a:t>
            </a:r>
          </a:p>
          <a:p>
            <a:pPr algn="ctr">
              <a:buNone/>
            </a:pPr>
            <a:r>
              <a:rPr lang="vi-VN" sz="1600" dirty="0" smtClean="0">
                <a:solidFill>
                  <a:schemeClr val="bg1"/>
                </a:solidFill>
              </a:rPr>
              <a:t>sādhayitvā — having executed; ajāta-śatroḥ — of one who has no enemy; svam rājyam — own kingdom; kitavaiḥ — by the clever (Duryodhana and party); hṛtam — usurped; ghātayitvā — having killed;asataḥ — the unscrupulous; rājñaḥ — of the queen's; kaca — bunch of hair; sparśa — roughly handled; kṣata — decreased; āyuṣaḥ — by the duration of life.</a:t>
            </a:r>
          </a:p>
          <a:p>
            <a:pPr algn="ctr">
              <a:buNone/>
            </a:pPr>
            <a:r>
              <a:rPr lang="vi-VN" sz="1600" b="1" dirty="0" smtClean="0">
                <a:solidFill>
                  <a:schemeClr val="bg1"/>
                </a:solidFill>
              </a:rPr>
              <a:t>TRANSLATION</a:t>
            </a:r>
          </a:p>
          <a:p>
            <a:pPr algn="ctr">
              <a:buNone/>
            </a:pPr>
            <a:r>
              <a:rPr lang="vi-VN" sz="1600" dirty="0" smtClean="0">
                <a:solidFill>
                  <a:schemeClr val="bg1"/>
                </a:solidFill>
              </a:rPr>
              <a:t>The clever Duryodhana and his party cunningly usurped the kingdom of Yudhiṣṭhira, who had no enemy. By the grace of the Lord, the recovery was executed, and the unscrupulous kings who joined with Duryodhana were killed by Him. Others also died, their duration of life having decreased for their rough handling of the hair of Queen Draupadī.</a:t>
            </a:r>
          </a:p>
          <a:p>
            <a:pPr algn="ct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17638"/>
            <a:ext cx="8229600" cy="4525963"/>
          </a:xfrm>
        </p:spPr>
        <p:txBody>
          <a:bodyPr/>
          <a:lstStyle/>
          <a:p>
            <a:r>
              <a:rPr lang="en-US" sz="2000" dirty="0" smtClean="0">
                <a:solidFill>
                  <a:schemeClr val="bg1"/>
                </a:solidFill>
              </a:rPr>
              <a:t>5 categories of beings to be protected. Each bring great value</a:t>
            </a:r>
          </a:p>
          <a:p>
            <a:pPr lvl="1"/>
            <a:r>
              <a:rPr lang="en-US" sz="1600" dirty="0" err="1" smtClean="0">
                <a:solidFill>
                  <a:schemeClr val="bg1"/>
                </a:solidFill>
              </a:rPr>
              <a:t>Brahmanas</a:t>
            </a:r>
            <a:endParaRPr lang="en-US" sz="1600" dirty="0" smtClean="0">
              <a:solidFill>
                <a:schemeClr val="bg1"/>
              </a:solidFill>
            </a:endParaRPr>
          </a:p>
          <a:p>
            <a:pPr lvl="2"/>
            <a:r>
              <a:rPr lang="en-US" sz="1400" dirty="0" smtClean="0">
                <a:solidFill>
                  <a:schemeClr val="bg1"/>
                </a:solidFill>
              </a:rPr>
              <a:t>maintain </a:t>
            </a:r>
            <a:r>
              <a:rPr lang="en-US" sz="1400" dirty="0" smtClean="0">
                <a:solidFill>
                  <a:schemeClr val="bg1"/>
                </a:solidFill>
              </a:rPr>
              <a:t>the institution of varṇa and </a:t>
            </a:r>
            <a:r>
              <a:rPr lang="en-US" sz="1400" dirty="0" err="1" smtClean="0">
                <a:solidFill>
                  <a:schemeClr val="bg1"/>
                </a:solidFill>
              </a:rPr>
              <a:t>āśrama</a:t>
            </a:r>
            <a:r>
              <a:rPr lang="en-US" sz="1400" dirty="0" smtClean="0">
                <a:solidFill>
                  <a:schemeClr val="bg1"/>
                </a:solidFill>
              </a:rPr>
              <a:t>, the most scientific culture for attainment of spiritual </a:t>
            </a:r>
            <a:r>
              <a:rPr lang="en-US" sz="1400" dirty="0" smtClean="0">
                <a:solidFill>
                  <a:schemeClr val="bg1"/>
                </a:solidFill>
              </a:rPr>
              <a:t>life</a:t>
            </a:r>
          </a:p>
          <a:p>
            <a:pPr lvl="2"/>
            <a:r>
              <a:rPr lang="en-US" sz="1400" dirty="0" smtClean="0">
                <a:solidFill>
                  <a:schemeClr val="bg1"/>
                </a:solidFill>
              </a:rPr>
              <a:t>Head of the spiritual body</a:t>
            </a:r>
          </a:p>
          <a:p>
            <a:pPr lvl="3"/>
            <a:r>
              <a:rPr lang="en-US" sz="1400" dirty="0" smtClean="0">
                <a:solidFill>
                  <a:schemeClr val="bg1"/>
                </a:solidFill>
              </a:rPr>
              <a:t>Speak, Think, Lead, Eat on behalf of the Lord</a:t>
            </a:r>
          </a:p>
          <a:p>
            <a:pPr lvl="2"/>
            <a:r>
              <a:rPr lang="en-US" sz="1200" dirty="0" smtClean="0">
                <a:solidFill>
                  <a:schemeClr val="bg1"/>
                </a:solidFill>
              </a:rPr>
              <a:t>Purpose of ISKCON – To bring some </a:t>
            </a:r>
            <a:r>
              <a:rPr lang="en-US" sz="1200" dirty="0" err="1" smtClean="0">
                <a:solidFill>
                  <a:schemeClr val="bg1"/>
                </a:solidFill>
              </a:rPr>
              <a:t>brahmanas</a:t>
            </a:r>
            <a:r>
              <a:rPr lang="en-US" sz="1200" dirty="0" smtClean="0">
                <a:solidFill>
                  <a:schemeClr val="bg1"/>
                </a:solidFill>
              </a:rPr>
              <a:t> into the society</a:t>
            </a:r>
          </a:p>
          <a:p>
            <a:pPr lvl="1"/>
            <a:r>
              <a:rPr lang="en-US" sz="1600" dirty="0" smtClean="0">
                <a:solidFill>
                  <a:schemeClr val="bg1"/>
                </a:solidFill>
              </a:rPr>
              <a:t>Cows</a:t>
            </a:r>
          </a:p>
          <a:p>
            <a:pPr lvl="2"/>
            <a:r>
              <a:rPr lang="en-US" sz="1400" dirty="0" smtClean="0">
                <a:solidFill>
                  <a:schemeClr val="bg1"/>
                </a:solidFill>
              </a:rPr>
              <a:t>maintains the most miraculous form of food, i.e., milk for maintaining the finer tissues of the brain for understanding higher aims of life.</a:t>
            </a:r>
            <a:endParaRPr lang="en-US" sz="1200" dirty="0" smtClean="0">
              <a:solidFill>
                <a:schemeClr val="bg1"/>
              </a:solidFill>
            </a:endParaRPr>
          </a:p>
          <a:p>
            <a:pPr lvl="1"/>
            <a:r>
              <a:rPr lang="en-US" sz="1600" dirty="0" smtClean="0">
                <a:solidFill>
                  <a:schemeClr val="bg1"/>
                </a:solidFill>
              </a:rPr>
              <a:t>Women</a:t>
            </a:r>
          </a:p>
          <a:p>
            <a:pPr lvl="2"/>
            <a:r>
              <a:rPr lang="en-US" sz="1400" dirty="0" smtClean="0">
                <a:solidFill>
                  <a:schemeClr val="bg1"/>
                </a:solidFill>
              </a:rPr>
              <a:t>maintains the chastity of society, by which we can get a good generation for peace, </a:t>
            </a:r>
            <a:r>
              <a:rPr lang="en-US" sz="1400" dirty="0" err="1" smtClean="0">
                <a:solidFill>
                  <a:schemeClr val="bg1"/>
                </a:solidFill>
              </a:rPr>
              <a:t>tranquillity</a:t>
            </a:r>
            <a:r>
              <a:rPr lang="en-US" sz="1400" dirty="0" smtClean="0">
                <a:solidFill>
                  <a:schemeClr val="bg1"/>
                </a:solidFill>
              </a:rPr>
              <a:t> and progress of life</a:t>
            </a:r>
            <a:endParaRPr lang="en-US" sz="1400" dirty="0" smtClean="0">
              <a:solidFill>
                <a:schemeClr val="bg1"/>
              </a:solidFill>
            </a:endParaRPr>
          </a:p>
          <a:p>
            <a:pPr lvl="1"/>
            <a:r>
              <a:rPr lang="en-US" sz="1600" dirty="0" smtClean="0">
                <a:solidFill>
                  <a:schemeClr val="bg1"/>
                </a:solidFill>
              </a:rPr>
              <a:t>Children</a:t>
            </a:r>
          </a:p>
          <a:p>
            <a:pPr lvl="2"/>
            <a:r>
              <a:rPr lang="en-US" sz="1400" dirty="0" smtClean="0">
                <a:solidFill>
                  <a:schemeClr val="bg1"/>
                </a:solidFill>
              </a:rPr>
              <a:t>gives the human form of life its best chance to prepare the way of liberty from material </a:t>
            </a:r>
            <a:r>
              <a:rPr lang="en-US" sz="1400" dirty="0" smtClean="0">
                <a:solidFill>
                  <a:schemeClr val="bg1"/>
                </a:solidFill>
              </a:rPr>
              <a:t>bondage</a:t>
            </a:r>
          </a:p>
          <a:p>
            <a:pPr lvl="2"/>
            <a:r>
              <a:rPr lang="en-US" sz="1400" dirty="0" smtClean="0">
                <a:solidFill>
                  <a:schemeClr val="bg1"/>
                </a:solidFill>
              </a:rPr>
              <a:t>Begins with </a:t>
            </a:r>
            <a:r>
              <a:rPr lang="en-US" sz="1400" dirty="0" err="1" smtClean="0">
                <a:solidFill>
                  <a:schemeClr val="bg1"/>
                </a:solidFill>
              </a:rPr>
              <a:t>Garbha</a:t>
            </a:r>
            <a:r>
              <a:rPr lang="en-US" sz="1400" dirty="0" smtClean="0">
                <a:solidFill>
                  <a:schemeClr val="bg1"/>
                </a:solidFill>
              </a:rPr>
              <a:t> </a:t>
            </a:r>
            <a:r>
              <a:rPr lang="en-US" sz="1400" dirty="0" err="1" smtClean="0">
                <a:solidFill>
                  <a:schemeClr val="bg1"/>
                </a:solidFill>
              </a:rPr>
              <a:t>Daan</a:t>
            </a:r>
            <a:r>
              <a:rPr lang="en-US" sz="1400" dirty="0" smtClean="0">
                <a:solidFill>
                  <a:schemeClr val="bg1"/>
                </a:solidFill>
              </a:rPr>
              <a:t> </a:t>
            </a:r>
            <a:r>
              <a:rPr lang="en-US" sz="1400" dirty="0" err="1" smtClean="0">
                <a:solidFill>
                  <a:schemeClr val="bg1"/>
                </a:solidFill>
              </a:rPr>
              <a:t>Sanskar</a:t>
            </a:r>
            <a:endParaRPr lang="en-US" sz="1200" dirty="0" smtClean="0">
              <a:solidFill>
                <a:schemeClr val="bg1"/>
              </a:solidFill>
            </a:endParaRPr>
          </a:p>
          <a:p>
            <a:pPr lvl="1"/>
            <a:r>
              <a:rPr lang="en-US" sz="1600" dirty="0" smtClean="0">
                <a:solidFill>
                  <a:schemeClr val="bg1"/>
                </a:solidFill>
              </a:rPr>
              <a:t>Elderly </a:t>
            </a:r>
          </a:p>
          <a:p>
            <a:pPr lvl="2"/>
            <a:r>
              <a:rPr lang="en-US" sz="1400" dirty="0" smtClean="0">
                <a:solidFill>
                  <a:schemeClr val="bg1"/>
                </a:solidFill>
              </a:rPr>
              <a:t>gives them a chance to prepare themselves for better life after death.</a:t>
            </a:r>
            <a:endParaRPr lang="en-US" sz="1400" dirty="0" smtClean="0">
              <a:solidFill>
                <a:schemeClr val="bg1"/>
              </a:solidFill>
            </a:endParaRPr>
          </a:p>
          <a:p>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rPr>
              <a:t>Complete outlook based upon factors </a:t>
            </a:r>
          </a:p>
          <a:p>
            <a:pPr lvl="1"/>
            <a:r>
              <a:rPr lang="en-US" sz="1600" dirty="0" smtClean="0">
                <a:solidFill>
                  <a:schemeClr val="bg1"/>
                </a:solidFill>
              </a:rPr>
              <a:t>leading to successful humanity </a:t>
            </a:r>
          </a:p>
          <a:p>
            <a:pPr lvl="2"/>
            <a:r>
              <a:rPr lang="en-US" sz="1400" dirty="0" smtClean="0">
                <a:solidFill>
                  <a:schemeClr val="bg1"/>
                </a:solidFill>
              </a:rPr>
              <a:t>Ultimate goal – Going back to Godhead</a:t>
            </a:r>
          </a:p>
          <a:p>
            <a:pPr lvl="1"/>
            <a:r>
              <a:rPr lang="en-US" sz="1600" dirty="0" smtClean="0">
                <a:solidFill>
                  <a:schemeClr val="bg1"/>
                </a:solidFill>
              </a:rPr>
              <a:t>As against the civilization of polished cats and dogs</a:t>
            </a:r>
          </a:p>
          <a:p>
            <a:pPr lvl="2"/>
            <a:r>
              <a:rPr lang="en-US" sz="1400" dirty="0" smtClean="0">
                <a:solidFill>
                  <a:schemeClr val="bg1"/>
                </a:solidFill>
              </a:rPr>
              <a:t>Ultimate goal – Nothing or Sense Gratification</a:t>
            </a:r>
          </a:p>
          <a:p>
            <a:r>
              <a:rPr lang="en-US" sz="2200" dirty="0" smtClean="0">
                <a:solidFill>
                  <a:schemeClr val="bg1"/>
                </a:solidFill>
              </a:rPr>
              <a:t>Even insulting prohibited, what about killing</a:t>
            </a:r>
          </a:p>
          <a:p>
            <a:r>
              <a:rPr lang="en-US" sz="2200" dirty="0" smtClean="0">
                <a:solidFill>
                  <a:schemeClr val="bg1"/>
                </a:solidFill>
              </a:rPr>
              <a:t>One loses duration of life by insulting a chaste woman</a:t>
            </a:r>
            <a:endParaRPr lang="en-US" sz="22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1.8.6</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yājayitvāśvamedhais taḿ</a:t>
            </a:r>
          </a:p>
          <a:p>
            <a:pPr algn="ctr">
              <a:buNone/>
            </a:pPr>
            <a:r>
              <a:rPr lang="vi-VN" sz="1600" dirty="0" smtClean="0">
                <a:solidFill>
                  <a:schemeClr val="bg1"/>
                </a:solidFill>
              </a:rPr>
              <a:t>tribhir uttama-kalpakaiḥ</a:t>
            </a:r>
          </a:p>
          <a:p>
            <a:pPr algn="ctr">
              <a:buNone/>
            </a:pPr>
            <a:r>
              <a:rPr lang="vi-VN" sz="1600" dirty="0" smtClean="0">
                <a:solidFill>
                  <a:schemeClr val="bg1"/>
                </a:solidFill>
              </a:rPr>
              <a:t>tad-yaśaḥ pāvanaḿ dikṣu</a:t>
            </a:r>
          </a:p>
          <a:p>
            <a:pPr algn="ctr">
              <a:buNone/>
            </a:pPr>
            <a:r>
              <a:rPr lang="vi-VN" sz="1600" dirty="0" smtClean="0">
                <a:solidFill>
                  <a:schemeClr val="bg1"/>
                </a:solidFill>
              </a:rPr>
              <a:t>śata-manyor ivātanot</a:t>
            </a:r>
          </a:p>
          <a:p>
            <a:pPr algn="ctr">
              <a:buNone/>
            </a:pPr>
            <a:r>
              <a:rPr lang="vi-VN" sz="1600" b="1" dirty="0" smtClean="0">
                <a:solidFill>
                  <a:schemeClr val="bg1"/>
                </a:solidFill>
              </a:rPr>
              <a:t>SYNONYMS</a:t>
            </a:r>
          </a:p>
          <a:p>
            <a:pPr algn="ctr">
              <a:buNone/>
            </a:pPr>
            <a:r>
              <a:rPr lang="vi-VN" sz="1600" dirty="0" smtClean="0">
                <a:solidFill>
                  <a:schemeClr val="bg1"/>
                </a:solidFill>
              </a:rPr>
              <a:t>yājayitvā — by performing; aśvamedhaiḥ — yajña in which a horse is sacrificed; tam — him (King Yudhiṣṭhira); tribhiḥ — three; uttama — best; kalpakaiḥ — supplied with proper ingredients and performed by able priests; tat — that; yaśaḥ — fame; pāvanam — virtuous; dikṣu — all directions; śata-manyoḥ — Indra, who performed one hundred such sacrifices; iva — like; atanot — spread.</a:t>
            </a:r>
          </a:p>
          <a:p>
            <a:pPr algn="ctr">
              <a:buNone/>
            </a:pPr>
            <a:r>
              <a:rPr lang="vi-VN" sz="1600" b="1" dirty="0" smtClean="0">
                <a:solidFill>
                  <a:schemeClr val="bg1"/>
                </a:solidFill>
              </a:rPr>
              <a:t>TRANSLATION</a:t>
            </a:r>
          </a:p>
          <a:p>
            <a:pPr algn="ctr">
              <a:buNone/>
            </a:pPr>
            <a:r>
              <a:rPr lang="vi-VN" sz="1600" dirty="0" smtClean="0">
                <a:solidFill>
                  <a:schemeClr val="bg1"/>
                </a:solidFill>
              </a:rPr>
              <a:t>Lord Śrī Kṛṣṇa caused three well-performed Aśvamedha-yajñas [horse sacrifices] to be conducted by Mahārāja Yudhiṣṭhira and thus caused his virtuous fame to be glorified in all directions, like that of Indra, who had performed one hundred such sacrifices.</a:t>
            </a:r>
          </a:p>
          <a:p>
            <a:r>
              <a:rPr lang="vi-VN" sz="1600" dirty="0" smtClean="0"/>
              <a:t/>
            </a:r>
            <a:br>
              <a:rPr lang="vi-VN" sz="1600" dirty="0" smtClean="0"/>
            </a:br>
            <a:endParaRPr lang="vi-VN" sz="1600" dirty="0" smtClean="0">
              <a:solidFill>
                <a:schemeClr val="bg1"/>
              </a:solidFill>
            </a:endParaRPr>
          </a:p>
          <a:p>
            <a:pPr algn="ct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rPr>
              <a:t>Devotee of Krishna is greater than any materialist doing the most charitable work</a:t>
            </a:r>
            <a:r>
              <a:rPr lang="en-US" sz="2000" dirty="0" smtClean="0">
                <a:solidFill>
                  <a:schemeClr val="bg1"/>
                </a:solidFill>
              </a:rPr>
              <a:t>.</a:t>
            </a:r>
          </a:p>
          <a:p>
            <a:pPr lvl="1"/>
            <a:r>
              <a:rPr lang="en-US" sz="1600" dirty="0" smtClean="0">
                <a:solidFill>
                  <a:schemeClr val="bg1"/>
                </a:solidFill>
              </a:rPr>
              <a:t>Brings greater material and spiritual benefit</a:t>
            </a:r>
          </a:p>
          <a:p>
            <a:pPr lvl="1"/>
            <a:r>
              <a:rPr lang="en-US" sz="1600" dirty="0" smtClean="0">
                <a:solidFill>
                  <a:schemeClr val="bg1"/>
                </a:solidFill>
              </a:rPr>
              <a:t>Association with the Lord or Lord’s devotee is the greatest opulence</a:t>
            </a:r>
            <a:endParaRPr lang="en-US" sz="1600" dirty="0" smtClean="0">
              <a:solidFill>
                <a:schemeClr val="bg1"/>
              </a:solidFill>
            </a:endParaRPr>
          </a:p>
          <a:p>
            <a:r>
              <a:rPr lang="en-US" sz="2000" dirty="0" smtClean="0">
                <a:solidFill>
                  <a:schemeClr val="bg1"/>
                </a:solidFill>
              </a:rPr>
              <a:t>Is Krishna partial to His devotees?</a:t>
            </a:r>
          </a:p>
          <a:p>
            <a:pPr lvl="1"/>
            <a:r>
              <a:rPr lang="en-US" sz="1600" dirty="0" smtClean="0">
                <a:solidFill>
                  <a:schemeClr val="bg1"/>
                </a:solidFill>
              </a:rPr>
              <a:t>Krishna is equal to everyone (Equal opportunity organization..) – Example of Sun</a:t>
            </a:r>
          </a:p>
          <a:p>
            <a:pPr lvl="2"/>
            <a:r>
              <a:rPr lang="en-US" sz="1600" dirty="0" smtClean="0">
                <a:solidFill>
                  <a:schemeClr val="bg1"/>
                </a:solidFill>
              </a:rPr>
              <a:t>Bu t the devotee is most receptive to His mercy</a:t>
            </a:r>
          </a:p>
          <a:p>
            <a:pPr lvl="2"/>
            <a:r>
              <a:rPr lang="en-US" sz="1600" dirty="0" smtClean="0">
                <a:solidFill>
                  <a:schemeClr val="bg1"/>
                </a:solidFill>
              </a:rPr>
              <a:t>Devotee represents cent-percent full fledged mercy of the Lord</a:t>
            </a:r>
          </a:p>
          <a:p>
            <a:pPr lvl="2"/>
            <a:r>
              <a:rPr lang="en-US" sz="1600" dirty="0" smtClean="0">
                <a:solidFill>
                  <a:schemeClr val="bg1"/>
                </a:solidFill>
              </a:rPr>
              <a:t>So he is most glorified</a:t>
            </a:r>
          </a:p>
          <a:p>
            <a:endParaRPr lang="en-US" sz="2000" dirty="0" smtClean="0">
              <a:solidFill>
                <a:schemeClr val="bg1"/>
              </a:solidFill>
            </a:endParaRPr>
          </a:p>
          <a:p>
            <a:pPr lvl="1"/>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1.8.7</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000" dirty="0" smtClean="0">
                <a:solidFill>
                  <a:schemeClr val="bg1"/>
                </a:solidFill>
              </a:rPr>
              <a:t>āmantrya pāṇḍu-putrāḿś ca</a:t>
            </a:r>
          </a:p>
          <a:p>
            <a:pPr algn="ctr">
              <a:buNone/>
            </a:pPr>
            <a:r>
              <a:rPr lang="vi-VN" sz="2000" dirty="0" smtClean="0">
                <a:solidFill>
                  <a:schemeClr val="bg1"/>
                </a:solidFill>
              </a:rPr>
              <a:t>śaineyoddhava-saḿyutaḥ</a:t>
            </a:r>
          </a:p>
          <a:p>
            <a:pPr algn="ctr">
              <a:buNone/>
            </a:pPr>
            <a:r>
              <a:rPr lang="vi-VN" sz="2000" dirty="0" smtClean="0">
                <a:solidFill>
                  <a:schemeClr val="bg1"/>
                </a:solidFill>
              </a:rPr>
              <a:t>dvaipāyanādibhir vipraiḥ</a:t>
            </a:r>
          </a:p>
          <a:p>
            <a:pPr algn="ctr">
              <a:buNone/>
            </a:pPr>
            <a:r>
              <a:rPr lang="vi-VN" sz="2000" dirty="0" smtClean="0">
                <a:solidFill>
                  <a:schemeClr val="bg1"/>
                </a:solidFill>
              </a:rPr>
              <a:t>pūjitaiḥ pratipūjitaḥ</a:t>
            </a:r>
          </a:p>
          <a:p>
            <a:pPr algn="ctr">
              <a:buNone/>
            </a:pPr>
            <a:r>
              <a:rPr lang="vi-VN" sz="2000" b="1" dirty="0" smtClean="0">
                <a:solidFill>
                  <a:schemeClr val="bg1"/>
                </a:solidFill>
              </a:rPr>
              <a:t>SYNONYMS</a:t>
            </a:r>
          </a:p>
          <a:p>
            <a:pPr algn="ctr">
              <a:buNone/>
            </a:pPr>
            <a:r>
              <a:rPr lang="vi-VN" sz="2000" dirty="0" smtClean="0">
                <a:solidFill>
                  <a:schemeClr val="bg1"/>
                </a:solidFill>
              </a:rPr>
              <a:t>āmantrya — inviting; pāṇḍu-putrān — all the sons of Pāṇḍu; ca — also; śaineya — Sātyaki; uddhava — Uddhava; saḿyutaḥ — accompanied; dvaipāyana-ādibhiḥ — by the ṛṣis like Vedavyāsa; vipraiḥ — by the brāhmaṇas; pūjitaiḥ — being worshiped; pratipūjitaḥ — the Lord also reciprocated equally.</a:t>
            </a:r>
          </a:p>
          <a:p>
            <a:pPr algn="ctr">
              <a:buNone/>
            </a:pPr>
            <a:r>
              <a:rPr lang="vi-VN" sz="2000" b="1" dirty="0" smtClean="0">
                <a:solidFill>
                  <a:schemeClr val="bg1"/>
                </a:solidFill>
              </a:rPr>
              <a:t>TRANSLATION</a:t>
            </a:r>
          </a:p>
          <a:p>
            <a:pPr algn="ctr">
              <a:buNone/>
            </a:pPr>
            <a:r>
              <a:rPr lang="vi-VN" sz="2000" dirty="0" smtClean="0">
                <a:solidFill>
                  <a:schemeClr val="bg1"/>
                </a:solidFill>
              </a:rPr>
              <a:t>Lord Śrī Kṛṣṇa then prepared for His departure. He invited the sons of Pāṇḍu, after having been worshiped by the brāhmaṇas, headed by Śrīla Vyāsadeva. The Lord also reciprocated greetings.</a:t>
            </a:r>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err="1" smtClean="0">
                <a:solidFill>
                  <a:schemeClr val="bg1"/>
                </a:solidFill>
              </a:rPr>
              <a:t>Ksatriya</a:t>
            </a:r>
            <a:r>
              <a:rPr lang="en-US" sz="2000" dirty="0" smtClean="0">
                <a:solidFill>
                  <a:schemeClr val="bg1"/>
                </a:solidFill>
              </a:rPr>
              <a:t> worshipped by </a:t>
            </a:r>
            <a:r>
              <a:rPr lang="en-US" sz="2000" dirty="0" err="1" smtClean="0">
                <a:solidFill>
                  <a:schemeClr val="bg1"/>
                </a:solidFill>
              </a:rPr>
              <a:t>Brahmanas</a:t>
            </a:r>
            <a:r>
              <a:rPr lang="en-US" sz="2000" dirty="0" smtClean="0">
                <a:solidFill>
                  <a:schemeClr val="bg1"/>
                </a:solidFill>
              </a:rPr>
              <a:t>?</a:t>
            </a:r>
          </a:p>
          <a:p>
            <a:r>
              <a:rPr lang="en-US" sz="2000" dirty="0" err="1" smtClean="0">
                <a:solidFill>
                  <a:schemeClr val="bg1"/>
                </a:solidFill>
              </a:rPr>
              <a:t>Brahmanas</a:t>
            </a:r>
            <a:r>
              <a:rPr lang="en-US" sz="2000" dirty="0" smtClean="0">
                <a:solidFill>
                  <a:schemeClr val="bg1"/>
                </a:solidFill>
              </a:rPr>
              <a:t> knew His position as the Supreme Lord</a:t>
            </a:r>
          </a:p>
          <a:p>
            <a:r>
              <a:rPr lang="en-US" sz="2000" dirty="0" smtClean="0">
                <a:solidFill>
                  <a:schemeClr val="bg1"/>
                </a:solidFill>
              </a:rPr>
              <a:t>Lord reciprocated the greetings</a:t>
            </a:r>
          </a:p>
          <a:p>
            <a:pPr lvl="1"/>
            <a:r>
              <a:rPr lang="en-US" sz="1600" dirty="0" err="1" smtClean="0">
                <a:solidFill>
                  <a:schemeClr val="bg1"/>
                </a:solidFill>
              </a:rPr>
              <a:t>Catur</a:t>
            </a:r>
            <a:r>
              <a:rPr lang="en-US" sz="1600" dirty="0" smtClean="0">
                <a:solidFill>
                  <a:schemeClr val="bg1"/>
                </a:solidFill>
              </a:rPr>
              <a:t> </a:t>
            </a:r>
            <a:r>
              <a:rPr lang="en-US" sz="1600" dirty="0" err="1" smtClean="0">
                <a:solidFill>
                  <a:schemeClr val="bg1"/>
                </a:solidFill>
              </a:rPr>
              <a:t>Varnam</a:t>
            </a:r>
            <a:r>
              <a:rPr lang="en-US" sz="1600" dirty="0" smtClean="0">
                <a:solidFill>
                  <a:schemeClr val="bg1"/>
                </a:solidFill>
              </a:rPr>
              <a:t> Maya </a:t>
            </a:r>
            <a:r>
              <a:rPr lang="en-US" sz="1600" dirty="0" err="1" smtClean="0">
                <a:solidFill>
                  <a:schemeClr val="bg1"/>
                </a:solidFill>
              </a:rPr>
              <a:t>Sristam</a:t>
            </a:r>
            <a:endParaRPr lang="en-US" sz="1600" dirty="0" smtClean="0">
              <a:solidFill>
                <a:schemeClr val="bg1"/>
              </a:solidFill>
            </a:endParaRPr>
          </a:p>
          <a:p>
            <a:pPr lvl="1"/>
            <a:r>
              <a:rPr lang="en-US" sz="1600" dirty="0" err="1" smtClean="0">
                <a:solidFill>
                  <a:schemeClr val="bg1"/>
                </a:solidFill>
              </a:rPr>
              <a:t>Yad</a:t>
            </a:r>
            <a:r>
              <a:rPr lang="en-US" sz="1600" dirty="0" smtClean="0">
                <a:solidFill>
                  <a:schemeClr val="bg1"/>
                </a:solidFill>
              </a:rPr>
              <a:t> </a:t>
            </a:r>
            <a:r>
              <a:rPr lang="en-US" sz="1600" dirty="0" err="1" smtClean="0">
                <a:solidFill>
                  <a:schemeClr val="bg1"/>
                </a:solidFill>
              </a:rPr>
              <a:t>Yad</a:t>
            </a:r>
            <a:r>
              <a:rPr lang="en-US" sz="1600" dirty="0" smtClean="0">
                <a:solidFill>
                  <a:schemeClr val="bg1"/>
                </a:solidFill>
              </a:rPr>
              <a:t> </a:t>
            </a:r>
            <a:r>
              <a:rPr lang="en-US" sz="1600" dirty="0" err="1" smtClean="0">
                <a:solidFill>
                  <a:schemeClr val="bg1"/>
                </a:solidFill>
              </a:rPr>
              <a:t>Acharati</a:t>
            </a:r>
            <a:r>
              <a:rPr lang="en-US" sz="1600" dirty="0" smtClean="0">
                <a:solidFill>
                  <a:schemeClr val="bg1"/>
                </a:solidFill>
              </a:rPr>
              <a:t> </a:t>
            </a:r>
            <a:r>
              <a:rPr lang="en-US" sz="1600" dirty="0" err="1" smtClean="0">
                <a:solidFill>
                  <a:schemeClr val="bg1"/>
                </a:solidFill>
              </a:rPr>
              <a:t>Shresthas</a:t>
            </a:r>
            <a:endParaRPr lang="en-US" sz="1600" dirty="0" smtClean="0">
              <a:solidFill>
                <a:schemeClr val="bg1"/>
              </a:solidFill>
            </a:endParaRPr>
          </a:p>
          <a:p>
            <a:pPr>
              <a:buNone/>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1.8.8</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000" dirty="0" smtClean="0">
                <a:solidFill>
                  <a:schemeClr val="bg1"/>
                </a:solidFill>
              </a:rPr>
              <a:t>gantuḿ kṛtamatir brahman</a:t>
            </a:r>
          </a:p>
          <a:p>
            <a:pPr algn="ctr">
              <a:buNone/>
            </a:pPr>
            <a:r>
              <a:rPr lang="vi-VN" sz="2000" dirty="0" smtClean="0">
                <a:solidFill>
                  <a:schemeClr val="bg1"/>
                </a:solidFill>
              </a:rPr>
              <a:t>dvārakāḿ ratham āsthitaḥ</a:t>
            </a:r>
          </a:p>
          <a:p>
            <a:pPr algn="ctr">
              <a:buNone/>
            </a:pPr>
            <a:r>
              <a:rPr lang="vi-VN" sz="2000" dirty="0" smtClean="0">
                <a:solidFill>
                  <a:schemeClr val="bg1"/>
                </a:solidFill>
              </a:rPr>
              <a:t>upalebhe 'bhidhāvantīm</a:t>
            </a:r>
          </a:p>
          <a:p>
            <a:pPr algn="ctr">
              <a:buNone/>
            </a:pPr>
            <a:r>
              <a:rPr lang="vi-VN" sz="2000" dirty="0" smtClean="0">
                <a:solidFill>
                  <a:schemeClr val="bg1"/>
                </a:solidFill>
              </a:rPr>
              <a:t>uttarāḿ bhaya-vihvalām</a:t>
            </a:r>
          </a:p>
          <a:p>
            <a:pPr algn="ctr">
              <a:buNone/>
            </a:pPr>
            <a:r>
              <a:rPr lang="vi-VN" sz="2000" b="1" dirty="0" smtClean="0">
                <a:solidFill>
                  <a:schemeClr val="bg1"/>
                </a:solidFill>
              </a:rPr>
              <a:t>SYNONYMS</a:t>
            </a:r>
          </a:p>
          <a:p>
            <a:pPr algn="ctr">
              <a:buNone/>
            </a:pPr>
            <a:r>
              <a:rPr lang="vi-VN" sz="2000" dirty="0" smtClean="0">
                <a:solidFill>
                  <a:schemeClr val="bg1"/>
                </a:solidFill>
              </a:rPr>
              <a:t>gantum — just desiring to start; kṛtamatiḥ — having decided; brahman — O brāhmaṇa; dvārakām — towards Dvārakā; ratham — on the chariot; āsthitaḥ — seated; upalebhe — saw; abhidhāvantīm — coming hurriedly; uttarām — Uttarā; bhaya-vihvalām — being afraid.</a:t>
            </a:r>
          </a:p>
          <a:p>
            <a:pPr algn="ctr">
              <a:buNone/>
            </a:pPr>
            <a:r>
              <a:rPr lang="vi-VN" sz="2000" b="1" dirty="0" smtClean="0">
                <a:solidFill>
                  <a:schemeClr val="bg1"/>
                </a:solidFill>
              </a:rPr>
              <a:t>TRANSLATION</a:t>
            </a:r>
          </a:p>
          <a:p>
            <a:pPr algn="ctr">
              <a:buNone/>
            </a:pPr>
            <a:r>
              <a:rPr lang="vi-VN" sz="2000" dirty="0" smtClean="0">
                <a:solidFill>
                  <a:schemeClr val="bg1"/>
                </a:solidFill>
              </a:rPr>
              <a:t>As soon as He seated Himself on the chariot to start for Dvārakā, He saw Uttarā hurrying toward Him in fear.</a:t>
            </a:r>
          </a:p>
          <a:p>
            <a:pPr algn="ctr">
              <a:buNone/>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solidFill>
                  <a:schemeClr val="bg1"/>
                </a:solidFill>
              </a:rPr>
              <a:t>All members of </a:t>
            </a:r>
            <a:r>
              <a:rPr lang="en-US" sz="1800" dirty="0" err="1" smtClean="0">
                <a:solidFill>
                  <a:schemeClr val="bg1"/>
                </a:solidFill>
              </a:rPr>
              <a:t>Pandu</a:t>
            </a:r>
            <a:r>
              <a:rPr lang="en-US" sz="1800" dirty="0" smtClean="0">
                <a:solidFill>
                  <a:schemeClr val="bg1"/>
                </a:solidFill>
              </a:rPr>
              <a:t> dynasty fully dependent on the Lord</a:t>
            </a:r>
          </a:p>
          <a:p>
            <a:r>
              <a:rPr lang="en-US" sz="1800" dirty="0" smtClean="0">
                <a:solidFill>
                  <a:schemeClr val="bg1"/>
                </a:solidFill>
              </a:rPr>
              <a:t>Lord especially looks after His devotee</a:t>
            </a:r>
          </a:p>
          <a:p>
            <a:pPr lvl="1"/>
            <a:r>
              <a:rPr lang="en-US" sz="1800" dirty="0" smtClean="0">
                <a:solidFill>
                  <a:schemeClr val="bg1"/>
                </a:solidFill>
              </a:rPr>
              <a:t>Though He protects everyone</a:t>
            </a:r>
          </a:p>
          <a:p>
            <a:pPr lvl="1"/>
            <a:r>
              <a:rPr lang="en-US" sz="1800" dirty="0" smtClean="0">
                <a:solidFill>
                  <a:schemeClr val="bg1"/>
                </a:solidFill>
              </a:rPr>
              <a:t>Father is more attentive to the little son who is exclusively dependent on the father</a:t>
            </a:r>
          </a:p>
          <a:p>
            <a:pPr lvl="1"/>
            <a:r>
              <a:rPr lang="en-US" sz="2000" dirty="0" err="1" smtClean="0">
                <a:solidFill>
                  <a:schemeClr val="bg1"/>
                </a:solidFill>
              </a:rPr>
              <a:t>Srila</a:t>
            </a:r>
            <a:r>
              <a:rPr lang="en-US" sz="2000" dirty="0" smtClean="0">
                <a:solidFill>
                  <a:schemeClr val="bg1"/>
                </a:solidFill>
              </a:rPr>
              <a:t> </a:t>
            </a:r>
            <a:r>
              <a:rPr lang="en-US" sz="2000" dirty="0" err="1" smtClean="0">
                <a:solidFill>
                  <a:schemeClr val="bg1"/>
                </a:solidFill>
              </a:rPr>
              <a:t>Prabhupada</a:t>
            </a:r>
            <a:endParaRPr lang="en-US" sz="2000" dirty="0" smtClean="0">
              <a:solidFill>
                <a:schemeClr val="bg1"/>
              </a:solidFill>
            </a:endParaRPr>
          </a:p>
          <a:p>
            <a:pPr lvl="2"/>
            <a:r>
              <a:rPr lang="en-US" sz="1600" dirty="0" smtClean="0">
                <a:solidFill>
                  <a:schemeClr val="bg1"/>
                </a:solidFill>
              </a:rPr>
              <a:t>“Maya cannot touch me”</a:t>
            </a:r>
          </a:p>
          <a:p>
            <a:pPr lvl="2"/>
            <a:r>
              <a:rPr lang="en-US" sz="1600" dirty="0" smtClean="0">
                <a:solidFill>
                  <a:schemeClr val="bg1"/>
                </a:solidFill>
              </a:rPr>
              <a:t>Praying to little deities “to protect me from Maya”</a:t>
            </a:r>
          </a:p>
          <a:p>
            <a:pPr lvl="2"/>
            <a:r>
              <a:rPr lang="en-US" sz="1600" dirty="0" smtClean="0">
                <a:solidFill>
                  <a:schemeClr val="bg1"/>
                </a:solidFill>
              </a:rPr>
              <a:t>Not just instructed us to chant Hare Krishna, but </a:t>
            </a:r>
            <a:r>
              <a:rPr lang="en-US" sz="1600" i="1" dirty="0" smtClean="0">
                <a:solidFill>
                  <a:schemeClr val="bg1"/>
                </a:solidFill>
              </a:rPr>
              <a:t>always</a:t>
            </a:r>
            <a:r>
              <a:rPr lang="en-US" sz="1600" dirty="0" smtClean="0">
                <a:solidFill>
                  <a:schemeClr val="bg1"/>
                </a:solidFill>
              </a:rPr>
              <a:t> chanted Hare Krishna</a:t>
            </a:r>
          </a:p>
          <a:p>
            <a:pPr lvl="2"/>
            <a:r>
              <a:rPr lang="en-US" sz="1600" dirty="0" smtClean="0">
                <a:solidFill>
                  <a:schemeClr val="bg1"/>
                </a:solidFill>
              </a:rPr>
              <a:t>“Whatever Krishna said is Good, everything else Bad. Bas, our confusion is finished”</a:t>
            </a:r>
          </a:p>
          <a:p>
            <a:pPr lvl="2"/>
            <a:r>
              <a:rPr lang="en-US" sz="1600" dirty="0" smtClean="0">
                <a:solidFill>
                  <a:schemeClr val="bg1"/>
                </a:solidFill>
              </a:rPr>
              <a:t>“I will see Krishna in the bomb”</a:t>
            </a:r>
          </a:p>
          <a:p>
            <a:pPr lvl="1"/>
            <a:r>
              <a:rPr lang="en-US" sz="2000" dirty="0" smtClean="0">
                <a:solidFill>
                  <a:schemeClr val="bg1"/>
                </a:solidFill>
              </a:rPr>
              <a:t>HG </a:t>
            </a:r>
            <a:r>
              <a:rPr lang="en-US" sz="2000" dirty="0" err="1" smtClean="0">
                <a:solidFill>
                  <a:schemeClr val="bg1"/>
                </a:solidFill>
              </a:rPr>
              <a:t>Harivilas</a:t>
            </a:r>
            <a:r>
              <a:rPr lang="en-US" sz="2000" dirty="0" smtClean="0">
                <a:solidFill>
                  <a:schemeClr val="bg1"/>
                </a:solidFill>
              </a:rPr>
              <a:t> </a:t>
            </a:r>
            <a:r>
              <a:rPr lang="en-US" sz="2000" dirty="0" err="1" smtClean="0">
                <a:solidFill>
                  <a:schemeClr val="bg1"/>
                </a:solidFill>
              </a:rPr>
              <a:t>Prabhu’s</a:t>
            </a:r>
            <a:r>
              <a:rPr lang="en-US" sz="2000" dirty="0" smtClean="0">
                <a:solidFill>
                  <a:schemeClr val="bg1"/>
                </a:solidFill>
              </a:rPr>
              <a:t> example of a selfless servant</a:t>
            </a:r>
          </a:p>
          <a:p>
            <a:pPr lvl="1"/>
            <a:endParaRPr lang="en-US" sz="2000" dirty="0" smtClean="0">
              <a:solidFill>
                <a:schemeClr val="bg1"/>
              </a:solidFill>
            </a:endParaRPr>
          </a:p>
          <a:p>
            <a:pPr lvl="1"/>
            <a:endParaRPr lang="en-US" dirty="0" smtClean="0">
              <a:solidFill>
                <a:schemeClr val="bg1"/>
              </a:solidFill>
            </a:endParaRPr>
          </a:p>
          <a:p>
            <a:pPr lvl="2"/>
            <a:endParaRPr lang="en-US" sz="1400" dirty="0" smtClean="0">
              <a:solidFill>
                <a:schemeClr val="bg1"/>
              </a:solidFill>
            </a:endParaRPr>
          </a:p>
          <a:p>
            <a:pPr lvl="1"/>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linds(horizont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blinds(horizontal)">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chemeClr val="bg1"/>
                </a:solidFill>
              </a:rPr>
              <a:t>Offering obeisances</a:t>
            </a:r>
          </a:p>
        </p:txBody>
      </p:sp>
      <p:sp>
        <p:nvSpPr>
          <p:cNvPr id="5123" name="Content Placeholder 2"/>
          <p:cNvSpPr>
            <a:spLocks noGrp="1"/>
          </p:cNvSpPr>
          <p:nvPr>
            <p:ph idx="1"/>
          </p:nvPr>
        </p:nvSpPr>
        <p:spPr/>
        <p:txBody>
          <a:bodyPr/>
          <a:lstStyle/>
          <a:p>
            <a:pPr algn="ctr">
              <a:lnSpc>
                <a:spcPct val="80000"/>
              </a:lnSpc>
              <a:buFontTx/>
              <a:buNone/>
            </a:pPr>
            <a:r>
              <a:rPr lang="en-US" sz="2000" dirty="0" err="1" smtClean="0">
                <a:solidFill>
                  <a:schemeClr val="bg1"/>
                </a:solidFill>
                <a:latin typeface="Balaram" pitchFamily="2" charset="0"/>
              </a:rPr>
              <a:t>näräyaëaà</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namaskåtya</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naraà</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caiva</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narottamam</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devéà</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sarasvatéà</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vyäsaà</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tato</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jayam</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udérayet</a:t>
            </a:r>
            <a:endParaRPr lang="en-US" sz="2000" dirty="0" smtClean="0">
              <a:solidFill>
                <a:schemeClr val="bg1"/>
              </a:solidFill>
              <a:latin typeface="Balaram" pitchFamily="2" charset="0"/>
            </a:endParaRPr>
          </a:p>
          <a:p>
            <a:pPr>
              <a:lnSpc>
                <a:spcPct val="80000"/>
              </a:lnSpc>
              <a:buFontTx/>
              <a:buNone/>
            </a:pPr>
            <a:endParaRPr lang="en-US" sz="2000" dirty="0" smtClean="0">
              <a:solidFill>
                <a:schemeClr val="bg1"/>
              </a:solidFill>
              <a:latin typeface="Balaram" pitchFamily="2" charset="0"/>
            </a:endParaRPr>
          </a:p>
          <a:p>
            <a:pPr>
              <a:lnSpc>
                <a:spcPct val="80000"/>
              </a:lnSpc>
              <a:buFontTx/>
              <a:buNone/>
            </a:pPr>
            <a:r>
              <a:rPr lang="en-US" sz="2000" dirty="0" smtClean="0">
                <a:solidFill>
                  <a:schemeClr val="bg1"/>
                </a:solidFill>
                <a:latin typeface="Balaram" pitchFamily="2" charset="0"/>
              </a:rPr>
              <a:t>“Before reciting this </a:t>
            </a:r>
            <a:r>
              <a:rPr lang="en-US" sz="2000" dirty="0" err="1" smtClean="0">
                <a:solidFill>
                  <a:schemeClr val="bg1"/>
                </a:solidFill>
                <a:latin typeface="Balaram" pitchFamily="2" charset="0"/>
              </a:rPr>
              <a:t>Çrémad-Bhägavatam</a:t>
            </a:r>
            <a:r>
              <a:rPr lang="en-US" sz="2000" dirty="0" smtClean="0">
                <a:solidFill>
                  <a:schemeClr val="bg1"/>
                </a:solidFill>
                <a:latin typeface="Balaram" pitchFamily="2" charset="0"/>
              </a:rPr>
              <a:t>, which is the very means of conquest, one should offer respectful </a:t>
            </a:r>
            <a:r>
              <a:rPr lang="en-US" sz="2000" dirty="0" err="1" smtClean="0">
                <a:solidFill>
                  <a:schemeClr val="bg1"/>
                </a:solidFill>
                <a:latin typeface="Balaram" pitchFamily="2" charset="0"/>
              </a:rPr>
              <a:t>obeisances</a:t>
            </a:r>
            <a:r>
              <a:rPr lang="en-US" sz="2000" dirty="0" smtClean="0">
                <a:solidFill>
                  <a:schemeClr val="bg1"/>
                </a:solidFill>
                <a:latin typeface="Balaram" pitchFamily="2" charset="0"/>
              </a:rPr>
              <a:t> unto the Personality of Godhead, </a:t>
            </a:r>
            <a:r>
              <a:rPr lang="en-US" sz="2000" dirty="0" err="1" smtClean="0">
                <a:solidFill>
                  <a:schemeClr val="bg1"/>
                </a:solidFill>
                <a:latin typeface="Balaram" pitchFamily="2" charset="0"/>
              </a:rPr>
              <a:t>Näräyaëa</a:t>
            </a:r>
            <a:r>
              <a:rPr lang="en-US" sz="2000" dirty="0" smtClean="0">
                <a:solidFill>
                  <a:schemeClr val="bg1"/>
                </a:solidFill>
                <a:latin typeface="Balaram" pitchFamily="2" charset="0"/>
              </a:rPr>
              <a:t>, unto Nara-</a:t>
            </a:r>
            <a:r>
              <a:rPr lang="en-US" sz="2000" dirty="0" err="1" smtClean="0">
                <a:solidFill>
                  <a:schemeClr val="bg1"/>
                </a:solidFill>
                <a:latin typeface="Balaram" pitchFamily="2" charset="0"/>
              </a:rPr>
              <a:t>näräyaëa</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Åñi</a:t>
            </a:r>
            <a:r>
              <a:rPr lang="en-US" sz="2000" dirty="0" smtClean="0">
                <a:solidFill>
                  <a:schemeClr val="bg1"/>
                </a:solidFill>
                <a:latin typeface="Balaram" pitchFamily="2" charset="0"/>
              </a:rPr>
              <a:t>, the </a:t>
            </a:r>
            <a:r>
              <a:rPr lang="en-US" sz="2000" dirty="0" err="1" smtClean="0">
                <a:solidFill>
                  <a:schemeClr val="bg1"/>
                </a:solidFill>
                <a:latin typeface="Balaram" pitchFamily="2" charset="0"/>
              </a:rPr>
              <a:t>supermost</a:t>
            </a:r>
            <a:r>
              <a:rPr lang="en-US" sz="2000" dirty="0" smtClean="0">
                <a:solidFill>
                  <a:schemeClr val="bg1"/>
                </a:solidFill>
                <a:latin typeface="Balaram" pitchFamily="2" charset="0"/>
              </a:rPr>
              <a:t> human being, unto mother </a:t>
            </a:r>
            <a:r>
              <a:rPr lang="en-US" sz="2000" dirty="0" err="1" smtClean="0">
                <a:solidFill>
                  <a:schemeClr val="bg1"/>
                </a:solidFill>
                <a:latin typeface="Balaram" pitchFamily="2" charset="0"/>
              </a:rPr>
              <a:t>Sarasvaté</a:t>
            </a:r>
            <a:r>
              <a:rPr lang="en-US" sz="2000" dirty="0" smtClean="0">
                <a:solidFill>
                  <a:schemeClr val="bg1"/>
                </a:solidFill>
                <a:latin typeface="Balaram" pitchFamily="2" charset="0"/>
              </a:rPr>
              <a:t>, the goddess of learning, and unto </a:t>
            </a:r>
            <a:r>
              <a:rPr lang="en-US" sz="2000" dirty="0" err="1" smtClean="0">
                <a:solidFill>
                  <a:schemeClr val="bg1"/>
                </a:solidFill>
                <a:latin typeface="Balaram" pitchFamily="2" charset="0"/>
              </a:rPr>
              <a:t>Çréla</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Vyäsadeva</a:t>
            </a:r>
            <a:r>
              <a:rPr lang="en-US" sz="2000" dirty="0" smtClean="0">
                <a:solidFill>
                  <a:schemeClr val="bg1"/>
                </a:solidFill>
                <a:latin typeface="Balaram" pitchFamily="2" charset="0"/>
              </a:rPr>
              <a:t>, the author.” SB 1.2.4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1.8.9</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uttarovāca</a:t>
            </a:r>
          </a:p>
          <a:p>
            <a:pPr algn="ctr">
              <a:buNone/>
            </a:pPr>
            <a:r>
              <a:rPr lang="vi-VN" sz="1800" dirty="0" smtClean="0">
                <a:solidFill>
                  <a:schemeClr val="bg1"/>
                </a:solidFill>
              </a:rPr>
              <a:t>pāhi pāhi mahā-yogin</a:t>
            </a:r>
          </a:p>
          <a:p>
            <a:pPr algn="ctr">
              <a:buNone/>
            </a:pPr>
            <a:r>
              <a:rPr lang="vi-VN" sz="1800" dirty="0" smtClean="0">
                <a:solidFill>
                  <a:schemeClr val="bg1"/>
                </a:solidFill>
              </a:rPr>
              <a:t>deva-deva jagat-pate</a:t>
            </a:r>
          </a:p>
          <a:p>
            <a:pPr algn="ctr">
              <a:buNone/>
            </a:pPr>
            <a:r>
              <a:rPr lang="vi-VN" sz="1800" dirty="0" smtClean="0">
                <a:solidFill>
                  <a:schemeClr val="bg1"/>
                </a:solidFill>
              </a:rPr>
              <a:t>nānyaḿ tvad abhayaḿ paśye</a:t>
            </a:r>
          </a:p>
          <a:p>
            <a:pPr algn="ctr">
              <a:buNone/>
            </a:pPr>
            <a:r>
              <a:rPr lang="vi-VN" sz="1800" dirty="0" smtClean="0">
                <a:solidFill>
                  <a:schemeClr val="bg1"/>
                </a:solidFill>
              </a:rPr>
              <a:t>yatra mṛtyuḥ parasparam</a:t>
            </a:r>
          </a:p>
          <a:p>
            <a:pPr algn="ctr">
              <a:buNone/>
            </a:pPr>
            <a:r>
              <a:rPr lang="vi-VN" sz="1800" b="1" dirty="0" smtClean="0">
                <a:solidFill>
                  <a:schemeClr val="bg1"/>
                </a:solidFill>
              </a:rPr>
              <a:t>SYNONYMS</a:t>
            </a:r>
          </a:p>
          <a:p>
            <a:pPr algn="ctr">
              <a:buNone/>
            </a:pPr>
            <a:r>
              <a:rPr lang="vi-VN" sz="1800" dirty="0" smtClean="0">
                <a:solidFill>
                  <a:schemeClr val="bg1"/>
                </a:solidFill>
              </a:rPr>
              <a:t>uttarā uvāca — Uttarā said; pāhi pāhi — protect, protect; </a:t>
            </a:r>
            <a:r>
              <a:rPr lang="vi-VN" sz="1800" dirty="0" smtClean="0">
                <a:solidFill>
                  <a:srgbClr val="FF0000"/>
                </a:solidFill>
              </a:rPr>
              <a:t>mahā-yogin</a:t>
            </a:r>
            <a:r>
              <a:rPr lang="vi-VN" sz="1800" dirty="0" smtClean="0">
                <a:solidFill>
                  <a:schemeClr val="bg1"/>
                </a:solidFill>
              </a:rPr>
              <a:t> — the greatest mystic; deva-deva — the worshipable of the worshiped; jagat-pate — O Lord of the universe; na — not; anyam — anyone else; tvat — than You; abhayam — fearlessness; paśye — do I see; yatra — where there is; mṛtyuḥ — death; parasparam — in the world of duality.</a:t>
            </a:r>
          </a:p>
          <a:p>
            <a:pPr algn="ctr">
              <a:buNone/>
            </a:pPr>
            <a:r>
              <a:rPr lang="vi-VN" sz="1800" b="1" dirty="0" smtClean="0">
                <a:solidFill>
                  <a:schemeClr val="bg1"/>
                </a:solidFill>
              </a:rPr>
              <a:t>TRANSLATION</a:t>
            </a:r>
          </a:p>
          <a:p>
            <a:pPr algn="ctr">
              <a:buNone/>
            </a:pPr>
            <a:r>
              <a:rPr lang="vi-VN" sz="1800" dirty="0" smtClean="0">
                <a:solidFill>
                  <a:schemeClr val="bg1"/>
                </a:solidFill>
              </a:rPr>
              <a:t>Uttarā said: O Lord of lords, Lord of the universe! You are the greatest of mystics. Please protect me, for there is no one else who can save me from the clutches of death in this world of duality.</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solidFill>
                  <a:schemeClr val="bg1">
                    <a:lumMod val="95000"/>
                  </a:schemeClr>
                </a:solidFill>
              </a:rPr>
              <a:t>Other than the Lord, no one can be devoid of fear</a:t>
            </a:r>
          </a:p>
          <a:p>
            <a:pPr lvl="1"/>
            <a:r>
              <a:rPr lang="en-US" sz="1600" dirty="0" smtClean="0">
                <a:solidFill>
                  <a:schemeClr val="bg1">
                    <a:lumMod val="95000"/>
                  </a:schemeClr>
                </a:solidFill>
              </a:rPr>
              <a:t>Lord is the only shelter of fearlessness for the surrendered soul</a:t>
            </a:r>
          </a:p>
          <a:p>
            <a:pPr lvl="1"/>
            <a:r>
              <a:rPr lang="en-US" sz="1600" dirty="0" smtClean="0">
                <a:solidFill>
                  <a:schemeClr val="bg1">
                    <a:lumMod val="95000"/>
                  </a:schemeClr>
                </a:solidFill>
              </a:rPr>
              <a:t>Krishna is their only shelter, their master</a:t>
            </a:r>
          </a:p>
          <a:p>
            <a:r>
              <a:rPr lang="en-US" sz="1800" dirty="0" smtClean="0">
                <a:solidFill>
                  <a:schemeClr val="bg1">
                    <a:lumMod val="95000"/>
                  </a:schemeClr>
                </a:solidFill>
              </a:rPr>
              <a:t>Fear </a:t>
            </a:r>
          </a:p>
          <a:p>
            <a:pPr lvl="1"/>
            <a:r>
              <a:rPr lang="en-US" sz="1400" dirty="0" smtClean="0">
                <a:solidFill>
                  <a:schemeClr val="bg1">
                    <a:lumMod val="95000"/>
                  </a:schemeClr>
                </a:solidFill>
              </a:rPr>
              <a:t>Of illusion, duality, of forgetting Krishna</a:t>
            </a:r>
          </a:p>
          <a:p>
            <a:pPr lvl="1"/>
            <a:r>
              <a:rPr lang="en-US" sz="1400" dirty="0" smtClean="0">
                <a:solidFill>
                  <a:schemeClr val="bg1">
                    <a:lumMod val="95000"/>
                  </a:schemeClr>
                </a:solidFill>
              </a:rPr>
              <a:t>Because duality covers our remembrance of Krishna</a:t>
            </a:r>
          </a:p>
          <a:p>
            <a:r>
              <a:rPr lang="en-US" sz="1800" dirty="0" smtClean="0">
                <a:solidFill>
                  <a:schemeClr val="bg1">
                    <a:lumMod val="95000"/>
                  </a:schemeClr>
                </a:solidFill>
              </a:rPr>
              <a:t>Protection not just physical but from the “world of duality”</a:t>
            </a:r>
          </a:p>
          <a:p>
            <a:pPr lvl="1"/>
            <a:r>
              <a:rPr lang="en-US" sz="1800" dirty="0" smtClean="0">
                <a:solidFill>
                  <a:schemeClr val="bg1">
                    <a:lumMod val="95000"/>
                  </a:schemeClr>
                </a:solidFill>
              </a:rPr>
              <a:t>Features of Duality</a:t>
            </a:r>
          </a:p>
          <a:p>
            <a:pPr lvl="2"/>
            <a:r>
              <a:rPr lang="en-US" sz="1600" dirty="0" smtClean="0">
                <a:solidFill>
                  <a:schemeClr val="bg1">
                    <a:lumMod val="95000"/>
                  </a:schemeClr>
                </a:solidFill>
              </a:rPr>
              <a:t>Dual existence of matter and spirit</a:t>
            </a:r>
          </a:p>
          <a:p>
            <a:pPr lvl="2"/>
            <a:r>
              <a:rPr lang="en-US" sz="1600" dirty="0" smtClean="0">
                <a:solidFill>
                  <a:schemeClr val="bg1">
                    <a:lumMod val="95000"/>
                  </a:schemeClr>
                </a:solidFill>
              </a:rPr>
              <a:t>Fear, Death, Enviousness, Everyone trying to be the master</a:t>
            </a:r>
          </a:p>
          <a:p>
            <a:pPr lvl="1"/>
            <a:r>
              <a:rPr lang="en-US" sz="2000" dirty="0" smtClean="0">
                <a:solidFill>
                  <a:schemeClr val="bg1">
                    <a:lumMod val="95000"/>
                  </a:schemeClr>
                </a:solidFill>
              </a:rPr>
              <a:t>Protection from the sea of duality all around us</a:t>
            </a:r>
          </a:p>
          <a:p>
            <a:pPr lvl="2"/>
            <a:r>
              <a:rPr lang="en-US" sz="1600" dirty="0" smtClean="0">
                <a:solidFill>
                  <a:schemeClr val="bg1">
                    <a:lumMod val="95000"/>
                  </a:schemeClr>
                </a:solidFill>
              </a:rPr>
              <a:t>By being in mode of service</a:t>
            </a:r>
          </a:p>
          <a:p>
            <a:pPr lvl="2"/>
            <a:r>
              <a:rPr lang="en-US" sz="1600" dirty="0" smtClean="0">
                <a:solidFill>
                  <a:schemeClr val="bg1">
                    <a:lumMod val="95000"/>
                  </a:schemeClr>
                </a:solidFill>
              </a:rPr>
              <a:t>Through spiritual conception</a:t>
            </a:r>
          </a:p>
          <a:p>
            <a:pPr lvl="1"/>
            <a:r>
              <a:rPr lang="en-US" sz="1600" dirty="0" smtClean="0">
                <a:solidFill>
                  <a:schemeClr val="bg1">
                    <a:lumMod val="95000"/>
                  </a:schemeClr>
                </a:solidFill>
              </a:rPr>
              <a:t>Death is inevitable</a:t>
            </a:r>
          </a:p>
          <a:p>
            <a:pPr lvl="2"/>
            <a:r>
              <a:rPr lang="en-US" sz="1600" dirty="0" smtClean="0">
                <a:solidFill>
                  <a:schemeClr val="bg1">
                    <a:lumMod val="95000"/>
                  </a:schemeClr>
                </a:solidFill>
              </a:rPr>
              <a:t>HG </a:t>
            </a:r>
            <a:r>
              <a:rPr lang="en-US" sz="1600" dirty="0" err="1" smtClean="0">
                <a:solidFill>
                  <a:schemeClr val="bg1">
                    <a:lumMod val="95000"/>
                  </a:schemeClr>
                </a:solidFill>
              </a:rPr>
              <a:t>Stoka</a:t>
            </a:r>
            <a:r>
              <a:rPr lang="en-US" sz="1600" dirty="0" smtClean="0">
                <a:solidFill>
                  <a:schemeClr val="bg1">
                    <a:lumMod val="95000"/>
                  </a:schemeClr>
                </a:solidFill>
              </a:rPr>
              <a:t> Krishna </a:t>
            </a:r>
            <a:r>
              <a:rPr lang="en-US" sz="1600" dirty="0" err="1" smtClean="0">
                <a:solidFill>
                  <a:schemeClr val="bg1">
                    <a:lumMod val="95000"/>
                  </a:schemeClr>
                </a:solidFill>
              </a:rPr>
              <a:t>Prabhu</a:t>
            </a:r>
            <a:endParaRPr lang="en-US" sz="1600" dirty="0" smtClean="0">
              <a:solidFill>
                <a:schemeClr val="bg1">
                  <a:lumMod val="95000"/>
                </a:schemeClr>
              </a:solidFill>
            </a:endParaRPr>
          </a:p>
          <a:p>
            <a:pPr lvl="1"/>
            <a:endParaRPr lang="en-US" sz="2000" dirty="0" smtClean="0">
              <a:solidFill>
                <a:schemeClr val="bg1">
                  <a:lumMod val="95000"/>
                </a:schemeClr>
              </a:solidFill>
            </a:endParaRPr>
          </a:p>
          <a:p>
            <a:pPr lvl="2"/>
            <a:endParaRPr lang="en-US" sz="1600" dirty="0" smtClean="0">
              <a:solidFill>
                <a:schemeClr val="bg1">
                  <a:lumMod val="95000"/>
                </a:schemeClr>
              </a:solidFill>
            </a:endParaRPr>
          </a:p>
          <a:p>
            <a:pPr lvl="2"/>
            <a:endParaRPr lang="en-US" sz="1600" dirty="0" smtClean="0">
              <a:solidFill>
                <a:schemeClr val="bg1">
                  <a:lumMod val="95000"/>
                </a:schemeClr>
              </a:solidFill>
            </a:endParaRPr>
          </a:p>
          <a:p>
            <a:pPr lvl="1"/>
            <a:endParaRPr lang="en-US" sz="14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blinds(horizontal)">
                                      <p:cBhvr>
                                        <p:cTn id="5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1.8.10</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abhidravati mām īśa</a:t>
            </a:r>
          </a:p>
          <a:p>
            <a:pPr algn="ctr">
              <a:buNone/>
            </a:pPr>
            <a:r>
              <a:rPr lang="vi-VN" sz="1800" dirty="0" smtClean="0">
                <a:solidFill>
                  <a:schemeClr val="bg1"/>
                </a:solidFill>
              </a:rPr>
              <a:t>śaras taptāyaso vibho</a:t>
            </a:r>
          </a:p>
          <a:p>
            <a:pPr algn="ctr">
              <a:buNone/>
            </a:pPr>
            <a:r>
              <a:rPr lang="vi-VN" sz="1800" dirty="0" smtClean="0">
                <a:solidFill>
                  <a:schemeClr val="bg1"/>
                </a:solidFill>
              </a:rPr>
              <a:t>kāmaḿ dahatu māḿ nātha</a:t>
            </a:r>
          </a:p>
          <a:p>
            <a:pPr algn="ctr">
              <a:buNone/>
            </a:pPr>
            <a:r>
              <a:rPr lang="vi-VN" sz="1800" dirty="0" smtClean="0">
                <a:solidFill>
                  <a:schemeClr val="bg1"/>
                </a:solidFill>
              </a:rPr>
              <a:t>mā me garbho nipātyatām</a:t>
            </a:r>
          </a:p>
          <a:p>
            <a:pPr algn="ctr">
              <a:buNone/>
            </a:pPr>
            <a:r>
              <a:rPr lang="vi-VN" sz="1800" b="1" dirty="0" smtClean="0">
                <a:solidFill>
                  <a:schemeClr val="bg1"/>
                </a:solidFill>
              </a:rPr>
              <a:t>SYNONYMS</a:t>
            </a:r>
          </a:p>
          <a:p>
            <a:pPr algn="ctr">
              <a:buNone/>
            </a:pPr>
            <a:r>
              <a:rPr lang="vi-VN" sz="1800" dirty="0" smtClean="0">
                <a:solidFill>
                  <a:schemeClr val="bg1"/>
                </a:solidFill>
              </a:rPr>
              <a:t>abhidravati — coming towards; mām — me; īśa — O Lord; śaraḥ — the arrow; tapta — fiery; ayasaḥ — iron; vibho — O great one; kāmam — desire; dahatu — let it burn; mām — me; nātha — Oprotector; mā — not; me — my; garbhaḥ — embryo; nipātyatām — be aborted.</a:t>
            </a:r>
          </a:p>
          <a:p>
            <a:pPr algn="ctr">
              <a:buNone/>
            </a:pPr>
            <a:r>
              <a:rPr lang="vi-VN" sz="1800" b="1" dirty="0" smtClean="0">
                <a:solidFill>
                  <a:schemeClr val="bg1"/>
                </a:solidFill>
              </a:rPr>
              <a:t>TRANSLATION</a:t>
            </a:r>
          </a:p>
          <a:p>
            <a:pPr algn="ctr">
              <a:buNone/>
            </a:pPr>
            <a:r>
              <a:rPr lang="vi-VN" sz="1800" dirty="0" smtClean="0">
                <a:solidFill>
                  <a:schemeClr val="bg1"/>
                </a:solidFill>
              </a:rPr>
              <a:t>O my Lord, You are all-powerful. A fiery iron arrow is coming towards me fast. My Lord, let it burn me personally, if You so desire, but please do not let it burn and abort my embryo. Please do me this favor, my Lord.</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000" dirty="0" smtClean="0">
                <a:solidFill>
                  <a:schemeClr val="bg1">
                    <a:lumMod val="95000"/>
                  </a:schemeClr>
                </a:solidFill>
              </a:rPr>
              <a:t>Devotee asks Krishna for favors, </a:t>
            </a:r>
          </a:p>
          <a:p>
            <a:pPr lvl="1"/>
            <a:r>
              <a:rPr lang="en-US" sz="1600" dirty="0" smtClean="0">
                <a:solidFill>
                  <a:schemeClr val="bg1">
                    <a:lumMod val="95000"/>
                  </a:schemeClr>
                </a:solidFill>
              </a:rPr>
              <a:t>but not for themselves</a:t>
            </a:r>
          </a:p>
          <a:p>
            <a:pPr lvl="1"/>
            <a:r>
              <a:rPr lang="en-US" sz="1600" dirty="0" smtClean="0">
                <a:solidFill>
                  <a:schemeClr val="bg1">
                    <a:lumMod val="95000"/>
                  </a:schemeClr>
                </a:solidFill>
              </a:rPr>
              <a:t>But for </a:t>
            </a:r>
            <a:r>
              <a:rPr lang="en-US" sz="1600" dirty="0" smtClean="0">
                <a:solidFill>
                  <a:srgbClr val="FF0000"/>
                </a:solidFill>
              </a:rPr>
              <a:t>my service</a:t>
            </a:r>
            <a:endParaRPr lang="en-US" sz="1200" dirty="0" smtClean="0">
              <a:solidFill>
                <a:schemeClr val="bg1">
                  <a:lumMod val="95000"/>
                </a:schemeClr>
              </a:solidFill>
            </a:endParaRPr>
          </a:p>
          <a:p>
            <a:endParaRPr lang="en-US" sz="2000" dirty="0" smtClean="0">
              <a:solidFill>
                <a:schemeClr val="bg1">
                  <a:lumMod val="95000"/>
                </a:schemeClr>
              </a:solidFill>
            </a:endParaRPr>
          </a:p>
          <a:p>
            <a:r>
              <a:rPr lang="en-US" sz="2000" dirty="0" smtClean="0">
                <a:solidFill>
                  <a:schemeClr val="bg1">
                    <a:lumMod val="95000"/>
                  </a:schemeClr>
                </a:solidFill>
              </a:rPr>
              <a:t>Mother was responsible for her child (one of the 5 beings to be protected)</a:t>
            </a:r>
          </a:p>
          <a:p>
            <a:pPr lvl="1"/>
            <a:r>
              <a:rPr lang="en-US" sz="1600" dirty="0" smtClean="0">
                <a:solidFill>
                  <a:schemeClr val="bg1">
                    <a:lumMod val="95000"/>
                  </a:schemeClr>
                </a:solidFill>
              </a:rPr>
              <a:t>Not ashamed to take Krishna’s shelter</a:t>
            </a:r>
          </a:p>
          <a:p>
            <a:r>
              <a:rPr lang="en-US" sz="2000" dirty="0" smtClean="0">
                <a:solidFill>
                  <a:schemeClr val="bg1">
                    <a:lumMod val="95000"/>
                  </a:schemeClr>
                </a:solidFill>
              </a:rPr>
              <a:t>How could </a:t>
            </a:r>
            <a:r>
              <a:rPr lang="en-US" sz="2000" dirty="0" err="1" smtClean="0">
                <a:solidFill>
                  <a:schemeClr val="bg1">
                    <a:lumMod val="95000"/>
                  </a:schemeClr>
                </a:solidFill>
              </a:rPr>
              <a:t>Asvatthama</a:t>
            </a:r>
            <a:r>
              <a:rPr lang="en-US" sz="2000" dirty="0" smtClean="0">
                <a:solidFill>
                  <a:schemeClr val="bg1">
                    <a:lumMod val="95000"/>
                  </a:schemeClr>
                </a:solidFill>
              </a:rPr>
              <a:t> throw </a:t>
            </a:r>
            <a:r>
              <a:rPr lang="en-US" sz="2000" dirty="0" err="1" smtClean="0">
                <a:solidFill>
                  <a:schemeClr val="bg1">
                    <a:lumMod val="95000"/>
                  </a:schemeClr>
                </a:solidFill>
              </a:rPr>
              <a:t>Brahmastras</a:t>
            </a:r>
            <a:r>
              <a:rPr lang="en-US" sz="2000" dirty="0" smtClean="0">
                <a:solidFill>
                  <a:schemeClr val="bg1">
                    <a:lumMod val="95000"/>
                  </a:schemeClr>
                </a:solidFill>
              </a:rPr>
              <a:t> even after all he suffered?</a:t>
            </a:r>
          </a:p>
          <a:p>
            <a:pPr lvl="1"/>
            <a:r>
              <a:rPr lang="en-US" sz="1600" dirty="0" smtClean="0">
                <a:solidFill>
                  <a:schemeClr val="bg1">
                    <a:lumMod val="95000"/>
                  </a:schemeClr>
                </a:solidFill>
              </a:rPr>
              <a:t>He lost his power and effulgence, but not his knowledge or memory</a:t>
            </a:r>
          </a:p>
          <a:p>
            <a:pPr lvl="1"/>
            <a:r>
              <a:rPr lang="en-US" sz="1600" dirty="0" smtClean="0">
                <a:solidFill>
                  <a:schemeClr val="bg1">
                    <a:lumMod val="95000"/>
                  </a:schemeClr>
                </a:solidFill>
              </a:rPr>
              <a:t>Nor his hatred for the </a:t>
            </a:r>
            <a:r>
              <a:rPr lang="en-US" sz="1600" dirty="0" err="1" smtClean="0">
                <a:solidFill>
                  <a:schemeClr val="bg1">
                    <a:lumMod val="95000"/>
                  </a:schemeClr>
                </a:solidFill>
              </a:rPr>
              <a:t>Pandavas</a:t>
            </a:r>
            <a:endParaRPr lang="en-US" sz="1600" dirty="0" smtClean="0">
              <a:solidFill>
                <a:schemeClr val="bg1">
                  <a:lumMod val="95000"/>
                </a:schemeClr>
              </a:solidFill>
            </a:endParaRPr>
          </a:p>
          <a:p>
            <a:pPr lvl="1"/>
            <a:r>
              <a:rPr lang="en-US" sz="1600" dirty="0" smtClean="0">
                <a:solidFill>
                  <a:schemeClr val="bg1">
                    <a:lumMod val="95000"/>
                  </a:schemeClr>
                </a:solidFill>
              </a:rPr>
              <a:t>However, he was later given the benediction to become one of the seven great sages in the next </a:t>
            </a:r>
            <a:r>
              <a:rPr lang="en-US" sz="1600" dirty="0" err="1" smtClean="0">
                <a:solidFill>
                  <a:schemeClr val="bg1">
                    <a:lumMod val="95000"/>
                  </a:schemeClr>
                </a:solidFill>
              </a:rPr>
              <a:t>Manavantara</a:t>
            </a:r>
            <a:endParaRPr lang="en-US" sz="1600" dirty="0" smtClean="0">
              <a:solidFill>
                <a:schemeClr val="bg1">
                  <a:lumMod val="95000"/>
                </a:schemeClr>
              </a:solidFill>
            </a:endParaRPr>
          </a:p>
          <a:p>
            <a:pPr lvl="1"/>
            <a:r>
              <a:rPr lang="en-US" sz="1600" dirty="0" smtClean="0">
                <a:solidFill>
                  <a:schemeClr val="bg1">
                    <a:lumMod val="95000"/>
                  </a:schemeClr>
                </a:solidFill>
              </a:rPr>
              <a:t>Everything was Krishna’s pastime</a:t>
            </a:r>
          </a:p>
          <a:p>
            <a:pPr lvl="2"/>
            <a:r>
              <a:rPr lang="en-US" sz="1400" dirty="0" smtClean="0">
                <a:solidFill>
                  <a:schemeClr val="bg1">
                    <a:lumMod val="95000"/>
                  </a:schemeClr>
                </a:solidFill>
              </a:rPr>
              <a:t>They proceed according to His desire and simply for His pleasure</a:t>
            </a:r>
          </a:p>
          <a:p>
            <a:pPr lvl="2"/>
            <a:r>
              <a:rPr lang="en-US" sz="1400" dirty="0" smtClean="0">
                <a:solidFill>
                  <a:schemeClr val="bg1">
                    <a:lumMod val="95000"/>
                  </a:schemeClr>
                </a:solidFill>
              </a:rPr>
              <a:t>Participants in those pastimes are suitably empowered to play their respective roles</a:t>
            </a:r>
          </a:p>
          <a:p>
            <a:pPr lvl="2"/>
            <a:endParaRPr lang="en-US" sz="12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1.8.11</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sūta uvāca</a:t>
            </a:r>
          </a:p>
          <a:p>
            <a:pPr algn="ctr">
              <a:buNone/>
            </a:pPr>
            <a:r>
              <a:rPr lang="vi-VN" sz="1600" dirty="0" smtClean="0">
                <a:solidFill>
                  <a:schemeClr val="bg1"/>
                </a:solidFill>
              </a:rPr>
              <a:t>upadhārya vacas tasyā</a:t>
            </a:r>
          </a:p>
          <a:p>
            <a:pPr algn="ctr">
              <a:buNone/>
            </a:pPr>
            <a:r>
              <a:rPr lang="vi-VN" sz="1600" dirty="0" smtClean="0">
                <a:solidFill>
                  <a:schemeClr val="bg1"/>
                </a:solidFill>
              </a:rPr>
              <a:t>bhagavān </a:t>
            </a:r>
            <a:r>
              <a:rPr lang="vi-VN" sz="1600" dirty="0" smtClean="0">
                <a:solidFill>
                  <a:srgbClr val="FF0000"/>
                </a:solidFill>
              </a:rPr>
              <a:t>bhakta-vatsalaḥ</a:t>
            </a:r>
          </a:p>
          <a:p>
            <a:pPr algn="ctr">
              <a:buNone/>
            </a:pPr>
            <a:r>
              <a:rPr lang="vi-VN" sz="1600" dirty="0" smtClean="0">
                <a:solidFill>
                  <a:schemeClr val="bg1"/>
                </a:solidFill>
              </a:rPr>
              <a:t>apāṇḍavam idaḿ kartuḿ</a:t>
            </a:r>
          </a:p>
          <a:p>
            <a:pPr algn="ctr">
              <a:buNone/>
            </a:pPr>
            <a:r>
              <a:rPr lang="vi-VN" sz="1600" dirty="0" smtClean="0">
                <a:solidFill>
                  <a:schemeClr val="bg1"/>
                </a:solidFill>
              </a:rPr>
              <a:t>drauṇer astram abudhyata</a:t>
            </a:r>
          </a:p>
          <a:p>
            <a:pPr algn="ctr">
              <a:buNone/>
            </a:pPr>
            <a:r>
              <a:rPr lang="vi-VN" sz="1600" b="1" dirty="0" smtClean="0">
                <a:solidFill>
                  <a:schemeClr val="bg1"/>
                </a:solidFill>
              </a:rPr>
              <a:t>SYNONYMS</a:t>
            </a:r>
          </a:p>
          <a:p>
            <a:pPr algn="ctr">
              <a:buNone/>
            </a:pPr>
            <a:r>
              <a:rPr lang="vi-VN" sz="1600" dirty="0" smtClean="0">
                <a:solidFill>
                  <a:schemeClr val="bg1"/>
                </a:solidFill>
              </a:rPr>
              <a:t>sūtaḥ uvāca — Sūta Gosvāmī said; upadhārya — by hearing her patiently; vacaḥ — words; tasyāḥ — her; bhagavān — the Personality of Godhead; bhakta-vatsalaḥ — He who is very much affectionate towards His devotees; apāṇḍavam — without the existence of the Pāṇḍavas' descendants; idam — this; kartum — to do it; drauṇeḥ — of the son of Droṇācārya; astram — weapon; abudhyata — understood.</a:t>
            </a:r>
          </a:p>
          <a:p>
            <a:pPr algn="ctr">
              <a:buNone/>
            </a:pPr>
            <a:r>
              <a:rPr lang="vi-VN" sz="1600" b="1" dirty="0" smtClean="0">
                <a:solidFill>
                  <a:schemeClr val="bg1"/>
                </a:solidFill>
              </a:rPr>
              <a:t>TRANSLATION</a:t>
            </a:r>
          </a:p>
          <a:p>
            <a:pPr algn="ctr">
              <a:buNone/>
            </a:pPr>
            <a:r>
              <a:rPr lang="vi-VN" sz="1600" dirty="0" smtClean="0">
                <a:solidFill>
                  <a:schemeClr val="bg1"/>
                </a:solidFill>
              </a:rPr>
              <a:t>Sūta Gosvāmī said: Having patiently heard her words, Lord Śrī Kṛṣṇa, who is always very affectionate to His devotees, could at once understand that Aśvatthāmā, the son of Droṇācārya, had thrown the brahmāstra to finish the last life in the Pāṇḍava family.</a:t>
            </a:r>
          </a:p>
          <a:p>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dirty="0" err="1" smtClean="0">
                <a:solidFill>
                  <a:schemeClr val="bg1">
                    <a:lumMod val="95000"/>
                  </a:schemeClr>
                </a:solidFill>
              </a:rPr>
              <a:t>Bhakti</a:t>
            </a:r>
            <a:r>
              <a:rPr lang="en-US" sz="1600" dirty="0" smtClean="0">
                <a:solidFill>
                  <a:schemeClr val="bg1">
                    <a:lumMod val="95000"/>
                  </a:schemeClr>
                </a:solidFill>
              </a:rPr>
              <a:t> </a:t>
            </a:r>
            <a:r>
              <a:rPr lang="en-US" sz="1600" dirty="0" err="1" smtClean="0">
                <a:solidFill>
                  <a:schemeClr val="bg1">
                    <a:lumMod val="95000"/>
                  </a:schemeClr>
                </a:solidFill>
              </a:rPr>
              <a:t>Vatsalah</a:t>
            </a:r>
            <a:endParaRPr lang="en-US" sz="1600" dirty="0" smtClean="0">
              <a:solidFill>
                <a:schemeClr val="bg1">
                  <a:lumMod val="95000"/>
                </a:schemeClr>
              </a:solidFill>
            </a:endParaRPr>
          </a:p>
          <a:p>
            <a:pPr lvl="1"/>
            <a:r>
              <a:rPr lang="en-US" sz="1600" u="sng" dirty="0" smtClean="0">
                <a:solidFill>
                  <a:schemeClr val="bg1">
                    <a:lumMod val="95000"/>
                  </a:schemeClr>
                </a:solidFill>
              </a:rPr>
              <a:t>Most prominent feature of Krishna</a:t>
            </a:r>
          </a:p>
          <a:p>
            <a:pPr lvl="1"/>
            <a:r>
              <a:rPr lang="en-US" sz="1600" dirty="0" smtClean="0">
                <a:solidFill>
                  <a:schemeClr val="bg1">
                    <a:lumMod val="95000"/>
                  </a:schemeClr>
                </a:solidFill>
              </a:rPr>
              <a:t>Only devotees come to know it</a:t>
            </a:r>
          </a:p>
          <a:p>
            <a:pPr lvl="1"/>
            <a:r>
              <a:rPr lang="en-US" sz="1600" dirty="0" smtClean="0">
                <a:solidFill>
                  <a:schemeClr val="bg1">
                    <a:lumMod val="95000"/>
                  </a:schemeClr>
                </a:solidFill>
              </a:rPr>
              <a:t>Non-devotees don’t know it, because they are envious</a:t>
            </a:r>
          </a:p>
          <a:p>
            <a:r>
              <a:rPr lang="en-US" sz="1600" dirty="0" smtClean="0">
                <a:solidFill>
                  <a:schemeClr val="bg1">
                    <a:lumMod val="95000"/>
                  </a:schemeClr>
                </a:solidFill>
              </a:rPr>
              <a:t>Lord wants to protect the devotees, because that is for </a:t>
            </a:r>
            <a:r>
              <a:rPr lang="en-US" sz="1600" u="sng" dirty="0" smtClean="0">
                <a:solidFill>
                  <a:schemeClr val="bg1">
                    <a:lumMod val="95000"/>
                  </a:schemeClr>
                </a:solidFill>
              </a:rPr>
              <a:t>everyone’s good</a:t>
            </a:r>
          </a:p>
          <a:p>
            <a:pPr lvl="1"/>
            <a:r>
              <a:rPr lang="en-US" sz="1600" dirty="0" smtClean="0">
                <a:solidFill>
                  <a:schemeClr val="bg1">
                    <a:lumMod val="95000"/>
                  </a:schemeClr>
                </a:solidFill>
              </a:rPr>
              <a:t>Lord wanted the </a:t>
            </a:r>
            <a:r>
              <a:rPr lang="en-US" sz="1600" dirty="0" err="1" smtClean="0">
                <a:solidFill>
                  <a:schemeClr val="bg1">
                    <a:lumMod val="95000"/>
                  </a:schemeClr>
                </a:solidFill>
              </a:rPr>
              <a:t>Pandavas</a:t>
            </a:r>
            <a:r>
              <a:rPr lang="en-US" sz="1600" dirty="0" smtClean="0">
                <a:solidFill>
                  <a:schemeClr val="bg1">
                    <a:lumMod val="95000"/>
                  </a:schemeClr>
                </a:solidFill>
              </a:rPr>
              <a:t> to rule the world, because they are ideal family of devotees</a:t>
            </a:r>
            <a:endParaRPr lang="en-US" sz="16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1.8.12</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tarhy evātha muni-śreṣṭha</a:t>
            </a:r>
          </a:p>
          <a:p>
            <a:pPr algn="ctr">
              <a:buNone/>
            </a:pPr>
            <a:r>
              <a:rPr lang="vi-VN" sz="1800" dirty="0" smtClean="0">
                <a:solidFill>
                  <a:schemeClr val="bg1"/>
                </a:solidFill>
              </a:rPr>
              <a:t>pāṇḍavāḥ pañca sāyakān</a:t>
            </a:r>
          </a:p>
          <a:p>
            <a:pPr algn="ctr">
              <a:buNone/>
            </a:pPr>
            <a:r>
              <a:rPr lang="vi-VN" sz="1800" dirty="0" smtClean="0">
                <a:solidFill>
                  <a:schemeClr val="bg1"/>
                </a:solidFill>
              </a:rPr>
              <a:t>ātmano 'bhimukhān dīptān</a:t>
            </a:r>
          </a:p>
          <a:p>
            <a:pPr algn="ctr">
              <a:buNone/>
            </a:pPr>
            <a:r>
              <a:rPr lang="vi-VN" sz="1800" dirty="0" smtClean="0">
                <a:solidFill>
                  <a:schemeClr val="bg1"/>
                </a:solidFill>
              </a:rPr>
              <a:t>ālakṣyāstrāṇy upādaduḥ</a:t>
            </a:r>
          </a:p>
          <a:p>
            <a:pPr algn="ctr">
              <a:buNone/>
            </a:pPr>
            <a:r>
              <a:rPr lang="vi-VN" sz="1800" b="1" dirty="0" smtClean="0">
                <a:solidFill>
                  <a:schemeClr val="bg1"/>
                </a:solidFill>
              </a:rPr>
              <a:t>SYNONYMS</a:t>
            </a:r>
          </a:p>
          <a:p>
            <a:pPr algn="ctr">
              <a:buNone/>
            </a:pPr>
            <a:r>
              <a:rPr lang="vi-VN" sz="1800" dirty="0" smtClean="0">
                <a:solidFill>
                  <a:schemeClr val="bg1"/>
                </a:solidFill>
              </a:rPr>
              <a:t>tarhi — then; eva — also; atha — therefore; muni-śreṣṭha — O chief amongst the munis; pāṇḍavāḥ — all the sons of Pāṇḍu; pañca — five; sāyakān — weapons; ātmanaḥ — own selves; abhimukhān — towards; dīptān — glaring; ālakṣya — seeing it; astrāṇi — weapons; upādaduḥ — took up.</a:t>
            </a:r>
          </a:p>
          <a:p>
            <a:pPr algn="ctr">
              <a:buNone/>
            </a:pPr>
            <a:r>
              <a:rPr lang="vi-VN" sz="1800" b="1" dirty="0" smtClean="0">
                <a:solidFill>
                  <a:schemeClr val="bg1"/>
                </a:solidFill>
              </a:rPr>
              <a:t>TRANSLATION</a:t>
            </a:r>
          </a:p>
          <a:p>
            <a:pPr algn="ctr">
              <a:buNone/>
            </a:pPr>
            <a:r>
              <a:rPr lang="vi-VN" sz="1800" dirty="0" smtClean="0">
                <a:solidFill>
                  <a:schemeClr val="bg1"/>
                </a:solidFill>
              </a:rPr>
              <a:t>O foremost among the great thinkers [munis] [Śaunaka], seeing the glaring brahmāstra proceeding towards them, the Pāṇḍavas took up their five respective weapons.</a:t>
            </a:r>
          </a:p>
          <a:p>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lumMod val="95000"/>
                  </a:schemeClr>
                </a:solidFill>
              </a:rPr>
              <a:t>2 </a:t>
            </a:r>
            <a:r>
              <a:rPr lang="en-US" sz="2000" dirty="0" err="1" smtClean="0">
                <a:solidFill>
                  <a:schemeClr val="bg1">
                    <a:lumMod val="95000"/>
                  </a:schemeClr>
                </a:solidFill>
              </a:rPr>
              <a:t>Brahmastras</a:t>
            </a:r>
            <a:r>
              <a:rPr lang="en-US" sz="2000" dirty="0" smtClean="0">
                <a:solidFill>
                  <a:schemeClr val="bg1">
                    <a:lumMod val="95000"/>
                  </a:schemeClr>
                </a:solidFill>
              </a:rPr>
              <a:t> were shot</a:t>
            </a:r>
          </a:p>
          <a:p>
            <a:pPr lvl="1"/>
            <a:r>
              <a:rPr lang="en-US" sz="1600" dirty="0" smtClean="0">
                <a:solidFill>
                  <a:schemeClr val="bg1">
                    <a:lumMod val="95000"/>
                  </a:schemeClr>
                </a:solidFill>
              </a:rPr>
              <a:t>One to kill all the five </a:t>
            </a:r>
            <a:r>
              <a:rPr lang="en-US" sz="1600" dirty="0" err="1" smtClean="0">
                <a:solidFill>
                  <a:schemeClr val="bg1">
                    <a:lumMod val="95000"/>
                  </a:schemeClr>
                </a:solidFill>
              </a:rPr>
              <a:t>Pandavas</a:t>
            </a:r>
            <a:endParaRPr lang="en-US" sz="1600" dirty="0" smtClean="0">
              <a:solidFill>
                <a:schemeClr val="bg1">
                  <a:lumMod val="95000"/>
                </a:schemeClr>
              </a:solidFill>
            </a:endParaRPr>
          </a:p>
          <a:p>
            <a:pPr lvl="1"/>
            <a:r>
              <a:rPr lang="en-US" sz="1600" dirty="0" smtClean="0">
                <a:solidFill>
                  <a:schemeClr val="bg1">
                    <a:lumMod val="95000"/>
                  </a:schemeClr>
                </a:solidFill>
              </a:rPr>
              <a:t>Another to kill </a:t>
            </a:r>
            <a:r>
              <a:rPr lang="en-US" sz="1600" dirty="0" err="1" smtClean="0">
                <a:solidFill>
                  <a:schemeClr val="bg1">
                    <a:lumMod val="95000"/>
                  </a:schemeClr>
                </a:solidFill>
              </a:rPr>
              <a:t>Maharaj</a:t>
            </a:r>
            <a:r>
              <a:rPr lang="en-US" sz="1600" dirty="0" smtClean="0">
                <a:solidFill>
                  <a:schemeClr val="bg1">
                    <a:lumMod val="95000"/>
                  </a:schemeClr>
                </a:solidFill>
              </a:rPr>
              <a:t> </a:t>
            </a:r>
            <a:r>
              <a:rPr lang="en-US" sz="1600" dirty="0" err="1" smtClean="0">
                <a:solidFill>
                  <a:schemeClr val="bg1">
                    <a:lumMod val="95000"/>
                  </a:schemeClr>
                </a:solidFill>
              </a:rPr>
              <a:t>Parikshit</a:t>
            </a:r>
            <a:endParaRPr lang="en-US" sz="1600" dirty="0" smtClean="0">
              <a:solidFill>
                <a:schemeClr val="bg1">
                  <a:lumMod val="95000"/>
                </a:schemeClr>
              </a:solidFill>
            </a:endParaRPr>
          </a:p>
          <a:p>
            <a:r>
              <a:rPr lang="en-US" sz="2000" dirty="0" smtClean="0">
                <a:solidFill>
                  <a:schemeClr val="bg1">
                    <a:lumMod val="95000"/>
                  </a:schemeClr>
                </a:solidFill>
              </a:rPr>
              <a:t>Purpose - To kill all remaining members of </a:t>
            </a:r>
            <a:r>
              <a:rPr lang="en-US" sz="2000" dirty="0" err="1" smtClean="0">
                <a:solidFill>
                  <a:schemeClr val="bg1">
                    <a:lumMod val="95000"/>
                  </a:schemeClr>
                </a:solidFill>
              </a:rPr>
              <a:t>Pandava</a:t>
            </a:r>
            <a:r>
              <a:rPr lang="en-US" sz="2000" dirty="0" smtClean="0">
                <a:solidFill>
                  <a:schemeClr val="bg1">
                    <a:lumMod val="95000"/>
                  </a:schemeClr>
                </a:solidFill>
              </a:rPr>
              <a:t> dynasty</a:t>
            </a:r>
            <a:endParaRPr lang="en-US" sz="20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1.8.13</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vyasanaḿ vīkṣya tat teṣām</a:t>
            </a:r>
          </a:p>
          <a:p>
            <a:pPr algn="ctr">
              <a:buNone/>
            </a:pPr>
            <a:r>
              <a:rPr lang="vi-VN" sz="1800" dirty="0" smtClean="0">
                <a:solidFill>
                  <a:srgbClr val="FF0000"/>
                </a:solidFill>
              </a:rPr>
              <a:t>ananya-viṣayātmanām</a:t>
            </a:r>
          </a:p>
          <a:p>
            <a:pPr algn="ctr">
              <a:buNone/>
            </a:pPr>
            <a:r>
              <a:rPr lang="vi-VN" sz="1800" dirty="0" smtClean="0">
                <a:solidFill>
                  <a:schemeClr val="bg1"/>
                </a:solidFill>
              </a:rPr>
              <a:t>sudarśanena svāstreṇa</a:t>
            </a:r>
          </a:p>
          <a:p>
            <a:pPr algn="ctr">
              <a:buNone/>
            </a:pPr>
            <a:r>
              <a:rPr lang="vi-VN" sz="1800" dirty="0" smtClean="0">
                <a:solidFill>
                  <a:schemeClr val="bg1"/>
                </a:solidFill>
              </a:rPr>
              <a:t>svānāḿ rakṣāḿ vyadhād vibhuḥ</a:t>
            </a:r>
          </a:p>
          <a:p>
            <a:pPr algn="ctr">
              <a:buNone/>
            </a:pPr>
            <a:r>
              <a:rPr lang="vi-VN" sz="1800" b="1" dirty="0" smtClean="0">
                <a:solidFill>
                  <a:schemeClr val="bg1"/>
                </a:solidFill>
              </a:rPr>
              <a:t>SYNONYMS</a:t>
            </a:r>
          </a:p>
          <a:p>
            <a:pPr algn="ctr">
              <a:buNone/>
            </a:pPr>
            <a:r>
              <a:rPr lang="vi-VN" sz="1800" dirty="0" smtClean="0">
                <a:solidFill>
                  <a:schemeClr val="bg1"/>
                </a:solidFill>
              </a:rPr>
              <a:t>vyasanam — great danger; vīkṣya — having observed; tat — that; teṣām — their; ananya — no other; viṣaya — means; ātmanām — thus inclined; sudarśanena — by the wheel of Śrī Kṛṣṇa; sva-astreṇa— by the weapon; svānām — of His own devotees; rakṣām — protection; vyadhāt — did it; vibhuḥ — the Almighty.</a:t>
            </a:r>
          </a:p>
          <a:p>
            <a:pPr algn="ctr">
              <a:buNone/>
            </a:pPr>
            <a:r>
              <a:rPr lang="vi-VN" sz="1800" b="1" dirty="0" smtClean="0">
                <a:solidFill>
                  <a:schemeClr val="bg1"/>
                </a:solidFill>
              </a:rPr>
              <a:t>TRANSLATION</a:t>
            </a:r>
          </a:p>
          <a:p>
            <a:pPr algn="ctr">
              <a:buNone/>
            </a:pPr>
            <a:r>
              <a:rPr lang="vi-VN" sz="1800" dirty="0" smtClean="0">
                <a:solidFill>
                  <a:schemeClr val="bg1"/>
                </a:solidFill>
              </a:rPr>
              <a:t>The almighty Personality of Godhead, Śrī Kṛṣṇa, having observed that a great danger was befalling His unalloyed devotees, who were fully surrendered souls, at once took up His Sudarśana disc to protect them</a:t>
            </a:r>
            <a:r>
              <a:rPr lang="vi-VN" sz="1800" dirty="0" smtClean="0"/>
              <a:t>.</a:t>
            </a:r>
          </a:p>
          <a:p>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err="1" smtClean="0">
                <a:solidFill>
                  <a:schemeClr val="bg1">
                    <a:lumMod val="95000"/>
                  </a:schemeClr>
                </a:solidFill>
              </a:rPr>
              <a:t>Brahmastra</a:t>
            </a:r>
            <a:endParaRPr lang="en-US" sz="2000" dirty="0" smtClean="0">
              <a:solidFill>
                <a:schemeClr val="bg1">
                  <a:lumMod val="95000"/>
                </a:schemeClr>
              </a:solidFill>
            </a:endParaRPr>
          </a:p>
          <a:p>
            <a:pPr lvl="1"/>
            <a:r>
              <a:rPr lang="en-US" sz="1600" dirty="0" smtClean="0">
                <a:solidFill>
                  <a:schemeClr val="bg1">
                    <a:lumMod val="95000"/>
                  </a:schemeClr>
                </a:solidFill>
              </a:rPr>
              <a:t>More powerful than nuclear bombs – More radiation and heat</a:t>
            </a:r>
          </a:p>
          <a:p>
            <a:pPr lvl="1"/>
            <a:r>
              <a:rPr lang="en-US" sz="1600" dirty="0" smtClean="0">
                <a:solidFill>
                  <a:schemeClr val="bg1">
                    <a:lumMod val="95000"/>
                  </a:schemeClr>
                </a:solidFill>
              </a:rPr>
              <a:t>Product of a subtler science – Sound of a mantra</a:t>
            </a:r>
          </a:p>
          <a:p>
            <a:pPr lvl="1"/>
            <a:r>
              <a:rPr lang="en-US" sz="1600" dirty="0" smtClean="0">
                <a:solidFill>
                  <a:schemeClr val="bg1">
                    <a:lumMod val="95000"/>
                  </a:schemeClr>
                </a:solidFill>
              </a:rPr>
              <a:t>Accurate – Kills the target, spares the innocent</a:t>
            </a:r>
          </a:p>
          <a:p>
            <a:r>
              <a:rPr lang="en-US" sz="2000" dirty="0" err="1" smtClean="0">
                <a:solidFill>
                  <a:schemeClr val="bg1">
                    <a:lumMod val="95000"/>
                  </a:schemeClr>
                </a:solidFill>
              </a:rPr>
              <a:t>Pandavas</a:t>
            </a:r>
            <a:r>
              <a:rPr lang="en-US" sz="2000" dirty="0" smtClean="0">
                <a:solidFill>
                  <a:schemeClr val="bg1">
                    <a:lumMod val="95000"/>
                  </a:schemeClr>
                </a:solidFill>
              </a:rPr>
              <a:t> knew nothing but the Lord</a:t>
            </a:r>
          </a:p>
          <a:p>
            <a:pPr lvl="1"/>
            <a:r>
              <a:rPr lang="en-US" sz="1600" dirty="0" smtClean="0">
                <a:solidFill>
                  <a:schemeClr val="bg1">
                    <a:lumMod val="95000"/>
                  </a:schemeClr>
                </a:solidFill>
              </a:rPr>
              <a:t>That is their qualification</a:t>
            </a:r>
          </a:p>
          <a:p>
            <a:r>
              <a:rPr lang="en-US" sz="2000" dirty="0" smtClean="0">
                <a:solidFill>
                  <a:schemeClr val="bg1">
                    <a:lumMod val="95000"/>
                  </a:schemeClr>
                </a:solidFill>
              </a:rPr>
              <a:t>Lord broke his vow to protect His devotees</a:t>
            </a:r>
          </a:p>
          <a:p>
            <a:pPr lvl="1"/>
            <a:r>
              <a:rPr lang="en-US" sz="1600" dirty="0" smtClean="0">
                <a:solidFill>
                  <a:schemeClr val="bg1">
                    <a:lumMod val="95000"/>
                  </a:schemeClr>
                </a:solidFill>
              </a:rPr>
              <a:t>Nothing else is more important for the Lord (</a:t>
            </a:r>
            <a:r>
              <a:rPr lang="en-US" sz="1600" dirty="0" err="1" smtClean="0">
                <a:solidFill>
                  <a:schemeClr val="bg1">
                    <a:lumMod val="95000"/>
                  </a:schemeClr>
                </a:solidFill>
              </a:rPr>
              <a:t>Bhakta</a:t>
            </a:r>
            <a:r>
              <a:rPr lang="en-US" sz="1600" dirty="0" smtClean="0">
                <a:solidFill>
                  <a:schemeClr val="bg1">
                    <a:lumMod val="95000"/>
                  </a:schemeClr>
                </a:solidFill>
              </a:rPr>
              <a:t> </a:t>
            </a:r>
            <a:r>
              <a:rPr lang="en-US" sz="1600" dirty="0" err="1" smtClean="0">
                <a:solidFill>
                  <a:schemeClr val="bg1">
                    <a:lumMod val="95000"/>
                  </a:schemeClr>
                </a:solidFill>
              </a:rPr>
              <a:t>Vatsalah</a:t>
            </a:r>
            <a:r>
              <a:rPr lang="en-US" sz="1600" dirty="0" smtClean="0">
                <a:solidFill>
                  <a:schemeClr val="bg1">
                    <a:lumMod val="95000"/>
                  </a:schemeClr>
                </a:solidFill>
              </a:rPr>
              <a:t>)</a:t>
            </a:r>
            <a:endParaRPr lang="en-US" sz="16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pPr algn="ctr">
              <a:lnSpc>
                <a:spcPct val="80000"/>
              </a:lnSpc>
              <a:buFontTx/>
              <a:buNone/>
            </a:pPr>
            <a:r>
              <a:rPr lang="en-US" sz="2000" dirty="0" err="1" smtClean="0">
                <a:solidFill>
                  <a:schemeClr val="bg1"/>
                </a:solidFill>
                <a:latin typeface="Balaram" pitchFamily="2" charset="0"/>
              </a:rPr>
              <a:t>nañöa-präyeñv</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abhadreñu</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nityaà</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bhägavata-sevayä</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bhagavaty</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uttama-çloke</a:t>
            </a:r>
            <a:endParaRPr lang="en-US" sz="2000" dirty="0" smtClean="0">
              <a:solidFill>
                <a:schemeClr val="bg1"/>
              </a:solidFill>
              <a:latin typeface="Balaram" pitchFamily="2" charset="0"/>
            </a:endParaRPr>
          </a:p>
          <a:p>
            <a:pPr algn="ctr">
              <a:lnSpc>
                <a:spcPct val="80000"/>
              </a:lnSpc>
              <a:buFontTx/>
              <a:buNone/>
            </a:pPr>
            <a:r>
              <a:rPr lang="en-US" sz="2000" dirty="0" err="1" smtClean="0">
                <a:solidFill>
                  <a:schemeClr val="bg1"/>
                </a:solidFill>
                <a:latin typeface="Balaram" pitchFamily="2" charset="0"/>
              </a:rPr>
              <a:t>bhaktir</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bhavati</a:t>
            </a:r>
            <a:r>
              <a:rPr lang="en-US" sz="2000" dirty="0" smtClean="0">
                <a:solidFill>
                  <a:schemeClr val="bg1"/>
                </a:solidFill>
                <a:latin typeface="Balaram" pitchFamily="2" charset="0"/>
              </a:rPr>
              <a:t> </a:t>
            </a:r>
            <a:r>
              <a:rPr lang="en-US" sz="2000" dirty="0" err="1" smtClean="0">
                <a:solidFill>
                  <a:schemeClr val="bg1"/>
                </a:solidFill>
                <a:latin typeface="Balaram" pitchFamily="2" charset="0"/>
              </a:rPr>
              <a:t>naiñöhiké</a:t>
            </a:r>
            <a:endParaRPr lang="en-US" sz="2000" dirty="0" smtClean="0">
              <a:solidFill>
                <a:schemeClr val="bg1"/>
              </a:solidFill>
              <a:latin typeface="Balaram" pitchFamily="2" charset="0"/>
            </a:endParaRPr>
          </a:p>
          <a:p>
            <a:pPr>
              <a:lnSpc>
                <a:spcPct val="80000"/>
              </a:lnSpc>
              <a:buFontTx/>
              <a:buNone/>
            </a:pPr>
            <a:endParaRPr lang="en-US" sz="2000" dirty="0" smtClean="0">
              <a:solidFill>
                <a:schemeClr val="bg1"/>
              </a:solidFill>
              <a:latin typeface="Balaram" pitchFamily="2" charset="0"/>
            </a:endParaRPr>
          </a:p>
          <a:p>
            <a:pPr>
              <a:lnSpc>
                <a:spcPct val="80000"/>
              </a:lnSpc>
              <a:buFontTx/>
              <a:buNone/>
            </a:pPr>
            <a:r>
              <a:rPr lang="en-US" sz="2000" dirty="0" smtClean="0">
                <a:solidFill>
                  <a:schemeClr val="bg1"/>
                </a:solidFill>
                <a:latin typeface="Balaram" pitchFamily="2" charset="0"/>
              </a:rPr>
              <a:t>“By regular attendance in classes on the </a:t>
            </a:r>
            <a:r>
              <a:rPr lang="en-US" sz="2000" dirty="0" err="1" smtClean="0">
                <a:solidFill>
                  <a:schemeClr val="bg1"/>
                </a:solidFill>
                <a:latin typeface="Balaram" pitchFamily="2" charset="0"/>
              </a:rPr>
              <a:t>Bhägavatam</a:t>
            </a:r>
            <a:r>
              <a:rPr lang="en-US" sz="2000" dirty="0" smtClean="0">
                <a:solidFill>
                  <a:schemeClr val="bg1"/>
                </a:solidFill>
                <a:latin typeface="Balaram" pitchFamily="2" charset="0"/>
              </a:rPr>
              <a:t> and by rendering of service to the pure devotee, all that is troublesome to the heart is almost completely destroyed, and loving service unto the Personality of Godhead, who is praised with transcendental songs, is established as an irrevocable fact.” SB1.2.18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1.8.14</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antaḥsthaḥ sarva-bhūtānām</a:t>
            </a:r>
          </a:p>
          <a:p>
            <a:pPr algn="ctr">
              <a:buNone/>
            </a:pPr>
            <a:r>
              <a:rPr lang="vi-VN" sz="1800" dirty="0" smtClean="0">
                <a:solidFill>
                  <a:schemeClr val="bg1"/>
                </a:solidFill>
              </a:rPr>
              <a:t>ātmā </a:t>
            </a:r>
            <a:r>
              <a:rPr lang="vi-VN" sz="1800" dirty="0" smtClean="0">
                <a:solidFill>
                  <a:srgbClr val="FF0000"/>
                </a:solidFill>
              </a:rPr>
              <a:t>yogeśvaro</a:t>
            </a:r>
            <a:r>
              <a:rPr lang="vi-VN" sz="1800" dirty="0" smtClean="0">
                <a:solidFill>
                  <a:schemeClr val="bg1"/>
                </a:solidFill>
              </a:rPr>
              <a:t> hariḥ</a:t>
            </a:r>
          </a:p>
          <a:p>
            <a:pPr algn="ctr">
              <a:buNone/>
            </a:pPr>
            <a:r>
              <a:rPr lang="vi-VN" sz="1800" dirty="0" smtClean="0">
                <a:solidFill>
                  <a:schemeClr val="bg1"/>
                </a:solidFill>
              </a:rPr>
              <a:t>sva-māyayāvṛṇod garbhaḿ</a:t>
            </a:r>
          </a:p>
          <a:p>
            <a:pPr algn="ctr">
              <a:buNone/>
            </a:pPr>
            <a:r>
              <a:rPr lang="vi-VN" sz="1800" dirty="0" smtClean="0">
                <a:solidFill>
                  <a:schemeClr val="bg1"/>
                </a:solidFill>
              </a:rPr>
              <a:t>vairāṭyāḥ kuru-tantave</a:t>
            </a:r>
          </a:p>
          <a:p>
            <a:pPr algn="ctr">
              <a:buNone/>
            </a:pPr>
            <a:r>
              <a:rPr lang="vi-VN" sz="1800" b="1" dirty="0" smtClean="0">
                <a:solidFill>
                  <a:schemeClr val="bg1"/>
                </a:solidFill>
              </a:rPr>
              <a:t>SYNONYMS</a:t>
            </a:r>
          </a:p>
          <a:p>
            <a:pPr algn="ctr">
              <a:buNone/>
            </a:pPr>
            <a:r>
              <a:rPr lang="vi-VN" sz="1800" dirty="0" smtClean="0">
                <a:solidFill>
                  <a:schemeClr val="bg1"/>
                </a:solidFill>
              </a:rPr>
              <a:t>antaḥsthaḥ — being within; sarva — all; bhūtānām — of the living beings; ātmā — soul; yoga-īśvaraḥ — the Lord of all mysticism; hariḥ — the Supreme Lord; sva-māyayā — by the personal energy;āvṛṇot — covered; garbham — embryo; vairāṭyāḥ — of Uttarā; kuru-tantave — for the progeny of Mahārāja Kuru.</a:t>
            </a:r>
          </a:p>
          <a:p>
            <a:pPr algn="ctr">
              <a:buNone/>
            </a:pPr>
            <a:r>
              <a:rPr lang="vi-VN" sz="1800" b="1" dirty="0" smtClean="0">
                <a:solidFill>
                  <a:schemeClr val="bg1"/>
                </a:solidFill>
              </a:rPr>
              <a:t>TRANSLATION</a:t>
            </a:r>
          </a:p>
          <a:p>
            <a:pPr algn="ctr">
              <a:buNone/>
            </a:pPr>
            <a:r>
              <a:rPr lang="vi-VN" sz="1800" dirty="0" smtClean="0">
                <a:solidFill>
                  <a:schemeClr val="bg1"/>
                </a:solidFill>
              </a:rPr>
              <a:t>The Lord of supreme mysticism, Śrī Kṛṣṇa, resides within everyone's heart as the Paramātmā. As such, just to protect the progeny of the Kuru dynasty, He covered the embryo of Uttarā by His personal energy.</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b="1" u="sng" dirty="0" smtClean="0">
                <a:solidFill>
                  <a:schemeClr val="bg1">
                    <a:lumMod val="95000"/>
                  </a:schemeClr>
                </a:solidFill>
              </a:rPr>
              <a:t>SB 1.12.7</a:t>
            </a:r>
            <a:r>
              <a:rPr lang="en-US" sz="1600" dirty="0" smtClean="0">
                <a:solidFill>
                  <a:schemeClr val="bg1">
                    <a:lumMod val="95000"/>
                  </a:schemeClr>
                </a:solidFill>
              </a:rPr>
              <a:t>: O son of </a:t>
            </a:r>
            <a:r>
              <a:rPr lang="en-US" sz="1600" dirty="0" err="1" smtClean="0">
                <a:solidFill>
                  <a:schemeClr val="bg1">
                    <a:lumMod val="95000"/>
                  </a:schemeClr>
                </a:solidFill>
              </a:rPr>
              <a:t>Bhṛgu</a:t>
            </a:r>
            <a:r>
              <a:rPr lang="en-US" sz="1600" dirty="0" smtClean="0">
                <a:solidFill>
                  <a:schemeClr val="bg1">
                    <a:lumMod val="95000"/>
                  </a:schemeClr>
                </a:solidFill>
              </a:rPr>
              <a:t> [</a:t>
            </a:r>
            <a:r>
              <a:rPr lang="en-US" sz="1600" dirty="0" err="1" smtClean="0">
                <a:solidFill>
                  <a:schemeClr val="bg1">
                    <a:lumMod val="95000"/>
                  </a:schemeClr>
                </a:solidFill>
              </a:rPr>
              <a:t>Śaunaka</a:t>
            </a:r>
            <a:r>
              <a:rPr lang="en-US" sz="1600" dirty="0" smtClean="0">
                <a:solidFill>
                  <a:schemeClr val="bg1">
                    <a:lumMod val="95000"/>
                  </a:schemeClr>
                </a:solidFill>
              </a:rPr>
              <a:t>], when the child </a:t>
            </a:r>
            <a:r>
              <a:rPr lang="en-US" sz="1600" dirty="0" err="1" smtClean="0">
                <a:solidFill>
                  <a:schemeClr val="bg1">
                    <a:lumMod val="95000"/>
                  </a:schemeClr>
                </a:solidFill>
              </a:rPr>
              <a:t>Parīkṣit</a:t>
            </a:r>
            <a:r>
              <a:rPr lang="en-US" sz="1600" dirty="0" smtClean="0">
                <a:solidFill>
                  <a:schemeClr val="bg1">
                    <a:lumMod val="95000"/>
                  </a:schemeClr>
                </a:solidFill>
              </a:rPr>
              <a:t>, the great fighter, was in the womb of his mother, </a:t>
            </a:r>
            <a:r>
              <a:rPr lang="en-US" sz="1600" dirty="0" err="1" smtClean="0">
                <a:solidFill>
                  <a:schemeClr val="bg1">
                    <a:lumMod val="95000"/>
                  </a:schemeClr>
                </a:solidFill>
              </a:rPr>
              <a:t>Uttarā</a:t>
            </a:r>
            <a:r>
              <a:rPr lang="en-US" sz="1600" dirty="0" smtClean="0">
                <a:solidFill>
                  <a:schemeClr val="bg1">
                    <a:lumMod val="95000"/>
                  </a:schemeClr>
                </a:solidFill>
              </a:rPr>
              <a:t>, and was suffering from the burning heat of the </a:t>
            </a:r>
            <a:r>
              <a:rPr lang="en-US" sz="1600" dirty="0" err="1" smtClean="0">
                <a:solidFill>
                  <a:schemeClr val="bg1">
                    <a:lumMod val="95000"/>
                  </a:schemeClr>
                </a:solidFill>
              </a:rPr>
              <a:t>brahmāstra</a:t>
            </a:r>
            <a:r>
              <a:rPr lang="en-US" sz="1600" dirty="0" smtClean="0">
                <a:solidFill>
                  <a:schemeClr val="bg1">
                    <a:lumMod val="95000"/>
                  </a:schemeClr>
                </a:solidFill>
              </a:rPr>
              <a:t> [thrown </a:t>
            </a:r>
            <a:r>
              <a:rPr lang="en-US" sz="1600" dirty="0" err="1" smtClean="0">
                <a:solidFill>
                  <a:schemeClr val="bg1">
                    <a:lumMod val="95000"/>
                  </a:schemeClr>
                </a:solidFill>
              </a:rPr>
              <a:t>byAśvatthāmā</a:t>
            </a:r>
            <a:r>
              <a:rPr lang="en-US" sz="1600" dirty="0" smtClean="0">
                <a:solidFill>
                  <a:schemeClr val="bg1">
                    <a:lumMod val="95000"/>
                  </a:schemeClr>
                </a:solidFill>
              </a:rPr>
              <a:t>], he could observe the Supreme Lord coming to him.</a:t>
            </a:r>
          </a:p>
          <a:p>
            <a:r>
              <a:rPr lang="en-US" sz="1600" b="1" u="sng" dirty="0" smtClean="0">
                <a:solidFill>
                  <a:schemeClr val="bg1">
                    <a:lumMod val="95000"/>
                  </a:schemeClr>
                </a:solidFill>
              </a:rPr>
              <a:t>SB 1.12.8</a:t>
            </a:r>
            <a:r>
              <a:rPr lang="en-US" sz="1600" dirty="0" smtClean="0">
                <a:solidFill>
                  <a:schemeClr val="bg1">
                    <a:lumMod val="95000"/>
                  </a:schemeClr>
                </a:solidFill>
              </a:rPr>
              <a:t>: He [the Lord] was only thumb high, but He was all transcendental. He had a very beautiful, blackish, infallible body, and He wore a dress of lightning yellow and a helmet of blazing gold. Thus He was seen by the child.</a:t>
            </a:r>
          </a:p>
          <a:p>
            <a:r>
              <a:rPr lang="en-US" sz="1600" b="1" u="sng" dirty="0" smtClean="0">
                <a:solidFill>
                  <a:schemeClr val="bg1">
                    <a:lumMod val="95000"/>
                  </a:schemeClr>
                </a:solidFill>
              </a:rPr>
              <a:t>SB 1.12.9</a:t>
            </a:r>
            <a:r>
              <a:rPr lang="en-US" sz="1600" dirty="0" smtClean="0">
                <a:solidFill>
                  <a:schemeClr val="bg1">
                    <a:lumMod val="95000"/>
                  </a:schemeClr>
                </a:solidFill>
              </a:rPr>
              <a:t>: The Lord was enriched with four hands, earrings of molten gold and eyes blood red with fury. As He loitered about, His club constantly encircled Him like a shooting star.</a:t>
            </a:r>
          </a:p>
          <a:p>
            <a:r>
              <a:rPr lang="en-US" sz="1600" b="1" u="sng" dirty="0" smtClean="0">
                <a:solidFill>
                  <a:schemeClr val="bg1">
                    <a:lumMod val="95000"/>
                  </a:schemeClr>
                </a:solidFill>
              </a:rPr>
              <a:t>SB 1.12.10</a:t>
            </a:r>
            <a:r>
              <a:rPr lang="en-US" sz="1600" dirty="0" smtClean="0">
                <a:solidFill>
                  <a:schemeClr val="bg1">
                    <a:lumMod val="95000"/>
                  </a:schemeClr>
                </a:solidFill>
              </a:rPr>
              <a:t>: The Lord was thus engaged in vanquishing the radiation of the </a:t>
            </a:r>
            <a:r>
              <a:rPr lang="en-US" sz="1600" dirty="0" err="1" smtClean="0">
                <a:solidFill>
                  <a:schemeClr val="bg1">
                    <a:lumMod val="95000"/>
                  </a:schemeClr>
                </a:solidFill>
              </a:rPr>
              <a:t>brahmāstra</a:t>
            </a:r>
            <a:r>
              <a:rPr lang="en-US" sz="1600" dirty="0" smtClean="0">
                <a:solidFill>
                  <a:schemeClr val="bg1">
                    <a:lumMod val="95000"/>
                  </a:schemeClr>
                </a:solidFill>
              </a:rPr>
              <a:t>, just as the sun evaporates a drop of dew. He was observed by the child, who thought about who He was.</a:t>
            </a:r>
          </a:p>
          <a:p>
            <a:endParaRPr lang="en-US" sz="16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lumMod val="95000"/>
                  </a:schemeClr>
                </a:solidFill>
              </a:rPr>
              <a:t>Krishna</a:t>
            </a:r>
          </a:p>
          <a:p>
            <a:pPr lvl="1"/>
            <a:r>
              <a:rPr lang="en-US" sz="1600" dirty="0" smtClean="0">
                <a:solidFill>
                  <a:schemeClr val="bg1">
                    <a:lumMod val="95000"/>
                  </a:schemeClr>
                </a:solidFill>
              </a:rPr>
              <a:t>Supreme Mystic</a:t>
            </a:r>
          </a:p>
          <a:p>
            <a:pPr lvl="1"/>
            <a:r>
              <a:rPr lang="en-US" sz="1600" dirty="0" smtClean="0">
                <a:solidFill>
                  <a:schemeClr val="bg1">
                    <a:lumMod val="95000"/>
                  </a:schemeClr>
                </a:solidFill>
              </a:rPr>
              <a:t>Mystics known for doing things which defy the laws of nature</a:t>
            </a:r>
          </a:p>
          <a:p>
            <a:pPr lvl="2"/>
            <a:r>
              <a:rPr lang="en-US" sz="1400" dirty="0" smtClean="0">
                <a:solidFill>
                  <a:schemeClr val="bg1">
                    <a:lumMod val="95000"/>
                  </a:schemeClr>
                </a:solidFill>
              </a:rPr>
              <a:t>Manipulating subtle laws of nature which seem to defy gross laws of nature</a:t>
            </a:r>
          </a:p>
          <a:p>
            <a:r>
              <a:rPr lang="en-US" sz="2200" dirty="0" smtClean="0">
                <a:solidFill>
                  <a:schemeClr val="bg1">
                    <a:lumMod val="95000"/>
                  </a:schemeClr>
                </a:solidFill>
              </a:rPr>
              <a:t>Another mysticism</a:t>
            </a:r>
          </a:p>
          <a:p>
            <a:pPr lvl="1"/>
            <a:r>
              <a:rPr lang="en-US" sz="1800" dirty="0" smtClean="0">
                <a:solidFill>
                  <a:schemeClr val="bg1">
                    <a:lumMod val="95000"/>
                  </a:schemeClr>
                </a:solidFill>
              </a:rPr>
              <a:t>Simultaneously residing in the heart of every living entity</a:t>
            </a:r>
          </a:p>
          <a:p>
            <a:pPr lvl="1"/>
            <a:r>
              <a:rPr lang="en-US" sz="1800" dirty="0" smtClean="0">
                <a:solidFill>
                  <a:schemeClr val="bg1">
                    <a:lumMod val="95000"/>
                  </a:schemeClr>
                </a:solidFill>
              </a:rPr>
              <a:t>Within every atom</a:t>
            </a:r>
          </a:p>
          <a:p>
            <a:r>
              <a:rPr lang="en-US" sz="2200" dirty="0" err="1" smtClean="0">
                <a:solidFill>
                  <a:schemeClr val="bg1">
                    <a:lumMod val="95000"/>
                  </a:schemeClr>
                </a:solidFill>
              </a:rPr>
              <a:t>Maharaj</a:t>
            </a:r>
            <a:r>
              <a:rPr lang="en-US" sz="2200" dirty="0" smtClean="0">
                <a:solidFill>
                  <a:schemeClr val="bg1">
                    <a:lumMod val="95000"/>
                  </a:schemeClr>
                </a:solidFill>
              </a:rPr>
              <a:t> </a:t>
            </a:r>
            <a:r>
              <a:rPr lang="en-US" sz="2200" dirty="0" err="1" smtClean="0">
                <a:solidFill>
                  <a:schemeClr val="bg1">
                    <a:lumMod val="95000"/>
                  </a:schemeClr>
                </a:solidFill>
              </a:rPr>
              <a:t>Parikshit’s</a:t>
            </a:r>
            <a:r>
              <a:rPr lang="en-US" sz="2200" dirty="0" smtClean="0">
                <a:solidFill>
                  <a:schemeClr val="bg1">
                    <a:lumMod val="95000"/>
                  </a:schemeClr>
                </a:solidFill>
              </a:rPr>
              <a:t> embryonic body was burnt by the </a:t>
            </a:r>
            <a:r>
              <a:rPr lang="en-US" sz="2200" dirty="0" err="1" smtClean="0">
                <a:solidFill>
                  <a:schemeClr val="bg1">
                    <a:lumMod val="95000"/>
                  </a:schemeClr>
                </a:solidFill>
              </a:rPr>
              <a:t>Brahmastra</a:t>
            </a:r>
            <a:endParaRPr lang="en-US" sz="2200" dirty="0" smtClean="0">
              <a:solidFill>
                <a:schemeClr val="bg1">
                  <a:lumMod val="95000"/>
                </a:schemeClr>
              </a:solidFill>
            </a:endParaRPr>
          </a:p>
          <a:p>
            <a:pPr lvl="1"/>
            <a:r>
              <a:rPr lang="en-US" sz="1800" dirty="0" smtClean="0">
                <a:solidFill>
                  <a:schemeClr val="bg1">
                    <a:lumMod val="95000"/>
                  </a:schemeClr>
                </a:solidFill>
              </a:rPr>
              <a:t>A second body was given by the Lord</a:t>
            </a:r>
          </a:p>
          <a:p>
            <a:pPr lvl="1"/>
            <a:endParaRPr lang="en-US" sz="1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yadyapy astraḿ brahma-śiras</a:t>
            </a:r>
          </a:p>
          <a:p>
            <a:pPr algn="ctr">
              <a:buNone/>
            </a:pPr>
            <a:r>
              <a:rPr lang="vi-VN" sz="1800" dirty="0" smtClean="0">
                <a:solidFill>
                  <a:schemeClr val="bg1"/>
                </a:solidFill>
              </a:rPr>
              <a:t>tv amoghaḿ cāpratikriyam</a:t>
            </a:r>
          </a:p>
          <a:p>
            <a:pPr algn="ctr">
              <a:buNone/>
            </a:pPr>
            <a:r>
              <a:rPr lang="vi-VN" sz="1800" dirty="0" smtClean="0">
                <a:solidFill>
                  <a:schemeClr val="bg1"/>
                </a:solidFill>
              </a:rPr>
              <a:t>vaiṣṇavaḿ teja āsādya</a:t>
            </a:r>
          </a:p>
          <a:p>
            <a:pPr algn="ctr">
              <a:buNone/>
            </a:pPr>
            <a:r>
              <a:rPr lang="vi-VN" sz="1800" dirty="0" smtClean="0">
                <a:solidFill>
                  <a:schemeClr val="bg1"/>
                </a:solidFill>
              </a:rPr>
              <a:t>samaśāmyad bhṛgūdvaha</a:t>
            </a:r>
          </a:p>
          <a:p>
            <a:pPr algn="ctr">
              <a:buNone/>
            </a:pPr>
            <a:r>
              <a:rPr lang="vi-VN" sz="1800" b="1" dirty="0" smtClean="0">
                <a:solidFill>
                  <a:schemeClr val="bg1"/>
                </a:solidFill>
              </a:rPr>
              <a:t>SYNONYMS</a:t>
            </a:r>
          </a:p>
          <a:p>
            <a:pPr algn="ctr">
              <a:buNone/>
            </a:pPr>
            <a:r>
              <a:rPr lang="vi-VN" sz="1800" dirty="0" smtClean="0">
                <a:solidFill>
                  <a:schemeClr val="bg1"/>
                </a:solidFill>
              </a:rPr>
              <a:t>yadyapi — although; astram — weapon; brahma-śiraḥ — supreme; tu — but; amogham — without check; ca — and; apratikriyam — not to be counteracted; vaiṣṇavam — in relation with Viṣṇu; tejaḥ — strength; āsādya — being confronted with; samaśāmyat — was neutralized; bhṛgu-udvaha — O glory of the family of Bhṛgu.</a:t>
            </a:r>
          </a:p>
          <a:p>
            <a:pPr algn="ctr">
              <a:buNone/>
            </a:pPr>
            <a:r>
              <a:rPr lang="vi-VN" sz="1800" b="1" dirty="0" smtClean="0">
                <a:solidFill>
                  <a:schemeClr val="bg1"/>
                </a:solidFill>
              </a:rPr>
              <a:t>TRANSLATION</a:t>
            </a:r>
          </a:p>
          <a:p>
            <a:pPr algn="ctr">
              <a:buNone/>
            </a:pPr>
            <a:r>
              <a:rPr lang="vi-VN" sz="1800" dirty="0" smtClean="0">
                <a:solidFill>
                  <a:schemeClr val="bg1"/>
                </a:solidFill>
              </a:rPr>
              <a:t>O Śaunaka, although the supreme brahmāstra weapon released by Aśvatthāmā was irresistible and without check or counteraction, it was neutralized and foiled when confronted by the strength ofViṣṇu [Lord Kṛṣṇa].</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err="1" smtClean="0">
                <a:solidFill>
                  <a:schemeClr val="bg1">
                    <a:lumMod val="95000"/>
                  </a:schemeClr>
                </a:solidFill>
              </a:rPr>
              <a:t>Brahmastra</a:t>
            </a:r>
            <a:r>
              <a:rPr lang="en-US" sz="2000" dirty="0" smtClean="0">
                <a:solidFill>
                  <a:schemeClr val="bg1">
                    <a:lumMod val="95000"/>
                  </a:schemeClr>
                </a:solidFill>
              </a:rPr>
              <a:t> cant be checked or counteracted</a:t>
            </a:r>
          </a:p>
          <a:p>
            <a:pPr lvl="1"/>
            <a:r>
              <a:rPr lang="en-US" sz="1600" dirty="0" smtClean="0">
                <a:solidFill>
                  <a:schemeClr val="bg1">
                    <a:lumMod val="95000"/>
                  </a:schemeClr>
                </a:solidFill>
              </a:rPr>
              <a:t>But Krishna checks it</a:t>
            </a:r>
          </a:p>
          <a:p>
            <a:r>
              <a:rPr lang="en-US" sz="2000" dirty="0" smtClean="0">
                <a:solidFill>
                  <a:schemeClr val="bg1">
                    <a:lumMod val="95000"/>
                  </a:schemeClr>
                </a:solidFill>
              </a:rPr>
              <a:t>Classic question – Can God create something so heavy He cant lift it?</a:t>
            </a:r>
          </a:p>
          <a:p>
            <a:pPr lvl="1"/>
            <a:r>
              <a:rPr lang="en-US" sz="1600" dirty="0" smtClean="0">
                <a:solidFill>
                  <a:schemeClr val="bg1">
                    <a:lumMod val="95000"/>
                  </a:schemeClr>
                </a:solidFill>
              </a:rPr>
              <a:t>Yes He can, and then He will lift it</a:t>
            </a:r>
          </a:p>
          <a:p>
            <a:r>
              <a:rPr lang="en-US" sz="2000" dirty="0" smtClean="0">
                <a:solidFill>
                  <a:schemeClr val="bg1">
                    <a:lumMod val="95000"/>
                  </a:schemeClr>
                </a:solidFill>
              </a:rPr>
              <a:t>Devotee in shelter of His internal potency (which can counteract anything)</a:t>
            </a:r>
          </a:p>
          <a:p>
            <a:pPr lvl="1"/>
            <a:r>
              <a:rPr lang="en-US" sz="1600" dirty="0" smtClean="0">
                <a:solidFill>
                  <a:schemeClr val="bg1">
                    <a:lumMod val="95000"/>
                  </a:schemeClr>
                </a:solidFill>
              </a:rPr>
              <a:t>A position of fearlessness</a:t>
            </a:r>
          </a:p>
          <a:p>
            <a:r>
              <a:rPr lang="en-US" sz="2000" dirty="0" smtClean="0">
                <a:solidFill>
                  <a:schemeClr val="bg1">
                    <a:lumMod val="95000"/>
                  </a:schemeClr>
                </a:solidFill>
              </a:rPr>
              <a:t>Only thing to fear</a:t>
            </a:r>
          </a:p>
          <a:p>
            <a:pPr lvl="1"/>
            <a:r>
              <a:rPr lang="en-US" sz="1600" dirty="0" smtClean="0">
                <a:solidFill>
                  <a:schemeClr val="bg1">
                    <a:lumMod val="95000"/>
                  </a:schemeClr>
                </a:solidFill>
              </a:rPr>
              <a:t>Forgetting </a:t>
            </a:r>
            <a:r>
              <a:rPr lang="en-US" sz="1600" dirty="0" smtClean="0">
                <a:solidFill>
                  <a:schemeClr val="bg1">
                    <a:lumMod val="95000"/>
                  </a:schemeClr>
                </a:solidFill>
              </a:rPr>
              <a:t>Krishna</a:t>
            </a:r>
          </a:p>
          <a:p>
            <a:pPr lvl="1"/>
            <a:r>
              <a:rPr lang="en-US" sz="1600" dirty="0" smtClean="0">
                <a:solidFill>
                  <a:schemeClr val="bg1">
                    <a:lumMod val="95000"/>
                  </a:schemeClr>
                </a:solidFill>
              </a:rPr>
              <a:t>By chanting HKMM and constant remembrance, Krishna admits us into His spiritual realm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1.8.16</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mā maḿsthā hy etad āścaryaḿ</a:t>
            </a:r>
          </a:p>
          <a:p>
            <a:pPr algn="ctr">
              <a:buNone/>
            </a:pPr>
            <a:r>
              <a:rPr lang="vi-VN" sz="1800" dirty="0" smtClean="0">
                <a:solidFill>
                  <a:schemeClr val="bg1"/>
                </a:solidFill>
              </a:rPr>
              <a:t>sarvāścaryamaye 'cyute</a:t>
            </a:r>
          </a:p>
          <a:p>
            <a:pPr algn="ctr">
              <a:buNone/>
            </a:pPr>
            <a:r>
              <a:rPr lang="vi-VN" sz="1800" dirty="0" smtClean="0">
                <a:solidFill>
                  <a:schemeClr val="bg1"/>
                </a:solidFill>
              </a:rPr>
              <a:t>ya idaḿ māyayā devyā</a:t>
            </a:r>
          </a:p>
          <a:p>
            <a:pPr algn="ctr">
              <a:buNone/>
            </a:pPr>
            <a:r>
              <a:rPr lang="vi-VN" sz="1800" dirty="0" smtClean="0">
                <a:solidFill>
                  <a:schemeClr val="bg1"/>
                </a:solidFill>
              </a:rPr>
              <a:t>sṛjaty avati hanty ajaḥ</a:t>
            </a:r>
          </a:p>
          <a:p>
            <a:pPr algn="ctr">
              <a:buNone/>
            </a:pPr>
            <a:r>
              <a:rPr lang="vi-VN" sz="1800" b="1" dirty="0" smtClean="0">
                <a:solidFill>
                  <a:schemeClr val="bg1"/>
                </a:solidFill>
              </a:rPr>
              <a:t>SYNONYMS</a:t>
            </a:r>
          </a:p>
          <a:p>
            <a:pPr algn="ctr">
              <a:buNone/>
            </a:pPr>
            <a:r>
              <a:rPr lang="vi-VN" sz="1800" dirty="0" smtClean="0">
                <a:solidFill>
                  <a:schemeClr val="bg1"/>
                </a:solidFill>
              </a:rPr>
              <a:t>mā — do not; maḿsthāḥ — think; hi — certainly; etat — all these; āścaryam — wonderful; sarva — all; āścarya-maye — in the all-mysterious; acyute — the infallible; yaḥ — one who; idam — this (creation); māyayā — by His energy; devyā — transcendental; sṛjati — creates; avati — maintains; hanti — annihilates; ajaḥ — unborn.</a:t>
            </a:r>
          </a:p>
          <a:p>
            <a:pPr algn="ctr">
              <a:buNone/>
            </a:pPr>
            <a:r>
              <a:rPr lang="vi-VN" sz="1800" b="1" dirty="0" smtClean="0">
                <a:solidFill>
                  <a:schemeClr val="bg1"/>
                </a:solidFill>
              </a:rPr>
              <a:t>TRANSLATION</a:t>
            </a:r>
          </a:p>
          <a:p>
            <a:pPr algn="ctr">
              <a:buNone/>
            </a:pPr>
            <a:r>
              <a:rPr lang="vi-VN" sz="1800" dirty="0" smtClean="0">
                <a:solidFill>
                  <a:schemeClr val="bg1"/>
                </a:solidFill>
              </a:rPr>
              <a:t>O brāhmaṇas, do not think this to be especially wonderful in the activities of the mysterious and infallible Personality of Godhead. By His own transcendental energy, He maintains and annihilates all material things, although He Himself is unborn.</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solidFill>
                  <a:schemeClr val="bg1">
                    <a:lumMod val="95000"/>
                  </a:schemeClr>
                </a:solidFill>
              </a:rPr>
              <a:t>He is unborn</a:t>
            </a:r>
          </a:p>
          <a:p>
            <a:pPr lvl="1"/>
            <a:r>
              <a:rPr lang="en-US" sz="2000" dirty="0" smtClean="0">
                <a:solidFill>
                  <a:schemeClr val="bg1">
                    <a:lumMod val="95000"/>
                  </a:schemeClr>
                </a:solidFill>
              </a:rPr>
              <a:t>But everything is created, maintained, destroyed by Him</a:t>
            </a:r>
          </a:p>
          <a:p>
            <a:r>
              <a:rPr lang="en-US" sz="2400" dirty="0" smtClean="0">
                <a:solidFill>
                  <a:schemeClr val="bg1">
                    <a:lumMod val="95000"/>
                  </a:schemeClr>
                </a:solidFill>
              </a:rPr>
              <a:t>He is unstoppable</a:t>
            </a:r>
          </a:p>
          <a:p>
            <a:pPr lvl="1"/>
            <a:r>
              <a:rPr lang="en-US" sz="2000" dirty="0" smtClean="0">
                <a:solidFill>
                  <a:schemeClr val="bg1">
                    <a:lumMod val="95000"/>
                  </a:schemeClr>
                </a:solidFill>
              </a:rPr>
              <a:t>He can create, maintain, destroy anything as and when He wishes</a:t>
            </a:r>
          </a:p>
          <a:p>
            <a:r>
              <a:rPr lang="en-US" sz="2400" dirty="0" smtClean="0">
                <a:solidFill>
                  <a:schemeClr val="bg1">
                    <a:lumMod val="95000"/>
                  </a:schemeClr>
                </a:solidFill>
              </a:rPr>
              <a:t>There is no Satan!</a:t>
            </a:r>
          </a:p>
          <a:p>
            <a:pPr lvl="1"/>
            <a:r>
              <a:rPr lang="en-US" sz="2000" dirty="0" smtClean="0">
                <a:solidFill>
                  <a:schemeClr val="bg1">
                    <a:lumMod val="95000"/>
                  </a:schemeClr>
                </a:solidFill>
              </a:rPr>
              <a:t>Equally powerful entity to God</a:t>
            </a:r>
          </a:p>
          <a:p>
            <a:pPr lvl="1"/>
            <a:r>
              <a:rPr lang="en-US" sz="2000" dirty="0" smtClean="0">
                <a:solidFill>
                  <a:schemeClr val="bg1">
                    <a:lumMod val="95000"/>
                  </a:schemeClr>
                </a:solidFill>
              </a:rPr>
              <a:t>“Other” religions are Satanic!</a:t>
            </a:r>
          </a:p>
          <a:p>
            <a:r>
              <a:rPr lang="en-US" sz="2400" dirty="0" smtClean="0">
                <a:solidFill>
                  <a:schemeClr val="bg1">
                    <a:lumMod val="95000"/>
                  </a:schemeClr>
                </a:solidFill>
              </a:rPr>
              <a:t>Only evil is man’s usage of free will</a:t>
            </a:r>
          </a:p>
          <a:p>
            <a:pPr lvl="1"/>
            <a:r>
              <a:rPr lang="en-US" sz="2000" dirty="0" smtClean="0">
                <a:solidFill>
                  <a:schemeClr val="bg1">
                    <a:lumMod val="95000"/>
                  </a:schemeClr>
                </a:solidFill>
              </a:rPr>
              <a:t>To the degree that the free will is rewarded</a:t>
            </a:r>
          </a:p>
          <a:p>
            <a:pPr lvl="1"/>
            <a:r>
              <a:rPr lang="en-US" sz="2000" dirty="0" smtClean="0">
                <a:solidFill>
                  <a:schemeClr val="bg1">
                    <a:lumMod val="95000"/>
                  </a:schemeClr>
                </a:solidFill>
              </a:rPr>
              <a:t>Anything can be retracted at any time by God</a:t>
            </a:r>
            <a:endParaRPr lang="en-US" sz="2000" dirty="0">
              <a:solidFill>
                <a:schemeClr val="bg1">
                  <a:lumMod val="95000"/>
                </a:schemeClr>
              </a:solidFill>
            </a:endParaRPr>
          </a:p>
        </p:txBody>
      </p:sp>
      <p:sp>
        <p:nvSpPr>
          <p:cNvPr id="4" name="Rectangle 3"/>
          <p:cNvSpPr/>
          <p:nvPr/>
        </p:nvSpPr>
        <p:spPr>
          <a:xfrm>
            <a:off x="1649506" y="5668963"/>
            <a:ext cx="5217460" cy="731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Everything is just a spark of my splendor!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linds(horizontal)">
                                      <p:cBhvr>
                                        <p:cTn id="16" dur="500"/>
                                        <p:tgtEl>
                                          <p:spTgt spid="3">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linds(horizontal)">
                                      <p:cBhvr>
                                        <p:cTn id="19" dur="500"/>
                                        <p:tgtEl>
                                          <p:spTgt spid="3">
                                            <p:txEl>
                                              <p:pRg st="8" end="8"/>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linds(horizontal)">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0421"/>
          </a:xfrm>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a:xfrm>
            <a:off x="457200" y="1057835"/>
            <a:ext cx="8229600" cy="4525963"/>
          </a:xfrm>
        </p:spPr>
        <p:txBody>
          <a:bodyPr/>
          <a:lstStyle/>
          <a:p>
            <a:r>
              <a:rPr lang="en-US" sz="1800" dirty="0" smtClean="0">
                <a:solidFill>
                  <a:schemeClr val="bg1"/>
                </a:solidFill>
              </a:rPr>
              <a:t>Krishna’s sweet exchanges with His devotees</a:t>
            </a:r>
          </a:p>
          <a:p>
            <a:r>
              <a:rPr lang="en-US" sz="1800" dirty="0" smtClean="0">
                <a:solidFill>
                  <a:schemeClr val="bg1"/>
                </a:solidFill>
              </a:rPr>
              <a:t>Pacifying ones in grief</a:t>
            </a:r>
          </a:p>
          <a:p>
            <a:pPr lvl="1"/>
            <a:r>
              <a:rPr lang="en-US" sz="1400" dirty="0" smtClean="0">
                <a:solidFill>
                  <a:schemeClr val="bg1"/>
                </a:solidFill>
              </a:rPr>
              <a:t>Through vision of transcendental knowledge given by devotees</a:t>
            </a:r>
          </a:p>
          <a:p>
            <a:pPr lvl="1"/>
            <a:r>
              <a:rPr lang="en-US" sz="1400" dirty="0" smtClean="0">
                <a:solidFill>
                  <a:schemeClr val="bg1"/>
                </a:solidFill>
              </a:rPr>
              <a:t>Or just be there. Help out.</a:t>
            </a:r>
          </a:p>
          <a:p>
            <a:r>
              <a:rPr lang="en-US" sz="1800" dirty="0" smtClean="0">
                <a:solidFill>
                  <a:schemeClr val="bg1"/>
                </a:solidFill>
              </a:rPr>
              <a:t>5 categories </a:t>
            </a:r>
            <a:r>
              <a:rPr lang="en-US" sz="1800" dirty="0" smtClean="0">
                <a:solidFill>
                  <a:schemeClr val="bg1"/>
                </a:solidFill>
              </a:rPr>
              <a:t>of beings to </a:t>
            </a:r>
            <a:r>
              <a:rPr lang="en-US" sz="1800" dirty="0" smtClean="0">
                <a:solidFill>
                  <a:schemeClr val="bg1"/>
                </a:solidFill>
              </a:rPr>
              <a:t>be </a:t>
            </a:r>
            <a:r>
              <a:rPr lang="en-US" sz="1800" dirty="0" smtClean="0">
                <a:solidFill>
                  <a:schemeClr val="bg1"/>
                </a:solidFill>
              </a:rPr>
              <a:t>protected</a:t>
            </a:r>
          </a:p>
          <a:p>
            <a:r>
              <a:rPr lang="en-US" sz="1800" dirty="0" smtClean="0">
                <a:solidFill>
                  <a:schemeClr val="bg1"/>
                </a:solidFill>
              </a:rPr>
              <a:t>Lord’s protection</a:t>
            </a:r>
          </a:p>
          <a:p>
            <a:pPr lvl="1"/>
            <a:r>
              <a:rPr lang="en-US" sz="1400" dirty="0" smtClean="0">
                <a:solidFill>
                  <a:schemeClr val="bg1"/>
                </a:solidFill>
              </a:rPr>
              <a:t>Lord is equal to all</a:t>
            </a:r>
          </a:p>
          <a:p>
            <a:pPr lvl="1"/>
            <a:r>
              <a:rPr lang="en-US" sz="1400" dirty="0" smtClean="0">
                <a:solidFill>
                  <a:schemeClr val="bg1"/>
                </a:solidFill>
              </a:rPr>
              <a:t>Especially looks after one who is fully dependent upon Him</a:t>
            </a:r>
          </a:p>
          <a:p>
            <a:pPr lvl="1"/>
            <a:r>
              <a:rPr lang="en-US" sz="1400" dirty="0" smtClean="0">
                <a:solidFill>
                  <a:schemeClr val="bg1"/>
                </a:solidFill>
              </a:rPr>
              <a:t>Lord’s most prominent feature – </a:t>
            </a:r>
            <a:r>
              <a:rPr lang="en-US" sz="1400" dirty="0" err="1" smtClean="0">
                <a:solidFill>
                  <a:schemeClr val="bg1"/>
                </a:solidFill>
              </a:rPr>
              <a:t>Bhakta</a:t>
            </a:r>
            <a:r>
              <a:rPr lang="en-US" sz="1400" dirty="0" smtClean="0">
                <a:solidFill>
                  <a:schemeClr val="bg1"/>
                </a:solidFill>
              </a:rPr>
              <a:t> </a:t>
            </a:r>
            <a:r>
              <a:rPr lang="en-US" sz="1400" dirty="0" err="1" smtClean="0">
                <a:solidFill>
                  <a:schemeClr val="bg1"/>
                </a:solidFill>
              </a:rPr>
              <a:t>Vatsalah</a:t>
            </a:r>
            <a:endParaRPr lang="en-US" sz="1400" dirty="0" smtClean="0">
              <a:solidFill>
                <a:schemeClr val="bg1"/>
              </a:solidFill>
            </a:endParaRPr>
          </a:p>
          <a:p>
            <a:pPr lvl="1"/>
            <a:r>
              <a:rPr lang="en-US" sz="1400" dirty="0" smtClean="0">
                <a:solidFill>
                  <a:schemeClr val="bg1"/>
                </a:solidFill>
              </a:rPr>
              <a:t>From the world of duality (Fear, death, envy)</a:t>
            </a:r>
          </a:p>
          <a:p>
            <a:r>
              <a:rPr lang="en-US" sz="1800" dirty="0" smtClean="0">
                <a:solidFill>
                  <a:schemeClr val="bg1"/>
                </a:solidFill>
              </a:rPr>
              <a:t>Devotee </a:t>
            </a:r>
            <a:r>
              <a:rPr lang="en-US" sz="1800" dirty="0" smtClean="0">
                <a:solidFill>
                  <a:schemeClr val="bg1"/>
                </a:solidFill>
              </a:rPr>
              <a:t>is greater than any </a:t>
            </a:r>
            <a:r>
              <a:rPr lang="en-US" sz="1800" dirty="0" smtClean="0">
                <a:solidFill>
                  <a:schemeClr val="bg1"/>
                </a:solidFill>
              </a:rPr>
              <a:t>materialist</a:t>
            </a:r>
          </a:p>
          <a:p>
            <a:pPr lvl="1"/>
            <a:r>
              <a:rPr lang="en-US" sz="1400" dirty="0" smtClean="0">
                <a:solidFill>
                  <a:schemeClr val="bg1"/>
                </a:solidFill>
              </a:rPr>
              <a:t>Because he is the best recipient of His mercy</a:t>
            </a:r>
          </a:p>
          <a:p>
            <a:r>
              <a:rPr lang="en-US" sz="1800" dirty="0" smtClean="0">
                <a:solidFill>
                  <a:schemeClr val="bg1"/>
                </a:solidFill>
              </a:rPr>
              <a:t>My Daddy is the Best!</a:t>
            </a:r>
          </a:p>
          <a:p>
            <a:pPr lvl="1"/>
            <a:r>
              <a:rPr lang="en-US" sz="1400" dirty="0" smtClean="0">
                <a:solidFill>
                  <a:schemeClr val="bg1"/>
                </a:solidFill>
              </a:rPr>
              <a:t>There is no Satan!</a:t>
            </a:r>
          </a:p>
          <a:p>
            <a:endParaRPr lang="en-US" sz="1800" dirty="0" smtClean="0">
              <a:solidFill>
                <a:schemeClr val="bg1"/>
              </a:solidFill>
            </a:endParaRPr>
          </a:p>
          <a:p>
            <a:pPr lvl="1"/>
            <a:endParaRPr lang="en-US" sz="1400" dirty="0" smtClean="0">
              <a:solidFill>
                <a:schemeClr val="bg1"/>
              </a:solidFill>
            </a:endParaRPr>
          </a:p>
          <a:p>
            <a:pPr lvl="1">
              <a:buNone/>
            </a:pPr>
            <a:endParaRPr lang="en-US" sz="1400" dirty="0" smtClean="0">
              <a:solidFill>
                <a:schemeClr val="bg1"/>
              </a:solidFill>
            </a:endParaRPr>
          </a:p>
          <a:p>
            <a:pPr>
              <a:buNone/>
            </a:pPr>
            <a:r>
              <a:rPr lang="en-US" sz="1800" dirty="0" smtClean="0">
                <a:solidFill>
                  <a:schemeClr val="bg1"/>
                </a:solidFill>
              </a:rPr>
              <a:t>	</a:t>
            </a:r>
            <a:endParaRPr lang="en-US" sz="1800" dirty="0" smtClean="0">
              <a:solidFill>
                <a:schemeClr val="bg1"/>
              </a:solidFill>
            </a:endParaRPr>
          </a:p>
          <a:p>
            <a:pPr lvl="1"/>
            <a:endParaRPr lang="en-US" sz="1000" dirty="0" smtClean="0">
              <a:solidFill>
                <a:schemeClr val="bg1"/>
              </a:solidFill>
            </a:endParaRPr>
          </a:p>
          <a:p>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animEffect transition="in" filter="blinds(horizontal)">
                                      <p:cBhvr>
                                        <p:cTn id="7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chemeClr val="bg1"/>
                </a:solidFill>
              </a:rPr>
              <a:t>References:</a:t>
            </a:r>
          </a:p>
        </p:txBody>
      </p:sp>
      <p:sp>
        <p:nvSpPr>
          <p:cNvPr id="24579" name="Content Placeholder 2"/>
          <p:cNvSpPr>
            <a:spLocks noGrp="1"/>
          </p:cNvSpPr>
          <p:nvPr>
            <p:ph idx="1"/>
          </p:nvPr>
        </p:nvSpPr>
        <p:spPr/>
        <p:txBody>
          <a:bodyPr/>
          <a:lstStyle/>
          <a:p>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Prabhupada’s</a:t>
            </a:r>
            <a:r>
              <a:rPr lang="en-US" dirty="0" smtClean="0">
                <a:solidFill>
                  <a:schemeClr val="bg1"/>
                </a:solidFill>
              </a:rPr>
              <a:t> purports on these verses</a:t>
            </a:r>
          </a:p>
          <a:p>
            <a:r>
              <a:rPr lang="en-US" dirty="0" smtClean="0">
                <a:solidFill>
                  <a:schemeClr val="bg1"/>
                </a:solidFill>
              </a:rPr>
              <a:t>HG </a:t>
            </a:r>
            <a:r>
              <a:rPr lang="en-US" dirty="0" err="1" smtClean="0">
                <a:solidFill>
                  <a:schemeClr val="bg1"/>
                </a:solidFill>
              </a:rPr>
              <a:t>Bhurijana</a:t>
            </a:r>
            <a:r>
              <a:rPr lang="en-US" dirty="0" smtClean="0">
                <a:solidFill>
                  <a:schemeClr val="bg1"/>
                </a:solidFill>
              </a:rPr>
              <a:t> </a:t>
            </a:r>
            <a:r>
              <a:rPr lang="en-US" dirty="0" err="1" smtClean="0">
                <a:solidFill>
                  <a:schemeClr val="bg1"/>
                </a:solidFill>
              </a:rPr>
              <a:t>Prabhu’s</a:t>
            </a:r>
            <a:r>
              <a:rPr lang="en-US" dirty="0" smtClean="0">
                <a:solidFill>
                  <a:schemeClr val="bg1"/>
                </a:solidFill>
              </a:rPr>
              <a:t> book: “Unveiling His Lotus Feet”</a:t>
            </a:r>
          </a:p>
          <a:p>
            <a:r>
              <a:rPr lang="en-US" dirty="0" smtClean="0">
                <a:solidFill>
                  <a:schemeClr val="bg1"/>
                </a:solidFill>
              </a:rPr>
              <a:t>ISKCONDESIRETREE</a:t>
            </a:r>
          </a:p>
          <a:p>
            <a:pPr lvl="1"/>
            <a:r>
              <a:rPr lang="en-US" dirty="0" smtClean="0">
                <a:solidFill>
                  <a:schemeClr val="bg1"/>
                </a:solidFill>
              </a:rPr>
              <a:t>HH </a:t>
            </a:r>
            <a:r>
              <a:rPr lang="en-US" dirty="0" err="1" smtClean="0">
                <a:solidFill>
                  <a:schemeClr val="bg1"/>
                </a:solidFill>
              </a:rPr>
              <a:t>Romapada</a:t>
            </a:r>
            <a:r>
              <a:rPr lang="en-US" dirty="0" smtClean="0">
                <a:solidFill>
                  <a:schemeClr val="bg1"/>
                </a:solidFill>
              </a:rPr>
              <a:t> </a:t>
            </a:r>
            <a:r>
              <a:rPr lang="en-US" dirty="0" smtClean="0">
                <a:solidFill>
                  <a:schemeClr val="bg1"/>
                </a:solidFill>
              </a:rPr>
              <a:t>Swami </a:t>
            </a:r>
            <a:r>
              <a:rPr lang="en-US" dirty="0" err="1" smtClean="0">
                <a:solidFill>
                  <a:schemeClr val="bg1"/>
                </a:solidFill>
              </a:rPr>
              <a:t>Maharaj’s</a:t>
            </a:r>
            <a:r>
              <a:rPr lang="en-US" dirty="0" smtClean="0">
                <a:solidFill>
                  <a:schemeClr val="bg1"/>
                </a:solidFill>
              </a:rPr>
              <a:t> lecture – </a:t>
            </a:r>
            <a:r>
              <a:rPr lang="en-US" dirty="0" smtClean="0">
                <a:solidFill>
                  <a:schemeClr val="bg1"/>
                </a:solidFill>
              </a:rPr>
              <a:t>1.8.1-16</a:t>
            </a:r>
          </a:p>
          <a:p>
            <a:pPr lvl="1"/>
            <a:r>
              <a:rPr lang="en-US" dirty="0" smtClean="0">
                <a:solidFill>
                  <a:schemeClr val="bg1"/>
                </a:solidFill>
              </a:rPr>
              <a:t>HG </a:t>
            </a:r>
            <a:r>
              <a:rPr lang="en-US" dirty="0" err="1" smtClean="0">
                <a:solidFill>
                  <a:schemeClr val="bg1"/>
                </a:solidFill>
              </a:rPr>
              <a:t>Bhurijana</a:t>
            </a:r>
            <a:r>
              <a:rPr lang="en-US" dirty="0" smtClean="0">
                <a:solidFill>
                  <a:schemeClr val="bg1"/>
                </a:solidFill>
              </a:rPr>
              <a:t> </a:t>
            </a:r>
            <a:r>
              <a:rPr lang="en-US" dirty="0" err="1" smtClean="0">
                <a:solidFill>
                  <a:schemeClr val="bg1"/>
                </a:solidFill>
              </a:rPr>
              <a:t>Prabhu’s</a:t>
            </a:r>
            <a:r>
              <a:rPr lang="en-US" dirty="0" smtClean="0">
                <a:solidFill>
                  <a:schemeClr val="bg1"/>
                </a:solidFill>
              </a:rPr>
              <a:t> lecture – 1.8.1-16</a:t>
            </a:r>
          </a:p>
          <a:p>
            <a:pPr lvl="1"/>
            <a:r>
              <a:rPr lang="en-US" dirty="0" smtClean="0">
                <a:solidFill>
                  <a:schemeClr val="bg1"/>
                </a:solidFill>
              </a:rPr>
              <a:t>HH </a:t>
            </a:r>
            <a:r>
              <a:rPr lang="en-US" dirty="0" err="1" smtClean="0">
                <a:solidFill>
                  <a:schemeClr val="bg1"/>
                </a:solidFill>
              </a:rPr>
              <a:t>Bhakti</a:t>
            </a:r>
            <a:r>
              <a:rPr lang="en-US" dirty="0" smtClean="0">
                <a:solidFill>
                  <a:schemeClr val="bg1"/>
                </a:solidFill>
              </a:rPr>
              <a:t> Vikas Swami </a:t>
            </a:r>
            <a:r>
              <a:rPr lang="en-US" dirty="0" err="1" smtClean="0">
                <a:solidFill>
                  <a:schemeClr val="bg1"/>
                </a:solidFill>
              </a:rPr>
              <a:t>Maharaj’s</a:t>
            </a:r>
            <a:r>
              <a:rPr lang="en-US" dirty="0" smtClean="0">
                <a:solidFill>
                  <a:schemeClr val="bg1"/>
                </a:solidFill>
              </a:rPr>
              <a:t> lecture – 1.8.6</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SB 1.8.1</a:t>
            </a:r>
            <a:endParaRPr lang="en-US" dirty="0">
              <a:solidFill>
                <a:schemeClr val="bg1">
                  <a:lumMod val="95000"/>
                </a:schemeClr>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sūta uvāca</a:t>
            </a:r>
          </a:p>
          <a:p>
            <a:pPr algn="ctr">
              <a:buNone/>
            </a:pPr>
            <a:r>
              <a:rPr lang="vi-VN" sz="1600" dirty="0" smtClean="0">
                <a:solidFill>
                  <a:schemeClr val="bg1"/>
                </a:solidFill>
              </a:rPr>
              <a:t>atha te samparetānāḿ</a:t>
            </a:r>
          </a:p>
          <a:p>
            <a:pPr algn="ctr">
              <a:buNone/>
            </a:pPr>
            <a:r>
              <a:rPr lang="vi-VN" sz="1600" dirty="0" smtClean="0">
                <a:solidFill>
                  <a:schemeClr val="bg1"/>
                </a:solidFill>
              </a:rPr>
              <a:t>svānām udakam icchatām</a:t>
            </a:r>
          </a:p>
          <a:p>
            <a:pPr algn="ctr">
              <a:buNone/>
            </a:pPr>
            <a:r>
              <a:rPr lang="vi-VN" sz="1600" dirty="0" smtClean="0">
                <a:solidFill>
                  <a:schemeClr val="bg1"/>
                </a:solidFill>
              </a:rPr>
              <a:t>dātuḿ sakṛṣṇā gańgāyāḿ</a:t>
            </a:r>
          </a:p>
          <a:p>
            <a:pPr algn="ctr">
              <a:buNone/>
            </a:pPr>
            <a:r>
              <a:rPr lang="vi-VN" sz="1600" dirty="0" smtClean="0">
                <a:solidFill>
                  <a:schemeClr val="bg1"/>
                </a:solidFill>
              </a:rPr>
              <a:t>puraskṛtya yayuḥ striyaḥ</a:t>
            </a:r>
          </a:p>
          <a:p>
            <a:pPr algn="ctr">
              <a:buNone/>
            </a:pPr>
            <a:r>
              <a:rPr lang="vi-VN" sz="1600" b="1" dirty="0" smtClean="0">
                <a:solidFill>
                  <a:schemeClr val="bg1"/>
                </a:solidFill>
              </a:rPr>
              <a:t>SYNONYMS</a:t>
            </a:r>
          </a:p>
          <a:p>
            <a:pPr algn="ctr">
              <a:buNone/>
            </a:pPr>
            <a:r>
              <a:rPr lang="vi-VN" sz="1600" dirty="0" smtClean="0">
                <a:solidFill>
                  <a:schemeClr val="bg1"/>
                </a:solidFill>
              </a:rPr>
              <a:t>sūtaḥ uvāca — Sūta said; atha — thus; te — the Pāṇḍavas; samparetānām — of the dead; svānām — of the relatives; udakam — water; icchatām — willing to have; dātum — to deliver; sa-kṛṣṇāḥ — along with Draupadī; gańgāyām — on the Ganges; puraskṛtya — putting in the front; yayuḥ — went; striyaḥ — the women.</a:t>
            </a:r>
          </a:p>
          <a:p>
            <a:pPr algn="ctr">
              <a:buNone/>
            </a:pPr>
            <a:r>
              <a:rPr lang="vi-VN" sz="1600" b="1" dirty="0" smtClean="0">
                <a:solidFill>
                  <a:schemeClr val="bg1"/>
                </a:solidFill>
              </a:rPr>
              <a:t>TRANSLATION</a:t>
            </a:r>
          </a:p>
          <a:p>
            <a:pPr algn="ctr">
              <a:buNone/>
            </a:pPr>
            <a:r>
              <a:rPr lang="vi-VN" sz="1600" dirty="0" smtClean="0">
                <a:solidFill>
                  <a:schemeClr val="bg1"/>
                </a:solidFill>
              </a:rPr>
              <a:t>Sūta Gosvāmī said: Thereafter the Pāṇḍavas, desiring to deliver water to the dead relatives who had desired it, went to the Ganges with Draupadī. The ladies walked in front.</a:t>
            </a:r>
          </a:p>
          <a:p>
            <a:pP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SB 1.8.2</a:t>
            </a:r>
            <a:endParaRPr lang="en-US" dirty="0">
              <a:solidFill>
                <a:schemeClr val="bg1">
                  <a:lumMod val="95000"/>
                </a:schemeClr>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te ninīyodakaḿ sarve</a:t>
            </a:r>
          </a:p>
          <a:p>
            <a:pPr algn="ctr">
              <a:buNone/>
            </a:pPr>
            <a:r>
              <a:rPr lang="vi-VN" sz="1800" dirty="0" smtClean="0">
                <a:solidFill>
                  <a:schemeClr val="bg1"/>
                </a:solidFill>
              </a:rPr>
              <a:t>vilapya ca bhṛśaḿ punaḥ</a:t>
            </a:r>
          </a:p>
          <a:p>
            <a:pPr algn="ctr">
              <a:buNone/>
            </a:pPr>
            <a:r>
              <a:rPr lang="vi-VN" sz="1800" dirty="0" smtClean="0">
                <a:solidFill>
                  <a:schemeClr val="bg1"/>
                </a:solidFill>
              </a:rPr>
              <a:t>āplutā hari-pādābja-</a:t>
            </a:r>
          </a:p>
          <a:p>
            <a:pPr algn="ctr">
              <a:buNone/>
            </a:pPr>
            <a:r>
              <a:rPr lang="vi-VN" sz="1800" dirty="0" smtClean="0">
                <a:solidFill>
                  <a:schemeClr val="bg1"/>
                </a:solidFill>
              </a:rPr>
              <a:t>rajaḥ-pūta-sarij-jale</a:t>
            </a:r>
          </a:p>
          <a:p>
            <a:pPr algn="ctr">
              <a:buNone/>
            </a:pPr>
            <a:r>
              <a:rPr lang="vi-VN" sz="1800" b="1" dirty="0" smtClean="0">
                <a:solidFill>
                  <a:schemeClr val="bg1"/>
                </a:solidFill>
              </a:rPr>
              <a:t>SYNONYMS</a:t>
            </a:r>
          </a:p>
          <a:p>
            <a:pPr algn="ctr">
              <a:buNone/>
            </a:pPr>
            <a:r>
              <a:rPr lang="vi-VN" sz="1800" dirty="0" smtClean="0">
                <a:solidFill>
                  <a:schemeClr val="bg1"/>
                </a:solidFill>
              </a:rPr>
              <a:t>te — all of them; ninīya — having offered; udakam — water; sarve — every one of them; vilapya — having lamented; ca — and; bhṛśam — sufficiently; punaḥ — again; āplutāḥ — took bath;hari-pādābja — the lotus feet of the Lord; rajaḥ — dust; pūta — purified; sarit — of the Ganges; jale — in the water.</a:t>
            </a:r>
          </a:p>
          <a:p>
            <a:pPr algn="ctr">
              <a:buNone/>
            </a:pPr>
            <a:r>
              <a:rPr lang="vi-VN" sz="1800" b="1" dirty="0" smtClean="0">
                <a:solidFill>
                  <a:schemeClr val="bg1"/>
                </a:solidFill>
              </a:rPr>
              <a:t>TRANSLATION</a:t>
            </a:r>
          </a:p>
          <a:p>
            <a:pPr algn="ctr">
              <a:buNone/>
            </a:pPr>
            <a:r>
              <a:rPr lang="vi-VN" sz="1800" dirty="0" smtClean="0">
                <a:solidFill>
                  <a:schemeClr val="bg1"/>
                </a:solidFill>
              </a:rPr>
              <a:t>Having lamented over them and sufficiently offered Ganges water, they bathed in the Ganges, whose water is sanctified due to being mixed with the dust of the lotus feet of the Lord.</a:t>
            </a:r>
            <a:endParaRPr lang="vi-VN"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SB 1.8.3</a:t>
            </a:r>
            <a:endParaRPr lang="en-US" dirty="0">
              <a:solidFill>
                <a:schemeClr val="bg1">
                  <a:lumMod val="95000"/>
                </a:schemeClr>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tatrāsīnaḿ kuru-patiḿ</a:t>
            </a:r>
          </a:p>
          <a:p>
            <a:pPr algn="ctr">
              <a:buNone/>
            </a:pPr>
            <a:r>
              <a:rPr lang="vi-VN" sz="1800" dirty="0" smtClean="0">
                <a:solidFill>
                  <a:schemeClr val="bg1"/>
                </a:solidFill>
              </a:rPr>
              <a:t>dhṛtarāṣṭraḿ sahānujam</a:t>
            </a:r>
          </a:p>
          <a:p>
            <a:pPr algn="ctr">
              <a:buNone/>
            </a:pPr>
            <a:r>
              <a:rPr lang="vi-VN" sz="1800" dirty="0" smtClean="0">
                <a:solidFill>
                  <a:schemeClr val="bg1"/>
                </a:solidFill>
              </a:rPr>
              <a:t>gāndhārīḿ putra-śokārtāḿ</a:t>
            </a:r>
          </a:p>
          <a:p>
            <a:pPr algn="ctr">
              <a:buNone/>
            </a:pPr>
            <a:r>
              <a:rPr lang="vi-VN" sz="1800" dirty="0" smtClean="0">
                <a:solidFill>
                  <a:schemeClr val="bg1"/>
                </a:solidFill>
              </a:rPr>
              <a:t>pṛthāḿ kṛṣṇāḿ ca mādhavaḥ</a:t>
            </a:r>
          </a:p>
          <a:p>
            <a:pPr algn="ctr">
              <a:buNone/>
            </a:pPr>
            <a:r>
              <a:rPr lang="vi-VN" sz="1800" b="1" dirty="0" smtClean="0">
                <a:solidFill>
                  <a:schemeClr val="bg1"/>
                </a:solidFill>
              </a:rPr>
              <a:t>SYNONYMS</a:t>
            </a:r>
          </a:p>
          <a:p>
            <a:pPr algn="ctr">
              <a:buNone/>
            </a:pPr>
            <a:r>
              <a:rPr lang="vi-VN" sz="1800" dirty="0" smtClean="0">
                <a:solidFill>
                  <a:schemeClr val="bg1"/>
                </a:solidFill>
              </a:rPr>
              <a:t>tatra — there; āsīnam — sitting; kuru-patim — the King of the Kurus; dhṛtarāṣṭram — Dhṛtarāṣṭra; saha-anujam — with his younger brothers; gāndhārīm — Gāndhārī; putra — son; śoka-artām — overtaken by bereavement; pṛthām — Kuntī; kṛṣṇām — Draupadī; ca — also; mādhavaḥ — Lord Śrī Kṛṣṇa.</a:t>
            </a:r>
          </a:p>
          <a:p>
            <a:pPr algn="ctr">
              <a:buNone/>
            </a:pPr>
            <a:r>
              <a:rPr lang="vi-VN" sz="1800" b="1" dirty="0" smtClean="0">
                <a:solidFill>
                  <a:schemeClr val="bg1"/>
                </a:solidFill>
              </a:rPr>
              <a:t>TRANSLATION</a:t>
            </a:r>
          </a:p>
          <a:p>
            <a:pPr algn="ctr">
              <a:buNone/>
            </a:pPr>
            <a:r>
              <a:rPr lang="vi-VN" sz="1800" dirty="0" smtClean="0">
                <a:solidFill>
                  <a:schemeClr val="bg1"/>
                </a:solidFill>
              </a:rPr>
              <a:t>There sat the King of the Kurus, Mahārāja Yudhiṣṭhira, along with his younger brothers and Dhṛtarāṣṭra, Gāndhārī, Kuntī and Draupadī, all overwhelmed with grief. Lord Kṛṣṇa was also there.</a:t>
            </a:r>
            <a:endParaRPr lang="vi-VN"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lumMod val="95000"/>
                  </a:schemeClr>
                </a:solidFill>
              </a:rPr>
              <a:t>Tragic Battle of </a:t>
            </a:r>
            <a:r>
              <a:rPr lang="en-US" sz="2000" dirty="0" err="1" smtClean="0">
                <a:solidFill>
                  <a:schemeClr val="bg1">
                    <a:lumMod val="95000"/>
                  </a:schemeClr>
                </a:solidFill>
              </a:rPr>
              <a:t>Kurukshetra</a:t>
            </a:r>
            <a:endParaRPr lang="en-US" sz="2000" dirty="0" smtClean="0">
              <a:solidFill>
                <a:schemeClr val="bg1">
                  <a:lumMod val="95000"/>
                </a:schemeClr>
              </a:solidFill>
            </a:endParaRPr>
          </a:p>
          <a:p>
            <a:pPr lvl="1"/>
            <a:r>
              <a:rPr lang="en-US" sz="1600" dirty="0" smtClean="0">
                <a:solidFill>
                  <a:schemeClr val="bg1">
                    <a:lumMod val="95000"/>
                  </a:schemeClr>
                </a:solidFill>
              </a:rPr>
              <a:t>Everyone related to one another</a:t>
            </a:r>
          </a:p>
          <a:p>
            <a:pPr lvl="1"/>
            <a:r>
              <a:rPr lang="en-US" sz="1600" dirty="0" smtClean="0">
                <a:solidFill>
                  <a:schemeClr val="bg1">
                    <a:lumMod val="95000"/>
                  </a:schemeClr>
                </a:solidFill>
              </a:rPr>
              <a:t>It was tragic for everyone involved</a:t>
            </a:r>
          </a:p>
          <a:p>
            <a:pPr lvl="1"/>
            <a:r>
              <a:rPr lang="en-US" sz="1600" dirty="0" smtClean="0">
                <a:solidFill>
                  <a:schemeClr val="bg1">
                    <a:lumMod val="95000"/>
                  </a:schemeClr>
                </a:solidFill>
              </a:rPr>
              <a:t>The Lord was equally sympathetic to all</a:t>
            </a:r>
          </a:p>
          <a:p>
            <a:r>
              <a:rPr lang="en-US" sz="2000" dirty="0" smtClean="0">
                <a:solidFill>
                  <a:schemeClr val="bg1">
                    <a:lumMod val="95000"/>
                  </a:schemeClr>
                </a:solidFill>
              </a:rPr>
              <a:t>Culture of offering prayers to the departed</a:t>
            </a:r>
            <a:endParaRPr lang="en-US" sz="2000" dirty="0" smtClean="0">
              <a:solidFill>
                <a:schemeClr val="bg1">
                  <a:lumMod val="95000"/>
                </a:schemeClr>
              </a:solidFill>
            </a:endParaRPr>
          </a:p>
          <a:p>
            <a:r>
              <a:rPr lang="en-US" sz="2000" dirty="0" smtClean="0">
                <a:solidFill>
                  <a:schemeClr val="bg1">
                    <a:lumMod val="95000"/>
                  </a:schemeClr>
                </a:solidFill>
              </a:rPr>
              <a:t>Lord’s sweet exchanges with His devotees</a:t>
            </a:r>
          </a:p>
          <a:p>
            <a:pPr lvl="1"/>
            <a:r>
              <a:rPr lang="en-US" sz="1600" dirty="0" smtClean="0">
                <a:solidFill>
                  <a:schemeClr val="bg1">
                    <a:lumMod val="95000"/>
                  </a:schemeClr>
                </a:solidFill>
              </a:rPr>
              <a:t>Devotees reveal their minds to the Lord</a:t>
            </a:r>
          </a:p>
          <a:p>
            <a:r>
              <a:rPr lang="en-US" sz="2000" dirty="0" smtClean="0">
                <a:solidFill>
                  <a:schemeClr val="bg1">
                    <a:lumMod val="95000"/>
                  </a:schemeClr>
                </a:solidFill>
              </a:rPr>
              <a:t>First </a:t>
            </a:r>
            <a:r>
              <a:rPr lang="en-US" sz="2000" dirty="0" smtClean="0">
                <a:solidFill>
                  <a:schemeClr val="bg1">
                    <a:lumMod val="95000"/>
                  </a:schemeClr>
                </a:solidFill>
              </a:rPr>
              <a:t>lamentation, before the heart becomes open to hear</a:t>
            </a:r>
          </a:p>
          <a:p>
            <a:endParaRPr lang="en-US" sz="2000" dirty="0" smtClean="0">
              <a:solidFill>
                <a:schemeClr val="bg1">
                  <a:lumMod val="95000"/>
                </a:schemeClr>
              </a:solidFill>
            </a:endParaRPr>
          </a:p>
          <a:p>
            <a:endParaRPr lang="en-US" sz="2000" dirty="0" smtClean="0">
              <a:solidFill>
                <a:schemeClr val="bg1">
                  <a:lumMod val="95000"/>
                </a:schemeClr>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SB 1.8.4</a:t>
            </a:r>
            <a:endParaRPr lang="en-US" dirty="0">
              <a:solidFill>
                <a:schemeClr val="bg1">
                  <a:lumMod val="95000"/>
                </a:schemeClr>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sāntvayām āsa munibhir</a:t>
            </a:r>
          </a:p>
          <a:p>
            <a:pPr algn="ctr">
              <a:buNone/>
            </a:pPr>
            <a:r>
              <a:rPr lang="vi-VN" sz="1600" dirty="0" smtClean="0">
                <a:solidFill>
                  <a:schemeClr val="bg1"/>
                </a:solidFill>
              </a:rPr>
              <a:t>hata-bandhūñ śucārpitān</a:t>
            </a:r>
          </a:p>
          <a:p>
            <a:pPr algn="ctr">
              <a:buNone/>
            </a:pPr>
            <a:r>
              <a:rPr lang="vi-VN" sz="1600" dirty="0" smtClean="0">
                <a:solidFill>
                  <a:schemeClr val="bg1"/>
                </a:solidFill>
              </a:rPr>
              <a:t>bhūteṣu kālasya gatiḿ</a:t>
            </a:r>
          </a:p>
          <a:p>
            <a:pPr algn="ctr">
              <a:buNone/>
            </a:pPr>
            <a:r>
              <a:rPr lang="vi-VN" sz="1600" dirty="0" smtClean="0">
                <a:solidFill>
                  <a:schemeClr val="bg1"/>
                </a:solidFill>
              </a:rPr>
              <a:t>darśayan na pratikriyām</a:t>
            </a:r>
          </a:p>
          <a:p>
            <a:pPr algn="ctr">
              <a:buNone/>
            </a:pPr>
            <a:r>
              <a:rPr lang="vi-VN" sz="1600" b="1" dirty="0" smtClean="0">
                <a:solidFill>
                  <a:schemeClr val="bg1"/>
                </a:solidFill>
              </a:rPr>
              <a:t>SYNONYMS</a:t>
            </a:r>
          </a:p>
          <a:p>
            <a:pPr algn="ctr">
              <a:buNone/>
            </a:pPr>
            <a:r>
              <a:rPr lang="vi-VN" sz="1600" dirty="0" smtClean="0">
                <a:solidFill>
                  <a:schemeClr val="bg1"/>
                </a:solidFill>
              </a:rPr>
              <a:t>sāntvayām āsa — pacified; munibhiḥ — along with the munis present there; hata-bandhūn — those who lost their friends and relatives; śucārpitān — all shocked and affected; bhūteṣu — unto the living beings; kālasya — of the supreme law of the Almighty; gatim — reactions; darśayan — demonstrated; na — no; pratikriyām — remedial measures.</a:t>
            </a:r>
          </a:p>
          <a:p>
            <a:pPr algn="ctr">
              <a:buNone/>
            </a:pPr>
            <a:r>
              <a:rPr lang="vi-VN" sz="1600" b="1" dirty="0" smtClean="0">
                <a:solidFill>
                  <a:schemeClr val="bg1"/>
                </a:solidFill>
              </a:rPr>
              <a:t>TRANSLATION</a:t>
            </a:r>
          </a:p>
          <a:p>
            <a:pPr algn="ctr">
              <a:buNone/>
            </a:pPr>
            <a:r>
              <a:rPr lang="vi-VN" sz="1600" dirty="0" smtClean="0">
                <a:solidFill>
                  <a:schemeClr val="bg1"/>
                </a:solidFill>
              </a:rPr>
              <a:t>Citing the stringent laws of the Almighty and their reactions upon living beings, Lord Śrī Kṛṣṇa and the munis began to pacify those who were shocked and affected.</a:t>
            </a:r>
            <a:endParaRPr lang="vi-VN" sz="1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SB 1.8.4</a:t>
            </a:r>
            <a:endParaRPr lang="en-US" dirty="0">
              <a:solidFill>
                <a:schemeClr val="bg1">
                  <a:lumMod val="95000"/>
                </a:schemeClr>
              </a:solidFill>
            </a:endParaRPr>
          </a:p>
        </p:txBody>
      </p:sp>
      <p:sp>
        <p:nvSpPr>
          <p:cNvPr id="3" name="Content Placeholder 2"/>
          <p:cNvSpPr>
            <a:spLocks noGrp="1"/>
          </p:cNvSpPr>
          <p:nvPr>
            <p:ph idx="1"/>
          </p:nvPr>
        </p:nvSpPr>
        <p:spPr>
          <a:xfrm>
            <a:off x="457200" y="1417638"/>
            <a:ext cx="8229600" cy="4525963"/>
          </a:xfrm>
        </p:spPr>
        <p:txBody>
          <a:bodyPr/>
          <a:lstStyle/>
          <a:p>
            <a:r>
              <a:rPr lang="en-US" sz="2000" dirty="0" smtClean="0">
                <a:solidFill>
                  <a:schemeClr val="bg1">
                    <a:lumMod val="95000"/>
                  </a:schemeClr>
                </a:solidFill>
              </a:rPr>
              <a:t>Time </a:t>
            </a:r>
            <a:r>
              <a:rPr lang="en-US" sz="2000" dirty="0" smtClean="0">
                <a:solidFill>
                  <a:schemeClr val="bg1">
                    <a:lumMod val="95000"/>
                  </a:schemeClr>
                </a:solidFill>
                <a:sym typeface="Wingdings" pitchFamily="2" charset="2"/>
              </a:rPr>
              <a:t> </a:t>
            </a:r>
            <a:r>
              <a:rPr lang="en-US" sz="2000" dirty="0" smtClean="0">
                <a:solidFill>
                  <a:schemeClr val="bg1">
                    <a:lumMod val="95000"/>
                  </a:schemeClr>
                </a:solidFill>
              </a:rPr>
              <a:t>Stringent laws of the Almighty</a:t>
            </a:r>
          </a:p>
          <a:p>
            <a:r>
              <a:rPr lang="en-US" sz="2000" dirty="0" smtClean="0">
                <a:solidFill>
                  <a:schemeClr val="bg1">
                    <a:lumMod val="95000"/>
                  </a:schemeClr>
                </a:solidFill>
              </a:rPr>
              <a:t>Our Eternal Subjugation</a:t>
            </a:r>
          </a:p>
          <a:p>
            <a:pPr lvl="1"/>
            <a:r>
              <a:rPr lang="en-US" sz="1600" dirty="0" smtClean="0">
                <a:solidFill>
                  <a:schemeClr val="bg1">
                    <a:lumMod val="95000"/>
                  </a:schemeClr>
                </a:solidFill>
              </a:rPr>
              <a:t>Stringent Law  of God </a:t>
            </a:r>
            <a:r>
              <a:rPr lang="en-US" sz="1600" dirty="0" smtClean="0">
                <a:solidFill>
                  <a:schemeClr val="bg1">
                    <a:lumMod val="95000"/>
                  </a:schemeClr>
                </a:solidFill>
                <a:sym typeface="Wingdings" pitchFamily="2" charset="2"/>
              </a:rPr>
              <a:t></a:t>
            </a:r>
            <a:r>
              <a:rPr lang="en-US" sz="1600" dirty="0" smtClean="0">
                <a:solidFill>
                  <a:schemeClr val="bg1">
                    <a:lumMod val="95000"/>
                  </a:schemeClr>
                </a:solidFill>
              </a:rPr>
              <a:t> Dharma</a:t>
            </a:r>
          </a:p>
          <a:p>
            <a:pPr lvl="2"/>
            <a:r>
              <a:rPr lang="en-US" sz="1600" dirty="0" smtClean="0">
                <a:solidFill>
                  <a:schemeClr val="bg1">
                    <a:lumMod val="95000"/>
                  </a:schemeClr>
                </a:solidFill>
              </a:rPr>
              <a:t>Religion – Laws given by God</a:t>
            </a:r>
          </a:p>
          <a:p>
            <a:pPr lvl="2"/>
            <a:r>
              <a:rPr lang="en-US" sz="1600" dirty="0" smtClean="0">
                <a:solidFill>
                  <a:schemeClr val="bg1">
                    <a:lumMod val="95000"/>
                  </a:schemeClr>
                </a:solidFill>
              </a:rPr>
              <a:t>Religious person – Who follows laws given by God</a:t>
            </a:r>
          </a:p>
          <a:p>
            <a:pPr lvl="1"/>
            <a:r>
              <a:rPr lang="en-US" sz="1600" dirty="0" smtClean="0">
                <a:solidFill>
                  <a:schemeClr val="bg1">
                    <a:lumMod val="95000"/>
                  </a:schemeClr>
                </a:solidFill>
              </a:rPr>
              <a:t>Happiness only through following the laws</a:t>
            </a:r>
          </a:p>
          <a:p>
            <a:pPr lvl="2"/>
            <a:r>
              <a:rPr lang="en-US" sz="1600" dirty="0" smtClean="0">
                <a:solidFill>
                  <a:schemeClr val="bg1">
                    <a:lumMod val="95000"/>
                  </a:schemeClr>
                </a:solidFill>
              </a:rPr>
              <a:t>Both material and spiritual</a:t>
            </a:r>
          </a:p>
          <a:p>
            <a:pPr lvl="1"/>
            <a:r>
              <a:rPr lang="en-US" sz="2000" dirty="0" smtClean="0">
                <a:solidFill>
                  <a:schemeClr val="bg1">
                    <a:lumMod val="95000"/>
                  </a:schemeClr>
                </a:solidFill>
              </a:rPr>
              <a:t>In the material world</a:t>
            </a:r>
          </a:p>
          <a:p>
            <a:pPr lvl="2"/>
            <a:r>
              <a:rPr lang="en-US" sz="1600" dirty="0" smtClean="0">
                <a:solidFill>
                  <a:schemeClr val="bg1">
                    <a:lumMod val="95000"/>
                  </a:schemeClr>
                </a:solidFill>
              </a:rPr>
              <a:t>Our duty</a:t>
            </a:r>
          </a:p>
          <a:p>
            <a:pPr lvl="1"/>
            <a:r>
              <a:rPr lang="en-US" sz="2000" dirty="0" smtClean="0">
                <a:solidFill>
                  <a:schemeClr val="bg1">
                    <a:lumMod val="95000"/>
                  </a:schemeClr>
                </a:solidFill>
              </a:rPr>
              <a:t>In the spiritual world</a:t>
            </a:r>
          </a:p>
          <a:p>
            <a:pPr lvl="2"/>
            <a:r>
              <a:rPr lang="en-US" sz="1600" dirty="0" smtClean="0">
                <a:solidFill>
                  <a:schemeClr val="bg1">
                    <a:lumMod val="95000"/>
                  </a:schemeClr>
                </a:solidFill>
              </a:rPr>
              <a:t>Spontaneous loving transcendental service</a:t>
            </a:r>
          </a:p>
          <a:p>
            <a:r>
              <a:rPr lang="en-US" sz="2000" dirty="0" smtClean="0">
                <a:solidFill>
                  <a:schemeClr val="bg1">
                    <a:lumMod val="95000"/>
                  </a:schemeClr>
                </a:solidFill>
              </a:rPr>
              <a:t>We cant see</a:t>
            </a:r>
          </a:p>
          <a:p>
            <a:pPr lvl="1"/>
            <a:r>
              <a:rPr lang="en-US" sz="1600" dirty="0" smtClean="0">
                <a:solidFill>
                  <a:schemeClr val="bg1">
                    <a:lumMod val="95000"/>
                  </a:schemeClr>
                </a:solidFill>
              </a:rPr>
              <a:t>In the material conditioned state</a:t>
            </a:r>
          </a:p>
          <a:p>
            <a:pPr lvl="1"/>
            <a:r>
              <a:rPr lang="en-US" sz="1600" dirty="0" smtClean="0">
                <a:solidFill>
                  <a:schemeClr val="bg1">
                    <a:lumMod val="95000"/>
                  </a:schemeClr>
                </a:solidFill>
              </a:rPr>
              <a:t>Neither ourselves nor the Lord for want of spiritual vision</a:t>
            </a:r>
          </a:p>
          <a:p>
            <a:pPr lvl="1"/>
            <a:endParaRPr lang="en-US" sz="2000" dirty="0" smtClean="0">
              <a:solidFill>
                <a:schemeClr val="bg1">
                  <a:lumMod val="95000"/>
                </a:schemeClr>
              </a:solidFill>
            </a:endParaRPr>
          </a:p>
          <a:p>
            <a:endParaRPr lang="en-US" sz="20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C6CE1A73-7373-4B19-8DE8-5A600F6ED2A9}">
  <ds:schemaRefs>
    <ds:schemaRef ds:uri="http://schemas.microsoft.com/sharepoint/v3/contenttype/forms"/>
  </ds:schemaRefs>
</ds:datastoreItem>
</file>

<file path=customXml/itemProps2.xml><?xml version="1.0" encoding="utf-8"?>
<ds:datastoreItem xmlns:ds="http://schemas.openxmlformats.org/officeDocument/2006/customXml" ds:itemID="{C9163011-9807-4C53-8C86-1DD8B8398BD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85BC1B-4CBF-46F5-A58B-70A39F37E0BD}">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TP030003989</Template>
  <TotalTime>1091</TotalTime>
  <Words>1402</Words>
  <Application>Microsoft Office PowerPoint</Application>
  <PresentationFormat>On-screen Show (4:3)</PresentationFormat>
  <Paragraphs>389</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TP030003989</vt:lpstr>
      <vt:lpstr>SB 1.8.1 - 16</vt:lpstr>
      <vt:lpstr>Offering obeisances</vt:lpstr>
      <vt:lpstr>Slide 3</vt:lpstr>
      <vt:lpstr>SB 1.8.1</vt:lpstr>
      <vt:lpstr>SB 1.8.2</vt:lpstr>
      <vt:lpstr>SB 1.8.3</vt:lpstr>
      <vt:lpstr>Slide 7</vt:lpstr>
      <vt:lpstr>SB 1.8.4</vt:lpstr>
      <vt:lpstr>SB 1.8.4</vt:lpstr>
      <vt:lpstr>Slide 10</vt:lpstr>
      <vt:lpstr>SB 1.8.5</vt:lpstr>
      <vt:lpstr>Slide 12</vt:lpstr>
      <vt:lpstr>Slide 13</vt:lpstr>
      <vt:lpstr>SB 1.8.6</vt:lpstr>
      <vt:lpstr>Slide 15</vt:lpstr>
      <vt:lpstr>SB 1.8.7</vt:lpstr>
      <vt:lpstr>Slide 17</vt:lpstr>
      <vt:lpstr>SB 1.8.8</vt:lpstr>
      <vt:lpstr>Slide 19</vt:lpstr>
      <vt:lpstr>SB 1.8.9</vt:lpstr>
      <vt:lpstr>Slide 21</vt:lpstr>
      <vt:lpstr>SB 1.8.10</vt:lpstr>
      <vt:lpstr>Slide 23</vt:lpstr>
      <vt:lpstr>SB 1.8.11</vt:lpstr>
      <vt:lpstr>Slide 25</vt:lpstr>
      <vt:lpstr>SB 1.8.12</vt:lpstr>
      <vt:lpstr>Slide 27</vt:lpstr>
      <vt:lpstr>SB 1.8.13</vt:lpstr>
      <vt:lpstr>Slide 29</vt:lpstr>
      <vt:lpstr>SB 1.8.14</vt:lpstr>
      <vt:lpstr>Slide 31</vt:lpstr>
      <vt:lpstr>Slide 32</vt:lpstr>
      <vt:lpstr>SB 1.8.15</vt:lpstr>
      <vt:lpstr>Slide 34</vt:lpstr>
      <vt:lpstr>SB 1.8.16</vt:lpstr>
      <vt:lpstr>Slide 36</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1.3.40 - 44</dc:title>
  <dc:creator>navkishori</dc:creator>
  <cp:lastModifiedBy>ANURAG PAREEK</cp:lastModifiedBy>
  <cp:revision>192</cp:revision>
  <dcterms:created xsi:type="dcterms:W3CDTF">2010-09-10T19:25:43Z</dcterms:created>
  <dcterms:modified xsi:type="dcterms:W3CDTF">2011-04-09T16:51:58Z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