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6"/>
  </p:notesMasterIdLst>
  <p:sldIdLst>
    <p:sldId id="256" r:id="rId2"/>
    <p:sldId id="272" r:id="rId3"/>
    <p:sldId id="258" r:id="rId4"/>
    <p:sldId id="339" r:id="rId5"/>
    <p:sldId id="340" r:id="rId6"/>
    <p:sldId id="341" r:id="rId7"/>
    <p:sldId id="343" r:id="rId8"/>
    <p:sldId id="345" r:id="rId9"/>
    <p:sldId id="320" r:id="rId10"/>
    <p:sldId id="346" r:id="rId11"/>
    <p:sldId id="347" r:id="rId12"/>
    <p:sldId id="348" r:id="rId13"/>
    <p:sldId id="349"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13" autoAdjust="0"/>
  </p:normalViewPr>
  <p:slideViewPr>
    <p:cSldViewPr>
      <p:cViewPr>
        <p:scale>
          <a:sx n="95" d="100"/>
          <a:sy n="95" d="100"/>
        </p:scale>
        <p:origin x="-5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B0082-A673-4316-B320-611C48574856}" type="datetimeFigureOut">
              <a:rPr lang="en-US" smtClean="0"/>
              <a:pPr/>
              <a:t>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A9652-5CB9-4DAF-AD3D-3A12616558B1}" type="slidenum">
              <a:rPr lang="en-US" smtClean="0"/>
              <a:pPr/>
              <a:t>‹#›</a:t>
            </a:fld>
            <a:endParaRPr lang="en-US"/>
          </a:p>
        </p:txBody>
      </p:sp>
    </p:spTree>
    <p:extLst>
      <p:ext uri="{BB962C8B-B14F-4D97-AF65-F5344CB8AC3E}">
        <p14:creationId xmlns:p14="http://schemas.microsoft.com/office/powerpoint/2010/main" val="409740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6AADEB5-354C-4342-B453-8E6608C1DD38}" type="datetimeFigureOut">
              <a:rPr lang="en-US" smtClean="0"/>
              <a:pPr/>
              <a:t>2/26/2011</a:t>
            </a:fld>
            <a:endParaRPr lang="en-US"/>
          </a:p>
        </p:txBody>
      </p:sp>
      <p:sp>
        <p:nvSpPr>
          <p:cNvPr id="16" name="Slide Number Placeholder 15"/>
          <p:cNvSpPr>
            <a:spLocks noGrp="1"/>
          </p:cNvSpPr>
          <p:nvPr>
            <p:ph type="sldNum" sz="quarter" idx="11"/>
          </p:nvPr>
        </p:nvSpPr>
        <p:spPr/>
        <p:txBody>
          <a:bodyPr/>
          <a:lstStyle/>
          <a:p>
            <a:fld id="{B4BB27CE-F466-4DCE-B5D5-C69B97FCBB2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AADEB5-354C-4342-B453-8E6608C1DD38}"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5FE116D-D318-46C9-8CFF-317E5CE29622}" type="slidenum">
              <a:rPr lang="en-US"/>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6AADEB5-354C-4342-B453-8E6608C1DD38}" type="datetimeFigureOut">
              <a:rPr lang="en-US" smtClean="0"/>
              <a:pPr/>
              <a:t>2/26/2011</a:t>
            </a:fld>
            <a:endParaRPr lang="en-US"/>
          </a:p>
        </p:txBody>
      </p:sp>
      <p:sp>
        <p:nvSpPr>
          <p:cNvPr id="15" name="Slide Number Placeholder 14"/>
          <p:cNvSpPr>
            <a:spLocks noGrp="1"/>
          </p:cNvSpPr>
          <p:nvPr>
            <p:ph type="sldNum" sz="quarter" idx="15"/>
          </p:nvPr>
        </p:nvSpPr>
        <p:spPr/>
        <p:txBody>
          <a:bodyPr/>
          <a:lstStyle>
            <a:lvl1pPr algn="ctr">
              <a:defRPr/>
            </a:lvl1pPr>
          </a:lstStyle>
          <a:p>
            <a:fld id="{B4BB27CE-F466-4DCE-B5D5-C69B97FCBB2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AADEB5-354C-4342-B453-8E6608C1DD38}"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AADEB5-354C-4342-B453-8E6608C1DD38}" type="datetimeFigureOut">
              <a:rPr lang="en-US" smtClean="0"/>
              <a:pPr/>
              <a:t>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4BB27CE-F466-4DCE-B5D5-C69B97FCBB2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6AADEB5-354C-4342-B453-8E6608C1DD38}" type="datetimeFigureOut">
              <a:rPr lang="en-US" smtClean="0"/>
              <a:pPr/>
              <a:t>2/26/2011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AADEB5-354C-4342-B453-8E6608C1DD38}" type="datetimeFigureOut">
              <a:rPr lang="en-US" smtClean="0"/>
              <a:pPr/>
              <a:t>2/26/2011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B27CE-F466-4DCE-B5D5-C69B97FCBB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ADEB5-354C-4342-B453-8E6608C1DD38}" type="datetimeFigureOut">
              <a:rPr lang="en-US" smtClean="0"/>
              <a:pPr/>
              <a:t>2/26/2011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B27CE-F466-4DCE-B5D5-C69B97FCBB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6AADEB5-354C-4342-B453-8E6608C1DD38}" type="datetimeFigureOut">
              <a:rPr lang="en-US" smtClean="0"/>
              <a:pPr/>
              <a:t>2/26/2011</a:t>
            </a:fld>
            <a:endParaRPr lang="en-US"/>
          </a:p>
        </p:txBody>
      </p:sp>
      <p:sp>
        <p:nvSpPr>
          <p:cNvPr id="9" name="Slide Number Placeholder 8"/>
          <p:cNvSpPr>
            <a:spLocks noGrp="1"/>
          </p:cNvSpPr>
          <p:nvPr>
            <p:ph type="sldNum" sz="quarter" idx="15"/>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6AADEB5-354C-4342-B453-8E6608C1DD38}" type="datetimeFigureOut">
              <a:rPr lang="en-US" smtClean="0"/>
              <a:pPr/>
              <a:t>2/26/2011</a:t>
            </a:fld>
            <a:endParaRPr lang="en-US"/>
          </a:p>
        </p:txBody>
      </p:sp>
      <p:sp>
        <p:nvSpPr>
          <p:cNvPr id="9" name="Slide Number Placeholder 8"/>
          <p:cNvSpPr>
            <a:spLocks noGrp="1"/>
          </p:cNvSpPr>
          <p:nvPr>
            <p:ph type="sldNum" sz="quarter" idx="11"/>
          </p:nvPr>
        </p:nvSpPr>
        <p:spPr/>
        <p:txBody>
          <a:bodyPr/>
          <a:lstStyle/>
          <a:p>
            <a:fld id="{B4BB27CE-F466-4DCE-B5D5-C69B97FCBB2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6AADEB5-354C-4342-B453-8E6608C1DD38}" type="datetimeFigureOut">
              <a:rPr lang="en-US" smtClean="0"/>
              <a:pPr/>
              <a:t>2/26/2011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4BB27CE-F466-4DCE-B5D5-C69B97FCBB2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53326" y="0"/>
            <a:ext cx="5562600" cy="2133600"/>
          </a:xfrm>
        </p:spPr>
        <p:txBody>
          <a:bodyPr/>
          <a:lstStyle/>
          <a:p>
            <a:r>
              <a:rPr lang="en-US" sz="4000" dirty="0" err="1" smtClean="0">
                <a:solidFill>
                  <a:srgbClr val="FFFF00"/>
                </a:solidFill>
              </a:rPr>
              <a:t>Srimad</a:t>
            </a:r>
            <a:r>
              <a:rPr lang="en-US" sz="4000" dirty="0" smtClean="0">
                <a:solidFill>
                  <a:srgbClr val="FFFF00"/>
                </a:solidFill>
              </a:rPr>
              <a:t> </a:t>
            </a:r>
            <a:r>
              <a:rPr lang="en-US" sz="4000" dirty="0" err="1" smtClean="0">
                <a:solidFill>
                  <a:srgbClr val="FFFF00"/>
                </a:solidFill>
              </a:rPr>
              <a:t>Bhagavatam</a:t>
            </a:r>
            <a:r>
              <a:rPr lang="en-US" sz="4000" dirty="0" smtClean="0">
                <a:solidFill>
                  <a:srgbClr val="FFFF00"/>
                </a:solidFill>
              </a:rPr>
              <a:t/>
            </a:r>
            <a:br>
              <a:rPr lang="en-US" sz="4000" dirty="0" smtClean="0">
                <a:solidFill>
                  <a:srgbClr val="FFFF00"/>
                </a:solidFill>
              </a:rPr>
            </a:br>
            <a:r>
              <a:rPr lang="en-US" sz="4000" dirty="0" smtClean="0">
                <a:solidFill>
                  <a:srgbClr val="FFFF00"/>
                </a:solidFill>
              </a:rPr>
              <a:t>(</a:t>
            </a:r>
            <a:r>
              <a:rPr lang="en-US" sz="4000" i="1" dirty="0" smtClean="0">
                <a:solidFill>
                  <a:srgbClr val="FFFF00"/>
                </a:solidFill>
              </a:rPr>
              <a:t>Son </a:t>
            </a:r>
            <a:r>
              <a:rPr lang="en-US" sz="4000" i="1" dirty="0" smtClean="0">
                <a:solidFill>
                  <a:srgbClr val="FFFF00"/>
                </a:solidFill>
              </a:rPr>
              <a:t>of </a:t>
            </a:r>
            <a:r>
              <a:rPr lang="en-US" sz="4000" i="1" dirty="0" err="1" smtClean="0">
                <a:solidFill>
                  <a:srgbClr val="FFFF00"/>
                </a:solidFill>
              </a:rPr>
              <a:t>Drona</a:t>
            </a:r>
            <a:r>
              <a:rPr lang="en-US" sz="4000" i="1" dirty="0" smtClean="0">
                <a:solidFill>
                  <a:srgbClr val="FFFF00"/>
                </a:solidFill>
              </a:rPr>
              <a:t> Punished</a:t>
            </a:r>
            <a:r>
              <a:rPr lang="en-US" sz="4000" dirty="0" smtClean="0">
                <a:solidFill>
                  <a:srgbClr val="FFFF00"/>
                </a:solidFill>
              </a:rPr>
              <a:t>) </a:t>
            </a:r>
            <a:br>
              <a:rPr lang="en-US" sz="4000" dirty="0" smtClean="0">
                <a:solidFill>
                  <a:srgbClr val="FFFF00"/>
                </a:solidFill>
              </a:rPr>
            </a:br>
            <a:r>
              <a:rPr lang="en-US" sz="4000" dirty="0" smtClean="0">
                <a:solidFill>
                  <a:srgbClr val="FFFF00"/>
                </a:solidFill>
              </a:rPr>
              <a:t>(1.7.18-1.7.30)</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6400800"/>
          </a:xfrm>
        </p:spPr>
        <p:txBody>
          <a:bodyPr>
            <a:noAutofit/>
          </a:bodyPr>
          <a:lstStyle/>
          <a:p>
            <a:pPr algn="ctr"/>
            <a:r>
              <a:rPr lang="en-US" sz="2000" b="1" dirty="0">
                <a:solidFill>
                  <a:schemeClr val="tx1"/>
                </a:solidFill>
              </a:rPr>
              <a:t>1.7.26</a:t>
            </a:r>
            <a:br>
              <a:rPr lang="en-US" sz="2000" b="1" dirty="0">
                <a:solidFill>
                  <a:schemeClr val="tx1"/>
                </a:solidFill>
              </a:rPr>
            </a:br>
            <a:r>
              <a:rPr lang="en-US" sz="2000" b="1" dirty="0">
                <a:solidFill>
                  <a:schemeClr val="tx1"/>
                </a:solidFill>
              </a:rPr>
              <a:t>O Lord of lords, how is it that this dangerous effulgence is spreading all around? Where does it come from? I do not understand it.</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PURPORT</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Anything that is presented before the Personality of Godhead should be so done after due presentation of respectful prayers. That is the standard procedure, and </a:t>
            </a:r>
            <a:r>
              <a:rPr lang="en-US" sz="2000" b="1" dirty="0" err="1">
                <a:solidFill>
                  <a:schemeClr val="tx1"/>
                </a:solidFill>
              </a:rPr>
              <a:t>Śrī</a:t>
            </a:r>
            <a:r>
              <a:rPr lang="en-US" sz="2000" b="1" dirty="0">
                <a:solidFill>
                  <a:schemeClr val="tx1"/>
                </a:solidFill>
              </a:rPr>
              <a:t> </a:t>
            </a:r>
            <a:r>
              <a:rPr lang="en-US" sz="2000" b="1" dirty="0" err="1">
                <a:solidFill>
                  <a:schemeClr val="tx1"/>
                </a:solidFill>
              </a:rPr>
              <a:t>Arjuna</a:t>
            </a:r>
            <a:r>
              <a:rPr lang="en-US" sz="2000" b="1" dirty="0">
                <a:solidFill>
                  <a:schemeClr val="tx1"/>
                </a:solidFill>
              </a:rPr>
              <a:t>, although an intimate friend of the Lord, is observing this method for general information.</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expression of - recognition of </a:t>
            </a:r>
            <a:r>
              <a:rPr lang="en-US" sz="2000" b="1" dirty="0" err="1">
                <a:solidFill>
                  <a:schemeClr val="tx1"/>
                </a:solidFill>
              </a:rPr>
              <a:t>Krsna's</a:t>
            </a:r>
            <a:r>
              <a:rPr lang="en-US" sz="2000" b="1" dirty="0">
                <a:solidFill>
                  <a:schemeClr val="tx1"/>
                </a:solidFill>
              </a:rPr>
              <a:t> position</a:t>
            </a:r>
            <a:br>
              <a:rPr lang="en-US" sz="2000" b="1" dirty="0">
                <a:solidFill>
                  <a:schemeClr val="tx1"/>
                </a:solidFill>
              </a:rPr>
            </a:br>
            <a:r>
              <a:rPr lang="en-US" sz="2000" dirty="0" smtClean="0"/>
              <a:t/>
            </a:r>
            <a:br>
              <a:rPr lang="en-US" sz="2000" dirty="0" smtClean="0"/>
            </a:br>
            <a:endParaRPr lang="vi-VN" sz="2000" b="1" dirty="0">
              <a:solidFill>
                <a:schemeClr val="tx1"/>
              </a:solidFill>
            </a:endParaRPr>
          </a:p>
        </p:txBody>
      </p:sp>
    </p:spTree>
    <p:extLst>
      <p:ext uri="{BB962C8B-B14F-4D97-AF65-F5344CB8AC3E}">
        <p14:creationId xmlns:p14="http://schemas.microsoft.com/office/powerpoint/2010/main" val="142058989"/>
      </p:ext>
    </p:extLst>
  </p:cSld>
  <p:clrMapOvr>
    <a:masterClrMapping/>
  </p:clrMapOvr>
  <p:transition spd="med" advTm="2500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6400800"/>
          </a:xfrm>
        </p:spPr>
        <p:txBody>
          <a:bodyPr>
            <a:noAutofit/>
          </a:bodyPr>
          <a:lstStyle/>
          <a:p>
            <a:pPr algn="ctr"/>
            <a:endParaRPr lang="vi-VN" sz="2000" b="1" dirty="0">
              <a:solidFill>
                <a:schemeClr val="tx1"/>
              </a:solidFill>
            </a:endParaRPr>
          </a:p>
        </p:txBody>
      </p:sp>
    </p:spTree>
    <p:extLst>
      <p:ext uri="{BB962C8B-B14F-4D97-AF65-F5344CB8AC3E}">
        <p14:creationId xmlns:p14="http://schemas.microsoft.com/office/powerpoint/2010/main" val="3774518250"/>
      </p:ext>
    </p:extLst>
  </p:cSld>
  <p:clrMapOvr>
    <a:masterClrMapping/>
  </p:clrMapOvr>
  <p:transition spd="med" advTm="25000">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6400800"/>
          </a:xfrm>
        </p:spPr>
        <p:txBody>
          <a:bodyPr>
            <a:noAutofit/>
          </a:bodyPr>
          <a:lstStyle/>
          <a:p>
            <a:pPr algn="ctr"/>
            <a:r>
              <a:rPr lang="vi-VN" sz="2000" b="1" dirty="0" smtClean="0">
                <a:solidFill>
                  <a:schemeClr val="tx1"/>
                </a:solidFill>
              </a:rPr>
              <a:t>1.7.27 </a:t>
            </a:r>
            <a:br>
              <a:rPr lang="vi-VN" sz="2000" b="1" dirty="0" smtClean="0">
                <a:solidFill>
                  <a:schemeClr val="tx1"/>
                </a:solidFill>
              </a:rPr>
            </a:br>
            <a:r>
              <a:rPr lang="vi-VN" sz="2000" b="1" dirty="0" smtClean="0">
                <a:solidFill>
                  <a:schemeClr val="tx1"/>
                </a:solidFill>
              </a:rPr>
              <a:t>śrī-bhagavān uvāca</a:t>
            </a:r>
            <a:br>
              <a:rPr lang="vi-VN" sz="2000" b="1" dirty="0" smtClean="0">
                <a:solidFill>
                  <a:schemeClr val="tx1"/>
                </a:solidFill>
              </a:rPr>
            </a:br>
            <a:r>
              <a:rPr lang="vi-VN" sz="2000" b="1" dirty="0" smtClean="0">
                <a:solidFill>
                  <a:schemeClr val="tx1"/>
                </a:solidFill>
              </a:rPr>
              <a:t>vetthedaḿ droṇa-putrasya</a:t>
            </a:r>
            <a:br>
              <a:rPr lang="vi-VN" sz="2000" b="1" dirty="0" smtClean="0">
                <a:solidFill>
                  <a:schemeClr val="tx1"/>
                </a:solidFill>
              </a:rPr>
            </a:br>
            <a:r>
              <a:rPr lang="vi-VN" sz="2000" b="1" dirty="0" smtClean="0">
                <a:solidFill>
                  <a:schemeClr val="tx1"/>
                </a:solidFill>
              </a:rPr>
              <a:t>brāhmam astraḿ pradarśitam</a:t>
            </a:r>
            <a:br>
              <a:rPr lang="vi-VN" sz="2000" b="1" dirty="0" smtClean="0">
                <a:solidFill>
                  <a:schemeClr val="tx1"/>
                </a:solidFill>
              </a:rPr>
            </a:br>
            <a:r>
              <a:rPr lang="vi-VN" sz="2000" b="1" dirty="0" smtClean="0">
                <a:solidFill>
                  <a:schemeClr val="tx1"/>
                </a:solidFill>
              </a:rPr>
              <a:t>naivāsau veda saḿhāraḿ</a:t>
            </a:r>
            <a:br>
              <a:rPr lang="vi-VN" sz="2000" b="1" dirty="0" smtClean="0">
                <a:solidFill>
                  <a:schemeClr val="tx1"/>
                </a:solidFill>
              </a:rPr>
            </a:br>
            <a:r>
              <a:rPr lang="vi-VN" sz="2000" b="1" dirty="0" smtClean="0">
                <a:solidFill>
                  <a:schemeClr val="tx1"/>
                </a:solidFill>
              </a:rPr>
              <a:t>prāṇa-bādha upasthite</a:t>
            </a:r>
            <a:br>
              <a:rPr lang="vi-VN" sz="2000" b="1" dirty="0" smtClean="0">
                <a:solidFill>
                  <a:schemeClr val="tx1"/>
                </a:solidFill>
              </a:rPr>
            </a:br>
            <a:r>
              <a:rPr lang="vi-VN" sz="2000" b="1" dirty="0" smtClean="0">
                <a:solidFill>
                  <a:schemeClr val="tx1"/>
                </a:solidFill>
              </a:rPr>
              <a:t/>
            </a:r>
            <a:br>
              <a:rPr lang="vi-VN" sz="2000" b="1" dirty="0" smtClean="0">
                <a:solidFill>
                  <a:schemeClr val="tx1"/>
                </a:solidFill>
              </a:rPr>
            </a:br>
            <a:r>
              <a:rPr lang="vi-VN" sz="2000" b="1" dirty="0" smtClean="0">
                <a:solidFill>
                  <a:schemeClr val="tx1"/>
                </a:solidFill>
              </a:rPr>
              <a:t>The Supreme Personality of Godhead said: Know from Me that this is the act of the son of Droṇa. He has thrown the hymns of nuclear energy [brahmāstra], and he does not know how to retract the glare. He has helplessly done this, being afraid of imminent death.</a:t>
            </a:r>
            <a:br>
              <a:rPr lang="vi-VN"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t>
            </a:r>
            <a:r>
              <a:rPr lang="en-US" sz="2000" b="1" dirty="0" err="1" smtClean="0">
                <a:solidFill>
                  <a:schemeClr val="tx1"/>
                </a:solidFill>
              </a:rPr>
              <a:t>Krsna</a:t>
            </a:r>
            <a:r>
              <a:rPr lang="en-US" sz="2000" b="1" dirty="0" smtClean="0">
                <a:solidFill>
                  <a:schemeClr val="tx1"/>
                </a:solidFill>
              </a:rPr>
              <a:t> speaks for the 1st time in SB</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endParaRPr lang="vi-VN" sz="2000" b="1" dirty="0">
              <a:solidFill>
                <a:schemeClr val="tx1"/>
              </a:solidFill>
            </a:endParaRPr>
          </a:p>
        </p:txBody>
      </p:sp>
    </p:spTree>
    <p:extLst>
      <p:ext uri="{BB962C8B-B14F-4D97-AF65-F5344CB8AC3E}">
        <p14:creationId xmlns:p14="http://schemas.microsoft.com/office/powerpoint/2010/main" val="3774518250"/>
      </p:ext>
    </p:extLst>
  </p:cSld>
  <p:clrMapOvr>
    <a:masterClrMapping/>
  </p:clrMapOvr>
  <p:transition spd="med" advTm="25000">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3657600"/>
          </a:xfrm>
        </p:spPr>
        <p:txBody>
          <a:bodyPr>
            <a:noAutofit/>
          </a:bodyPr>
          <a:lstStyle/>
          <a:p>
            <a:r>
              <a:rPr lang="en-US" sz="2000" b="1" dirty="0">
                <a:solidFill>
                  <a:schemeClr val="tx1"/>
                </a:solidFill>
              </a:rPr>
              <a:t>28 - O </a:t>
            </a:r>
            <a:r>
              <a:rPr lang="en-US" sz="2000" b="1" dirty="0" err="1">
                <a:solidFill>
                  <a:schemeClr val="tx1"/>
                </a:solidFill>
              </a:rPr>
              <a:t>Arjuna</a:t>
            </a:r>
            <a:r>
              <a:rPr lang="en-US" sz="2000" b="1" dirty="0">
                <a:solidFill>
                  <a:schemeClr val="tx1"/>
                </a:solidFill>
              </a:rPr>
              <a:t>, only another </a:t>
            </a:r>
            <a:r>
              <a:rPr lang="en-US" sz="2000" b="1" dirty="0" err="1">
                <a:solidFill>
                  <a:schemeClr val="tx1"/>
                </a:solidFill>
              </a:rPr>
              <a:t>brahmāstra</a:t>
            </a:r>
            <a:r>
              <a:rPr lang="en-US" sz="2000" b="1" dirty="0">
                <a:solidFill>
                  <a:schemeClr val="tx1"/>
                </a:solidFill>
              </a:rPr>
              <a:t> can counteract this weapon. Since you are expert in the military science, subdue this weapon's glare with the power of your own weapon.</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29 - </a:t>
            </a:r>
            <a:r>
              <a:rPr lang="en-US" sz="2000" b="1" dirty="0" err="1">
                <a:solidFill>
                  <a:schemeClr val="tx1"/>
                </a:solidFill>
              </a:rPr>
              <a:t>Śrī</a:t>
            </a:r>
            <a:r>
              <a:rPr lang="en-US" sz="2000" b="1" dirty="0">
                <a:solidFill>
                  <a:schemeClr val="tx1"/>
                </a:solidFill>
              </a:rPr>
              <a:t> </a:t>
            </a:r>
            <a:r>
              <a:rPr lang="en-US" sz="2000" b="1" dirty="0" err="1">
                <a:solidFill>
                  <a:schemeClr val="tx1"/>
                </a:solidFill>
              </a:rPr>
              <a:t>Sūta</a:t>
            </a:r>
            <a:r>
              <a:rPr lang="en-US" sz="2000" b="1" dirty="0">
                <a:solidFill>
                  <a:schemeClr val="tx1"/>
                </a:solidFill>
              </a:rPr>
              <a:t> </a:t>
            </a:r>
            <a:r>
              <a:rPr lang="en-US" sz="2000" b="1" dirty="0" err="1">
                <a:solidFill>
                  <a:schemeClr val="tx1"/>
                </a:solidFill>
              </a:rPr>
              <a:t>Gosvāmī</a:t>
            </a:r>
            <a:r>
              <a:rPr lang="en-US" sz="2000" b="1" dirty="0">
                <a:solidFill>
                  <a:schemeClr val="tx1"/>
                </a:solidFill>
              </a:rPr>
              <a:t> said: Hearing this from the Personality of Godhead, </a:t>
            </a:r>
            <a:r>
              <a:rPr lang="en-US" sz="2000" b="1" dirty="0" err="1">
                <a:solidFill>
                  <a:schemeClr val="tx1"/>
                </a:solidFill>
              </a:rPr>
              <a:t>Arjuna</a:t>
            </a:r>
            <a:r>
              <a:rPr lang="en-US" sz="2000" b="1" dirty="0">
                <a:solidFill>
                  <a:schemeClr val="tx1"/>
                </a:solidFill>
              </a:rPr>
              <a:t> touched water for purification, and after circumambulating Lord </a:t>
            </a:r>
            <a:r>
              <a:rPr lang="en-US" sz="2000" b="1" dirty="0" err="1">
                <a:solidFill>
                  <a:schemeClr val="tx1"/>
                </a:solidFill>
              </a:rPr>
              <a:t>Śrī</a:t>
            </a:r>
            <a:r>
              <a:rPr lang="en-US" sz="2000" b="1" dirty="0">
                <a:solidFill>
                  <a:schemeClr val="tx1"/>
                </a:solidFill>
              </a:rPr>
              <a:t> </a:t>
            </a:r>
            <a:r>
              <a:rPr lang="en-US" sz="2000" b="1" dirty="0" err="1">
                <a:solidFill>
                  <a:schemeClr val="tx1"/>
                </a:solidFill>
              </a:rPr>
              <a:t>Kṛṣṇa</a:t>
            </a:r>
            <a:r>
              <a:rPr lang="en-US" sz="2000" b="1" dirty="0">
                <a:solidFill>
                  <a:schemeClr val="tx1"/>
                </a:solidFill>
              </a:rPr>
              <a:t>, he cast his </a:t>
            </a:r>
            <a:r>
              <a:rPr lang="en-US" sz="2000" b="1" dirty="0" err="1">
                <a:solidFill>
                  <a:schemeClr val="tx1"/>
                </a:solidFill>
              </a:rPr>
              <a:t>brahmāstra</a:t>
            </a:r>
            <a:r>
              <a:rPr lang="en-US" sz="2000" b="1" dirty="0">
                <a:solidFill>
                  <a:schemeClr val="tx1"/>
                </a:solidFill>
              </a:rPr>
              <a:t> weapon to counteract the other one.</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30 - When the rays of the two </a:t>
            </a:r>
            <a:r>
              <a:rPr lang="en-US" sz="2000" b="1" dirty="0" err="1">
                <a:solidFill>
                  <a:schemeClr val="tx1"/>
                </a:solidFill>
              </a:rPr>
              <a:t>brahmāstras</a:t>
            </a:r>
            <a:r>
              <a:rPr lang="en-US" sz="2000" b="1" dirty="0">
                <a:solidFill>
                  <a:schemeClr val="tx1"/>
                </a:solidFill>
              </a:rPr>
              <a:t> combined, a great circle of fire, like the disc of the sun, covered all outer space and the whole firmament of planets.</a:t>
            </a:r>
            <a:br>
              <a:rPr lang="en-US" sz="2000" b="1" dirty="0">
                <a:solidFill>
                  <a:schemeClr val="tx1"/>
                </a:solidFill>
              </a:rPr>
            </a:br>
            <a:r>
              <a:rPr lang="en-US" sz="2000" b="1" dirty="0">
                <a:solidFill>
                  <a:schemeClr val="tx1"/>
                </a:solidFill>
              </a:rPr>
              <a:t/>
            </a:r>
            <a:br>
              <a:rPr lang="en-US" sz="2000" b="1" dirty="0">
                <a:solidFill>
                  <a:schemeClr val="tx1"/>
                </a:solidFill>
              </a:rPr>
            </a:br>
            <a:endParaRPr lang="vi-VN" sz="2000" b="1" dirty="0">
              <a:solidFill>
                <a:schemeClr val="tx1"/>
              </a:solidFill>
            </a:endParaRPr>
          </a:p>
        </p:txBody>
      </p:sp>
    </p:spTree>
    <p:extLst>
      <p:ext uri="{BB962C8B-B14F-4D97-AF65-F5344CB8AC3E}">
        <p14:creationId xmlns:p14="http://schemas.microsoft.com/office/powerpoint/2010/main" val="2631108003"/>
      </p:ext>
    </p:extLst>
  </p:cSld>
  <p:clrMapOvr>
    <a:masterClrMapping/>
  </p:clrMapOvr>
  <p:transition spd="med" advTm="25000">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752600"/>
          </a:xfrm>
        </p:spPr>
        <p:txBody>
          <a:bodyPr>
            <a:normAutofit/>
          </a:bodyPr>
          <a:lstStyle/>
          <a:p>
            <a:r>
              <a:rPr lang="en-US" dirty="0" smtClean="0"/>
              <a:t>HH </a:t>
            </a:r>
            <a:r>
              <a:rPr lang="en-US" dirty="0" err="1" smtClean="0"/>
              <a:t>Radhanath</a:t>
            </a:r>
            <a:r>
              <a:rPr lang="en-US" dirty="0" smtClean="0"/>
              <a:t> </a:t>
            </a:r>
            <a:r>
              <a:rPr lang="en-US" dirty="0" err="1" smtClean="0"/>
              <a:t>Maharaj’s</a:t>
            </a:r>
            <a:r>
              <a:rPr lang="en-US" dirty="0" smtClean="0"/>
              <a:t> lectures on 1.7.18-30</a:t>
            </a:r>
          </a:p>
          <a:p>
            <a:r>
              <a:rPr lang="en-US" dirty="0" smtClean="0"/>
              <a:t>http://prabhupadavani.org</a:t>
            </a:r>
          </a:p>
          <a:p>
            <a:r>
              <a:rPr lang="en-US" dirty="0" smtClean="0"/>
              <a:t>All of your blessings.</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400800"/>
          </a:xfrm>
        </p:spPr>
        <p:txBody>
          <a:bodyPr>
            <a:normAutofit fontScale="90000"/>
          </a:bodyPr>
          <a:lstStyle/>
          <a:p>
            <a:r>
              <a:rPr lang="en-US" dirty="0" smtClean="0"/>
              <a:t/>
            </a:r>
            <a:br>
              <a:rPr lang="en-US" dirty="0" smtClean="0"/>
            </a:br>
            <a:r>
              <a:rPr lang="en-US" dirty="0" smtClean="0"/>
              <a:t>Contents:</a:t>
            </a:r>
            <a:br>
              <a:rPr lang="en-US" dirty="0" smtClean="0"/>
            </a:br>
            <a:r>
              <a:rPr lang="en-US" dirty="0" smtClean="0"/>
              <a:t>1.5.23 – 1.5.24	Entering of Sages</a:t>
            </a:r>
            <a:br>
              <a:rPr lang="en-US" dirty="0" smtClean="0"/>
            </a:br>
            <a:r>
              <a:rPr lang="en-US" dirty="0" smtClean="0"/>
              <a:t/>
            </a:r>
            <a:br>
              <a:rPr lang="en-US" dirty="0" smtClean="0"/>
            </a:br>
            <a:r>
              <a:rPr lang="en-US" dirty="0" smtClean="0"/>
              <a:t>1.5.25-- 1.5.26	Offering service </a:t>
            </a:r>
            <a:br>
              <a:rPr lang="en-US" dirty="0" smtClean="0"/>
            </a:br>
            <a:r>
              <a:rPr lang="en-US" dirty="0" smtClean="0"/>
              <a:t/>
            </a:r>
            <a:br>
              <a:rPr lang="en-US" dirty="0" smtClean="0"/>
            </a:br>
            <a:r>
              <a:rPr lang="en-US" dirty="0" smtClean="0"/>
              <a:t>1.5.27-1.5.29	Receiving Mercy &amp; Taste</a:t>
            </a:r>
            <a:br>
              <a:rPr lang="en-US" dirty="0" smtClean="0"/>
            </a:br>
            <a:r>
              <a:rPr lang="en-US" dirty="0" smtClean="0"/>
              <a:t/>
            </a:r>
            <a:br>
              <a:rPr lang="en-US" dirty="0" smtClean="0"/>
            </a:br>
            <a:r>
              <a:rPr lang="en-US" dirty="0" smtClean="0"/>
              <a:t>1.5.30-1.5.31	Sages leaving </a:t>
            </a:r>
            <a:r>
              <a:rPr lang="en-US" dirty="0" err="1" smtClean="0"/>
              <a:t>Narada</a:t>
            </a:r>
            <a:r>
              <a:rPr lang="en-US" dirty="0" smtClean="0"/>
              <a:t> Muni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457200"/>
            <a:ext cx="6705600" cy="1981200"/>
          </a:xfrm>
        </p:spPr>
        <p:txBody>
          <a:bodyPr>
            <a:normAutofit fontScale="90000"/>
          </a:bodyPr>
          <a:lstStyle/>
          <a:p>
            <a:pPr algn="ctr"/>
            <a:r>
              <a:rPr lang="en-US" sz="2800" b="1" dirty="0" smtClean="0">
                <a:solidFill>
                  <a:schemeClr val="tx1"/>
                </a:solidFill>
              </a:rPr>
              <a:t>1.7.18</a:t>
            </a:r>
            <a:br>
              <a:rPr lang="en-US" sz="2800" b="1" dirty="0" smtClean="0">
                <a:solidFill>
                  <a:schemeClr val="tx1"/>
                </a:solidFill>
              </a:rPr>
            </a:br>
            <a:r>
              <a:rPr lang="vi-VN" sz="2800" b="1" dirty="0" smtClean="0">
                <a:solidFill>
                  <a:schemeClr val="tx1"/>
                </a:solidFill>
              </a:rPr>
              <a:t>tam </a:t>
            </a:r>
            <a:r>
              <a:rPr lang="vi-VN" sz="2800" b="1" dirty="0">
                <a:solidFill>
                  <a:schemeClr val="tx1"/>
                </a:solidFill>
              </a:rPr>
              <a:t>āpatantaḿ sa vilakṣya dūrāt</a:t>
            </a:r>
            <a:br>
              <a:rPr lang="vi-VN" sz="2800" b="1" dirty="0">
                <a:solidFill>
                  <a:schemeClr val="tx1"/>
                </a:solidFill>
              </a:rPr>
            </a:br>
            <a:r>
              <a:rPr lang="vi-VN" sz="2800" b="1" dirty="0">
                <a:solidFill>
                  <a:schemeClr val="tx1"/>
                </a:solidFill>
              </a:rPr>
              <a:t>kumāra-hodvigna-manā rathena</a:t>
            </a:r>
            <a:br>
              <a:rPr lang="vi-VN" sz="2800" b="1" dirty="0">
                <a:solidFill>
                  <a:schemeClr val="tx1"/>
                </a:solidFill>
              </a:rPr>
            </a:br>
            <a:r>
              <a:rPr lang="vi-VN" sz="2800" b="1" dirty="0">
                <a:solidFill>
                  <a:schemeClr val="tx1"/>
                </a:solidFill>
              </a:rPr>
              <a:t>parādravat prāṇa-parīpsur urvyāḿ</a:t>
            </a:r>
            <a:br>
              <a:rPr lang="vi-VN" sz="2800" b="1" dirty="0">
                <a:solidFill>
                  <a:schemeClr val="tx1"/>
                </a:solidFill>
              </a:rPr>
            </a:br>
            <a:r>
              <a:rPr lang="vi-VN" sz="2800" b="1" dirty="0">
                <a:solidFill>
                  <a:schemeClr val="tx1"/>
                </a:solidFill>
              </a:rPr>
              <a:t>yāvad-gamaḿ rudra-bhayād yathā kaḥ</a:t>
            </a:r>
          </a:p>
        </p:txBody>
      </p:sp>
      <p:sp>
        <p:nvSpPr>
          <p:cNvPr id="2" name="Rectangle 1"/>
          <p:cNvSpPr/>
          <p:nvPr/>
        </p:nvSpPr>
        <p:spPr>
          <a:xfrm>
            <a:off x="417095" y="2895600"/>
            <a:ext cx="8382000" cy="1569660"/>
          </a:xfrm>
          <a:prstGeom prst="rect">
            <a:avLst/>
          </a:prstGeom>
        </p:spPr>
        <p:txBody>
          <a:bodyPr wrap="square">
            <a:spAutoFit/>
          </a:bodyPr>
          <a:lstStyle/>
          <a:p>
            <a:r>
              <a:rPr lang="en-US" sz="2400" dirty="0" err="1"/>
              <a:t>Aśvatthāmā</a:t>
            </a:r>
            <a:r>
              <a:rPr lang="en-US" sz="2400" dirty="0"/>
              <a:t>, the murderer of the princes, seeing from a great distance </a:t>
            </a:r>
            <a:r>
              <a:rPr lang="en-US" sz="2400" dirty="0" err="1"/>
              <a:t>Arjuna</a:t>
            </a:r>
            <a:r>
              <a:rPr lang="en-US" sz="2400" dirty="0"/>
              <a:t> coming at him with great speed, fled in his chariot, panic stricken, just to save his life, as </a:t>
            </a:r>
            <a:r>
              <a:rPr lang="en-US" sz="2400" dirty="0" err="1"/>
              <a:t>Brahmā</a:t>
            </a:r>
            <a:r>
              <a:rPr lang="en-US" sz="2400" dirty="0"/>
              <a:t> fled in fear from </a:t>
            </a:r>
            <a:r>
              <a:rPr lang="en-US" sz="2400" dirty="0" err="1"/>
              <a:t>Śiva</a:t>
            </a:r>
            <a:r>
              <a:rPr lang="en-US" sz="2400" dirty="0"/>
              <a:t>.</a:t>
            </a:r>
          </a:p>
        </p:txBody>
      </p:sp>
    </p:spTree>
  </p:cSld>
  <p:clrMapOvr>
    <a:masterClrMapping/>
  </p:clrMapOvr>
  <p:transition spd="med" advTm="25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81000" y="533400"/>
            <a:ext cx="8382000" cy="4893647"/>
          </a:xfrm>
          <a:prstGeom prst="rect">
            <a:avLst/>
          </a:prstGeom>
        </p:spPr>
        <p:txBody>
          <a:bodyPr wrap="square">
            <a:spAutoFit/>
          </a:bodyPr>
          <a:lstStyle/>
          <a:p>
            <a:r>
              <a:rPr lang="en-US" sz="2400" dirty="0" smtClean="0"/>
              <a:t>1.7.19 - When </a:t>
            </a:r>
            <a:r>
              <a:rPr lang="en-US" sz="2400" dirty="0"/>
              <a:t>the son of the </a:t>
            </a:r>
            <a:r>
              <a:rPr lang="en-US" sz="2400" dirty="0" err="1"/>
              <a:t>brāhmaṇa</a:t>
            </a:r>
            <a:r>
              <a:rPr lang="en-US" sz="2400" dirty="0"/>
              <a:t> [</a:t>
            </a:r>
            <a:r>
              <a:rPr lang="en-US" sz="2400" dirty="0" err="1"/>
              <a:t>Aśvatthāmā</a:t>
            </a:r>
            <a:r>
              <a:rPr lang="en-US" sz="2400" dirty="0"/>
              <a:t>] saw that his horses were tired, he considered that there was no alternative for protection outside of his using the ultimate weapon, the </a:t>
            </a:r>
            <a:r>
              <a:rPr lang="en-US" sz="2400" dirty="0" err="1"/>
              <a:t>brahmāstra</a:t>
            </a:r>
            <a:r>
              <a:rPr lang="en-US" sz="2400" dirty="0"/>
              <a:t> [nuclear weapon</a:t>
            </a:r>
            <a:r>
              <a:rPr lang="en-US" sz="2400" dirty="0" smtClean="0"/>
              <a:t>].</a:t>
            </a:r>
          </a:p>
          <a:p>
            <a:endParaRPr lang="en-US" sz="2400" dirty="0"/>
          </a:p>
          <a:p>
            <a:r>
              <a:rPr lang="en-US" sz="2400" dirty="0" smtClean="0"/>
              <a:t>1.7.20 - Since </a:t>
            </a:r>
            <a:r>
              <a:rPr lang="en-US" sz="2400" dirty="0"/>
              <a:t>his life was in danger, he touched water in sanctity and concentrated upon the chanting of the hymns for throwing nuclear weapons, although he did not know how to withdraw such weapons</a:t>
            </a:r>
            <a:r>
              <a:rPr lang="en-US" sz="2400" dirty="0" smtClean="0"/>
              <a:t>.</a:t>
            </a:r>
            <a:endParaRPr lang="en-US" sz="2400" dirty="0"/>
          </a:p>
          <a:p>
            <a:endParaRPr lang="en-US" sz="2400" dirty="0"/>
          </a:p>
          <a:p>
            <a:r>
              <a:rPr lang="en-US" sz="2400" dirty="0" smtClean="0"/>
              <a:t>1.7.21 - Thereupon </a:t>
            </a:r>
            <a:r>
              <a:rPr lang="en-US" sz="2400" dirty="0"/>
              <a:t>a glaring light spread in all directions. It was so fierce that </a:t>
            </a:r>
            <a:r>
              <a:rPr lang="en-US" sz="2400" dirty="0" err="1"/>
              <a:t>Arjuna</a:t>
            </a:r>
            <a:r>
              <a:rPr lang="en-US" sz="2400" dirty="0"/>
              <a:t> thought his own life in danger, and so he began to address Lord </a:t>
            </a:r>
            <a:r>
              <a:rPr lang="en-US" sz="2400" dirty="0" err="1"/>
              <a:t>Śrī</a:t>
            </a:r>
            <a:r>
              <a:rPr lang="en-US" sz="2400" dirty="0"/>
              <a:t> </a:t>
            </a:r>
            <a:r>
              <a:rPr lang="en-US" sz="2400" dirty="0" err="1"/>
              <a:t>Kṛṣṇa</a:t>
            </a:r>
            <a:r>
              <a:rPr lang="en-US" sz="2400" dirty="0" smtClean="0"/>
              <a:t>.</a:t>
            </a:r>
            <a:endParaRPr lang="en-US" sz="2400" dirty="0"/>
          </a:p>
        </p:txBody>
      </p:sp>
    </p:spTree>
    <p:extLst>
      <p:ext uri="{BB962C8B-B14F-4D97-AF65-F5344CB8AC3E}">
        <p14:creationId xmlns:p14="http://schemas.microsoft.com/office/powerpoint/2010/main" val="4058302926"/>
      </p:ext>
    </p:extLst>
  </p:cSld>
  <p:clrMapOvr>
    <a:masterClrMapping/>
  </p:clrMapOvr>
  <p:transition spd="med" advTm="25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457200"/>
            <a:ext cx="6705600" cy="2133600"/>
          </a:xfrm>
        </p:spPr>
        <p:txBody>
          <a:bodyPr>
            <a:normAutofit fontScale="90000"/>
          </a:bodyPr>
          <a:lstStyle/>
          <a:p>
            <a:pPr algn="ctr"/>
            <a:r>
              <a:rPr lang="en-US" sz="2800" b="1" dirty="0" smtClean="0">
                <a:solidFill>
                  <a:schemeClr val="tx1"/>
                </a:solidFill>
              </a:rPr>
              <a:t>1.7.22</a:t>
            </a:r>
            <a:br>
              <a:rPr lang="en-US" sz="2800" b="1" dirty="0" smtClean="0">
                <a:solidFill>
                  <a:schemeClr val="tx1"/>
                </a:solidFill>
              </a:rPr>
            </a:br>
            <a:r>
              <a:rPr lang="vi-VN" sz="2800" b="1" dirty="0">
                <a:solidFill>
                  <a:schemeClr val="tx1"/>
                </a:solidFill>
              </a:rPr>
              <a:t>arjuna uvāca</a:t>
            </a:r>
            <a:br>
              <a:rPr lang="vi-VN" sz="2800" b="1" dirty="0">
                <a:solidFill>
                  <a:schemeClr val="tx1"/>
                </a:solidFill>
              </a:rPr>
            </a:br>
            <a:r>
              <a:rPr lang="vi-VN" sz="2800" b="1" dirty="0">
                <a:solidFill>
                  <a:schemeClr val="tx1"/>
                </a:solidFill>
              </a:rPr>
              <a:t>kṛṣṇa kṛṣṇa mahā-bāho</a:t>
            </a:r>
            <a:br>
              <a:rPr lang="vi-VN" sz="2800" b="1" dirty="0">
                <a:solidFill>
                  <a:schemeClr val="tx1"/>
                </a:solidFill>
              </a:rPr>
            </a:br>
            <a:r>
              <a:rPr lang="vi-VN" sz="2800" b="1" dirty="0">
                <a:solidFill>
                  <a:schemeClr val="tx1"/>
                </a:solidFill>
              </a:rPr>
              <a:t>bhaktānām abhayańkara</a:t>
            </a:r>
            <a:br>
              <a:rPr lang="vi-VN" sz="2800" b="1" dirty="0">
                <a:solidFill>
                  <a:schemeClr val="tx1"/>
                </a:solidFill>
              </a:rPr>
            </a:br>
            <a:r>
              <a:rPr lang="vi-VN" sz="2800" b="1" dirty="0">
                <a:solidFill>
                  <a:schemeClr val="tx1"/>
                </a:solidFill>
              </a:rPr>
              <a:t>tvam eko dahyamānānām</a:t>
            </a:r>
            <a:br>
              <a:rPr lang="vi-VN" sz="2800" b="1" dirty="0">
                <a:solidFill>
                  <a:schemeClr val="tx1"/>
                </a:solidFill>
              </a:rPr>
            </a:br>
            <a:r>
              <a:rPr lang="vi-VN" sz="2800" b="1" dirty="0">
                <a:solidFill>
                  <a:schemeClr val="tx1"/>
                </a:solidFill>
              </a:rPr>
              <a:t>apavargo 'si </a:t>
            </a:r>
            <a:r>
              <a:rPr lang="vi-VN" sz="2800" b="1" dirty="0" smtClean="0">
                <a:solidFill>
                  <a:schemeClr val="tx1"/>
                </a:solidFill>
              </a:rPr>
              <a:t>saḿsṛteḥ</a:t>
            </a:r>
            <a:endParaRPr lang="vi-VN" sz="2800" b="1" dirty="0">
              <a:solidFill>
                <a:schemeClr val="tx1"/>
              </a:solidFill>
            </a:endParaRPr>
          </a:p>
        </p:txBody>
      </p:sp>
      <p:sp>
        <p:nvSpPr>
          <p:cNvPr id="2" name="Rectangle 1"/>
          <p:cNvSpPr/>
          <p:nvPr/>
        </p:nvSpPr>
        <p:spPr>
          <a:xfrm>
            <a:off x="417095" y="2895600"/>
            <a:ext cx="8382000" cy="2677656"/>
          </a:xfrm>
          <a:prstGeom prst="rect">
            <a:avLst/>
          </a:prstGeom>
        </p:spPr>
        <p:txBody>
          <a:bodyPr wrap="square">
            <a:spAutoFit/>
          </a:bodyPr>
          <a:lstStyle/>
          <a:p>
            <a:r>
              <a:rPr lang="en-US" sz="2400" dirty="0"/>
              <a:t>TRANSLATION</a:t>
            </a:r>
          </a:p>
          <a:p>
            <a:r>
              <a:rPr lang="en-US" sz="2400" dirty="0" err="1"/>
              <a:t>Arjuna</a:t>
            </a:r>
            <a:r>
              <a:rPr lang="en-US" sz="2400" dirty="0"/>
              <a:t> said: O my Lord </a:t>
            </a:r>
            <a:r>
              <a:rPr lang="en-US" sz="2400" dirty="0" err="1"/>
              <a:t>Śrī</a:t>
            </a:r>
            <a:r>
              <a:rPr lang="en-US" sz="2400" dirty="0"/>
              <a:t> </a:t>
            </a:r>
            <a:r>
              <a:rPr lang="en-US" sz="2400" dirty="0" err="1"/>
              <a:t>Kṛṣṇa</a:t>
            </a:r>
            <a:r>
              <a:rPr lang="en-US" sz="2400" dirty="0"/>
              <a:t>, You are the almighty Personality of Godhead. There is no limit to Your different energies. Therefore only You are competent to instill fearlessness in the hearts of Your devotees. Everyone in the flames of material miseries can find the path of liberation in You only</a:t>
            </a:r>
            <a:r>
              <a:rPr lang="en-US" sz="2400" dirty="0" smtClean="0"/>
              <a:t>.</a:t>
            </a:r>
            <a:endParaRPr lang="en-US" sz="2400" dirty="0"/>
          </a:p>
        </p:txBody>
      </p:sp>
    </p:spTree>
    <p:extLst>
      <p:ext uri="{BB962C8B-B14F-4D97-AF65-F5344CB8AC3E}">
        <p14:creationId xmlns:p14="http://schemas.microsoft.com/office/powerpoint/2010/main" val="2713462640"/>
      </p:ext>
    </p:extLst>
  </p:cSld>
  <p:clrMapOvr>
    <a:masterClrMapping/>
  </p:clrMapOvr>
  <p:transition spd="med" advTm="25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372979" y="228600"/>
            <a:ext cx="8382000" cy="6370975"/>
          </a:xfrm>
          <a:prstGeom prst="rect">
            <a:avLst/>
          </a:prstGeom>
        </p:spPr>
        <p:txBody>
          <a:bodyPr wrap="square">
            <a:spAutoFit/>
          </a:bodyPr>
          <a:lstStyle/>
          <a:p>
            <a:pPr algn="ctr"/>
            <a:r>
              <a:rPr lang="en-US" sz="2400" dirty="0" smtClean="0"/>
              <a:t>1.7.22</a:t>
            </a:r>
            <a:endParaRPr lang="en-US" sz="2400" dirty="0"/>
          </a:p>
          <a:p>
            <a:r>
              <a:rPr lang="en-US" sz="2400" dirty="0" err="1" smtClean="0"/>
              <a:t>Kṛṣṇa</a:t>
            </a:r>
            <a:r>
              <a:rPr lang="en-US" sz="2400" dirty="0" smtClean="0"/>
              <a:t> </a:t>
            </a:r>
            <a:r>
              <a:rPr lang="en-US" sz="2400" dirty="0"/>
              <a:t>is almighty and is especially the cause of fearlessness for the devotees. A devotee of the Lord is always fearless because of the protection given by the Lord. Material existence is something like a blazing fire in the forest, which can be extinguished by the mercy of the Lord </a:t>
            </a:r>
            <a:r>
              <a:rPr lang="en-US" sz="2400" dirty="0" err="1"/>
              <a:t>Śrī</a:t>
            </a:r>
            <a:r>
              <a:rPr lang="en-US" sz="2400" dirty="0"/>
              <a:t> </a:t>
            </a:r>
            <a:r>
              <a:rPr lang="en-US" sz="2400" dirty="0" err="1"/>
              <a:t>Kṛṣṇa</a:t>
            </a:r>
            <a:r>
              <a:rPr lang="en-US" sz="2400" dirty="0"/>
              <a:t>. The spiritual master is the mercy representative of the Lord. Therefore, a person burning in the flames of material existence may receive the rains of mercy of the Lord through the transparent medium of the self-realized spiritual master. The spiritual master, by his words, can penetrate into the heart of the suffering person and inject knowledge transcendental, which alone can extinguish the fire of material existence</a:t>
            </a:r>
            <a:r>
              <a:rPr lang="en-US" sz="2400" dirty="0" smtClean="0"/>
              <a:t>.</a:t>
            </a:r>
          </a:p>
          <a:p>
            <a:endParaRPr lang="en-US" sz="2400" dirty="0"/>
          </a:p>
          <a:p>
            <a:r>
              <a:rPr lang="en-US" sz="2400" dirty="0" smtClean="0"/>
              <a:t>Devotee </a:t>
            </a:r>
            <a:r>
              <a:rPr lang="en-US" sz="2400" dirty="0"/>
              <a:t>- feels </a:t>
            </a:r>
            <a:r>
              <a:rPr lang="en-US" sz="2400" dirty="0" err="1"/>
              <a:t>dependant</a:t>
            </a:r>
            <a:r>
              <a:rPr lang="en-US" sz="2400" dirty="0"/>
              <a:t> upon </a:t>
            </a:r>
            <a:r>
              <a:rPr lang="en-US" sz="2400" dirty="0" err="1"/>
              <a:t>Krsna</a:t>
            </a:r>
            <a:r>
              <a:rPr lang="en-US" sz="2400" dirty="0"/>
              <a:t> </a:t>
            </a:r>
            <a:endParaRPr lang="en-US" sz="2400" dirty="0" smtClean="0"/>
          </a:p>
          <a:p>
            <a:r>
              <a:rPr lang="en-US" sz="2400" dirty="0" err="1" smtClean="0"/>
              <a:t>Krsna</a:t>
            </a:r>
            <a:r>
              <a:rPr lang="en-US" sz="2400" dirty="0" smtClean="0"/>
              <a:t> </a:t>
            </a:r>
            <a:r>
              <a:rPr lang="en-US" sz="2400" dirty="0"/>
              <a:t>may </a:t>
            </a:r>
            <a:r>
              <a:rPr lang="en-US" sz="2400" dirty="0" err="1"/>
              <a:t>archestrate</a:t>
            </a:r>
            <a:r>
              <a:rPr lang="en-US" sz="2400" dirty="0"/>
              <a:t> to increase the feeling of dependence of </a:t>
            </a:r>
            <a:r>
              <a:rPr lang="en-US" sz="2400" dirty="0" err="1" smtClean="0"/>
              <a:t>Krsna</a:t>
            </a:r>
            <a:endParaRPr lang="en-US" sz="2400" dirty="0"/>
          </a:p>
        </p:txBody>
      </p:sp>
    </p:spTree>
    <p:extLst>
      <p:ext uri="{BB962C8B-B14F-4D97-AF65-F5344CB8AC3E}">
        <p14:creationId xmlns:p14="http://schemas.microsoft.com/office/powerpoint/2010/main" val="3255011019"/>
      </p:ext>
    </p:extLst>
  </p:cSld>
  <p:clrMapOvr>
    <a:masterClrMapping/>
  </p:clrMapOvr>
  <p:transition spd="med" advTm="25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6400800"/>
          </a:xfrm>
        </p:spPr>
        <p:txBody>
          <a:bodyPr>
            <a:noAutofit/>
          </a:bodyPr>
          <a:lstStyle/>
          <a:p>
            <a:pPr algn="ctr"/>
            <a:r>
              <a:rPr lang="en-US" sz="2000" b="1" dirty="0" smtClean="0">
                <a:solidFill>
                  <a:schemeClr val="tx1"/>
                </a:solidFill>
              </a:rPr>
              <a:t>1.7.23 </a:t>
            </a:r>
            <a:br>
              <a:rPr lang="en-US" sz="2000" b="1" dirty="0" smtClean="0">
                <a:solidFill>
                  <a:schemeClr val="tx1"/>
                </a:solidFill>
              </a:rPr>
            </a:br>
            <a:r>
              <a:rPr lang="vi-VN" sz="2000" b="1" dirty="0" smtClean="0">
                <a:solidFill>
                  <a:schemeClr val="tx1"/>
                </a:solidFill>
              </a:rPr>
              <a:t>tvam </a:t>
            </a:r>
            <a:r>
              <a:rPr lang="vi-VN" sz="2000" b="1" dirty="0">
                <a:solidFill>
                  <a:schemeClr val="tx1"/>
                </a:solidFill>
              </a:rPr>
              <a:t>ādyaḥ puruṣaḥ sākṣād</a:t>
            </a:r>
            <a:br>
              <a:rPr lang="vi-VN" sz="2000" b="1" dirty="0">
                <a:solidFill>
                  <a:schemeClr val="tx1"/>
                </a:solidFill>
              </a:rPr>
            </a:br>
            <a:r>
              <a:rPr lang="vi-VN" sz="2000" b="1" dirty="0">
                <a:solidFill>
                  <a:schemeClr val="tx1"/>
                </a:solidFill>
              </a:rPr>
              <a:t>īśvaraḥ prakṛteḥ paraḥ</a:t>
            </a:r>
            <a:br>
              <a:rPr lang="vi-VN" sz="2000" b="1" dirty="0">
                <a:solidFill>
                  <a:schemeClr val="tx1"/>
                </a:solidFill>
              </a:rPr>
            </a:br>
            <a:r>
              <a:rPr lang="vi-VN" sz="2000" b="1" dirty="0">
                <a:solidFill>
                  <a:schemeClr val="tx1"/>
                </a:solidFill>
              </a:rPr>
              <a:t>māyāḿ vyudasya cic-chaktyā</a:t>
            </a:r>
            <a:br>
              <a:rPr lang="vi-VN" sz="2000" b="1" dirty="0">
                <a:solidFill>
                  <a:schemeClr val="tx1"/>
                </a:solidFill>
              </a:rPr>
            </a:br>
            <a:r>
              <a:rPr lang="vi-VN" sz="2000" b="1" dirty="0">
                <a:solidFill>
                  <a:schemeClr val="tx1"/>
                </a:solidFill>
              </a:rPr>
              <a:t>kaivalye sthita ātmani</a:t>
            </a:r>
            <a:br>
              <a:rPr lang="vi-VN" sz="2000" b="1" dirty="0">
                <a:solidFill>
                  <a:schemeClr val="tx1"/>
                </a:solidFill>
              </a:rPr>
            </a:br>
            <a:r>
              <a:rPr lang="vi-VN" sz="2000" b="1" dirty="0">
                <a:solidFill>
                  <a:schemeClr val="tx1"/>
                </a:solidFill>
              </a:rPr>
              <a:t/>
            </a:r>
            <a:br>
              <a:rPr lang="vi-VN" sz="2000" b="1" dirty="0">
                <a:solidFill>
                  <a:schemeClr val="tx1"/>
                </a:solidFill>
              </a:rPr>
            </a:br>
            <a:r>
              <a:rPr lang="vi-VN" sz="2000" b="1" dirty="0">
                <a:solidFill>
                  <a:schemeClr val="tx1"/>
                </a:solidFill>
              </a:rPr>
              <a:t>SYNONYMS</a:t>
            </a:r>
            <a:br>
              <a:rPr lang="vi-VN" sz="2000" b="1" dirty="0">
                <a:solidFill>
                  <a:schemeClr val="tx1"/>
                </a:solidFill>
              </a:rPr>
            </a:br>
            <a:r>
              <a:rPr lang="en-US" sz="2000" b="1" dirty="0" smtClean="0">
                <a:solidFill>
                  <a:schemeClr val="tx1"/>
                </a:solidFill>
              </a:rPr>
              <a:t>You </a:t>
            </a:r>
            <a:r>
              <a:rPr lang="en-US" sz="2000" b="1" dirty="0">
                <a:solidFill>
                  <a:schemeClr val="tx1"/>
                </a:solidFill>
              </a:rPr>
              <a:t>are the original Personality of Godhead who expands Himself all over the creations and is transcendental to material energy. You have cast away the effects of the material energy by dint of Your spiritual potency. You are always situated in eternal bliss and transcendental knowledge. You are the original Personality of Godhead who expands Himself all over the creations and is transcendental to material energy. You have cast away the effects of the material energy by dint of Your spiritual potency. You are always situated in eternal bliss and transcendental knowledge</a:t>
            </a:r>
            <a:r>
              <a:rPr lang="en-US" sz="2000" b="1" dirty="0" smtClean="0">
                <a:solidFill>
                  <a:schemeClr val="tx1"/>
                </a:solidFill>
              </a:rPr>
              <a:t>.</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dirty="0"/>
              <a:t>Fear - in ignorance</a:t>
            </a:r>
            <a:br>
              <a:rPr lang="en-US" sz="2000" dirty="0"/>
            </a:br>
            <a:r>
              <a:rPr lang="en-US" sz="2000" dirty="0"/>
              <a:t>Fearlessness - in knowledge</a:t>
            </a:r>
            <a:br>
              <a:rPr lang="en-US" sz="2000" dirty="0"/>
            </a:br>
            <a:r>
              <a:rPr lang="en-US" sz="2000" dirty="0"/>
              <a:t>SP Example: </a:t>
            </a:r>
            <a:r>
              <a:rPr lang="en-US" sz="2000" dirty="0" err="1"/>
              <a:t>Socratese</a:t>
            </a:r>
            <a:r>
              <a:rPr lang="en-US" sz="2000" dirty="0"/>
              <a:t> - Catch me if you can to punish me</a:t>
            </a:r>
            <a:br>
              <a:rPr lang="en-US" sz="2000" dirty="0"/>
            </a:br>
            <a:endParaRPr lang="vi-VN" sz="2000" b="1" dirty="0">
              <a:solidFill>
                <a:schemeClr val="tx1"/>
              </a:solidFill>
            </a:endParaRPr>
          </a:p>
        </p:txBody>
      </p:sp>
    </p:spTree>
    <p:extLst>
      <p:ext uri="{BB962C8B-B14F-4D97-AF65-F5344CB8AC3E}">
        <p14:creationId xmlns:p14="http://schemas.microsoft.com/office/powerpoint/2010/main" val="1594180817"/>
      </p:ext>
    </p:extLst>
  </p:cSld>
  <p:clrMapOvr>
    <a:masterClrMapping/>
  </p:clrMapOvr>
  <p:transition spd="med" advTm="2500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610600" cy="6400800"/>
          </a:xfrm>
        </p:spPr>
        <p:txBody>
          <a:bodyPr>
            <a:noAutofit/>
          </a:bodyPr>
          <a:lstStyle/>
          <a:p>
            <a:pPr algn="ctr"/>
            <a:r>
              <a:rPr lang="en-US" sz="2000" b="1" dirty="0" smtClean="0">
                <a:solidFill>
                  <a:schemeClr val="tx1"/>
                </a:solidFill>
              </a:rPr>
              <a:t>1.7.24 </a:t>
            </a:r>
            <a:br>
              <a:rPr lang="en-US" sz="2000" b="1" dirty="0" smtClean="0">
                <a:solidFill>
                  <a:schemeClr val="tx1"/>
                </a:solidFill>
              </a:rPr>
            </a:br>
            <a:r>
              <a:rPr lang="vi-VN" sz="2000" b="1" dirty="0">
                <a:solidFill>
                  <a:schemeClr val="tx1"/>
                </a:solidFill>
              </a:rPr>
              <a:t>sa eva jīva-lokasya</a:t>
            </a:r>
            <a:br>
              <a:rPr lang="vi-VN" sz="2000" b="1" dirty="0">
                <a:solidFill>
                  <a:schemeClr val="tx1"/>
                </a:solidFill>
              </a:rPr>
            </a:br>
            <a:r>
              <a:rPr lang="vi-VN" sz="2000" b="1" dirty="0">
                <a:solidFill>
                  <a:schemeClr val="tx1"/>
                </a:solidFill>
              </a:rPr>
              <a:t>māyā-mohita-cetasaḥ</a:t>
            </a:r>
            <a:br>
              <a:rPr lang="vi-VN" sz="2000" b="1" dirty="0">
                <a:solidFill>
                  <a:schemeClr val="tx1"/>
                </a:solidFill>
              </a:rPr>
            </a:br>
            <a:r>
              <a:rPr lang="vi-VN" sz="2000" b="1" dirty="0">
                <a:solidFill>
                  <a:schemeClr val="tx1"/>
                </a:solidFill>
              </a:rPr>
              <a:t>vidhatse svena vīryeṇa</a:t>
            </a:r>
            <a:br>
              <a:rPr lang="vi-VN" sz="2000" b="1" dirty="0">
                <a:solidFill>
                  <a:schemeClr val="tx1"/>
                </a:solidFill>
              </a:rPr>
            </a:br>
            <a:r>
              <a:rPr lang="vi-VN" sz="2000" b="1" dirty="0">
                <a:solidFill>
                  <a:schemeClr val="tx1"/>
                </a:solidFill>
              </a:rPr>
              <a:t>śreyo dharmādi-lakṣaṇam</a:t>
            </a:r>
            <a:br>
              <a:rPr lang="vi-VN" sz="2000" b="1" dirty="0">
                <a:solidFill>
                  <a:schemeClr val="tx1"/>
                </a:solidFill>
              </a:rPr>
            </a:br>
            <a:r>
              <a:rPr lang="en-US" sz="2000" b="1" dirty="0" smtClean="0">
                <a:solidFill>
                  <a:schemeClr val="tx1"/>
                </a:solidFill>
              </a:rPr>
              <a:t/>
            </a:r>
            <a:br>
              <a:rPr lang="en-US" sz="2000" b="1" dirty="0" smtClean="0">
                <a:solidFill>
                  <a:schemeClr val="tx1"/>
                </a:solidFill>
              </a:rPr>
            </a:br>
            <a:r>
              <a:rPr lang="en-US" sz="2000" dirty="0"/>
              <a:t>And yet, though You are beyond the purview of the material energy, You execute the four principles of liberation characterized by religion and so on for the ultimate good of the conditioned souls</a:t>
            </a:r>
            <a:r>
              <a:rPr lang="en-US" sz="2000" dirty="0" smtClean="0"/>
              <a:t>.</a:t>
            </a:r>
            <a:br>
              <a:rPr lang="en-US" sz="2000" dirty="0" smtClean="0"/>
            </a:br>
            <a:r>
              <a:rPr lang="en-US" sz="2000" dirty="0"/>
              <a:t/>
            </a:r>
            <a:br>
              <a:rPr lang="en-US" sz="2000" dirty="0"/>
            </a:br>
            <a:r>
              <a:rPr lang="vi-VN" sz="2000" b="1" dirty="0"/>
              <a:t>1.7.25</a:t>
            </a:r>
            <a:br>
              <a:rPr lang="vi-VN" sz="2000" b="1" dirty="0"/>
            </a:br>
            <a:r>
              <a:rPr lang="vi-VN" sz="2000" b="1" dirty="0"/>
              <a:t>tathāyaḿ cāvatāras te</a:t>
            </a:r>
            <a:br>
              <a:rPr lang="vi-VN" sz="2000" b="1" dirty="0"/>
            </a:br>
            <a:r>
              <a:rPr lang="vi-VN" sz="2000" b="1" dirty="0"/>
              <a:t>bhuvo bhāra-jihīrṣayā</a:t>
            </a:r>
            <a:br>
              <a:rPr lang="vi-VN" sz="2000" b="1" dirty="0"/>
            </a:br>
            <a:r>
              <a:rPr lang="vi-VN" sz="2000" b="1" dirty="0"/>
              <a:t>svānāḿ cānanya-bhāvānām</a:t>
            </a:r>
            <a:br>
              <a:rPr lang="vi-VN" sz="2000" b="1" dirty="0"/>
            </a:br>
            <a:r>
              <a:rPr lang="vi-VN" sz="2000" b="1" dirty="0"/>
              <a:t>anudhyānāya cāsakṛt</a:t>
            </a:r>
            <a:br>
              <a:rPr lang="vi-VN" sz="2000" b="1" dirty="0"/>
            </a:br>
            <a:r>
              <a:rPr lang="vi-VN" sz="2000" dirty="0"/>
              <a:t>TRANSLATION</a:t>
            </a:r>
            <a:br>
              <a:rPr lang="vi-VN" sz="2000" dirty="0"/>
            </a:br>
            <a:r>
              <a:rPr lang="vi-VN" sz="2000" dirty="0"/>
              <a:t>Thus You descend as an incarnation to remove the burden of the world and to benefit Your friends, especially those who are Your exclusive devotees and are rapt in meditation upon You.</a:t>
            </a:r>
            <a:r>
              <a:rPr lang="vi-VN" sz="2000" b="1" dirty="0"/>
              <a:t/>
            </a:r>
            <a:br>
              <a:rPr lang="vi-VN" sz="2000" b="1" dirty="0"/>
            </a:br>
            <a:r>
              <a:rPr lang="en-US" sz="2000" dirty="0"/>
              <a:t/>
            </a:r>
            <a:br>
              <a:rPr lang="en-US" sz="2000" dirty="0"/>
            </a:br>
            <a:r>
              <a:rPr lang="en-US" sz="2000" dirty="0" smtClean="0"/>
              <a:t/>
            </a:r>
            <a:br>
              <a:rPr lang="en-US" sz="2000" dirty="0" smtClean="0"/>
            </a:br>
            <a:endParaRPr lang="vi-VN" sz="2000" b="1" dirty="0">
              <a:solidFill>
                <a:schemeClr val="tx1"/>
              </a:solidFill>
            </a:endParaRPr>
          </a:p>
        </p:txBody>
      </p:sp>
    </p:spTree>
    <p:extLst>
      <p:ext uri="{BB962C8B-B14F-4D97-AF65-F5344CB8AC3E}">
        <p14:creationId xmlns:p14="http://schemas.microsoft.com/office/powerpoint/2010/main" val="2354776072"/>
      </p:ext>
    </p:extLst>
  </p:cSld>
  <p:clrMapOvr>
    <a:masterClrMapping/>
  </p:clrMapOvr>
  <p:transition spd="med" advTm="25000">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6248400"/>
          </a:xfrm>
        </p:spPr>
        <p:txBody>
          <a:bodyPr>
            <a:noAutofit/>
          </a:bodyPr>
          <a:lstStyle/>
          <a:p>
            <a:r>
              <a:rPr lang="en-US" sz="2000" b="1" dirty="0"/>
              <a:t>1.7.25</a:t>
            </a:r>
            <a:br>
              <a:rPr lang="en-US" sz="2000" b="1" dirty="0"/>
            </a:br>
            <a:r>
              <a:rPr lang="en-US" sz="2000" b="1" dirty="0" err="1"/>
              <a:t>svānām</a:t>
            </a:r>
            <a:r>
              <a:rPr lang="en-US" sz="2000" b="1" dirty="0"/>
              <a:t> — of the friends; </a:t>
            </a:r>
            <a:r>
              <a:rPr lang="en-US" sz="2000" b="1" dirty="0" err="1"/>
              <a:t>ca</a:t>
            </a:r>
            <a:r>
              <a:rPr lang="en-US" sz="2000" b="1" dirty="0"/>
              <a:t> </a:t>
            </a:r>
            <a:r>
              <a:rPr lang="en-US" sz="2000" b="1" dirty="0" err="1"/>
              <a:t>ananya-bhāvānām</a:t>
            </a:r>
            <a:r>
              <a:rPr lang="en-US" sz="2000" b="1" dirty="0"/>
              <a:t> — and of the exclusive devotees; </a:t>
            </a:r>
            <a:r>
              <a:rPr lang="en-US" sz="2000" b="1" dirty="0" err="1"/>
              <a:t>anudhyānāya</a:t>
            </a:r>
            <a:r>
              <a:rPr lang="en-US" sz="2000" b="1" dirty="0"/>
              <a:t> — for </a:t>
            </a:r>
            <a:r>
              <a:rPr lang="en-US" sz="2000" b="1" dirty="0" smtClean="0"/>
              <a:t>remembering </a:t>
            </a:r>
            <a:r>
              <a:rPr lang="en-US" sz="2000" b="1" dirty="0"/>
              <a:t>repeatedly ; </a:t>
            </a:r>
            <a:r>
              <a:rPr lang="en-US" sz="2000" b="1" dirty="0" err="1"/>
              <a:t>ca</a:t>
            </a:r>
            <a:r>
              <a:rPr lang="en-US" sz="2000" b="1" dirty="0"/>
              <a:t> — and; </a:t>
            </a:r>
            <a:r>
              <a:rPr lang="en-US" sz="2000" b="1" dirty="0" err="1"/>
              <a:t>asakṛt</a:t>
            </a:r>
            <a:r>
              <a:rPr lang="en-US" sz="2000" b="1" dirty="0"/>
              <a:t> — fully satisfied</a:t>
            </a:r>
            <a:br>
              <a:rPr lang="en-US" sz="2000" b="1" dirty="0"/>
            </a:br>
            <a:r>
              <a:rPr lang="en-US" sz="2000" b="1" dirty="0"/>
              <a:t/>
            </a:r>
            <a:br>
              <a:rPr lang="en-US" sz="2000" b="1" dirty="0"/>
            </a:br>
            <a:r>
              <a:rPr lang="en-US" sz="2000" b="1" dirty="0" smtClean="0"/>
              <a:t>Reason for </a:t>
            </a:r>
            <a:r>
              <a:rPr lang="en-US" sz="2000" b="1" dirty="0" err="1" smtClean="0"/>
              <a:t>Krsna’s</a:t>
            </a:r>
            <a:r>
              <a:rPr lang="en-US" sz="2000" b="1" dirty="0" smtClean="0"/>
              <a:t> descent: Personal </a:t>
            </a:r>
            <a:r>
              <a:rPr lang="en-US" sz="2000" b="1" dirty="0"/>
              <a:t>reciprocation with the devotees.</a:t>
            </a:r>
            <a:br>
              <a:rPr lang="en-US" sz="2000" b="1" dirty="0"/>
            </a:br>
            <a:r>
              <a:rPr lang="en-US" sz="2000" b="1" dirty="0" smtClean="0"/>
              <a:t/>
            </a:r>
            <a:br>
              <a:rPr lang="en-US" sz="2000" b="1" dirty="0" smtClean="0"/>
            </a:br>
            <a:r>
              <a:rPr lang="en-US" sz="2000" b="1" dirty="0" smtClean="0"/>
              <a:t>Devotees hankering for relationship with </a:t>
            </a:r>
            <a:r>
              <a:rPr lang="en-US" sz="2000" b="1" dirty="0" err="1" smtClean="0"/>
              <a:t>Krsna</a:t>
            </a:r>
            <a:r>
              <a:rPr lang="en-US" sz="2000" b="1" dirty="0" smtClean="0"/>
              <a:t> and not  for the things they don't have</a:t>
            </a:r>
            <a:br>
              <a:rPr lang="en-US" sz="2000" b="1" dirty="0" smtClean="0"/>
            </a:br>
            <a:r>
              <a:rPr lang="en-US" sz="2000" b="1" dirty="0" smtClean="0"/>
              <a:t>how to overcome material shortcomings: by Full shelter in </a:t>
            </a:r>
            <a:r>
              <a:rPr lang="en-US" sz="2000" b="1" dirty="0" err="1" smtClean="0"/>
              <a:t>Krsna</a:t>
            </a:r>
            <a:r>
              <a:rPr lang="en-US" sz="2000" b="1" dirty="0" smtClean="0"/>
              <a:t/>
            </a:r>
            <a:br>
              <a:rPr lang="en-US" sz="2000" b="1" dirty="0" smtClean="0"/>
            </a:br>
            <a:r>
              <a:rPr lang="en-US" sz="2000" b="1" dirty="0"/>
              <a:t/>
            </a:r>
            <a:br>
              <a:rPr lang="en-US" sz="2000" b="1" dirty="0"/>
            </a:br>
            <a:r>
              <a:rPr lang="en-US" sz="2000" b="1" dirty="0" err="1"/>
              <a:t>Sridhara</a:t>
            </a:r>
            <a:r>
              <a:rPr lang="en-US" sz="2000" b="1" dirty="0"/>
              <a:t> Swami: no need for </a:t>
            </a:r>
            <a:r>
              <a:rPr lang="en-US" sz="2000" b="1" dirty="0" err="1"/>
              <a:t>Krsna</a:t>
            </a:r>
            <a:r>
              <a:rPr lang="en-US" sz="2000" b="1" dirty="0"/>
              <a:t> to appear to solve a problem</a:t>
            </a:r>
            <a:br>
              <a:rPr lang="en-US" sz="2000" b="1" dirty="0"/>
            </a:br>
            <a:r>
              <a:rPr lang="en-US" sz="2000" b="1" dirty="0" err="1"/>
              <a:t>Jiva</a:t>
            </a:r>
            <a:r>
              <a:rPr lang="en-US" sz="2000" b="1" dirty="0"/>
              <a:t> </a:t>
            </a:r>
            <a:r>
              <a:rPr lang="en-US" sz="2000" b="1" dirty="0" err="1"/>
              <a:t>Goswami</a:t>
            </a:r>
            <a:r>
              <a:rPr lang="en-US" sz="2000" b="1" dirty="0"/>
              <a:t>: </a:t>
            </a:r>
            <a:r>
              <a:rPr lang="en-US" sz="2000" b="1" dirty="0" err="1"/>
              <a:t>Bhagavata</a:t>
            </a:r>
            <a:r>
              <a:rPr lang="en-US" sz="2000" b="1" dirty="0"/>
              <a:t> </a:t>
            </a:r>
            <a:r>
              <a:rPr lang="en-US" sz="2000" b="1" dirty="0" err="1"/>
              <a:t>Sandarbha</a:t>
            </a:r>
            <a:r>
              <a:rPr lang="en-US" sz="2000" b="1" dirty="0"/>
              <a:t/>
            </a:r>
            <a:br>
              <a:rPr lang="en-US" sz="2000" b="1" dirty="0"/>
            </a:br>
            <a:r>
              <a:rPr lang="en-US" sz="2000" b="1" dirty="0"/>
              <a:t/>
            </a:r>
            <a:br>
              <a:rPr lang="en-US" sz="2000" b="1" dirty="0"/>
            </a:br>
            <a:r>
              <a:rPr lang="en-US" sz="2000" b="1" dirty="0"/>
              <a:t>--entrance of </a:t>
            </a:r>
            <a:r>
              <a:rPr lang="en-US" sz="2000" b="1" dirty="0" err="1"/>
              <a:t>Krsna</a:t>
            </a:r>
            <a:r>
              <a:rPr lang="en-US" sz="2000" b="1" dirty="0"/>
              <a:t/>
            </a:r>
            <a:br>
              <a:rPr lang="en-US" sz="2000" b="1" dirty="0"/>
            </a:br>
            <a:r>
              <a:rPr lang="en-US" sz="2000" b="1" dirty="0"/>
              <a:t>loving relationship with devotees.</a:t>
            </a:r>
            <a:br>
              <a:rPr lang="en-US" sz="2000" b="1" dirty="0"/>
            </a:br>
            <a:r>
              <a:rPr lang="en-US" sz="2000" b="1" dirty="0" err="1"/>
              <a:t>ingnorance</a:t>
            </a:r>
            <a:r>
              <a:rPr lang="en-US" sz="2000" b="1" dirty="0"/>
              <a:t> is </a:t>
            </a:r>
            <a:r>
              <a:rPr lang="en-US" sz="2000" b="1" dirty="0" smtClean="0"/>
              <a:t>gone ; fear </a:t>
            </a:r>
            <a:r>
              <a:rPr lang="en-US" sz="2000" b="1" dirty="0"/>
              <a:t>is gone</a:t>
            </a:r>
            <a:br>
              <a:rPr lang="en-US" sz="2000" b="1" dirty="0"/>
            </a:br>
            <a:r>
              <a:rPr lang="en-US" sz="2000" b="1" dirty="0"/>
              <a:t/>
            </a:r>
            <a:br>
              <a:rPr lang="en-US" sz="2000" b="1" dirty="0"/>
            </a:br>
            <a:r>
              <a:rPr lang="en-US" sz="2000" b="1" dirty="0"/>
              <a:t>without full surrender - can not have loving relationship.</a:t>
            </a:r>
            <a:r>
              <a:rPr lang="en-US" sz="2000" b="1" dirty="0" smtClean="0"/>
              <a:t/>
            </a:r>
            <a:br>
              <a:rPr lang="en-US" sz="2000" b="1" dirty="0" smtClean="0"/>
            </a:br>
            <a:endParaRPr lang="vi-VN" sz="2000" b="1" dirty="0"/>
          </a:p>
        </p:txBody>
      </p:sp>
    </p:spTree>
    <p:extLst>
      <p:ext uri="{BB962C8B-B14F-4D97-AF65-F5344CB8AC3E}">
        <p14:creationId xmlns:p14="http://schemas.microsoft.com/office/powerpoint/2010/main" val="1802103146"/>
      </p:ext>
    </p:extLst>
  </p:cSld>
  <p:clrMapOvr>
    <a:masterClrMapping/>
  </p:clrMapOvr>
  <p:transition spd="med" advTm="25000">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9408</TotalTime>
  <Words>420</Words>
  <Application>Microsoft Office PowerPoint</Application>
  <PresentationFormat>On-screen Show (4:3)</PresentationFormat>
  <Paragraphs>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Srimad Bhagavatam (Son of Drona Punished)  (1.7.18-1.7.30)</vt:lpstr>
      <vt:lpstr> Contents: 1.5.23 – 1.5.24 Entering of Sages  1.5.25-- 1.5.26 Offering service   1.5.27-1.5.29 Receiving Mercy &amp; Taste  1.5.30-1.5.31 Sages leaving Narada Muni   </vt:lpstr>
      <vt:lpstr>1.7.18 tam āpatantaḿ sa vilakṣya dūrāt kumāra-hodvigna-manā rathena parādravat prāṇa-parīpsur urvyāḿ yāvad-gamaḿ rudra-bhayād yathā kaḥ</vt:lpstr>
      <vt:lpstr>PowerPoint Presentation</vt:lpstr>
      <vt:lpstr>1.7.22 arjuna uvāca kṛṣṇa kṛṣṇa mahā-bāho bhaktānām abhayańkara tvam eko dahyamānānām apavargo 'si saḿsṛteḥ</vt:lpstr>
      <vt:lpstr>PowerPoint Presentation</vt:lpstr>
      <vt:lpstr>1.7.23  tvam ādyaḥ puruṣaḥ sākṣād īśvaraḥ prakṛteḥ paraḥ māyāḿ vyudasya cic-chaktyā kaivalye sthita ātmani  SYNONYMS You are the original Personality of Godhead who expands Himself all over the creations and is transcendental to material energy. You have cast away the effects of the material energy by dint of Your spiritual potency. You are always situated in eternal bliss and transcendental knowledge. You are the original Personality of Godhead who expands Himself all over the creations and is transcendental to material energy. You have cast away the effects of the material energy by dint of Your spiritual potency. You are always situated in eternal bliss and transcendental knowledge.  Fear - in ignorance Fearlessness - in knowledge SP Example: Socratese - Catch me if you can to punish me </vt:lpstr>
      <vt:lpstr>1.7.24  sa eva jīva-lokasya māyā-mohita-cetasaḥ vidhatse svena vīryeṇa śreyo dharmādi-lakṣaṇam  And yet, though You are beyond the purview of the material energy, You execute the four principles of liberation characterized by religion and so on for the ultimate good of the conditioned souls.  1.7.25 tathāyaḿ cāvatāras te bhuvo bhāra-jihīrṣayā svānāḿ cānanya-bhāvānām anudhyānāya cāsakṛt TRANSLATION Thus You descend as an incarnation to remove the burden of the world and to benefit Your friends, especially those who are Your exclusive devotees and are rapt in meditation upon You.   </vt:lpstr>
      <vt:lpstr>1.7.25 svānām — of the friends; ca ananya-bhāvānām — and of the exclusive devotees; anudhyānāya — for remembering repeatedly ; ca — and; asakṛt — fully satisfied  Reason for Krsna’s descent: Personal reciprocation with the devotees.  Devotees hankering for relationship with Krsna and not  for the things they don't have how to overcome material shortcomings: by Full shelter in Krsna  Sridhara Swami: no need for Krsna to appear to solve a problem Jiva Goswami: Bhagavata Sandarbha  --entrance of Krsna loving relationship with devotees. ingnorance is gone ; fear is gone  without full surrender - can not have loving relationship. </vt:lpstr>
      <vt:lpstr>1.7.26 O Lord of lords, how is it that this dangerous effulgence is spreading all around? Where does it come from? I do not understand it.  PURPORT  Anything that is presented before the Personality of Godhead should be so done after due presentation of respectful prayers. That is the standard procedure, and Śrī Arjuna, although an intimate friend of the Lord, is observing this method for general information.  expression of - recognition of Krsna's position  </vt:lpstr>
      <vt:lpstr>PowerPoint Presentation</vt:lpstr>
      <vt:lpstr>1.7.27  śrī-bhagavān uvāca vetthedaḿ droṇa-putrasya brāhmam astraḿ pradarśitam naivāsau veda saḿhāraḿ prāṇa-bādha upasthite  The Supreme Personality of Godhead said: Know from Me that this is the act of the son of Droṇa. He has thrown the hymns of nuclear energy [brahmāstra], and he does not know how to retract the glare. He has helplessly done this, being afraid of imminent death.  - Krsna speaks for the 1st time in SB   </vt:lpstr>
      <vt:lpstr>28 - O Arjuna, only another brahmāstra can counteract this weapon. Since you are expert in the military science, subdue this weapon's glare with the power of your own weapon.  29 - Śrī Sūta Gosvāmī said: Hearing this from the Personality of Godhead, Arjuna touched water for purification, and after circumambulating Lord Śrī Kṛṣṇa, he cast his brahmāstra weapon to counteract the other one.  30 - When the rays of the two brahmāstras combined, a great circle of fire, like the disc of the sun, covered all outer space and the whole firmament of planets.  </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Bhagavatam  (1.1.4-1.1.11)</dc:title>
  <dc:creator>Ashwin Satyanarayana</dc:creator>
  <cp:lastModifiedBy>Narayanan Subramanian</cp:lastModifiedBy>
  <cp:revision>166</cp:revision>
  <dcterms:created xsi:type="dcterms:W3CDTF">2010-03-04T03:02:09Z</dcterms:created>
  <dcterms:modified xsi:type="dcterms:W3CDTF">2011-02-27T01:38:40Z</dcterms:modified>
</cp:coreProperties>
</file>