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2" r:id="rId3"/>
    <p:sldId id="29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90"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1"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58A43-BFCE-4AB9-B89D-0A41CCEED3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9EC0E9-0B3B-417A-B2CA-CED70A579741}" type="datetimeFigureOut">
              <a:rPr lang="en-US" smtClean="0"/>
              <a:pPr/>
              <a:t>12/31/2010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58A43-BFCE-4AB9-B89D-0A41CCEED3ED}"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5E9EC0E9-0B3B-417A-B2CA-CED70A579741}" type="datetimeFigureOut">
              <a:rPr lang="en-US" smtClean="0"/>
              <a:pPr/>
              <a:t>12/31/2010</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45758A43-BFCE-4AB9-B89D-0A41CCEED3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rompadaswami.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Srimad Bhagavatham</a:t>
            </a:r>
            <a:br>
              <a:rPr lang="en-US" dirty="0" smtClean="0"/>
            </a:br>
            <a:r>
              <a:rPr lang="en-US" dirty="0" smtClean="0"/>
              <a:t>1.6.28-38</a:t>
            </a:r>
            <a:endParaRPr lang="en-US" dirty="0"/>
          </a:p>
        </p:txBody>
      </p:sp>
      <p:sp>
        <p:nvSpPr>
          <p:cNvPr id="3" name="Subtitle 2"/>
          <p:cNvSpPr>
            <a:spLocks noGrp="1"/>
          </p:cNvSpPr>
          <p:nvPr>
            <p:ph type="subTitle" idx="1"/>
          </p:nvPr>
        </p:nvSpPr>
        <p:spPr/>
        <p:txBody>
          <a:bodyPr/>
          <a:lstStyle/>
          <a:p>
            <a:r>
              <a:rPr lang="en-US" dirty="0" smtClean="0"/>
              <a:t>Narada’s Full Perfection</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Narada just wakes up from sleep in the same transcendental body</a:t>
            </a:r>
          </a:p>
          <a:p>
            <a:r>
              <a:rPr lang="en-US" dirty="0" smtClean="0"/>
              <a:t>Transcendental body has no distinction of body and soul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1.6.31</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antar bahiś ca lokāḿs trīn</a:t>
            </a:r>
          </a:p>
          <a:p>
            <a:pPr algn="ctr">
              <a:buNone/>
            </a:pPr>
            <a:r>
              <a:rPr lang="vi-VN" dirty="0" smtClean="0"/>
              <a:t>paryemy askandita-vrataḥ</a:t>
            </a:r>
          </a:p>
          <a:p>
            <a:pPr algn="ctr">
              <a:buNone/>
            </a:pPr>
            <a:r>
              <a:rPr lang="vi-VN" dirty="0" smtClean="0"/>
              <a:t>anugrahān mahā-viṣṇor</a:t>
            </a:r>
          </a:p>
          <a:p>
            <a:pPr algn="ctr">
              <a:buNone/>
            </a:pPr>
            <a:r>
              <a:rPr lang="vi-VN" dirty="0" smtClean="0"/>
              <a:t>avighāta-gatiḥ </a:t>
            </a:r>
            <a:r>
              <a:rPr lang="vi-VN" dirty="0" smtClean="0"/>
              <a:t>kvacit</a:t>
            </a:r>
            <a:endParaRPr lang="en-US" dirty="0" smtClean="0"/>
          </a:p>
          <a:p>
            <a:pPr algn="ctr">
              <a:buNone/>
            </a:pPr>
            <a:endParaRPr lang="vi-VN" dirty="0" smtClean="0"/>
          </a:p>
          <a:p>
            <a:pPr>
              <a:buNone/>
            </a:pPr>
            <a:r>
              <a:rPr lang="en-US" dirty="0" smtClean="0"/>
              <a:t>Since then, by the grace of the almighty Viṣṇu, I travel everywhere without restriction both in the transcendental world and in the three divisions of the material world. This is because I am fixed in unbroken devotional service of the Lord.</a:t>
            </a:r>
          </a:p>
          <a:p>
            <a:pPr>
              <a:buNone/>
            </a:pP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normAutofit/>
          </a:bodyPr>
          <a:lstStyle/>
          <a:p>
            <a:r>
              <a:rPr lang="en-US" dirty="0" smtClean="0"/>
              <a:t>Liberated spaceman</a:t>
            </a:r>
          </a:p>
          <a:p>
            <a:r>
              <a:rPr lang="en-US" dirty="0" smtClean="0"/>
              <a:t>Prime authority for transcendental devotional service of the Lord</a:t>
            </a:r>
          </a:p>
          <a:p>
            <a:r>
              <a:rPr lang="en-US" dirty="0" smtClean="0"/>
              <a:t>Only devotees are eligible to enter the Kingdom of God</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purport…</a:t>
            </a:r>
            <a:endParaRPr lang="en-US" dirty="0"/>
          </a:p>
        </p:txBody>
      </p:sp>
      <p:sp>
        <p:nvSpPr>
          <p:cNvPr id="3" name="Content Placeholder 2"/>
          <p:cNvSpPr>
            <a:spLocks noGrp="1"/>
          </p:cNvSpPr>
          <p:nvPr>
            <p:ph idx="1"/>
          </p:nvPr>
        </p:nvSpPr>
        <p:spPr/>
        <p:txBody>
          <a:bodyPr/>
          <a:lstStyle/>
          <a:p>
            <a:pPr>
              <a:buNone/>
            </a:pPr>
            <a:r>
              <a:rPr lang="en-US" dirty="0" smtClean="0"/>
              <a:t>All the great authorities in the devotional service of the Lord follow in the footsteps of Nārada Muni in the order of the Nārada-</a:t>
            </a:r>
            <a:r>
              <a:rPr lang="en-US" dirty="0" err="1" smtClean="0"/>
              <a:t>bhakti</a:t>
            </a:r>
            <a:r>
              <a:rPr lang="en-US" dirty="0" smtClean="0"/>
              <a:t>-</a:t>
            </a:r>
            <a:r>
              <a:rPr lang="en-US" dirty="0" err="1" smtClean="0"/>
              <a:t>sūtra</a:t>
            </a:r>
            <a:r>
              <a:rPr lang="en-US" dirty="0" smtClean="0"/>
              <a:t>, and therefore all the devotees of the Lord are </a:t>
            </a:r>
            <a:r>
              <a:rPr lang="en-US" b="1" dirty="0" smtClean="0">
                <a:solidFill>
                  <a:srgbClr val="FF0000"/>
                </a:solidFill>
              </a:rPr>
              <a:t>unhesitatingly qualified</a:t>
            </a:r>
            <a:r>
              <a:rPr lang="en-US" dirty="0" smtClean="0">
                <a:solidFill>
                  <a:srgbClr val="FF0000"/>
                </a:solidFill>
              </a:rPr>
              <a:t> </a:t>
            </a:r>
            <a:r>
              <a:rPr lang="en-US" dirty="0" smtClean="0"/>
              <a:t>to enter into the kingdom of God, Vaikuṇṭha.</a:t>
            </a:r>
          </a:p>
          <a:p>
            <a:pPr>
              <a:buNone/>
            </a:pP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1.6.32</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deva-dattām imāḿ vīṇāḿ</a:t>
            </a:r>
          </a:p>
          <a:p>
            <a:pPr algn="ctr">
              <a:buNone/>
            </a:pPr>
            <a:r>
              <a:rPr lang="vi-VN" dirty="0" smtClean="0"/>
              <a:t>svara-brahma-vibhūṣitām</a:t>
            </a:r>
          </a:p>
          <a:p>
            <a:pPr algn="ctr">
              <a:buNone/>
            </a:pPr>
            <a:r>
              <a:rPr lang="vi-VN" dirty="0" smtClean="0"/>
              <a:t>mūrcchayitvā hari-kathāḿ</a:t>
            </a:r>
          </a:p>
          <a:p>
            <a:pPr algn="ctr">
              <a:buNone/>
            </a:pPr>
            <a:r>
              <a:rPr lang="vi-VN" dirty="0" smtClean="0"/>
              <a:t>gāyamānaś carāmy </a:t>
            </a:r>
            <a:r>
              <a:rPr lang="vi-VN" dirty="0" smtClean="0"/>
              <a:t>aham</a:t>
            </a:r>
            <a:endParaRPr lang="en-US" dirty="0" smtClean="0"/>
          </a:p>
          <a:p>
            <a:pPr algn="ctr">
              <a:buNone/>
            </a:pPr>
            <a:endParaRPr lang="vi-VN" dirty="0" smtClean="0"/>
          </a:p>
          <a:p>
            <a:pPr>
              <a:buNone/>
            </a:pPr>
            <a:r>
              <a:rPr lang="en-US" dirty="0" smtClean="0"/>
              <a:t>And thus I travel, constantly singing the transcendental message of the glories of the Lord, vibrating this instrument called a vīṇā, which is charged with transcendental sound and which was given to me by Lord Kṛṣṇa.</a:t>
            </a:r>
          </a:p>
          <a:p>
            <a:pPr>
              <a:buNone/>
            </a:pP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err="1" smtClean="0"/>
              <a:t>Vina</a:t>
            </a:r>
            <a:r>
              <a:rPr lang="en-US" dirty="0" smtClean="0"/>
              <a:t> is identical with Lord Krishna and Narada</a:t>
            </a:r>
          </a:p>
          <a:p>
            <a:r>
              <a:rPr lang="en-US" dirty="0" smtClean="0"/>
              <a:t>Everything associated with the Lord is transcendental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1.6.33</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dirty="0" smtClean="0"/>
              <a:t>pragāyataḥ sva-vīryāṇi</a:t>
            </a:r>
          </a:p>
          <a:p>
            <a:pPr algn="ctr">
              <a:buNone/>
            </a:pPr>
            <a:r>
              <a:rPr lang="vi-VN" dirty="0" smtClean="0"/>
              <a:t>tīrtha-pādaḥ priya-śravāḥ</a:t>
            </a:r>
          </a:p>
          <a:p>
            <a:pPr algn="ctr">
              <a:buNone/>
            </a:pPr>
            <a:r>
              <a:rPr lang="vi-VN" dirty="0" smtClean="0"/>
              <a:t>āhūta iva me śīghraḿ</a:t>
            </a:r>
          </a:p>
          <a:p>
            <a:pPr algn="ctr">
              <a:buNone/>
            </a:pPr>
            <a:r>
              <a:rPr lang="vi-VN" dirty="0" smtClean="0"/>
              <a:t>darśanaḿ yāti </a:t>
            </a:r>
            <a:r>
              <a:rPr lang="vi-VN" dirty="0" smtClean="0"/>
              <a:t>cetasi</a:t>
            </a:r>
            <a:endParaRPr lang="en-US" dirty="0" smtClean="0"/>
          </a:p>
          <a:p>
            <a:pPr algn="ctr">
              <a:buNone/>
            </a:pPr>
            <a:endParaRPr lang="vi-VN" dirty="0" smtClean="0"/>
          </a:p>
          <a:p>
            <a:pPr>
              <a:buNone/>
            </a:pPr>
            <a:r>
              <a:rPr lang="en-US" dirty="0" smtClean="0"/>
              <a:t>The Supreme Lord Śrī Kṛṣṇa, whose glories and activities are pleasing to hear, at once appears on the seat of my heart, as if called for, as soon as I begin to chant His holy activities.</a:t>
            </a:r>
          </a:p>
          <a:p>
            <a:pPr>
              <a:buNone/>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Lord is non-different from His Name, form, pastimes</a:t>
            </a:r>
          </a:p>
          <a:p>
            <a:r>
              <a:rPr lang="en-US" dirty="0" smtClean="0"/>
              <a:t>Spiritual television</a:t>
            </a:r>
          </a:p>
          <a:p>
            <a:r>
              <a:rPr lang="en-US" dirty="0" smtClean="0"/>
              <a:t>Natural psychology</a:t>
            </a:r>
          </a:p>
          <a:p>
            <a:r>
              <a:rPr lang="en-US" dirty="0" smtClean="0"/>
              <a:t>Not for personal benefit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purport…</a:t>
            </a:r>
            <a:endParaRPr lang="en-US" dirty="0"/>
          </a:p>
        </p:txBody>
      </p:sp>
      <p:sp>
        <p:nvSpPr>
          <p:cNvPr id="3" name="Content Placeholder 2"/>
          <p:cNvSpPr>
            <a:spLocks noGrp="1"/>
          </p:cNvSpPr>
          <p:nvPr>
            <p:ph idx="1"/>
          </p:nvPr>
        </p:nvSpPr>
        <p:spPr/>
        <p:txBody>
          <a:bodyPr/>
          <a:lstStyle/>
          <a:p>
            <a:pPr>
              <a:buNone/>
            </a:pPr>
            <a:r>
              <a:rPr lang="en-US" dirty="0" smtClean="0"/>
              <a:t>It is a natural psychology in every individual case that a person likes to hear and enjoy his personal glories enumerated by others. That is a natural instinct, and the Lord, being also an individual personality like others, is not an exception to this psychology because </a:t>
            </a:r>
            <a:r>
              <a:rPr lang="en-US" dirty="0" smtClean="0">
                <a:solidFill>
                  <a:srgbClr val="FF0000"/>
                </a:solidFill>
              </a:rPr>
              <a:t>psychological characteristics visible in the individual souls are but reflections of the same psychology in the Absolute Lord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1.6.34</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vi-VN" dirty="0" smtClean="0"/>
              <a:t>etad dhy ātura-cittānāḿ</a:t>
            </a:r>
          </a:p>
          <a:p>
            <a:pPr algn="ctr">
              <a:buNone/>
            </a:pPr>
            <a:r>
              <a:rPr lang="vi-VN" dirty="0" smtClean="0"/>
              <a:t>mātrā-</a:t>
            </a:r>
            <a:r>
              <a:rPr lang="vi-VN" dirty="0" smtClean="0">
                <a:solidFill>
                  <a:srgbClr val="FF0000"/>
                </a:solidFill>
              </a:rPr>
              <a:t>sparśecchayā</a:t>
            </a:r>
            <a:r>
              <a:rPr lang="vi-VN" dirty="0" smtClean="0"/>
              <a:t> muhuḥ</a:t>
            </a:r>
          </a:p>
          <a:p>
            <a:pPr algn="ctr">
              <a:buNone/>
            </a:pPr>
            <a:r>
              <a:rPr lang="vi-VN" dirty="0" smtClean="0"/>
              <a:t>bhava-sindhu-plavo dṛṣṭo</a:t>
            </a:r>
          </a:p>
          <a:p>
            <a:pPr algn="ctr">
              <a:buNone/>
            </a:pPr>
            <a:r>
              <a:rPr lang="vi-VN" dirty="0" smtClean="0"/>
              <a:t>hari-caryānuvarṇanam</a:t>
            </a:r>
            <a:endParaRPr lang="en-US" dirty="0" smtClean="0"/>
          </a:p>
          <a:p>
            <a:pPr algn="ctr">
              <a:buNone/>
            </a:pPr>
            <a:endParaRPr lang="vi-VN" dirty="0" smtClean="0"/>
          </a:p>
          <a:p>
            <a:pPr>
              <a:buNone/>
            </a:pPr>
            <a:r>
              <a:rPr lang="en-US" dirty="0" smtClean="0"/>
              <a:t>It is personally experienced by me that those who are always full of cares and anxieties due to desiring contact of the senses with their objects can cross the ocean of nescience on a most suitable boat — the constant chanting of the transcendental activities of the Personality of Godhead.</a:t>
            </a:r>
          </a:p>
          <a:p>
            <a:pPr>
              <a:buNone/>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1.2.4</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vi-VN" dirty="0" smtClean="0"/>
              <a:t>nārāyaṇaḿ namaskṛtya</a:t>
            </a:r>
          </a:p>
          <a:p>
            <a:pPr algn="ctr">
              <a:buNone/>
            </a:pPr>
            <a:r>
              <a:rPr lang="vi-VN" dirty="0" smtClean="0"/>
              <a:t>naraḿ caiva narottamam</a:t>
            </a:r>
          </a:p>
          <a:p>
            <a:pPr algn="ctr">
              <a:buNone/>
            </a:pPr>
            <a:r>
              <a:rPr lang="vi-VN" dirty="0" smtClean="0"/>
              <a:t>devīḿ sarasvatīḿ vyāsaḿ</a:t>
            </a:r>
          </a:p>
          <a:p>
            <a:pPr algn="ctr">
              <a:buNone/>
            </a:pPr>
            <a:r>
              <a:rPr lang="vi-VN" dirty="0" smtClean="0"/>
              <a:t>tato jayam </a:t>
            </a:r>
            <a:r>
              <a:rPr lang="vi-VN" dirty="0" smtClean="0"/>
              <a:t>udīrayet</a:t>
            </a:r>
            <a:endParaRPr lang="en-US" dirty="0" smtClean="0"/>
          </a:p>
          <a:p>
            <a:pPr algn="ctr">
              <a:buNone/>
            </a:pPr>
            <a:endParaRPr lang="vi-VN" dirty="0" smtClean="0"/>
          </a:p>
          <a:p>
            <a:pPr>
              <a:buNone/>
            </a:pPr>
            <a:r>
              <a:rPr lang="vi-VN" dirty="0" smtClean="0"/>
              <a:t>Before reciting this Śrīmad-Bhāgavatam, which is the very means of conquest, one should offer respectful obeisances unto the Personality of Godhead, Nārāyaṇa, unto Nara-nārāyaṇa Ṛṣi, the supermost human being, unto mother Sarasvatī, the goddess of learning, and unto Śrīla Vyāsadeva, the author.</a:t>
            </a:r>
          </a:p>
          <a:p>
            <a:pPr>
              <a:buNone/>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t>
            </a:r>
            <a:r>
              <a:rPr lang="en-US" dirty="0" smtClean="0"/>
              <a:t>points</a:t>
            </a:r>
            <a:endParaRPr lang="en-US" dirty="0"/>
          </a:p>
        </p:txBody>
      </p:sp>
      <p:sp>
        <p:nvSpPr>
          <p:cNvPr id="3" name="Content Placeholder 2"/>
          <p:cNvSpPr>
            <a:spLocks noGrp="1"/>
          </p:cNvSpPr>
          <p:nvPr>
            <p:ph idx="1"/>
          </p:nvPr>
        </p:nvSpPr>
        <p:spPr/>
        <p:txBody>
          <a:bodyPr/>
          <a:lstStyle/>
          <a:p>
            <a:r>
              <a:rPr lang="en-US" dirty="0" smtClean="0"/>
              <a:t>Objects in maya’s realm cannot give ultimate </a:t>
            </a:r>
            <a:r>
              <a:rPr lang="en-US" dirty="0" smtClean="0"/>
              <a:t>satisfaction</a:t>
            </a:r>
          </a:p>
          <a:p>
            <a:pPr lvl="1"/>
            <a:r>
              <a:rPr lang="en-US" dirty="0" err="1" smtClean="0"/>
              <a:t>Bhagavad</a:t>
            </a:r>
            <a:r>
              <a:rPr lang="en-US" dirty="0" smtClean="0"/>
              <a:t> </a:t>
            </a:r>
            <a:r>
              <a:rPr lang="en-US" dirty="0" err="1" smtClean="0"/>
              <a:t>Gita</a:t>
            </a:r>
            <a:r>
              <a:rPr lang="en-US" dirty="0" smtClean="0"/>
              <a:t> 5.22</a:t>
            </a:r>
            <a:endParaRPr lang="en-US" dirty="0" smtClean="0"/>
          </a:p>
          <a:p>
            <a:r>
              <a:rPr lang="en-US" dirty="0" smtClean="0"/>
              <a:t>Prescription – turn your mind to </a:t>
            </a:r>
            <a:r>
              <a:rPr lang="en-US" dirty="0" smtClean="0"/>
              <a:t>Krishna</a:t>
            </a:r>
          </a:p>
          <a:p>
            <a:pPr lvl="1"/>
            <a:r>
              <a:rPr lang="en-US" dirty="0" smtClean="0"/>
              <a:t>Change the subject matter</a:t>
            </a:r>
            <a:endParaRPr lang="en-US" dirty="0" smtClean="0"/>
          </a:p>
          <a:p>
            <a:r>
              <a:rPr lang="en-US" dirty="0" smtClean="0"/>
              <a:t>Selfishness changed to love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purport…</a:t>
            </a:r>
            <a:endParaRPr lang="en-US" dirty="0"/>
          </a:p>
        </p:txBody>
      </p:sp>
      <p:sp>
        <p:nvSpPr>
          <p:cNvPr id="3" name="Content Placeholder 2"/>
          <p:cNvSpPr>
            <a:spLocks noGrp="1"/>
          </p:cNvSpPr>
          <p:nvPr>
            <p:ph idx="1"/>
          </p:nvPr>
        </p:nvSpPr>
        <p:spPr/>
        <p:txBody>
          <a:bodyPr/>
          <a:lstStyle/>
          <a:p>
            <a:pPr>
              <a:buNone/>
            </a:pPr>
            <a:r>
              <a:rPr lang="en-US" dirty="0" smtClean="0"/>
              <a:t>But as these things are exercised under the influence of the external, illusory energy, such sensual activities do not actually give them any satisfaction. On the contrary, they become full with cares and anxieties. This is called </a:t>
            </a:r>
            <a:r>
              <a:rPr lang="en-US" dirty="0" err="1" smtClean="0"/>
              <a:t>māyā</a:t>
            </a:r>
            <a:r>
              <a:rPr lang="en-US" dirty="0" smtClean="0"/>
              <a:t>, or what is not. </a:t>
            </a:r>
            <a:r>
              <a:rPr lang="en-US" dirty="0" smtClean="0">
                <a:solidFill>
                  <a:srgbClr val="FF0000"/>
                </a:solidFill>
              </a:rPr>
              <a:t>That which cannot give them satisfaction is accepted as an object for satisfaction.</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1.6.35</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vi-VN" dirty="0" smtClean="0"/>
              <a:t>yamādibhir yoga-pathaiḥ</a:t>
            </a:r>
          </a:p>
          <a:p>
            <a:pPr algn="ctr">
              <a:buNone/>
            </a:pPr>
            <a:r>
              <a:rPr lang="vi-VN" dirty="0" smtClean="0"/>
              <a:t>kāma-lobha-hato muhuḥ</a:t>
            </a:r>
          </a:p>
          <a:p>
            <a:pPr algn="ctr">
              <a:buNone/>
            </a:pPr>
            <a:r>
              <a:rPr lang="vi-VN" dirty="0" smtClean="0">
                <a:solidFill>
                  <a:srgbClr val="FF0000"/>
                </a:solidFill>
              </a:rPr>
              <a:t>mukunda-sevayā</a:t>
            </a:r>
            <a:r>
              <a:rPr lang="vi-VN" dirty="0" smtClean="0"/>
              <a:t> yadvat</a:t>
            </a:r>
          </a:p>
          <a:p>
            <a:pPr algn="ctr">
              <a:buNone/>
            </a:pPr>
            <a:r>
              <a:rPr lang="vi-VN" dirty="0" smtClean="0"/>
              <a:t>tathātmāddhā na </a:t>
            </a:r>
            <a:r>
              <a:rPr lang="vi-VN" dirty="0" smtClean="0">
                <a:solidFill>
                  <a:srgbClr val="FF0000"/>
                </a:solidFill>
              </a:rPr>
              <a:t>śāmyati</a:t>
            </a:r>
            <a:endParaRPr lang="en-US" dirty="0" smtClean="0">
              <a:solidFill>
                <a:srgbClr val="FF0000"/>
              </a:solidFill>
            </a:endParaRPr>
          </a:p>
          <a:p>
            <a:pPr algn="ctr">
              <a:buNone/>
            </a:pPr>
            <a:endParaRPr lang="vi-VN" dirty="0" smtClean="0">
              <a:solidFill>
                <a:srgbClr val="FF0000"/>
              </a:solidFill>
            </a:endParaRPr>
          </a:p>
          <a:p>
            <a:pPr>
              <a:buNone/>
            </a:pPr>
            <a:r>
              <a:rPr lang="en-US" dirty="0" smtClean="0"/>
              <a:t>It is true that by practicing restraint of the senses by the yoga system one can get relief from the disturbances of desire and lust, but this is not sufficient to give satisfaction to the soul, for this [satisfaction] is derived from devotional service to the Personality of Godhead.</a:t>
            </a:r>
          </a:p>
          <a:p>
            <a:pPr>
              <a:buNone/>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Effective and practical way of controlling the senses</a:t>
            </a:r>
          </a:p>
          <a:p>
            <a:pPr lvl="1"/>
            <a:r>
              <a:rPr lang="en-US" dirty="0" err="1" smtClean="0"/>
              <a:t>Bhagavad</a:t>
            </a:r>
            <a:r>
              <a:rPr lang="en-US" dirty="0" smtClean="0"/>
              <a:t> </a:t>
            </a:r>
            <a:r>
              <a:rPr lang="en-US" dirty="0" err="1" smtClean="0"/>
              <a:t>Gita</a:t>
            </a:r>
            <a:r>
              <a:rPr lang="en-US" dirty="0" smtClean="0"/>
              <a:t> 2.59</a:t>
            </a:r>
          </a:p>
          <a:p>
            <a:r>
              <a:rPr lang="en-US" dirty="0" smtClean="0"/>
              <a:t>Foremost process for self-realization</a:t>
            </a:r>
          </a:p>
          <a:p>
            <a:r>
              <a:rPr lang="en-US" dirty="0" smtClean="0"/>
              <a:t>Message of Srimad </a:t>
            </a:r>
            <a:r>
              <a:rPr lang="en-US" dirty="0" err="1" smtClean="0"/>
              <a:t>Bhagavatam</a:t>
            </a:r>
            <a:endParaRPr lang="en-US" dirty="0" smtClean="0"/>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4.4.28 Purport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Balaram" pitchFamily="2" charset="0"/>
              </a:rPr>
              <a:t>One cannot attain complete satisfaction even if one is situated in the greatest material opulence. There was nothing </a:t>
            </a:r>
            <a:r>
              <a:rPr lang="en-US" dirty="0" err="1" smtClean="0">
                <a:latin typeface="Balaram" pitchFamily="2" charset="0"/>
              </a:rPr>
              <a:t>Saté</a:t>
            </a:r>
            <a:r>
              <a:rPr lang="en-US" dirty="0" smtClean="0">
                <a:latin typeface="Balaram" pitchFamily="2" charset="0"/>
              </a:rPr>
              <a:t> could not achieve either from her relationship with her father or from her relationship with the greatest of the demigods, but still, for some reason, she was dissatisfied. Therefore, </a:t>
            </a:r>
            <a:r>
              <a:rPr lang="en-US" dirty="0" err="1" smtClean="0">
                <a:latin typeface="Balaram" pitchFamily="2" charset="0"/>
              </a:rPr>
              <a:t>Çrémad-Bhägavatam</a:t>
            </a:r>
            <a:r>
              <a:rPr lang="en-US" dirty="0" smtClean="0">
                <a:latin typeface="Balaram" pitchFamily="2" charset="0"/>
              </a:rPr>
              <a:t> (1.2.6) explains that one has to achieve real satisfaction (</a:t>
            </a:r>
            <a:r>
              <a:rPr lang="en-US" dirty="0" err="1" smtClean="0">
                <a:latin typeface="Balaram" pitchFamily="2" charset="0"/>
              </a:rPr>
              <a:t>yayätmä</a:t>
            </a:r>
            <a:r>
              <a:rPr lang="en-US" dirty="0" smtClean="0">
                <a:latin typeface="Balaram" pitchFamily="2" charset="0"/>
              </a:rPr>
              <a:t> </a:t>
            </a:r>
            <a:r>
              <a:rPr lang="en-US" dirty="0" err="1" smtClean="0">
                <a:latin typeface="Balaram" pitchFamily="2" charset="0"/>
              </a:rPr>
              <a:t>suprasédati</a:t>
            </a:r>
            <a:r>
              <a:rPr lang="en-US" dirty="0" smtClean="0">
                <a:latin typeface="Balaram" pitchFamily="2" charset="0"/>
              </a:rPr>
              <a:t>), but </a:t>
            </a:r>
            <a:r>
              <a:rPr lang="en-US" dirty="0" err="1" smtClean="0">
                <a:latin typeface="Balaram" pitchFamily="2" charset="0"/>
              </a:rPr>
              <a:t>ätmä</a:t>
            </a:r>
            <a:r>
              <a:rPr lang="en-US" dirty="0" smtClean="0">
                <a:latin typeface="Balaram" pitchFamily="2" charset="0"/>
              </a:rPr>
              <a:t>—the body, mind and soul—all become completely satisfied only if one develops devotional service to the Absolute Truth. Sa </a:t>
            </a:r>
            <a:r>
              <a:rPr lang="en-US" dirty="0" err="1" smtClean="0">
                <a:latin typeface="Balaram" pitchFamily="2" charset="0"/>
              </a:rPr>
              <a:t>vai</a:t>
            </a:r>
            <a:r>
              <a:rPr lang="en-US" dirty="0" smtClean="0">
                <a:latin typeface="Balaram" pitchFamily="2" charset="0"/>
              </a:rPr>
              <a:t> </a:t>
            </a:r>
            <a:r>
              <a:rPr lang="en-US" dirty="0" err="1" smtClean="0">
                <a:latin typeface="Balaram" pitchFamily="2" charset="0"/>
              </a:rPr>
              <a:t>puàsäà</a:t>
            </a:r>
            <a:r>
              <a:rPr lang="en-US" dirty="0" smtClean="0">
                <a:latin typeface="Balaram" pitchFamily="2" charset="0"/>
              </a:rPr>
              <a:t> </a:t>
            </a:r>
            <a:r>
              <a:rPr lang="en-US" dirty="0" err="1" smtClean="0">
                <a:latin typeface="Balaram" pitchFamily="2" charset="0"/>
              </a:rPr>
              <a:t>paro</a:t>
            </a:r>
            <a:r>
              <a:rPr lang="en-US" dirty="0" smtClean="0">
                <a:latin typeface="Balaram" pitchFamily="2" charset="0"/>
              </a:rPr>
              <a:t> </a:t>
            </a:r>
            <a:r>
              <a:rPr lang="en-US" dirty="0" err="1" smtClean="0">
                <a:latin typeface="Balaram" pitchFamily="2" charset="0"/>
              </a:rPr>
              <a:t>dharmo</a:t>
            </a:r>
            <a:r>
              <a:rPr lang="en-US" dirty="0" smtClean="0">
                <a:latin typeface="Balaram" pitchFamily="2" charset="0"/>
              </a:rPr>
              <a:t> </a:t>
            </a:r>
            <a:r>
              <a:rPr lang="en-US" dirty="0" err="1" smtClean="0">
                <a:latin typeface="Balaram" pitchFamily="2" charset="0"/>
              </a:rPr>
              <a:t>yato</a:t>
            </a:r>
            <a:r>
              <a:rPr lang="en-US" dirty="0" smtClean="0">
                <a:latin typeface="Balaram" pitchFamily="2" charset="0"/>
              </a:rPr>
              <a:t> </a:t>
            </a:r>
            <a:r>
              <a:rPr lang="en-US" dirty="0" err="1" smtClean="0">
                <a:latin typeface="Balaram" pitchFamily="2" charset="0"/>
              </a:rPr>
              <a:t>bhaktir</a:t>
            </a:r>
            <a:r>
              <a:rPr lang="en-US" dirty="0" smtClean="0">
                <a:latin typeface="Balaram" pitchFamily="2" charset="0"/>
              </a:rPr>
              <a:t> </a:t>
            </a:r>
            <a:r>
              <a:rPr lang="en-US" dirty="0" err="1" smtClean="0">
                <a:latin typeface="Balaram" pitchFamily="2" charset="0"/>
              </a:rPr>
              <a:t>adhokñaje</a:t>
            </a:r>
            <a:r>
              <a:rPr lang="en-US" dirty="0" smtClean="0">
                <a:latin typeface="Balaram" pitchFamily="2" charset="0"/>
              </a:rPr>
              <a:t>. </a:t>
            </a:r>
            <a:r>
              <a:rPr lang="en-US" dirty="0" err="1" smtClean="0">
                <a:latin typeface="Balaram" pitchFamily="2" charset="0"/>
              </a:rPr>
              <a:t>Adhokñaja</a:t>
            </a:r>
            <a:r>
              <a:rPr lang="en-US" dirty="0" smtClean="0">
                <a:latin typeface="Balaram" pitchFamily="2" charset="0"/>
              </a:rPr>
              <a:t> means the Absolute Truth. </a:t>
            </a:r>
            <a:r>
              <a:rPr lang="en-US" dirty="0" smtClean="0">
                <a:solidFill>
                  <a:srgbClr val="FF0000"/>
                </a:solidFill>
                <a:latin typeface="Balaram" pitchFamily="2" charset="0"/>
              </a:rPr>
              <a:t>If one can develop his unflinching love for the transcendental Supreme Personality of Godhead, that can give complete satisfaction, otherwise there is no possibility of satisfaction in the material world or anywhere else.</a:t>
            </a:r>
            <a:endParaRPr lang="en-US" dirty="0">
              <a:solidFill>
                <a:srgbClr val="FF0000"/>
              </a:solidFill>
              <a:latin typeface="Balaram" pitchFamily="2"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1.6.36</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vi-VN" dirty="0" smtClean="0"/>
              <a:t>sarvaḿ tad idam ākhyātaḿ</a:t>
            </a:r>
          </a:p>
          <a:p>
            <a:pPr algn="ctr">
              <a:buNone/>
            </a:pPr>
            <a:r>
              <a:rPr lang="vi-VN" dirty="0" smtClean="0"/>
              <a:t>yat pṛṣṭo 'haḿ tvayānagha</a:t>
            </a:r>
          </a:p>
          <a:p>
            <a:pPr algn="ctr">
              <a:buNone/>
            </a:pPr>
            <a:r>
              <a:rPr lang="vi-VN" dirty="0" smtClean="0"/>
              <a:t>janma-karma-rahasyaḿ me</a:t>
            </a:r>
          </a:p>
          <a:p>
            <a:pPr algn="ctr">
              <a:buNone/>
            </a:pPr>
            <a:r>
              <a:rPr lang="vi-VN" dirty="0" smtClean="0"/>
              <a:t>bhavataś </a:t>
            </a:r>
            <a:r>
              <a:rPr lang="vi-VN" dirty="0" smtClean="0"/>
              <a:t>cātma-toṣaṇam</a:t>
            </a:r>
            <a:endParaRPr lang="en-US" dirty="0" smtClean="0"/>
          </a:p>
          <a:p>
            <a:pPr algn="ctr">
              <a:buNone/>
            </a:pPr>
            <a:endParaRPr lang="vi-VN" dirty="0" smtClean="0"/>
          </a:p>
          <a:p>
            <a:pPr>
              <a:buNone/>
            </a:pPr>
            <a:r>
              <a:rPr lang="en-US" dirty="0" smtClean="0"/>
              <a:t>O </a:t>
            </a:r>
            <a:r>
              <a:rPr lang="en-US" dirty="0" err="1" smtClean="0"/>
              <a:t>Vyāsadeva</a:t>
            </a:r>
            <a:r>
              <a:rPr lang="en-US" dirty="0" smtClean="0"/>
              <a:t>, you are freed from all sins. Thus I have explained my birth and activities for self-realization, as you asked. All this will be conducive for your personal satisfaction also.</a:t>
            </a:r>
          </a:p>
          <a:p>
            <a:pPr>
              <a:buNone/>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Result of hearing</a:t>
            </a:r>
          </a:p>
          <a:p>
            <a:r>
              <a:rPr lang="en-US" dirty="0" smtClean="0"/>
              <a:t>Results of devotional life revealed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1.6.37</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sūta uvāca</a:t>
            </a:r>
          </a:p>
          <a:p>
            <a:pPr algn="ctr">
              <a:buNone/>
            </a:pPr>
            <a:r>
              <a:rPr lang="vi-VN" dirty="0" smtClean="0"/>
              <a:t>evaḿ sambhāṣya bhagavān</a:t>
            </a:r>
          </a:p>
          <a:p>
            <a:pPr algn="ctr">
              <a:buNone/>
            </a:pPr>
            <a:r>
              <a:rPr lang="vi-VN" dirty="0" smtClean="0"/>
              <a:t>nārado vāsavī-sutam</a:t>
            </a:r>
          </a:p>
          <a:p>
            <a:pPr algn="ctr">
              <a:buNone/>
            </a:pPr>
            <a:r>
              <a:rPr lang="vi-VN" dirty="0" smtClean="0"/>
              <a:t>āmantrya vīṇāḿ raṇayan</a:t>
            </a:r>
          </a:p>
          <a:p>
            <a:pPr algn="ctr">
              <a:buNone/>
            </a:pPr>
            <a:r>
              <a:rPr lang="vi-VN" dirty="0" smtClean="0"/>
              <a:t>yayau yādṛcchiko </a:t>
            </a:r>
            <a:r>
              <a:rPr lang="vi-VN" dirty="0" smtClean="0"/>
              <a:t>muniḥ</a:t>
            </a:r>
            <a:endParaRPr lang="en-US" dirty="0" smtClean="0"/>
          </a:p>
          <a:p>
            <a:pPr algn="ctr">
              <a:buNone/>
            </a:pPr>
            <a:endParaRPr lang="vi-VN" dirty="0" smtClean="0"/>
          </a:p>
          <a:p>
            <a:pPr>
              <a:buNone/>
            </a:pPr>
            <a:r>
              <a:rPr lang="en-US" dirty="0" err="1" smtClean="0"/>
              <a:t>Sūta</a:t>
            </a:r>
            <a:r>
              <a:rPr lang="en-US" dirty="0" smtClean="0"/>
              <a:t> </a:t>
            </a:r>
            <a:r>
              <a:rPr lang="en-US" dirty="0" err="1" smtClean="0"/>
              <a:t>Gosvāmī</a:t>
            </a:r>
            <a:r>
              <a:rPr lang="en-US" dirty="0" smtClean="0"/>
              <a:t> said: Thus addressing </a:t>
            </a:r>
            <a:r>
              <a:rPr lang="en-US" dirty="0" err="1" smtClean="0"/>
              <a:t>Vyāsadeva</a:t>
            </a:r>
            <a:r>
              <a:rPr lang="en-US" dirty="0" smtClean="0"/>
              <a:t>, Śrīla Nārada Muni took leave of him, and vibrating on his vīṇā instrument, he left to wander at his free will.</a:t>
            </a:r>
          </a:p>
          <a:p>
            <a:pPr>
              <a:buNone/>
            </a:pP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Devotional Service gives complete freedom</a:t>
            </a:r>
          </a:p>
          <a:p>
            <a:pPr lvl="1"/>
            <a:r>
              <a:rPr lang="en-US" dirty="0" smtClean="0"/>
              <a:t>Freedom from the material energy – real freedom</a:t>
            </a:r>
          </a:p>
          <a:p>
            <a:r>
              <a:rPr lang="en-US" dirty="0" smtClean="0"/>
              <a:t>Krishna gives us freedom and the instructions</a:t>
            </a:r>
          </a:p>
          <a:p>
            <a:r>
              <a:rPr lang="en-US" dirty="0" smtClean="0"/>
              <a:t>Freedom is the main pivot</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Purport…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 transcendental system of devotional service is also free. It may or may not develop in a particular person even after he undergoes all the detailed formulas. Similarly, the association of the devotee is also free. One may be fortunate to have it, or one may not have it even after thousands of endeavors. Therefore, in all spheres of devotional service, freedom is the main pivot. Without freedom there is no execution of devotional service. The freedom surrendered to the Lord does not mean that the devotee becomes dependent in every respect. To surrender unto the Lord through the transparent medium of the spiritual master is to attain complete freedom of life.</a:t>
            </a:r>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1.2.18</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vi-VN" dirty="0" smtClean="0"/>
              <a:t>naṣṭa-prāyeṣv abhadreṣu</a:t>
            </a:r>
          </a:p>
          <a:p>
            <a:pPr algn="ctr">
              <a:buNone/>
            </a:pPr>
            <a:r>
              <a:rPr lang="vi-VN" dirty="0" smtClean="0"/>
              <a:t>nityaḿ bhāgavata-sevayā</a:t>
            </a:r>
          </a:p>
          <a:p>
            <a:pPr algn="ctr">
              <a:buNone/>
            </a:pPr>
            <a:r>
              <a:rPr lang="vi-VN" dirty="0" smtClean="0"/>
              <a:t>bhagavaty uttama-śloke</a:t>
            </a:r>
          </a:p>
          <a:p>
            <a:pPr algn="ctr">
              <a:buNone/>
            </a:pPr>
            <a:r>
              <a:rPr lang="vi-VN" dirty="0" smtClean="0"/>
              <a:t>bhaktir bhavati </a:t>
            </a:r>
            <a:r>
              <a:rPr lang="vi-VN" dirty="0" smtClean="0"/>
              <a:t>naiṣṭhikī</a:t>
            </a:r>
            <a:endParaRPr lang="en-US" dirty="0" smtClean="0"/>
          </a:p>
          <a:p>
            <a:pPr algn="ctr">
              <a:buNone/>
            </a:pPr>
            <a:endParaRPr lang="vi-VN" dirty="0" smtClean="0"/>
          </a:p>
          <a:p>
            <a:pPr>
              <a:buNone/>
            </a:pPr>
            <a:r>
              <a:rPr lang="en-US" dirty="0" smtClean="0"/>
              <a:t>By regular attendance in classes on the </a:t>
            </a:r>
            <a:r>
              <a:rPr lang="en-US" dirty="0" err="1" smtClean="0"/>
              <a:t>Bhāgavatam</a:t>
            </a:r>
            <a:r>
              <a:rPr lang="en-US" dirty="0" smtClean="0"/>
              <a:t> and by rendering of service to the pure devotee, all that is troublesome to the heart is almost completely destroyed, and loving service unto the Personality of Godhead, who is praised with transcendental songs, is established as an irrevocable fact.</a:t>
            </a: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Prabhupada said…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Balaram" pitchFamily="2" charset="0"/>
              </a:rPr>
              <a:t>They have sex life on the street. They say it is freedom. But the rascals do not know there is no freedom at all. Where is freedom? So long you are under the grip of material nature, janma-måtyu-jarä-vyädhi [Bg. 13.9], where is freedom? By nature does not mean that you have got freedom. There is no freedom. We are all conditioned. Simply falsely we are thinking of freedom. It requires little brain. Where is freedom? Nobody wants to die, and where is the freedom not to die? Who has got the freedom? Nobody wants to become old, and where is the freedom? Everyone becomes old. But I have got the desire. Even old man, old woman tries to remain young by cosmetic help, to be good looking, and where is the freedom? By nature he is becoming bad looking. So there is no freedom. It is false idea, freedom. Nobody wants to die; death is sure. (aside:) He's sleeping. Nobody wants to become old; he's becoming old. Nobody wants to take birth... Of course, that is very higher stage. Jïäné, they want mukti; that is also not possible. Otherwise why Kåñëa says, bahünäà janmanäm ante [Bg. 7.19]? To stop death, to stop birth, is not possible unless one comes to Kåñëa consciousness. </a:t>
            </a:r>
            <a:r>
              <a:rPr lang="en-US" dirty="0" smtClean="0">
                <a:solidFill>
                  <a:srgbClr val="FF0000"/>
                </a:solidFill>
                <a:latin typeface="Balaram" pitchFamily="2" charset="0"/>
              </a:rPr>
              <a:t>Unless one (sic) does not come to the position of loving Kåñëa, there's no question of freedom</a:t>
            </a:r>
            <a:r>
              <a:rPr lang="en-US" dirty="0" smtClean="0">
                <a:latin typeface="Balaram" pitchFamily="2" charset="0"/>
              </a:rPr>
              <a:t>. </a:t>
            </a:r>
          </a:p>
          <a:p>
            <a:pPr>
              <a:buNone/>
            </a:pP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Prabhupada said…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Balaram" pitchFamily="2" charset="0"/>
              </a:rPr>
              <a:t>A child's freedom, for instance, is to live completely under the protection of his parents—then he has freedom. But without their protection, he'll have no freedom, only suffering. If the child is very rebellious, he may think he doesn't need his parents—he wants to be free. But he is just a rascal. He does not really know what freedom is. Similarly, if you don't surrender to God, then you are misusing your freedom. And you'll lose your freedom. The </a:t>
            </a:r>
            <a:r>
              <a:rPr lang="en-US" dirty="0" err="1" smtClean="0">
                <a:latin typeface="Balaram" pitchFamily="2" charset="0"/>
              </a:rPr>
              <a:t>Bhagavad-gétä</a:t>
            </a:r>
            <a:r>
              <a:rPr lang="en-US" dirty="0" smtClean="0">
                <a:latin typeface="Balaram" pitchFamily="2" charset="0"/>
              </a:rPr>
              <a:t> says, </a:t>
            </a:r>
            <a:r>
              <a:rPr lang="en-US" dirty="0" err="1" smtClean="0">
                <a:latin typeface="Balaram" pitchFamily="2" charset="0"/>
              </a:rPr>
              <a:t>daivé</a:t>
            </a:r>
            <a:r>
              <a:rPr lang="en-US" dirty="0" smtClean="0">
                <a:latin typeface="Balaram" pitchFamily="2" charset="0"/>
              </a:rPr>
              <a:t> </a:t>
            </a:r>
            <a:r>
              <a:rPr lang="en-US" dirty="0" err="1" smtClean="0">
                <a:latin typeface="Balaram" pitchFamily="2" charset="0"/>
              </a:rPr>
              <a:t>hy</a:t>
            </a:r>
            <a:r>
              <a:rPr lang="en-US" dirty="0" smtClean="0">
                <a:latin typeface="Balaram" pitchFamily="2" charset="0"/>
              </a:rPr>
              <a:t> </a:t>
            </a:r>
            <a:r>
              <a:rPr lang="en-US" dirty="0" err="1" smtClean="0">
                <a:latin typeface="Balaram" pitchFamily="2" charset="0"/>
              </a:rPr>
              <a:t>eñä</a:t>
            </a:r>
            <a:r>
              <a:rPr lang="en-US" dirty="0" smtClean="0">
                <a:latin typeface="Balaram" pitchFamily="2" charset="0"/>
              </a:rPr>
              <a:t> </a:t>
            </a:r>
            <a:r>
              <a:rPr lang="en-US" dirty="0" err="1" smtClean="0">
                <a:latin typeface="Balaram" pitchFamily="2" charset="0"/>
              </a:rPr>
              <a:t>guëamayé</a:t>
            </a:r>
            <a:r>
              <a:rPr lang="en-US" dirty="0" smtClean="0">
                <a:latin typeface="Balaram" pitchFamily="2" charset="0"/>
              </a:rPr>
              <a:t> mama </a:t>
            </a:r>
            <a:r>
              <a:rPr lang="en-US" dirty="0" err="1" smtClean="0">
                <a:latin typeface="Balaram" pitchFamily="2" charset="0"/>
              </a:rPr>
              <a:t>mäyä</a:t>
            </a:r>
            <a:r>
              <a:rPr lang="en-US" dirty="0" smtClean="0">
                <a:latin typeface="Balaram" pitchFamily="2" charset="0"/>
              </a:rPr>
              <a:t> </a:t>
            </a:r>
            <a:r>
              <a:rPr lang="en-US" dirty="0" err="1" smtClean="0">
                <a:latin typeface="Balaram" pitchFamily="2" charset="0"/>
              </a:rPr>
              <a:t>duratyayä</a:t>
            </a:r>
            <a:r>
              <a:rPr lang="en-US" dirty="0" smtClean="0">
                <a:latin typeface="Balaram" pitchFamily="2" charset="0"/>
              </a:rPr>
              <a:t>: "Material nature is so strong that she will not allow you to get free." But, </a:t>
            </a:r>
            <a:r>
              <a:rPr lang="en-US" dirty="0" err="1" smtClean="0">
                <a:latin typeface="Balaram" pitchFamily="2" charset="0"/>
              </a:rPr>
              <a:t>mäm</a:t>
            </a:r>
            <a:r>
              <a:rPr lang="en-US" dirty="0" smtClean="0">
                <a:latin typeface="Balaram" pitchFamily="2" charset="0"/>
              </a:rPr>
              <a:t> </a:t>
            </a:r>
            <a:r>
              <a:rPr lang="en-US" dirty="0" err="1" smtClean="0">
                <a:latin typeface="Balaram" pitchFamily="2" charset="0"/>
              </a:rPr>
              <a:t>eva</a:t>
            </a:r>
            <a:r>
              <a:rPr lang="en-US" dirty="0" smtClean="0">
                <a:latin typeface="Balaram" pitchFamily="2" charset="0"/>
              </a:rPr>
              <a:t> ye </a:t>
            </a:r>
            <a:r>
              <a:rPr lang="en-US" dirty="0" err="1" smtClean="0">
                <a:latin typeface="Balaram" pitchFamily="2" charset="0"/>
              </a:rPr>
              <a:t>prapadyante</a:t>
            </a:r>
            <a:r>
              <a:rPr lang="en-US" dirty="0" smtClean="0">
                <a:latin typeface="Balaram" pitchFamily="2" charset="0"/>
              </a:rPr>
              <a:t>: </a:t>
            </a:r>
            <a:r>
              <a:rPr lang="en-US" dirty="0" smtClean="0">
                <a:solidFill>
                  <a:srgbClr val="FF0000"/>
                </a:solidFill>
                <a:latin typeface="Balaram" pitchFamily="2" charset="0"/>
              </a:rPr>
              <a:t>"If you surrender to Kåñëa instead of </a:t>
            </a:r>
            <a:r>
              <a:rPr lang="en-US" dirty="0" err="1" smtClean="0">
                <a:solidFill>
                  <a:srgbClr val="FF0000"/>
                </a:solidFill>
                <a:latin typeface="Balaram" pitchFamily="2" charset="0"/>
              </a:rPr>
              <a:t>Kåñëa's</a:t>
            </a:r>
            <a:r>
              <a:rPr lang="en-US" dirty="0" smtClean="0">
                <a:solidFill>
                  <a:srgbClr val="FF0000"/>
                </a:solidFill>
                <a:latin typeface="Balaram" pitchFamily="2" charset="0"/>
              </a:rPr>
              <a:t> </a:t>
            </a:r>
            <a:r>
              <a:rPr lang="en-US" dirty="0" err="1" smtClean="0">
                <a:solidFill>
                  <a:srgbClr val="FF0000"/>
                </a:solidFill>
                <a:latin typeface="Balaram" pitchFamily="2" charset="0"/>
              </a:rPr>
              <a:t>mäyä</a:t>
            </a:r>
            <a:r>
              <a:rPr lang="en-US" dirty="0" smtClean="0">
                <a:solidFill>
                  <a:srgbClr val="FF0000"/>
                </a:solidFill>
                <a:latin typeface="Balaram" pitchFamily="2" charset="0"/>
              </a:rPr>
              <a:t>, then you'll become free." </a:t>
            </a:r>
            <a:r>
              <a:rPr lang="en-US" dirty="0" smtClean="0">
                <a:latin typeface="Balaram" pitchFamily="2" charset="0"/>
              </a:rPr>
              <a:t>If you don't agree to accept the control of Kåñëa, you'll be forced by </a:t>
            </a:r>
            <a:r>
              <a:rPr lang="en-US" dirty="0" err="1" smtClean="0">
                <a:latin typeface="Balaram" pitchFamily="2" charset="0"/>
              </a:rPr>
              <a:t>Kåñëa's</a:t>
            </a:r>
            <a:r>
              <a:rPr lang="en-US" dirty="0" smtClean="0">
                <a:latin typeface="Balaram" pitchFamily="2" charset="0"/>
              </a:rPr>
              <a:t> material energy. So what is this so-called freedom? You have to surrender.</a:t>
            </a:r>
          </a:p>
          <a:p>
            <a:pPr>
              <a:buNone/>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1.6.38</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aho devarṣir dhanyo 'yaḿ</a:t>
            </a:r>
          </a:p>
          <a:p>
            <a:pPr algn="ctr">
              <a:buNone/>
            </a:pPr>
            <a:r>
              <a:rPr lang="vi-VN" dirty="0" smtClean="0"/>
              <a:t>yat-kīrtiḿ śārńgadhanvanaḥ</a:t>
            </a:r>
          </a:p>
          <a:p>
            <a:pPr algn="ctr">
              <a:buNone/>
            </a:pPr>
            <a:r>
              <a:rPr lang="vi-VN" dirty="0" smtClean="0"/>
              <a:t>gāyan mādyann idaḿ tantryā</a:t>
            </a:r>
          </a:p>
          <a:p>
            <a:pPr algn="ctr">
              <a:buNone/>
            </a:pPr>
            <a:r>
              <a:rPr lang="vi-VN" dirty="0" smtClean="0"/>
              <a:t>ramayaty āturaḿ </a:t>
            </a:r>
            <a:r>
              <a:rPr lang="vi-VN" dirty="0" smtClean="0"/>
              <a:t>jagat</a:t>
            </a:r>
            <a:endParaRPr lang="en-US" dirty="0" smtClean="0"/>
          </a:p>
          <a:p>
            <a:pPr algn="ctr">
              <a:buNone/>
            </a:pPr>
            <a:endParaRPr lang="vi-VN" dirty="0" smtClean="0"/>
          </a:p>
          <a:p>
            <a:pPr>
              <a:buNone/>
            </a:pPr>
            <a:r>
              <a:rPr lang="en-US" dirty="0" smtClean="0"/>
              <a:t>All glory and success to Śrīla Nārada Muni because he glorifies the activities of the Personality of Godhead, and so doing he himself takes pleasure and also enlivens all the distressed souls of the universe.</a:t>
            </a:r>
          </a:p>
          <a:p>
            <a:pPr>
              <a:buNone/>
            </a:pP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Narada Muni’s mission</a:t>
            </a:r>
          </a:p>
          <a:p>
            <a:pPr lvl="1"/>
            <a:r>
              <a:rPr lang="en-US" dirty="0" smtClean="0"/>
              <a:t>Śrīla Nārada Muni, in order to enlighten the miserable inhabitants, wanders everywhere. His mission is to get them back home, back to Godhead. That is the mission of all genuine devotees of the Lord following the footsteps of that great sage.</a:t>
            </a:r>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Prabhupada said…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err="1" smtClean="0"/>
              <a:t>Närada</a:t>
            </a:r>
            <a:r>
              <a:rPr lang="en-US" dirty="0" smtClean="0"/>
              <a:t>, he's also </a:t>
            </a:r>
            <a:r>
              <a:rPr lang="en-US" dirty="0" err="1" smtClean="0"/>
              <a:t>çaktyäveça</a:t>
            </a:r>
            <a:r>
              <a:rPr lang="en-US" dirty="0" smtClean="0"/>
              <a:t> </a:t>
            </a:r>
            <a:r>
              <a:rPr lang="en-US" dirty="0" err="1" smtClean="0"/>
              <a:t>avatära</a:t>
            </a:r>
            <a:r>
              <a:rPr lang="en-US" dirty="0" smtClean="0"/>
              <a:t>. He was, in his previous life, he was a maidservant's son, but by the association of devotees, he rose up to this position, </a:t>
            </a:r>
            <a:r>
              <a:rPr lang="en-US" dirty="0" err="1" smtClean="0"/>
              <a:t>Närada</a:t>
            </a:r>
            <a:r>
              <a:rPr lang="en-US" dirty="0" smtClean="0"/>
              <a:t>. </a:t>
            </a:r>
            <a:r>
              <a:rPr lang="en-US" dirty="0" err="1" smtClean="0"/>
              <a:t>Närada's</a:t>
            </a:r>
            <a:r>
              <a:rPr lang="en-US" dirty="0" smtClean="0"/>
              <a:t> position is very exalted as devotee. </a:t>
            </a:r>
            <a:r>
              <a:rPr lang="en-US" dirty="0" smtClean="0">
                <a:solidFill>
                  <a:srgbClr val="FF0000"/>
                </a:solidFill>
              </a:rPr>
              <a:t>All of the devotees of the, in this material world, more or less, they are all disciples of </a:t>
            </a:r>
            <a:r>
              <a:rPr lang="en-US" dirty="0" err="1" smtClean="0">
                <a:solidFill>
                  <a:srgbClr val="FF0000"/>
                </a:solidFill>
              </a:rPr>
              <a:t>Närada</a:t>
            </a:r>
            <a:r>
              <a:rPr lang="en-US" dirty="0" smtClean="0">
                <a:solidFill>
                  <a:srgbClr val="FF0000"/>
                </a:solidFill>
              </a:rPr>
              <a:t>. </a:t>
            </a:r>
            <a:r>
              <a:rPr lang="en-US" dirty="0" err="1" smtClean="0"/>
              <a:t>Vyäsadeva</a:t>
            </a:r>
            <a:r>
              <a:rPr lang="en-US" dirty="0" smtClean="0"/>
              <a:t> is also a disciple of </a:t>
            </a:r>
            <a:r>
              <a:rPr lang="en-US" dirty="0" err="1" smtClean="0"/>
              <a:t>Närada</a:t>
            </a:r>
            <a:r>
              <a:rPr lang="en-US" dirty="0" smtClean="0"/>
              <a:t>. </a:t>
            </a:r>
            <a:r>
              <a:rPr lang="en-US" dirty="0" err="1" smtClean="0"/>
              <a:t>Prahläda</a:t>
            </a:r>
            <a:r>
              <a:rPr lang="en-US" dirty="0" smtClean="0"/>
              <a:t> </a:t>
            </a:r>
            <a:r>
              <a:rPr lang="en-US" dirty="0" err="1" smtClean="0"/>
              <a:t>Mahäräja</a:t>
            </a:r>
            <a:r>
              <a:rPr lang="en-US" dirty="0" smtClean="0"/>
              <a:t>—these are big devotees—he's..., he was also a disciple of </a:t>
            </a:r>
            <a:r>
              <a:rPr lang="en-US" dirty="0" err="1" smtClean="0"/>
              <a:t>Närada</a:t>
            </a:r>
            <a:r>
              <a:rPr lang="en-US" dirty="0" smtClean="0"/>
              <a:t>. And </a:t>
            </a:r>
            <a:r>
              <a:rPr lang="en-US" dirty="0" err="1" smtClean="0"/>
              <a:t>Dhruva</a:t>
            </a:r>
            <a:r>
              <a:rPr lang="en-US" dirty="0" smtClean="0"/>
              <a:t> </a:t>
            </a:r>
            <a:r>
              <a:rPr lang="en-US" dirty="0" err="1" smtClean="0"/>
              <a:t>Mahäräja</a:t>
            </a:r>
            <a:r>
              <a:rPr lang="en-US" dirty="0" smtClean="0"/>
              <a:t>, he was also disciple of </a:t>
            </a:r>
            <a:r>
              <a:rPr lang="en-US" dirty="0" err="1" smtClean="0"/>
              <a:t>Närada</a:t>
            </a:r>
            <a:r>
              <a:rPr lang="en-US" dirty="0" smtClean="0"/>
              <a:t>. </a:t>
            </a:r>
            <a:r>
              <a:rPr lang="en-US" dirty="0" err="1" smtClean="0"/>
              <a:t>Välméki</a:t>
            </a:r>
            <a:r>
              <a:rPr lang="en-US" dirty="0" smtClean="0"/>
              <a:t>, he was also disciple of </a:t>
            </a:r>
            <a:r>
              <a:rPr lang="en-US" dirty="0" err="1" smtClean="0"/>
              <a:t>Närada</a:t>
            </a:r>
            <a:r>
              <a:rPr lang="en-US" dirty="0" smtClean="0"/>
              <a:t>. So </a:t>
            </a:r>
            <a:r>
              <a:rPr lang="en-US" dirty="0" err="1" smtClean="0"/>
              <a:t>Närada</a:t>
            </a:r>
            <a:r>
              <a:rPr lang="en-US" dirty="0" smtClean="0"/>
              <a:t> is the representation of the devotional path of opulence.</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Prabhupada said…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Balaram" pitchFamily="2" charset="0"/>
              </a:rPr>
              <a:t>Lord </a:t>
            </a:r>
            <a:r>
              <a:rPr lang="en-US" dirty="0" err="1" smtClean="0">
                <a:latin typeface="Balaram" pitchFamily="2" charset="0"/>
              </a:rPr>
              <a:t>Brahmä</a:t>
            </a:r>
            <a:r>
              <a:rPr lang="en-US" dirty="0" smtClean="0">
                <a:latin typeface="Balaram" pitchFamily="2" charset="0"/>
              </a:rPr>
              <a:t> is the guru of </a:t>
            </a:r>
            <a:r>
              <a:rPr lang="en-US" dirty="0" err="1" smtClean="0">
                <a:latin typeface="Balaram" pitchFamily="2" charset="0"/>
              </a:rPr>
              <a:t>Närada</a:t>
            </a:r>
            <a:r>
              <a:rPr lang="en-US" dirty="0" smtClean="0">
                <a:latin typeface="Balaram" pitchFamily="2" charset="0"/>
              </a:rPr>
              <a:t> Muni, who is the guru of </a:t>
            </a:r>
            <a:r>
              <a:rPr lang="en-US" dirty="0" err="1" smtClean="0">
                <a:latin typeface="Balaram" pitchFamily="2" charset="0"/>
              </a:rPr>
              <a:t>Vyäsadeva</a:t>
            </a:r>
            <a:r>
              <a:rPr lang="en-US" dirty="0" smtClean="0">
                <a:latin typeface="Balaram" pitchFamily="2" charset="0"/>
              </a:rPr>
              <a:t>, and </a:t>
            </a:r>
            <a:r>
              <a:rPr lang="en-US" dirty="0" err="1" smtClean="0">
                <a:latin typeface="Balaram" pitchFamily="2" charset="0"/>
              </a:rPr>
              <a:t>Vyäsadeva</a:t>
            </a:r>
            <a:r>
              <a:rPr lang="en-US" dirty="0" smtClean="0">
                <a:latin typeface="Balaram" pitchFamily="2" charset="0"/>
              </a:rPr>
              <a:t> is the guru of </a:t>
            </a:r>
            <a:r>
              <a:rPr lang="en-US" dirty="0" err="1" smtClean="0">
                <a:latin typeface="Balaram" pitchFamily="2" charset="0"/>
              </a:rPr>
              <a:t>Madhväcärya</a:t>
            </a:r>
            <a:r>
              <a:rPr lang="en-US" dirty="0" smtClean="0">
                <a:latin typeface="Balaram" pitchFamily="2" charset="0"/>
              </a:rPr>
              <a:t>. Thus the </a:t>
            </a:r>
            <a:r>
              <a:rPr lang="en-US" dirty="0" err="1" smtClean="0">
                <a:latin typeface="Balaram" pitchFamily="2" charset="0"/>
              </a:rPr>
              <a:t>Gauòéya-Mädhva-sampradäya</a:t>
            </a:r>
            <a:r>
              <a:rPr lang="en-US" dirty="0" smtClean="0">
                <a:latin typeface="Balaram" pitchFamily="2" charset="0"/>
              </a:rPr>
              <a:t> is in the </a:t>
            </a:r>
            <a:r>
              <a:rPr lang="en-US" dirty="0" err="1" smtClean="0">
                <a:latin typeface="Balaram" pitchFamily="2" charset="0"/>
              </a:rPr>
              <a:t>disciplic</a:t>
            </a:r>
            <a:r>
              <a:rPr lang="en-US" dirty="0" smtClean="0">
                <a:latin typeface="Balaram" pitchFamily="2" charset="0"/>
              </a:rPr>
              <a:t> succession from </a:t>
            </a:r>
            <a:r>
              <a:rPr lang="en-US" dirty="0" err="1" smtClean="0">
                <a:latin typeface="Balaram" pitchFamily="2" charset="0"/>
              </a:rPr>
              <a:t>Närada</a:t>
            </a:r>
            <a:r>
              <a:rPr lang="en-US" dirty="0" smtClean="0">
                <a:latin typeface="Balaram" pitchFamily="2" charset="0"/>
              </a:rPr>
              <a:t> Muni. </a:t>
            </a:r>
            <a:r>
              <a:rPr lang="en-US" dirty="0" smtClean="0">
                <a:solidFill>
                  <a:srgbClr val="FF0000"/>
                </a:solidFill>
                <a:latin typeface="Balaram" pitchFamily="2" charset="0"/>
              </a:rPr>
              <a:t>The members of this </a:t>
            </a:r>
            <a:r>
              <a:rPr lang="en-US" dirty="0" err="1" smtClean="0">
                <a:solidFill>
                  <a:srgbClr val="FF0000"/>
                </a:solidFill>
                <a:latin typeface="Balaram" pitchFamily="2" charset="0"/>
              </a:rPr>
              <a:t>disciplic</a:t>
            </a:r>
            <a:r>
              <a:rPr lang="en-US" dirty="0" smtClean="0">
                <a:solidFill>
                  <a:srgbClr val="FF0000"/>
                </a:solidFill>
                <a:latin typeface="Balaram" pitchFamily="2" charset="0"/>
              </a:rPr>
              <a:t> succession—in other words, the members of the Kåñëa consciousness movement—should follow in the footsteps of </a:t>
            </a:r>
            <a:r>
              <a:rPr lang="en-US" dirty="0" err="1" smtClean="0">
                <a:solidFill>
                  <a:srgbClr val="FF0000"/>
                </a:solidFill>
                <a:latin typeface="Balaram" pitchFamily="2" charset="0"/>
              </a:rPr>
              <a:t>Närada</a:t>
            </a:r>
            <a:r>
              <a:rPr lang="en-US" dirty="0" smtClean="0">
                <a:solidFill>
                  <a:srgbClr val="FF0000"/>
                </a:solidFill>
                <a:latin typeface="Balaram" pitchFamily="2" charset="0"/>
              </a:rPr>
              <a:t> Muni by chanting the transcendental vibration Hare Kåñëa, Hare Kåñëa, Kåñëa </a:t>
            </a:r>
            <a:r>
              <a:rPr lang="en-US" dirty="0" err="1" smtClean="0">
                <a:solidFill>
                  <a:srgbClr val="FF0000"/>
                </a:solidFill>
                <a:latin typeface="Balaram" pitchFamily="2" charset="0"/>
              </a:rPr>
              <a:t>Kåñëa</a:t>
            </a:r>
            <a:r>
              <a:rPr lang="en-US" dirty="0" smtClean="0">
                <a:solidFill>
                  <a:srgbClr val="FF0000"/>
                </a:solidFill>
                <a:latin typeface="Balaram" pitchFamily="2" charset="0"/>
              </a:rPr>
              <a:t>, Hare </a:t>
            </a:r>
            <a:r>
              <a:rPr lang="en-US" dirty="0" err="1" smtClean="0">
                <a:solidFill>
                  <a:srgbClr val="FF0000"/>
                </a:solidFill>
                <a:latin typeface="Balaram" pitchFamily="2" charset="0"/>
              </a:rPr>
              <a:t>Hare</a:t>
            </a:r>
            <a:r>
              <a:rPr lang="en-US" dirty="0" smtClean="0">
                <a:solidFill>
                  <a:srgbClr val="FF0000"/>
                </a:solidFill>
                <a:latin typeface="Balaram" pitchFamily="2" charset="0"/>
              </a:rPr>
              <a:t>/ Hare </a:t>
            </a:r>
            <a:r>
              <a:rPr lang="en-US" dirty="0" err="1" smtClean="0">
                <a:solidFill>
                  <a:srgbClr val="FF0000"/>
                </a:solidFill>
                <a:latin typeface="Balaram" pitchFamily="2" charset="0"/>
              </a:rPr>
              <a:t>Räma</a:t>
            </a:r>
            <a:r>
              <a:rPr lang="en-US" dirty="0" smtClean="0">
                <a:solidFill>
                  <a:srgbClr val="FF0000"/>
                </a:solidFill>
                <a:latin typeface="Balaram" pitchFamily="2" charset="0"/>
              </a:rPr>
              <a:t>, Hare </a:t>
            </a:r>
            <a:r>
              <a:rPr lang="en-US" dirty="0" err="1" smtClean="0">
                <a:solidFill>
                  <a:srgbClr val="FF0000"/>
                </a:solidFill>
                <a:latin typeface="Balaram" pitchFamily="2" charset="0"/>
              </a:rPr>
              <a:t>Räma</a:t>
            </a:r>
            <a:r>
              <a:rPr lang="en-US" dirty="0" smtClean="0">
                <a:solidFill>
                  <a:srgbClr val="FF0000"/>
                </a:solidFill>
                <a:latin typeface="Balaram" pitchFamily="2" charset="0"/>
              </a:rPr>
              <a:t>, </a:t>
            </a:r>
            <a:r>
              <a:rPr lang="en-US" dirty="0" err="1" smtClean="0">
                <a:solidFill>
                  <a:srgbClr val="FF0000"/>
                </a:solidFill>
                <a:latin typeface="Balaram" pitchFamily="2" charset="0"/>
              </a:rPr>
              <a:t>Räma</a:t>
            </a:r>
            <a:r>
              <a:rPr lang="en-US" dirty="0" smtClean="0">
                <a:solidFill>
                  <a:srgbClr val="FF0000"/>
                </a:solidFill>
                <a:latin typeface="Balaram" pitchFamily="2" charset="0"/>
              </a:rPr>
              <a:t> </a:t>
            </a:r>
            <a:r>
              <a:rPr lang="en-US" dirty="0" err="1" smtClean="0">
                <a:solidFill>
                  <a:srgbClr val="FF0000"/>
                </a:solidFill>
                <a:latin typeface="Balaram" pitchFamily="2" charset="0"/>
              </a:rPr>
              <a:t>Räma</a:t>
            </a:r>
            <a:r>
              <a:rPr lang="en-US" dirty="0" smtClean="0">
                <a:solidFill>
                  <a:srgbClr val="FF0000"/>
                </a:solidFill>
                <a:latin typeface="Balaram" pitchFamily="2" charset="0"/>
              </a:rPr>
              <a:t>, Hare </a:t>
            </a:r>
            <a:r>
              <a:rPr lang="en-US" dirty="0" err="1" smtClean="0">
                <a:solidFill>
                  <a:srgbClr val="FF0000"/>
                </a:solidFill>
                <a:latin typeface="Balaram" pitchFamily="2" charset="0"/>
              </a:rPr>
              <a:t>Hare</a:t>
            </a:r>
            <a:r>
              <a:rPr lang="en-US" dirty="0" smtClean="0">
                <a:solidFill>
                  <a:srgbClr val="FF0000"/>
                </a:solidFill>
                <a:latin typeface="Balaram" pitchFamily="2" charset="0"/>
              </a:rPr>
              <a:t>.</a:t>
            </a:r>
            <a:r>
              <a:rPr lang="en-US" dirty="0" smtClean="0">
                <a:latin typeface="Balaram" pitchFamily="2" charset="0"/>
              </a:rPr>
              <a:t> They should go everywhere to deliver the fallen souls by vibrating the Hare Kåñëa mantra and the instructions of </a:t>
            </a:r>
            <a:r>
              <a:rPr lang="en-US" dirty="0" err="1" smtClean="0">
                <a:latin typeface="Balaram" pitchFamily="2" charset="0"/>
              </a:rPr>
              <a:t>Bhagavad-gétä</a:t>
            </a:r>
            <a:r>
              <a:rPr lang="en-US" dirty="0" smtClean="0">
                <a:latin typeface="Balaram" pitchFamily="2" charset="0"/>
              </a:rPr>
              <a:t>, </a:t>
            </a:r>
            <a:r>
              <a:rPr lang="en-US" dirty="0" err="1" smtClean="0">
                <a:latin typeface="Balaram" pitchFamily="2" charset="0"/>
              </a:rPr>
              <a:t>Çrémad-Bhägavatam</a:t>
            </a:r>
            <a:r>
              <a:rPr lang="en-US" dirty="0" smtClean="0">
                <a:latin typeface="Balaram" pitchFamily="2" charset="0"/>
              </a:rPr>
              <a:t> and </a:t>
            </a:r>
            <a:r>
              <a:rPr lang="en-US" dirty="0" err="1" smtClean="0">
                <a:latin typeface="Balaram" pitchFamily="2" charset="0"/>
              </a:rPr>
              <a:t>Caitanya-caritämåta</a:t>
            </a:r>
            <a:r>
              <a:rPr lang="en-US" dirty="0" smtClean="0">
                <a:latin typeface="Balaram" pitchFamily="2" charset="0"/>
              </a:rPr>
              <a:t>. That will please the Supreme Personality of Godhead. One can spiritually advance if one actually follows the instructions of </a:t>
            </a:r>
            <a:r>
              <a:rPr lang="en-US" dirty="0" err="1" smtClean="0">
                <a:latin typeface="Balaram" pitchFamily="2" charset="0"/>
              </a:rPr>
              <a:t>Närada</a:t>
            </a:r>
            <a:r>
              <a:rPr lang="en-US" dirty="0" smtClean="0">
                <a:latin typeface="Balaram" pitchFamily="2" charset="0"/>
              </a:rPr>
              <a:t> Muni. If one pleases </a:t>
            </a:r>
            <a:r>
              <a:rPr lang="en-US" dirty="0" err="1" smtClean="0">
                <a:latin typeface="Balaram" pitchFamily="2" charset="0"/>
              </a:rPr>
              <a:t>Närada</a:t>
            </a:r>
            <a:r>
              <a:rPr lang="en-US" dirty="0" smtClean="0">
                <a:latin typeface="Balaram" pitchFamily="2" charset="0"/>
              </a:rPr>
              <a:t> Muni, then the Supreme Personality of Godhead, </a:t>
            </a:r>
            <a:r>
              <a:rPr lang="en-US" dirty="0" err="1" smtClean="0">
                <a:latin typeface="Balaram" pitchFamily="2" charset="0"/>
              </a:rPr>
              <a:t>Håñékeça</a:t>
            </a:r>
            <a:r>
              <a:rPr lang="en-US" dirty="0" smtClean="0">
                <a:latin typeface="Balaram" pitchFamily="2" charset="0"/>
              </a:rPr>
              <a:t>, is also pleased (</a:t>
            </a:r>
            <a:r>
              <a:rPr lang="en-US" dirty="0" err="1" smtClean="0">
                <a:latin typeface="Balaram" pitchFamily="2" charset="0"/>
              </a:rPr>
              <a:t>yasya</a:t>
            </a:r>
            <a:r>
              <a:rPr lang="en-US" dirty="0" smtClean="0">
                <a:latin typeface="Balaram" pitchFamily="2" charset="0"/>
              </a:rPr>
              <a:t> </a:t>
            </a:r>
            <a:r>
              <a:rPr lang="en-US" dirty="0" err="1" smtClean="0">
                <a:latin typeface="Balaram" pitchFamily="2" charset="0"/>
              </a:rPr>
              <a:t>prasädäd</a:t>
            </a:r>
            <a:r>
              <a:rPr lang="en-US" dirty="0" smtClean="0">
                <a:latin typeface="Balaram" pitchFamily="2" charset="0"/>
              </a:rPr>
              <a:t> </a:t>
            </a:r>
            <a:r>
              <a:rPr lang="en-US" dirty="0" err="1" smtClean="0">
                <a:latin typeface="Balaram" pitchFamily="2" charset="0"/>
              </a:rPr>
              <a:t>bhagavat-prasädaù</a:t>
            </a:r>
            <a:r>
              <a:rPr lang="en-US" dirty="0" smtClean="0">
                <a:latin typeface="Balaram" pitchFamily="2" charset="0"/>
              </a:rPr>
              <a:t> **). The immediate spiritual master is the representative of </a:t>
            </a:r>
            <a:r>
              <a:rPr lang="en-US" dirty="0" err="1" smtClean="0">
                <a:latin typeface="Balaram" pitchFamily="2" charset="0"/>
              </a:rPr>
              <a:t>Närada</a:t>
            </a:r>
            <a:r>
              <a:rPr lang="en-US" dirty="0" smtClean="0">
                <a:latin typeface="Balaram" pitchFamily="2" charset="0"/>
              </a:rPr>
              <a:t> Muni; there is no difference between the instructions of </a:t>
            </a:r>
            <a:r>
              <a:rPr lang="en-US" dirty="0" err="1" smtClean="0">
                <a:latin typeface="Balaram" pitchFamily="2" charset="0"/>
              </a:rPr>
              <a:t>Närada</a:t>
            </a:r>
            <a:r>
              <a:rPr lang="en-US" dirty="0" smtClean="0">
                <a:latin typeface="Balaram" pitchFamily="2" charset="0"/>
              </a:rPr>
              <a:t> Muni and those of the present spiritual master. Both </a:t>
            </a:r>
            <a:r>
              <a:rPr lang="en-US" dirty="0" err="1" smtClean="0">
                <a:latin typeface="Balaram" pitchFamily="2" charset="0"/>
              </a:rPr>
              <a:t>Närada</a:t>
            </a:r>
            <a:r>
              <a:rPr lang="en-US" dirty="0" smtClean="0">
                <a:latin typeface="Balaram" pitchFamily="2" charset="0"/>
              </a:rPr>
              <a:t> Muni and the present spiritual master speak the same teachings of Kåñëa</a:t>
            </a:r>
            <a:endParaRPr lang="en-US" dirty="0">
              <a:latin typeface="Balaram" pitchFamily="2"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Prabhupada said…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Balaram" pitchFamily="2" charset="0"/>
              </a:rPr>
              <a:t>Desiring to train his sons to become </a:t>
            </a:r>
            <a:r>
              <a:rPr lang="en-US" dirty="0" err="1" smtClean="0">
                <a:latin typeface="Balaram" pitchFamily="2" charset="0"/>
              </a:rPr>
              <a:t>gåhasthas</a:t>
            </a:r>
            <a:r>
              <a:rPr lang="en-US" dirty="0" smtClean="0">
                <a:latin typeface="Balaram" pitchFamily="2" charset="0"/>
              </a:rPr>
              <a:t> fully equipped with knowledge, </a:t>
            </a:r>
            <a:r>
              <a:rPr lang="en-US" dirty="0" err="1" smtClean="0">
                <a:latin typeface="Balaram" pitchFamily="2" charset="0"/>
              </a:rPr>
              <a:t>Dakña</a:t>
            </a:r>
            <a:r>
              <a:rPr lang="en-US" dirty="0" smtClean="0">
                <a:latin typeface="Balaram" pitchFamily="2" charset="0"/>
              </a:rPr>
              <a:t> had sent them to execute austerities by </a:t>
            </a:r>
            <a:r>
              <a:rPr lang="en-US" dirty="0" err="1" smtClean="0">
                <a:latin typeface="Balaram" pitchFamily="2" charset="0"/>
              </a:rPr>
              <a:t>Näräyaëa-saras</a:t>
            </a:r>
            <a:r>
              <a:rPr lang="en-US" dirty="0" smtClean="0">
                <a:latin typeface="Balaram" pitchFamily="2" charset="0"/>
              </a:rPr>
              <a:t>. </a:t>
            </a:r>
            <a:r>
              <a:rPr lang="en-US" dirty="0" err="1" smtClean="0">
                <a:latin typeface="Balaram" pitchFamily="2" charset="0"/>
              </a:rPr>
              <a:t>Närada</a:t>
            </a:r>
            <a:r>
              <a:rPr lang="en-US" dirty="0" smtClean="0">
                <a:latin typeface="Balaram" pitchFamily="2" charset="0"/>
              </a:rPr>
              <a:t> Muni, however, taking advantage of their highly elevated position in austerity, instructed them to become </a:t>
            </a:r>
            <a:r>
              <a:rPr lang="en-US" dirty="0" err="1" smtClean="0">
                <a:latin typeface="Balaram" pitchFamily="2" charset="0"/>
              </a:rPr>
              <a:t>Vaiñëavas</a:t>
            </a:r>
            <a:r>
              <a:rPr lang="en-US" dirty="0" smtClean="0">
                <a:latin typeface="Balaram" pitchFamily="2" charset="0"/>
              </a:rPr>
              <a:t> in the renounced order. </a:t>
            </a:r>
            <a:r>
              <a:rPr lang="en-US" dirty="0" smtClean="0">
                <a:solidFill>
                  <a:srgbClr val="FF0000"/>
                </a:solidFill>
                <a:latin typeface="Balaram" pitchFamily="2" charset="0"/>
              </a:rPr>
              <a:t>This is the duty of </a:t>
            </a:r>
            <a:r>
              <a:rPr lang="en-US" dirty="0" err="1" smtClean="0">
                <a:solidFill>
                  <a:srgbClr val="FF0000"/>
                </a:solidFill>
                <a:latin typeface="Balaram" pitchFamily="2" charset="0"/>
              </a:rPr>
              <a:t>Närada</a:t>
            </a:r>
            <a:r>
              <a:rPr lang="en-US" dirty="0" smtClean="0">
                <a:solidFill>
                  <a:srgbClr val="FF0000"/>
                </a:solidFill>
                <a:latin typeface="Balaram" pitchFamily="2" charset="0"/>
              </a:rPr>
              <a:t> Muni and his followers. They must show everyone the path of renouncing this material world and returning home, back to Godhead.</a:t>
            </a:r>
            <a:endParaRPr lang="en-US" dirty="0">
              <a:solidFill>
                <a:srgbClr val="FF0000"/>
              </a:solidFill>
              <a:latin typeface="Balaram" pitchFamily="2"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Importance of Devotional service</a:t>
            </a:r>
            <a:endParaRPr lang="en-US" dirty="0" smtClean="0"/>
          </a:p>
          <a:p>
            <a:r>
              <a:rPr lang="en-US" dirty="0" smtClean="0"/>
              <a:t>Follow the footsteps of Narada </a:t>
            </a:r>
            <a:r>
              <a:rPr lang="en-US" dirty="0" smtClean="0"/>
              <a:t>Muni</a:t>
            </a:r>
          </a:p>
          <a:p>
            <a:pPr lvl="1"/>
            <a:r>
              <a:rPr lang="en-US" dirty="0" smtClean="0"/>
              <a:t>Personal cultivation</a:t>
            </a:r>
          </a:p>
          <a:p>
            <a:pPr lvl="1"/>
            <a:r>
              <a:rPr lang="en-US" dirty="0" smtClean="0"/>
              <a:t>Preaching</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Unveiling His Lotus Feet</a:t>
            </a:r>
          </a:p>
          <a:p>
            <a:r>
              <a:rPr lang="en-US" dirty="0" smtClean="0">
                <a:hlinkClick r:id="rId2"/>
              </a:rPr>
              <a:t>www.rompadaswami.com</a:t>
            </a:r>
            <a:endParaRPr lang="en-US" dirty="0" smtClean="0"/>
          </a:p>
          <a:p>
            <a:r>
              <a:rPr lang="en-US" dirty="0" err="1" smtClean="0"/>
              <a:t>Srila</a:t>
            </a:r>
            <a:r>
              <a:rPr lang="en-US" dirty="0" smtClean="0"/>
              <a:t> </a:t>
            </a:r>
            <a:r>
              <a:rPr lang="en-US" dirty="0" err="1" smtClean="0"/>
              <a:t>Prabhupada’s</a:t>
            </a:r>
            <a:r>
              <a:rPr lang="en-US" dirty="0" smtClean="0"/>
              <a:t> lecture transcriptions</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dirty="0" smtClean="0"/>
          </a:p>
          <a:p>
            <a:pPr algn="ctr">
              <a:buNone/>
            </a:pPr>
            <a:r>
              <a:rPr lang="en-US" sz="6600" b="1" dirty="0" smtClean="0">
                <a:solidFill>
                  <a:srgbClr val="FF0000"/>
                </a:solidFill>
                <a:latin typeface="Century Gothic" pitchFamily="34" charset="0"/>
              </a:rPr>
              <a:t> </a:t>
            </a:r>
            <a:r>
              <a:rPr lang="en-US" sz="6600" b="1" dirty="0" smtClean="0">
                <a:solidFill>
                  <a:srgbClr val="FF0000"/>
                </a:solidFill>
                <a:latin typeface="Century Gothic" pitchFamily="34" charset="0"/>
              </a:rPr>
              <a:t> </a:t>
            </a:r>
            <a:r>
              <a:rPr lang="en-US" sz="5400" b="1" dirty="0" smtClean="0">
                <a:solidFill>
                  <a:srgbClr val="FF0000"/>
                </a:solidFill>
                <a:latin typeface="Century Gothic" pitchFamily="34" charset="0"/>
              </a:rPr>
              <a:t>All glories to </a:t>
            </a:r>
            <a:r>
              <a:rPr lang="en-US" sz="5400" b="1" dirty="0" err="1" smtClean="0">
                <a:solidFill>
                  <a:srgbClr val="FF0000"/>
                </a:solidFill>
                <a:latin typeface="Century Gothic" pitchFamily="34" charset="0"/>
              </a:rPr>
              <a:t>Srila</a:t>
            </a:r>
            <a:r>
              <a:rPr lang="en-US" sz="5400" b="1" dirty="0" smtClean="0">
                <a:solidFill>
                  <a:srgbClr val="FF0000"/>
                </a:solidFill>
                <a:latin typeface="Century Gothic" pitchFamily="34" charset="0"/>
              </a:rPr>
              <a:t> Narada Muni and his followers</a:t>
            </a:r>
            <a:endParaRPr lang="en-US" sz="5400" b="1" dirty="0">
              <a:solidFill>
                <a:srgbClr val="FF0000"/>
              </a:solidFill>
              <a:latin typeface="Century Gothic"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28		: </a:t>
            </a:r>
            <a:r>
              <a:rPr lang="en-US" dirty="0" smtClean="0"/>
              <a:t>Narada Muni getting spiritual body</a:t>
            </a:r>
          </a:p>
          <a:p>
            <a:r>
              <a:rPr lang="en-US" dirty="0" smtClean="0"/>
              <a:t>29 – </a:t>
            </a:r>
            <a:r>
              <a:rPr lang="en-US" dirty="0" smtClean="0"/>
              <a:t>32	: </a:t>
            </a:r>
            <a:r>
              <a:rPr lang="en-US" dirty="0" smtClean="0"/>
              <a:t>Narada Muni’s transcendental nature</a:t>
            </a:r>
          </a:p>
          <a:p>
            <a:r>
              <a:rPr lang="en-US" dirty="0" smtClean="0"/>
              <a:t>33 </a:t>
            </a:r>
            <a:r>
              <a:rPr lang="en-US" dirty="0" smtClean="0"/>
              <a:t>– 35	: </a:t>
            </a:r>
            <a:r>
              <a:rPr lang="en-US" dirty="0" smtClean="0"/>
              <a:t>Narada Muni’s instructions </a:t>
            </a:r>
          </a:p>
          <a:p>
            <a:r>
              <a:rPr lang="en-US" dirty="0" smtClean="0"/>
              <a:t>36 – </a:t>
            </a:r>
            <a:r>
              <a:rPr lang="en-US" dirty="0" smtClean="0"/>
              <a:t>38	: </a:t>
            </a:r>
            <a:r>
              <a:rPr lang="en-US" dirty="0" smtClean="0"/>
              <a:t>Conclusion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1.6.28</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prayujyamāne mayi tāḿ</a:t>
            </a:r>
          </a:p>
          <a:p>
            <a:pPr algn="ctr">
              <a:buNone/>
            </a:pPr>
            <a:r>
              <a:rPr lang="vi-VN" dirty="0" smtClean="0"/>
              <a:t>śuddhāḿ bhāgavatīḿ tanum</a:t>
            </a:r>
          </a:p>
          <a:p>
            <a:pPr algn="ctr">
              <a:buNone/>
            </a:pPr>
            <a:r>
              <a:rPr lang="vi-VN" dirty="0" smtClean="0"/>
              <a:t>ārabdha-karma-nirvāṇo</a:t>
            </a:r>
          </a:p>
          <a:p>
            <a:pPr algn="ctr">
              <a:buNone/>
            </a:pPr>
            <a:r>
              <a:rPr lang="vi-VN" dirty="0" smtClean="0"/>
              <a:t>nyapatat </a:t>
            </a:r>
            <a:r>
              <a:rPr lang="vi-VN" dirty="0" smtClean="0"/>
              <a:t>pāñca-bhautikaḥ</a:t>
            </a:r>
            <a:endParaRPr lang="en-US" dirty="0" smtClean="0"/>
          </a:p>
          <a:p>
            <a:pPr algn="ctr">
              <a:buNone/>
            </a:pPr>
            <a:endParaRPr lang="vi-VN" dirty="0" smtClean="0"/>
          </a:p>
          <a:p>
            <a:pPr>
              <a:buNone/>
            </a:pPr>
            <a:r>
              <a:rPr lang="en-US" dirty="0" smtClean="0"/>
              <a:t>Having been awarded a transcendental body befitting an associate of the Personality of Godhead, I quit the body made of five material elements, and thus all acquired fruitive results of work [karma] stopped.</a:t>
            </a:r>
          </a:p>
          <a:p>
            <a:pPr>
              <a:buNone/>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Transcendental body – invested with eternity, freedom from material modes and reactions of fruitive activities</a:t>
            </a:r>
          </a:p>
          <a:p>
            <a:r>
              <a:rPr lang="en-US" dirty="0" smtClean="0"/>
              <a:t>Devotee’s body, material </a:t>
            </a:r>
            <a:r>
              <a:rPr lang="en-US" dirty="0" smtClean="0">
                <a:sym typeface="Wingdings" pitchFamily="2" charset="2"/>
              </a:rPr>
              <a:t> transcendence</a:t>
            </a:r>
          </a:p>
          <a:p>
            <a:r>
              <a:rPr lang="en-US" dirty="0" smtClean="0">
                <a:sym typeface="Wingdings" pitchFamily="2" charset="2"/>
              </a:rPr>
              <a:t>Examples – </a:t>
            </a:r>
            <a:r>
              <a:rPr lang="en-US" dirty="0" err="1" smtClean="0">
                <a:sym typeface="Wingdings" pitchFamily="2" charset="2"/>
              </a:rPr>
              <a:t>Dhruva</a:t>
            </a:r>
            <a:r>
              <a:rPr lang="en-US" dirty="0" smtClean="0">
                <a:sym typeface="Wingdings" pitchFamily="2" charset="2"/>
              </a:rPr>
              <a:t> </a:t>
            </a:r>
            <a:r>
              <a:rPr lang="en-US" dirty="0" err="1" smtClean="0">
                <a:sym typeface="Wingdings" pitchFamily="2" charset="2"/>
              </a:rPr>
              <a:t>Maharaj</a:t>
            </a:r>
            <a:r>
              <a:rPr lang="en-US" dirty="0" smtClean="0">
                <a:sym typeface="Wingdings" pitchFamily="2" charset="2"/>
              </a:rPr>
              <a:t>, </a:t>
            </a:r>
            <a:r>
              <a:rPr lang="en-US" dirty="0" err="1" smtClean="0">
                <a:sym typeface="Wingdings" pitchFamily="2" charset="2"/>
              </a:rPr>
              <a:t>Prahlad</a:t>
            </a:r>
            <a:r>
              <a:rPr lang="en-US" dirty="0" smtClean="0">
                <a:sym typeface="Wingdings" pitchFamily="2" charset="2"/>
              </a:rPr>
              <a:t> </a:t>
            </a:r>
            <a:r>
              <a:rPr lang="en-US" dirty="0" err="1" smtClean="0">
                <a:sym typeface="Wingdings" pitchFamily="2" charset="2"/>
              </a:rPr>
              <a:t>Maharaj</a:t>
            </a:r>
            <a:endParaRPr lang="en-US" dirty="0" smtClean="0">
              <a:sym typeface="Wingdings" pitchFamily="2" charset="2"/>
            </a:endParaRPr>
          </a:p>
          <a:p>
            <a:r>
              <a:rPr lang="en-US" dirty="0" smtClean="0">
                <a:sym typeface="Wingdings" pitchFamily="2" charset="2"/>
              </a:rPr>
              <a:t>Lord sees the same – gold box, gold plated box</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4"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4"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4"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4"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4"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1.6.29</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vi-VN" dirty="0" smtClean="0"/>
              <a:t>kalpānta idam ādāya</a:t>
            </a:r>
          </a:p>
          <a:p>
            <a:pPr algn="ctr">
              <a:buNone/>
            </a:pPr>
            <a:r>
              <a:rPr lang="vi-VN" dirty="0" smtClean="0"/>
              <a:t>śayāne 'mbhasy udanvataḥ</a:t>
            </a:r>
          </a:p>
          <a:p>
            <a:pPr algn="ctr">
              <a:buNone/>
            </a:pPr>
            <a:r>
              <a:rPr lang="vi-VN" dirty="0" smtClean="0"/>
              <a:t>śiśayiṣor anuprāṇaḿ</a:t>
            </a:r>
          </a:p>
          <a:p>
            <a:pPr algn="ctr">
              <a:buNone/>
            </a:pPr>
            <a:r>
              <a:rPr lang="vi-VN" dirty="0" smtClean="0"/>
              <a:t>viviśe 'ntar ahaḿ </a:t>
            </a:r>
            <a:r>
              <a:rPr lang="vi-VN" dirty="0" smtClean="0"/>
              <a:t>vibhoḥ</a:t>
            </a:r>
            <a:endParaRPr lang="en-US" dirty="0" smtClean="0"/>
          </a:p>
          <a:p>
            <a:pPr algn="ctr">
              <a:buNone/>
            </a:pPr>
            <a:endParaRPr lang="vi-VN" dirty="0" smtClean="0"/>
          </a:p>
          <a:p>
            <a:pPr>
              <a:buNone/>
            </a:pPr>
            <a:r>
              <a:rPr lang="en-US" dirty="0" smtClean="0"/>
              <a:t>At the end of the millennium, when the Personality of Godhead Lord Nārāyaṇa lay down within the water of devastation, Brahmā began to enter into Him along with all creative elements, and I also entered through His breathing.</a:t>
            </a:r>
          </a:p>
          <a:p>
            <a:pPr>
              <a:buNone/>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Lord and his devotees like Narada belong to the same category of transcendence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1.6.30</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vi-VN" dirty="0" smtClean="0"/>
              <a:t>sahasra-yuga-paryante</a:t>
            </a:r>
          </a:p>
          <a:p>
            <a:pPr algn="ctr">
              <a:buNone/>
            </a:pPr>
            <a:r>
              <a:rPr lang="vi-VN" dirty="0" smtClean="0"/>
              <a:t>utthāyedaḿ sisṛkṣataḥ</a:t>
            </a:r>
          </a:p>
          <a:p>
            <a:pPr algn="ctr">
              <a:buNone/>
            </a:pPr>
            <a:r>
              <a:rPr lang="vi-VN" dirty="0" smtClean="0"/>
              <a:t>marīci-miśrā ṛṣayaḥ</a:t>
            </a:r>
          </a:p>
          <a:p>
            <a:pPr algn="ctr">
              <a:buNone/>
            </a:pPr>
            <a:r>
              <a:rPr lang="vi-VN" dirty="0" smtClean="0"/>
              <a:t>prāṇebhyo 'haḿ ca </a:t>
            </a:r>
            <a:r>
              <a:rPr lang="vi-VN" dirty="0" smtClean="0"/>
              <a:t>jajñire</a:t>
            </a:r>
            <a:endParaRPr lang="en-US" dirty="0" smtClean="0"/>
          </a:p>
          <a:p>
            <a:pPr algn="ctr">
              <a:buNone/>
            </a:pPr>
            <a:endParaRPr lang="vi-VN" dirty="0" smtClean="0"/>
          </a:p>
          <a:p>
            <a:pPr>
              <a:buNone/>
            </a:pPr>
            <a:r>
              <a:rPr lang="en-US" dirty="0" smtClean="0"/>
              <a:t>After 4,300,000,000 solar years, when Brahmā awoke to create again by the will of the Lord, all the ṛṣis like Marīci, Ańgirā, Atri and so on were created from the transcendental body of the Lord, and I also appeared along with them.</a:t>
            </a:r>
          </a:p>
          <a:p>
            <a:pPr>
              <a:buNone/>
            </a:pP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10478</TotalTime>
  <Words>2370</Words>
  <Application>Microsoft Office PowerPoint</Application>
  <PresentationFormat>On-screen Show (4:3)</PresentationFormat>
  <Paragraphs>174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LuckyTie</vt:lpstr>
      <vt:lpstr>Srimad Bhagavatham 1.6.28-38</vt:lpstr>
      <vt:lpstr>1.2.4</vt:lpstr>
      <vt:lpstr>1.2.18</vt:lpstr>
      <vt:lpstr>Outline</vt:lpstr>
      <vt:lpstr>1.6.28</vt:lpstr>
      <vt:lpstr>Main points</vt:lpstr>
      <vt:lpstr>1.6.29</vt:lpstr>
      <vt:lpstr>Main points</vt:lpstr>
      <vt:lpstr>1.6.30</vt:lpstr>
      <vt:lpstr>Main points</vt:lpstr>
      <vt:lpstr>1.6.31</vt:lpstr>
      <vt:lpstr>Main points</vt:lpstr>
      <vt:lpstr>From purport…</vt:lpstr>
      <vt:lpstr>1.6.32</vt:lpstr>
      <vt:lpstr>Main points</vt:lpstr>
      <vt:lpstr>1.6.33</vt:lpstr>
      <vt:lpstr>Main points</vt:lpstr>
      <vt:lpstr>From purport…</vt:lpstr>
      <vt:lpstr>1.6.34</vt:lpstr>
      <vt:lpstr>Main points</vt:lpstr>
      <vt:lpstr>From purport…</vt:lpstr>
      <vt:lpstr>1.6.35</vt:lpstr>
      <vt:lpstr>Main points</vt:lpstr>
      <vt:lpstr>SB 4.4.28 Purport</vt:lpstr>
      <vt:lpstr>1.6.36</vt:lpstr>
      <vt:lpstr>Main points</vt:lpstr>
      <vt:lpstr>1.6.37</vt:lpstr>
      <vt:lpstr>Main Points</vt:lpstr>
      <vt:lpstr>From Purport…</vt:lpstr>
      <vt:lpstr>Prabhupada said…</vt:lpstr>
      <vt:lpstr>Prabhupada said…</vt:lpstr>
      <vt:lpstr>1.6.38</vt:lpstr>
      <vt:lpstr>Main points</vt:lpstr>
      <vt:lpstr>Prabhupada said…</vt:lpstr>
      <vt:lpstr>Prabhupada said…</vt:lpstr>
      <vt:lpstr>Prabhupada said…</vt:lpstr>
      <vt:lpstr>Summary</vt:lpstr>
      <vt:lpstr>References</vt:lpstr>
      <vt:lpstr>Slide 39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Bhagavatham 1.6.28-38</dc:title>
  <dc:creator>Rasika Siromani dasi</dc:creator>
  <cp:lastModifiedBy>Rasika Siromani dasi</cp:lastModifiedBy>
  <cp:revision>49</cp:revision>
  <dcterms:created xsi:type="dcterms:W3CDTF">2010-12-25T01:29:28Z</dcterms:created>
  <dcterms:modified xsi:type="dcterms:W3CDTF">2011-01-01T08:09:13Z</dcterms:modified>
</cp:coreProperties>
</file>