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33"/>
  </p:notesMasterIdLst>
  <p:sldIdLst>
    <p:sldId id="256" r:id="rId2"/>
    <p:sldId id="260" r:id="rId3"/>
    <p:sldId id="261" r:id="rId4"/>
    <p:sldId id="342" r:id="rId5"/>
    <p:sldId id="312" r:id="rId6"/>
    <p:sldId id="321" r:id="rId7"/>
    <p:sldId id="322" r:id="rId8"/>
    <p:sldId id="313" r:id="rId9"/>
    <p:sldId id="323" r:id="rId10"/>
    <p:sldId id="324" r:id="rId11"/>
    <p:sldId id="340" r:id="rId12"/>
    <p:sldId id="314" r:id="rId13"/>
    <p:sldId id="325" r:id="rId14"/>
    <p:sldId id="326" r:id="rId15"/>
    <p:sldId id="315" r:id="rId16"/>
    <p:sldId id="327" r:id="rId17"/>
    <p:sldId id="328" r:id="rId18"/>
    <p:sldId id="341" r:id="rId19"/>
    <p:sldId id="316" r:id="rId20"/>
    <p:sldId id="329" r:id="rId21"/>
    <p:sldId id="317" r:id="rId22"/>
    <p:sldId id="330" r:id="rId23"/>
    <p:sldId id="318" r:id="rId24"/>
    <p:sldId id="331" r:id="rId25"/>
    <p:sldId id="332" r:id="rId26"/>
    <p:sldId id="319" r:id="rId27"/>
    <p:sldId id="335" r:id="rId28"/>
    <p:sldId id="320" r:id="rId29"/>
    <p:sldId id="336" r:id="rId30"/>
    <p:sldId id="337" r:id="rId31"/>
    <p:sldId id="338"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48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711" autoAdjust="0"/>
  </p:normalViewPr>
  <p:slideViewPr>
    <p:cSldViewPr>
      <p:cViewPr>
        <p:scale>
          <a:sx n="66" d="100"/>
          <a:sy n="66" d="100"/>
        </p:scale>
        <p:origin x="-558" y="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856"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06A44F9-9DF5-4A1F-9B18-ECA167B88B9F}" type="datetimeFigureOut">
              <a:rPr lang="en-US"/>
              <a:pPr>
                <a:defRPr/>
              </a:pPr>
              <a:t>11/19/2010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342701A-6773-4326-8700-2707D20F791A}" type="slidenum">
              <a:rPr lang="en-US"/>
              <a:pPr>
                <a:defRPr/>
              </a:pPr>
              <a:t>‹#›</a:t>
            </a:fld>
            <a:endParaRPr lang="en-US"/>
          </a:p>
        </p:txBody>
      </p:sp>
    </p:spTree>
    <p:extLst>
      <p:ext uri="{BB962C8B-B14F-4D97-AF65-F5344CB8AC3E}">
        <p14:creationId xmlns:p14="http://schemas.microsoft.com/office/powerpoint/2010/main" val="596831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DDBFA5-8A83-401E-9A18-BF0E21469F66}"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-&gt; need not give up activities,</a:t>
            </a:r>
            <a:r>
              <a:rPr lang="en-US" baseline="0" dirty="0" smtClean="0"/>
              <a:t> consciousness and center of the activities have to be changed – who is the beneficiary?</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10</a:t>
            </a:fld>
            <a:endParaRPr lang="en-US"/>
          </a:p>
        </p:txBody>
      </p:sp>
    </p:spTree>
    <p:extLst>
      <p:ext uri="{BB962C8B-B14F-4D97-AF65-F5344CB8AC3E}">
        <p14:creationId xmlns:p14="http://schemas.microsoft.com/office/powerpoint/2010/main" val="20613160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11</a:t>
            </a:fld>
            <a:endParaRPr lang="en-US"/>
          </a:p>
        </p:txBody>
      </p:sp>
    </p:spTree>
    <p:extLst>
      <p:ext uri="{BB962C8B-B14F-4D97-AF65-F5344CB8AC3E}">
        <p14:creationId xmlns:p14="http://schemas.microsoft.com/office/powerpoint/2010/main" val="20613160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-&gt;</a:t>
            </a:r>
            <a:r>
              <a:rPr lang="en-US" baseline="0" dirty="0" smtClean="0"/>
              <a:t> Result of such activities – bondage from tree of work – 15’th chapter – </a:t>
            </a:r>
            <a:r>
              <a:rPr lang="en-US" baseline="0" dirty="0" err="1" smtClean="0"/>
              <a:t>asvattha</a:t>
            </a:r>
            <a:r>
              <a:rPr lang="en-US" baseline="0" dirty="0" smtClean="0"/>
              <a:t> tree</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12</a:t>
            </a:fld>
            <a:endParaRPr lang="en-US"/>
          </a:p>
        </p:txBody>
      </p:sp>
    </p:spTree>
    <p:extLst>
      <p:ext uri="{BB962C8B-B14F-4D97-AF65-F5344CB8AC3E}">
        <p14:creationId xmlns:p14="http://schemas.microsoft.com/office/powerpoint/2010/main" val="12159589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Ex:</a:t>
            </a:r>
            <a:r>
              <a:rPr lang="en-US" baseline="0" dirty="0" smtClean="0"/>
              <a:t> While working at </a:t>
            </a:r>
            <a:r>
              <a:rPr lang="en-US" baseline="0" dirty="0" err="1" smtClean="0"/>
              <a:t>motorola</a:t>
            </a:r>
            <a:r>
              <a:rPr lang="en-US" baseline="0" dirty="0" smtClean="0"/>
              <a:t> called my office and discussed the solution, and now also having dreams – but it is purifying as it is </a:t>
            </a:r>
            <a:r>
              <a:rPr lang="en-US" baseline="0" dirty="0" err="1" smtClean="0"/>
              <a:t>cikisitam</a:t>
            </a:r>
            <a:r>
              <a:rPr lang="en-US" baseline="0" dirty="0" smtClean="0"/>
              <a:t>.</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13</a:t>
            </a:fld>
            <a:endParaRPr lang="en-US"/>
          </a:p>
        </p:txBody>
      </p:sp>
    </p:spTree>
    <p:extLst>
      <p:ext uri="{BB962C8B-B14F-4D97-AF65-F5344CB8AC3E}">
        <p14:creationId xmlns:p14="http://schemas.microsoft.com/office/powerpoint/2010/main" val="15746760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Maharaja’s are so attractive due to their purity, spiritual qualities and service attitude.</a:t>
            </a:r>
          </a:p>
          <a:p>
            <a:pPr marL="228600" indent="-228600">
              <a:buAutoNum type="arabicPeriod"/>
            </a:pPr>
            <a:r>
              <a:rPr lang="en-US" baseline="0" dirty="0" smtClean="0"/>
              <a:t>All thru need association of pure devotees..</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14</a:t>
            </a:fld>
            <a:endParaRPr lang="en-US"/>
          </a:p>
        </p:txBody>
      </p:sp>
    </p:spTree>
    <p:extLst>
      <p:ext uri="{BB962C8B-B14F-4D97-AF65-F5344CB8AC3E}">
        <p14:creationId xmlns:p14="http://schemas.microsoft.com/office/powerpoint/2010/main" val="15746760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SB</a:t>
            </a:r>
            <a:r>
              <a:rPr lang="en-US" baseline="0" dirty="0" smtClean="0"/>
              <a:t> 1.2.13 – </a:t>
            </a:r>
            <a:r>
              <a:rPr lang="en-US" baseline="0" dirty="0" err="1" smtClean="0"/>
              <a:t>atah</a:t>
            </a:r>
            <a:r>
              <a:rPr lang="en-US" baseline="0" dirty="0" smtClean="0"/>
              <a:t> </a:t>
            </a:r>
            <a:r>
              <a:rPr lang="en-US" baseline="0" dirty="0" err="1" smtClean="0"/>
              <a:t>pumbhir</a:t>
            </a:r>
            <a:r>
              <a:rPr lang="en-US" baseline="0" dirty="0" smtClean="0"/>
              <a:t> </a:t>
            </a:r>
            <a:r>
              <a:rPr lang="en-US" baseline="0" dirty="0" err="1" smtClean="0"/>
              <a:t>dvija</a:t>
            </a:r>
            <a:r>
              <a:rPr lang="en-US" baseline="0" dirty="0" smtClean="0"/>
              <a:t> ….</a:t>
            </a:r>
            <a:r>
              <a:rPr lang="en-US" baseline="0" dirty="0" err="1" smtClean="0"/>
              <a:t>samsiddhir</a:t>
            </a:r>
            <a:r>
              <a:rPr lang="en-US" baseline="0" dirty="0" smtClean="0"/>
              <a:t> </a:t>
            </a:r>
            <a:r>
              <a:rPr lang="en-US" baseline="0" dirty="0" err="1" smtClean="0"/>
              <a:t>haritosanam</a:t>
            </a:r>
            <a:endParaRPr lang="en-US" baseline="0" dirty="0" smtClean="0"/>
          </a:p>
          <a:p>
            <a:pPr marL="228600" indent="-228600">
              <a:buAutoNum type="arabicPeriod"/>
            </a:pPr>
            <a:r>
              <a:rPr lang="en-US" baseline="0" dirty="0" smtClean="0"/>
              <a:t>SB 1.2.7 – </a:t>
            </a:r>
            <a:r>
              <a:rPr lang="en-US" baseline="0" dirty="0" err="1" smtClean="0"/>
              <a:t>vasudeve</a:t>
            </a:r>
            <a:r>
              <a:rPr lang="en-US" baseline="0" dirty="0" smtClean="0"/>
              <a:t> </a:t>
            </a:r>
            <a:r>
              <a:rPr lang="en-US" baseline="0" dirty="0" err="1" smtClean="0"/>
              <a:t>bhagavati</a:t>
            </a:r>
            <a:r>
              <a:rPr lang="en-US" baseline="0" dirty="0" smtClean="0"/>
              <a:t> …</a:t>
            </a:r>
            <a:r>
              <a:rPr lang="en-US" baseline="0" dirty="0" err="1" smtClean="0"/>
              <a:t>jnanam</a:t>
            </a:r>
            <a:r>
              <a:rPr lang="en-US" baseline="0" dirty="0" smtClean="0"/>
              <a:t> </a:t>
            </a:r>
            <a:r>
              <a:rPr lang="en-US" baseline="0" dirty="0" err="1" smtClean="0"/>
              <a:t>ca</a:t>
            </a:r>
            <a:r>
              <a:rPr lang="en-US" baseline="0" dirty="0" smtClean="0"/>
              <a:t> </a:t>
            </a:r>
            <a:r>
              <a:rPr lang="en-US" baseline="0" dirty="0" err="1" smtClean="0"/>
              <a:t>yad</a:t>
            </a:r>
            <a:r>
              <a:rPr lang="en-US" baseline="0" dirty="0" smtClean="0"/>
              <a:t> </a:t>
            </a:r>
            <a:r>
              <a:rPr lang="en-US" baseline="0" dirty="0" err="1" smtClean="0"/>
              <a:t>ahaitukam</a:t>
            </a:r>
            <a:endParaRPr lang="en-US" baseline="0" dirty="0" smtClean="0"/>
          </a:p>
          <a:p>
            <a:pPr marL="228600" indent="-228600">
              <a:buAutoNum type="arabicPeriod"/>
            </a:pPr>
            <a:r>
              <a:rPr lang="en-US" baseline="0" dirty="0" smtClean="0"/>
              <a:t>From </a:t>
            </a:r>
            <a:r>
              <a:rPr lang="en-US" baseline="0" dirty="0" smtClean="0"/>
              <a:t>karma-yoga will lead to bhakti-yoga. They are same but different, we will see in a minute how it is so.</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15</a:t>
            </a:fld>
            <a:endParaRPr lang="en-US"/>
          </a:p>
        </p:txBody>
      </p:sp>
    </p:spTree>
    <p:extLst>
      <p:ext uri="{BB962C8B-B14F-4D97-AF65-F5344CB8AC3E}">
        <p14:creationId xmlns:p14="http://schemas.microsoft.com/office/powerpoint/2010/main" val="11649823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Non-</a:t>
            </a:r>
            <a:r>
              <a:rPr lang="en-US" dirty="0" err="1" smtClean="0"/>
              <a:t>fruitive</a:t>
            </a:r>
            <a:r>
              <a:rPr lang="en-US" baseline="0" dirty="0" smtClean="0"/>
              <a:t> work needs to be there – give in charity is so important.</a:t>
            </a:r>
          </a:p>
          <a:p>
            <a:pPr marL="228600" indent="-228600">
              <a:buAutoNum type="arabicPeriod"/>
            </a:pPr>
            <a:r>
              <a:rPr lang="en-US" baseline="0" dirty="0" smtClean="0"/>
              <a:t>Only bhakti can give bhakti – HG </a:t>
            </a:r>
            <a:r>
              <a:rPr lang="en-US" baseline="0" dirty="0" err="1" smtClean="0"/>
              <a:t>Radhakrsna</a:t>
            </a:r>
            <a:r>
              <a:rPr lang="en-US" baseline="0" dirty="0" smtClean="0"/>
              <a:t> </a:t>
            </a:r>
            <a:r>
              <a:rPr lang="en-US" baseline="0" dirty="0" err="1" smtClean="0"/>
              <a:t>prabhu</a:t>
            </a:r>
            <a:r>
              <a:rPr lang="en-US" baseline="0" dirty="0" smtClean="0"/>
              <a:t> to curb my false ego – we don’t want to show off we are better than others, we want to make devotees.</a:t>
            </a:r>
          </a:p>
          <a:p>
            <a:pPr marL="0" indent="0">
              <a:buNone/>
            </a:pPr>
            <a:r>
              <a:rPr lang="en-US" baseline="0" dirty="0" smtClean="0"/>
              <a:t>     1.5.12 – </a:t>
            </a:r>
            <a:r>
              <a:rPr lang="en-US" baseline="0" dirty="0" err="1" smtClean="0"/>
              <a:t>naiskarmyam</a:t>
            </a:r>
            <a:r>
              <a:rPr lang="en-US" baseline="0" dirty="0" smtClean="0"/>
              <a:t> </a:t>
            </a:r>
            <a:r>
              <a:rPr lang="en-US" baseline="0" dirty="0" err="1" smtClean="0"/>
              <a:t>api</a:t>
            </a:r>
            <a:r>
              <a:rPr lang="en-US" baseline="0" dirty="0" smtClean="0"/>
              <a:t> </a:t>
            </a:r>
            <a:r>
              <a:rPr lang="en-US" baseline="0" dirty="0" err="1" smtClean="0"/>
              <a:t>acyuta</a:t>
            </a:r>
            <a:r>
              <a:rPr lang="en-US" baseline="0" dirty="0" smtClean="0"/>
              <a:t> </a:t>
            </a:r>
            <a:r>
              <a:rPr lang="en-US" baseline="0" dirty="0" err="1" smtClean="0"/>
              <a:t>bhava</a:t>
            </a:r>
            <a:r>
              <a:rPr lang="en-US" baseline="0" dirty="0" smtClean="0"/>
              <a:t> </a:t>
            </a:r>
            <a:r>
              <a:rPr lang="en-US" baseline="0" dirty="0" err="1" smtClean="0"/>
              <a:t>varjitam</a:t>
            </a:r>
            <a:r>
              <a:rPr lang="en-US" baseline="0" dirty="0" smtClean="0"/>
              <a:t>..</a:t>
            </a:r>
          </a:p>
          <a:p>
            <a:pPr marL="0" indent="0">
              <a:buNone/>
            </a:pPr>
            <a:r>
              <a:rPr lang="en-US" dirty="0" smtClean="0"/>
              <a:t>     </a:t>
            </a:r>
            <a:r>
              <a:rPr lang="en-US" baseline="0" dirty="0" smtClean="0"/>
              <a:t> -&gt; </a:t>
            </a:r>
            <a:r>
              <a:rPr lang="en-US" dirty="0" smtClean="0"/>
              <a:t>No material impediment can hinder bhakti</a:t>
            </a:r>
          </a:p>
          <a:p>
            <a:pPr marL="0" indent="0">
              <a:buNone/>
            </a:pPr>
            <a:r>
              <a:rPr lang="en-US" dirty="0" smtClean="0"/>
              <a:t>3.  Owls philosophy</a:t>
            </a:r>
          </a:p>
          <a:p>
            <a:pPr marL="228600" indent="-228600">
              <a:buAutoNum type="arabicPeriod" startAt="4"/>
            </a:pPr>
            <a:r>
              <a:rPr lang="en-US" dirty="0" smtClean="0"/>
              <a:t>Karma</a:t>
            </a:r>
            <a:r>
              <a:rPr lang="en-US" baseline="0" dirty="0" smtClean="0"/>
              <a:t> yoga -&gt; bhakti yoga – object of our worship increases.  </a:t>
            </a:r>
          </a:p>
          <a:p>
            <a:pPr marL="0" indent="0">
              <a:buNone/>
            </a:pPr>
            <a:r>
              <a:rPr lang="en-US" baseline="0" dirty="0" smtClean="0"/>
              <a:t>     We will be doing same activities rest of our lives – our </a:t>
            </a:r>
            <a:r>
              <a:rPr lang="en-US" baseline="0" dirty="0" err="1" smtClean="0"/>
              <a:t>Krsna</a:t>
            </a:r>
            <a:r>
              <a:rPr lang="en-US" baseline="0" dirty="0" smtClean="0"/>
              <a:t> centeredness should increase (maharaja’s </a:t>
            </a:r>
            <a:r>
              <a:rPr lang="en-US" baseline="0" dirty="0" err="1" smtClean="0"/>
              <a:t>etc</a:t>
            </a:r>
            <a:r>
              <a:rPr lang="en-US" baseline="0" dirty="0" smtClean="0"/>
              <a:t> also do the same thing)</a:t>
            </a:r>
          </a:p>
          <a:p>
            <a:pPr marL="0" indent="0">
              <a:buNone/>
            </a:pPr>
            <a:r>
              <a:rPr lang="en-US" baseline="0" dirty="0" smtClean="0"/>
              <a:t>     Initially dovetailing – me and </a:t>
            </a:r>
            <a:r>
              <a:rPr lang="en-US" baseline="0" dirty="0" err="1" smtClean="0"/>
              <a:t>Krsna</a:t>
            </a:r>
            <a:r>
              <a:rPr lang="en-US" baseline="0" dirty="0" smtClean="0"/>
              <a:t> are partners – bhakti yoga means He is master, I am servant</a:t>
            </a:r>
          </a:p>
          <a:p>
            <a:pPr marL="0" indent="0">
              <a:buNone/>
            </a:pPr>
            <a:r>
              <a:rPr lang="en-US" baseline="0" dirty="0" smtClean="0"/>
              <a:t>     Jaya </a:t>
            </a:r>
            <a:r>
              <a:rPr lang="en-US" baseline="0" dirty="0" err="1" smtClean="0"/>
              <a:t>subhadra</a:t>
            </a:r>
            <a:r>
              <a:rPr lang="en-US" baseline="0" dirty="0" smtClean="0"/>
              <a:t> </a:t>
            </a:r>
            <a:r>
              <a:rPr lang="en-US" baseline="0" dirty="0" err="1" smtClean="0"/>
              <a:t>mathaji</a:t>
            </a:r>
            <a:r>
              <a:rPr lang="en-US" baseline="0" dirty="0" smtClean="0"/>
              <a:t> – Karma yoga – what we like we do, bhakti – what </a:t>
            </a:r>
            <a:r>
              <a:rPr lang="en-US" baseline="0" dirty="0" err="1" smtClean="0"/>
              <a:t>Krsna</a:t>
            </a:r>
            <a:r>
              <a:rPr lang="en-US" baseline="0" dirty="0" smtClean="0"/>
              <a:t> likes we do.</a:t>
            </a:r>
          </a:p>
          <a:p>
            <a:pPr marL="0" indent="0">
              <a:buNone/>
            </a:pPr>
            <a:r>
              <a:rPr lang="en-US" baseline="0" dirty="0" smtClean="0"/>
              <a:t>     H.G </a:t>
            </a:r>
            <a:r>
              <a:rPr lang="en-US" baseline="0" dirty="0" err="1" smtClean="0"/>
              <a:t>Gauranga</a:t>
            </a:r>
            <a:r>
              <a:rPr lang="en-US" baseline="0" dirty="0" smtClean="0"/>
              <a:t> </a:t>
            </a:r>
            <a:r>
              <a:rPr lang="en-US" baseline="0" dirty="0" err="1" smtClean="0"/>
              <a:t>prabhu</a:t>
            </a:r>
            <a:r>
              <a:rPr lang="en-US" baseline="0" dirty="0" smtClean="0"/>
              <a:t> mentioned – we should go deeper</a:t>
            </a:r>
          </a:p>
          <a:p>
            <a:pPr marL="0" indent="0">
              <a:buNone/>
            </a:pPr>
            <a:r>
              <a:rPr lang="en-US" baseline="0" dirty="0" smtClean="0"/>
              <a:t>     </a:t>
            </a:r>
            <a:r>
              <a:rPr lang="en-US" dirty="0" smtClean="0"/>
              <a:t>Pleasin</a:t>
            </a:r>
            <a:r>
              <a:rPr lang="en-US" baseline="0" dirty="0" smtClean="0"/>
              <a:t>g </a:t>
            </a:r>
            <a:r>
              <a:rPr lang="en-US" baseline="0" dirty="0" err="1" smtClean="0"/>
              <a:t>Krsna</a:t>
            </a:r>
            <a:r>
              <a:rPr lang="en-US" baseline="0" dirty="0" smtClean="0"/>
              <a:t> is like watering the root -  everything is satisfied.</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16</a:t>
            </a:fld>
            <a:endParaRPr lang="en-US"/>
          </a:p>
        </p:txBody>
      </p:sp>
    </p:spTree>
    <p:extLst>
      <p:ext uri="{BB962C8B-B14F-4D97-AF65-F5344CB8AC3E}">
        <p14:creationId xmlns:p14="http://schemas.microsoft.com/office/powerpoint/2010/main" val="15746760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We</a:t>
            </a:r>
            <a:r>
              <a:rPr lang="en-US" baseline="0" dirty="0" smtClean="0"/>
              <a:t> have to do our part – purify/qualify ourselves.</a:t>
            </a:r>
          </a:p>
          <a:p>
            <a:pPr marL="228600" indent="-228600">
              <a:buAutoNum type="arabicPeriod"/>
            </a:pPr>
            <a:r>
              <a:rPr lang="en-US" baseline="0" dirty="0" smtClean="0"/>
              <a:t>Knowledge is already there – needs to be uncovered. </a:t>
            </a:r>
          </a:p>
          <a:p>
            <a:pPr marL="0" indent="0">
              <a:buNone/>
            </a:pPr>
            <a:r>
              <a:rPr lang="en-US" baseline="0" dirty="0" smtClean="0"/>
              <a:t>     Personal incident – </a:t>
            </a:r>
            <a:r>
              <a:rPr lang="en-US" baseline="0" dirty="0" err="1" smtClean="0"/>
              <a:t>prabhu</a:t>
            </a:r>
            <a:r>
              <a:rPr lang="en-US" baseline="0" dirty="0" smtClean="0"/>
              <a:t> and discussions, how he was not reading but had correct understanding.. </a:t>
            </a:r>
          </a:p>
          <a:p>
            <a:pPr marL="0" indent="0">
              <a:buNone/>
            </a:pPr>
            <a:r>
              <a:rPr lang="en-US" baseline="0" dirty="0" smtClean="0"/>
              <a:t>     and better realization.</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17</a:t>
            </a:fld>
            <a:endParaRPr lang="en-US"/>
          </a:p>
        </p:txBody>
      </p:sp>
    </p:spTree>
    <p:extLst>
      <p:ext uri="{BB962C8B-B14F-4D97-AF65-F5344CB8AC3E}">
        <p14:creationId xmlns:p14="http://schemas.microsoft.com/office/powerpoint/2010/main" val="15746760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We</a:t>
            </a:r>
            <a:r>
              <a:rPr lang="en-US" baseline="0" dirty="0" smtClean="0"/>
              <a:t> have to do our part – purify/qualify ourselves.</a:t>
            </a:r>
          </a:p>
          <a:p>
            <a:pPr marL="228600" indent="-228600">
              <a:buAutoNum type="arabicPeriod"/>
            </a:pPr>
            <a:r>
              <a:rPr lang="en-US" baseline="0" dirty="0" smtClean="0"/>
              <a:t>Knowledge is already there – needs to be uncovered. Personal incident – </a:t>
            </a:r>
            <a:r>
              <a:rPr lang="en-US" baseline="0" dirty="0" err="1" smtClean="0"/>
              <a:t>prabhu</a:t>
            </a:r>
            <a:r>
              <a:rPr lang="en-US" baseline="0" dirty="0" smtClean="0"/>
              <a:t> and discussions.</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18</a:t>
            </a:fld>
            <a:endParaRPr lang="en-US"/>
          </a:p>
        </p:txBody>
      </p:sp>
    </p:spTree>
    <p:extLst>
      <p:ext uri="{BB962C8B-B14F-4D97-AF65-F5344CB8AC3E}">
        <p14:creationId xmlns:p14="http://schemas.microsoft.com/office/powerpoint/2010/main" val="15746760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Siksaya</a:t>
            </a:r>
            <a:r>
              <a:rPr lang="en-US" dirty="0" smtClean="0"/>
              <a:t> – by the will</a:t>
            </a:r>
            <a:r>
              <a:rPr lang="en-US" baseline="0" dirty="0" smtClean="0"/>
              <a:t> of – or order of</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19</a:t>
            </a:fld>
            <a:endParaRPr lang="en-US"/>
          </a:p>
        </p:txBody>
      </p:sp>
    </p:spTree>
    <p:extLst>
      <p:ext uri="{BB962C8B-B14F-4D97-AF65-F5344CB8AC3E}">
        <p14:creationId xmlns:p14="http://schemas.microsoft.com/office/powerpoint/2010/main" val="232141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7F78AEC-B924-46EF-B046-C669DC283CF1}" type="slidenum">
              <a:rPr lang="en-US"/>
              <a:pPr fontAlgn="base">
                <a:spcBef>
                  <a:spcPct val="0"/>
                </a:spcBef>
                <a:spcAft>
                  <a:spcPct val="0"/>
                </a:spcAft>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Too</a:t>
            </a:r>
            <a:r>
              <a:rPr lang="en-US" baseline="0" dirty="0" smtClean="0"/>
              <a:t> many activities no time to hear and chant – over </a:t>
            </a:r>
            <a:r>
              <a:rPr lang="en-US" baseline="0" dirty="0" err="1" smtClean="0"/>
              <a:t>endeavour</a:t>
            </a:r>
            <a:r>
              <a:rPr lang="en-US" baseline="0" dirty="0" smtClean="0"/>
              <a:t> – </a:t>
            </a:r>
            <a:r>
              <a:rPr lang="en-US" baseline="0" dirty="0" err="1" smtClean="0"/>
              <a:t>spirtual</a:t>
            </a:r>
            <a:r>
              <a:rPr lang="en-US" baseline="0" dirty="0" smtClean="0"/>
              <a:t> life is about balance.</a:t>
            </a:r>
          </a:p>
          <a:p>
            <a:pPr marL="228600" indent="-228600">
              <a:buAutoNum type="arabicPeriod"/>
            </a:pPr>
            <a:r>
              <a:rPr lang="en-US" baseline="0" dirty="0" smtClean="0"/>
              <a:t>Need to establish Him as Supreme proprietor in Vedic sacrifices, day-to-day dealings.</a:t>
            </a:r>
          </a:p>
          <a:p>
            <a:pPr marL="228600" indent="-228600">
              <a:buAutoNum type="arabicPeriod"/>
            </a:pPr>
            <a:r>
              <a:rPr lang="en-US" baseline="0" dirty="0" smtClean="0"/>
              <a:t>Knowing this one wants to serve – duty of servant is to glorify the master, spread his glories.</a:t>
            </a:r>
          </a:p>
          <a:p>
            <a:pPr marL="228600" indent="-228600">
              <a:buAutoNum type="arabicPeriod"/>
            </a:pPr>
            <a:r>
              <a:rPr lang="en-US" baseline="0" dirty="0" smtClean="0"/>
              <a:t>Everyone is required – if everyone says Hare </a:t>
            </a:r>
            <a:r>
              <a:rPr lang="en-US" baseline="0" dirty="0" err="1" smtClean="0"/>
              <a:t>Krsna</a:t>
            </a:r>
            <a:r>
              <a:rPr lang="en-US" baseline="0" dirty="0" smtClean="0"/>
              <a:t>, who will build temple – we need everyone – four </a:t>
            </a:r>
            <a:r>
              <a:rPr lang="en-US" baseline="0" dirty="0" err="1" smtClean="0"/>
              <a:t>varnas</a:t>
            </a:r>
            <a:r>
              <a:rPr lang="en-US" baseline="0" dirty="0" smtClean="0"/>
              <a:t> and four </a:t>
            </a:r>
            <a:r>
              <a:rPr lang="en-US" baseline="0" dirty="0" err="1" smtClean="0"/>
              <a:t>ashramas</a:t>
            </a:r>
            <a:r>
              <a:rPr lang="en-US" baseline="0" dirty="0" smtClean="0"/>
              <a:t>.</a:t>
            </a:r>
          </a:p>
          <a:p>
            <a:pPr marL="228600" marR="0" indent="-228600" algn="l" defTabSz="914400" rtl="0" eaLnBrk="1" fontAlgn="base" latinLnBrk="0" hangingPunct="1">
              <a:lnSpc>
                <a:spcPct val="100000"/>
              </a:lnSpc>
              <a:spcBef>
                <a:spcPct val="30000"/>
              </a:spcBef>
              <a:spcAft>
                <a:spcPct val="0"/>
              </a:spcAft>
              <a:buClrTx/>
              <a:buSzTx/>
              <a:buFontTx/>
              <a:buAutoNum type="arabicPeriod"/>
              <a:tabLst/>
              <a:defRPr/>
            </a:pPr>
            <a:r>
              <a:rPr lang="en-US" baseline="0" dirty="0" smtClean="0"/>
              <a:t>Everything will be successful – one constantly remembers Lord’s name fame qualities, pastimes etc.</a:t>
            </a:r>
          </a:p>
          <a:p>
            <a:pPr marL="0" indent="0">
              <a:buNone/>
            </a:pPr>
            <a:endParaRPr lang="en-US" baseline="0"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20</a:t>
            </a:fld>
            <a:endParaRPr lang="en-US"/>
          </a:p>
        </p:txBody>
      </p:sp>
    </p:spTree>
    <p:extLst>
      <p:ext uri="{BB962C8B-B14F-4D97-AF65-F5344CB8AC3E}">
        <p14:creationId xmlns:p14="http://schemas.microsoft.com/office/powerpoint/2010/main" val="15746760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err="1" smtClean="0"/>
              <a:t>Shrama</a:t>
            </a:r>
            <a:r>
              <a:rPr lang="en-US" baseline="0" dirty="0" smtClean="0"/>
              <a:t> </a:t>
            </a:r>
            <a:r>
              <a:rPr lang="en-US" baseline="0" dirty="0" err="1" smtClean="0"/>
              <a:t>eva</a:t>
            </a:r>
            <a:r>
              <a:rPr lang="en-US" baseline="0" dirty="0" smtClean="0"/>
              <a:t> hi </a:t>
            </a:r>
            <a:r>
              <a:rPr lang="en-US" baseline="0" dirty="0" err="1" smtClean="0"/>
              <a:t>kevalam</a:t>
            </a:r>
            <a:r>
              <a:rPr lang="en-US" baseline="0" dirty="0" smtClean="0"/>
              <a:t> theme</a:t>
            </a:r>
          </a:p>
          <a:p>
            <a:pPr marL="228600" indent="-228600">
              <a:buAutoNum type="arabicPeriod"/>
            </a:pPr>
            <a:r>
              <a:rPr lang="en-US" baseline="0" dirty="0" smtClean="0"/>
              <a:t>Essence of all duties - </a:t>
            </a:r>
            <a:r>
              <a:rPr lang="en-US" baseline="0" dirty="0" err="1" smtClean="0"/>
              <a:t>smartavyah</a:t>
            </a:r>
            <a:r>
              <a:rPr lang="en-US" baseline="0" dirty="0" smtClean="0"/>
              <a:t> </a:t>
            </a:r>
            <a:r>
              <a:rPr lang="en-US" baseline="0" dirty="0" err="1" smtClean="0"/>
              <a:t>satato</a:t>
            </a:r>
            <a:r>
              <a:rPr lang="en-US" baseline="0" dirty="0" smtClean="0"/>
              <a:t> </a:t>
            </a:r>
            <a:r>
              <a:rPr lang="en-US" baseline="0" dirty="0" err="1" smtClean="0"/>
              <a:t>vishnu</a:t>
            </a:r>
            <a:r>
              <a:rPr lang="en-US" baseline="0" dirty="0" smtClean="0"/>
              <a:t> </a:t>
            </a:r>
            <a:r>
              <a:rPr lang="en-US" baseline="0" dirty="0" err="1" smtClean="0"/>
              <a:t>vismartavyah</a:t>
            </a:r>
            <a:r>
              <a:rPr lang="en-US" baseline="0" dirty="0" smtClean="0"/>
              <a:t> </a:t>
            </a:r>
            <a:r>
              <a:rPr lang="en-US" baseline="0" dirty="0" err="1" smtClean="0"/>
              <a:t>na</a:t>
            </a:r>
            <a:r>
              <a:rPr lang="en-US" baseline="0" dirty="0" smtClean="0"/>
              <a:t> </a:t>
            </a:r>
            <a:r>
              <a:rPr lang="en-US" baseline="0" dirty="0" err="1" smtClean="0"/>
              <a:t>jätucit</a:t>
            </a:r>
            <a:r>
              <a:rPr lang="en-US" baseline="0" dirty="0" smtClean="0"/>
              <a:t> – Always remember </a:t>
            </a:r>
            <a:r>
              <a:rPr lang="en-US" baseline="0" dirty="0" err="1" smtClean="0"/>
              <a:t>Krsna</a:t>
            </a:r>
            <a:r>
              <a:rPr lang="en-US" baseline="0" dirty="0" smtClean="0"/>
              <a:t> and never forget Him.</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22</a:t>
            </a:fld>
            <a:endParaRPr lang="en-US"/>
          </a:p>
        </p:txBody>
      </p:sp>
    </p:spTree>
    <p:extLst>
      <p:ext uri="{BB962C8B-B14F-4D97-AF65-F5344CB8AC3E}">
        <p14:creationId xmlns:p14="http://schemas.microsoft.com/office/powerpoint/2010/main" val="15746760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Murti</a:t>
            </a:r>
            <a:r>
              <a:rPr lang="en-US" dirty="0" smtClean="0"/>
              <a:t> – form and difficulty</a:t>
            </a:r>
          </a:p>
          <a:p>
            <a:r>
              <a:rPr lang="en-US" dirty="0" err="1" smtClean="0"/>
              <a:t>Amurtikam</a:t>
            </a:r>
            <a:r>
              <a:rPr lang="en-US" dirty="0" smtClean="0"/>
              <a:t> – no material form or without</a:t>
            </a:r>
            <a:r>
              <a:rPr lang="en-US" baseline="0" dirty="0" smtClean="0"/>
              <a:t> any difficulty.</a:t>
            </a:r>
          </a:p>
          <a:p>
            <a:r>
              <a:rPr lang="en-US" baseline="0" dirty="0" smtClean="0"/>
              <a:t>-&gt; One who approaches the Lord with His transcendental sound is the real seer.</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23</a:t>
            </a:fld>
            <a:endParaRPr lang="en-US"/>
          </a:p>
        </p:txBody>
      </p:sp>
    </p:spTree>
    <p:extLst>
      <p:ext uri="{BB962C8B-B14F-4D97-AF65-F5344CB8AC3E}">
        <p14:creationId xmlns:p14="http://schemas.microsoft.com/office/powerpoint/2010/main" val="35865966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Diagram of universal creation</a:t>
            </a:r>
            <a:r>
              <a:rPr lang="en-US" baseline="0" dirty="0" smtClean="0"/>
              <a:t> – Holy Name is coming from </a:t>
            </a:r>
            <a:r>
              <a:rPr lang="en-US" baseline="0" dirty="0" err="1" smtClean="0"/>
              <a:t>Goloka</a:t>
            </a:r>
            <a:r>
              <a:rPr lang="en-US" baseline="0" dirty="0" smtClean="0"/>
              <a:t> to here – not ordinary sound. </a:t>
            </a:r>
          </a:p>
          <a:p>
            <a:pPr marL="0" indent="0">
              <a:buNone/>
            </a:pPr>
            <a:r>
              <a:rPr lang="en-US" baseline="0" dirty="0" smtClean="0"/>
              <a:t>     Otherwise how we can chant same thing for so many times and so many years and never get tired.</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24</a:t>
            </a:fld>
            <a:endParaRPr lang="en-US"/>
          </a:p>
        </p:txBody>
      </p:sp>
    </p:spTree>
    <p:extLst>
      <p:ext uri="{BB962C8B-B14F-4D97-AF65-F5344CB8AC3E}">
        <p14:creationId xmlns:p14="http://schemas.microsoft.com/office/powerpoint/2010/main" val="15746760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After purified, transcendental form can be experienced</a:t>
            </a:r>
            <a:r>
              <a:rPr lang="en-US" baseline="0" dirty="0" smtClean="0"/>
              <a:t> by spiritual senses.</a:t>
            </a:r>
          </a:p>
          <a:p>
            <a:pPr marL="228600" indent="-228600">
              <a:buAutoNum type="arabicPeriod"/>
            </a:pPr>
            <a:r>
              <a:rPr lang="en-US" baseline="0" dirty="0" smtClean="0"/>
              <a:t>Received thru SM.</a:t>
            </a:r>
          </a:p>
          <a:p>
            <a:pPr marL="228600" indent="-228600">
              <a:buAutoNum type="arabicPeriod"/>
            </a:pPr>
            <a:r>
              <a:rPr lang="en-US" baseline="0" dirty="0" err="1" smtClean="0"/>
              <a:t>Gayatri</a:t>
            </a:r>
            <a:r>
              <a:rPr lang="en-US" baseline="0" dirty="0" smtClean="0"/>
              <a:t> mantra is there on the internet but no affect until received from SM.</a:t>
            </a:r>
          </a:p>
          <a:p>
            <a:pPr marL="0" indent="0">
              <a:buNone/>
            </a:pPr>
            <a:r>
              <a:rPr lang="en-US" baseline="0" dirty="0" smtClean="0"/>
              <a:t>     should give SM chance to accept us – </a:t>
            </a:r>
            <a:r>
              <a:rPr lang="en-US" baseline="0" dirty="0" err="1" smtClean="0"/>
              <a:t>rithvik</a:t>
            </a:r>
            <a:r>
              <a:rPr lang="en-US" baseline="0" dirty="0" smtClean="0"/>
              <a:t> philosophy.</a:t>
            </a:r>
          </a:p>
          <a:p>
            <a:pPr marL="228600" indent="-228600">
              <a:buAutoNum type="arabicPeriod" startAt="4"/>
            </a:pPr>
            <a:r>
              <a:rPr lang="en-US" baseline="0" dirty="0" smtClean="0"/>
              <a:t>Someone asked Guru maharaja I will worship </a:t>
            </a:r>
            <a:r>
              <a:rPr lang="en-US" baseline="0" dirty="0" err="1" smtClean="0"/>
              <a:t>Krsna</a:t>
            </a:r>
            <a:r>
              <a:rPr lang="en-US" baseline="0" dirty="0" smtClean="0"/>
              <a:t> directly why SM is coming in between.</a:t>
            </a:r>
          </a:p>
          <a:p>
            <a:pPr marL="0" indent="0">
              <a:buNone/>
            </a:pPr>
            <a:r>
              <a:rPr lang="en-US" baseline="0" dirty="0" smtClean="0"/>
              <a:t>     Maharaja explained – SM brings God in focus – like binoculars.</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25</a:t>
            </a:fld>
            <a:endParaRPr lang="en-US"/>
          </a:p>
        </p:txBody>
      </p:sp>
    </p:spTree>
    <p:extLst>
      <p:ext uri="{BB962C8B-B14F-4D97-AF65-F5344CB8AC3E}">
        <p14:creationId xmlns:p14="http://schemas.microsoft.com/office/powerpoint/2010/main" val="15746760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smtClean="0"/>
              <a:t>Result of chanting</a:t>
            </a:r>
            <a:r>
              <a:rPr lang="en-US" baseline="0" dirty="0" smtClean="0"/>
              <a:t> Lord’s glories as experienced by Sri </a:t>
            </a:r>
            <a:r>
              <a:rPr lang="en-US" baseline="0" dirty="0" err="1" smtClean="0"/>
              <a:t>Narada</a:t>
            </a:r>
            <a:r>
              <a:rPr lang="en-US" baseline="0" dirty="0" smtClean="0"/>
              <a:t> Muni.</a:t>
            </a:r>
          </a:p>
          <a:p>
            <a:pPr marL="228600" indent="-228600">
              <a:buAutoNum type="arabicParenR"/>
            </a:pPr>
            <a:r>
              <a:rPr lang="en-US" baseline="0" dirty="0" smtClean="0"/>
              <a:t>We can also experience this – </a:t>
            </a:r>
            <a:r>
              <a:rPr lang="en-US" baseline="0" dirty="0" err="1" smtClean="0"/>
              <a:t>Srila</a:t>
            </a:r>
            <a:r>
              <a:rPr lang="en-US" baseline="0" dirty="0" smtClean="0"/>
              <a:t> </a:t>
            </a:r>
            <a:r>
              <a:rPr lang="en-US" baseline="0" dirty="0" err="1" smtClean="0"/>
              <a:t>Prabhupada</a:t>
            </a:r>
            <a:r>
              <a:rPr lang="en-US" baseline="0" dirty="0" smtClean="0"/>
              <a:t> gives we can qualify.</a:t>
            </a:r>
          </a:p>
          <a:p>
            <a:pPr marL="228600" indent="-228600">
              <a:buAutoNum type="arabicParenR"/>
            </a:pPr>
            <a:r>
              <a:rPr lang="en-US" baseline="0" dirty="0" smtClean="0"/>
              <a:t>Goal is His intimate loving service</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26</a:t>
            </a:fld>
            <a:endParaRPr lang="en-US"/>
          </a:p>
        </p:txBody>
      </p:sp>
    </p:spTree>
    <p:extLst>
      <p:ext uri="{BB962C8B-B14F-4D97-AF65-F5344CB8AC3E}">
        <p14:creationId xmlns:p14="http://schemas.microsoft.com/office/powerpoint/2010/main" val="20039738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Inattention is the root offense</a:t>
            </a:r>
            <a:r>
              <a:rPr lang="en-US" baseline="0" dirty="0" smtClean="0"/>
              <a:t> which leads to all others. If we somehow fix that everything else will follow.</a:t>
            </a:r>
          </a:p>
          <a:p>
            <a:pPr marL="0" indent="0">
              <a:buNone/>
            </a:pPr>
            <a:endParaRPr lang="en-US" baseline="0" dirty="0" smtClean="0"/>
          </a:p>
          <a:p>
            <a:pPr marL="0" indent="0">
              <a:buNone/>
            </a:pPr>
            <a:r>
              <a:rPr lang="en-US" baseline="0" dirty="0" smtClean="0"/>
              <a:t>2.  </a:t>
            </a:r>
            <a:r>
              <a:rPr lang="en-US" baseline="0" dirty="0" err="1" smtClean="0"/>
              <a:t>Yasya</a:t>
            </a:r>
            <a:r>
              <a:rPr lang="en-US" baseline="0" dirty="0" smtClean="0"/>
              <a:t> </a:t>
            </a:r>
            <a:r>
              <a:rPr lang="en-US" baseline="0" dirty="0" err="1" smtClean="0"/>
              <a:t>deve</a:t>
            </a:r>
            <a:r>
              <a:rPr lang="en-US" baseline="0" dirty="0" smtClean="0"/>
              <a:t> </a:t>
            </a:r>
            <a:r>
              <a:rPr lang="en-US" baseline="0" dirty="0" err="1" smtClean="0"/>
              <a:t>para</a:t>
            </a:r>
            <a:r>
              <a:rPr lang="en-US" baseline="0" dirty="0" smtClean="0"/>
              <a:t> </a:t>
            </a:r>
            <a:r>
              <a:rPr lang="en-US" baseline="0" dirty="0" err="1" smtClean="0"/>
              <a:t>bhaktir</a:t>
            </a:r>
            <a:r>
              <a:rPr lang="en-US" baseline="0" dirty="0" smtClean="0"/>
              <a:t> </a:t>
            </a:r>
            <a:r>
              <a:rPr lang="en-US" baseline="0" dirty="0" err="1" smtClean="0"/>
              <a:t>yatha</a:t>
            </a:r>
            <a:r>
              <a:rPr lang="en-US" baseline="0" dirty="0" smtClean="0"/>
              <a:t> </a:t>
            </a:r>
            <a:r>
              <a:rPr lang="en-US" baseline="0" dirty="0" err="1" smtClean="0"/>
              <a:t>deve</a:t>
            </a:r>
            <a:r>
              <a:rPr lang="en-US" baseline="0" dirty="0" smtClean="0"/>
              <a:t> </a:t>
            </a:r>
            <a:r>
              <a:rPr lang="en-US" baseline="0" dirty="0" err="1" smtClean="0"/>
              <a:t>tatha</a:t>
            </a:r>
            <a:r>
              <a:rPr lang="en-US" baseline="0" dirty="0" smtClean="0"/>
              <a:t> guru – SU 6.23</a:t>
            </a:r>
          </a:p>
          <a:p>
            <a:pPr marL="0" indent="0">
              <a:buNone/>
            </a:pPr>
            <a:r>
              <a:rPr lang="en-US" baseline="0" dirty="0" smtClean="0"/>
              <a:t>     - not by erudite scholarship but by serving </a:t>
            </a:r>
            <a:r>
              <a:rPr lang="en-US" baseline="0" dirty="0" err="1" smtClean="0"/>
              <a:t>s.m</a:t>
            </a:r>
            <a:r>
              <a:rPr lang="en-US" baseline="0" dirty="0" smtClean="0"/>
              <a:t>. Relationship is eternal during – </a:t>
            </a:r>
            <a:r>
              <a:rPr lang="en-US" baseline="0" dirty="0" err="1" smtClean="0"/>
              <a:t>sambandha</a:t>
            </a:r>
            <a:r>
              <a:rPr lang="en-US" baseline="0" dirty="0" smtClean="0"/>
              <a:t>, </a:t>
            </a:r>
            <a:r>
              <a:rPr lang="en-US" baseline="0" dirty="0" err="1" smtClean="0"/>
              <a:t>abhideya</a:t>
            </a:r>
            <a:r>
              <a:rPr lang="en-US" baseline="0" dirty="0" smtClean="0"/>
              <a:t> and</a:t>
            </a:r>
          </a:p>
          <a:p>
            <a:pPr marL="0" indent="0">
              <a:buNone/>
            </a:pPr>
            <a:r>
              <a:rPr lang="en-US" baseline="0" dirty="0" smtClean="0"/>
              <a:t>       </a:t>
            </a:r>
            <a:r>
              <a:rPr lang="en-US" baseline="0" dirty="0" err="1" smtClean="0"/>
              <a:t>prayojana</a:t>
            </a:r>
            <a:r>
              <a:rPr lang="en-US" baseline="0" dirty="0" smtClean="0"/>
              <a:t>. Even in S.W. we are assisting our Guru Maharaja – not like </a:t>
            </a:r>
            <a:r>
              <a:rPr lang="en-US" baseline="0" dirty="0" err="1" smtClean="0"/>
              <a:t>mayavadi</a:t>
            </a:r>
            <a:r>
              <a:rPr lang="en-US" baseline="0" dirty="0" smtClean="0"/>
              <a:t>.</a:t>
            </a:r>
          </a:p>
          <a:p>
            <a:pPr marL="0" indent="0">
              <a:buNone/>
            </a:pPr>
            <a:endParaRPr lang="en-US" dirty="0" smtClean="0"/>
          </a:p>
          <a:p>
            <a:pPr marL="0" indent="0">
              <a:buNone/>
            </a:pPr>
            <a:r>
              <a:rPr lang="en-US" baseline="0" dirty="0" smtClean="0"/>
              <a:t>3.  We hear so much chanting is foundation of all activities – somehow we should prioritize and spend that sacred time with the </a:t>
            </a:r>
            <a:r>
              <a:rPr lang="en-US" baseline="0" dirty="0" err="1" smtClean="0"/>
              <a:t>HolyName</a:t>
            </a:r>
            <a:r>
              <a:rPr lang="en-US" baseline="0" dirty="0" smtClean="0"/>
              <a:t>.</a:t>
            </a:r>
          </a:p>
          <a:p>
            <a:pPr marL="0" indent="0">
              <a:buNone/>
            </a:pPr>
            <a:r>
              <a:rPr lang="en-US" baseline="0" dirty="0" smtClean="0"/>
              <a:t>     -&gt; Else, some one said in </a:t>
            </a:r>
            <a:r>
              <a:rPr lang="en-US" baseline="0" dirty="0" err="1" smtClean="0"/>
              <a:t>Japa</a:t>
            </a:r>
            <a:r>
              <a:rPr lang="en-US" baseline="0" dirty="0" smtClean="0"/>
              <a:t> retreat, whole year of inattention is that now when I have time, I cannot chant.</a:t>
            </a:r>
          </a:p>
          <a:p>
            <a:pPr marL="0" indent="0">
              <a:buNone/>
            </a:pPr>
            <a:r>
              <a:rPr lang="en-US" baseline="0" dirty="0" smtClean="0"/>
              <a:t>     -&gt; Recently we both were sick, it was so difficult to manage everything, imagine when we are dying.</a:t>
            </a:r>
          </a:p>
          <a:p>
            <a:pPr marL="0" indent="0">
              <a:buNone/>
            </a:pPr>
            <a:r>
              <a:rPr lang="en-US" baseline="0" dirty="0" smtClean="0"/>
              <a:t>     -&gt; 86 </a:t>
            </a:r>
            <a:r>
              <a:rPr lang="en-US" baseline="0" dirty="0" err="1" smtClean="0"/>
              <a:t>yr</a:t>
            </a:r>
            <a:r>
              <a:rPr lang="en-US" baseline="0" dirty="0" smtClean="0"/>
              <a:t> old </a:t>
            </a:r>
            <a:r>
              <a:rPr lang="en-US" baseline="0" dirty="0" err="1" smtClean="0"/>
              <a:t>mathaji</a:t>
            </a:r>
            <a:r>
              <a:rPr lang="en-US" baseline="0" dirty="0" smtClean="0"/>
              <a:t> told, while you can – beg, cry all that counts.</a:t>
            </a:r>
          </a:p>
          <a:p>
            <a:pPr marL="0" indent="0">
              <a:buNone/>
            </a:pPr>
            <a:r>
              <a:rPr lang="en-US" baseline="0" dirty="0" smtClean="0"/>
              <a:t>4.  Receive thru </a:t>
            </a:r>
            <a:r>
              <a:rPr lang="en-US" baseline="0" dirty="0" err="1" smtClean="0"/>
              <a:t>disciplic</a:t>
            </a:r>
            <a:r>
              <a:rPr lang="en-US" baseline="0" dirty="0" smtClean="0"/>
              <a:t> – somehow we all were fortunate. It just occurred, when we teach </a:t>
            </a:r>
            <a:r>
              <a:rPr lang="en-US" baseline="0" dirty="0" err="1" smtClean="0"/>
              <a:t>Bgita</a:t>
            </a:r>
            <a:r>
              <a:rPr lang="en-US" baseline="0" dirty="0" smtClean="0"/>
              <a:t> it is </a:t>
            </a:r>
            <a:r>
              <a:rPr lang="en-US" baseline="0" dirty="0" err="1" smtClean="0"/>
              <a:t>bonafide</a:t>
            </a:r>
            <a:r>
              <a:rPr lang="en-US" baseline="0" dirty="0" smtClean="0"/>
              <a:t> as we now part of </a:t>
            </a:r>
            <a:r>
              <a:rPr lang="en-US" baseline="0" dirty="0" err="1" smtClean="0"/>
              <a:t>disciplic</a:t>
            </a:r>
            <a:r>
              <a:rPr lang="en-US" baseline="0" dirty="0" smtClean="0"/>
              <a:t> succession – what an amazing fortune.</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27</a:t>
            </a:fld>
            <a:endParaRPr lang="en-US"/>
          </a:p>
        </p:txBody>
      </p:sp>
    </p:spTree>
    <p:extLst>
      <p:ext uri="{BB962C8B-B14F-4D97-AF65-F5344CB8AC3E}">
        <p14:creationId xmlns:p14="http://schemas.microsoft.com/office/powerpoint/2010/main" val="15746760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Final conclusion – describe Almighty Lord’s activities and SB is serving that instruction of His S.M. Therefore</a:t>
            </a:r>
          </a:p>
          <a:p>
            <a:pPr marL="0" indent="0">
              <a:buNone/>
            </a:pPr>
            <a:r>
              <a:rPr lang="en-US" baseline="0" dirty="0" smtClean="0"/>
              <a:t>     contains just Lord’s glories.</a:t>
            </a:r>
          </a:p>
          <a:p>
            <a:pPr marL="228600" indent="-228600">
              <a:buAutoNum type="arabicPeriod" startAt="2"/>
            </a:pPr>
            <a:r>
              <a:rPr lang="en-US" baseline="0" dirty="0" smtClean="0"/>
              <a:t>SB is for perfected souls and conditioned souls.</a:t>
            </a:r>
          </a:p>
          <a:p>
            <a:pPr marL="228600" indent="-228600">
              <a:buAutoNum type="arabicPeriod" startAt="2"/>
            </a:pPr>
            <a:r>
              <a:rPr lang="en-US" baseline="0" dirty="0" smtClean="0"/>
              <a:t>No other way …</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28</a:t>
            </a:fld>
            <a:endParaRPr lang="en-US"/>
          </a:p>
        </p:txBody>
      </p:sp>
    </p:spTree>
    <p:extLst>
      <p:ext uri="{BB962C8B-B14F-4D97-AF65-F5344CB8AC3E}">
        <p14:creationId xmlns:p14="http://schemas.microsoft.com/office/powerpoint/2010/main" val="42373609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4</a:t>
            </a:r>
            <a:r>
              <a:rPr lang="en-US" baseline="0" dirty="0" smtClean="0"/>
              <a:t> good people – </a:t>
            </a:r>
            <a:r>
              <a:rPr lang="en-US" baseline="0" dirty="0" err="1" smtClean="0"/>
              <a:t>chatur</a:t>
            </a:r>
            <a:r>
              <a:rPr lang="en-US" baseline="0" dirty="0" smtClean="0"/>
              <a:t> </a:t>
            </a:r>
            <a:r>
              <a:rPr lang="en-US" baseline="0" dirty="0" err="1" smtClean="0"/>
              <a:t>vidha</a:t>
            </a:r>
            <a:r>
              <a:rPr lang="en-US" baseline="0" dirty="0" smtClean="0"/>
              <a:t> – 7.16 – intuitively take shelter of the Lord – so they will get benefit</a:t>
            </a:r>
          </a:p>
          <a:p>
            <a:pPr marL="228600" indent="-228600">
              <a:buAutoNum type="arabicPeriod"/>
            </a:pPr>
            <a:r>
              <a:rPr lang="en-US" baseline="0" dirty="0" smtClean="0"/>
              <a:t>Other 4 – </a:t>
            </a:r>
            <a:r>
              <a:rPr lang="en-US" baseline="0" dirty="0" err="1" smtClean="0"/>
              <a:t>na</a:t>
            </a:r>
            <a:r>
              <a:rPr lang="en-US" baseline="0" dirty="0" smtClean="0"/>
              <a:t> mam </a:t>
            </a:r>
            <a:r>
              <a:rPr lang="en-US" baseline="0" dirty="0" err="1" smtClean="0"/>
              <a:t>dusktritino</a:t>
            </a:r>
            <a:r>
              <a:rPr lang="en-US" baseline="0" dirty="0" smtClean="0"/>
              <a:t> (7.15) – all suffering material miseries, so they will get benefitted also.</a:t>
            </a:r>
          </a:p>
          <a:p>
            <a:pPr marL="228600" indent="-228600">
              <a:buAutoNum type="arabicPeriod"/>
            </a:pPr>
            <a:r>
              <a:rPr lang="en-US" baseline="0" dirty="0" smtClean="0"/>
              <a:t>Fruit of </a:t>
            </a:r>
            <a:r>
              <a:rPr lang="en-US" baseline="0" dirty="0" err="1" smtClean="0"/>
              <a:t>Narada’s</a:t>
            </a:r>
            <a:r>
              <a:rPr lang="en-US" baseline="0" dirty="0" smtClean="0"/>
              <a:t> instructions is SB – how to uplift the conditioned souls gradually to loving service by hearing and chanting Supreme Lord’s activities.</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29</a:t>
            </a:fld>
            <a:endParaRPr lang="en-US"/>
          </a:p>
        </p:txBody>
      </p:sp>
    </p:spTree>
    <p:extLst>
      <p:ext uri="{BB962C8B-B14F-4D97-AF65-F5344CB8AC3E}">
        <p14:creationId xmlns:p14="http://schemas.microsoft.com/office/powerpoint/2010/main" val="15746760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30</a:t>
            </a:fld>
            <a:endParaRPr lang="en-US"/>
          </a:p>
        </p:txBody>
      </p:sp>
    </p:spTree>
    <p:extLst>
      <p:ext uri="{BB962C8B-B14F-4D97-AF65-F5344CB8AC3E}">
        <p14:creationId xmlns:p14="http://schemas.microsoft.com/office/powerpoint/2010/main" val="1574676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187E110-DA30-49E8-9CF4-81CD8C558344}" type="slidenum">
              <a:rPr lang="en-US"/>
              <a:pPr fontAlgn="base">
                <a:spcBef>
                  <a:spcPct val="0"/>
                </a:spcBef>
                <a:spcAft>
                  <a:spcPct val="0"/>
                </a:spcAft>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31</a:t>
            </a:fld>
            <a:endParaRPr lang="en-US"/>
          </a:p>
        </p:txBody>
      </p:sp>
    </p:spTree>
    <p:extLst>
      <p:ext uri="{BB962C8B-B14F-4D97-AF65-F5344CB8AC3E}">
        <p14:creationId xmlns:p14="http://schemas.microsoft.com/office/powerpoint/2010/main" val="1574676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-&gt; 5’th chapter</a:t>
            </a:r>
            <a:r>
              <a:rPr lang="en-US" baseline="0" dirty="0" smtClean="0"/>
              <a:t> begins with </a:t>
            </a:r>
            <a:r>
              <a:rPr lang="en-US" baseline="0" dirty="0" err="1" smtClean="0"/>
              <a:t>Srila</a:t>
            </a:r>
            <a:r>
              <a:rPr lang="en-US" baseline="0" dirty="0" smtClean="0"/>
              <a:t> </a:t>
            </a:r>
            <a:r>
              <a:rPr lang="en-US" baseline="0" dirty="0" err="1" smtClean="0"/>
              <a:t>Vyasadeva</a:t>
            </a:r>
            <a:r>
              <a:rPr lang="en-US" baseline="0" dirty="0" smtClean="0"/>
              <a:t> asking </a:t>
            </a:r>
            <a:r>
              <a:rPr lang="en-US" baseline="0" dirty="0" err="1" smtClean="0"/>
              <a:t>Narada</a:t>
            </a:r>
            <a:r>
              <a:rPr lang="en-US" baseline="0" dirty="0" smtClean="0"/>
              <a:t> to explain why he is feeling dissatisfied. Then </a:t>
            </a:r>
            <a:r>
              <a:rPr lang="en-US" baseline="0" dirty="0" err="1" smtClean="0"/>
              <a:t>Narada</a:t>
            </a:r>
            <a:r>
              <a:rPr lang="en-US" baseline="0" dirty="0" smtClean="0"/>
              <a:t> explains you did not describe the glories of the Lord. People have to be qualified, by describing glories you can do so. His own personal example how despite having insignificant parentage, he development attachment to hear and attained confidential knowledge given by </a:t>
            </a:r>
            <a:r>
              <a:rPr lang="en-US" baseline="0" dirty="0" err="1" smtClean="0"/>
              <a:t>SupremeLord</a:t>
            </a:r>
            <a:r>
              <a:rPr lang="en-US" baseline="0" dirty="0" smtClean="0"/>
              <a:t> himself.</a:t>
            </a:r>
          </a:p>
          <a:p>
            <a:r>
              <a:rPr lang="en-US" baseline="0" dirty="0" smtClean="0"/>
              <a:t>Now </a:t>
            </a:r>
            <a:r>
              <a:rPr lang="en-US" baseline="0" dirty="0" err="1" smtClean="0"/>
              <a:t>Narada</a:t>
            </a:r>
            <a:r>
              <a:rPr lang="en-US" baseline="0" dirty="0" smtClean="0"/>
              <a:t> is going to say application from his life.</a:t>
            </a:r>
            <a:endParaRPr lang="en-US" dirty="0" smtClean="0"/>
          </a:p>
          <a:p>
            <a:r>
              <a:rPr lang="en-US" dirty="0" smtClean="0"/>
              <a:t>-&gt;</a:t>
            </a:r>
            <a:r>
              <a:rPr lang="en-US" dirty="0" smtClean="0"/>
              <a:t>This section is most philosophical section of 1’st canto.</a:t>
            </a:r>
          </a:p>
          <a:p>
            <a:r>
              <a:rPr lang="en-US" dirty="0" smtClean="0"/>
              <a:t>-&gt; </a:t>
            </a:r>
            <a:r>
              <a:rPr lang="en-US" dirty="0" err="1" smtClean="0"/>
              <a:t>Narada</a:t>
            </a:r>
            <a:r>
              <a:rPr lang="en-US" baseline="0" dirty="0" smtClean="0"/>
              <a:t> muni gave initial direction, then explained how that principle is worked in His life, how he is going to </a:t>
            </a:r>
          </a:p>
          <a:p>
            <a:r>
              <a:rPr lang="en-US" baseline="0" dirty="0" smtClean="0"/>
              <a:t>give practical application to </a:t>
            </a:r>
            <a:r>
              <a:rPr lang="en-US" baseline="0" dirty="0" err="1" smtClean="0"/>
              <a:t>Srila</a:t>
            </a:r>
            <a:r>
              <a:rPr lang="en-US" baseline="0" dirty="0" smtClean="0"/>
              <a:t> </a:t>
            </a:r>
            <a:r>
              <a:rPr lang="en-US" baseline="0" dirty="0" err="1" smtClean="0"/>
              <a:t>Vyasadeva</a:t>
            </a:r>
            <a:r>
              <a:rPr lang="en-US" baseline="0" dirty="0" smtClean="0"/>
              <a:t>. </a:t>
            </a:r>
            <a:r>
              <a:rPr lang="en-US" baseline="0" dirty="0" err="1" smtClean="0"/>
              <a:t>Srila</a:t>
            </a:r>
            <a:r>
              <a:rPr lang="en-US" baseline="0" dirty="0" smtClean="0"/>
              <a:t> </a:t>
            </a:r>
            <a:r>
              <a:rPr lang="en-US" baseline="0" dirty="0" err="1" smtClean="0"/>
              <a:t>Prabhupada</a:t>
            </a:r>
            <a:r>
              <a:rPr lang="en-US" baseline="0" dirty="0" smtClean="0"/>
              <a:t> is going to map to us.</a:t>
            </a:r>
          </a:p>
          <a:p>
            <a:r>
              <a:rPr lang="en-US" baseline="0" dirty="0" smtClean="0"/>
              <a:t>-&gt; </a:t>
            </a:r>
            <a:r>
              <a:rPr lang="en-US" baseline="0" dirty="0" err="1" smtClean="0"/>
              <a:t>Narada</a:t>
            </a:r>
            <a:r>
              <a:rPr lang="en-US" baseline="0" dirty="0" smtClean="0"/>
              <a:t> muni proved that Sri </a:t>
            </a:r>
            <a:r>
              <a:rPr lang="en-US" baseline="0" dirty="0" err="1" smtClean="0"/>
              <a:t>Vyasa’s</a:t>
            </a:r>
            <a:r>
              <a:rPr lang="en-US" baseline="0" dirty="0" smtClean="0"/>
              <a:t> approach for </a:t>
            </a:r>
            <a:r>
              <a:rPr lang="en-US" baseline="0" dirty="0" err="1" smtClean="0"/>
              <a:t>fruitive</a:t>
            </a:r>
            <a:r>
              <a:rPr lang="en-US" baseline="0" dirty="0" smtClean="0"/>
              <a:t> activity will not work, now he will give key</a:t>
            </a:r>
          </a:p>
          <a:p>
            <a:r>
              <a:rPr lang="en-US" baseline="0" dirty="0" smtClean="0"/>
              <a:t>to the solution that works</a:t>
            </a:r>
          </a:p>
          <a:p>
            <a:r>
              <a:rPr lang="en-US" baseline="0" dirty="0" smtClean="0"/>
              <a:t>-&gt; While in this world, imperfect senses, tendency to Lord it over – how to gradually elevate them?</a:t>
            </a:r>
          </a:p>
          <a:p>
            <a:r>
              <a:rPr lang="en-US" baseline="0" dirty="0" smtClean="0"/>
              <a:t>-&gt; Basis on which </a:t>
            </a:r>
            <a:r>
              <a:rPr lang="en-US" baseline="0" dirty="0" err="1" smtClean="0"/>
              <a:t>iskcon</a:t>
            </a:r>
            <a:r>
              <a:rPr lang="en-US" baseline="0" dirty="0" smtClean="0"/>
              <a:t> is formed.</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4</a:t>
            </a:fld>
            <a:endParaRPr lang="en-US"/>
          </a:p>
        </p:txBody>
      </p:sp>
    </p:spTree>
    <p:extLst>
      <p:ext uri="{BB962C8B-B14F-4D97-AF65-F5344CB8AC3E}">
        <p14:creationId xmlns:p14="http://schemas.microsoft.com/office/powerpoint/2010/main" val="2841046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-&gt; Verse</a:t>
            </a:r>
            <a:r>
              <a:rPr lang="en-US" baseline="0" dirty="0" smtClean="0"/>
              <a:t> says your activities should be dovetailed in the matter of satisfying the Supreme Lord.</a:t>
            </a:r>
          </a:p>
          <a:p>
            <a:r>
              <a:rPr lang="en-US" dirty="0" smtClean="0"/>
              <a:t>-&gt; Karma yoga</a:t>
            </a:r>
            <a:r>
              <a:rPr lang="en-US" baseline="0" dirty="0" smtClean="0"/>
              <a:t> in </a:t>
            </a:r>
            <a:r>
              <a:rPr lang="en-US" baseline="0" dirty="0" err="1" smtClean="0"/>
              <a:t>Bg</a:t>
            </a:r>
            <a:r>
              <a:rPr lang="en-US" baseline="0" dirty="0" smtClean="0"/>
              <a:t> – </a:t>
            </a:r>
            <a:r>
              <a:rPr lang="en-US" baseline="0" dirty="0" err="1" smtClean="0"/>
              <a:t>yad</a:t>
            </a:r>
            <a:r>
              <a:rPr lang="en-US" baseline="0" dirty="0" smtClean="0"/>
              <a:t> </a:t>
            </a:r>
            <a:r>
              <a:rPr lang="en-US" baseline="0" dirty="0" err="1" smtClean="0"/>
              <a:t>karosi</a:t>
            </a:r>
            <a:r>
              <a:rPr lang="en-US" baseline="0" dirty="0" smtClean="0"/>
              <a:t> .. BG 9.27 – </a:t>
            </a:r>
          </a:p>
          <a:p>
            <a:r>
              <a:rPr lang="en-US" baseline="0" dirty="0" smtClean="0"/>
              <a:t>-&gt; SB also describes so it can elevate </a:t>
            </a:r>
            <a:r>
              <a:rPr lang="en-US" baseline="0" smtClean="0"/>
              <a:t>common people.</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5</a:t>
            </a:fld>
            <a:endParaRPr lang="en-US"/>
          </a:p>
        </p:txBody>
      </p:sp>
    </p:spTree>
    <p:extLst>
      <p:ext uri="{BB962C8B-B14F-4D97-AF65-F5344CB8AC3E}">
        <p14:creationId xmlns:p14="http://schemas.microsoft.com/office/powerpoint/2010/main" val="2010602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1. We hear so many times – </a:t>
            </a:r>
            <a:r>
              <a:rPr lang="en-US" dirty="0" err="1" smtClean="0"/>
              <a:t>dukhalayam</a:t>
            </a:r>
            <a:r>
              <a:rPr lang="en-US" dirty="0" smtClean="0"/>
              <a:t> </a:t>
            </a:r>
            <a:r>
              <a:rPr lang="en-US" dirty="0" err="1" smtClean="0"/>
              <a:t>asasvatham</a:t>
            </a:r>
            <a:r>
              <a:rPr lang="en-US" dirty="0" smtClean="0"/>
              <a:t>,</a:t>
            </a:r>
            <a:r>
              <a:rPr lang="en-US" baseline="0" dirty="0" smtClean="0"/>
              <a:t> but maintain hope in this world. That’s why when</a:t>
            </a:r>
          </a:p>
          <a:p>
            <a:pPr marL="0" indent="0">
              <a:buNone/>
            </a:pPr>
            <a:r>
              <a:rPr lang="en-US" baseline="0" dirty="0" smtClean="0"/>
              <a:t>Something unexpected happens we cannot handle. Only when we realize this we will whole heartedly take shelter. We should pray for this realization. SB 10.14.58 – </a:t>
            </a:r>
            <a:r>
              <a:rPr lang="en-US" baseline="0" dirty="0" err="1" smtClean="0"/>
              <a:t>padam</a:t>
            </a:r>
            <a:r>
              <a:rPr lang="en-US" baseline="0" dirty="0" smtClean="0"/>
              <a:t> </a:t>
            </a:r>
            <a:r>
              <a:rPr lang="en-US" baseline="0" dirty="0" err="1" smtClean="0"/>
              <a:t>padam</a:t>
            </a:r>
            <a:r>
              <a:rPr lang="en-US" baseline="0" dirty="0" smtClean="0"/>
              <a:t> </a:t>
            </a:r>
            <a:r>
              <a:rPr lang="en-US" baseline="0" dirty="0" err="1" smtClean="0"/>
              <a:t>yad</a:t>
            </a:r>
            <a:r>
              <a:rPr lang="en-US" baseline="0" dirty="0" smtClean="0"/>
              <a:t> </a:t>
            </a:r>
            <a:r>
              <a:rPr lang="en-US" baseline="0" dirty="0" err="1" smtClean="0"/>
              <a:t>vipadam</a:t>
            </a:r>
            <a:r>
              <a:rPr lang="en-US" baseline="0" dirty="0" smtClean="0"/>
              <a:t> </a:t>
            </a:r>
            <a:r>
              <a:rPr lang="en-US" baseline="0" dirty="0" err="1" smtClean="0"/>
              <a:t>na</a:t>
            </a:r>
            <a:r>
              <a:rPr lang="en-US" baseline="0" dirty="0" smtClean="0"/>
              <a:t> </a:t>
            </a:r>
            <a:r>
              <a:rPr lang="en-US" baseline="0" dirty="0" err="1" smtClean="0"/>
              <a:t>tesam</a:t>
            </a:r>
            <a:endParaRPr lang="en-US" baseline="0" dirty="0" smtClean="0"/>
          </a:p>
          <a:p>
            <a:pPr marL="0" indent="0">
              <a:buNone/>
            </a:pPr>
            <a:r>
              <a:rPr lang="en-US" baseline="0" dirty="0" smtClean="0"/>
              <a:t>2. From His personal experience Sri </a:t>
            </a:r>
            <a:r>
              <a:rPr lang="en-US" baseline="0" dirty="0" err="1" smtClean="0"/>
              <a:t>Narada</a:t>
            </a:r>
            <a:r>
              <a:rPr lang="en-US" baseline="0" dirty="0" smtClean="0"/>
              <a:t> is speaking. Therefore He asks </a:t>
            </a:r>
            <a:r>
              <a:rPr lang="en-US" baseline="0" dirty="0" err="1" smtClean="0"/>
              <a:t>Vyasa</a:t>
            </a:r>
            <a:r>
              <a:rPr lang="en-US" baseline="0" dirty="0" smtClean="0"/>
              <a:t> to describe glories of the Lord.</a:t>
            </a:r>
          </a:p>
          <a:p>
            <a:pPr marL="0" indent="0">
              <a:buNone/>
            </a:pPr>
            <a:r>
              <a:rPr lang="en-US" baseline="0" dirty="0" smtClean="0"/>
              <a:t>3. People try so much to rid of miseries, but lord’s sanction should be there.</a:t>
            </a:r>
          </a:p>
          <a:p>
            <a:pPr marL="0" indent="0">
              <a:buNone/>
            </a:pPr>
            <a:r>
              <a:rPr lang="en-US" baseline="0" dirty="0" smtClean="0"/>
              <a:t>4. </a:t>
            </a:r>
            <a:r>
              <a:rPr lang="en-US" baseline="0" dirty="0" err="1" smtClean="0"/>
              <a:t>Samsucitam</a:t>
            </a:r>
            <a:r>
              <a:rPr lang="en-US" baseline="0" dirty="0" smtClean="0"/>
              <a:t> not </a:t>
            </a:r>
            <a:r>
              <a:rPr lang="en-US" baseline="0" dirty="0" err="1" smtClean="0"/>
              <a:t>Narada’s</a:t>
            </a:r>
            <a:r>
              <a:rPr lang="en-US" baseline="0" dirty="0" smtClean="0"/>
              <a:t> childish realization, but spoken by expert and erudite scholars. </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6</a:t>
            </a:fld>
            <a:endParaRPr lang="en-US"/>
          </a:p>
        </p:txBody>
      </p:sp>
    </p:spTree>
    <p:extLst>
      <p:ext uri="{BB962C8B-B14F-4D97-AF65-F5344CB8AC3E}">
        <p14:creationId xmlns:p14="http://schemas.microsoft.com/office/powerpoint/2010/main" val="3154380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-&gt;</a:t>
            </a:r>
            <a:r>
              <a:rPr lang="en-US" baseline="0" dirty="0" smtClean="0"/>
              <a:t> Goal is not dovetailing our activities. Goal is loving service to the Lord.</a:t>
            </a:r>
          </a:p>
          <a:p>
            <a:r>
              <a:rPr lang="en-US" baseline="0" dirty="0" smtClean="0"/>
              <a:t>-&gt; So while dovetailing our activities, hearing and chanting should go on, so those activities will be elevated.</a:t>
            </a:r>
          </a:p>
          <a:p>
            <a:r>
              <a:rPr lang="en-US" baseline="0" dirty="0" smtClean="0"/>
              <a:t>-&gt; When one develops love for </a:t>
            </a:r>
            <a:r>
              <a:rPr lang="en-US" baseline="0" dirty="0" err="1" smtClean="0"/>
              <a:t>Krsna</a:t>
            </a:r>
            <a:r>
              <a:rPr lang="en-US" baseline="0" dirty="0" smtClean="0"/>
              <a:t> one naturally works 100% for </a:t>
            </a:r>
            <a:r>
              <a:rPr lang="en-US" baseline="0" dirty="0" err="1" smtClean="0"/>
              <a:t>Krsna</a:t>
            </a:r>
            <a:r>
              <a:rPr lang="en-US" baseline="0" dirty="0" smtClean="0"/>
              <a:t>, while one is in Karma-yoga platform, consciousness may not be there.</a:t>
            </a:r>
          </a:p>
          <a:p>
            <a:r>
              <a:rPr lang="en-US" baseline="0" dirty="0" smtClean="0"/>
              <a:t>-&gt; Someone asked their S.M I am ready tell me what I should do – Maharaja said go to website and download and listen to all lectures.</a:t>
            </a:r>
          </a:p>
          <a:p>
            <a:r>
              <a:rPr lang="en-US" baseline="0" dirty="0" smtClean="0"/>
              <a:t>-&gt; </a:t>
            </a:r>
            <a:r>
              <a:rPr lang="en-US" baseline="0" dirty="0" err="1" smtClean="0"/>
              <a:t>Romapada</a:t>
            </a:r>
            <a:r>
              <a:rPr lang="en-US" baseline="0" dirty="0" smtClean="0"/>
              <a:t> maharaja also gave two devotees wanted to do something for </a:t>
            </a:r>
            <a:r>
              <a:rPr lang="en-US" baseline="0" dirty="0" err="1" smtClean="0"/>
              <a:t>Prabhupada</a:t>
            </a:r>
            <a:r>
              <a:rPr lang="en-US" baseline="0" dirty="0" smtClean="0"/>
              <a:t> they went on spree of </a:t>
            </a:r>
          </a:p>
          <a:p>
            <a:r>
              <a:rPr lang="en-US" baseline="0" dirty="0" smtClean="0"/>
              <a:t>Hearing and chanting, now empowered. </a:t>
            </a:r>
          </a:p>
          <a:p>
            <a:r>
              <a:rPr lang="en-US" baseline="0" dirty="0" smtClean="0"/>
              <a:t>-&gt; Hearing and chanting is like our bread and butter</a:t>
            </a:r>
            <a:r>
              <a:rPr lang="en-US" baseline="0" dirty="0" smtClean="0"/>
              <a:t>.</a:t>
            </a:r>
          </a:p>
          <a:p>
            <a:r>
              <a:rPr lang="en-US" baseline="0" dirty="0" smtClean="0"/>
              <a:t>-&gt; mother </a:t>
            </a:r>
            <a:r>
              <a:rPr lang="en-US" baseline="0" dirty="0" err="1" smtClean="0"/>
              <a:t>Malati’s</a:t>
            </a:r>
            <a:r>
              <a:rPr lang="en-US" baseline="0" dirty="0" smtClean="0"/>
              <a:t> example.</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7</a:t>
            </a:fld>
            <a:endParaRPr lang="en-US"/>
          </a:p>
        </p:txBody>
      </p:sp>
    </p:spTree>
    <p:extLst>
      <p:ext uri="{BB962C8B-B14F-4D97-AF65-F5344CB8AC3E}">
        <p14:creationId xmlns:p14="http://schemas.microsoft.com/office/powerpoint/2010/main" val="382737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-&gt;</a:t>
            </a:r>
            <a:r>
              <a:rPr lang="en-US" baseline="0" dirty="0" smtClean="0"/>
              <a:t> </a:t>
            </a:r>
            <a:r>
              <a:rPr lang="en-US" dirty="0" smtClean="0"/>
              <a:t>This verse</a:t>
            </a:r>
            <a:r>
              <a:rPr lang="en-US" baseline="0" dirty="0" smtClean="0"/>
              <a:t> says how karma can be engaged.</a:t>
            </a:r>
          </a:p>
          <a:p>
            <a:r>
              <a:rPr lang="en-US" baseline="0" dirty="0" smtClean="0"/>
              <a:t>-&gt; </a:t>
            </a:r>
            <a:r>
              <a:rPr lang="en-US" baseline="0" dirty="0" err="1" smtClean="0"/>
              <a:t>Narada</a:t>
            </a:r>
            <a:r>
              <a:rPr lang="en-US" baseline="0" dirty="0" smtClean="0"/>
              <a:t> muni gives analogy how this works.</a:t>
            </a: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8</a:t>
            </a:fld>
            <a:endParaRPr lang="en-US"/>
          </a:p>
        </p:txBody>
      </p:sp>
    </p:spTree>
    <p:extLst>
      <p:ext uri="{BB962C8B-B14F-4D97-AF65-F5344CB8AC3E}">
        <p14:creationId xmlns:p14="http://schemas.microsoft.com/office/powerpoint/2010/main" val="335900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228600" indent="-228600">
              <a:buAutoNum type="arabicPeriod"/>
            </a:pPr>
            <a:r>
              <a:rPr lang="en-US" dirty="0" smtClean="0"/>
              <a:t>Too</a:t>
            </a:r>
            <a:r>
              <a:rPr lang="en-US" baseline="0" dirty="0" smtClean="0"/>
              <a:t> much indulgence in sense gratification causes disease – 10 rasa </a:t>
            </a:r>
            <a:r>
              <a:rPr lang="en-US" baseline="0" dirty="0" err="1" smtClean="0"/>
              <a:t>gulla</a:t>
            </a:r>
            <a:r>
              <a:rPr lang="en-US" baseline="0" dirty="0" smtClean="0"/>
              <a:t>, or overeating – causes mucus and disease.</a:t>
            </a:r>
          </a:p>
          <a:p>
            <a:pPr marL="0" indent="0">
              <a:buNone/>
            </a:pPr>
            <a:r>
              <a:rPr lang="en-US" baseline="0" dirty="0" smtClean="0"/>
              <a:t>         - Ghee – beg, borrow, steal – sinful activities which lead to suffering.</a:t>
            </a:r>
          </a:p>
          <a:p>
            <a:pPr marL="0" indent="0">
              <a:buNone/>
            </a:pPr>
            <a:r>
              <a:rPr lang="en-US" baseline="0" dirty="0" smtClean="0"/>
              <a:t>         - American president falls prey – common people also follow.</a:t>
            </a:r>
          </a:p>
          <a:p>
            <a:pPr marL="228600" indent="-228600">
              <a:buAutoNum type="arabicPeriod" startAt="2"/>
            </a:pPr>
            <a:r>
              <a:rPr lang="en-US" i="0" dirty="0" err="1" smtClean="0">
                <a:solidFill>
                  <a:srgbClr val="7030A0"/>
                </a:solidFill>
                <a:latin typeface="Balaram" pitchFamily="2" charset="0"/>
              </a:rPr>
              <a:t>Cikisitam</a:t>
            </a:r>
            <a:endParaRPr lang="en-US" i="0" baseline="0" dirty="0" smtClean="0"/>
          </a:p>
          <a:p>
            <a:pPr marL="136525" indent="0">
              <a:buNone/>
            </a:pPr>
            <a:r>
              <a:rPr lang="en-US" i="0" dirty="0" smtClean="0">
                <a:solidFill>
                  <a:srgbClr val="7030A0"/>
                </a:solidFill>
                <a:latin typeface="Balaram" pitchFamily="2" charset="0"/>
              </a:rPr>
              <a:t>     </a:t>
            </a:r>
            <a:r>
              <a:rPr lang="en-US" dirty="0" smtClean="0">
                <a:solidFill>
                  <a:srgbClr val="7030A0"/>
                </a:solidFill>
                <a:latin typeface="Balaram" pitchFamily="2" charset="0"/>
              </a:rPr>
              <a:t>-&gt; Satisfy </a:t>
            </a:r>
            <a:r>
              <a:rPr lang="en-US" dirty="0" err="1" smtClean="0">
                <a:solidFill>
                  <a:srgbClr val="7030A0"/>
                </a:solidFill>
                <a:latin typeface="Balaram" pitchFamily="2" charset="0"/>
              </a:rPr>
              <a:t>Krsna’s</a:t>
            </a:r>
            <a:r>
              <a:rPr lang="en-US" dirty="0" smtClean="0">
                <a:solidFill>
                  <a:srgbClr val="7030A0"/>
                </a:solidFill>
                <a:latin typeface="Balaram" pitchFamily="2" charset="0"/>
              </a:rPr>
              <a:t> senses, work for </a:t>
            </a:r>
            <a:r>
              <a:rPr lang="en-US" dirty="0" err="1" smtClean="0">
                <a:solidFill>
                  <a:srgbClr val="7030A0"/>
                </a:solidFill>
                <a:latin typeface="Balaram" pitchFamily="2" charset="0"/>
              </a:rPr>
              <a:t>Krsna</a:t>
            </a:r>
            <a:r>
              <a:rPr lang="en-US" dirty="0" smtClean="0">
                <a:solidFill>
                  <a:srgbClr val="7030A0"/>
                </a:solidFill>
                <a:latin typeface="Balaram" pitchFamily="2" charset="0"/>
              </a:rPr>
              <a:t>.</a:t>
            </a:r>
          </a:p>
          <a:p>
            <a:pPr marL="136525" indent="0">
              <a:buNone/>
            </a:pPr>
            <a:r>
              <a:rPr lang="en-US" dirty="0" smtClean="0">
                <a:solidFill>
                  <a:srgbClr val="7030A0"/>
                </a:solidFill>
                <a:latin typeface="Balaram" pitchFamily="2" charset="0"/>
              </a:rPr>
              <a:t>     -&gt; </a:t>
            </a:r>
            <a:r>
              <a:rPr lang="en-US" dirty="0" err="1" smtClean="0">
                <a:solidFill>
                  <a:srgbClr val="7030A0"/>
                </a:solidFill>
                <a:latin typeface="Balaram" pitchFamily="2" charset="0"/>
              </a:rPr>
              <a:t>Mayavadis</a:t>
            </a:r>
            <a:r>
              <a:rPr lang="en-US" dirty="0" smtClean="0">
                <a:solidFill>
                  <a:srgbClr val="7030A0"/>
                </a:solidFill>
                <a:latin typeface="Balaram" pitchFamily="2" charset="0"/>
              </a:rPr>
              <a:t> do not know this</a:t>
            </a:r>
          </a:p>
          <a:p>
            <a:pPr marL="136525" indent="0">
              <a:buNone/>
            </a:pPr>
            <a:r>
              <a:rPr lang="en-US" dirty="0" smtClean="0">
                <a:solidFill>
                  <a:srgbClr val="7030A0"/>
                </a:solidFill>
                <a:latin typeface="Balaram" pitchFamily="2" charset="0"/>
              </a:rPr>
              <a:t>     -&gt; Activities should not be stopped they should be</a:t>
            </a:r>
          </a:p>
          <a:p>
            <a:pPr marL="136525" marR="0" indent="0" algn="l" defTabSz="914400" rtl="0" eaLnBrk="1" fontAlgn="base" latinLnBrk="0" hangingPunct="1">
              <a:lnSpc>
                <a:spcPct val="100000"/>
              </a:lnSpc>
              <a:spcBef>
                <a:spcPct val="30000"/>
              </a:spcBef>
              <a:spcAft>
                <a:spcPct val="0"/>
              </a:spcAft>
              <a:buClrTx/>
              <a:buSzTx/>
              <a:buFontTx/>
              <a:buNone/>
              <a:tabLst/>
              <a:defRPr/>
            </a:pPr>
            <a:r>
              <a:rPr lang="en-US" dirty="0" smtClean="0">
                <a:solidFill>
                  <a:srgbClr val="7030A0"/>
                </a:solidFill>
                <a:latin typeface="Balaram" pitchFamily="2" charset="0"/>
              </a:rPr>
              <a:t>         reformed.</a:t>
            </a:r>
            <a:r>
              <a:rPr lang="en-US" baseline="0" dirty="0" smtClean="0"/>
              <a:t> BG </a:t>
            </a:r>
            <a:r>
              <a:rPr lang="en-US" baseline="0" dirty="0" err="1" smtClean="0"/>
              <a:t>Krsna</a:t>
            </a:r>
            <a:r>
              <a:rPr lang="en-US" baseline="0" dirty="0" smtClean="0"/>
              <a:t> says impelled by modes you will anyway fight.</a:t>
            </a:r>
            <a:endParaRPr lang="en-US" dirty="0" smtClean="0">
              <a:solidFill>
                <a:srgbClr val="7030A0"/>
              </a:solidFill>
              <a:latin typeface="Balaram" pitchFamily="2" charset="0"/>
            </a:endParaRPr>
          </a:p>
          <a:p>
            <a:pPr marL="136525" indent="0">
              <a:buNone/>
            </a:pPr>
            <a:r>
              <a:rPr lang="en-US" dirty="0" smtClean="0">
                <a:solidFill>
                  <a:srgbClr val="7030A0"/>
                </a:solidFill>
                <a:latin typeface="Balaram" pitchFamily="2" charset="0"/>
              </a:rPr>
              <a:t>     -&gt; is purification</a:t>
            </a:r>
          </a:p>
          <a:p>
            <a:pPr marL="136525" indent="0">
              <a:buNone/>
            </a:pPr>
            <a:r>
              <a:rPr lang="en-US" dirty="0" smtClean="0">
                <a:solidFill>
                  <a:srgbClr val="7030A0"/>
                </a:solidFill>
                <a:latin typeface="Balaram" pitchFamily="2" charset="0"/>
              </a:rPr>
              <a:t>     -&gt; activity is same account has to be changed.</a:t>
            </a:r>
          </a:p>
          <a:p>
            <a:pPr marL="136525" indent="0">
              <a:buNone/>
            </a:pPr>
            <a:r>
              <a:rPr lang="en-US" dirty="0" smtClean="0">
                <a:solidFill>
                  <a:srgbClr val="7030A0"/>
                </a:solidFill>
                <a:latin typeface="Balaram" pitchFamily="2" charset="0"/>
              </a:rPr>
              <a:t>     -&gt; changing process is Bhakti</a:t>
            </a:r>
          </a:p>
          <a:p>
            <a:pPr marL="136525" indent="0">
              <a:buNone/>
            </a:pPr>
            <a:r>
              <a:rPr lang="en-US" dirty="0" smtClean="0">
                <a:solidFill>
                  <a:srgbClr val="7030A0"/>
                </a:solidFill>
                <a:latin typeface="Balaram" pitchFamily="2" charset="0"/>
              </a:rPr>
              <a:t>     -&gt; essence of KC movement</a:t>
            </a:r>
            <a:r>
              <a:rPr lang="en-US" baseline="0" dirty="0" smtClean="0">
                <a:solidFill>
                  <a:srgbClr val="7030A0"/>
                </a:solidFill>
                <a:latin typeface="Balaram" pitchFamily="2" charset="0"/>
              </a:rPr>
              <a:t> -</a:t>
            </a:r>
            <a:r>
              <a:rPr lang="en-US" baseline="0" dirty="0" smtClean="0"/>
              <a:t> Process is authorized and laid out by Sri </a:t>
            </a:r>
            <a:r>
              <a:rPr lang="en-US" baseline="0" dirty="0" err="1" smtClean="0"/>
              <a:t>Narada</a:t>
            </a:r>
            <a:r>
              <a:rPr lang="en-US" baseline="0" dirty="0" smtClean="0"/>
              <a:t> Muni himself.</a:t>
            </a:r>
            <a:endParaRPr lang="en-US" baseline="0" dirty="0" smtClean="0">
              <a:solidFill>
                <a:srgbClr val="7030A0"/>
              </a:solidFill>
              <a:latin typeface="Balaram" pitchFamily="2" charset="0"/>
            </a:endParaRPr>
          </a:p>
          <a:p>
            <a:pPr marL="0" indent="0">
              <a:buNone/>
            </a:pPr>
            <a:r>
              <a:rPr lang="en-US" dirty="0" smtClean="0"/>
              <a:t>   -&gt; Cannot give up activities</a:t>
            </a:r>
            <a:r>
              <a:rPr lang="en-US" baseline="0" dirty="0" smtClean="0"/>
              <a:t> – </a:t>
            </a:r>
            <a:r>
              <a:rPr lang="en-US" dirty="0" smtClean="0"/>
              <a:t>Fine</a:t>
            </a:r>
            <a:r>
              <a:rPr lang="en-US" baseline="0" dirty="0" smtClean="0"/>
              <a:t> balance – should not lord it over material nature (</a:t>
            </a:r>
            <a:r>
              <a:rPr lang="en-US" baseline="0" dirty="0" err="1" smtClean="0"/>
              <a:t>karmi</a:t>
            </a:r>
            <a:r>
              <a:rPr lang="en-US" baseline="0" dirty="0" smtClean="0"/>
              <a:t>) or reject material things (</a:t>
            </a:r>
            <a:r>
              <a:rPr lang="en-US" baseline="0" dirty="0" err="1" smtClean="0"/>
              <a:t>impersonalists</a:t>
            </a:r>
            <a:r>
              <a:rPr lang="en-US" baseline="0" dirty="0" smtClean="0"/>
              <a:t>, </a:t>
            </a:r>
            <a:r>
              <a:rPr lang="en-US" baseline="0" dirty="0" err="1" smtClean="0"/>
              <a:t>mayavadi</a:t>
            </a:r>
            <a:r>
              <a:rPr lang="en-US" baseline="0" dirty="0" smtClean="0"/>
              <a:t>)</a:t>
            </a:r>
          </a:p>
          <a:p>
            <a:pPr marL="0" indent="0">
              <a:buNone/>
            </a:pPr>
            <a:r>
              <a:rPr lang="en-US" baseline="0" dirty="0" smtClean="0"/>
              <a:t>   -&gt; </a:t>
            </a:r>
            <a:r>
              <a:rPr lang="en-US" baseline="0" dirty="0" err="1" smtClean="0"/>
              <a:t>Arjuna</a:t>
            </a:r>
            <a:r>
              <a:rPr lang="en-US" baseline="0" dirty="0" smtClean="0"/>
              <a:t> in 5’th chapter – knowledge is better than </a:t>
            </a:r>
            <a:r>
              <a:rPr lang="en-US" baseline="0" dirty="0" err="1" smtClean="0"/>
              <a:t>fruitive</a:t>
            </a:r>
            <a:r>
              <a:rPr lang="en-US" baseline="0" dirty="0" smtClean="0"/>
              <a:t> work and now asking me to fight</a:t>
            </a:r>
            <a:endParaRPr lang="en-US" dirty="0" smtClean="0"/>
          </a:p>
          <a:p>
            <a:pPr marL="0" indent="0">
              <a:buNone/>
            </a:pPr>
            <a:r>
              <a:rPr lang="en-US" dirty="0" smtClean="0"/>
              <a:t>3. </a:t>
            </a:r>
            <a:r>
              <a:rPr lang="en-US" baseline="0" dirty="0" smtClean="0">
                <a:solidFill>
                  <a:srgbClr val="7030A0"/>
                </a:solidFill>
                <a:latin typeface="Balaram" pitchFamily="2" charset="0"/>
              </a:rPr>
              <a:t> </a:t>
            </a:r>
            <a:r>
              <a:rPr lang="en-US" dirty="0" smtClean="0">
                <a:solidFill>
                  <a:srgbClr val="7030A0"/>
                </a:solidFill>
                <a:latin typeface="Balaram" pitchFamily="2" charset="0"/>
              </a:rPr>
              <a:t>under the direction of physician – Guru</a:t>
            </a:r>
            <a:r>
              <a:rPr lang="en-US" dirty="0" smtClean="0"/>
              <a:t/>
            </a:r>
            <a:br>
              <a:rPr lang="en-US" dirty="0" smtClean="0"/>
            </a:br>
            <a:r>
              <a:rPr lang="en-US" dirty="0" smtClean="0"/>
              <a:t>     </a:t>
            </a:r>
            <a:r>
              <a:rPr lang="en-US" dirty="0" smtClean="0">
                <a:sym typeface="Wingdings" pitchFamily="2" charset="2"/>
              </a:rPr>
              <a:t> </a:t>
            </a:r>
            <a:r>
              <a:rPr lang="en-US" dirty="0" err="1" smtClean="0"/>
              <a:t>Srila</a:t>
            </a:r>
            <a:r>
              <a:rPr lang="en-US" dirty="0" smtClean="0"/>
              <a:t> </a:t>
            </a:r>
            <a:r>
              <a:rPr lang="en-US" dirty="0" err="1" smtClean="0"/>
              <a:t>Gurudeva</a:t>
            </a:r>
            <a:r>
              <a:rPr lang="en-US" dirty="0" smtClean="0"/>
              <a:t> instruction about work </a:t>
            </a:r>
          </a:p>
          <a:p>
            <a:pPr marL="228600" marR="0" indent="-228600" algn="l" defTabSz="914400" rtl="0" eaLnBrk="1" fontAlgn="base" latinLnBrk="0" hangingPunct="1">
              <a:lnSpc>
                <a:spcPct val="100000"/>
              </a:lnSpc>
              <a:spcBef>
                <a:spcPct val="30000"/>
              </a:spcBef>
              <a:spcAft>
                <a:spcPct val="0"/>
              </a:spcAft>
              <a:buClrTx/>
              <a:buSzTx/>
              <a:buFontTx/>
              <a:buAutoNum type="arabicPeriod" startAt="4"/>
              <a:tabLst/>
              <a:defRPr/>
            </a:pPr>
            <a:r>
              <a:rPr lang="en-US" baseline="0" dirty="0" smtClean="0"/>
              <a:t>Analogies: knife – killing or operation;  microphone, dancing in the ball room and dancing in the temple</a:t>
            </a: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      -  We have personal experience by following the process we got purified. 25 </a:t>
            </a:r>
            <a:r>
              <a:rPr lang="en-US" baseline="0" dirty="0" err="1" smtClean="0"/>
              <a:t>yrs</a:t>
            </a:r>
            <a:r>
              <a:rPr lang="en-US" baseline="0" dirty="0" smtClean="0"/>
              <a:t> we dint get a bit of it.</a:t>
            </a:r>
          </a:p>
          <a:p>
            <a:pPr marL="228600" marR="0" indent="-228600" algn="l" defTabSz="914400" rtl="0" eaLnBrk="1" fontAlgn="base" latinLnBrk="0" hangingPunct="1">
              <a:lnSpc>
                <a:spcPct val="100000"/>
              </a:lnSpc>
              <a:spcBef>
                <a:spcPct val="30000"/>
              </a:spcBef>
              <a:spcAft>
                <a:spcPct val="0"/>
              </a:spcAft>
              <a:buClrTx/>
              <a:buSzTx/>
              <a:buFontTx/>
              <a:buAutoNum type="arabicPeriod" startAt="4"/>
              <a:tabLst/>
              <a:defRPr/>
            </a:pPr>
            <a:r>
              <a:rPr lang="en-US" dirty="0" smtClean="0"/>
              <a:t>Personal incident – attached</a:t>
            </a:r>
            <a:r>
              <a:rPr lang="en-US" baseline="0" dirty="0" smtClean="0"/>
              <a:t> to certain result – fear/lamentation, when surrendered – no anxiety.</a:t>
            </a: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              - read </a:t>
            </a:r>
            <a:r>
              <a:rPr lang="en-US" baseline="0" dirty="0" err="1" smtClean="0"/>
              <a:t>uttara</a:t>
            </a:r>
            <a:r>
              <a:rPr lang="en-US" baseline="0" dirty="0" smtClean="0"/>
              <a:t> and how Lord’s will was there and no one could destroy – gave me so much faith.</a:t>
            </a: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              - Knowledge is aside, realization is aside.</a:t>
            </a:r>
          </a:p>
          <a:p>
            <a:pPr marL="228600" marR="0" indent="-228600" algn="l" defTabSz="914400" rtl="0" eaLnBrk="1" fontAlgn="base" latinLnBrk="0" hangingPunct="1">
              <a:lnSpc>
                <a:spcPct val="100000"/>
              </a:lnSpc>
              <a:spcBef>
                <a:spcPct val="30000"/>
              </a:spcBef>
              <a:spcAft>
                <a:spcPct val="0"/>
              </a:spcAft>
              <a:buClrTx/>
              <a:buSzTx/>
              <a:buFontTx/>
              <a:buAutoNum type="arabicPeriod" startAt="4"/>
              <a:tabLst/>
              <a:defRPr/>
            </a:pPr>
            <a:r>
              <a:rPr lang="en-US" baseline="0" dirty="0" smtClean="0"/>
              <a:t>Living in the world, dealing with matter, dealing with our tendency to enjoy gradually purifies one.</a:t>
            </a:r>
          </a:p>
          <a:p>
            <a:pPr marL="228600" marR="0" indent="-228600" algn="l" defTabSz="914400" rtl="0" eaLnBrk="1" fontAlgn="base" latinLnBrk="0" hangingPunct="1">
              <a:lnSpc>
                <a:spcPct val="100000"/>
              </a:lnSpc>
              <a:spcBef>
                <a:spcPct val="30000"/>
              </a:spcBef>
              <a:spcAft>
                <a:spcPct val="0"/>
              </a:spcAft>
              <a:buClrTx/>
              <a:buSzTx/>
              <a:buFontTx/>
              <a:buAutoNum type="arabicPeriod" startAt="4"/>
              <a:tabLst/>
              <a:defRPr/>
            </a:pPr>
            <a:r>
              <a:rPr lang="en-US" baseline="0" dirty="0" smtClean="0"/>
              <a:t>At best with karma-yoga can come to </a:t>
            </a:r>
            <a:r>
              <a:rPr lang="en-US" baseline="0" dirty="0" err="1" smtClean="0"/>
              <a:t>brahman</a:t>
            </a:r>
            <a:r>
              <a:rPr lang="en-US" baseline="0" dirty="0" smtClean="0"/>
              <a:t> realization, to go beyond we need more bhakti..</a:t>
            </a:r>
          </a:p>
          <a:p>
            <a:pPr marL="0" indent="0">
              <a:buNone/>
            </a:pPr>
            <a:endParaRPr lang="en-US" baseline="0"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pPr>
              <a:defRPr/>
            </a:pPr>
            <a:fld id="{C342701A-6773-4326-8700-2707D20F791A}" type="slidenum">
              <a:rPr lang="en-US" smtClean="0"/>
              <a:pPr>
                <a:defRPr/>
              </a:pPr>
              <a:t>9</a:t>
            </a:fld>
            <a:endParaRPr lang="en-US"/>
          </a:p>
        </p:txBody>
      </p:sp>
    </p:spTree>
    <p:extLst>
      <p:ext uri="{BB962C8B-B14F-4D97-AF65-F5344CB8AC3E}">
        <p14:creationId xmlns:p14="http://schemas.microsoft.com/office/powerpoint/2010/main" val="1574676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CCA4B89C-CEEC-4E39-B2C3-7C6F728900C2}" type="datetimeFigureOut">
              <a:rPr lang="en-US"/>
              <a:pPr>
                <a:defRPr/>
              </a:pPr>
              <a:t>11/19/2010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2AB365F-7A1B-4859-BEE5-81F2498BB6A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14272D6-A41F-425F-BE19-384124A8F0C6}" type="datetimeFigureOut">
              <a:rPr lang="en-US"/>
              <a:pPr>
                <a:defRPr/>
              </a:pPr>
              <a:t>11/19/2010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1780BC1-89B1-46EB-B808-E4EEE4FD4C0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C78F5F5-99EB-4B11-A9A7-F5B6BAEDA38C}" type="datetimeFigureOut">
              <a:rPr lang="en-US"/>
              <a:pPr>
                <a:defRPr/>
              </a:pPr>
              <a:t>11/19/2010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E0DAD95-C953-43A2-8D5E-39B09389502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6636F13-2002-4CF9-9CEE-142EE6A964D1}" type="datetimeFigureOut">
              <a:rPr lang="en-US"/>
              <a:pPr>
                <a:defRPr/>
              </a:pPr>
              <a:t>11/19/2010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D4B03B2-044E-4373-B960-D93B41193BF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8173A4FE-0EDD-4C6A-BA96-387057F87CEF}" type="datetimeFigureOut">
              <a:rPr lang="en-US"/>
              <a:pPr>
                <a:defRPr/>
              </a:pPr>
              <a:t>11/19/2010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A54BF8B-3CBB-465A-A78F-133F869DD56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FD2FC9A5-4AAC-43C4-B83D-93628E0E3916}" type="datetimeFigureOut">
              <a:rPr lang="en-US"/>
              <a:pPr>
                <a:defRPr/>
              </a:pPr>
              <a:t>11/19/2010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09F11FC9-483D-4673-A68D-4726D65FB59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1A51912A-3292-4F8C-855F-DA2AABF4F3C1}" type="datetimeFigureOut">
              <a:rPr lang="en-US"/>
              <a:pPr>
                <a:defRPr/>
              </a:pPr>
              <a:t>11/19/2010</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7BAF38B9-C2FC-4B73-904B-2D8EF64F4E4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1F8D97A1-0EC3-4A2F-A324-E162864D9FB9}" type="datetimeFigureOut">
              <a:rPr lang="en-US"/>
              <a:pPr>
                <a:defRPr/>
              </a:pPr>
              <a:t>11/19/2010</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9FF07DC2-E6F4-4C42-AE4A-DD06A61505F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E93E0D42-0DD4-4802-806D-4B42F8A98E98}" type="datetimeFigureOut">
              <a:rPr lang="en-US"/>
              <a:pPr>
                <a:defRPr/>
              </a:pPr>
              <a:t>11/19/2010</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FB332410-0675-4FC6-B12D-7B6ABD0840E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8BC437F8-6B2E-4D85-9189-5141F10FBB6B}" type="datetimeFigureOut">
              <a:rPr lang="en-US"/>
              <a:pPr>
                <a:defRPr/>
              </a:pPr>
              <a:t>11/19/2010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0C8711A-9760-4AB2-97D6-8D4A4D28B29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3ABCB451-F170-4609-96A5-A1945BA1E192}" type="datetimeFigureOut">
              <a:rPr lang="en-US"/>
              <a:pPr>
                <a:defRPr/>
              </a:pPr>
              <a:t>11/19/2010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E9EAE399-FBA5-47C3-98CE-916E4E71257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5E9EFF">
                <a:alpha val="79000"/>
              </a:srgbClr>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cs typeface="+mn-cs"/>
              </a:defRPr>
            </a:lvl1pPr>
          </a:lstStyle>
          <a:p>
            <a:pPr>
              <a:defRPr/>
            </a:pPr>
            <a:fld id="{34F65A07-4DD3-4A9C-A43E-4AF1470B0B7E}" type="datetimeFigureOut">
              <a:rPr lang="en-US"/>
              <a:pPr>
                <a:defRPr/>
              </a:pPr>
              <a:t>11/19/2010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smtClean="0">
                <a:solidFill>
                  <a:schemeClr val="tx1">
                    <a:shade val="50000"/>
                  </a:schemeClr>
                </a:solidFill>
                <a:latin typeface="+mn-lt"/>
                <a:cs typeface="+mn-cs"/>
              </a:defRPr>
            </a:lvl1pPr>
          </a:lstStyle>
          <a:p>
            <a:pPr>
              <a:defRPr/>
            </a:pPr>
            <a:fld id="{21C48F38-A612-48DF-82BC-B4FE603542C4}"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itchFamily="34" charset="0"/>
        </a:defRPr>
      </a:lvl2pPr>
      <a:lvl3pPr algn="ctr" rtl="0" fontAlgn="base">
        <a:spcBef>
          <a:spcPct val="0"/>
        </a:spcBef>
        <a:spcAft>
          <a:spcPct val="0"/>
        </a:spcAft>
        <a:defRPr sz="4100" b="1">
          <a:solidFill>
            <a:schemeClr val="tx1"/>
          </a:solidFill>
          <a:latin typeface="Lucida Sans" pitchFamily="34" charset="0"/>
        </a:defRPr>
      </a:lvl3pPr>
      <a:lvl4pPr algn="ctr" rtl="0" fontAlgn="base">
        <a:spcBef>
          <a:spcPct val="0"/>
        </a:spcBef>
        <a:spcAft>
          <a:spcPct val="0"/>
        </a:spcAft>
        <a:defRPr sz="4100" b="1">
          <a:solidFill>
            <a:schemeClr val="tx1"/>
          </a:solidFill>
          <a:latin typeface="Lucida Sans" pitchFamily="34" charset="0"/>
        </a:defRPr>
      </a:lvl4pPr>
      <a:lvl5pPr algn="ctr" rtl="0" fontAlgn="base">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0" y="2057400"/>
            <a:ext cx="5562600" cy="2590800"/>
          </a:xfrm>
        </p:spPr>
        <p:txBody>
          <a:bodyPr>
            <a:normAutofit fontScale="90000"/>
          </a:bodyPr>
          <a:lstStyle/>
          <a:p>
            <a:pPr fontAlgn="auto">
              <a:spcAft>
                <a:spcPts val="0"/>
              </a:spcAft>
              <a:defRPr/>
            </a:pPr>
            <a:r>
              <a:rPr lang="en-US" dirty="0" smtClean="0">
                <a:solidFill>
                  <a:schemeClr val="bg2"/>
                </a:solidFill>
              </a:rPr>
              <a:t>  </a:t>
            </a:r>
            <a:r>
              <a:rPr lang="en-US" dirty="0" err="1" smtClean="0">
                <a:solidFill>
                  <a:schemeClr val="bg2"/>
                </a:solidFill>
              </a:rPr>
              <a:t>Srimad</a:t>
            </a:r>
            <a:r>
              <a:rPr lang="en-US" dirty="0" smtClean="0">
                <a:solidFill>
                  <a:schemeClr val="bg2"/>
                </a:solidFill>
              </a:rPr>
              <a:t>         </a:t>
            </a:r>
            <a:br>
              <a:rPr lang="en-US" dirty="0" smtClean="0">
                <a:solidFill>
                  <a:schemeClr val="bg2"/>
                </a:solidFill>
              </a:rPr>
            </a:br>
            <a:r>
              <a:rPr lang="en-US" dirty="0" smtClean="0">
                <a:solidFill>
                  <a:schemeClr val="bg2"/>
                </a:solidFill>
              </a:rPr>
              <a:t>    </a:t>
            </a:r>
            <a:r>
              <a:rPr lang="en-US" dirty="0" err="1" smtClean="0">
                <a:solidFill>
                  <a:schemeClr val="bg2"/>
                </a:solidFill>
              </a:rPr>
              <a:t>bhagavataM</a:t>
            </a:r>
            <a:r>
              <a:rPr lang="en-US" dirty="0" smtClean="0">
                <a:solidFill>
                  <a:schemeClr val="bg2"/>
                </a:solidFill>
              </a:rPr>
              <a:t/>
            </a:r>
            <a:br>
              <a:rPr lang="en-US" dirty="0" smtClean="0">
                <a:solidFill>
                  <a:schemeClr val="bg2"/>
                </a:solidFill>
              </a:rPr>
            </a:br>
            <a:r>
              <a:rPr lang="en-US" dirty="0" smtClean="0"/>
              <a:t> </a:t>
            </a:r>
            <a:br>
              <a:rPr lang="en-US" dirty="0" smtClean="0"/>
            </a:br>
            <a:r>
              <a:rPr lang="en-US" dirty="0" smtClean="0"/>
              <a:t>    </a:t>
            </a:r>
            <a:r>
              <a:rPr lang="en-US" dirty="0" smtClean="0">
                <a:solidFill>
                  <a:schemeClr val="bg2"/>
                </a:solidFill>
              </a:rPr>
              <a:t>1.5.32 – 40</a:t>
            </a:r>
            <a:endParaRPr lang="en-US" dirty="0">
              <a:solidFill>
                <a:schemeClr val="bg2"/>
              </a:solidFill>
            </a:endParaRPr>
          </a:p>
        </p:txBody>
      </p:sp>
      <p:sp>
        <p:nvSpPr>
          <p:cNvPr id="3" name="Subtitle 2"/>
          <p:cNvSpPr>
            <a:spLocks noGrp="1"/>
          </p:cNvSpPr>
          <p:nvPr>
            <p:ph type="subTitle" idx="1"/>
          </p:nvPr>
        </p:nvSpPr>
        <p:spPr>
          <a:xfrm rot="10138737" flipH="1">
            <a:off x="1374775" y="5634038"/>
            <a:ext cx="46038" cy="68262"/>
          </a:xfrm>
        </p:spPr>
        <p:txBody>
          <a:bodyPr>
            <a:normAutofit fontScale="25000" lnSpcReduction="20000"/>
          </a:bodyPr>
          <a:lstStyle/>
          <a:p>
            <a:pPr fontAlgn="auto">
              <a:spcAft>
                <a:spcPts val="0"/>
              </a:spcAft>
              <a:buClr>
                <a:schemeClr val="tx1">
                  <a:shade val="95000"/>
                </a:schemeClr>
              </a:buClr>
              <a:buFont typeface="Wingdings 2"/>
              <a:buNone/>
              <a:defRPr/>
            </a:pPr>
            <a:endParaRPr lang="en-US" dirty="0">
              <a:effectLst>
                <a:outerShdw blurRad="50800" dist="38100" dir="5400000" algn="t" rotWithShape="0">
                  <a:prstClr val="black">
                    <a:alpha val="40000"/>
                  </a:prstClr>
                </a:outerShdw>
              </a:effectLst>
            </a:endParaRPr>
          </a:p>
        </p:txBody>
      </p:sp>
      <p:pic>
        <p:nvPicPr>
          <p:cNvPr id="2052" name="Picture 2" descr="Sages at Naimisharanya."/>
          <p:cNvPicPr>
            <a:picLocks noChangeAspect="1" noChangeArrowheads="1"/>
          </p:cNvPicPr>
          <p:nvPr/>
        </p:nvPicPr>
        <p:blipFill>
          <a:blip r:embed="rId3" cstate="print"/>
          <a:srcRect/>
          <a:stretch>
            <a:fillRect/>
          </a:stretch>
        </p:blipFill>
        <p:spPr bwMode="auto">
          <a:xfrm>
            <a:off x="304800" y="914400"/>
            <a:ext cx="3846513" cy="4876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762000"/>
          </a:xfrm>
        </p:spPr>
        <p:txBody>
          <a:bodyPr/>
          <a:lstStyle/>
          <a:p>
            <a:pPr marL="136525" indent="0">
              <a:buNone/>
            </a:pP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1.5.33 Purport</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p:txBody>
      </p:sp>
      <p:sp>
        <p:nvSpPr>
          <p:cNvPr id="6" name="TextBox 4"/>
          <p:cNvSpPr txBox="1">
            <a:spLocks noChangeArrowheads="1"/>
          </p:cNvSpPr>
          <p:nvPr/>
        </p:nvSpPr>
        <p:spPr bwMode="auto">
          <a:xfrm>
            <a:off x="457200" y="990600"/>
            <a:ext cx="8229600" cy="3785652"/>
          </a:xfrm>
          <a:prstGeom prst="rect">
            <a:avLst/>
          </a:prstGeom>
          <a:solidFill>
            <a:schemeClr val="tx1"/>
          </a:solidFill>
          <a:ln w="9525">
            <a:noFill/>
            <a:miter lim="800000"/>
            <a:headEnd/>
            <a:tailEnd/>
          </a:ln>
        </p:spPr>
        <p:txBody>
          <a:bodyPr wrap="square">
            <a:spAutoFit/>
          </a:bodyPr>
          <a:lstStyle/>
          <a:p>
            <a:r>
              <a:rPr lang="en-US" sz="2400" dirty="0" smtClean="0">
                <a:solidFill>
                  <a:schemeClr val="bg1"/>
                </a:solidFill>
                <a:latin typeface="Balaram" pitchFamily="2" charset="0"/>
              </a:rPr>
              <a:t>“The </a:t>
            </a:r>
            <a:r>
              <a:rPr lang="en-US" sz="2400" dirty="0">
                <a:solidFill>
                  <a:schemeClr val="bg1"/>
                </a:solidFill>
                <a:latin typeface="Balaram" pitchFamily="2" charset="0"/>
              </a:rPr>
              <a:t>threefold miseries of material existence cannot be mitigated simply by material activities. Such activities have to be spiritualized, just as by fire iron is made red-hot, and thereby the action of fire begins. Similarly, the material conception of a thing is at once changed as soon as it is put into the service of the Lord. That is the secret of spiritual success. We should not try to lord it over the material nature, nor should we reject material things. The best way to make the best use of a bad bargain is to use everything in relation with the supreme spiritual </a:t>
            </a:r>
            <a:r>
              <a:rPr lang="en-US" sz="2400" dirty="0" smtClean="0">
                <a:solidFill>
                  <a:schemeClr val="bg1"/>
                </a:solidFill>
                <a:latin typeface="Balaram" pitchFamily="2" charset="0"/>
              </a:rPr>
              <a:t>being.”</a:t>
            </a:r>
            <a:endParaRPr lang="en-US" sz="2400" b="1" dirty="0">
              <a:solidFill>
                <a:schemeClr val="bg1"/>
              </a:solidFill>
              <a:latin typeface="Balaram" pitchFamily="2" charset="0"/>
            </a:endParaRPr>
          </a:p>
        </p:txBody>
      </p:sp>
    </p:spTree>
    <p:extLst>
      <p:ext uri="{BB962C8B-B14F-4D97-AF65-F5344CB8AC3E}">
        <p14:creationId xmlns:p14="http://schemas.microsoft.com/office/powerpoint/2010/main" val="100817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762000"/>
          </a:xfrm>
        </p:spPr>
        <p:txBody>
          <a:bodyPr/>
          <a:lstStyle/>
          <a:p>
            <a:pPr marL="136525" indent="0">
              <a:buNone/>
            </a:pPr>
            <a:r>
              <a:rPr lang="en-US" sz="3600" b="1" dirty="0" err="1"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Srila</a:t>
            </a: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 </a:t>
            </a:r>
            <a:r>
              <a:rPr lang="en-US" sz="3600" b="1" dirty="0" err="1"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Prabhupada’s</a:t>
            </a: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 lecture</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p:txBody>
      </p:sp>
      <p:sp>
        <p:nvSpPr>
          <p:cNvPr id="6" name="TextBox 4"/>
          <p:cNvSpPr txBox="1">
            <a:spLocks noChangeArrowheads="1"/>
          </p:cNvSpPr>
          <p:nvPr/>
        </p:nvSpPr>
        <p:spPr bwMode="auto">
          <a:xfrm>
            <a:off x="457200" y="920889"/>
            <a:ext cx="8229600" cy="5632311"/>
          </a:xfrm>
          <a:prstGeom prst="rect">
            <a:avLst/>
          </a:prstGeom>
          <a:solidFill>
            <a:schemeClr val="tx1"/>
          </a:solidFill>
          <a:ln w="9525">
            <a:noFill/>
            <a:miter lim="800000"/>
            <a:headEnd/>
            <a:tailEnd/>
          </a:ln>
        </p:spPr>
        <p:txBody>
          <a:bodyPr wrap="square">
            <a:spAutoFit/>
          </a:bodyPr>
          <a:lstStyle/>
          <a:p>
            <a:r>
              <a:rPr lang="en-US" sz="2400" dirty="0">
                <a:solidFill>
                  <a:schemeClr val="bg1"/>
                </a:solidFill>
                <a:latin typeface="Balaram" pitchFamily="2" charset="0"/>
              </a:rPr>
              <a:t>“Our activities in this material world with these material elements, when we violate the laws, we become entangled. But the same material activities, when it is turned into </a:t>
            </a:r>
            <a:r>
              <a:rPr lang="en-US" sz="2400" dirty="0" err="1">
                <a:solidFill>
                  <a:schemeClr val="bg1"/>
                </a:solidFill>
                <a:latin typeface="Balaram" pitchFamily="2" charset="0"/>
              </a:rPr>
              <a:t>Krsna</a:t>
            </a:r>
            <a:r>
              <a:rPr lang="en-US" sz="2400" dirty="0">
                <a:solidFill>
                  <a:schemeClr val="bg1"/>
                </a:solidFill>
                <a:latin typeface="Balaram" pitchFamily="2" charset="0"/>
              </a:rPr>
              <a:t> </a:t>
            </a:r>
            <a:r>
              <a:rPr lang="en-US" sz="2400" dirty="0" err="1">
                <a:solidFill>
                  <a:schemeClr val="bg1"/>
                </a:solidFill>
                <a:latin typeface="Balaram" pitchFamily="2" charset="0"/>
              </a:rPr>
              <a:t>prasadam</a:t>
            </a:r>
            <a:r>
              <a:rPr lang="en-US" sz="2400" dirty="0">
                <a:solidFill>
                  <a:schemeClr val="bg1"/>
                </a:solidFill>
                <a:latin typeface="Balaram" pitchFamily="2" charset="0"/>
              </a:rPr>
              <a:t>, dovetailed with </a:t>
            </a:r>
            <a:r>
              <a:rPr lang="en-US" sz="2400" dirty="0" err="1">
                <a:solidFill>
                  <a:schemeClr val="bg1"/>
                </a:solidFill>
                <a:latin typeface="Balaram" pitchFamily="2" charset="0"/>
              </a:rPr>
              <a:t>Krsna</a:t>
            </a:r>
            <a:r>
              <a:rPr lang="en-US" sz="2400" dirty="0">
                <a:solidFill>
                  <a:schemeClr val="bg1"/>
                </a:solidFill>
                <a:latin typeface="Balaram" pitchFamily="2" charset="0"/>
              </a:rPr>
              <a:t> for hearing and chanting Hare </a:t>
            </a:r>
            <a:r>
              <a:rPr lang="en-US" sz="2400" dirty="0" err="1">
                <a:solidFill>
                  <a:schemeClr val="bg1"/>
                </a:solidFill>
                <a:latin typeface="Balaram" pitchFamily="2" charset="0"/>
              </a:rPr>
              <a:t>Krsna</a:t>
            </a:r>
            <a:r>
              <a:rPr lang="en-US" sz="2400" dirty="0">
                <a:solidFill>
                  <a:schemeClr val="bg1"/>
                </a:solidFill>
                <a:latin typeface="Balaram" pitchFamily="2" charset="0"/>
              </a:rPr>
              <a:t> </a:t>
            </a:r>
            <a:r>
              <a:rPr lang="en-US" sz="2400" dirty="0" err="1">
                <a:solidFill>
                  <a:schemeClr val="bg1"/>
                </a:solidFill>
                <a:latin typeface="Balaram" pitchFamily="2" charset="0"/>
              </a:rPr>
              <a:t>maha</a:t>
            </a:r>
            <a:r>
              <a:rPr lang="en-US" sz="2400" dirty="0">
                <a:solidFill>
                  <a:schemeClr val="bg1"/>
                </a:solidFill>
                <a:latin typeface="Balaram" pitchFamily="2" charset="0"/>
              </a:rPr>
              <a:t>-mantra, what we are doing? We are also doing the same thing. Here is the temple. What is this temple? The same ingredients, the same cement, same brick, same stone, same worker, same plan as the skyscraper. But what is the difference? Because it is </a:t>
            </a:r>
            <a:r>
              <a:rPr lang="en-US" sz="2400" dirty="0" err="1">
                <a:solidFill>
                  <a:schemeClr val="bg1"/>
                </a:solidFill>
                <a:latin typeface="Balaram" pitchFamily="2" charset="0"/>
              </a:rPr>
              <a:t>cikitsitam</a:t>
            </a:r>
            <a:r>
              <a:rPr lang="en-US" sz="2400" dirty="0">
                <a:solidFill>
                  <a:schemeClr val="bg1"/>
                </a:solidFill>
                <a:latin typeface="Balaram" pitchFamily="2" charset="0"/>
              </a:rPr>
              <a:t>, it is for </a:t>
            </a:r>
            <a:r>
              <a:rPr lang="en-US" sz="2400" dirty="0" err="1">
                <a:solidFill>
                  <a:schemeClr val="bg1"/>
                </a:solidFill>
                <a:latin typeface="Balaram" pitchFamily="2" charset="0"/>
              </a:rPr>
              <a:t>Krsna</a:t>
            </a:r>
            <a:r>
              <a:rPr lang="en-US" sz="2400" dirty="0">
                <a:solidFill>
                  <a:schemeClr val="bg1"/>
                </a:solidFill>
                <a:latin typeface="Balaram" pitchFamily="2" charset="0"/>
              </a:rPr>
              <a:t>. You spoil your energy by the same purchase of cement, bricks, and other things for sense gratification -- a theater hall, a dancing hall. The same energy spent for dancing for </a:t>
            </a:r>
            <a:r>
              <a:rPr lang="en-US" sz="2400" dirty="0" err="1">
                <a:solidFill>
                  <a:schemeClr val="bg1"/>
                </a:solidFill>
                <a:latin typeface="Balaram" pitchFamily="2" charset="0"/>
              </a:rPr>
              <a:t>Krsna</a:t>
            </a:r>
            <a:r>
              <a:rPr lang="en-US" sz="2400" dirty="0">
                <a:solidFill>
                  <a:schemeClr val="bg1"/>
                </a:solidFill>
                <a:latin typeface="Balaram" pitchFamily="2" charset="0"/>
              </a:rPr>
              <a:t>, the same hall, you become liberated. By one dancing hall you go to hell, and by another dancing hall you become liberated. This is the secret</a:t>
            </a:r>
            <a:r>
              <a:rPr lang="en-US" sz="2400" dirty="0" smtClean="0">
                <a:solidFill>
                  <a:schemeClr val="bg1"/>
                </a:solidFill>
                <a:latin typeface="Balaram" pitchFamily="2" charset="0"/>
              </a:rPr>
              <a:t>.”</a:t>
            </a:r>
            <a:endParaRPr lang="en-US" sz="2400" dirty="0">
              <a:solidFill>
                <a:schemeClr val="bg1"/>
              </a:solidFill>
              <a:latin typeface="Balaram" pitchFamily="2" charset="0"/>
            </a:endParaRPr>
          </a:p>
        </p:txBody>
      </p:sp>
    </p:spTree>
    <p:extLst>
      <p:ext uri="{BB962C8B-B14F-4D97-AF65-F5344CB8AC3E}">
        <p14:creationId xmlns:p14="http://schemas.microsoft.com/office/powerpoint/2010/main" val="356353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3276600"/>
          </a:xfrm>
        </p:spPr>
        <p:txBody>
          <a:bodyPr/>
          <a:lstStyle/>
          <a:p>
            <a:pPr marL="136525" indent="0" algn="ctr">
              <a:buNone/>
            </a:pPr>
            <a:r>
              <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SB </a:t>
            </a: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1.5.34</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evaà nåëäà </a:t>
            </a:r>
            <a:r>
              <a:rPr lang="vi-VN" sz="3600" b="1" dirty="0">
                <a:ln w="6350">
                  <a:noFill/>
                </a:ln>
                <a:solidFill>
                  <a:srgbClr val="7030A0"/>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kriyä-yogäù</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sarve saàsåti-hetavaù</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ta evätma-vinäçäya</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kalpante kalpitäù pare</a:t>
            </a:r>
            <a:endParaRPr lang="en-US" dirty="0"/>
          </a:p>
        </p:txBody>
      </p:sp>
      <p:sp>
        <p:nvSpPr>
          <p:cNvPr id="4" name="Content Placeholder 2"/>
          <p:cNvSpPr txBox="1">
            <a:spLocks/>
          </p:cNvSpPr>
          <p:nvPr/>
        </p:nvSpPr>
        <p:spPr bwMode="auto">
          <a:xfrm>
            <a:off x="228600" y="3902075"/>
            <a:ext cx="8686800" cy="2041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buNone/>
            </a:pPr>
            <a:r>
              <a:rPr lang="en-US" b="1" i="1" dirty="0" smtClean="0">
                <a:solidFill>
                  <a:srgbClr val="7030A0"/>
                </a:solidFill>
                <a:latin typeface="Balaram" pitchFamily="2" charset="0"/>
              </a:rPr>
              <a:t>Translation</a:t>
            </a:r>
            <a:r>
              <a:rPr lang="en-US" b="1" i="1" dirty="0">
                <a:solidFill>
                  <a:srgbClr val="7030A0"/>
                </a:solidFill>
                <a:latin typeface="Balaram" pitchFamily="2" charset="0"/>
              </a:rPr>
              <a:t>: Thus when all a man's activities </a:t>
            </a:r>
            <a:r>
              <a:rPr lang="en-US" b="1" i="1" dirty="0" smtClean="0">
                <a:solidFill>
                  <a:srgbClr val="7030A0"/>
                </a:solidFill>
                <a:latin typeface="Balaram" pitchFamily="2" charset="0"/>
              </a:rPr>
              <a:t>are</a:t>
            </a:r>
          </a:p>
          <a:p>
            <a:pPr>
              <a:buNone/>
            </a:pPr>
            <a:r>
              <a:rPr lang="en-US" b="1" i="1" dirty="0" smtClean="0">
                <a:solidFill>
                  <a:srgbClr val="7030A0"/>
                </a:solidFill>
                <a:latin typeface="Balaram" pitchFamily="2" charset="0"/>
              </a:rPr>
              <a:t>dedicated </a:t>
            </a:r>
            <a:r>
              <a:rPr lang="en-US" b="1" i="1" dirty="0">
                <a:solidFill>
                  <a:srgbClr val="7030A0"/>
                </a:solidFill>
                <a:latin typeface="Balaram" pitchFamily="2" charset="0"/>
              </a:rPr>
              <a:t>to the service of the Lord, those very activities </a:t>
            </a:r>
            <a:endParaRPr lang="en-US" b="1" i="1" dirty="0" smtClean="0">
              <a:solidFill>
                <a:srgbClr val="7030A0"/>
              </a:solidFill>
              <a:latin typeface="Balaram" pitchFamily="2" charset="0"/>
            </a:endParaRPr>
          </a:p>
          <a:p>
            <a:pPr>
              <a:buNone/>
            </a:pPr>
            <a:r>
              <a:rPr lang="en-US" b="1" i="1" dirty="0" smtClean="0">
                <a:solidFill>
                  <a:srgbClr val="7030A0"/>
                </a:solidFill>
                <a:latin typeface="Balaram" pitchFamily="2" charset="0"/>
              </a:rPr>
              <a:t>which </a:t>
            </a:r>
            <a:r>
              <a:rPr lang="en-US" b="1" i="1" dirty="0">
                <a:solidFill>
                  <a:srgbClr val="7030A0"/>
                </a:solidFill>
                <a:latin typeface="Balaram" pitchFamily="2" charset="0"/>
              </a:rPr>
              <a:t>caused his perpetual bondage become </a:t>
            </a:r>
            <a:r>
              <a:rPr lang="en-US" b="1" i="1" dirty="0" smtClean="0">
                <a:solidFill>
                  <a:srgbClr val="7030A0"/>
                </a:solidFill>
                <a:latin typeface="Balaram" pitchFamily="2" charset="0"/>
              </a:rPr>
              <a:t>the</a:t>
            </a:r>
          </a:p>
          <a:p>
            <a:pPr>
              <a:buNone/>
            </a:pPr>
            <a:r>
              <a:rPr lang="en-US" b="1" i="1" dirty="0" smtClean="0">
                <a:solidFill>
                  <a:srgbClr val="7030A0"/>
                </a:solidFill>
                <a:latin typeface="Balaram" pitchFamily="2" charset="0"/>
              </a:rPr>
              <a:t>destroyer </a:t>
            </a:r>
            <a:r>
              <a:rPr lang="en-US" b="1" i="1" dirty="0">
                <a:solidFill>
                  <a:srgbClr val="7030A0"/>
                </a:solidFill>
                <a:latin typeface="Balaram" pitchFamily="2" charset="0"/>
              </a:rPr>
              <a:t>of the tree of work.</a:t>
            </a:r>
            <a:endParaRPr lang="en-US" dirty="0" smtClean="0"/>
          </a:p>
        </p:txBody>
      </p:sp>
    </p:spTree>
    <p:extLst>
      <p:ext uri="{BB962C8B-B14F-4D97-AF65-F5344CB8AC3E}">
        <p14:creationId xmlns:p14="http://schemas.microsoft.com/office/powerpoint/2010/main" val="1042533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762000"/>
          </a:xfrm>
        </p:spPr>
        <p:txBody>
          <a:bodyPr/>
          <a:lstStyle/>
          <a:p>
            <a:pPr marL="136525" indent="0">
              <a:buNone/>
            </a:pP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1.5.34 Purport</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p:txBody>
      </p:sp>
      <p:sp>
        <p:nvSpPr>
          <p:cNvPr id="4" name="Content Placeholder 2"/>
          <p:cNvSpPr txBox="1">
            <a:spLocks/>
          </p:cNvSpPr>
          <p:nvPr/>
        </p:nvSpPr>
        <p:spPr bwMode="auto">
          <a:xfrm>
            <a:off x="228600" y="914400"/>
            <a:ext cx="8686800" cy="121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r>
              <a:rPr lang="en-US" dirty="0" err="1" smtClean="0">
                <a:solidFill>
                  <a:srgbClr val="7030A0"/>
                </a:solidFill>
                <a:latin typeface="Balaram" pitchFamily="2" charset="0"/>
              </a:rPr>
              <a:t>Fruitive</a:t>
            </a:r>
            <a:r>
              <a:rPr lang="en-US" dirty="0" smtClean="0">
                <a:solidFill>
                  <a:srgbClr val="7030A0"/>
                </a:solidFill>
                <a:latin typeface="Balaram" pitchFamily="2" charset="0"/>
              </a:rPr>
              <a:t> work – transmigration.</a:t>
            </a:r>
          </a:p>
          <a:p>
            <a:r>
              <a:rPr lang="en-US" dirty="0" smtClean="0">
                <a:solidFill>
                  <a:srgbClr val="7030A0"/>
                </a:solidFill>
                <a:latin typeface="Balaram" pitchFamily="2" charset="0"/>
              </a:rPr>
              <a:t>Work for Lord’s mission – Karma-yoga - liberation.</a:t>
            </a:r>
          </a:p>
          <a:p>
            <a:endParaRPr lang="en-US" dirty="0" smtClean="0">
              <a:solidFill>
                <a:srgbClr val="7030A0"/>
              </a:solidFill>
              <a:latin typeface="Balaram" pitchFamily="2" charset="0"/>
            </a:endParaRPr>
          </a:p>
          <a:p>
            <a:endParaRPr lang="en-US" dirty="0">
              <a:solidFill>
                <a:srgbClr val="7030A0"/>
              </a:solidFill>
              <a:latin typeface="Balaram" pitchFamily="2" charset="0"/>
            </a:endParaRPr>
          </a:p>
          <a:p>
            <a:endParaRPr lang="en-US" dirty="0" smtClean="0">
              <a:solidFill>
                <a:srgbClr val="7030A0"/>
              </a:solidFill>
              <a:latin typeface="Balaram" pitchFamily="2" charset="0"/>
            </a:endParaRPr>
          </a:p>
        </p:txBody>
      </p:sp>
      <p:sp>
        <p:nvSpPr>
          <p:cNvPr id="6" name="TextBox 4"/>
          <p:cNvSpPr txBox="1">
            <a:spLocks noChangeArrowheads="1"/>
          </p:cNvSpPr>
          <p:nvPr/>
        </p:nvSpPr>
        <p:spPr bwMode="auto">
          <a:xfrm>
            <a:off x="424543" y="2438400"/>
            <a:ext cx="8229600" cy="2308324"/>
          </a:xfrm>
          <a:prstGeom prst="rect">
            <a:avLst/>
          </a:prstGeom>
          <a:solidFill>
            <a:schemeClr val="tx1"/>
          </a:solidFill>
          <a:ln w="9525">
            <a:noFill/>
            <a:miter lim="800000"/>
            <a:headEnd/>
            <a:tailEnd/>
          </a:ln>
        </p:spPr>
        <p:txBody>
          <a:bodyPr wrap="square">
            <a:spAutoFit/>
          </a:bodyPr>
          <a:lstStyle/>
          <a:p>
            <a:r>
              <a:rPr lang="en-US" sz="2400" dirty="0">
                <a:solidFill>
                  <a:schemeClr val="bg1"/>
                </a:solidFill>
                <a:latin typeface="Balaram" pitchFamily="2" charset="0"/>
              </a:rPr>
              <a:t>“The conclusion is that when the result of all </a:t>
            </a:r>
            <a:r>
              <a:rPr lang="en-US" sz="2400" dirty="0" err="1">
                <a:solidFill>
                  <a:schemeClr val="bg1"/>
                </a:solidFill>
                <a:latin typeface="Balaram" pitchFamily="2" charset="0"/>
              </a:rPr>
              <a:t>fruitive</a:t>
            </a:r>
            <a:r>
              <a:rPr lang="en-US" sz="2400" dirty="0">
                <a:solidFill>
                  <a:schemeClr val="bg1"/>
                </a:solidFill>
                <a:latin typeface="Balaram" pitchFamily="2" charset="0"/>
              </a:rPr>
              <a:t> and other work is dovetailed with the service of the Lord, it will cease to generate further karma and will gradually develop into transcendental devotional service, which will not only cut off completely the root of the banyan tree of work but will also carry the performer to the lotus feet of the </a:t>
            </a:r>
            <a:r>
              <a:rPr lang="en-US" sz="2400" dirty="0" smtClean="0">
                <a:solidFill>
                  <a:schemeClr val="bg1"/>
                </a:solidFill>
                <a:latin typeface="Balaram" pitchFamily="2" charset="0"/>
              </a:rPr>
              <a:t>Lord.”</a:t>
            </a:r>
            <a:endParaRPr lang="en-US" sz="2400" b="1" dirty="0">
              <a:solidFill>
                <a:schemeClr val="bg1"/>
              </a:solidFill>
              <a:latin typeface="Balaram" pitchFamily="2" charset="0"/>
            </a:endParaRPr>
          </a:p>
        </p:txBody>
      </p:sp>
    </p:spTree>
    <p:extLst>
      <p:ext uri="{BB962C8B-B14F-4D97-AF65-F5344CB8AC3E}">
        <p14:creationId xmlns:p14="http://schemas.microsoft.com/office/powerpoint/2010/main" val="1075018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762000"/>
          </a:xfrm>
        </p:spPr>
        <p:txBody>
          <a:bodyPr/>
          <a:lstStyle/>
          <a:p>
            <a:pPr marL="136525" indent="0">
              <a:buNone/>
            </a:pPr>
            <a:r>
              <a:rPr lang="en-US" sz="32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1.5.34 Purport – Summary of Sri </a:t>
            </a:r>
            <a:r>
              <a:rPr lang="en-US" sz="3200" b="1" dirty="0" err="1"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Narada’s</a:t>
            </a:r>
            <a:r>
              <a:rPr lang="en-US" sz="32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 </a:t>
            </a:r>
            <a:r>
              <a:rPr lang="en-US" sz="32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life</a:t>
            </a:r>
          </a:p>
        </p:txBody>
      </p:sp>
      <p:sp>
        <p:nvSpPr>
          <p:cNvPr id="4" name="Content Placeholder 2"/>
          <p:cNvSpPr txBox="1">
            <a:spLocks/>
          </p:cNvSpPr>
          <p:nvPr/>
        </p:nvSpPr>
        <p:spPr bwMode="auto">
          <a:xfrm>
            <a:off x="228600" y="762000"/>
            <a:ext cx="8686800" cy="35197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136525" indent="0">
              <a:buNone/>
            </a:pPr>
            <a:r>
              <a:rPr lang="en-US" dirty="0" smtClean="0">
                <a:solidFill>
                  <a:srgbClr val="7030A0"/>
                </a:solidFill>
                <a:latin typeface="Balaram" pitchFamily="2" charset="0"/>
              </a:rPr>
              <a:t>-&gt; Seek the association of pure devotees</a:t>
            </a:r>
          </a:p>
          <a:p>
            <a:pPr marL="136525" indent="0">
              <a:buNone/>
            </a:pPr>
            <a:r>
              <a:rPr lang="en-US" dirty="0" smtClean="0">
                <a:solidFill>
                  <a:srgbClr val="7030A0"/>
                </a:solidFill>
                <a:latin typeface="Balaram" pitchFamily="2" charset="0"/>
              </a:rPr>
              <a:t>-&gt; Render loving service without reservation</a:t>
            </a:r>
          </a:p>
          <a:p>
            <a:pPr marL="136525" indent="0">
              <a:buNone/>
            </a:pPr>
            <a:r>
              <a:rPr lang="en-US" dirty="0" smtClean="0">
                <a:solidFill>
                  <a:srgbClr val="7030A0"/>
                </a:solidFill>
                <a:latin typeface="Balaram" pitchFamily="2" charset="0"/>
              </a:rPr>
              <a:t>-&gt; By mercy, be injected with transcendental qualities</a:t>
            </a:r>
          </a:p>
          <a:p>
            <a:pPr marL="136525" indent="0">
              <a:buNone/>
            </a:pPr>
            <a:r>
              <a:rPr lang="en-US" dirty="0" smtClean="0">
                <a:solidFill>
                  <a:srgbClr val="7030A0"/>
                </a:solidFill>
                <a:latin typeface="Balaram" pitchFamily="2" charset="0"/>
              </a:rPr>
              <a:t>-&gt; Strong attachment to hearing Lord’s pastimes.</a:t>
            </a:r>
          </a:p>
          <a:p>
            <a:pPr marL="136525" indent="0">
              <a:buNone/>
            </a:pPr>
            <a:r>
              <a:rPr lang="en-US" dirty="0" smtClean="0">
                <a:solidFill>
                  <a:srgbClr val="7030A0"/>
                </a:solidFill>
                <a:latin typeface="Balaram" pitchFamily="2" charset="0"/>
              </a:rPr>
              <a:t>-&gt; Realize self, Supreme soul and the eternal relation</a:t>
            </a:r>
          </a:p>
          <a:p>
            <a:pPr marL="136525" indent="0">
              <a:buNone/>
            </a:pPr>
            <a:r>
              <a:rPr lang="en-US" dirty="0" smtClean="0">
                <a:solidFill>
                  <a:srgbClr val="7030A0"/>
                </a:solidFill>
                <a:latin typeface="Balaram" pitchFamily="2" charset="0"/>
              </a:rPr>
              <a:t>-&gt; Perfect knowledge of the Personality of Godhead</a:t>
            </a:r>
          </a:p>
          <a:p>
            <a:pPr marL="136525" indent="0">
              <a:buNone/>
            </a:pPr>
            <a:r>
              <a:rPr lang="en-US" dirty="0" smtClean="0">
                <a:solidFill>
                  <a:srgbClr val="7030A0"/>
                </a:solidFill>
                <a:latin typeface="Balaram" pitchFamily="2" charset="0"/>
              </a:rPr>
              <a:t>-&gt; Exhibit good qualities even in this body</a:t>
            </a:r>
          </a:p>
          <a:p>
            <a:pPr marL="136525" indent="0">
              <a:buNone/>
            </a:pPr>
            <a:endParaRPr lang="en-US" dirty="0" smtClean="0">
              <a:solidFill>
                <a:srgbClr val="7030A0"/>
              </a:solidFill>
              <a:latin typeface="Balaram" pitchFamily="2" charset="0"/>
            </a:endParaRPr>
          </a:p>
          <a:p>
            <a:pPr marL="136525" indent="0">
              <a:buNone/>
            </a:pPr>
            <a:endParaRPr lang="en-US" dirty="0" smtClean="0">
              <a:solidFill>
                <a:srgbClr val="7030A0"/>
              </a:solidFill>
              <a:latin typeface="Balaram" pitchFamily="2" charset="0"/>
            </a:endParaRPr>
          </a:p>
          <a:p>
            <a:pPr marL="136525" indent="0">
              <a:buNone/>
            </a:pPr>
            <a:endParaRPr lang="en-US" dirty="0" smtClean="0">
              <a:solidFill>
                <a:srgbClr val="7030A0"/>
              </a:solidFill>
              <a:latin typeface="Balaram" pitchFamily="2" charset="0"/>
            </a:endParaRPr>
          </a:p>
          <a:p>
            <a:endParaRPr lang="en-US" dirty="0">
              <a:solidFill>
                <a:srgbClr val="7030A0"/>
              </a:solidFill>
              <a:latin typeface="Balaram" pitchFamily="2" charset="0"/>
            </a:endParaRPr>
          </a:p>
          <a:p>
            <a:endParaRPr lang="en-US" dirty="0" smtClean="0">
              <a:solidFill>
                <a:srgbClr val="7030A0"/>
              </a:solidFill>
              <a:latin typeface="Balaram" pitchFamily="2" charset="0"/>
            </a:endParaRPr>
          </a:p>
        </p:txBody>
      </p:sp>
      <p:sp>
        <p:nvSpPr>
          <p:cNvPr id="5" name="TextBox 4"/>
          <p:cNvSpPr txBox="1">
            <a:spLocks noChangeArrowheads="1"/>
          </p:cNvSpPr>
          <p:nvPr/>
        </p:nvSpPr>
        <p:spPr bwMode="auto">
          <a:xfrm>
            <a:off x="457200" y="4538008"/>
            <a:ext cx="8229600" cy="1938992"/>
          </a:xfrm>
          <a:prstGeom prst="rect">
            <a:avLst/>
          </a:prstGeom>
          <a:solidFill>
            <a:schemeClr val="tx1"/>
          </a:solidFill>
          <a:ln w="9525">
            <a:noFill/>
            <a:miter lim="800000"/>
            <a:headEnd/>
            <a:tailEnd/>
          </a:ln>
        </p:spPr>
        <p:txBody>
          <a:bodyPr wrap="square">
            <a:spAutoFit/>
          </a:bodyPr>
          <a:lstStyle/>
          <a:p>
            <a:r>
              <a:rPr lang="en-US" sz="2400" dirty="0">
                <a:solidFill>
                  <a:schemeClr val="bg1"/>
                </a:solidFill>
                <a:latin typeface="Balaram" pitchFamily="2" charset="0"/>
              </a:rPr>
              <a:t>“By such </a:t>
            </a:r>
            <a:r>
              <a:rPr lang="en-US" sz="2400" dirty="0" err="1">
                <a:solidFill>
                  <a:schemeClr val="bg1"/>
                </a:solidFill>
                <a:latin typeface="Balaram" pitchFamily="2" charset="0"/>
              </a:rPr>
              <a:t>puruñottama</a:t>
            </a:r>
            <a:r>
              <a:rPr lang="en-US" sz="2400" dirty="0">
                <a:solidFill>
                  <a:schemeClr val="bg1"/>
                </a:solidFill>
                <a:latin typeface="Balaram" pitchFamily="2" charset="0"/>
              </a:rPr>
              <a:t>-yoga, as it is stated in the Bhagavad-</a:t>
            </a:r>
            <a:r>
              <a:rPr lang="en-US" sz="2400" dirty="0" err="1">
                <a:solidFill>
                  <a:schemeClr val="bg1"/>
                </a:solidFill>
                <a:latin typeface="Balaram" pitchFamily="2" charset="0"/>
              </a:rPr>
              <a:t>gétä</a:t>
            </a:r>
            <a:r>
              <a:rPr lang="en-US" sz="2400" dirty="0">
                <a:solidFill>
                  <a:schemeClr val="bg1"/>
                </a:solidFill>
                <a:latin typeface="Balaram" pitchFamily="2" charset="0"/>
              </a:rPr>
              <a:t>, one is made perfect even during the present corporeal existence, and one exhibits all the good qualities of the Lord to the highest percentage. Such is the gradual development by association of pure devotees</a:t>
            </a:r>
            <a:r>
              <a:rPr lang="en-US" sz="2400" dirty="0" smtClean="0">
                <a:solidFill>
                  <a:schemeClr val="bg1"/>
                </a:solidFill>
                <a:latin typeface="Balaram" pitchFamily="2" charset="0"/>
              </a:rPr>
              <a:t>.”</a:t>
            </a:r>
            <a:endParaRPr lang="en-US" sz="2400" b="1" dirty="0">
              <a:solidFill>
                <a:schemeClr val="bg1"/>
              </a:solidFill>
              <a:latin typeface="Balaram" pitchFamily="2" charset="0"/>
            </a:endParaRPr>
          </a:p>
        </p:txBody>
      </p:sp>
    </p:spTree>
    <p:extLst>
      <p:ext uri="{BB962C8B-B14F-4D97-AF65-F5344CB8AC3E}">
        <p14:creationId xmlns:p14="http://schemas.microsoft.com/office/powerpoint/2010/main" val="3973026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blinds(horizontal)">
                                      <p:cBhvr>
                                        <p:cTn id="3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3276600"/>
          </a:xfrm>
        </p:spPr>
        <p:txBody>
          <a:bodyPr/>
          <a:lstStyle/>
          <a:p>
            <a:pPr marL="136525" indent="0" algn="ctr">
              <a:buNone/>
            </a:pPr>
            <a:r>
              <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SB </a:t>
            </a: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1.5.35</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yad atra kriyate karma</a:t>
            </a:r>
          </a:p>
          <a:p>
            <a:pPr marL="136525" indent="0" algn="ctr">
              <a:buNone/>
            </a:pPr>
            <a:r>
              <a:rPr lang="vi-VN" sz="3600" b="1" dirty="0">
                <a:ln w="6350">
                  <a:noFill/>
                </a:ln>
                <a:solidFill>
                  <a:srgbClr val="7030A0"/>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bhagavat-paritoñaëam</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jïänaà yat tad adhénaà hi</a:t>
            </a:r>
          </a:p>
          <a:p>
            <a:pPr marL="136525" indent="0" algn="ctr">
              <a:buNone/>
            </a:pPr>
            <a:r>
              <a:rPr lang="vi-VN" sz="3600" b="1" dirty="0">
                <a:ln w="6350">
                  <a:noFill/>
                </a:ln>
                <a:solidFill>
                  <a:srgbClr val="7030A0"/>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bhakti-yoga</a:t>
            </a: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-samanvitam</a:t>
            </a:r>
            <a:endParaRPr lang="en-US" dirty="0"/>
          </a:p>
        </p:txBody>
      </p:sp>
      <p:sp>
        <p:nvSpPr>
          <p:cNvPr id="4" name="Content Placeholder 2"/>
          <p:cNvSpPr txBox="1">
            <a:spLocks/>
          </p:cNvSpPr>
          <p:nvPr/>
        </p:nvSpPr>
        <p:spPr bwMode="auto">
          <a:xfrm>
            <a:off x="228600" y="3825875"/>
            <a:ext cx="8686800" cy="2651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buNone/>
            </a:pPr>
            <a:r>
              <a:rPr lang="en-US" b="1" i="1" dirty="0" smtClean="0">
                <a:solidFill>
                  <a:srgbClr val="7030A0"/>
                </a:solidFill>
                <a:latin typeface="Balaram" pitchFamily="2" charset="0"/>
              </a:rPr>
              <a:t>Translation</a:t>
            </a:r>
            <a:r>
              <a:rPr lang="en-US" b="1" i="1" dirty="0">
                <a:solidFill>
                  <a:srgbClr val="7030A0"/>
                </a:solidFill>
                <a:latin typeface="Balaram" pitchFamily="2" charset="0"/>
              </a:rPr>
              <a:t>: Whatever work is done here in this life </a:t>
            </a:r>
            <a:r>
              <a:rPr lang="en-US" b="1" i="1" dirty="0" smtClean="0">
                <a:solidFill>
                  <a:srgbClr val="7030A0"/>
                </a:solidFill>
                <a:latin typeface="Balaram" pitchFamily="2" charset="0"/>
              </a:rPr>
              <a:t>for</a:t>
            </a:r>
          </a:p>
          <a:p>
            <a:pPr>
              <a:buNone/>
            </a:pPr>
            <a:r>
              <a:rPr lang="en-US" b="1" i="1" dirty="0" smtClean="0">
                <a:solidFill>
                  <a:srgbClr val="7030A0"/>
                </a:solidFill>
                <a:latin typeface="Balaram" pitchFamily="2" charset="0"/>
              </a:rPr>
              <a:t> </a:t>
            </a:r>
            <a:r>
              <a:rPr lang="en-US" b="1" i="1" dirty="0">
                <a:solidFill>
                  <a:srgbClr val="7030A0"/>
                </a:solidFill>
                <a:latin typeface="Balaram" pitchFamily="2" charset="0"/>
              </a:rPr>
              <a:t>the satisfaction of the mission of the Lord is called </a:t>
            </a:r>
            <a:endParaRPr lang="en-US" b="1" i="1" dirty="0" smtClean="0">
              <a:solidFill>
                <a:srgbClr val="7030A0"/>
              </a:solidFill>
              <a:latin typeface="Balaram" pitchFamily="2" charset="0"/>
            </a:endParaRPr>
          </a:p>
          <a:p>
            <a:pPr>
              <a:buNone/>
            </a:pPr>
            <a:r>
              <a:rPr lang="en-US" b="1" i="1" dirty="0" smtClean="0">
                <a:solidFill>
                  <a:srgbClr val="7030A0"/>
                </a:solidFill>
                <a:latin typeface="Balaram" pitchFamily="2" charset="0"/>
              </a:rPr>
              <a:t>bhakti-yoga</a:t>
            </a:r>
            <a:r>
              <a:rPr lang="en-US" b="1" i="1" dirty="0">
                <a:solidFill>
                  <a:srgbClr val="7030A0"/>
                </a:solidFill>
                <a:latin typeface="Balaram" pitchFamily="2" charset="0"/>
              </a:rPr>
              <a:t>, or transcendental loving service to the Lord</a:t>
            </a:r>
            <a:r>
              <a:rPr lang="en-US" b="1" i="1" dirty="0" smtClean="0">
                <a:solidFill>
                  <a:srgbClr val="7030A0"/>
                </a:solidFill>
                <a:latin typeface="Balaram" pitchFamily="2" charset="0"/>
              </a:rPr>
              <a:t>,</a:t>
            </a:r>
          </a:p>
          <a:p>
            <a:pPr>
              <a:buNone/>
            </a:pPr>
            <a:r>
              <a:rPr lang="en-US" b="1" i="1" dirty="0" smtClean="0">
                <a:solidFill>
                  <a:srgbClr val="7030A0"/>
                </a:solidFill>
                <a:latin typeface="Balaram" pitchFamily="2" charset="0"/>
              </a:rPr>
              <a:t> </a:t>
            </a:r>
            <a:r>
              <a:rPr lang="en-US" b="1" i="1" dirty="0">
                <a:solidFill>
                  <a:srgbClr val="7030A0"/>
                </a:solidFill>
                <a:latin typeface="Balaram" pitchFamily="2" charset="0"/>
              </a:rPr>
              <a:t>and what is called knowledge becomes a concomitant </a:t>
            </a:r>
            <a:endParaRPr lang="en-US" b="1" i="1" dirty="0" smtClean="0">
              <a:solidFill>
                <a:srgbClr val="7030A0"/>
              </a:solidFill>
              <a:latin typeface="Balaram" pitchFamily="2" charset="0"/>
            </a:endParaRPr>
          </a:p>
          <a:p>
            <a:pPr>
              <a:buNone/>
            </a:pPr>
            <a:r>
              <a:rPr lang="en-US" b="1" i="1" dirty="0" smtClean="0">
                <a:solidFill>
                  <a:srgbClr val="7030A0"/>
                </a:solidFill>
                <a:latin typeface="Balaram" pitchFamily="2" charset="0"/>
              </a:rPr>
              <a:t>factor</a:t>
            </a:r>
            <a:r>
              <a:rPr lang="en-US" b="1" i="1" dirty="0">
                <a:solidFill>
                  <a:srgbClr val="7030A0"/>
                </a:solidFill>
                <a:latin typeface="Balaram" pitchFamily="2" charset="0"/>
              </a:rPr>
              <a:t>.</a:t>
            </a:r>
            <a:endParaRPr lang="en-US" dirty="0" smtClean="0"/>
          </a:p>
        </p:txBody>
      </p:sp>
    </p:spTree>
    <p:extLst>
      <p:ext uri="{BB962C8B-B14F-4D97-AF65-F5344CB8AC3E}">
        <p14:creationId xmlns:p14="http://schemas.microsoft.com/office/powerpoint/2010/main" val="5967882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762000"/>
          </a:xfrm>
        </p:spPr>
        <p:txBody>
          <a:bodyPr/>
          <a:lstStyle/>
          <a:p>
            <a:pPr marL="136525" indent="0">
              <a:buNone/>
            </a:pP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1.5.35 Purport</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p:txBody>
      </p:sp>
      <p:sp>
        <p:nvSpPr>
          <p:cNvPr id="4" name="Content Placeholder 2"/>
          <p:cNvSpPr txBox="1">
            <a:spLocks/>
          </p:cNvSpPr>
          <p:nvPr/>
        </p:nvSpPr>
        <p:spPr bwMode="auto">
          <a:xfrm>
            <a:off x="228600" y="762000"/>
            <a:ext cx="8686800" cy="594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r>
              <a:rPr lang="en-US" dirty="0" err="1" smtClean="0">
                <a:solidFill>
                  <a:srgbClr val="7030A0"/>
                </a:solidFill>
                <a:latin typeface="Balaram" pitchFamily="2" charset="0"/>
              </a:rPr>
              <a:t>Fruitive</a:t>
            </a:r>
            <a:r>
              <a:rPr lang="en-US" dirty="0" smtClean="0">
                <a:solidFill>
                  <a:srgbClr val="7030A0"/>
                </a:solidFill>
                <a:latin typeface="Balaram" pitchFamily="2" charset="0"/>
              </a:rPr>
              <a:t> work results in no transcendental knowledge </a:t>
            </a:r>
          </a:p>
          <a:p>
            <a:r>
              <a:rPr lang="en-US" dirty="0" smtClean="0">
                <a:solidFill>
                  <a:srgbClr val="7030A0"/>
                </a:solidFill>
                <a:latin typeface="Balaram" pitchFamily="2" charset="0"/>
              </a:rPr>
              <a:t>Bhakti-yoga is above </a:t>
            </a:r>
            <a:r>
              <a:rPr lang="en-US" dirty="0" err="1" smtClean="0">
                <a:solidFill>
                  <a:srgbClr val="7030A0"/>
                </a:solidFill>
                <a:latin typeface="Balaram" pitchFamily="2" charset="0"/>
              </a:rPr>
              <a:t>Jnana</a:t>
            </a:r>
            <a:r>
              <a:rPr lang="en-US" dirty="0" smtClean="0">
                <a:solidFill>
                  <a:srgbClr val="7030A0"/>
                </a:solidFill>
                <a:latin typeface="Balaram" pitchFamily="2" charset="0"/>
              </a:rPr>
              <a:t> and Karma – </a:t>
            </a:r>
            <a:r>
              <a:rPr lang="en-US" sz="2000" dirty="0" smtClean="0">
                <a:solidFill>
                  <a:srgbClr val="7030A0"/>
                </a:solidFill>
                <a:latin typeface="Balaram" pitchFamily="2" charset="0"/>
              </a:rPr>
              <a:t>BRS 1.1.11</a:t>
            </a:r>
          </a:p>
          <a:p>
            <a:r>
              <a:rPr lang="en-US" dirty="0" err="1" smtClean="0">
                <a:solidFill>
                  <a:srgbClr val="7030A0"/>
                </a:solidFill>
                <a:latin typeface="Balaram" pitchFamily="2" charset="0"/>
              </a:rPr>
              <a:t>Jnana</a:t>
            </a:r>
            <a:r>
              <a:rPr lang="en-US" dirty="0" smtClean="0">
                <a:solidFill>
                  <a:srgbClr val="7030A0"/>
                </a:solidFill>
                <a:latin typeface="Balaram" pitchFamily="2" charset="0"/>
              </a:rPr>
              <a:t> and Karma are dependent on bhakti-yoga – </a:t>
            </a:r>
            <a:r>
              <a:rPr lang="en-US" sz="2400" dirty="0">
                <a:solidFill>
                  <a:srgbClr val="7030A0"/>
                </a:solidFill>
                <a:latin typeface="Balaram" pitchFamily="2" charset="0"/>
              </a:rPr>
              <a:t>SB </a:t>
            </a:r>
            <a:r>
              <a:rPr lang="en-US" sz="2400" dirty="0" smtClean="0">
                <a:solidFill>
                  <a:srgbClr val="7030A0"/>
                </a:solidFill>
                <a:latin typeface="Balaram" pitchFamily="2" charset="0"/>
              </a:rPr>
              <a:t>1.5.12</a:t>
            </a:r>
          </a:p>
          <a:p>
            <a:r>
              <a:rPr lang="en-US" dirty="0" smtClean="0">
                <a:solidFill>
                  <a:srgbClr val="7030A0"/>
                </a:solidFill>
                <a:latin typeface="Balaram" pitchFamily="2" charset="0"/>
              </a:rPr>
              <a:t>Need to know God to please Him</a:t>
            </a:r>
          </a:p>
          <a:p>
            <a:r>
              <a:rPr lang="en-US" dirty="0" smtClean="0">
                <a:solidFill>
                  <a:srgbClr val="7030A0"/>
                </a:solidFill>
                <a:latin typeface="Balaram" pitchFamily="2" charset="0"/>
              </a:rPr>
              <a:t>‘Pleasing </a:t>
            </a:r>
            <a:r>
              <a:rPr lang="en-US" dirty="0" err="1" smtClean="0">
                <a:solidFill>
                  <a:srgbClr val="7030A0"/>
                </a:solidFill>
                <a:latin typeface="Balaram" pitchFamily="2" charset="0"/>
              </a:rPr>
              <a:t>Krsna</a:t>
            </a:r>
            <a:r>
              <a:rPr lang="en-US" dirty="0" smtClean="0">
                <a:solidFill>
                  <a:srgbClr val="7030A0"/>
                </a:solidFill>
                <a:latin typeface="Balaram" pitchFamily="2" charset="0"/>
              </a:rPr>
              <a:t>’ </a:t>
            </a:r>
            <a:r>
              <a:rPr lang="en-US" dirty="0" smtClean="0">
                <a:solidFill>
                  <a:srgbClr val="7030A0"/>
                </a:solidFill>
                <a:latin typeface="Balaram" pitchFamily="2" charset="0"/>
              </a:rPr>
              <a:t>factor</a:t>
            </a:r>
          </a:p>
          <a:p>
            <a:pPr marL="136525" indent="0">
              <a:buNone/>
            </a:pPr>
            <a:r>
              <a:rPr lang="en-US" dirty="0" smtClean="0">
                <a:solidFill>
                  <a:srgbClr val="7030A0"/>
                </a:solidFill>
                <a:latin typeface="Balaram" pitchFamily="2" charset="0"/>
              </a:rPr>
              <a:t>       -  Karma yoga -&gt; Bhakti yoga</a:t>
            </a:r>
          </a:p>
          <a:p>
            <a:pPr marL="136525" indent="0">
              <a:buNone/>
            </a:pPr>
            <a:r>
              <a:rPr lang="en-US" dirty="0">
                <a:solidFill>
                  <a:srgbClr val="7030A0"/>
                </a:solidFill>
                <a:latin typeface="Balaram" pitchFamily="2" charset="0"/>
              </a:rPr>
              <a:t> </a:t>
            </a:r>
            <a:r>
              <a:rPr lang="en-US" dirty="0" smtClean="0">
                <a:solidFill>
                  <a:srgbClr val="7030A0"/>
                </a:solidFill>
                <a:latin typeface="Balaram" pitchFamily="2" charset="0"/>
              </a:rPr>
              <a:t>      -  Essence of everything</a:t>
            </a:r>
          </a:p>
          <a:p>
            <a:pPr marL="136525" indent="0">
              <a:buNone/>
            </a:pPr>
            <a:r>
              <a:rPr lang="en-US" dirty="0">
                <a:solidFill>
                  <a:srgbClr val="7030A0"/>
                </a:solidFill>
                <a:latin typeface="Balaram" pitchFamily="2" charset="0"/>
              </a:rPr>
              <a:t> </a:t>
            </a:r>
            <a:r>
              <a:rPr lang="en-US" dirty="0" smtClean="0">
                <a:solidFill>
                  <a:srgbClr val="7030A0"/>
                </a:solidFill>
                <a:latin typeface="Balaram" pitchFamily="2" charset="0"/>
              </a:rPr>
              <a:t>      -  Saves us from complacency</a:t>
            </a:r>
          </a:p>
          <a:p>
            <a:pPr marL="136525" indent="0">
              <a:buNone/>
            </a:pPr>
            <a:r>
              <a:rPr lang="en-US" dirty="0">
                <a:solidFill>
                  <a:srgbClr val="7030A0"/>
                </a:solidFill>
                <a:latin typeface="Balaram" pitchFamily="2" charset="0"/>
              </a:rPr>
              <a:t> </a:t>
            </a:r>
            <a:r>
              <a:rPr lang="en-US" dirty="0" smtClean="0">
                <a:solidFill>
                  <a:srgbClr val="7030A0"/>
                </a:solidFill>
                <a:latin typeface="Balaram" pitchFamily="2" charset="0"/>
              </a:rPr>
              <a:t>      -  Protects against being mechanical </a:t>
            </a:r>
          </a:p>
          <a:p>
            <a:pPr marL="136525" indent="0">
              <a:buNone/>
            </a:pPr>
            <a:r>
              <a:rPr lang="en-US" dirty="0">
                <a:solidFill>
                  <a:srgbClr val="7030A0"/>
                </a:solidFill>
                <a:latin typeface="Balaram" pitchFamily="2" charset="0"/>
              </a:rPr>
              <a:t> </a:t>
            </a:r>
            <a:r>
              <a:rPr lang="en-US" dirty="0" smtClean="0">
                <a:solidFill>
                  <a:srgbClr val="7030A0"/>
                </a:solidFill>
                <a:latin typeface="Balaram" pitchFamily="2" charset="0"/>
              </a:rPr>
              <a:t>      -  Dynamic relationship   </a:t>
            </a:r>
          </a:p>
          <a:p>
            <a:pPr marL="136525" indent="0">
              <a:buNone/>
            </a:pPr>
            <a:r>
              <a:rPr lang="en-US" dirty="0">
                <a:solidFill>
                  <a:srgbClr val="7030A0"/>
                </a:solidFill>
                <a:latin typeface="Balaram" pitchFamily="2" charset="0"/>
              </a:rPr>
              <a:t> </a:t>
            </a:r>
            <a:r>
              <a:rPr lang="en-US" dirty="0" smtClean="0">
                <a:solidFill>
                  <a:srgbClr val="7030A0"/>
                </a:solidFill>
                <a:latin typeface="Balaram" pitchFamily="2" charset="0"/>
              </a:rPr>
              <a:t>      -  Aim of KC movement</a:t>
            </a:r>
          </a:p>
          <a:p>
            <a:endParaRPr lang="en-US" dirty="0" smtClean="0">
              <a:solidFill>
                <a:srgbClr val="7030A0"/>
              </a:solidFill>
              <a:latin typeface="Balaram" pitchFamily="2" charset="0"/>
            </a:endParaRPr>
          </a:p>
          <a:p>
            <a:endParaRPr lang="en-US" dirty="0">
              <a:solidFill>
                <a:srgbClr val="7030A0"/>
              </a:solidFill>
              <a:latin typeface="Balaram" pitchFamily="2" charset="0"/>
            </a:endParaRPr>
          </a:p>
          <a:p>
            <a:endParaRPr lang="en-US" dirty="0" smtClean="0">
              <a:solidFill>
                <a:srgbClr val="7030A0"/>
              </a:solidFill>
              <a:latin typeface="Balaram" pitchFamily="2" charset="0"/>
            </a:endParaRPr>
          </a:p>
        </p:txBody>
      </p:sp>
    </p:spTree>
    <p:extLst>
      <p:ext uri="{BB962C8B-B14F-4D97-AF65-F5344CB8AC3E}">
        <p14:creationId xmlns:p14="http://schemas.microsoft.com/office/powerpoint/2010/main" val="2043072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762000"/>
          </a:xfrm>
        </p:spPr>
        <p:txBody>
          <a:bodyPr/>
          <a:lstStyle/>
          <a:p>
            <a:pPr marL="136525" indent="0">
              <a:buNone/>
            </a:pP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1.5.35 Purport</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p:txBody>
      </p:sp>
      <p:sp>
        <p:nvSpPr>
          <p:cNvPr id="6" name="TextBox 4"/>
          <p:cNvSpPr txBox="1">
            <a:spLocks noChangeArrowheads="1"/>
          </p:cNvSpPr>
          <p:nvPr/>
        </p:nvSpPr>
        <p:spPr bwMode="auto">
          <a:xfrm>
            <a:off x="399143" y="990600"/>
            <a:ext cx="8229600" cy="2677656"/>
          </a:xfrm>
          <a:prstGeom prst="rect">
            <a:avLst/>
          </a:prstGeom>
          <a:solidFill>
            <a:schemeClr val="tx1"/>
          </a:solidFill>
          <a:ln w="9525">
            <a:noFill/>
            <a:miter lim="800000"/>
            <a:headEnd/>
            <a:tailEnd/>
          </a:ln>
        </p:spPr>
        <p:txBody>
          <a:bodyPr wrap="square">
            <a:spAutoFit/>
          </a:bodyPr>
          <a:lstStyle/>
          <a:p>
            <a:r>
              <a:rPr lang="en-US" sz="2400" dirty="0">
                <a:solidFill>
                  <a:schemeClr val="bg1"/>
                </a:solidFill>
                <a:latin typeface="Balaram" pitchFamily="2" charset="0"/>
              </a:rPr>
              <a:t>“The Lord does not want His sons, the living beings, to suffer the threefold miseries of life. He desires that all of them come to Him and live with Him, but going back to Godhead means that </a:t>
            </a:r>
            <a:r>
              <a:rPr lang="en-US" sz="2400" dirty="0">
                <a:solidFill>
                  <a:srgbClr val="7030A0"/>
                </a:solidFill>
                <a:latin typeface="Balaram" pitchFamily="2" charset="0"/>
              </a:rPr>
              <a:t>one must purify </a:t>
            </a:r>
            <a:r>
              <a:rPr lang="en-US" sz="2400" dirty="0">
                <a:solidFill>
                  <a:schemeClr val="bg1"/>
                </a:solidFill>
                <a:latin typeface="Balaram" pitchFamily="2" charset="0"/>
              </a:rPr>
              <a:t>himself from material infections. When work is performed, therefore, to satisfy the Lord, the performer becomes gradually purified from the material affection. This purification means attainment of </a:t>
            </a:r>
            <a:r>
              <a:rPr lang="en-US" sz="2400" dirty="0">
                <a:solidFill>
                  <a:srgbClr val="7030A0"/>
                </a:solidFill>
                <a:latin typeface="Balaram" pitchFamily="2" charset="0"/>
              </a:rPr>
              <a:t>spiritual </a:t>
            </a:r>
            <a:r>
              <a:rPr lang="en-US" sz="2400" dirty="0" smtClean="0">
                <a:solidFill>
                  <a:srgbClr val="7030A0"/>
                </a:solidFill>
                <a:latin typeface="Balaram" pitchFamily="2" charset="0"/>
              </a:rPr>
              <a:t>knowledge</a:t>
            </a:r>
            <a:r>
              <a:rPr lang="en-US" sz="2400" dirty="0" smtClean="0">
                <a:solidFill>
                  <a:schemeClr val="bg1"/>
                </a:solidFill>
                <a:latin typeface="Balaram" pitchFamily="2" charset="0"/>
              </a:rPr>
              <a:t>.”</a:t>
            </a:r>
            <a:endParaRPr lang="en-US" sz="2400" b="1" dirty="0">
              <a:solidFill>
                <a:schemeClr val="bg1"/>
              </a:solidFill>
              <a:latin typeface="Balaram" pitchFamily="2" charset="0"/>
            </a:endParaRPr>
          </a:p>
        </p:txBody>
      </p:sp>
    </p:spTree>
    <p:extLst>
      <p:ext uri="{BB962C8B-B14F-4D97-AF65-F5344CB8AC3E}">
        <p14:creationId xmlns:p14="http://schemas.microsoft.com/office/powerpoint/2010/main" val="116337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399143" y="914400"/>
            <a:ext cx="8229600" cy="3785652"/>
          </a:xfrm>
          <a:prstGeom prst="rect">
            <a:avLst/>
          </a:prstGeom>
          <a:solidFill>
            <a:schemeClr val="tx1"/>
          </a:solidFill>
          <a:ln w="9525">
            <a:noFill/>
            <a:miter lim="800000"/>
            <a:headEnd/>
            <a:tailEnd/>
          </a:ln>
        </p:spPr>
        <p:txBody>
          <a:bodyPr wrap="square">
            <a:spAutoFit/>
          </a:bodyPr>
          <a:lstStyle/>
          <a:p>
            <a:r>
              <a:rPr lang="en-US" sz="2400" dirty="0">
                <a:solidFill>
                  <a:schemeClr val="bg1"/>
                </a:solidFill>
                <a:latin typeface="Balaram" pitchFamily="2" charset="0"/>
              </a:rPr>
              <a:t>“So this is the process, </a:t>
            </a:r>
            <a:r>
              <a:rPr lang="en-US" sz="2400" dirty="0" err="1">
                <a:solidFill>
                  <a:schemeClr val="bg1"/>
                </a:solidFill>
                <a:latin typeface="Balaram" pitchFamily="2" charset="0"/>
              </a:rPr>
              <a:t>bhagavat-tosanam</a:t>
            </a:r>
            <a:r>
              <a:rPr lang="en-US" sz="2400" dirty="0">
                <a:solidFill>
                  <a:schemeClr val="bg1"/>
                </a:solidFill>
                <a:latin typeface="Balaram" pitchFamily="2" charset="0"/>
              </a:rPr>
              <a:t> or </a:t>
            </a:r>
            <a:r>
              <a:rPr lang="en-US" sz="2400" dirty="0" err="1">
                <a:solidFill>
                  <a:schemeClr val="bg1"/>
                </a:solidFill>
                <a:latin typeface="Balaram" pitchFamily="2" charset="0"/>
              </a:rPr>
              <a:t>hari-tosanam</a:t>
            </a:r>
            <a:r>
              <a:rPr lang="en-US" sz="2400" dirty="0">
                <a:solidFill>
                  <a:schemeClr val="bg1"/>
                </a:solidFill>
                <a:latin typeface="Balaram" pitchFamily="2" charset="0"/>
              </a:rPr>
              <a:t>. Also this way. And to receive the knowledge from </a:t>
            </a:r>
            <a:r>
              <a:rPr lang="en-US" sz="2400" dirty="0" err="1">
                <a:solidFill>
                  <a:schemeClr val="bg1"/>
                </a:solidFill>
                <a:latin typeface="Balaram" pitchFamily="2" charset="0"/>
              </a:rPr>
              <a:t>Bhagavan</a:t>
            </a:r>
            <a:r>
              <a:rPr lang="en-US" sz="2400" dirty="0">
                <a:solidFill>
                  <a:schemeClr val="bg1"/>
                </a:solidFill>
                <a:latin typeface="Balaram" pitchFamily="2" charset="0"/>
              </a:rPr>
              <a:t>, that is also </a:t>
            </a:r>
            <a:r>
              <a:rPr lang="en-US" sz="2400" dirty="0" err="1">
                <a:solidFill>
                  <a:schemeClr val="bg1"/>
                </a:solidFill>
                <a:latin typeface="Balaram" pitchFamily="2" charset="0"/>
              </a:rPr>
              <a:t>parampara</a:t>
            </a:r>
            <a:r>
              <a:rPr lang="en-US" sz="2400" dirty="0">
                <a:solidFill>
                  <a:schemeClr val="bg1"/>
                </a:solidFill>
                <a:latin typeface="Balaram" pitchFamily="2" charset="0"/>
              </a:rPr>
              <a:t> system. The </a:t>
            </a:r>
            <a:r>
              <a:rPr lang="en-US" sz="2400" dirty="0" err="1">
                <a:solidFill>
                  <a:schemeClr val="bg1"/>
                </a:solidFill>
                <a:latin typeface="Balaram" pitchFamily="2" charset="0"/>
              </a:rPr>
              <a:t>parampara</a:t>
            </a:r>
            <a:r>
              <a:rPr lang="en-US" sz="2400" dirty="0">
                <a:solidFill>
                  <a:schemeClr val="bg1"/>
                </a:solidFill>
                <a:latin typeface="Balaram" pitchFamily="2" charset="0"/>
              </a:rPr>
              <a:t> system must be maintained, and if it is done nicely, then as it is stated here, </a:t>
            </a:r>
            <a:r>
              <a:rPr lang="en-US" sz="2400" dirty="0" err="1">
                <a:solidFill>
                  <a:schemeClr val="bg1"/>
                </a:solidFill>
                <a:latin typeface="Balaram" pitchFamily="2" charset="0"/>
              </a:rPr>
              <a:t>yad</a:t>
            </a:r>
            <a:r>
              <a:rPr lang="en-US" sz="2400" dirty="0">
                <a:solidFill>
                  <a:schemeClr val="bg1"/>
                </a:solidFill>
                <a:latin typeface="Balaram" pitchFamily="2" charset="0"/>
              </a:rPr>
              <a:t> </a:t>
            </a:r>
            <a:r>
              <a:rPr lang="en-US" sz="2400" dirty="0" err="1">
                <a:solidFill>
                  <a:schemeClr val="bg1"/>
                </a:solidFill>
                <a:latin typeface="Balaram" pitchFamily="2" charset="0"/>
              </a:rPr>
              <a:t>atra</a:t>
            </a:r>
            <a:r>
              <a:rPr lang="en-US" sz="2400" dirty="0">
                <a:solidFill>
                  <a:schemeClr val="bg1"/>
                </a:solidFill>
                <a:latin typeface="Balaram" pitchFamily="2" charset="0"/>
              </a:rPr>
              <a:t> </a:t>
            </a:r>
            <a:r>
              <a:rPr lang="en-US" sz="2400" dirty="0" err="1">
                <a:solidFill>
                  <a:schemeClr val="bg1"/>
                </a:solidFill>
                <a:latin typeface="Balaram" pitchFamily="2" charset="0"/>
              </a:rPr>
              <a:t>kriyate</a:t>
            </a:r>
            <a:r>
              <a:rPr lang="en-US" sz="2400" dirty="0">
                <a:solidFill>
                  <a:schemeClr val="bg1"/>
                </a:solidFill>
                <a:latin typeface="Balaram" pitchFamily="2" charset="0"/>
              </a:rPr>
              <a:t>, </a:t>
            </a:r>
            <a:r>
              <a:rPr lang="en-US" sz="2400" dirty="0">
                <a:solidFill>
                  <a:srgbClr val="7030A0"/>
                </a:solidFill>
                <a:latin typeface="Balaram" pitchFamily="2" charset="0"/>
              </a:rPr>
              <a:t>whatever you do</a:t>
            </a:r>
            <a:r>
              <a:rPr lang="en-US" sz="2400" dirty="0">
                <a:solidFill>
                  <a:schemeClr val="bg1"/>
                </a:solidFill>
                <a:latin typeface="Balaram" pitchFamily="2" charset="0"/>
              </a:rPr>
              <a:t>, that is for your perfection. If you keep this </a:t>
            </a:r>
            <a:r>
              <a:rPr lang="en-US" sz="2400" dirty="0" err="1">
                <a:solidFill>
                  <a:schemeClr val="bg1"/>
                </a:solidFill>
                <a:latin typeface="Balaram" pitchFamily="2" charset="0"/>
              </a:rPr>
              <a:t>parampara</a:t>
            </a:r>
            <a:r>
              <a:rPr lang="en-US" sz="2400" dirty="0">
                <a:solidFill>
                  <a:schemeClr val="bg1"/>
                </a:solidFill>
                <a:latin typeface="Balaram" pitchFamily="2" charset="0"/>
              </a:rPr>
              <a:t> system and if you try to satisfy the Supreme Personality of Godhead, then </a:t>
            </a:r>
            <a:r>
              <a:rPr lang="en-US" sz="2400" dirty="0">
                <a:solidFill>
                  <a:srgbClr val="7030A0"/>
                </a:solidFill>
                <a:latin typeface="Balaram" pitchFamily="2" charset="0"/>
              </a:rPr>
              <a:t>whatever you do</a:t>
            </a:r>
            <a:r>
              <a:rPr lang="en-US" sz="2400" dirty="0">
                <a:solidFill>
                  <a:schemeClr val="bg1"/>
                </a:solidFill>
                <a:latin typeface="Balaram" pitchFamily="2" charset="0"/>
              </a:rPr>
              <a:t>, that is perfection. It doesn't matter. The test is whether </a:t>
            </a:r>
            <a:r>
              <a:rPr lang="en-US" sz="2400" dirty="0" err="1">
                <a:solidFill>
                  <a:schemeClr val="bg1"/>
                </a:solidFill>
                <a:latin typeface="Balaram" pitchFamily="2" charset="0"/>
              </a:rPr>
              <a:t>Krsna</a:t>
            </a:r>
            <a:r>
              <a:rPr lang="en-US" sz="2400" dirty="0">
                <a:solidFill>
                  <a:schemeClr val="bg1"/>
                </a:solidFill>
                <a:latin typeface="Balaram" pitchFamily="2" charset="0"/>
              </a:rPr>
              <a:t> is satisfied, whether your spiritual master is satisfied. Then you are perfect..”</a:t>
            </a:r>
          </a:p>
        </p:txBody>
      </p:sp>
      <p:sp>
        <p:nvSpPr>
          <p:cNvPr id="7" name="Content Placeholder 2"/>
          <p:cNvSpPr txBox="1">
            <a:spLocks/>
          </p:cNvSpPr>
          <p:nvPr/>
        </p:nvSpPr>
        <p:spPr bwMode="auto">
          <a:xfrm>
            <a:off x="381000" y="76200"/>
            <a:ext cx="85344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136525" indent="0">
              <a:buFont typeface="Wingdings 2" pitchFamily="18" charset="2"/>
              <a:buNone/>
            </a:pPr>
            <a:r>
              <a:rPr lang="en-US" sz="3600" b="1"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Srila Prabhupada’s lecture</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p:txBody>
      </p:sp>
    </p:spTree>
    <p:extLst>
      <p:ext uri="{BB962C8B-B14F-4D97-AF65-F5344CB8AC3E}">
        <p14:creationId xmlns:p14="http://schemas.microsoft.com/office/powerpoint/2010/main" val="3500158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3276600"/>
          </a:xfrm>
        </p:spPr>
        <p:txBody>
          <a:bodyPr/>
          <a:lstStyle/>
          <a:p>
            <a:pPr marL="136525" indent="0" algn="ctr">
              <a:buNone/>
            </a:pPr>
            <a:r>
              <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SB </a:t>
            </a: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1.5.36</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kurväëä yatra karmäëi</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bhagavac-</a:t>
            </a:r>
            <a:r>
              <a:rPr lang="vi-VN" sz="3600" b="1" dirty="0">
                <a:ln w="6350">
                  <a:noFill/>
                </a:ln>
                <a:solidFill>
                  <a:srgbClr val="7030A0"/>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chikñayä</a:t>
            </a: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sakåt</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gåëanti guëa-nämäni</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kåñëasyänusmaranti ca</a:t>
            </a:r>
            <a:endParaRPr lang="en-US" dirty="0"/>
          </a:p>
        </p:txBody>
      </p:sp>
      <p:sp>
        <p:nvSpPr>
          <p:cNvPr id="4" name="Content Placeholder 2"/>
          <p:cNvSpPr txBox="1">
            <a:spLocks/>
          </p:cNvSpPr>
          <p:nvPr/>
        </p:nvSpPr>
        <p:spPr bwMode="auto">
          <a:xfrm>
            <a:off x="228600" y="3657600"/>
            <a:ext cx="8686800" cy="2193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buNone/>
            </a:pPr>
            <a:r>
              <a:rPr lang="en-US" b="1" i="1" dirty="0" smtClean="0">
                <a:solidFill>
                  <a:srgbClr val="7030A0"/>
                </a:solidFill>
                <a:latin typeface="Balaram" pitchFamily="2" charset="0"/>
              </a:rPr>
              <a:t>Translation</a:t>
            </a:r>
            <a:r>
              <a:rPr lang="en-US" b="1" i="1" dirty="0">
                <a:solidFill>
                  <a:srgbClr val="7030A0"/>
                </a:solidFill>
                <a:latin typeface="Balaram" pitchFamily="2" charset="0"/>
              </a:rPr>
              <a:t>: While performing duties according to the </a:t>
            </a:r>
            <a:endParaRPr lang="en-US" b="1" i="1" dirty="0" smtClean="0">
              <a:solidFill>
                <a:srgbClr val="7030A0"/>
              </a:solidFill>
              <a:latin typeface="Balaram" pitchFamily="2" charset="0"/>
            </a:endParaRPr>
          </a:p>
          <a:p>
            <a:pPr>
              <a:buNone/>
            </a:pPr>
            <a:r>
              <a:rPr lang="en-US" b="1" i="1" dirty="0" smtClean="0">
                <a:solidFill>
                  <a:schemeClr val="bg1"/>
                </a:solidFill>
                <a:latin typeface="Balaram" pitchFamily="2" charset="0"/>
              </a:rPr>
              <a:t>order </a:t>
            </a:r>
            <a:r>
              <a:rPr lang="en-US" b="1" i="1" dirty="0">
                <a:solidFill>
                  <a:schemeClr val="bg1"/>
                </a:solidFill>
                <a:latin typeface="Balaram" pitchFamily="2" charset="0"/>
              </a:rPr>
              <a:t>of </a:t>
            </a:r>
            <a:r>
              <a:rPr lang="en-US" b="1" i="1" dirty="0" err="1">
                <a:solidFill>
                  <a:schemeClr val="bg1"/>
                </a:solidFill>
                <a:latin typeface="Balaram" pitchFamily="2" charset="0"/>
              </a:rPr>
              <a:t>Çré</a:t>
            </a:r>
            <a:r>
              <a:rPr lang="en-US" b="1" i="1" dirty="0">
                <a:solidFill>
                  <a:schemeClr val="bg1"/>
                </a:solidFill>
                <a:latin typeface="Balaram" pitchFamily="2" charset="0"/>
              </a:rPr>
              <a:t> </a:t>
            </a:r>
            <a:r>
              <a:rPr lang="en-US" b="1" i="1" dirty="0" err="1">
                <a:solidFill>
                  <a:schemeClr val="bg1"/>
                </a:solidFill>
                <a:latin typeface="Balaram" pitchFamily="2" charset="0"/>
              </a:rPr>
              <a:t>Kåñëa</a:t>
            </a:r>
            <a:r>
              <a:rPr lang="en-US" b="1" i="1" dirty="0">
                <a:solidFill>
                  <a:srgbClr val="7030A0"/>
                </a:solidFill>
                <a:latin typeface="Balaram" pitchFamily="2" charset="0"/>
              </a:rPr>
              <a:t>, the Supreme Personality of Godhead, </a:t>
            </a:r>
            <a:endParaRPr lang="en-US" b="1" i="1" dirty="0" smtClean="0">
              <a:solidFill>
                <a:srgbClr val="7030A0"/>
              </a:solidFill>
              <a:latin typeface="Balaram" pitchFamily="2" charset="0"/>
            </a:endParaRPr>
          </a:p>
          <a:p>
            <a:pPr>
              <a:buNone/>
            </a:pPr>
            <a:r>
              <a:rPr lang="en-US" b="1" i="1" dirty="0" smtClean="0">
                <a:solidFill>
                  <a:srgbClr val="7030A0"/>
                </a:solidFill>
                <a:latin typeface="Balaram" pitchFamily="2" charset="0"/>
              </a:rPr>
              <a:t>one </a:t>
            </a:r>
            <a:r>
              <a:rPr lang="en-US" b="1" i="1" dirty="0">
                <a:solidFill>
                  <a:srgbClr val="7030A0"/>
                </a:solidFill>
                <a:latin typeface="Balaram" pitchFamily="2" charset="0"/>
              </a:rPr>
              <a:t>constantly remembers Him, His names and </a:t>
            </a:r>
            <a:r>
              <a:rPr lang="en-US" b="1" i="1" dirty="0" smtClean="0">
                <a:solidFill>
                  <a:srgbClr val="7030A0"/>
                </a:solidFill>
                <a:latin typeface="Balaram" pitchFamily="2" charset="0"/>
              </a:rPr>
              <a:t>His</a:t>
            </a:r>
          </a:p>
          <a:p>
            <a:pPr>
              <a:buNone/>
            </a:pPr>
            <a:r>
              <a:rPr lang="en-US" b="1" i="1" dirty="0" smtClean="0">
                <a:solidFill>
                  <a:srgbClr val="7030A0"/>
                </a:solidFill>
                <a:latin typeface="Balaram" pitchFamily="2" charset="0"/>
              </a:rPr>
              <a:t>qualities</a:t>
            </a:r>
            <a:r>
              <a:rPr lang="en-US" b="1" i="1" dirty="0">
                <a:solidFill>
                  <a:srgbClr val="7030A0"/>
                </a:solidFill>
                <a:latin typeface="Balaram" pitchFamily="2" charset="0"/>
              </a:rPr>
              <a:t>.</a:t>
            </a:r>
            <a:endParaRPr lang="en-US" dirty="0" smtClean="0"/>
          </a:p>
        </p:txBody>
      </p:sp>
    </p:spTree>
    <p:extLst>
      <p:ext uri="{BB962C8B-B14F-4D97-AF65-F5344CB8AC3E}">
        <p14:creationId xmlns:p14="http://schemas.microsoft.com/office/powerpoint/2010/main" val="1694369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2971800"/>
          </a:xfrm>
        </p:spPr>
        <p:txBody>
          <a:bodyPr>
            <a:normAutofit fontScale="90000"/>
          </a:bodyPr>
          <a:lstStyle/>
          <a:p>
            <a:pPr fontAlgn="auto">
              <a:spcAft>
                <a:spcPts val="0"/>
              </a:spcAft>
              <a:defRPr/>
            </a:pPr>
            <a:r>
              <a:rPr lang="en-US" sz="4000" dirty="0" smtClean="0">
                <a:solidFill>
                  <a:schemeClr val="bg1"/>
                </a:solidFill>
                <a:latin typeface="Balaram" pitchFamily="2" charset="0"/>
                <a:ea typeface="Times New Roman" pitchFamily="18" charset="0"/>
                <a:cs typeface="Tahoma" pitchFamily="34" charset="0"/>
              </a:rPr>
              <a:t>SB 1.2.4</a:t>
            </a:r>
            <a:r>
              <a:rPr lang="en-US" sz="4900" dirty="0" smtClean="0">
                <a:solidFill>
                  <a:schemeClr val="bg1"/>
                </a:solidFill>
                <a:latin typeface="Balaram" pitchFamily="2" charset="0"/>
                <a:ea typeface="Times New Roman" pitchFamily="18" charset="0"/>
                <a:cs typeface="Tahoma" pitchFamily="34" charset="0"/>
              </a:rPr>
              <a:t/>
            </a:r>
            <a:br>
              <a:rPr lang="en-US" sz="4900" dirty="0" smtClean="0">
                <a:solidFill>
                  <a:schemeClr val="bg1"/>
                </a:solidFill>
                <a:latin typeface="Balaram" pitchFamily="2" charset="0"/>
                <a:ea typeface="Times New Roman" pitchFamily="18" charset="0"/>
                <a:cs typeface="Tahoma" pitchFamily="34" charset="0"/>
              </a:rPr>
            </a:br>
            <a:r>
              <a:rPr lang="en-US" sz="4000" dirty="0" err="1" smtClean="0">
                <a:solidFill>
                  <a:schemeClr val="bg1"/>
                </a:solidFill>
                <a:latin typeface="Balaram" pitchFamily="2" charset="0"/>
                <a:ea typeface="Times New Roman" pitchFamily="18" charset="0"/>
                <a:cs typeface="Tahoma" pitchFamily="34" charset="0"/>
              </a:rPr>
              <a:t>narayanam</a:t>
            </a:r>
            <a:r>
              <a:rPr lang="en-US" sz="4000" dirty="0" smtClean="0">
                <a:solidFill>
                  <a:schemeClr val="bg1"/>
                </a:solidFill>
                <a:latin typeface="Balaram" pitchFamily="2" charset="0"/>
                <a:ea typeface="Times New Roman" pitchFamily="18" charset="0"/>
                <a:cs typeface="Tahoma" pitchFamily="34" charset="0"/>
              </a:rPr>
              <a:t> </a:t>
            </a:r>
            <a:r>
              <a:rPr lang="en-US" sz="4000" dirty="0" err="1" smtClean="0">
                <a:solidFill>
                  <a:schemeClr val="bg1"/>
                </a:solidFill>
                <a:latin typeface="Balaram" pitchFamily="2" charset="0"/>
                <a:ea typeface="Times New Roman" pitchFamily="18" charset="0"/>
                <a:cs typeface="Tahoma" pitchFamily="34" charset="0"/>
              </a:rPr>
              <a:t>namaskrtyam</a:t>
            </a:r>
            <a:r>
              <a:rPr lang="en-US" sz="4000" dirty="0" smtClean="0">
                <a:solidFill>
                  <a:schemeClr val="bg1"/>
                </a:solidFill>
                <a:latin typeface="Balaram" pitchFamily="2" charset="0"/>
                <a:ea typeface="Times New Roman" pitchFamily="18" charset="0"/>
                <a:cs typeface="Tahoma" pitchFamily="34" charset="0"/>
              </a:rPr>
              <a:t> </a:t>
            </a:r>
            <a:br>
              <a:rPr lang="en-US" sz="4000" dirty="0" smtClean="0">
                <a:solidFill>
                  <a:schemeClr val="bg1"/>
                </a:solidFill>
                <a:latin typeface="Balaram" pitchFamily="2" charset="0"/>
                <a:ea typeface="Times New Roman" pitchFamily="18" charset="0"/>
                <a:cs typeface="Tahoma" pitchFamily="34" charset="0"/>
              </a:rPr>
            </a:br>
            <a:r>
              <a:rPr lang="en-US" sz="4000" dirty="0" smtClean="0">
                <a:solidFill>
                  <a:schemeClr val="bg1"/>
                </a:solidFill>
                <a:latin typeface="Balaram" pitchFamily="2" charset="0"/>
                <a:ea typeface="Times New Roman" pitchFamily="18" charset="0"/>
                <a:cs typeface="Tahoma" pitchFamily="34" charset="0"/>
              </a:rPr>
              <a:t>  </a:t>
            </a:r>
            <a:r>
              <a:rPr lang="en-US" sz="4000" dirty="0" err="1" smtClean="0">
                <a:solidFill>
                  <a:schemeClr val="bg1"/>
                </a:solidFill>
                <a:latin typeface="Balaram" pitchFamily="2" charset="0"/>
                <a:ea typeface="Times New Roman" pitchFamily="18" charset="0"/>
                <a:cs typeface="Tahoma" pitchFamily="34" charset="0"/>
              </a:rPr>
              <a:t>naram</a:t>
            </a:r>
            <a:r>
              <a:rPr lang="en-US" sz="4000" dirty="0" smtClean="0">
                <a:solidFill>
                  <a:schemeClr val="bg1"/>
                </a:solidFill>
                <a:latin typeface="Balaram" pitchFamily="2" charset="0"/>
                <a:ea typeface="Times New Roman" pitchFamily="18" charset="0"/>
                <a:cs typeface="Tahoma" pitchFamily="34" charset="0"/>
              </a:rPr>
              <a:t> </a:t>
            </a:r>
            <a:r>
              <a:rPr lang="en-US" sz="4000" dirty="0" err="1" smtClean="0">
                <a:solidFill>
                  <a:schemeClr val="bg1"/>
                </a:solidFill>
                <a:latin typeface="Balaram" pitchFamily="2" charset="0"/>
                <a:ea typeface="Times New Roman" pitchFamily="18" charset="0"/>
                <a:cs typeface="Tahoma" pitchFamily="34" charset="0"/>
              </a:rPr>
              <a:t>caiva</a:t>
            </a:r>
            <a:r>
              <a:rPr lang="en-US" sz="4000" dirty="0" smtClean="0">
                <a:solidFill>
                  <a:schemeClr val="bg1"/>
                </a:solidFill>
                <a:latin typeface="Balaram" pitchFamily="2" charset="0"/>
                <a:ea typeface="Times New Roman" pitchFamily="18" charset="0"/>
                <a:cs typeface="Tahoma" pitchFamily="34" charset="0"/>
              </a:rPr>
              <a:t> </a:t>
            </a:r>
            <a:r>
              <a:rPr lang="en-US" sz="4000" dirty="0" err="1" smtClean="0">
                <a:solidFill>
                  <a:schemeClr val="bg1"/>
                </a:solidFill>
                <a:latin typeface="Balaram" pitchFamily="2" charset="0"/>
                <a:ea typeface="Times New Roman" pitchFamily="18" charset="0"/>
                <a:cs typeface="Tahoma" pitchFamily="34" charset="0"/>
              </a:rPr>
              <a:t>narottamam</a:t>
            </a:r>
            <a:r>
              <a:rPr lang="en-US" sz="4000" dirty="0" smtClean="0">
                <a:solidFill>
                  <a:schemeClr val="bg1"/>
                </a:solidFill>
                <a:latin typeface="Balaram" pitchFamily="2" charset="0"/>
                <a:ea typeface="Times New Roman" pitchFamily="18" charset="0"/>
                <a:cs typeface="Tahoma" pitchFamily="34" charset="0"/>
              </a:rPr>
              <a:t> </a:t>
            </a:r>
            <a:br>
              <a:rPr lang="en-US" sz="4000" dirty="0" smtClean="0">
                <a:solidFill>
                  <a:schemeClr val="bg1"/>
                </a:solidFill>
                <a:latin typeface="Balaram" pitchFamily="2" charset="0"/>
                <a:ea typeface="Times New Roman" pitchFamily="18" charset="0"/>
                <a:cs typeface="Tahoma" pitchFamily="34" charset="0"/>
              </a:rPr>
            </a:br>
            <a:r>
              <a:rPr lang="en-US" sz="4000" dirty="0" smtClean="0">
                <a:solidFill>
                  <a:schemeClr val="bg1"/>
                </a:solidFill>
                <a:latin typeface="Balaram" pitchFamily="2" charset="0"/>
                <a:ea typeface="Times New Roman" pitchFamily="18" charset="0"/>
                <a:cs typeface="Tahoma" pitchFamily="34" charset="0"/>
              </a:rPr>
              <a:t>   </a:t>
            </a:r>
            <a:r>
              <a:rPr lang="en-US" sz="4000" dirty="0" err="1" smtClean="0">
                <a:solidFill>
                  <a:schemeClr val="bg1"/>
                </a:solidFill>
                <a:latin typeface="Balaram" pitchFamily="2" charset="0"/>
                <a:ea typeface="Times New Roman" pitchFamily="18" charset="0"/>
                <a:cs typeface="Tahoma" pitchFamily="34" charset="0"/>
              </a:rPr>
              <a:t>devim</a:t>
            </a:r>
            <a:r>
              <a:rPr lang="en-US" sz="4000" dirty="0" smtClean="0">
                <a:solidFill>
                  <a:schemeClr val="bg1"/>
                </a:solidFill>
                <a:latin typeface="Balaram" pitchFamily="2" charset="0"/>
                <a:ea typeface="Times New Roman" pitchFamily="18" charset="0"/>
                <a:cs typeface="Tahoma" pitchFamily="34" charset="0"/>
              </a:rPr>
              <a:t> </a:t>
            </a:r>
            <a:r>
              <a:rPr lang="en-US" sz="4000" dirty="0" err="1" smtClean="0">
                <a:solidFill>
                  <a:schemeClr val="bg1"/>
                </a:solidFill>
                <a:latin typeface="Balaram" pitchFamily="2" charset="0"/>
                <a:ea typeface="Times New Roman" pitchFamily="18" charset="0"/>
                <a:cs typeface="Tahoma" pitchFamily="34" charset="0"/>
              </a:rPr>
              <a:t>sarasvatim</a:t>
            </a:r>
            <a:r>
              <a:rPr lang="en-US" sz="4000" dirty="0" smtClean="0">
                <a:solidFill>
                  <a:schemeClr val="bg1"/>
                </a:solidFill>
                <a:latin typeface="Balaram" pitchFamily="2" charset="0"/>
                <a:ea typeface="Times New Roman" pitchFamily="18" charset="0"/>
                <a:cs typeface="Tahoma" pitchFamily="34" charset="0"/>
              </a:rPr>
              <a:t> </a:t>
            </a:r>
            <a:r>
              <a:rPr lang="en-US" sz="4000" dirty="0" err="1" smtClean="0">
                <a:solidFill>
                  <a:schemeClr val="bg1"/>
                </a:solidFill>
                <a:latin typeface="Balaram" pitchFamily="2" charset="0"/>
                <a:ea typeface="Times New Roman" pitchFamily="18" charset="0"/>
                <a:cs typeface="Tahoma" pitchFamily="34" charset="0"/>
              </a:rPr>
              <a:t>vyasam</a:t>
            </a:r>
            <a:r>
              <a:rPr lang="en-US" sz="4000" dirty="0" smtClean="0">
                <a:solidFill>
                  <a:schemeClr val="bg1"/>
                </a:solidFill>
                <a:latin typeface="Balaram" pitchFamily="2" charset="0"/>
                <a:ea typeface="Times New Roman" pitchFamily="18" charset="0"/>
                <a:cs typeface="Tahoma" pitchFamily="34" charset="0"/>
              </a:rPr>
              <a:t/>
            </a:r>
            <a:br>
              <a:rPr lang="en-US" sz="4000" dirty="0" smtClean="0">
                <a:solidFill>
                  <a:schemeClr val="bg1"/>
                </a:solidFill>
                <a:latin typeface="Balaram" pitchFamily="2" charset="0"/>
                <a:ea typeface="Times New Roman" pitchFamily="18" charset="0"/>
                <a:cs typeface="Tahoma" pitchFamily="34" charset="0"/>
              </a:rPr>
            </a:br>
            <a:r>
              <a:rPr lang="en-US" sz="4000" dirty="0" smtClean="0">
                <a:solidFill>
                  <a:schemeClr val="bg1"/>
                </a:solidFill>
                <a:latin typeface="Balaram" pitchFamily="2" charset="0"/>
                <a:ea typeface="Times New Roman" pitchFamily="18" charset="0"/>
                <a:cs typeface="Tahoma" pitchFamily="34" charset="0"/>
              </a:rPr>
              <a:t>   </a:t>
            </a:r>
            <a:r>
              <a:rPr lang="en-US" sz="4000" dirty="0" err="1" smtClean="0">
                <a:solidFill>
                  <a:schemeClr val="bg1"/>
                </a:solidFill>
                <a:latin typeface="Balaram" pitchFamily="2" charset="0"/>
                <a:ea typeface="Times New Roman" pitchFamily="18" charset="0"/>
                <a:cs typeface="Tahoma" pitchFamily="34" charset="0"/>
              </a:rPr>
              <a:t>tato</a:t>
            </a:r>
            <a:r>
              <a:rPr lang="en-US" sz="4000" dirty="0" smtClean="0">
                <a:solidFill>
                  <a:schemeClr val="bg1"/>
                </a:solidFill>
                <a:latin typeface="Balaram" pitchFamily="2" charset="0"/>
                <a:ea typeface="Times New Roman" pitchFamily="18" charset="0"/>
                <a:cs typeface="Tahoma" pitchFamily="34" charset="0"/>
              </a:rPr>
              <a:t> </a:t>
            </a:r>
            <a:r>
              <a:rPr lang="en-US" sz="4000" dirty="0" err="1" smtClean="0">
                <a:solidFill>
                  <a:schemeClr val="bg1"/>
                </a:solidFill>
                <a:latin typeface="Balaram" pitchFamily="2" charset="0"/>
                <a:ea typeface="Times New Roman" pitchFamily="18" charset="0"/>
                <a:cs typeface="Tahoma" pitchFamily="34" charset="0"/>
              </a:rPr>
              <a:t>jayam</a:t>
            </a:r>
            <a:r>
              <a:rPr lang="en-US" sz="4000" dirty="0" smtClean="0">
                <a:solidFill>
                  <a:schemeClr val="bg1"/>
                </a:solidFill>
                <a:latin typeface="Balaram" pitchFamily="2" charset="0"/>
                <a:ea typeface="Times New Roman" pitchFamily="18" charset="0"/>
                <a:cs typeface="Tahoma" pitchFamily="34" charset="0"/>
              </a:rPr>
              <a:t> </a:t>
            </a:r>
            <a:r>
              <a:rPr lang="en-US" sz="4000" dirty="0" err="1" smtClean="0">
                <a:solidFill>
                  <a:schemeClr val="bg1"/>
                </a:solidFill>
                <a:latin typeface="Balaram" pitchFamily="2" charset="0"/>
                <a:ea typeface="Times New Roman" pitchFamily="18" charset="0"/>
                <a:cs typeface="Tahoma" pitchFamily="34" charset="0"/>
              </a:rPr>
              <a:t>udirayet</a:t>
            </a:r>
            <a:r>
              <a:rPr lang="en-US" sz="4400" i="1" dirty="0" smtClean="0">
                <a:solidFill>
                  <a:srgbClr val="FF0000"/>
                </a:solidFill>
                <a:latin typeface="Balaram" pitchFamily="2" charset="0"/>
              </a:rPr>
              <a:t/>
            </a:r>
            <a:br>
              <a:rPr lang="en-US" sz="4400" i="1" dirty="0" smtClean="0">
                <a:solidFill>
                  <a:srgbClr val="FF0000"/>
                </a:solidFill>
                <a:latin typeface="Balaram" pitchFamily="2" charset="0"/>
              </a:rPr>
            </a:br>
            <a:r>
              <a:rPr lang="en-US" dirty="0" smtClean="0">
                <a:solidFill>
                  <a:schemeClr val="bg1"/>
                </a:solidFill>
                <a:latin typeface="Balaram" pitchFamily="2" charset="0"/>
                <a:ea typeface="Times New Roman" pitchFamily="18" charset="0"/>
                <a:cs typeface="Tahoma" pitchFamily="34" charset="0"/>
              </a:rPr>
              <a:t/>
            </a:r>
            <a:br>
              <a:rPr lang="en-US" dirty="0" smtClean="0">
                <a:solidFill>
                  <a:schemeClr val="bg1"/>
                </a:solidFill>
                <a:latin typeface="Balaram" pitchFamily="2" charset="0"/>
                <a:ea typeface="Times New Roman" pitchFamily="18" charset="0"/>
                <a:cs typeface="Tahoma" pitchFamily="34" charset="0"/>
              </a:rPr>
            </a:br>
            <a:endParaRPr lang="en-US" dirty="0"/>
          </a:p>
        </p:txBody>
      </p:sp>
      <p:sp>
        <p:nvSpPr>
          <p:cNvPr id="3" name="Content Placeholder 2"/>
          <p:cNvSpPr>
            <a:spLocks noGrp="1"/>
          </p:cNvSpPr>
          <p:nvPr>
            <p:ph idx="1"/>
          </p:nvPr>
        </p:nvSpPr>
        <p:spPr>
          <a:xfrm>
            <a:off x="177800" y="3581400"/>
            <a:ext cx="8610600" cy="2590800"/>
          </a:xfrm>
        </p:spPr>
        <p:txBody>
          <a:bodyPr>
            <a:normAutofit fontScale="25000" lnSpcReduction="20000"/>
          </a:bodyPr>
          <a:lstStyle/>
          <a:p>
            <a:pPr marL="548640" indent="-411480" algn="ctr" fontAlgn="auto">
              <a:spcAft>
                <a:spcPts val="0"/>
              </a:spcAft>
              <a:buClr>
                <a:schemeClr val="tx1">
                  <a:shade val="95000"/>
                </a:schemeClr>
              </a:buClr>
              <a:buFont typeface="Wingdings 2"/>
              <a:buNone/>
              <a:defRPr/>
            </a:pPr>
            <a:r>
              <a:rPr lang="en-US" sz="3600" b="1" i="1" dirty="0" smtClean="0">
                <a:solidFill>
                  <a:srgbClr val="FF0000"/>
                </a:solidFill>
                <a:latin typeface="Balaram" pitchFamily="2" charset="0"/>
              </a:rPr>
              <a:t>    </a:t>
            </a:r>
          </a:p>
          <a:p>
            <a:pPr marL="548640" indent="-411480" fontAlgn="auto">
              <a:spcAft>
                <a:spcPts val="0"/>
              </a:spcAft>
              <a:buClr>
                <a:schemeClr val="tx1">
                  <a:shade val="95000"/>
                </a:schemeClr>
              </a:buClr>
              <a:buFont typeface="Wingdings 2"/>
              <a:buNone/>
              <a:defRPr/>
            </a:pPr>
            <a:r>
              <a:rPr lang="en-US" sz="9600" b="1" i="1" dirty="0" smtClean="0">
                <a:solidFill>
                  <a:srgbClr val="7030A0"/>
                </a:solidFill>
                <a:latin typeface="Balaram" pitchFamily="2" charset="0"/>
              </a:rPr>
              <a:t>Translation</a:t>
            </a:r>
            <a:r>
              <a:rPr lang="en-US" sz="9600" b="1" i="1" dirty="0">
                <a:solidFill>
                  <a:srgbClr val="7030A0"/>
                </a:solidFill>
                <a:latin typeface="Balaram" pitchFamily="2" charset="0"/>
              </a:rPr>
              <a:t>: </a:t>
            </a:r>
            <a:r>
              <a:rPr lang="en-US" sz="9600" b="1" i="1" dirty="0" smtClean="0">
                <a:solidFill>
                  <a:srgbClr val="7030A0"/>
                </a:solidFill>
                <a:latin typeface="Balaram" pitchFamily="2" charset="0"/>
              </a:rPr>
              <a:t>Before reciting this </a:t>
            </a:r>
            <a:r>
              <a:rPr lang="en-US" sz="9600" b="1" i="1" dirty="0" err="1" smtClean="0">
                <a:solidFill>
                  <a:srgbClr val="7030A0"/>
                </a:solidFill>
                <a:latin typeface="Balaram" pitchFamily="2" charset="0"/>
              </a:rPr>
              <a:t>Srimad</a:t>
            </a:r>
            <a:r>
              <a:rPr lang="en-US" sz="9600" b="1" i="1" dirty="0" smtClean="0">
                <a:solidFill>
                  <a:srgbClr val="7030A0"/>
                </a:solidFill>
                <a:latin typeface="Balaram" pitchFamily="2" charset="0"/>
              </a:rPr>
              <a:t> </a:t>
            </a:r>
            <a:r>
              <a:rPr lang="en-US" sz="9600" b="1" i="1" dirty="0" err="1" smtClean="0">
                <a:solidFill>
                  <a:srgbClr val="7030A0"/>
                </a:solidFill>
                <a:latin typeface="Balaram" pitchFamily="2" charset="0"/>
              </a:rPr>
              <a:t>Bhagavatam</a:t>
            </a:r>
            <a:r>
              <a:rPr lang="en-US" sz="9600" b="1" i="1" dirty="0" smtClean="0">
                <a:solidFill>
                  <a:srgbClr val="7030A0"/>
                </a:solidFill>
                <a:latin typeface="Balaram" pitchFamily="2" charset="0"/>
              </a:rPr>
              <a:t>, which is the</a:t>
            </a:r>
          </a:p>
          <a:p>
            <a:pPr marL="548640" indent="-411480" fontAlgn="auto">
              <a:spcAft>
                <a:spcPts val="0"/>
              </a:spcAft>
              <a:buClr>
                <a:schemeClr val="tx1">
                  <a:shade val="95000"/>
                </a:schemeClr>
              </a:buClr>
              <a:buFont typeface="Wingdings 2"/>
              <a:buNone/>
              <a:defRPr/>
            </a:pPr>
            <a:r>
              <a:rPr lang="en-US" sz="9600" b="1" i="1" dirty="0" smtClean="0">
                <a:solidFill>
                  <a:srgbClr val="7030A0"/>
                </a:solidFill>
                <a:latin typeface="Balaram" pitchFamily="2" charset="0"/>
              </a:rPr>
              <a:t>very means of conquest, one should offer respectful </a:t>
            </a:r>
            <a:r>
              <a:rPr lang="en-US" sz="9600" b="1" i="1" dirty="0" err="1" smtClean="0">
                <a:solidFill>
                  <a:srgbClr val="7030A0"/>
                </a:solidFill>
                <a:latin typeface="Balaram" pitchFamily="2" charset="0"/>
              </a:rPr>
              <a:t>obeisances</a:t>
            </a:r>
            <a:endParaRPr lang="en-US" sz="9600" b="1" i="1" dirty="0">
              <a:solidFill>
                <a:srgbClr val="7030A0"/>
              </a:solidFill>
              <a:latin typeface="Balaram" pitchFamily="2" charset="0"/>
            </a:endParaRPr>
          </a:p>
          <a:p>
            <a:pPr marL="548640" indent="-411480" fontAlgn="auto">
              <a:spcAft>
                <a:spcPts val="0"/>
              </a:spcAft>
              <a:buClr>
                <a:schemeClr val="tx1">
                  <a:shade val="95000"/>
                </a:schemeClr>
              </a:buClr>
              <a:buFont typeface="Wingdings 2"/>
              <a:buNone/>
              <a:defRPr/>
            </a:pPr>
            <a:r>
              <a:rPr lang="en-US" sz="9600" b="1" i="1" dirty="0" smtClean="0">
                <a:solidFill>
                  <a:srgbClr val="7030A0"/>
                </a:solidFill>
                <a:latin typeface="Balaram" pitchFamily="2" charset="0"/>
              </a:rPr>
              <a:t>unto the Personality of Godhead, </a:t>
            </a:r>
            <a:r>
              <a:rPr lang="en-US" sz="9600" b="1" i="1" dirty="0" err="1" smtClean="0">
                <a:solidFill>
                  <a:srgbClr val="7030A0"/>
                </a:solidFill>
                <a:latin typeface="Balaram" pitchFamily="2" charset="0"/>
              </a:rPr>
              <a:t>Narayana</a:t>
            </a:r>
            <a:r>
              <a:rPr lang="en-US" sz="9600" b="1" i="1" dirty="0" smtClean="0">
                <a:solidFill>
                  <a:srgbClr val="7030A0"/>
                </a:solidFill>
                <a:latin typeface="Balaram" pitchFamily="2" charset="0"/>
              </a:rPr>
              <a:t>, unto Nara-</a:t>
            </a:r>
            <a:r>
              <a:rPr lang="en-US" sz="9600" b="1" i="1" dirty="0" err="1" smtClean="0">
                <a:solidFill>
                  <a:srgbClr val="7030A0"/>
                </a:solidFill>
                <a:latin typeface="Balaram" pitchFamily="2" charset="0"/>
              </a:rPr>
              <a:t>Narayana</a:t>
            </a:r>
            <a:endParaRPr lang="en-US" sz="9600" b="1" i="1" dirty="0">
              <a:solidFill>
                <a:srgbClr val="7030A0"/>
              </a:solidFill>
              <a:latin typeface="Balaram" pitchFamily="2" charset="0"/>
            </a:endParaRPr>
          </a:p>
          <a:p>
            <a:pPr marL="548640" indent="-411480" fontAlgn="auto">
              <a:spcAft>
                <a:spcPts val="0"/>
              </a:spcAft>
              <a:buClr>
                <a:schemeClr val="tx1">
                  <a:shade val="95000"/>
                </a:schemeClr>
              </a:buClr>
              <a:buFont typeface="Wingdings 2"/>
              <a:buNone/>
              <a:defRPr/>
            </a:pPr>
            <a:r>
              <a:rPr lang="en-US" sz="9600" b="1" i="1" dirty="0" err="1" smtClean="0">
                <a:solidFill>
                  <a:srgbClr val="7030A0"/>
                </a:solidFill>
                <a:latin typeface="Balaram" pitchFamily="2" charset="0"/>
              </a:rPr>
              <a:t>Rsi</a:t>
            </a:r>
            <a:r>
              <a:rPr lang="en-US" sz="9600" b="1" i="1" dirty="0" smtClean="0">
                <a:solidFill>
                  <a:srgbClr val="7030A0"/>
                </a:solidFill>
                <a:latin typeface="Balaram" pitchFamily="2" charset="0"/>
              </a:rPr>
              <a:t>, the </a:t>
            </a:r>
            <a:r>
              <a:rPr lang="en-US" sz="9600" b="1" i="1" dirty="0" err="1" smtClean="0">
                <a:solidFill>
                  <a:srgbClr val="7030A0"/>
                </a:solidFill>
                <a:latin typeface="Balaram" pitchFamily="2" charset="0"/>
              </a:rPr>
              <a:t>supermost</a:t>
            </a:r>
            <a:r>
              <a:rPr lang="en-US" sz="9600" b="1" i="1" dirty="0" smtClean="0">
                <a:solidFill>
                  <a:srgbClr val="7030A0"/>
                </a:solidFill>
                <a:latin typeface="Balaram" pitchFamily="2" charset="0"/>
              </a:rPr>
              <a:t> human being, unto mother </a:t>
            </a:r>
            <a:r>
              <a:rPr lang="en-US" sz="9600" b="1" i="1" dirty="0" err="1" smtClean="0">
                <a:solidFill>
                  <a:srgbClr val="7030A0"/>
                </a:solidFill>
                <a:latin typeface="Balaram" pitchFamily="2" charset="0"/>
              </a:rPr>
              <a:t>Sarasvati</a:t>
            </a:r>
            <a:r>
              <a:rPr lang="en-US" sz="9600" b="1" i="1" dirty="0" smtClean="0">
                <a:solidFill>
                  <a:srgbClr val="7030A0"/>
                </a:solidFill>
                <a:latin typeface="Balaram" pitchFamily="2" charset="0"/>
              </a:rPr>
              <a:t>, the</a:t>
            </a:r>
          </a:p>
          <a:p>
            <a:pPr marL="548640" indent="-411480" fontAlgn="auto">
              <a:spcAft>
                <a:spcPts val="0"/>
              </a:spcAft>
              <a:buClr>
                <a:schemeClr val="tx1">
                  <a:shade val="95000"/>
                </a:schemeClr>
              </a:buClr>
              <a:buFont typeface="Wingdings 2"/>
              <a:buNone/>
              <a:defRPr/>
            </a:pPr>
            <a:r>
              <a:rPr lang="en-US" sz="9600" b="1" i="1" dirty="0" smtClean="0">
                <a:solidFill>
                  <a:srgbClr val="7030A0"/>
                </a:solidFill>
                <a:latin typeface="Balaram" pitchFamily="2" charset="0"/>
              </a:rPr>
              <a:t>goddess of learning, and unto </a:t>
            </a:r>
            <a:r>
              <a:rPr lang="en-US" sz="9600" b="1" i="1" dirty="0" err="1" smtClean="0">
                <a:solidFill>
                  <a:srgbClr val="7030A0"/>
                </a:solidFill>
                <a:latin typeface="Balaram" pitchFamily="2" charset="0"/>
              </a:rPr>
              <a:t>Srila</a:t>
            </a:r>
            <a:r>
              <a:rPr lang="en-US" sz="9600" b="1" i="1" dirty="0" smtClean="0">
                <a:solidFill>
                  <a:srgbClr val="7030A0"/>
                </a:solidFill>
                <a:latin typeface="Balaram" pitchFamily="2" charset="0"/>
              </a:rPr>
              <a:t> </a:t>
            </a:r>
            <a:r>
              <a:rPr lang="en-US" sz="9600" b="1" i="1" dirty="0" err="1" smtClean="0">
                <a:solidFill>
                  <a:srgbClr val="7030A0"/>
                </a:solidFill>
                <a:latin typeface="Balaram" pitchFamily="2" charset="0"/>
              </a:rPr>
              <a:t>Vyasadeva</a:t>
            </a:r>
            <a:r>
              <a:rPr lang="en-US" sz="9600" b="1" i="1" dirty="0" smtClean="0">
                <a:solidFill>
                  <a:srgbClr val="7030A0"/>
                </a:solidFill>
                <a:latin typeface="Balaram" pitchFamily="2" charset="0"/>
              </a:rPr>
              <a:t>, the author.</a:t>
            </a:r>
          </a:p>
          <a:p>
            <a:pPr marL="548640" indent="-411480" fontAlgn="auto">
              <a:spcAft>
                <a:spcPts val="0"/>
              </a:spcAft>
              <a:buClr>
                <a:schemeClr val="tx1">
                  <a:shade val="95000"/>
                </a:schemeClr>
              </a:buClr>
              <a:buFont typeface="Wingdings 2"/>
              <a:buNone/>
              <a:defRPr/>
            </a:pPr>
            <a:r>
              <a:rPr lang="en-US" sz="3600" b="1" i="1" dirty="0" smtClean="0">
                <a:solidFill>
                  <a:srgbClr val="FF0000"/>
                </a:solidFill>
                <a:latin typeface="Balaram" pitchFamily="2" charset="0"/>
              </a:rPr>
              <a:t>          </a:t>
            </a:r>
            <a:endParaRPr lang="en-US" sz="3600" b="1" i="1" dirty="0">
              <a:solidFill>
                <a:srgbClr val="FF0000"/>
              </a:solidFill>
            </a:endParaRPr>
          </a:p>
        </p:txBody>
      </p:sp>
      <p:pic>
        <p:nvPicPr>
          <p:cNvPr id="3076" name="Picture 3" descr="C:\Users\Sarva\Pictures\Nilamadhava_2008-09-09.jpg"/>
          <p:cNvPicPr>
            <a:picLocks noChangeAspect="1" noChangeArrowheads="1"/>
          </p:cNvPicPr>
          <p:nvPr/>
        </p:nvPicPr>
        <p:blipFill>
          <a:blip r:embed="rId3" cstate="print"/>
          <a:srcRect/>
          <a:stretch>
            <a:fillRect/>
          </a:stretch>
        </p:blipFill>
        <p:spPr bwMode="auto">
          <a:xfrm>
            <a:off x="152400" y="1295400"/>
            <a:ext cx="1371600" cy="1828800"/>
          </a:xfrm>
          <a:prstGeom prst="rect">
            <a:avLst/>
          </a:prstGeom>
          <a:noFill/>
          <a:ln w="9525">
            <a:noFill/>
            <a:miter lim="800000"/>
            <a:headEnd/>
            <a:tailEnd/>
          </a:ln>
        </p:spPr>
      </p:pic>
      <p:pic>
        <p:nvPicPr>
          <p:cNvPr id="3077" name="Picture 4" descr="C:\Users\Sarva\Pictures\LARGE_RadhaRani_2009-04-01.jpg"/>
          <p:cNvPicPr>
            <a:picLocks noChangeAspect="1" noChangeArrowheads="1"/>
          </p:cNvPicPr>
          <p:nvPr/>
        </p:nvPicPr>
        <p:blipFill>
          <a:blip r:embed="rId4" cstate="print"/>
          <a:srcRect/>
          <a:stretch>
            <a:fillRect/>
          </a:stretch>
        </p:blipFill>
        <p:spPr bwMode="auto">
          <a:xfrm>
            <a:off x="7620000" y="1295400"/>
            <a:ext cx="1374775"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762000"/>
          </a:xfrm>
        </p:spPr>
        <p:txBody>
          <a:bodyPr/>
          <a:lstStyle/>
          <a:p>
            <a:pPr marL="136525" indent="0">
              <a:buNone/>
            </a:pP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1.5.36 Purport</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p:txBody>
      </p:sp>
      <p:sp>
        <p:nvSpPr>
          <p:cNvPr id="4" name="Content Placeholder 2"/>
          <p:cNvSpPr txBox="1">
            <a:spLocks/>
          </p:cNvSpPr>
          <p:nvPr/>
        </p:nvSpPr>
        <p:spPr bwMode="auto">
          <a:xfrm>
            <a:off x="228600" y="762000"/>
            <a:ext cx="8686800" cy="5867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r>
              <a:rPr lang="en-US" dirty="0" smtClean="0">
                <a:solidFill>
                  <a:srgbClr val="7030A0"/>
                </a:solidFill>
                <a:latin typeface="Balaram" pitchFamily="2" charset="0"/>
              </a:rPr>
              <a:t>Expert devotee while doing duties constantly remembers the Lord’s name, fame, qualities etc.</a:t>
            </a:r>
          </a:p>
          <a:p>
            <a:r>
              <a:rPr lang="en-US" dirty="0" smtClean="0">
                <a:solidFill>
                  <a:srgbClr val="7030A0"/>
                </a:solidFill>
                <a:latin typeface="Balaram" pitchFamily="2" charset="0"/>
              </a:rPr>
              <a:t>Order of the Lord – Lord is the supreme proprietor </a:t>
            </a:r>
            <a:r>
              <a:rPr lang="en-US" sz="2400" dirty="0" smtClean="0">
                <a:solidFill>
                  <a:srgbClr val="7030A0"/>
                </a:solidFill>
                <a:latin typeface="Balaram" pitchFamily="2" charset="0"/>
              </a:rPr>
              <a:t>(BG 5.29)</a:t>
            </a:r>
          </a:p>
          <a:p>
            <a:r>
              <a:rPr lang="en-US" dirty="0" smtClean="0">
                <a:solidFill>
                  <a:srgbClr val="7030A0"/>
                </a:solidFill>
                <a:latin typeface="Balaram" pitchFamily="2" charset="0"/>
              </a:rPr>
              <a:t>Pure devotee constantly glorifies the Lord</a:t>
            </a:r>
          </a:p>
          <a:p>
            <a:r>
              <a:rPr lang="en-US" dirty="0" smtClean="0">
                <a:solidFill>
                  <a:srgbClr val="7030A0"/>
                </a:solidFill>
                <a:latin typeface="Balaram" pitchFamily="2" charset="0"/>
              </a:rPr>
              <a:t>Application</a:t>
            </a:r>
          </a:p>
          <a:p>
            <a:pPr marL="136525" indent="0">
              <a:buNone/>
            </a:pPr>
            <a:r>
              <a:rPr lang="en-US" dirty="0">
                <a:solidFill>
                  <a:srgbClr val="7030A0"/>
                </a:solidFill>
                <a:latin typeface="Balaram" pitchFamily="2" charset="0"/>
              </a:rPr>
              <a:t> </a:t>
            </a:r>
            <a:r>
              <a:rPr lang="en-US" dirty="0" smtClean="0">
                <a:solidFill>
                  <a:srgbClr val="7030A0"/>
                </a:solidFill>
                <a:latin typeface="Balaram" pitchFamily="2" charset="0"/>
              </a:rPr>
              <a:t>       Not less than 50% should be utilized for preaching</a:t>
            </a:r>
          </a:p>
          <a:p>
            <a:pPr marL="136525" indent="0">
              <a:buNone/>
            </a:pPr>
            <a:r>
              <a:rPr lang="en-US" dirty="0">
                <a:solidFill>
                  <a:srgbClr val="7030A0"/>
                </a:solidFill>
                <a:latin typeface="Balaram" pitchFamily="2" charset="0"/>
              </a:rPr>
              <a:t> </a:t>
            </a:r>
            <a:r>
              <a:rPr lang="en-US" dirty="0" smtClean="0">
                <a:solidFill>
                  <a:srgbClr val="7030A0"/>
                </a:solidFill>
                <a:latin typeface="Balaram" pitchFamily="2" charset="0"/>
              </a:rPr>
              <a:t>       Under the guidance of a pure devotee</a:t>
            </a:r>
          </a:p>
          <a:p>
            <a:r>
              <a:rPr lang="en-US" dirty="0" smtClean="0">
                <a:solidFill>
                  <a:srgbClr val="7030A0"/>
                </a:solidFill>
                <a:latin typeface="Balaram" pitchFamily="2" charset="0"/>
              </a:rPr>
              <a:t>How can we qualify?</a:t>
            </a:r>
          </a:p>
          <a:p>
            <a:pPr marL="136525" indent="0">
              <a:buNone/>
            </a:pPr>
            <a:r>
              <a:rPr lang="en-US" dirty="0">
                <a:solidFill>
                  <a:srgbClr val="7030A0"/>
                </a:solidFill>
                <a:latin typeface="Balaram" pitchFamily="2" charset="0"/>
              </a:rPr>
              <a:t> </a:t>
            </a:r>
            <a:r>
              <a:rPr lang="en-US" dirty="0" smtClean="0">
                <a:solidFill>
                  <a:srgbClr val="7030A0"/>
                </a:solidFill>
                <a:latin typeface="Balaram" pitchFamily="2" charset="0"/>
              </a:rPr>
              <a:t>     - No need to change our position</a:t>
            </a:r>
          </a:p>
          <a:p>
            <a:pPr marL="136525" indent="0">
              <a:buNone/>
            </a:pPr>
            <a:r>
              <a:rPr lang="en-US" dirty="0">
                <a:solidFill>
                  <a:srgbClr val="7030A0"/>
                </a:solidFill>
                <a:latin typeface="Balaram" pitchFamily="2" charset="0"/>
              </a:rPr>
              <a:t> </a:t>
            </a:r>
            <a:r>
              <a:rPr lang="en-US" dirty="0" smtClean="0">
                <a:solidFill>
                  <a:srgbClr val="7030A0"/>
                </a:solidFill>
                <a:latin typeface="Balaram" pitchFamily="2" charset="0"/>
              </a:rPr>
              <a:t>     - Give up speculation to become one with the Lord.</a:t>
            </a:r>
          </a:p>
          <a:p>
            <a:pPr marL="136525" indent="0">
              <a:buNone/>
            </a:pPr>
            <a:r>
              <a:rPr lang="en-US" dirty="0">
                <a:solidFill>
                  <a:srgbClr val="7030A0"/>
                </a:solidFill>
                <a:latin typeface="Balaram" pitchFamily="2" charset="0"/>
              </a:rPr>
              <a:t> </a:t>
            </a:r>
            <a:r>
              <a:rPr lang="en-US" dirty="0" smtClean="0">
                <a:solidFill>
                  <a:srgbClr val="7030A0"/>
                </a:solidFill>
                <a:latin typeface="Balaram" pitchFamily="2" charset="0"/>
              </a:rPr>
              <a:t>     - Submissively receive order from a Pure devotee</a:t>
            </a:r>
          </a:p>
          <a:p>
            <a:pPr marL="136525" indent="0">
              <a:buNone/>
            </a:pPr>
            <a:r>
              <a:rPr lang="en-US" dirty="0">
                <a:solidFill>
                  <a:srgbClr val="7030A0"/>
                </a:solidFill>
                <a:latin typeface="Balaram" pitchFamily="2" charset="0"/>
              </a:rPr>
              <a:t> </a:t>
            </a:r>
            <a:r>
              <a:rPr lang="en-US" dirty="0" smtClean="0">
                <a:solidFill>
                  <a:srgbClr val="7030A0"/>
                </a:solidFill>
                <a:latin typeface="Balaram" pitchFamily="2" charset="0"/>
              </a:rPr>
              <a:t>           </a:t>
            </a:r>
            <a:endParaRPr lang="en-US" dirty="0">
              <a:solidFill>
                <a:srgbClr val="7030A0"/>
              </a:solidFill>
              <a:latin typeface="Balaram" pitchFamily="2" charset="0"/>
            </a:endParaRPr>
          </a:p>
          <a:p>
            <a:pPr marL="136525" indent="0">
              <a:buNone/>
            </a:pPr>
            <a:endParaRPr lang="en-US" dirty="0">
              <a:solidFill>
                <a:srgbClr val="7030A0"/>
              </a:solidFill>
              <a:latin typeface="Balaram" pitchFamily="2" charset="0"/>
            </a:endParaRPr>
          </a:p>
          <a:p>
            <a:endParaRPr lang="en-US" dirty="0" smtClean="0">
              <a:solidFill>
                <a:srgbClr val="7030A0"/>
              </a:solidFill>
              <a:latin typeface="Balaram" pitchFamily="2" charset="0"/>
            </a:endParaRPr>
          </a:p>
        </p:txBody>
      </p:sp>
    </p:spTree>
    <p:extLst>
      <p:ext uri="{BB962C8B-B14F-4D97-AF65-F5344CB8AC3E}">
        <p14:creationId xmlns:p14="http://schemas.microsoft.com/office/powerpoint/2010/main" val="2815500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3276600"/>
          </a:xfrm>
        </p:spPr>
        <p:txBody>
          <a:bodyPr/>
          <a:lstStyle/>
          <a:p>
            <a:pPr marL="136525" indent="0" algn="ctr">
              <a:buNone/>
            </a:pPr>
            <a:r>
              <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SB </a:t>
            </a: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1.5.37</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oà namo bhagavate tubhyaà</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väsudeväya dhémahi</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pradyumnäyäniruddhäya</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namaù saìkarñaëäya ca</a:t>
            </a:r>
            <a:endParaRPr lang="en-US" dirty="0"/>
          </a:p>
        </p:txBody>
      </p:sp>
      <p:sp>
        <p:nvSpPr>
          <p:cNvPr id="4" name="Content Placeholder 2"/>
          <p:cNvSpPr txBox="1">
            <a:spLocks/>
          </p:cNvSpPr>
          <p:nvPr/>
        </p:nvSpPr>
        <p:spPr bwMode="auto">
          <a:xfrm>
            <a:off x="533400" y="3733800"/>
            <a:ext cx="8229600" cy="2193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buNone/>
            </a:pPr>
            <a:r>
              <a:rPr lang="en-US" b="1" i="1" dirty="0" smtClean="0">
                <a:solidFill>
                  <a:srgbClr val="7030A0"/>
                </a:solidFill>
                <a:latin typeface="Balaram" pitchFamily="2" charset="0"/>
              </a:rPr>
              <a:t>Translation</a:t>
            </a:r>
            <a:r>
              <a:rPr lang="en-US" b="1" i="1" dirty="0">
                <a:solidFill>
                  <a:srgbClr val="7030A0"/>
                </a:solidFill>
                <a:latin typeface="Balaram" pitchFamily="2" charset="0"/>
              </a:rPr>
              <a:t>: Let us all chant the glories of </a:t>
            </a:r>
            <a:r>
              <a:rPr lang="en-US" b="1" i="1" dirty="0" err="1">
                <a:solidFill>
                  <a:srgbClr val="7030A0"/>
                </a:solidFill>
                <a:latin typeface="Balaram" pitchFamily="2" charset="0"/>
              </a:rPr>
              <a:t>Väsudeva</a:t>
            </a:r>
            <a:r>
              <a:rPr lang="en-US" b="1" i="1" dirty="0">
                <a:solidFill>
                  <a:srgbClr val="7030A0"/>
                </a:solidFill>
                <a:latin typeface="Balaram" pitchFamily="2" charset="0"/>
              </a:rPr>
              <a:t> </a:t>
            </a:r>
            <a:endParaRPr lang="en-US" b="1" i="1" dirty="0" smtClean="0">
              <a:solidFill>
                <a:srgbClr val="7030A0"/>
              </a:solidFill>
              <a:latin typeface="Balaram" pitchFamily="2" charset="0"/>
            </a:endParaRPr>
          </a:p>
          <a:p>
            <a:pPr>
              <a:buNone/>
            </a:pPr>
            <a:r>
              <a:rPr lang="en-US" b="1" i="1" dirty="0" smtClean="0">
                <a:solidFill>
                  <a:srgbClr val="7030A0"/>
                </a:solidFill>
                <a:latin typeface="Balaram" pitchFamily="2" charset="0"/>
              </a:rPr>
              <a:t>along </a:t>
            </a:r>
            <a:r>
              <a:rPr lang="en-US" b="1" i="1" dirty="0">
                <a:solidFill>
                  <a:srgbClr val="7030A0"/>
                </a:solidFill>
                <a:latin typeface="Balaram" pitchFamily="2" charset="0"/>
              </a:rPr>
              <a:t>with His plenary expansions </a:t>
            </a:r>
            <a:r>
              <a:rPr lang="en-US" b="1" i="1" dirty="0" err="1" smtClean="0">
                <a:solidFill>
                  <a:srgbClr val="7030A0"/>
                </a:solidFill>
                <a:latin typeface="Balaram" pitchFamily="2" charset="0"/>
              </a:rPr>
              <a:t>Pradyumna</a:t>
            </a:r>
            <a:r>
              <a:rPr lang="en-US" b="1" i="1" dirty="0" smtClean="0">
                <a:solidFill>
                  <a:srgbClr val="7030A0"/>
                </a:solidFill>
                <a:latin typeface="Balaram" pitchFamily="2" charset="0"/>
              </a:rPr>
              <a:t>,</a:t>
            </a:r>
          </a:p>
          <a:p>
            <a:pPr>
              <a:buNone/>
            </a:pPr>
            <a:r>
              <a:rPr lang="en-US" b="1" i="1" dirty="0" err="1" smtClean="0">
                <a:solidFill>
                  <a:srgbClr val="7030A0"/>
                </a:solidFill>
                <a:latin typeface="Balaram" pitchFamily="2" charset="0"/>
              </a:rPr>
              <a:t>Aniruddha</a:t>
            </a:r>
            <a:r>
              <a:rPr lang="en-US" b="1" i="1" dirty="0" smtClean="0">
                <a:solidFill>
                  <a:srgbClr val="7030A0"/>
                </a:solidFill>
                <a:latin typeface="Balaram" pitchFamily="2" charset="0"/>
              </a:rPr>
              <a:t> </a:t>
            </a:r>
            <a:r>
              <a:rPr lang="en-US" b="1" i="1" dirty="0">
                <a:solidFill>
                  <a:srgbClr val="7030A0"/>
                </a:solidFill>
                <a:latin typeface="Balaram" pitchFamily="2" charset="0"/>
              </a:rPr>
              <a:t>and </a:t>
            </a:r>
            <a:r>
              <a:rPr lang="en-US" b="1" i="1" dirty="0" err="1">
                <a:solidFill>
                  <a:srgbClr val="7030A0"/>
                </a:solidFill>
                <a:latin typeface="Balaram" pitchFamily="2" charset="0"/>
              </a:rPr>
              <a:t>Saìkarñaëa</a:t>
            </a:r>
            <a:r>
              <a:rPr lang="en-US" b="1" i="1" dirty="0">
                <a:solidFill>
                  <a:srgbClr val="7030A0"/>
                </a:solidFill>
                <a:latin typeface="Balaram" pitchFamily="2" charset="0"/>
              </a:rPr>
              <a:t>.</a:t>
            </a:r>
            <a:endParaRPr lang="en-US" dirty="0" smtClean="0"/>
          </a:p>
        </p:txBody>
      </p:sp>
    </p:spTree>
    <p:extLst>
      <p:ext uri="{BB962C8B-B14F-4D97-AF65-F5344CB8AC3E}">
        <p14:creationId xmlns:p14="http://schemas.microsoft.com/office/powerpoint/2010/main" val="24312866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762000"/>
          </a:xfrm>
        </p:spPr>
        <p:txBody>
          <a:bodyPr/>
          <a:lstStyle/>
          <a:p>
            <a:pPr marL="136525" indent="0">
              <a:buNone/>
            </a:pP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1.5.37 Purport</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p:txBody>
      </p:sp>
      <p:sp>
        <p:nvSpPr>
          <p:cNvPr id="5" name="TextBox 4"/>
          <p:cNvSpPr txBox="1">
            <a:spLocks noChangeArrowheads="1"/>
          </p:cNvSpPr>
          <p:nvPr/>
        </p:nvSpPr>
        <p:spPr bwMode="auto">
          <a:xfrm>
            <a:off x="399143" y="1066800"/>
            <a:ext cx="8229600" cy="1569660"/>
          </a:xfrm>
          <a:prstGeom prst="rect">
            <a:avLst/>
          </a:prstGeom>
          <a:solidFill>
            <a:schemeClr val="tx1"/>
          </a:solidFill>
          <a:ln w="9525">
            <a:noFill/>
            <a:miter lim="800000"/>
            <a:headEnd/>
            <a:tailEnd/>
          </a:ln>
        </p:spPr>
        <p:txBody>
          <a:bodyPr wrap="square">
            <a:spAutoFit/>
          </a:bodyPr>
          <a:lstStyle/>
          <a:p>
            <a:r>
              <a:rPr lang="en-US" sz="2400" dirty="0" smtClean="0">
                <a:solidFill>
                  <a:schemeClr val="bg1"/>
                </a:solidFill>
                <a:latin typeface="Balaram" pitchFamily="2" charset="0"/>
              </a:rPr>
              <a:t>“The purport is that any transaction, either in the field of </a:t>
            </a:r>
            <a:r>
              <a:rPr lang="en-US" sz="2400" dirty="0" err="1" smtClean="0">
                <a:solidFill>
                  <a:schemeClr val="bg1"/>
                </a:solidFill>
                <a:latin typeface="Balaram" pitchFamily="2" charset="0"/>
              </a:rPr>
              <a:t>fruitive</a:t>
            </a:r>
            <a:r>
              <a:rPr lang="en-US" sz="2400" dirty="0" smtClean="0">
                <a:solidFill>
                  <a:schemeClr val="bg1"/>
                </a:solidFill>
                <a:latin typeface="Balaram" pitchFamily="2" charset="0"/>
              </a:rPr>
              <a:t> work or in empiric philosophy, which is not ultimately aimed at transcendental realization of the Supreme Lord, is considered to be useless.”</a:t>
            </a:r>
            <a:endParaRPr lang="en-US" sz="2400" b="1" dirty="0">
              <a:solidFill>
                <a:schemeClr val="bg1"/>
              </a:solidFill>
              <a:latin typeface="Balaram" pitchFamily="2" charset="0"/>
            </a:endParaRPr>
          </a:p>
        </p:txBody>
      </p:sp>
      <p:sp>
        <p:nvSpPr>
          <p:cNvPr id="6" name="TextBox 5"/>
          <p:cNvSpPr txBox="1">
            <a:spLocks noChangeArrowheads="1"/>
          </p:cNvSpPr>
          <p:nvPr/>
        </p:nvSpPr>
        <p:spPr bwMode="auto">
          <a:xfrm>
            <a:off x="381000" y="3200400"/>
            <a:ext cx="8229600" cy="1938992"/>
          </a:xfrm>
          <a:prstGeom prst="rect">
            <a:avLst/>
          </a:prstGeom>
          <a:solidFill>
            <a:schemeClr val="tx1"/>
          </a:solidFill>
          <a:ln w="9525">
            <a:noFill/>
            <a:miter lim="800000"/>
            <a:headEnd/>
            <a:tailEnd/>
          </a:ln>
        </p:spPr>
        <p:txBody>
          <a:bodyPr wrap="square">
            <a:spAutoFit/>
          </a:bodyPr>
          <a:lstStyle/>
          <a:p>
            <a:r>
              <a:rPr lang="en-US" sz="2400" dirty="0">
                <a:solidFill>
                  <a:schemeClr val="bg1"/>
                </a:solidFill>
                <a:latin typeface="Balaram" pitchFamily="2" charset="0"/>
              </a:rPr>
              <a:t>“The most confidential part of the instruction is that one should always chant and remember the glories of the Lord </a:t>
            </a:r>
            <a:r>
              <a:rPr lang="en-US" sz="2400" dirty="0" err="1">
                <a:solidFill>
                  <a:schemeClr val="bg1"/>
                </a:solidFill>
                <a:latin typeface="Balaram" pitchFamily="2" charset="0"/>
              </a:rPr>
              <a:t>Çré</a:t>
            </a:r>
            <a:r>
              <a:rPr lang="en-US" sz="2400" dirty="0">
                <a:solidFill>
                  <a:schemeClr val="bg1"/>
                </a:solidFill>
                <a:latin typeface="Balaram" pitchFamily="2" charset="0"/>
              </a:rPr>
              <a:t> </a:t>
            </a:r>
            <a:r>
              <a:rPr lang="en-US" sz="2400" dirty="0" err="1">
                <a:solidFill>
                  <a:schemeClr val="bg1"/>
                </a:solidFill>
                <a:latin typeface="Balaram" pitchFamily="2" charset="0"/>
              </a:rPr>
              <a:t>Kåñëa</a:t>
            </a:r>
            <a:r>
              <a:rPr lang="en-US" sz="2400" dirty="0">
                <a:solidFill>
                  <a:schemeClr val="bg1"/>
                </a:solidFill>
                <a:latin typeface="Balaram" pitchFamily="2" charset="0"/>
              </a:rPr>
              <a:t>, the Supreme Personality of Godhead, along with His different plenary portions expanded as </a:t>
            </a:r>
            <a:r>
              <a:rPr lang="en-US" sz="2400" dirty="0" err="1">
                <a:solidFill>
                  <a:schemeClr val="bg1"/>
                </a:solidFill>
                <a:latin typeface="Balaram" pitchFamily="2" charset="0"/>
              </a:rPr>
              <a:t>Väsudeva</a:t>
            </a:r>
            <a:r>
              <a:rPr lang="en-US" sz="2400" dirty="0">
                <a:solidFill>
                  <a:schemeClr val="bg1"/>
                </a:solidFill>
                <a:latin typeface="Balaram" pitchFamily="2" charset="0"/>
              </a:rPr>
              <a:t>, </a:t>
            </a:r>
            <a:r>
              <a:rPr lang="en-US" sz="2400" dirty="0" err="1">
                <a:solidFill>
                  <a:schemeClr val="bg1"/>
                </a:solidFill>
                <a:latin typeface="Balaram" pitchFamily="2" charset="0"/>
              </a:rPr>
              <a:t>Saìkarñaëa</a:t>
            </a:r>
            <a:r>
              <a:rPr lang="en-US" sz="2400" dirty="0">
                <a:solidFill>
                  <a:schemeClr val="bg1"/>
                </a:solidFill>
                <a:latin typeface="Balaram" pitchFamily="2" charset="0"/>
              </a:rPr>
              <a:t>, </a:t>
            </a:r>
            <a:r>
              <a:rPr lang="en-US" sz="2400" dirty="0" err="1">
                <a:solidFill>
                  <a:schemeClr val="bg1"/>
                </a:solidFill>
                <a:latin typeface="Balaram" pitchFamily="2" charset="0"/>
              </a:rPr>
              <a:t>Pradyumna</a:t>
            </a:r>
            <a:r>
              <a:rPr lang="en-US" sz="2400" dirty="0">
                <a:solidFill>
                  <a:schemeClr val="bg1"/>
                </a:solidFill>
                <a:latin typeface="Balaram" pitchFamily="2" charset="0"/>
              </a:rPr>
              <a:t> and </a:t>
            </a:r>
            <a:r>
              <a:rPr lang="en-US" sz="2400" dirty="0" err="1">
                <a:solidFill>
                  <a:schemeClr val="bg1"/>
                </a:solidFill>
                <a:latin typeface="Balaram" pitchFamily="2" charset="0"/>
              </a:rPr>
              <a:t>Aniruddha</a:t>
            </a:r>
            <a:r>
              <a:rPr lang="en-US" sz="2400" dirty="0" smtClean="0">
                <a:solidFill>
                  <a:schemeClr val="bg1"/>
                </a:solidFill>
                <a:latin typeface="Balaram" pitchFamily="2" charset="0"/>
              </a:rPr>
              <a:t>.”</a:t>
            </a:r>
            <a:endParaRPr lang="en-US" sz="2400" b="1" dirty="0">
              <a:solidFill>
                <a:schemeClr val="bg1"/>
              </a:solidFill>
              <a:latin typeface="Balaram" pitchFamily="2" charset="0"/>
            </a:endParaRPr>
          </a:p>
        </p:txBody>
      </p:sp>
    </p:spTree>
    <p:extLst>
      <p:ext uri="{BB962C8B-B14F-4D97-AF65-F5344CB8AC3E}">
        <p14:creationId xmlns:p14="http://schemas.microsoft.com/office/powerpoint/2010/main" val="417802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3276600"/>
          </a:xfrm>
        </p:spPr>
        <p:txBody>
          <a:bodyPr/>
          <a:lstStyle/>
          <a:p>
            <a:pPr marL="136525" indent="0" algn="ctr">
              <a:buNone/>
            </a:pPr>
            <a:r>
              <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SB </a:t>
            </a: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1.5.38</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iti mürty-abhidhänena</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mantra-mürtim </a:t>
            </a:r>
            <a:r>
              <a:rPr lang="vi-VN" sz="3600" b="1" dirty="0">
                <a:ln w="6350">
                  <a:noFill/>
                </a:ln>
                <a:solidFill>
                  <a:srgbClr val="7030A0"/>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amürtikam</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yajate yajïa-puruñaà</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sa samyag darçanaù pumän</a:t>
            </a:r>
            <a:endParaRPr lang="en-US" dirty="0"/>
          </a:p>
        </p:txBody>
      </p:sp>
      <p:sp>
        <p:nvSpPr>
          <p:cNvPr id="4" name="Content Placeholder 2"/>
          <p:cNvSpPr txBox="1">
            <a:spLocks/>
          </p:cNvSpPr>
          <p:nvPr/>
        </p:nvSpPr>
        <p:spPr bwMode="auto">
          <a:xfrm>
            <a:off x="533400" y="3962400"/>
            <a:ext cx="8229600" cy="2193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buNone/>
            </a:pPr>
            <a:r>
              <a:rPr lang="en-US" b="1" i="1" dirty="0" smtClean="0">
                <a:solidFill>
                  <a:srgbClr val="7030A0"/>
                </a:solidFill>
                <a:latin typeface="Balaram" pitchFamily="2" charset="0"/>
              </a:rPr>
              <a:t>Translation</a:t>
            </a:r>
            <a:r>
              <a:rPr lang="en-US" b="1" i="1" dirty="0">
                <a:solidFill>
                  <a:srgbClr val="7030A0"/>
                </a:solidFill>
                <a:latin typeface="Balaram" pitchFamily="2" charset="0"/>
              </a:rPr>
              <a:t>: Thus he is the actual seer who worships, </a:t>
            </a:r>
            <a:endParaRPr lang="en-US" b="1" i="1" dirty="0" smtClean="0">
              <a:solidFill>
                <a:srgbClr val="7030A0"/>
              </a:solidFill>
              <a:latin typeface="Balaram" pitchFamily="2" charset="0"/>
            </a:endParaRPr>
          </a:p>
          <a:p>
            <a:pPr>
              <a:buNone/>
            </a:pPr>
            <a:r>
              <a:rPr lang="en-US" b="1" i="1" dirty="0" smtClean="0">
                <a:solidFill>
                  <a:srgbClr val="7030A0"/>
                </a:solidFill>
                <a:latin typeface="Balaram" pitchFamily="2" charset="0"/>
              </a:rPr>
              <a:t>in </a:t>
            </a:r>
            <a:r>
              <a:rPr lang="en-US" b="1" i="1" dirty="0">
                <a:solidFill>
                  <a:srgbClr val="7030A0"/>
                </a:solidFill>
                <a:latin typeface="Balaram" pitchFamily="2" charset="0"/>
              </a:rPr>
              <a:t>the form of transcendental sound representation, </a:t>
            </a:r>
            <a:endParaRPr lang="en-US" b="1" i="1" dirty="0" smtClean="0">
              <a:solidFill>
                <a:srgbClr val="7030A0"/>
              </a:solidFill>
              <a:latin typeface="Balaram" pitchFamily="2" charset="0"/>
            </a:endParaRPr>
          </a:p>
          <a:p>
            <a:pPr>
              <a:buNone/>
            </a:pPr>
            <a:r>
              <a:rPr lang="en-US" b="1" i="1" dirty="0" smtClean="0">
                <a:solidFill>
                  <a:srgbClr val="7030A0"/>
                </a:solidFill>
                <a:latin typeface="Balaram" pitchFamily="2" charset="0"/>
              </a:rPr>
              <a:t>the </a:t>
            </a:r>
            <a:r>
              <a:rPr lang="en-US" b="1" i="1" dirty="0">
                <a:solidFill>
                  <a:srgbClr val="7030A0"/>
                </a:solidFill>
                <a:latin typeface="Balaram" pitchFamily="2" charset="0"/>
              </a:rPr>
              <a:t>Supreme Personality of Godhead, </a:t>
            </a:r>
            <a:r>
              <a:rPr lang="en-US" b="1" i="1" dirty="0" err="1">
                <a:solidFill>
                  <a:srgbClr val="7030A0"/>
                </a:solidFill>
                <a:latin typeface="Balaram" pitchFamily="2" charset="0"/>
              </a:rPr>
              <a:t>Viñëu</a:t>
            </a:r>
            <a:r>
              <a:rPr lang="en-US" b="1" i="1" dirty="0">
                <a:solidFill>
                  <a:srgbClr val="7030A0"/>
                </a:solidFill>
                <a:latin typeface="Balaram" pitchFamily="2" charset="0"/>
              </a:rPr>
              <a:t>, who </a:t>
            </a:r>
            <a:r>
              <a:rPr lang="en-US" b="1" i="1" dirty="0" smtClean="0">
                <a:solidFill>
                  <a:srgbClr val="7030A0"/>
                </a:solidFill>
                <a:latin typeface="Balaram" pitchFamily="2" charset="0"/>
              </a:rPr>
              <a:t>has</a:t>
            </a:r>
          </a:p>
          <a:p>
            <a:pPr>
              <a:buNone/>
            </a:pPr>
            <a:r>
              <a:rPr lang="en-US" b="1" i="1" dirty="0" smtClean="0">
                <a:solidFill>
                  <a:srgbClr val="7030A0"/>
                </a:solidFill>
                <a:latin typeface="Balaram" pitchFamily="2" charset="0"/>
              </a:rPr>
              <a:t>no </a:t>
            </a:r>
            <a:r>
              <a:rPr lang="en-US" b="1" i="1" dirty="0">
                <a:solidFill>
                  <a:srgbClr val="7030A0"/>
                </a:solidFill>
                <a:latin typeface="Balaram" pitchFamily="2" charset="0"/>
              </a:rPr>
              <a:t>material form.</a:t>
            </a:r>
            <a:endParaRPr lang="en-US" dirty="0" smtClean="0"/>
          </a:p>
        </p:txBody>
      </p:sp>
    </p:spTree>
    <p:extLst>
      <p:ext uri="{BB962C8B-B14F-4D97-AF65-F5344CB8AC3E}">
        <p14:creationId xmlns:p14="http://schemas.microsoft.com/office/powerpoint/2010/main" val="28123598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762000"/>
          </a:xfrm>
        </p:spPr>
        <p:txBody>
          <a:bodyPr/>
          <a:lstStyle/>
          <a:p>
            <a:pPr marL="136525" indent="0">
              <a:buNone/>
            </a:pP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1.5.38 Purport</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p:txBody>
      </p:sp>
      <p:sp>
        <p:nvSpPr>
          <p:cNvPr id="5" name="TextBox 4"/>
          <p:cNvSpPr txBox="1">
            <a:spLocks noChangeArrowheads="1"/>
          </p:cNvSpPr>
          <p:nvPr/>
        </p:nvSpPr>
        <p:spPr bwMode="auto">
          <a:xfrm>
            <a:off x="399143" y="914400"/>
            <a:ext cx="8229600" cy="4524315"/>
          </a:xfrm>
          <a:prstGeom prst="rect">
            <a:avLst/>
          </a:prstGeom>
          <a:solidFill>
            <a:schemeClr val="tx1"/>
          </a:solidFill>
          <a:ln w="9525">
            <a:noFill/>
            <a:miter lim="800000"/>
            <a:headEnd/>
            <a:tailEnd/>
          </a:ln>
        </p:spPr>
        <p:txBody>
          <a:bodyPr wrap="square">
            <a:spAutoFit/>
          </a:bodyPr>
          <a:lstStyle/>
          <a:p>
            <a:r>
              <a:rPr lang="en-US" sz="2400" dirty="0">
                <a:solidFill>
                  <a:schemeClr val="bg1"/>
                </a:solidFill>
                <a:latin typeface="Balaram" pitchFamily="2" charset="0"/>
              </a:rPr>
              <a:t>“Our present senses are all made of material elements, and therefore they are imperfect in realizing the transcendental form of Lord </a:t>
            </a:r>
            <a:r>
              <a:rPr lang="en-US" sz="2400" dirty="0" err="1">
                <a:solidFill>
                  <a:schemeClr val="bg1"/>
                </a:solidFill>
                <a:latin typeface="Balaram" pitchFamily="2" charset="0"/>
              </a:rPr>
              <a:t>Viñëu</a:t>
            </a:r>
            <a:r>
              <a:rPr lang="en-US" sz="2400" dirty="0">
                <a:solidFill>
                  <a:schemeClr val="bg1"/>
                </a:solidFill>
                <a:latin typeface="Balaram" pitchFamily="2" charset="0"/>
              </a:rPr>
              <a:t>. He is therefore worshiped by sound representation via the transcendental method of chanting. Anything which is beyond the scope of experience by our imperfect senses can be realized fully by the sound representation. A person transmitting sound from a far distant place can be factually experienced. If this is materially possible, why not spiritually? This experience is not a vague impersonal experience. It is actually </a:t>
            </a:r>
            <a:r>
              <a:rPr lang="en-US" sz="2400" dirty="0">
                <a:solidFill>
                  <a:srgbClr val="7030A0"/>
                </a:solidFill>
                <a:latin typeface="Balaram" pitchFamily="2" charset="0"/>
              </a:rPr>
              <a:t>an experience of the transcendental Personality of Godhead</a:t>
            </a:r>
            <a:r>
              <a:rPr lang="en-US" sz="2400" dirty="0">
                <a:solidFill>
                  <a:schemeClr val="bg1"/>
                </a:solidFill>
                <a:latin typeface="Balaram" pitchFamily="2" charset="0"/>
              </a:rPr>
              <a:t>, who possesses the pure form of eternity, bliss and knowledge</a:t>
            </a:r>
            <a:r>
              <a:rPr lang="en-US" sz="2400" dirty="0" smtClean="0">
                <a:solidFill>
                  <a:schemeClr val="bg1"/>
                </a:solidFill>
                <a:latin typeface="Balaram" pitchFamily="2" charset="0"/>
              </a:rPr>
              <a:t>.”</a:t>
            </a:r>
            <a:endParaRPr lang="en-US" sz="2400" b="1" dirty="0">
              <a:solidFill>
                <a:schemeClr val="bg1"/>
              </a:solidFill>
              <a:latin typeface="Balaram" pitchFamily="2" charset="0"/>
            </a:endParaRPr>
          </a:p>
        </p:txBody>
      </p:sp>
    </p:spTree>
    <p:extLst>
      <p:ext uri="{BB962C8B-B14F-4D97-AF65-F5344CB8AC3E}">
        <p14:creationId xmlns:p14="http://schemas.microsoft.com/office/powerpoint/2010/main" val="912735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762000"/>
          </a:xfrm>
        </p:spPr>
        <p:txBody>
          <a:bodyPr/>
          <a:lstStyle/>
          <a:p>
            <a:pPr marL="136525" indent="0">
              <a:buNone/>
            </a:pP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1.5.38 Purport</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p:txBody>
      </p:sp>
      <p:sp>
        <p:nvSpPr>
          <p:cNvPr id="5" name="TextBox 4"/>
          <p:cNvSpPr txBox="1">
            <a:spLocks noChangeArrowheads="1"/>
          </p:cNvSpPr>
          <p:nvPr/>
        </p:nvSpPr>
        <p:spPr bwMode="auto">
          <a:xfrm>
            <a:off x="399143" y="914400"/>
            <a:ext cx="8229600" cy="2677656"/>
          </a:xfrm>
          <a:prstGeom prst="rect">
            <a:avLst/>
          </a:prstGeom>
          <a:solidFill>
            <a:schemeClr val="tx1"/>
          </a:solidFill>
          <a:ln w="9525">
            <a:noFill/>
            <a:miter lim="800000"/>
            <a:headEnd/>
            <a:tailEnd/>
          </a:ln>
        </p:spPr>
        <p:txBody>
          <a:bodyPr wrap="square">
            <a:spAutoFit/>
          </a:bodyPr>
          <a:lstStyle/>
          <a:p>
            <a:r>
              <a:rPr lang="en-US" sz="2400" dirty="0">
                <a:solidFill>
                  <a:schemeClr val="bg1"/>
                </a:solidFill>
                <a:latin typeface="Balaram" pitchFamily="2" charset="0"/>
              </a:rPr>
              <a:t>“The transcendental form of eternal bliss and knowledge can be experienced by our original spiritual senses, which can be revived by chanting of the holy mantras, or transcendental sound representations. Such sound should be received from the transparent agency of the bona fide spiritual master, and the chanting may be practiced by the </a:t>
            </a:r>
            <a:r>
              <a:rPr lang="en-US" sz="2400" dirty="0">
                <a:solidFill>
                  <a:srgbClr val="7030A0"/>
                </a:solidFill>
                <a:latin typeface="Balaram" pitchFamily="2" charset="0"/>
              </a:rPr>
              <a:t>direction of the spiritual master</a:t>
            </a:r>
            <a:r>
              <a:rPr lang="en-US" sz="2400" dirty="0">
                <a:solidFill>
                  <a:schemeClr val="bg1"/>
                </a:solidFill>
                <a:latin typeface="Balaram" pitchFamily="2" charset="0"/>
              </a:rPr>
              <a:t>. That will gradually lead us nearer to the </a:t>
            </a:r>
            <a:r>
              <a:rPr lang="en-US" sz="2400" dirty="0" smtClean="0">
                <a:solidFill>
                  <a:schemeClr val="bg1"/>
                </a:solidFill>
                <a:latin typeface="Balaram" pitchFamily="2" charset="0"/>
              </a:rPr>
              <a:t>Lord.”</a:t>
            </a:r>
            <a:endParaRPr lang="en-US" sz="2400" b="1" dirty="0">
              <a:solidFill>
                <a:schemeClr val="bg1"/>
              </a:solidFill>
              <a:latin typeface="Balaram" pitchFamily="2" charset="0"/>
            </a:endParaRPr>
          </a:p>
        </p:txBody>
      </p:sp>
    </p:spTree>
    <p:extLst>
      <p:ext uri="{BB962C8B-B14F-4D97-AF65-F5344CB8AC3E}">
        <p14:creationId xmlns:p14="http://schemas.microsoft.com/office/powerpoint/2010/main" val="590098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3276600"/>
          </a:xfrm>
        </p:spPr>
        <p:txBody>
          <a:bodyPr/>
          <a:lstStyle/>
          <a:p>
            <a:pPr marL="136525" indent="0" algn="ctr">
              <a:buNone/>
            </a:pPr>
            <a:r>
              <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SB </a:t>
            </a: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1.5.39</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imaà sva-nigamaà brahmann</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avetya mad-anuñöhitam</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adän me jïänam aiçvaryaà</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svasmin bhävaà ca keçavaù</a:t>
            </a:r>
            <a:endParaRPr lang="en-US" dirty="0"/>
          </a:p>
        </p:txBody>
      </p:sp>
      <p:sp>
        <p:nvSpPr>
          <p:cNvPr id="4" name="Content Placeholder 2"/>
          <p:cNvSpPr txBox="1">
            <a:spLocks/>
          </p:cNvSpPr>
          <p:nvPr/>
        </p:nvSpPr>
        <p:spPr bwMode="auto">
          <a:xfrm>
            <a:off x="304800" y="3810000"/>
            <a:ext cx="8610600" cy="259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buNone/>
            </a:pPr>
            <a:r>
              <a:rPr lang="en-US" b="1" i="1" dirty="0" smtClean="0">
                <a:solidFill>
                  <a:srgbClr val="7030A0"/>
                </a:solidFill>
                <a:latin typeface="Balaram" pitchFamily="2" charset="0"/>
              </a:rPr>
              <a:t>Translation</a:t>
            </a:r>
            <a:r>
              <a:rPr lang="en-US" b="1" i="1" dirty="0">
                <a:solidFill>
                  <a:srgbClr val="7030A0"/>
                </a:solidFill>
                <a:latin typeface="Balaram" pitchFamily="2" charset="0"/>
              </a:rPr>
              <a:t>: O </a:t>
            </a:r>
            <a:r>
              <a:rPr lang="en-US" b="1" i="1" dirty="0" err="1">
                <a:solidFill>
                  <a:srgbClr val="7030A0"/>
                </a:solidFill>
                <a:latin typeface="Balaram" pitchFamily="2" charset="0"/>
              </a:rPr>
              <a:t>brähmaëa</a:t>
            </a:r>
            <a:r>
              <a:rPr lang="en-US" b="1" i="1" dirty="0">
                <a:solidFill>
                  <a:srgbClr val="7030A0"/>
                </a:solidFill>
                <a:latin typeface="Balaram" pitchFamily="2" charset="0"/>
              </a:rPr>
              <a:t>, thus by the Supreme Lord </a:t>
            </a:r>
            <a:endParaRPr lang="en-US" b="1" i="1" dirty="0" smtClean="0">
              <a:solidFill>
                <a:srgbClr val="7030A0"/>
              </a:solidFill>
              <a:latin typeface="Balaram" pitchFamily="2" charset="0"/>
            </a:endParaRPr>
          </a:p>
          <a:p>
            <a:pPr>
              <a:buNone/>
            </a:pPr>
            <a:r>
              <a:rPr lang="en-US" b="1" i="1" dirty="0" err="1" smtClean="0">
                <a:solidFill>
                  <a:srgbClr val="7030A0"/>
                </a:solidFill>
                <a:latin typeface="Balaram" pitchFamily="2" charset="0"/>
              </a:rPr>
              <a:t>Kåñëa</a:t>
            </a:r>
            <a:r>
              <a:rPr lang="en-US" b="1" i="1" dirty="0" smtClean="0">
                <a:solidFill>
                  <a:srgbClr val="7030A0"/>
                </a:solidFill>
                <a:latin typeface="Balaram" pitchFamily="2" charset="0"/>
              </a:rPr>
              <a:t> </a:t>
            </a:r>
            <a:r>
              <a:rPr lang="en-US" b="1" i="1" dirty="0">
                <a:solidFill>
                  <a:srgbClr val="7030A0"/>
                </a:solidFill>
                <a:latin typeface="Balaram" pitchFamily="2" charset="0"/>
              </a:rPr>
              <a:t>I was endowed first with the transcendental </a:t>
            </a:r>
            <a:endParaRPr lang="en-US" b="1" i="1" dirty="0" smtClean="0">
              <a:solidFill>
                <a:srgbClr val="7030A0"/>
              </a:solidFill>
              <a:latin typeface="Balaram" pitchFamily="2" charset="0"/>
            </a:endParaRPr>
          </a:p>
          <a:p>
            <a:pPr>
              <a:buNone/>
            </a:pPr>
            <a:r>
              <a:rPr lang="en-US" b="1" i="1" dirty="0" smtClean="0">
                <a:solidFill>
                  <a:srgbClr val="7030A0"/>
                </a:solidFill>
                <a:latin typeface="Balaram" pitchFamily="2" charset="0"/>
              </a:rPr>
              <a:t>knowledge </a:t>
            </a:r>
            <a:r>
              <a:rPr lang="en-US" b="1" i="1" dirty="0">
                <a:solidFill>
                  <a:srgbClr val="7030A0"/>
                </a:solidFill>
                <a:latin typeface="Balaram" pitchFamily="2" charset="0"/>
              </a:rPr>
              <a:t>of the Lord as inculcated in the </a:t>
            </a:r>
            <a:r>
              <a:rPr lang="en-US" b="1" i="1" dirty="0" smtClean="0">
                <a:solidFill>
                  <a:srgbClr val="7030A0"/>
                </a:solidFill>
                <a:latin typeface="Balaram" pitchFamily="2" charset="0"/>
              </a:rPr>
              <a:t>confidential </a:t>
            </a:r>
          </a:p>
          <a:p>
            <a:pPr>
              <a:buNone/>
            </a:pPr>
            <a:r>
              <a:rPr lang="en-US" b="1" i="1" dirty="0" smtClean="0">
                <a:solidFill>
                  <a:srgbClr val="7030A0"/>
                </a:solidFill>
                <a:latin typeface="Balaram" pitchFamily="2" charset="0"/>
              </a:rPr>
              <a:t>parts </a:t>
            </a:r>
            <a:r>
              <a:rPr lang="en-US" b="1" i="1" dirty="0">
                <a:solidFill>
                  <a:srgbClr val="7030A0"/>
                </a:solidFill>
                <a:latin typeface="Balaram" pitchFamily="2" charset="0"/>
              </a:rPr>
              <a:t>of the Vedas, then with the spiritual </a:t>
            </a:r>
            <a:r>
              <a:rPr lang="en-US" b="1" i="1" dirty="0" err="1">
                <a:solidFill>
                  <a:srgbClr val="7030A0"/>
                </a:solidFill>
                <a:latin typeface="Balaram" pitchFamily="2" charset="0"/>
              </a:rPr>
              <a:t>opulences</a:t>
            </a:r>
            <a:r>
              <a:rPr lang="en-US" b="1" i="1" dirty="0">
                <a:solidFill>
                  <a:srgbClr val="7030A0"/>
                </a:solidFill>
                <a:latin typeface="Balaram" pitchFamily="2" charset="0"/>
              </a:rPr>
              <a:t>, and </a:t>
            </a:r>
            <a:endParaRPr lang="en-US" b="1" i="1" dirty="0" smtClean="0">
              <a:solidFill>
                <a:srgbClr val="7030A0"/>
              </a:solidFill>
              <a:latin typeface="Balaram" pitchFamily="2" charset="0"/>
            </a:endParaRPr>
          </a:p>
          <a:p>
            <a:pPr>
              <a:buNone/>
            </a:pPr>
            <a:r>
              <a:rPr lang="en-US" b="1" i="1" dirty="0" smtClean="0">
                <a:solidFill>
                  <a:srgbClr val="7030A0"/>
                </a:solidFill>
                <a:latin typeface="Balaram" pitchFamily="2" charset="0"/>
              </a:rPr>
              <a:t>then </a:t>
            </a:r>
            <a:r>
              <a:rPr lang="en-US" b="1" i="1" dirty="0">
                <a:solidFill>
                  <a:srgbClr val="7030A0"/>
                </a:solidFill>
                <a:latin typeface="Balaram" pitchFamily="2" charset="0"/>
              </a:rPr>
              <a:t>with </a:t>
            </a:r>
            <a:r>
              <a:rPr lang="en-US" b="1" i="1" dirty="0">
                <a:solidFill>
                  <a:schemeClr val="bg1"/>
                </a:solidFill>
                <a:latin typeface="Balaram" pitchFamily="2" charset="0"/>
              </a:rPr>
              <a:t>His intimate loving service</a:t>
            </a:r>
            <a:r>
              <a:rPr lang="en-US" b="1" i="1" dirty="0">
                <a:solidFill>
                  <a:srgbClr val="7030A0"/>
                </a:solidFill>
                <a:latin typeface="Balaram" pitchFamily="2" charset="0"/>
              </a:rPr>
              <a:t>.</a:t>
            </a:r>
            <a:endParaRPr lang="en-US" dirty="0" smtClean="0"/>
          </a:p>
        </p:txBody>
      </p:sp>
    </p:spTree>
    <p:extLst>
      <p:ext uri="{BB962C8B-B14F-4D97-AF65-F5344CB8AC3E}">
        <p14:creationId xmlns:p14="http://schemas.microsoft.com/office/powerpoint/2010/main" val="12413715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762000"/>
          </a:xfrm>
        </p:spPr>
        <p:txBody>
          <a:bodyPr/>
          <a:lstStyle/>
          <a:p>
            <a:pPr marL="136525" indent="0">
              <a:buNone/>
            </a:pP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1.5.39 Purport</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p:txBody>
      </p:sp>
      <p:sp>
        <p:nvSpPr>
          <p:cNvPr id="4" name="Content Placeholder 2"/>
          <p:cNvSpPr txBox="1">
            <a:spLocks/>
          </p:cNvSpPr>
          <p:nvPr/>
        </p:nvSpPr>
        <p:spPr bwMode="auto">
          <a:xfrm>
            <a:off x="381000" y="685800"/>
            <a:ext cx="8305800" cy="304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136525" indent="0">
              <a:buNone/>
            </a:pPr>
            <a:r>
              <a:rPr lang="en-US" dirty="0" smtClean="0">
                <a:solidFill>
                  <a:srgbClr val="7030A0"/>
                </a:solidFill>
                <a:latin typeface="Balaram" pitchFamily="2" charset="0"/>
              </a:rPr>
              <a:t>How to qualify ourselves</a:t>
            </a:r>
          </a:p>
          <a:p>
            <a:pPr marL="136525" indent="0">
              <a:buNone/>
            </a:pPr>
            <a:r>
              <a:rPr lang="en-US" dirty="0">
                <a:solidFill>
                  <a:srgbClr val="7030A0"/>
                </a:solidFill>
                <a:latin typeface="Balaram" pitchFamily="2" charset="0"/>
              </a:rPr>
              <a:t> </a:t>
            </a:r>
            <a:r>
              <a:rPr lang="en-US" dirty="0" smtClean="0">
                <a:solidFill>
                  <a:srgbClr val="7030A0"/>
                </a:solidFill>
                <a:latin typeface="Balaram" pitchFamily="2" charset="0"/>
              </a:rPr>
              <a:t>    -&gt; Avoid 10 offenses</a:t>
            </a:r>
          </a:p>
          <a:p>
            <a:pPr marL="136525" indent="0">
              <a:buNone/>
            </a:pPr>
            <a:r>
              <a:rPr lang="en-US" dirty="0">
                <a:solidFill>
                  <a:srgbClr val="7030A0"/>
                </a:solidFill>
                <a:latin typeface="Balaram" pitchFamily="2" charset="0"/>
              </a:rPr>
              <a:t> </a:t>
            </a:r>
            <a:r>
              <a:rPr lang="en-US" dirty="0" smtClean="0">
                <a:solidFill>
                  <a:srgbClr val="7030A0"/>
                </a:solidFill>
                <a:latin typeface="Balaram" pitchFamily="2" charset="0"/>
              </a:rPr>
              <a:t>    -&gt; Unflinching faith in the Lord and the Spiritual </a:t>
            </a:r>
            <a:r>
              <a:rPr lang="en-US" dirty="0" smtClean="0">
                <a:solidFill>
                  <a:srgbClr val="7030A0"/>
                </a:solidFill>
                <a:latin typeface="Balaram" pitchFamily="2" charset="0"/>
              </a:rPr>
              <a:t>master</a:t>
            </a:r>
          </a:p>
          <a:p>
            <a:pPr marL="136525" indent="0">
              <a:buNone/>
            </a:pPr>
            <a:r>
              <a:rPr lang="en-US" dirty="0" smtClean="0">
                <a:solidFill>
                  <a:srgbClr val="7030A0"/>
                </a:solidFill>
                <a:latin typeface="Balaram" pitchFamily="2" charset="0"/>
              </a:rPr>
              <a:t>     -&gt; </a:t>
            </a:r>
            <a:r>
              <a:rPr lang="en-US" dirty="0">
                <a:solidFill>
                  <a:srgbClr val="7030A0"/>
                </a:solidFill>
                <a:latin typeface="Balaram" pitchFamily="2" charset="0"/>
              </a:rPr>
              <a:t>Receive the mantra thru </a:t>
            </a:r>
            <a:r>
              <a:rPr lang="en-US" dirty="0" err="1">
                <a:solidFill>
                  <a:srgbClr val="7030A0"/>
                </a:solidFill>
                <a:latin typeface="Balaram" pitchFamily="2" charset="0"/>
              </a:rPr>
              <a:t>disciplic</a:t>
            </a:r>
            <a:r>
              <a:rPr lang="en-US" dirty="0">
                <a:solidFill>
                  <a:srgbClr val="7030A0"/>
                </a:solidFill>
                <a:latin typeface="Balaram" pitchFamily="2" charset="0"/>
              </a:rPr>
              <a:t> succession</a:t>
            </a:r>
            <a:r>
              <a:rPr lang="en-US" dirty="0" smtClean="0">
                <a:solidFill>
                  <a:srgbClr val="7030A0"/>
                </a:solidFill>
                <a:latin typeface="Balaram" pitchFamily="2" charset="0"/>
              </a:rPr>
              <a:t>.</a:t>
            </a:r>
            <a:endParaRPr lang="en-US" dirty="0" smtClean="0">
              <a:solidFill>
                <a:srgbClr val="7030A0"/>
              </a:solidFill>
              <a:latin typeface="Balaram" pitchFamily="2" charset="0"/>
            </a:endParaRPr>
          </a:p>
          <a:p>
            <a:pPr marL="136525" indent="0">
              <a:buNone/>
            </a:pPr>
            <a:r>
              <a:rPr lang="en-US" dirty="0">
                <a:solidFill>
                  <a:srgbClr val="7030A0"/>
                </a:solidFill>
                <a:latin typeface="Balaram" pitchFamily="2" charset="0"/>
              </a:rPr>
              <a:t> </a:t>
            </a:r>
            <a:r>
              <a:rPr lang="en-US" dirty="0" smtClean="0">
                <a:solidFill>
                  <a:srgbClr val="7030A0"/>
                </a:solidFill>
                <a:latin typeface="Balaram" pitchFamily="2" charset="0"/>
              </a:rPr>
              <a:t>    -&gt; Perfect the chanting process.</a:t>
            </a:r>
          </a:p>
          <a:p>
            <a:pPr marL="136525" indent="0">
              <a:buNone/>
            </a:pPr>
            <a:r>
              <a:rPr lang="en-US" dirty="0">
                <a:solidFill>
                  <a:srgbClr val="7030A0"/>
                </a:solidFill>
                <a:latin typeface="Balaram" pitchFamily="2" charset="0"/>
              </a:rPr>
              <a:t> </a:t>
            </a:r>
            <a:r>
              <a:rPr lang="en-US" dirty="0" smtClean="0">
                <a:solidFill>
                  <a:srgbClr val="7030A0"/>
                </a:solidFill>
                <a:latin typeface="Balaram" pitchFamily="2" charset="0"/>
              </a:rPr>
              <a:t>    </a:t>
            </a:r>
            <a:endParaRPr lang="en-US" dirty="0">
              <a:solidFill>
                <a:srgbClr val="7030A0"/>
              </a:solidFill>
              <a:latin typeface="Balaram" pitchFamily="2" charset="0"/>
            </a:endParaRPr>
          </a:p>
          <a:p>
            <a:pPr marL="136525" indent="0">
              <a:buNone/>
            </a:pPr>
            <a:r>
              <a:rPr lang="en-US" dirty="0" smtClean="0">
                <a:solidFill>
                  <a:srgbClr val="7030A0"/>
                </a:solidFill>
                <a:latin typeface="Balaram" pitchFamily="2" charset="0"/>
              </a:rPr>
              <a:t>      </a:t>
            </a:r>
            <a:endParaRPr lang="en-US" dirty="0">
              <a:solidFill>
                <a:srgbClr val="7030A0"/>
              </a:solidFill>
              <a:latin typeface="Balaram" pitchFamily="2" charset="0"/>
            </a:endParaRPr>
          </a:p>
          <a:p>
            <a:pPr marL="136525" indent="0">
              <a:buNone/>
            </a:pPr>
            <a:endParaRPr lang="en-US" dirty="0">
              <a:solidFill>
                <a:srgbClr val="7030A0"/>
              </a:solidFill>
              <a:latin typeface="Balaram" pitchFamily="2" charset="0"/>
            </a:endParaRPr>
          </a:p>
          <a:p>
            <a:endParaRPr lang="en-US" dirty="0" smtClean="0">
              <a:solidFill>
                <a:srgbClr val="7030A0"/>
              </a:solidFill>
              <a:latin typeface="Balaram" pitchFamily="2" charset="0"/>
            </a:endParaRPr>
          </a:p>
        </p:txBody>
      </p:sp>
      <p:sp>
        <p:nvSpPr>
          <p:cNvPr id="5" name="Content Placeholder 2"/>
          <p:cNvSpPr txBox="1">
            <a:spLocks/>
          </p:cNvSpPr>
          <p:nvPr/>
        </p:nvSpPr>
        <p:spPr bwMode="auto">
          <a:xfrm>
            <a:off x="381000" y="3733800"/>
            <a:ext cx="8305800" cy="304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136525" indent="0">
              <a:buNone/>
            </a:pPr>
            <a:r>
              <a:rPr lang="en-US" dirty="0" smtClean="0">
                <a:solidFill>
                  <a:srgbClr val="7030A0"/>
                </a:solidFill>
                <a:latin typeface="Balaram" pitchFamily="2" charset="0"/>
              </a:rPr>
              <a:t>Chanting</a:t>
            </a:r>
          </a:p>
          <a:p>
            <a:pPr marL="136525" indent="0">
              <a:buNone/>
            </a:pPr>
            <a:r>
              <a:rPr lang="en-US" dirty="0">
                <a:solidFill>
                  <a:srgbClr val="7030A0"/>
                </a:solidFill>
                <a:latin typeface="Balaram" pitchFamily="2" charset="0"/>
              </a:rPr>
              <a:t> </a:t>
            </a:r>
            <a:r>
              <a:rPr lang="en-US" dirty="0" smtClean="0">
                <a:solidFill>
                  <a:srgbClr val="7030A0"/>
                </a:solidFill>
                <a:latin typeface="Balaram" pitchFamily="2" charset="0"/>
              </a:rPr>
              <a:t>     -&gt; No substitute</a:t>
            </a:r>
          </a:p>
          <a:p>
            <a:pPr marL="136525" indent="0">
              <a:buNone/>
            </a:pPr>
            <a:r>
              <a:rPr lang="en-US" dirty="0">
                <a:solidFill>
                  <a:srgbClr val="7030A0"/>
                </a:solidFill>
                <a:latin typeface="Balaram" pitchFamily="2" charset="0"/>
              </a:rPr>
              <a:t> </a:t>
            </a:r>
            <a:r>
              <a:rPr lang="en-US" dirty="0" smtClean="0">
                <a:solidFill>
                  <a:srgbClr val="7030A0"/>
                </a:solidFill>
                <a:latin typeface="Balaram" pitchFamily="2" charset="0"/>
              </a:rPr>
              <a:t>     -&gt; Now is the time</a:t>
            </a:r>
          </a:p>
          <a:p>
            <a:pPr marL="136525" indent="0">
              <a:buNone/>
            </a:pPr>
            <a:r>
              <a:rPr lang="en-US" dirty="0">
                <a:solidFill>
                  <a:srgbClr val="7030A0"/>
                </a:solidFill>
                <a:latin typeface="Balaram" pitchFamily="2" charset="0"/>
              </a:rPr>
              <a:t> </a:t>
            </a:r>
            <a:r>
              <a:rPr lang="en-US" dirty="0" smtClean="0">
                <a:solidFill>
                  <a:srgbClr val="7030A0"/>
                </a:solidFill>
                <a:latin typeface="Balaram" pitchFamily="2" charset="0"/>
              </a:rPr>
              <a:t>     -&gt; </a:t>
            </a:r>
            <a:r>
              <a:rPr lang="en-US" dirty="0" smtClean="0">
                <a:solidFill>
                  <a:srgbClr val="7030A0"/>
                </a:solidFill>
                <a:latin typeface="Balaram" pitchFamily="2" charset="0"/>
              </a:rPr>
              <a:t>Is Begging</a:t>
            </a:r>
          </a:p>
          <a:p>
            <a:pPr marL="136525" indent="0">
              <a:buNone/>
            </a:pPr>
            <a:r>
              <a:rPr lang="en-US" dirty="0" smtClean="0">
                <a:solidFill>
                  <a:srgbClr val="7030A0"/>
                </a:solidFill>
                <a:latin typeface="Balaram" pitchFamily="2" charset="0"/>
              </a:rPr>
              <a:t>      -&gt; Foundation </a:t>
            </a:r>
            <a:r>
              <a:rPr lang="en-US" dirty="0" smtClean="0">
                <a:solidFill>
                  <a:srgbClr val="7030A0"/>
                </a:solidFill>
                <a:latin typeface="Balaram" pitchFamily="2" charset="0"/>
              </a:rPr>
              <a:t>of all activities   </a:t>
            </a:r>
            <a:endParaRPr lang="en-US" dirty="0" smtClean="0">
              <a:solidFill>
                <a:srgbClr val="7030A0"/>
              </a:solidFill>
              <a:latin typeface="Balaram" pitchFamily="2" charset="0"/>
            </a:endParaRPr>
          </a:p>
          <a:p>
            <a:pPr marL="136525" indent="0">
              <a:buNone/>
            </a:pPr>
            <a:r>
              <a:rPr lang="en-US" dirty="0">
                <a:solidFill>
                  <a:srgbClr val="7030A0"/>
                </a:solidFill>
                <a:latin typeface="Balaram" pitchFamily="2" charset="0"/>
              </a:rPr>
              <a:t> </a:t>
            </a:r>
            <a:r>
              <a:rPr lang="en-US" dirty="0" smtClean="0">
                <a:solidFill>
                  <a:srgbClr val="7030A0"/>
                </a:solidFill>
                <a:latin typeface="Balaram" pitchFamily="2" charset="0"/>
              </a:rPr>
              <a:t>     -&gt; Saves us from falling down</a:t>
            </a:r>
            <a:endParaRPr lang="en-US" dirty="0" smtClean="0">
              <a:solidFill>
                <a:srgbClr val="7030A0"/>
              </a:solidFill>
              <a:latin typeface="Balaram" pitchFamily="2" charset="0"/>
            </a:endParaRPr>
          </a:p>
          <a:p>
            <a:pPr marL="136525" indent="0">
              <a:buNone/>
            </a:pPr>
            <a:r>
              <a:rPr lang="en-US" dirty="0">
                <a:solidFill>
                  <a:srgbClr val="7030A0"/>
                </a:solidFill>
                <a:latin typeface="Balaram" pitchFamily="2" charset="0"/>
              </a:rPr>
              <a:t> </a:t>
            </a:r>
            <a:r>
              <a:rPr lang="en-US" dirty="0" smtClean="0">
                <a:solidFill>
                  <a:srgbClr val="7030A0"/>
                </a:solidFill>
                <a:latin typeface="Balaram" pitchFamily="2" charset="0"/>
              </a:rPr>
              <a:t>     </a:t>
            </a:r>
            <a:endParaRPr lang="en-US" dirty="0">
              <a:solidFill>
                <a:srgbClr val="7030A0"/>
              </a:solidFill>
              <a:latin typeface="Balaram" pitchFamily="2" charset="0"/>
            </a:endParaRPr>
          </a:p>
          <a:p>
            <a:pPr marL="136525" indent="0">
              <a:buNone/>
            </a:pPr>
            <a:endParaRPr lang="en-US" dirty="0">
              <a:solidFill>
                <a:srgbClr val="7030A0"/>
              </a:solidFill>
              <a:latin typeface="Balaram" pitchFamily="2" charset="0"/>
            </a:endParaRPr>
          </a:p>
          <a:p>
            <a:endParaRPr lang="en-US" dirty="0" smtClean="0">
              <a:solidFill>
                <a:srgbClr val="7030A0"/>
              </a:solidFill>
              <a:latin typeface="Balaram" pitchFamily="2" charset="0"/>
            </a:endParaRPr>
          </a:p>
        </p:txBody>
      </p:sp>
    </p:spTree>
    <p:extLst>
      <p:ext uri="{BB962C8B-B14F-4D97-AF65-F5344CB8AC3E}">
        <p14:creationId xmlns:p14="http://schemas.microsoft.com/office/powerpoint/2010/main" val="3283294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3276600"/>
          </a:xfrm>
        </p:spPr>
        <p:txBody>
          <a:bodyPr/>
          <a:lstStyle/>
          <a:p>
            <a:pPr marL="136525" indent="0" algn="ctr">
              <a:buNone/>
            </a:pPr>
            <a:r>
              <a:rPr lang="en-US" sz="32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SB </a:t>
            </a:r>
            <a:r>
              <a:rPr lang="en-US" sz="32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1.5.40</a:t>
            </a:r>
            <a:endParaRPr lang="en-US" sz="32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a:p>
            <a:pPr marL="136525" indent="0" algn="ctr">
              <a:buNone/>
            </a:pPr>
            <a:r>
              <a:rPr lang="vi-VN" sz="32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tvam apy adabhra-çruta viçrutaà vibhoù</a:t>
            </a:r>
          </a:p>
          <a:p>
            <a:pPr marL="136525" indent="0" algn="ctr">
              <a:buNone/>
            </a:pPr>
            <a:r>
              <a:rPr lang="vi-VN" sz="32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samäpyate yena vidäà bubhutsitam</a:t>
            </a:r>
          </a:p>
          <a:p>
            <a:pPr marL="136525" indent="0" algn="ctr">
              <a:buNone/>
            </a:pPr>
            <a:r>
              <a:rPr lang="vi-VN" sz="32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präkhyähi duùkhair muhur arditätmanäà</a:t>
            </a:r>
          </a:p>
          <a:p>
            <a:pPr marL="136525" indent="0" algn="ctr">
              <a:buNone/>
            </a:pPr>
            <a:r>
              <a:rPr lang="vi-VN" sz="32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saìkleça-nirväëam uçanti nänyathä</a:t>
            </a:r>
            <a:endParaRPr lang="en-US" sz="3200" dirty="0"/>
          </a:p>
        </p:txBody>
      </p:sp>
      <p:sp>
        <p:nvSpPr>
          <p:cNvPr id="4" name="Content Placeholder 2"/>
          <p:cNvSpPr txBox="1">
            <a:spLocks/>
          </p:cNvSpPr>
          <p:nvPr/>
        </p:nvSpPr>
        <p:spPr bwMode="auto">
          <a:xfrm>
            <a:off x="381000" y="3124200"/>
            <a:ext cx="86106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buNone/>
            </a:pPr>
            <a:r>
              <a:rPr lang="en-US" b="1" i="1" dirty="0" smtClean="0">
                <a:solidFill>
                  <a:srgbClr val="7030A0"/>
                </a:solidFill>
                <a:latin typeface="Balaram" pitchFamily="2" charset="0"/>
              </a:rPr>
              <a:t>Translation</a:t>
            </a:r>
            <a:r>
              <a:rPr lang="en-US" b="1" i="1" dirty="0">
                <a:solidFill>
                  <a:srgbClr val="7030A0"/>
                </a:solidFill>
                <a:latin typeface="Balaram" pitchFamily="2" charset="0"/>
              </a:rPr>
              <a:t>: Please, therefore, describe the </a:t>
            </a:r>
            <a:r>
              <a:rPr lang="en-US" b="1" i="1" dirty="0" smtClean="0">
                <a:solidFill>
                  <a:srgbClr val="7030A0"/>
                </a:solidFill>
                <a:latin typeface="Balaram" pitchFamily="2" charset="0"/>
              </a:rPr>
              <a:t>Almighty</a:t>
            </a:r>
          </a:p>
          <a:p>
            <a:pPr>
              <a:buNone/>
            </a:pPr>
            <a:r>
              <a:rPr lang="en-US" b="1" i="1" dirty="0" smtClean="0">
                <a:solidFill>
                  <a:srgbClr val="7030A0"/>
                </a:solidFill>
                <a:latin typeface="Balaram" pitchFamily="2" charset="0"/>
              </a:rPr>
              <a:t>Lord's </a:t>
            </a:r>
            <a:r>
              <a:rPr lang="en-US" b="1" i="1" dirty="0">
                <a:solidFill>
                  <a:srgbClr val="7030A0"/>
                </a:solidFill>
                <a:latin typeface="Balaram" pitchFamily="2" charset="0"/>
              </a:rPr>
              <a:t>activities which you have learned by your vast </a:t>
            </a:r>
            <a:endParaRPr lang="en-US" b="1" i="1" dirty="0" smtClean="0">
              <a:solidFill>
                <a:srgbClr val="7030A0"/>
              </a:solidFill>
              <a:latin typeface="Balaram" pitchFamily="2" charset="0"/>
            </a:endParaRPr>
          </a:p>
          <a:p>
            <a:pPr>
              <a:buNone/>
            </a:pPr>
            <a:r>
              <a:rPr lang="en-US" b="1" i="1" dirty="0" smtClean="0">
                <a:solidFill>
                  <a:srgbClr val="7030A0"/>
                </a:solidFill>
                <a:latin typeface="Balaram" pitchFamily="2" charset="0"/>
              </a:rPr>
              <a:t>knowledge </a:t>
            </a:r>
            <a:r>
              <a:rPr lang="en-US" b="1" i="1" dirty="0">
                <a:solidFill>
                  <a:srgbClr val="7030A0"/>
                </a:solidFill>
                <a:latin typeface="Balaram" pitchFamily="2" charset="0"/>
              </a:rPr>
              <a:t>of the Vedas, for that will satisfy the </a:t>
            </a:r>
            <a:endParaRPr lang="en-US" b="1" i="1" dirty="0" smtClean="0">
              <a:solidFill>
                <a:srgbClr val="7030A0"/>
              </a:solidFill>
              <a:latin typeface="Balaram" pitchFamily="2" charset="0"/>
            </a:endParaRPr>
          </a:p>
          <a:p>
            <a:pPr>
              <a:buNone/>
            </a:pPr>
            <a:r>
              <a:rPr lang="en-US" b="1" i="1" dirty="0" smtClean="0">
                <a:solidFill>
                  <a:srgbClr val="7030A0"/>
                </a:solidFill>
                <a:latin typeface="Balaram" pitchFamily="2" charset="0"/>
              </a:rPr>
              <a:t>hankerings </a:t>
            </a:r>
            <a:r>
              <a:rPr lang="en-US" b="1" i="1" dirty="0">
                <a:solidFill>
                  <a:srgbClr val="7030A0"/>
                </a:solidFill>
                <a:latin typeface="Balaram" pitchFamily="2" charset="0"/>
              </a:rPr>
              <a:t>of </a:t>
            </a:r>
            <a:r>
              <a:rPr lang="en-US" b="1" i="1" dirty="0">
                <a:solidFill>
                  <a:schemeClr val="bg1"/>
                </a:solidFill>
                <a:latin typeface="Balaram" pitchFamily="2" charset="0"/>
              </a:rPr>
              <a:t>great learned men </a:t>
            </a:r>
            <a:r>
              <a:rPr lang="en-US" b="1" i="1" dirty="0">
                <a:solidFill>
                  <a:srgbClr val="7030A0"/>
                </a:solidFill>
                <a:latin typeface="Balaram" pitchFamily="2" charset="0"/>
              </a:rPr>
              <a:t>and at the same time </a:t>
            </a:r>
            <a:endParaRPr lang="en-US" b="1" i="1" dirty="0" smtClean="0">
              <a:solidFill>
                <a:srgbClr val="7030A0"/>
              </a:solidFill>
              <a:latin typeface="Balaram" pitchFamily="2" charset="0"/>
            </a:endParaRPr>
          </a:p>
          <a:p>
            <a:pPr>
              <a:buNone/>
            </a:pPr>
            <a:r>
              <a:rPr lang="en-US" b="1" i="1" dirty="0" smtClean="0">
                <a:solidFill>
                  <a:schemeClr val="bg1"/>
                </a:solidFill>
                <a:latin typeface="Balaram" pitchFamily="2" charset="0"/>
              </a:rPr>
              <a:t>mitigate </a:t>
            </a:r>
            <a:r>
              <a:rPr lang="en-US" b="1" i="1" dirty="0">
                <a:solidFill>
                  <a:schemeClr val="bg1"/>
                </a:solidFill>
                <a:latin typeface="Balaram" pitchFamily="2" charset="0"/>
              </a:rPr>
              <a:t>the miseries </a:t>
            </a:r>
            <a:r>
              <a:rPr lang="en-US" b="1" i="1" dirty="0">
                <a:solidFill>
                  <a:srgbClr val="7030A0"/>
                </a:solidFill>
                <a:latin typeface="Balaram" pitchFamily="2" charset="0"/>
              </a:rPr>
              <a:t>of the masses of common people </a:t>
            </a:r>
            <a:endParaRPr lang="en-US" b="1" i="1" dirty="0" smtClean="0">
              <a:solidFill>
                <a:srgbClr val="7030A0"/>
              </a:solidFill>
              <a:latin typeface="Balaram" pitchFamily="2" charset="0"/>
            </a:endParaRPr>
          </a:p>
          <a:p>
            <a:pPr>
              <a:buNone/>
            </a:pPr>
            <a:r>
              <a:rPr lang="en-US" b="1" i="1" dirty="0" smtClean="0">
                <a:solidFill>
                  <a:srgbClr val="7030A0"/>
                </a:solidFill>
                <a:latin typeface="Balaram" pitchFamily="2" charset="0"/>
              </a:rPr>
              <a:t>who </a:t>
            </a:r>
            <a:r>
              <a:rPr lang="en-US" b="1" i="1" dirty="0">
                <a:solidFill>
                  <a:srgbClr val="7030A0"/>
                </a:solidFill>
                <a:latin typeface="Balaram" pitchFamily="2" charset="0"/>
              </a:rPr>
              <a:t>are always suffering from material pangs. Indeed, </a:t>
            </a:r>
            <a:endParaRPr lang="en-US" b="1" i="1" dirty="0" smtClean="0">
              <a:solidFill>
                <a:srgbClr val="7030A0"/>
              </a:solidFill>
              <a:latin typeface="Balaram" pitchFamily="2" charset="0"/>
            </a:endParaRPr>
          </a:p>
          <a:p>
            <a:pPr>
              <a:buNone/>
            </a:pPr>
            <a:r>
              <a:rPr lang="en-US" b="1" i="1" dirty="0" smtClean="0">
                <a:solidFill>
                  <a:srgbClr val="7030A0"/>
                </a:solidFill>
                <a:latin typeface="Balaram" pitchFamily="2" charset="0"/>
              </a:rPr>
              <a:t>there </a:t>
            </a:r>
            <a:r>
              <a:rPr lang="en-US" b="1" i="1" dirty="0">
                <a:solidFill>
                  <a:srgbClr val="7030A0"/>
                </a:solidFill>
                <a:latin typeface="Balaram" pitchFamily="2" charset="0"/>
              </a:rPr>
              <a:t>is </a:t>
            </a:r>
            <a:r>
              <a:rPr lang="en-US" b="1" i="1" dirty="0">
                <a:solidFill>
                  <a:schemeClr val="bg1"/>
                </a:solidFill>
                <a:latin typeface="Balaram" pitchFamily="2" charset="0"/>
              </a:rPr>
              <a:t>no other way </a:t>
            </a:r>
            <a:r>
              <a:rPr lang="en-US" b="1" i="1" dirty="0">
                <a:solidFill>
                  <a:srgbClr val="7030A0"/>
                </a:solidFill>
                <a:latin typeface="Balaram" pitchFamily="2" charset="0"/>
              </a:rPr>
              <a:t>to get out of such miseries.</a:t>
            </a:r>
            <a:endParaRPr lang="en-US" dirty="0" smtClean="0"/>
          </a:p>
        </p:txBody>
      </p:sp>
    </p:spTree>
    <p:extLst>
      <p:ext uri="{BB962C8B-B14F-4D97-AF65-F5344CB8AC3E}">
        <p14:creationId xmlns:p14="http://schemas.microsoft.com/office/powerpoint/2010/main" val="34994066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762000"/>
          </a:xfrm>
        </p:spPr>
        <p:txBody>
          <a:bodyPr/>
          <a:lstStyle/>
          <a:p>
            <a:pPr marL="136525" indent="0">
              <a:buNone/>
            </a:pP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1.5.40 Purport</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p:txBody>
      </p:sp>
      <p:sp>
        <p:nvSpPr>
          <p:cNvPr id="5" name="TextBox 4"/>
          <p:cNvSpPr txBox="1">
            <a:spLocks noChangeArrowheads="1"/>
          </p:cNvSpPr>
          <p:nvPr/>
        </p:nvSpPr>
        <p:spPr bwMode="auto">
          <a:xfrm>
            <a:off x="457200" y="1097340"/>
            <a:ext cx="8229600" cy="1569660"/>
          </a:xfrm>
          <a:prstGeom prst="rect">
            <a:avLst/>
          </a:prstGeom>
          <a:solidFill>
            <a:schemeClr val="tx1"/>
          </a:solidFill>
          <a:ln w="9525">
            <a:noFill/>
            <a:miter lim="800000"/>
            <a:headEnd/>
            <a:tailEnd/>
          </a:ln>
        </p:spPr>
        <p:txBody>
          <a:bodyPr wrap="square">
            <a:spAutoFit/>
          </a:bodyPr>
          <a:lstStyle/>
          <a:p>
            <a:r>
              <a:rPr lang="en-US" sz="2400" dirty="0">
                <a:solidFill>
                  <a:schemeClr val="bg1"/>
                </a:solidFill>
                <a:latin typeface="Balaram" pitchFamily="2" charset="0"/>
              </a:rPr>
              <a:t>“</a:t>
            </a:r>
            <a:r>
              <a:rPr lang="en-US" sz="2400" dirty="0" err="1">
                <a:solidFill>
                  <a:schemeClr val="bg1"/>
                </a:solidFill>
                <a:latin typeface="Balaram" pitchFamily="2" charset="0"/>
              </a:rPr>
              <a:t>Çré</a:t>
            </a:r>
            <a:r>
              <a:rPr lang="en-US" sz="2400" dirty="0">
                <a:solidFill>
                  <a:schemeClr val="bg1"/>
                </a:solidFill>
                <a:latin typeface="Balaram" pitchFamily="2" charset="0"/>
              </a:rPr>
              <a:t> </a:t>
            </a:r>
            <a:r>
              <a:rPr lang="en-US" sz="2400" dirty="0" err="1">
                <a:solidFill>
                  <a:schemeClr val="bg1"/>
                </a:solidFill>
                <a:latin typeface="Balaram" pitchFamily="2" charset="0"/>
              </a:rPr>
              <a:t>Närada</a:t>
            </a:r>
            <a:r>
              <a:rPr lang="en-US" sz="2400" dirty="0">
                <a:solidFill>
                  <a:schemeClr val="bg1"/>
                </a:solidFill>
                <a:latin typeface="Balaram" pitchFamily="2" charset="0"/>
              </a:rPr>
              <a:t> Muni from practical experience definitely asserts that the prime solution of all problems of material work is to </a:t>
            </a:r>
            <a:r>
              <a:rPr lang="en-US" sz="2400" dirty="0">
                <a:solidFill>
                  <a:srgbClr val="7030A0"/>
                </a:solidFill>
                <a:latin typeface="Balaram" pitchFamily="2" charset="0"/>
              </a:rPr>
              <a:t>broadcast</a:t>
            </a:r>
            <a:r>
              <a:rPr lang="en-US" sz="2400" dirty="0">
                <a:solidFill>
                  <a:schemeClr val="bg1"/>
                </a:solidFill>
                <a:latin typeface="Balaram" pitchFamily="2" charset="0"/>
              </a:rPr>
              <a:t> very widely the </a:t>
            </a:r>
            <a:r>
              <a:rPr lang="en-US" sz="2400" dirty="0">
                <a:solidFill>
                  <a:srgbClr val="7030A0"/>
                </a:solidFill>
                <a:latin typeface="Balaram" pitchFamily="2" charset="0"/>
              </a:rPr>
              <a:t>transcendental glories of the Supreme </a:t>
            </a:r>
            <a:r>
              <a:rPr lang="en-US" sz="2400" dirty="0" smtClean="0">
                <a:solidFill>
                  <a:srgbClr val="7030A0"/>
                </a:solidFill>
                <a:latin typeface="Balaram" pitchFamily="2" charset="0"/>
              </a:rPr>
              <a:t>Lord</a:t>
            </a:r>
            <a:r>
              <a:rPr lang="en-US" sz="2400" dirty="0" smtClean="0">
                <a:solidFill>
                  <a:schemeClr val="bg1"/>
                </a:solidFill>
                <a:latin typeface="Balaram" pitchFamily="2" charset="0"/>
              </a:rPr>
              <a:t>.”</a:t>
            </a:r>
            <a:endParaRPr lang="en-US" sz="2400" b="1" dirty="0">
              <a:solidFill>
                <a:schemeClr val="bg1"/>
              </a:solidFill>
              <a:latin typeface="Balaram" pitchFamily="2" charset="0"/>
            </a:endParaRPr>
          </a:p>
        </p:txBody>
      </p:sp>
      <p:sp>
        <p:nvSpPr>
          <p:cNvPr id="6" name="TextBox 5"/>
          <p:cNvSpPr txBox="1">
            <a:spLocks noChangeArrowheads="1"/>
          </p:cNvSpPr>
          <p:nvPr/>
        </p:nvSpPr>
        <p:spPr bwMode="auto">
          <a:xfrm>
            <a:off x="457200" y="3242608"/>
            <a:ext cx="8229600" cy="1938992"/>
          </a:xfrm>
          <a:prstGeom prst="rect">
            <a:avLst/>
          </a:prstGeom>
          <a:solidFill>
            <a:schemeClr val="tx1"/>
          </a:solidFill>
          <a:ln w="9525">
            <a:noFill/>
            <a:miter lim="800000"/>
            <a:headEnd/>
            <a:tailEnd/>
          </a:ln>
        </p:spPr>
        <p:txBody>
          <a:bodyPr wrap="square">
            <a:spAutoFit/>
          </a:bodyPr>
          <a:lstStyle/>
          <a:p>
            <a:r>
              <a:rPr lang="en-US" sz="2400" dirty="0">
                <a:solidFill>
                  <a:schemeClr val="bg1"/>
                </a:solidFill>
                <a:latin typeface="Balaram" pitchFamily="2" charset="0"/>
              </a:rPr>
              <a:t>“</a:t>
            </a:r>
            <a:r>
              <a:rPr lang="en-US" sz="2400" dirty="0" err="1">
                <a:solidFill>
                  <a:schemeClr val="bg1"/>
                </a:solidFill>
                <a:latin typeface="Balaram" pitchFamily="2" charset="0"/>
              </a:rPr>
              <a:t>Çré</a:t>
            </a:r>
            <a:r>
              <a:rPr lang="en-US" sz="2400" dirty="0">
                <a:solidFill>
                  <a:schemeClr val="bg1"/>
                </a:solidFill>
                <a:latin typeface="Balaram" pitchFamily="2" charset="0"/>
              </a:rPr>
              <a:t> </a:t>
            </a:r>
            <a:r>
              <a:rPr lang="en-US" sz="2400" dirty="0" err="1">
                <a:solidFill>
                  <a:schemeClr val="bg1"/>
                </a:solidFill>
                <a:latin typeface="Balaram" pitchFamily="2" charset="0"/>
              </a:rPr>
              <a:t>Näradajé</a:t>
            </a:r>
            <a:r>
              <a:rPr lang="en-US" sz="2400" dirty="0">
                <a:solidFill>
                  <a:schemeClr val="bg1"/>
                </a:solidFill>
                <a:latin typeface="Balaram" pitchFamily="2" charset="0"/>
              </a:rPr>
              <a:t> advised </a:t>
            </a:r>
            <a:r>
              <a:rPr lang="en-US" sz="2400" dirty="0" err="1">
                <a:solidFill>
                  <a:schemeClr val="bg1"/>
                </a:solidFill>
                <a:latin typeface="Balaram" pitchFamily="2" charset="0"/>
              </a:rPr>
              <a:t>Vyäsadeva</a:t>
            </a:r>
            <a:r>
              <a:rPr lang="en-US" sz="2400" dirty="0">
                <a:solidFill>
                  <a:schemeClr val="bg1"/>
                </a:solidFill>
                <a:latin typeface="Balaram" pitchFamily="2" charset="0"/>
              </a:rPr>
              <a:t> to describe the glories of the Lord just to do good to all eight classes of men, both good and bad. </a:t>
            </a:r>
            <a:r>
              <a:rPr lang="en-US" sz="2400" dirty="0" err="1">
                <a:solidFill>
                  <a:schemeClr val="bg1"/>
                </a:solidFill>
                <a:latin typeface="Balaram" pitchFamily="2" charset="0"/>
              </a:rPr>
              <a:t>Çrémad-Bhägavatam</a:t>
            </a:r>
            <a:r>
              <a:rPr lang="en-US" sz="2400" dirty="0">
                <a:solidFill>
                  <a:schemeClr val="bg1"/>
                </a:solidFill>
                <a:latin typeface="Balaram" pitchFamily="2" charset="0"/>
              </a:rPr>
              <a:t> is therefore not meant for any particular class of men or sect. It is for the </a:t>
            </a:r>
            <a:r>
              <a:rPr lang="en-US" sz="2400" dirty="0">
                <a:solidFill>
                  <a:srgbClr val="7030A0"/>
                </a:solidFill>
                <a:latin typeface="Balaram" pitchFamily="2" charset="0"/>
              </a:rPr>
              <a:t>sincere soul </a:t>
            </a:r>
            <a:r>
              <a:rPr lang="en-US" sz="2400" dirty="0">
                <a:solidFill>
                  <a:schemeClr val="bg1"/>
                </a:solidFill>
                <a:latin typeface="Balaram" pitchFamily="2" charset="0"/>
              </a:rPr>
              <a:t>who actually wants his own welfare and peace of </a:t>
            </a:r>
            <a:r>
              <a:rPr lang="en-US" sz="2400" dirty="0" smtClean="0">
                <a:solidFill>
                  <a:schemeClr val="bg1"/>
                </a:solidFill>
                <a:latin typeface="Balaram" pitchFamily="2" charset="0"/>
              </a:rPr>
              <a:t>mind.”</a:t>
            </a:r>
            <a:endParaRPr lang="en-US" sz="2400" b="1" dirty="0">
              <a:solidFill>
                <a:schemeClr val="bg1"/>
              </a:solidFill>
              <a:latin typeface="Balaram" pitchFamily="2" charset="0"/>
            </a:endParaRPr>
          </a:p>
        </p:txBody>
      </p:sp>
    </p:spTree>
    <p:extLst>
      <p:ext uri="{BB962C8B-B14F-4D97-AF65-F5344CB8AC3E}">
        <p14:creationId xmlns:p14="http://schemas.microsoft.com/office/powerpoint/2010/main" val="1921320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066800"/>
            <a:ext cx="8077200" cy="1447800"/>
          </a:xfrm>
        </p:spPr>
        <p:txBody>
          <a:bodyPr>
            <a:normAutofit fontScale="90000"/>
          </a:bodyPr>
          <a:lstStyle/>
          <a:p>
            <a:pPr indent="304800" fontAlgn="auto">
              <a:spcAft>
                <a:spcPts val="0"/>
              </a:spcAft>
              <a:defRPr/>
            </a:pPr>
            <a:r>
              <a:rPr lang="en-US" sz="4400" dirty="0" smtClean="0">
                <a:solidFill>
                  <a:schemeClr val="bg1"/>
                </a:solidFill>
                <a:latin typeface="Balaram" pitchFamily="2" charset="0"/>
                <a:ea typeface="Times New Roman" pitchFamily="18" charset="0"/>
                <a:cs typeface="Tahoma" pitchFamily="34" charset="0"/>
              </a:rPr>
              <a:t/>
            </a:r>
            <a:br>
              <a:rPr lang="en-US" sz="4400" dirty="0" smtClean="0">
                <a:solidFill>
                  <a:schemeClr val="bg1"/>
                </a:solidFill>
                <a:latin typeface="Balaram" pitchFamily="2" charset="0"/>
                <a:ea typeface="Times New Roman" pitchFamily="18" charset="0"/>
                <a:cs typeface="Tahoma" pitchFamily="34" charset="0"/>
              </a:rPr>
            </a:br>
            <a:r>
              <a:rPr lang="en-US" sz="4000" dirty="0" err="1" smtClean="0">
                <a:solidFill>
                  <a:schemeClr val="bg1"/>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nasta-prayesy</a:t>
            </a:r>
            <a:r>
              <a:rPr lang="en-US" sz="4000" dirty="0" smtClean="0">
                <a:solidFill>
                  <a:schemeClr val="bg1"/>
                </a:solidFill>
                <a:latin typeface="Balaram" pitchFamily="2" charset="0"/>
                <a:ea typeface="Times New Roman" pitchFamily="18" charset="0"/>
                <a:cs typeface="Tahoma" pitchFamily="34" charset="0"/>
              </a:rPr>
              <a:t> </a:t>
            </a:r>
            <a:r>
              <a:rPr lang="en-US" sz="4000" dirty="0" err="1" smtClean="0">
                <a:solidFill>
                  <a:schemeClr val="bg1"/>
                </a:solidFill>
                <a:latin typeface="Balaram" pitchFamily="2" charset="0"/>
                <a:ea typeface="Times New Roman" pitchFamily="18" charset="0"/>
                <a:cs typeface="Tahoma" pitchFamily="34" charset="0"/>
              </a:rPr>
              <a:t>abhadresu</a:t>
            </a:r>
            <a:r>
              <a:rPr lang="en-US" sz="4000" dirty="0" smtClean="0">
                <a:solidFill>
                  <a:schemeClr val="bg1"/>
                </a:solidFill>
                <a:latin typeface="Balaram" pitchFamily="2" charset="0"/>
                <a:ea typeface="Times New Roman" pitchFamily="18" charset="0"/>
                <a:cs typeface="Tahoma" pitchFamily="34" charset="0"/>
              </a:rPr>
              <a:t/>
            </a:r>
            <a:br>
              <a:rPr lang="en-US" sz="4000" dirty="0" smtClean="0">
                <a:solidFill>
                  <a:schemeClr val="bg1"/>
                </a:solidFill>
                <a:latin typeface="Balaram" pitchFamily="2" charset="0"/>
                <a:ea typeface="Times New Roman" pitchFamily="18" charset="0"/>
                <a:cs typeface="Tahoma" pitchFamily="34" charset="0"/>
              </a:rPr>
            </a:br>
            <a:r>
              <a:rPr lang="en-US" sz="4000" dirty="0" err="1" smtClean="0">
                <a:solidFill>
                  <a:schemeClr val="bg1"/>
                </a:solidFill>
                <a:latin typeface="Balaram" pitchFamily="2" charset="0"/>
                <a:ea typeface="Times New Roman" pitchFamily="18" charset="0"/>
                <a:cs typeface="Tahoma" pitchFamily="34" charset="0"/>
              </a:rPr>
              <a:t>nityam</a:t>
            </a:r>
            <a:r>
              <a:rPr lang="en-US" sz="4000" dirty="0" smtClean="0">
                <a:solidFill>
                  <a:schemeClr val="bg1"/>
                </a:solidFill>
                <a:latin typeface="Balaram" pitchFamily="2" charset="0"/>
                <a:ea typeface="Times New Roman" pitchFamily="18" charset="0"/>
                <a:cs typeface="Tahoma" pitchFamily="34" charset="0"/>
              </a:rPr>
              <a:t>́ </a:t>
            </a:r>
            <a:r>
              <a:rPr lang="en-US" sz="4000" dirty="0" err="1" smtClean="0">
                <a:solidFill>
                  <a:schemeClr val="bg1"/>
                </a:solidFill>
                <a:latin typeface="Balaram" pitchFamily="2" charset="0"/>
                <a:ea typeface="Times New Roman" pitchFamily="18" charset="0"/>
                <a:cs typeface="Tahoma" pitchFamily="34" charset="0"/>
              </a:rPr>
              <a:t>bhagavata-sevaya</a:t>
            </a:r>
            <a:r>
              <a:rPr lang="en-US" sz="4000" dirty="0" smtClean="0">
                <a:solidFill>
                  <a:schemeClr val="bg1"/>
                </a:solidFill>
                <a:latin typeface="Balaram" pitchFamily="2" charset="0"/>
                <a:ea typeface="Times New Roman" pitchFamily="18" charset="0"/>
                <a:cs typeface="Tahoma" pitchFamily="34" charset="0"/>
              </a:rPr>
              <a:t/>
            </a:r>
            <a:br>
              <a:rPr lang="en-US" sz="4000" dirty="0" smtClean="0">
                <a:solidFill>
                  <a:schemeClr val="bg1"/>
                </a:solidFill>
                <a:latin typeface="Balaram" pitchFamily="2" charset="0"/>
                <a:ea typeface="Times New Roman" pitchFamily="18" charset="0"/>
                <a:cs typeface="Tahoma" pitchFamily="34" charset="0"/>
              </a:rPr>
            </a:br>
            <a:r>
              <a:rPr lang="en-US" sz="4000" dirty="0" err="1" smtClean="0">
                <a:solidFill>
                  <a:schemeClr val="bg1"/>
                </a:solidFill>
                <a:latin typeface="Balaram" pitchFamily="2" charset="0"/>
                <a:ea typeface="Times New Roman" pitchFamily="18" charset="0"/>
                <a:cs typeface="Tahoma" pitchFamily="34" charset="0"/>
              </a:rPr>
              <a:t>bhagavaty</a:t>
            </a:r>
            <a:r>
              <a:rPr lang="en-US" sz="4000" dirty="0" smtClean="0">
                <a:solidFill>
                  <a:schemeClr val="bg1"/>
                </a:solidFill>
                <a:latin typeface="Balaram" pitchFamily="2" charset="0"/>
                <a:ea typeface="Times New Roman" pitchFamily="18" charset="0"/>
                <a:cs typeface="Tahoma" pitchFamily="34" charset="0"/>
              </a:rPr>
              <a:t> </a:t>
            </a:r>
            <a:r>
              <a:rPr lang="en-US" sz="4000" dirty="0" err="1" smtClean="0">
                <a:solidFill>
                  <a:schemeClr val="bg1"/>
                </a:solidFill>
                <a:latin typeface="Balaram" pitchFamily="2" charset="0"/>
                <a:ea typeface="Times New Roman" pitchFamily="18" charset="0"/>
                <a:cs typeface="Tahoma" pitchFamily="34" charset="0"/>
              </a:rPr>
              <a:t>uttama-sloke</a:t>
            </a:r>
            <a:r>
              <a:rPr lang="en-US" sz="4000" dirty="0" smtClean="0">
                <a:solidFill>
                  <a:schemeClr val="bg1"/>
                </a:solidFill>
                <a:latin typeface="Balaram" pitchFamily="2" charset="0"/>
                <a:ea typeface="Times New Roman" pitchFamily="18" charset="0"/>
                <a:cs typeface="Tahoma" pitchFamily="34" charset="0"/>
              </a:rPr>
              <a:t/>
            </a:r>
            <a:br>
              <a:rPr lang="en-US" sz="4000" dirty="0" smtClean="0">
                <a:solidFill>
                  <a:schemeClr val="bg1"/>
                </a:solidFill>
                <a:latin typeface="Balaram" pitchFamily="2" charset="0"/>
                <a:ea typeface="Times New Roman" pitchFamily="18" charset="0"/>
                <a:cs typeface="Tahoma" pitchFamily="34" charset="0"/>
              </a:rPr>
            </a:br>
            <a:r>
              <a:rPr lang="en-US" sz="4000" dirty="0" err="1" smtClean="0">
                <a:solidFill>
                  <a:schemeClr val="bg1"/>
                </a:solidFill>
                <a:latin typeface="Balaram" pitchFamily="2" charset="0"/>
                <a:ea typeface="Times New Roman" pitchFamily="18" charset="0"/>
                <a:cs typeface="Tahoma" pitchFamily="34" charset="0"/>
              </a:rPr>
              <a:t>bhaktir</a:t>
            </a:r>
            <a:r>
              <a:rPr lang="en-US" sz="4000" dirty="0" smtClean="0">
                <a:solidFill>
                  <a:schemeClr val="bg1"/>
                </a:solidFill>
                <a:latin typeface="Balaram" pitchFamily="2" charset="0"/>
                <a:ea typeface="Times New Roman" pitchFamily="18" charset="0"/>
                <a:cs typeface="Tahoma" pitchFamily="34" charset="0"/>
              </a:rPr>
              <a:t> </a:t>
            </a:r>
            <a:r>
              <a:rPr lang="en-US" sz="4000" dirty="0" err="1" smtClean="0">
                <a:solidFill>
                  <a:schemeClr val="bg1"/>
                </a:solidFill>
                <a:latin typeface="Balaram" pitchFamily="2" charset="0"/>
                <a:ea typeface="Times New Roman" pitchFamily="18" charset="0"/>
                <a:cs typeface="Tahoma" pitchFamily="34" charset="0"/>
              </a:rPr>
              <a:t>bhavati</a:t>
            </a:r>
            <a:r>
              <a:rPr lang="en-US" sz="4000" dirty="0" smtClean="0">
                <a:solidFill>
                  <a:schemeClr val="bg1"/>
                </a:solidFill>
                <a:latin typeface="Balaram" pitchFamily="2" charset="0"/>
                <a:ea typeface="Times New Roman" pitchFamily="18" charset="0"/>
                <a:cs typeface="Tahoma" pitchFamily="34" charset="0"/>
              </a:rPr>
              <a:t> </a:t>
            </a:r>
            <a:r>
              <a:rPr lang="en-US" sz="4000" dirty="0" err="1" smtClean="0">
                <a:solidFill>
                  <a:schemeClr val="bg1"/>
                </a:solidFill>
                <a:latin typeface="Balaram" pitchFamily="2" charset="0"/>
                <a:ea typeface="Times New Roman" pitchFamily="18" charset="0"/>
                <a:cs typeface="Tahoma" pitchFamily="34" charset="0"/>
              </a:rPr>
              <a:t>naisthiki</a:t>
            </a:r>
            <a:r>
              <a:rPr lang="en-US" sz="4400" dirty="0" smtClean="0">
                <a:solidFill>
                  <a:schemeClr val="bg1"/>
                </a:solidFill>
                <a:latin typeface="Balaram" pitchFamily="2" charset="0"/>
                <a:ea typeface="Times New Roman" pitchFamily="18" charset="0"/>
                <a:cs typeface="Tahoma" pitchFamily="34" charset="0"/>
              </a:rPr>
              <a:t/>
            </a:r>
            <a:br>
              <a:rPr lang="en-US" sz="4400" dirty="0" smtClean="0">
                <a:solidFill>
                  <a:schemeClr val="bg1"/>
                </a:solidFill>
                <a:latin typeface="Balaram" pitchFamily="2" charset="0"/>
                <a:ea typeface="Times New Roman" pitchFamily="18" charset="0"/>
                <a:cs typeface="Tahoma" pitchFamily="34" charset="0"/>
              </a:rPr>
            </a:br>
            <a:endParaRPr lang="en-US" dirty="0"/>
          </a:p>
        </p:txBody>
      </p:sp>
      <p:sp>
        <p:nvSpPr>
          <p:cNvPr id="4099" name="Content Placeholder 2"/>
          <p:cNvSpPr>
            <a:spLocks noGrp="1"/>
          </p:cNvSpPr>
          <p:nvPr>
            <p:ph idx="1"/>
          </p:nvPr>
        </p:nvSpPr>
        <p:spPr>
          <a:xfrm>
            <a:off x="228600" y="3352800"/>
            <a:ext cx="8305800" cy="2895600"/>
          </a:xfrm>
        </p:spPr>
        <p:txBody>
          <a:bodyPr/>
          <a:lstStyle/>
          <a:p>
            <a:pPr>
              <a:buNone/>
            </a:pPr>
            <a:r>
              <a:rPr lang="en-US" sz="2400" b="1" i="1" dirty="0" smtClean="0">
                <a:solidFill>
                  <a:srgbClr val="7030A0"/>
                </a:solidFill>
                <a:latin typeface="Balaram" pitchFamily="2" charset="0"/>
              </a:rPr>
              <a:t>Translation</a:t>
            </a:r>
            <a:r>
              <a:rPr lang="en-US" sz="2400" b="1" i="1" dirty="0">
                <a:solidFill>
                  <a:srgbClr val="7030A0"/>
                </a:solidFill>
                <a:latin typeface="Balaram" pitchFamily="2" charset="0"/>
              </a:rPr>
              <a:t>: By </a:t>
            </a:r>
            <a:r>
              <a:rPr lang="en-US" sz="2400" b="1" i="1" dirty="0" smtClean="0">
                <a:solidFill>
                  <a:srgbClr val="7030A0"/>
                </a:solidFill>
                <a:latin typeface="Balaram" pitchFamily="2" charset="0"/>
              </a:rPr>
              <a:t>regular attendance in classes on the</a:t>
            </a:r>
          </a:p>
          <a:p>
            <a:pPr>
              <a:buNone/>
            </a:pPr>
            <a:r>
              <a:rPr lang="en-US" sz="2400" b="1" i="1" dirty="0" err="1" smtClean="0">
                <a:solidFill>
                  <a:srgbClr val="7030A0"/>
                </a:solidFill>
                <a:latin typeface="Balaram" pitchFamily="2" charset="0"/>
              </a:rPr>
              <a:t>Bhagavatam</a:t>
            </a:r>
            <a:r>
              <a:rPr lang="en-US" sz="2400" b="1" i="1" dirty="0" smtClean="0">
                <a:solidFill>
                  <a:srgbClr val="7030A0"/>
                </a:solidFill>
                <a:latin typeface="Balaram" pitchFamily="2" charset="0"/>
              </a:rPr>
              <a:t> and by rendering of service to the pure devotee,</a:t>
            </a:r>
          </a:p>
          <a:p>
            <a:pPr>
              <a:buNone/>
            </a:pPr>
            <a:r>
              <a:rPr lang="en-US" sz="2400" b="1" i="1" dirty="0" smtClean="0">
                <a:solidFill>
                  <a:srgbClr val="7030A0"/>
                </a:solidFill>
                <a:latin typeface="Balaram" pitchFamily="2" charset="0"/>
              </a:rPr>
              <a:t>all that is troublesome to the heart is almost completely</a:t>
            </a:r>
          </a:p>
          <a:p>
            <a:pPr>
              <a:buNone/>
            </a:pPr>
            <a:r>
              <a:rPr lang="en-US" sz="2400" b="1" i="1" dirty="0" smtClean="0">
                <a:solidFill>
                  <a:srgbClr val="7030A0"/>
                </a:solidFill>
                <a:latin typeface="Balaram" pitchFamily="2" charset="0"/>
              </a:rPr>
              <a:t>destroyed, and loving service unto the Personality of</a:t>
            </a:r>
          </a:p>
          <a:p>
            <a:pPr>
              <a:buNone/>
            </a:pPr>
            <a:r>
              <a:rPr lang="en-US" sz="2400" b="1" i="1" dirty="0" smtClean="0">
                <a:solidFill>
                  <a:srgbClr val="7030A0"/>
                </a:solidFill>
                <a:latin typeface="Balaram" pitchFamily="2" charset="0"/>
              </a:rPr>
              <a:t>Godhead, who is praised with transcendental songs, is</a:t>
            </a:r>
          </a:p>
          <a:p>
            <a:pPr>
              <a:buNone/>
            </a:pPr>
            <a:r>
              <a:rPr lang="en-US" sz="2400" b="1" i="1" dirty="0" smtClean="0">
                <a:solidFill>
                  <a:srgbClr val="7030A0"/>
                </a:solidFill>
                <a:latin typeface="Balaram" pitchFamily="2" charset="0"/>
              </a:rPr>
              <a:t>established as an irrevocable fact.</a:t>
            </a:r>
          </a:p>
          <a:p>
            <a:endParaRPr lang="en-US" dirty="0" smtClean="0"/>
          </a:p>
        </p:txBody>
      </p:sp>
      <p:pic>
        <p:nvPicPr>
          <p:cNvPr id="4100" name="Picture 3" descr="C:\Users\Sarva\Pictures\_MG_0089.JPG"/>
          <p:cNvPicPr>
            <a:picLocks noChangeAspect="1" noChangeArrowheads="1"/>
          </p:cNvPicPr>
          <p:nvPr/>
        </p:nvPicPr>
        <p:blipFill>
          <a:blip r:embed="rId3" cstate="print"/>
          <a:srcRect/>
          <a:stretch>
            <a:fillRect/>
          </a:stretch>
        </p:blipFill>
        <p:spPr bwMode="auto">
          <a:xfrm>
            <a:off x="228600" y="1219200"/>
            <a:ext cx="1905000" cy="1270000"/>
          </a:xfrm>
          <a:prstGeom prst="rect">
            <a:avLst/>
          </a:prstGeom>
          <a:noFill/>
          <a:ln w="9525">
            <a:noFill/>
            <a:miter lim="800000"/>
            <a:headEnd/>
            <a:tailEnd/>
          </a:ln>
        </p:spPr>
      </p:pic>
      <p:sp>
        <p:nvSpPr>
          <p:cNvPr id="5" name="Title 1"/>
          <p:cNvSpPr txBox="1">
            <a:spLocks/>
          </p:cNvSpPr>
          <p:nvPr/>
        </p:nvSpPr>
        <p:spPr>
          <a:xfrm>
            <a:off x="2514600" y="76200"/>
            <a:ext cx="4572000" cy="1143000"/>
          </a:xfrm>
          <a:prstGeom prst="rect">
            <a:avLst/>
          </a:prstGeom>
        </p:spPr>
        <p:txBody>
          <a:bodyPr vert="horz" anchor="ctr">
            <a:normAutofit fontScale="90000" lnSpcReduction="10000"/>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w="6350">
                  <a:noFill/>
                </a:ln>
                <a:solidFill>
                  <a:schemeClr val="bg1"/>
                </a:solidFill>
                <a:effectLst>
                  <a:outerShdw blurRad="114300" dist="101600" dir="2700000" algn="tl" rotWithShape="0">
                    <a:srgbClr val="000000">
                      <a:alpha val="40000"/>
                    </a:srgbClr>
                  </a:outerShdw>
                </a:effectLst>
                <a:uLnTx/>
                <a:uFillTx/>
                <a:latin typeface="Balaram" pitchFamily="2" charset="0"/>
                <a:ea typeface="+mj-ea"/>
                <a:cs typeface="+mj-cs"/>
              </a:rPr>
              <a:t>SB 1.2.18</a:t>
            </a:r>
            <a:r>
              <a:rPr kumimoji="0" lang="en-US" sz="4100" b="1" i="0"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
            </a:r>
            <a:br>
              <a:rPr kumimoji="0" lang="en-US" sz="4100" b="1" i="0"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br>
            <a:endParaRPr kumimoji="0" lang="en-US" sz="41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762000"/>
          </a:xfrm>
        </p:spPr>
        <p:txBody>
          <a:bodyPr/>
          <a:lstStyle/>
          <a:p>
            <a:pPr marL="136525" indent="0" algn="ctr">
              <a:buNone/>
            </a:pP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Summary</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p:txBody>
      </p:sp>
      <p:sp>
        <p:nvSpPr>
          <p:cNvPr id="7" name="Content Placeholder 2"/>
          <p:cNvSpPr txBox="1">
            <a:spLocks/>
          </p:cNvSpPr>
          <p:nvPr/>
        </p:nvSpPr>
        <p:spPr bwMode="auto">
          <a:xfrm>
            <a:off x="228600" y="914400"/>
            <a:ext cx="86868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r>
              <a:rPr lang="en-US" dirty="0" smtClean="0">
                <a:solidFill>
                  <a:srgbClr val="7030A0"/>
                </a:solidFill>
                <a:latin typeface="Balaram" pitchFamily="2" charset="0"/>
              </a:rPr>
              <a:t>Material disease </a:t>
            </a:r>
            <a:r>
              <a:rPr lang="en-US" dirty="0" smtClean="0">
                <a:solidFill>
                  <a:srgbClr val="7030A0"/>
                </a:solidFill>
                <a:latin typeface="Balaram" pitchFamily="2" charset="0"/>
              </a:rPr>
              <a:t>is cured </a:t>
            </a:r>
            <a:r>
              <a:rPr lang="en-US" dirty="0" smtClean="0">
                <a:solidFill>
                  <a:srgbClr val="7030A0"/>
                </a:solidFill>
                <a:latin typeface="Balaram" pitchFamily="2" charset="0"/>
              </a:rPr>
              <a:t>by dovetailing activities in the service of the Lord.</a:t>
            </a:r>
          </a:p>
          <a:p>
            <a:r>
              <a:rPr lang="en-US" dirty="0" smtClean="0">
                <a:solidFill>
                  <a:srgbClr val="7030A0"/>
                </a:solidFill>
                <a:latin typeface="Balaram" pitchFamily="2" charset="0"/>
              </a:rPr>
              <a:t>Karma yoga leads to Bhakti Yoga</a:t>
            </a:r>
          </a:p>
          <a:p>
            <a:r>
              <a:rPr lang="en-US" dirty="0" smtClean="0">
                <a:solidFill>
                  <a:srgbClr val="7030A0"/>
                </a:solidFill>
                <a:latin typeface="Balaram" pitchFamily="2" charset="0"/>
              </a:rPr>
              <a:t>While </a:t>
            </a:r>
            <a:r>
              <a:rPr lang="en-US" dirty="0">
                <a:solidFill>
                  <a:srgbClr val="7030A0"/>
                </a:solidFill>
                <a:latin typeface="Balaram" pitchFamily="2" charset="0"/>
              </a:rPr>
              <a:t>performing </a:t>
            </a:r>
            <a:r>
              <a:rPr lang="en-US" dirty="0" smtClean="0">
                <a:solidFill>
                  <a:srgbClr val="7030A0"/>
                </a:solidFill>
                <a:latin typeface="Balaram" pitchFamily="2" charset="0"/>
              </a:rPr>
              <a:t>duties, </a:t>
            </a:r>
            <a:r>
              <a:rPr lang="en-US" dirty="0">
                <a:solidFill>
                  <a:srgbClr val="7030A0"/>
                </a:solidFill>
                <a:latin typeface="Balaram" pitchFamily="2" charset="0"/>
              </a:rPr>
              <a:t>o</a:t>
            </a:r>
            <a:r>
              <a:rPr lang="en-US" dirty="0" smtClean="0">
                <a:solidFill>
                  <a:srgbClr val="7030A0"/>
                </a:solidFill>
                <a:latin typeface="Balaram" pitchFamily="2" charset="0"/>
              </a:rPr>
              <a:t>ne remembers constantly Lord’s name, fame, activities</a:t>
            </a:r>
          </a:p>
          <a:p>
            <a:r>
              <a:rPr lang="en-US" dirty="0" smtClean="0">
                <a:solidFill>
                  <a:srgbClr val="7030A0"/>
                </a:solidFill>
                <a:latin typeface="Balaram" pitchFamily="2" charset="0"/>
              </a:rPr>
              <a:t>Attains knowledge, </a:t>
            </a:r>
            <a:r>
              <a:rPr lang="en-US" dirty="0" err="1" smtClean="0">
                <a:solidFill>
                  <a:srgbClr val="7030A0"/>
                </a:solidFill>
                <a:latin typeface="Balaram" pitchFamily="2" charset="0"/>
              </a:rPr>
              <a:t>opulences</a:t>
            </a:r>
            <a:r>
              <a:rPr lang="en-US" dirty="0" smtClean="0">
                <a:solidFill>
                  <a:srgbClr val="7030A0"/>
                </a:solidFill>
                <a:latin typeface="Balaram" pitchFamily="2" charset="0"/>
              </a:rPr>
              <a:t> and intimate loving service.</a:t>
            </a:r>
          </a:p>
          <a:p>
            <a:r>
              <a:rPr lang="en-US" dirty="0" smtClean="0">
                <a:solidFill>
                  <a:srgbClr val="7030A0"/>
                </a:solidFill>
                <a:latin typeface="Balaram" pitchFamily="2" charset="0"/>
              </a:rPr>
              <a:t>Therefore </a:t>
            </a:r>
            <a:r>
              <a:rPr lang="en-US" dirty="0" err="1" smtClean="0">
                <a:solidFill>
                  <a:srgbClr val="7030A0"/>
                </a:solidFill>
                <a:latin typeface="Balaram" pitchFamily="2" charset="0"/>
              </a:rPr>
              <a:t>Srila</a:t>
            </a:r>
            <a:r>
              <a:rPr lang="en-US" dirty="0" smtClean="0">
                <a:solidFill>
                  <a:srgbClr val="7030A0"/>
                </a:solidFill>
                <a:latin typeface="Balaram" pitchFamily="2" charset="0"/>
              </a:rPr>
              <a:t> </a:t>
            </a:r>
            <a:r>
              <a:rPr lang="en-US" dirty="0" err="1" smtClean="0">
                <a:solidFill>
                  <a:srgbClr val="7030A0"/>
                </a:solidFill>
                <a:latin typeface="Balaram" pitchFamily="2" charset="0"/>
              </a:rPr>
              <a:t>Vyasadeva</a:t>
            </a:r>
            <a:r>
              <a:rPr lang="en-US" dirty="0" smtClean="0">
                <a:solidFill>
                  <a:srgbClr val="7030A0"/>
                </a:solidFill>
                <a:latin typeface="Balaram" pitchFamily="2" charset="0"/>
              </a:rPr>
              <a:t>, please describe the Almighty Lord’s activities - SB. </a:t>
            </a:r>
          </a:p>
          <a:p>
            <a:pPr marL="136525" indent="0">
              <a:buNone/>
            </a:pPr>
            <a:r>
              <a:rPr lang="en-US" dirty="0" smtClean="0">
                <a:solidFill>
                  <a:srgbClr val="7030A0"/>
                </a:solidFill>
                <a:latin typeface="Balaram" pitchFamily="2" charset="0"/>
              </a:rPr>
              <a:t>                 </a:t>
            </a:r>
            <a:endParaRPr lang="en-US" dirty="0">
              <a:solidFill>
                <a:srgbClr val="7030A0"/>
              </a:solidFill>
              <a:latin typeface="Balaram" pitchFamily="2" charset="0"/>
            </a:endParaRPr>
          </a:p>
          <a:p>
            <a:pPr marL="136525" indent="0">
              <a:buNone/>
            </a:pPr>
            <a:endParaRPr lang="en-US" dirty="0">
              <a:solidFill>
                <a:srgbClr val="7030A0"/>
              </a:solidFill>
              <a:latin typeface="Balaram" pitchFamily="2" charset="0"/>
            </a:endParaRPr>
          </a:p>
          <a:p>
            <a:endParaRPr lang="en-US" dirty="0" smtClean="0">
              <a:solidFill>
                <a:srgbClr val="7030A0"/>
              </a:solidFill>
              <a:latin typeface="Balaram" pitchFamily="2" charset="0"/>
            </a:endParaRPr>
          </a:p>
        </p:txBody>
      </p:sp>
      <p:sp>
        <p:nvSpPr>
          <p:cNvPr id="8" name="Content Placeholder 2"/>
          <p:cNvSpPr txBox="1">
            <a:spLocks/>
          </p:cNvSpPr>
          <p:nvPr/>
        </p:nvSpPr>
        <p:spPr bwMode="auto">
          <a:xfrm>
            <a:off x="381000" y="5410200"/>
            <a:ext cx="83820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136525" indent="0" algn="ctr">
              <a:buNone/>
            </a:pPr>
            <a:r>
              <a:rPr lang="en-US" dirty="0" smtClean="0">
                <a:solidFill>
                  <a:schemeClr val="bg1"/>
                </a:solidFill>
                <a:latin typeface="Balaram" pitchFamily="2" charset="0"/>
              </a:rPr>
              <a:t>There is no other way to get out of material miseries.</a:t>
            </a:r>
          </a:p>
          <a:p>
            <a:pPr marL="136525" indent="0">
              <a:buNone/>
            </a:pPr>
            <a:r>
              <a:rPr lang="en-US" dirty="0">
                <a:solidFill>
                  <a:srgbClr val="7030A0"/>
                </a:solidFill>
                <a:latin typeface="Balaram" pitchFamily="2" charset="0"/>
              </a:rPr>
              <a:t> </a:t>
            </a:r>
            <a:r>
              <a:rPr lang="en-US" dirty="0" smtClean="0">
                <a:solidFill>
                  <a:srgbClr val="7030A0"/>
                </a:solidFill>
                <a:latin typeface="Balaram" pitchFamily="2" charset="0"/>
              </a:rPr>
              <a:t>                </a:t>
            </a:r>
            <a:endParaRPr lang="en-US" dirty="0">
              <a:solidFill>
                <a:srgbClr val="7030A0"/>
              </a:solidFill>
              <a:latin typeface="Balaram" pitchFamily="2" charset="0"/>
            </a:endParaRPr>
          </a:p>
          <a:p>
            <a:pPr marL="136525" indent="0">
              <a:buNone/>
            </a:pPr>
            <a:endParaRPr lang="en-US" dirty="0">
              <a:solidFill>
                <a:srgbClr val="7030A0"/>
              </a:solidFill>
              <a:latin typeface="Balaram" pitchFamily="2" charset="0"/>
            </a:endParaRPr>
          </a:p>
          <a:p>
            <a:endParaRPr lang="en-US" dirty="0" smtClean="0">
              <a:solidFill>
                <a:srgbClr val="7030A0"/>
              </a:solidFill>
              <a:latin typeface="Balaram" pitchFamily="2" charset="0"/>
            </a:endParaRPr>
          </a:p>
        </p:txBody>
      </p:sp>
    </p:spTree>
    <p:extLst>
      <p:ext uri="{BB962C8B-B14F-4D97-AF65-F5344CB8AC3E}">
        <p14:creationId xmlns:p14="http://schemas.microsoft.com/office/powerpoint/2010/main" val="1121040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762000"/>
          </a:xfrm>
        </p:spPr>
        <p:txBody>
          <a:bodyPr/>
          <a:lstStyle/>
          <a:p>
            <a:pPr marL="136525" indent="0" algn="ctr">
              <a:buNone/>
            </a:pP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References</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p:txBody>
      </p:sp>
      <p:sp>
        <p:nvSpPr>
          <p:cNvPr id="7" name="Content Placeholder 2"/>
          <p:cNvSpPr txBox="1">
            <a:spLocks/>
          </p:cNvSpPr>
          <p:nvPr/>
        </p:nvSpPr>
        <p:spPr bwMode="auto">
          <a:xfrm>
            <a:off x="228600" y="762000"/>
            <a:ext cx="8763000" cy="3276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r>
              <a:rPr lang="en-US" dirty="0" smtClean="0">
                <a:solidFill>
                  <a:srgbClr val="7030A0"/>
                </a:solidFill>
                <a:latin typeface="Balaram" pitchFamily="2" charset="0"/>
              </a:rPr>
              <a:t>HH </a:t>
            </a:r>
            <a:r>
              <a:rPr lang="en-US" dirty="0" err="1" smtClean="0">
                <a:solidFill>
                  <a:srgbClr val="7030A0"/>
                </a:solidFill>
                <a:latin typeface="Balaram" pitchFamily="2" charset="0"/>
              </a:rPr>
              <a:t>Romapada</a:t>
            </a:r>
            <a:r>
              <a:rPr lang="en-US" dirty="0" smtClean="0">
                <a:solidFill>
                  <a:srgbClr val="7030A0"/>
                </a:solidFill>
                <a:latin typeface="Balaram" pitchFamily="2" charset="0"/>
              </a:rPr>
              <a:t> maharaja’s lectures on this section.</a:t>
            </a:r>
          </a:p>
          <a:p>
            <a:r>
              <a:rPr lang="en-US" dirty="0" smtClean="0">
                <a:solidFill>
                  <a:srgbClr val="7030A0"/>
                </a:solidFill>
                <a:latin typeface="Balaram" pitchFamily="2" charset="0"/>
              </a:rPr>
              <a:t>HG </a:t>
            </a:r>
            <a:r>
              <a:rPr lang="en-US" dirty="0" err="1" smtClean="0">
                <a:solidFill>
                  <a:srgbClr val="7030A0"/>
                </a:solidFill>
                <a:latin typeface="Balaram" pitchFamily="2" charset="0"/>
              </a:rPr>
              <a:t>Bhurijana</a:t>
            </a:r>
            <a:r>
              <a:rPr lang="en-US" dirty="0" smtClean="0">
                <a:solidFill>
                  <a:srgbClr val="7030A0"/>
                </a:solidFill>
                <a:latin typeface="Balaram" pitchFamily="2" charset="0"/>
              </a:rPr>
              <a:t> </a:t>
            </a:r>
            <a:r>
              <a:rPr lang="en-US" dirty="0" err="1" smtClean="0">
                <a:solidFill>
                  <a:srgbClr val="7030A0"/>
                </a:solidFill>
                <a:latin typeface="Balaram" pitchFamily="2" charset="0"/>
              </a:rPr>
              <a:t>prabhu’s</a:t>
            </a:r>
            <a:r>
              <a:rPr lang="en-US" dirty="0" smtClean="0">
                <a:solidFill>
                  <a:srgbClr val="7030A0"/>
                </a:solidFill>
                <a:latin typeface="Balaram" pitchFamily="2" charset="0"/>
              </a:rPr>
              <a:t> – Unveiling His Lotus Feet.</a:t>
            </a:r>
          </a:p>
          <a:p>
            <a:r>
              <a:rPr lang="en-US" dirty="0">
                <a:solidFill>
                  <a:srgbClr val="7030A0"/>
                </a:solidFill>
                <a:latin typeface="Balaram" pitchFamily="2" charset="0"/>
              </a:rPr>
              <a:t>HG </a:t>
            </a:r>
            <a:r>
              <a:rPr lang="en-US" dirty="0" err="1">
                <a:solidFill>
                  <a:srgbClr val="7030A0"/>
                </a:solidFill>
                <a:latin typeface="Balaram" pitchFamily="2" charset="0"/>
              </a:rPr>
              <a:t>Bhurijana</a:t>
            </a:r>
            <a:r>
              <a:rPr lang="en-US" dirty="0">
                <a:solidFill>
                  <a:srgbClr val="7030A0"/>
                </a:solidFill>
                <a:latin typeface="Balaram" pitchFamily="2" charset="0"/>
              </a:rPr>
              <a:t> </a:t>
            </a:r>
            <a:r>
              <a:rPr lang="en-US" dirty="0" err="1">
                <a:solidFill>
                  <a:srgbClr val="7030A0"/>
                </a:solidFill>
                <a:latin typeface="Balaram" pitchFamily="2" charset="0"/>
              </a:rPr>
              <a:t>prabhu’s</a:t>
            </a:r>
            <a:r>
              <a:rPr lang="en-US" dirty="0">
                <a:solidFill>
                  <a:srgbClr val="7030A0"/>
                </a:solidFill>
                <a:latin typeface="Balaram" pitchFamily="2" charset="0"/>
              </a:rPr>
              <a:t> </a:t>
            </a:r>
            <a:r>
              <a:rPr lang="en-US" dirty="0" smtClean="0">
                <a:solidFill>
                  <a:srgbClr val="7030A0"/>
                </a:solidFill>
                <a:latin typeface="Balaram" pitchFamily="2" charset="0"/>
              </a:rPr>
              <a:t>overview class on </a:t>
            </a:r>
            <a:r>
              <a:rPr lang="en-US" dirty="0" err="1" smtClean="0">
                <a:solidFill>
                  <a:srgbClr val="7030A0"/>
                </a:solidFill>
                <a:latin typeface="Balaram" pitchFamily="2" charset="0"/>
              </a:rPr>
              <a:t>IskconDesireTree</a:t>
            </a:r>
            <a:r>
              <a:rPr lang="en-US" dirty="0" smtClean="0">
                <a:solidFill>
                  <a:srgbClr val="7030A0"/>
                </a:solidFill>
                <a:latin typeface="Balaram" pitchFamily="2" charset="0"/>
              </a:rPr>
              <a:t>.</a:t>
            </a:r>
          </a:p>
          <a:p>
            <a:r>
              <a:rPr lang="en-US" dirty="0" err="1" smtClean="0">
                <a:solidFill>
                  <a:srgbClr val="7030A0"/>
                </a:solidFill>
                <a:latin typeface="Balaram" pitchFamily="2" charset="0"/>
              </a:rPr>
              <a:t>Srila</a:t>
            </a:r>
            <a:r>
              <a:rPr lang="en-US" dirty="0" smtClean="0">
                <a:solidFill>
                  <a:srgbClr val="7030A0"/>
                </a:solidFill>
                <a:latin typeface="Balaram" pitchFamily="2" charset="0"/>
              </a:rPr>
              <a:t> </a:t>
            </a:r>
            <a:r>
              <a:rPr lang="en-US" dirty="0" err="1" smtClean="0">
                <a:solidFill>
                  <a:srgbClr val="7030A0"/>
                </a:solidFill>
                <a:latin typeface="Balaram" pitchFamily="2" charset="0"/>
              </a:rPr>
              <a:t>Prabhupada’s</a:t>
            </a:r>
            <a:r>
              <a:rPr lang="en-US" dirty="0" smtClean="0">
                <a:solidFill>
                  <a:srgbClr val="7030A0"/>
                </a:solidFill>
                <a:latin typeface="Balaram" pitchFamily="2" charset="0"/>
              </a:rPr>
              <a:t> purports.</a:t>
            </a:r>
          </a:p>
          <a:p>
            <a:r>
              <a:rPr lang="en-US" dirty="0" smtClean="0">
                <a:solidFill>
                  <a:srgbClr val="7030A0"/>
                </a:solidFill>
                <a:latin typeface="Balaram" pitchFamily="2" charset="0"/>
              </a:rPr>
              <a:t>All of you!</a:t>
            </a:r>
          </a:p>
          <a:p>
            <a:pPr marL="136525" indent="0">
              <a:buNone/>
            </a:pPr>
            <a:endParaRPr lang="en-US" dirty="0" smtClean="0">
              <a:solidFill>
                <a:srgbClr val="7030A0"/>
              </a:solidFill>
              <a:latin typeface="Balaram" pitchFamily="2" charset="0"/>
            </a:endParaRPr>
          </a:p>
          <a:p>
            <a:pPr marL="136525" indent="0">
              <a:buNone/>
            </a:pPr>
            <a:r>
              <a:rPr lang="en-US" dirty="0" smtClean="0">
                <a:solidFill>
                  <a:srgbClr val="7030A0"/>
                </a:solidFill>
                <a:latin typeface="Balaram" pitchFamily="2" charset="0"/>
              </a:rPr>
              <a:t>                 </a:t>
            </a:r>
            <a:endParaRPr lang="en-US" dirty="0">
              <a:solidFill>
                <a:srgbClr val="7030A0"/>
              </a:solidFill>
              <a:latin typeface="Balaram" pitchFamily="2" charset="0"/>
            </a:endParaRPr>
          </a:p>
          <a:p>
            <a:pPr marL="136525" indent="0">
              <a:buNone/>
            </a:pPr>
            <a:endParaRPr lang="en-US" dirty="0">
              <a:solidFill>
                <a:srgbClr val="7030A0"/>
              </a:solidFill>
              <a:latin typeface="Balaram" pitchFamily="2" charset="0"/>
            </a:endParaRPr>
          </a:p>
          <a:p>
            <a:endParaRPr lang="en-US" dirty="0" smtClean="0">
              <a:solidFill>
                <a:srgbClr val="7030A0"/>
              </a:solidFill>
              <a:latin typeface="Balaram" pitchFamily="2" charset="0"/>
            </a:endParaRPr>
          </a:p>
        </p:txBody>
      </p:sp>
      <p:pic>
        <p:nvPicPr>
          <p:cNvPr id="4" name="Picture 2" descr="C:\Users\pranathv\Pictures\SPsmile.jpg"/>
          <p:cNvPicPr>
            <a:picLocks noChangeAspect="1" noChangeArrowheads="1"/>
          </p:cNvPicPr>
          <p:nvPr/>
        </p:nvPicPr>
        <p:blipFill>
          <a:blip r:embed="rId3" cstate="print"/>
          <a:srcRect/>
          <a:stretch>
            <a:fillRect/>
          </a:stretch>
        </p:blipFill>
        <p:spPr bwMode="auto">
          <a:xfrm>
            <a:off x="5181600" y="2362200"/>
            <a:ext cx="3810000" cy="4267200"/>
          </a:xfrm>
          <a:prstGeom prst="rect">
            <a:avLst/>
          </a:prstGeom>
          <a:noFill/>
        </p:spPr>
      </p:pic>
      <p:sp>
        <p:nvSpPr>
          <p:cNvPr id="2" name="Rectangle 1"/>
          <p:cNvSpPr/>
          <p:nvPr/>
        </p:nvSpPr>
        <p:spPr>
          <a:xfrm>
            <a:off x="183002" y="4419600"/>
            <a:ext cx="4846198" cy="523220"/>
          </a:xfrm>
          <a:prstGeom prst="rect">
            <a:avLst/>
          </a:prstGeom>
        </p:spPr>
        <p:txBody>
          <a:bodyPr wrap="none">
            <a:spAutoFit/>
          </a:bodyPr>
          <a:lstStyle/>
          <a:p>
            <a:r>
              <a:rPr lang="en-US" sz="2800" dirty="0">
                <a:solidFill>
                  <a:schemeClr val="bg1"/>
                </a:solidFill>
                <a:latin typeface="Balaram" pitchFamily="2" charset="0"/>
              </a:rPr>
              <a:t>All </a:t>
            </a:r>
            <a:r>
              <a:rPr lang="en-US" sz="2800" dirty="0" smtClean="0">
                <a:solidFill>
                  <a:schemeClr val="bg1"/>
                </a:solidFill>
                <a:latin typeface="Balaram" pitchFamily="2" charset="0"/>
              </a:rPr>
              <a:t>glories to </a:t>
            </a:r>
            <a:r>
              <a:rPr lang="en-US" sz="2800" dirty="0" err="1" smtClean="0">
                <a:solidFill>
                  <a:schemeClr val="bg1"/>
                </a:solidFill>
                <a:latin typeface="Balaram" pitchFamily="2" charset="0"/>
              </a:rPr>
              <a:t>Srila</a:t>
            </a:r>
            <a:r>
              <a:rPr lang="en-US" sz="2800" dirty="0" smtClean="0">
                <a:solidFill>
                  <a:schemeClr val="bg1"/>
                </a:solidFill>
                <a:latin typeface="Balaram" pitchFamily="2" charset="0"/>
              </a:rPr>
              <a:t> </a:t>
            </a:r>
            <a:r>
              <a:rPr lang="en-US" sz="2800" dirty="0" err="1" smtClean="0">
                <a:solidFill>
                  <a:schemeClr val="bg1"/>
                </a:solidFill>
                <a:latin typeface="Balaram" pitchFamily="2" charset="0"/>
              </a:rPr>
              <a:t>Prabhupada</a:t>
            </a:r>
            <a:r>
              <a:rPr lang="en-US" sz="2800" dirty="0" smtClean="0">
                <a:solidFill>
                  <a:schemeClr val="bg1"/>
                </a:solidFill>
                <a:latin typeface="Balaram" pitchFamily="2" charset="0"/>
              </a:rPr>
              <a:t>!</a:t>
            </a:r>
            <a:endParaRPr lang="en-US" sz="2800" dirty="0">
              <a:solidFill>
                <a:schemeClr val="bg1"/>
              </a:solidFill>
              <a:latin typeface="Balaram" pitchFamily="2" charset="0"/>
            </a:endParaRPr>
          </a:p>
        </p:txBody>
      </p:sp>
    </p:spTree>
    <p:extLst>
      <p:ext uri="{BB962C8B-B14F-4D97-AF65-F5344CB8AC3E}">
        <p14:creationId xmlns:p14="http://schemas.microsoft.com/office/powerpoint/2010/main" val="2670430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1828800"/>
          </a:xfrm>
        </p:spPr>
        <p:txBody>
          <a:bodyPr/>
          <a:lstStyle/>
          <a:p>
            <a:pPr marL="136525" indent="0" algn="ctr">
              <a:buNone/>
            </a:pPr>
            <a:r>
              <a:rPr lang="en-US" sz="3600" b="1" i="1" dirty="0" smtClean="0">
                <a:solidFill>
                  <a:schemeClr val="bg1"/>
                </a:solidFill>
                <a:latin typeface="Balaram" pitchFamily="2" charset="0"/>
              </a:rPr>
              <a:t>SB 1.5.32 – 40</a:t>
            </a:r>
          </a:p>
          <a:p>
            <a:pPr marL="136525" indent="0" algn="ctr">
              <a:buNone/>
            </a:pPr>
            <a:r>
              <a:rPr lang="en-US" sz="3600" b="1" dirty="0" smtClean="0">
                <a:solidFill>
                  <a:srgbClr val="7030A0"/>
                </a:solidFill>
                <a:latin typeface="Balaram" pitchFamily="2" charset="0"/>
              </a:rPr>
              <a:t>Path of perfection for conditioned souls</a:t>
            </a:r>
          </a:p>
          <a:p>
            <a:pPr marL="136525" indent="0" algn="ctr">
              <a:buNone/>
            </a:pPr>
            <a:r>
              <a:rPr lang="en-US" sz="3600" b="1" dirty="0" smtClean="0">
                <a:solidFill>
                  <a:srgbClr val="7030A0"/>
                </a:solidFill>
                <a:latin typeface="Balaram" pitchFamily="2" charset="0"/>
              </a:rPr>
              <a:t>Hearing &amp; Chanting</a:t>
            </a:r>
            <a:endParaRPr lang="en-US" sz="3600" b="1" dirty="0">
              <a:solidFill>
                <a:srgbClr val="7030A0"/>
              </a:solidFill>
              <a:latin typeface="Balaram" pitchFamily="2" charset="0"/>
            </a:endParaRPr>
          </a:p>
        </p:txBody>
      </p:sp>
    </p:spTree>
    <p:extLst>
      <p:ext uri="{BB962C8B-B14F-4D97-AF65-F5344CB8AC3E}">
        <p14:creationId xmlns:p14="http://schemas.microsoft.com/office/powerpoint/2010/main" val="3122404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3276600"/>
          </a:xfrm>
        </p:spPr>
        <p:txBody>
          <a:bodyPr/>
          <a:lstStyle/>
          <a:p>
            <a:pPr marL="136525" indent="0" algn="ctr">
              <a:buNone/>
            </a:pPr>
            <a:r>
              <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SB 1.5.32</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etat </a:t>
            </a:r>
            <a:r>
              <a:rPr lang="vi-VN" sz="3600" b="1" dirty="0">
                <a:ln w="6350">
                  <a:noFill/>
                </a:ln>
                <a:solidFill>
                  <a:srgbClr val="7030A0"/>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saàsücitaà</a:t>
            </a: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 brahmaàs</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täpa-traya-</a:t>
            </a:r>
            <a:r>
              <a:rPr lang="vi-VN" sz="3600" b="1" dirty="0">
                <a:ln w="6350">
                  <a:noFill/>
                </a:ln>
                <a:solidFill>
                  <a:srgbClr val="7030A0"/>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cikitsitam</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yad éçvare bhagavati</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karma brahmaëi bhävitam</a:t>
            </a:r>
            <a:endParaRPr lang="en-US" dirty="0"/>
          </a:p>
        </p:txBody>
      </p:sp>
      <p:sp>
        <p:nvSpPr>
          <p:cNvPr id="4" name="Content Placeholder 2"/>
          <p:cNvSpPr txBox="1">
            <a:spLocks/>
          </p:cNvSpPr>
          <p:nvPr/>
        </p:nvSpPr>
        <p:spPr bwMode="auto">
          <a:xfrm>
            <a:off x="228600" y="3673475"/>
            <a:ext cx="8686800" cy="2727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buNone/>
            </a:pPr>
            <a:r>
              <a:rPr lang="en-US" b="1" i="1" dirty="0" smtClean="0">
                <a:solidFill>
                  <a:srgbClr val="7030A0"/>
                </a:solidFill>
                <a:latin typeface="Balaram" pitchFamily="2" charset="0"/>
              </a:rPr>
              <a:t>Translation: </a:t>
            </a:r>
            <a:r>
              <a:rPr lang="en-US" b="1" i="1" dirty="0">
                <a:solidFill>
                  <a:srgbClr val="7030A0"/>
                </a:solidFill>
                <a:latin typeface="Balaram" pitchFamily="2" charset="0"/>
              </a:rPr>
              <a:t>O </a:t>
            </a:r>
            <a:r>
              <a:rPr lang="en-US" b="1" i="1" dirty="0" err="1">
                <a:solidFill>
                  <a:srgbClr val="7030A0"/>
                </a:solidFill>
                <a:latin typeface="Balaram" pitchFamily="2" charset="0"/>
              </a:rPr>
              <a:t>Brähmaëa</a:t>
            </a:r>
            <a:r>
              <a:rPr lang="en-US" b="1" i="1" dirty="0">
                <a:solidFill>
                  <a:srgbClr val="7030A0"/>
                </a:solidFill>
                <a:latin typeface="Balaram" pitchFamily="2" charset="0"/>
              </a:rPr>
              <a:t> </a:t>
            </a:r>
            <a:r>
              <a:rPr lang="en-US" b="1" i="1" dirty="0" err="1">
                <a:solidFill>
                  <a:srgbClr val="7030A0"/>
                </a:solidFill>
                <a:latin typeface="Balaram" pitchFamily="2" charset="0"/>
              </a:rPr>
              <a:t>Vyäsadeva</a:t>
            </a:r>
            <a:r>
              <a:rPr lang="en-US" b="1" i="1" dirty="0">
                <a:solidFill>
                  <a:srgbClr val="7030A0"/>
                </a:solidFill>
                <a:latin typeface="Balaram" pitchFamily="2" charset="0"/>
              </a:rPr>
              <a:t>, it is decided </a:t>
            </a:r>
            <a:r>
              <a:rPr lang="en-US" b="1" i="1" dirty="0" smtClean="0">
                <a:solidFill>
                  <a:srgbClr val="7030A0"/>
                </a:solidFill>
                <a:latin typeface="Balaram" pitchFamily="2" charset="0"/>
              </a:rPr>
              <a:t>by</a:t>
            </a:r>
          </a:p>
          <a:p>
            <a:pPr>
              <a:buNone/>
            </a:pPr>
            <a:r>
              <a:rPr lang="en-US" b="1" i="1" dirty="0" smtClean="0">
                <a:solidFill>
                  <a:srgbClr val="7030A0"/>
                </a:solidFill>
                <a:latin typeface="Balaram" pitchFamily="2" charset="0"/>
              </a:rPr>
              <a:t>the </a:t>
            </a:r>
            <a:r>
              <a:rPr lang="en-US" b="1" i="1" dirty="0">
                <a:solidFill>
                  <a:srgbClr val="7030A0"/>
                </a:solidFill>
                <a:latin typeface="Balaram" pitchFamily="2" charset="0"/>
              </a:rPr>
              <a:t>learned that the best remedial measure for </a:t>
            </a:r>
            <a:r>
              <a:rPr lang="en-US" b="1" i="1" dirty="0" smtClean="0">
                <a:solidFill>
                  <a:srgbClr val="7030A0"/>
                </a:solidFill>
                <a:latin typeface="Balaram" pitchFamily="2" charset="0"/>
              </a:rPr>
              <a:t>removing</a:t>
            </a:r>
          </a:p>
          <a:p>
            <a:pPr>
              <a:buNone/>
            </a:pPr>
            <a:r>
              <a:rPr lang="en-US" b="1" i="1" dirty="0" smtClean="0">
                <a:solidFill>
                  <a:srgbClr val="7030A0"/>
                </a:solidFill>
                <a:latin typeface="Balaram" pitchFamily="2" charset="0"/>
              </a:rPr>
              <a:t>all </a:t>
            </a:r>
            <a:r>
              <a:rPr lang="en-US" b="1" i="1" dirty="0">
                <a:solidFill>
                  <a:srgbClr val="7030A0"/>
                </a:solidFill>
                <a:latin typeface="Balaram" pitchFamily="2" charset="0"/>
              </a:rPr>
              <a:t>troubles and miseries is to dedicate one's activities </a:t>
            </a:r>
            <a:r>
              <a:rPr lang="en-US" b="1" i="1" dirty="0" smtClean="0">
                <a:solidFill>
                  <a:srgbClr val="7030A0"/>
                </a:solidFill>
                <a:latin typeface="Balaram" pitchFamily="2" charset="0"/>
              </a:rPr>
              <a:t>to</a:t>
            </a:r>
          </a:p>
          <a:p>
            <a:pPr>
              <a:buNone/>
            </a:pPr>
            <a:r>
              <a:rPr lang="en-US" b="1" i="1" dirty="0" smtClean="0">
                <a:solidFill>
                  <a:srgbClr val="7030A0"/>
                </a:solidFill>
                <a:latin typeface="Balaram" pitchFamily="2" charset="0"/>
              </a:rPr>
              <a:t>the </a:t>
            </a:r>
            <a:r>
              <a:rPr lang="en-US" b="1" i="1" dirty="0">
                <a:solidFill>
                  <a:srgbClr val="7030A0"/>
                </a:solidFill>
                <a:latin typeface="Balaram" pitchFamily="2" charset="0"/>
              </a:rPr>
              <a:t>service of the Supreme Lord Personality of </a:t>
            </a:r>
            <a:r>
              <a:rPr lang="en-US" b="1" i="1" dirty="0" smtClean="0">
                <a:solidFill>
                  <a:srgbClr val="7030A0"/>
                </a:solidFill>
                <a:latin typeface="Balaram" pitchFamily="2" charset="0"/>
              </a:rPr>
              <a:t>Godhead</a:t>
            </a:r>
          </a:p>
          <a:p>
            <a:pPr>
              <a:buNone/>
            </a:pPr>
            <a:r>
              <a:rPr lang="en-US" b="1" i="1" dirty="0" smtClean="0">
                <a:solidFill>
                  <a:srgbClr val="7030A0"/>
                </a:solidFill>
                <a:latin typeface="Balaram" pitchFamily="2" charset="0"/>
              </a:rPr>
              <a:t>[</a:t>
            </a:r>
            <a:r>
              <a:rPr lang="en-US" b="1" i="1" dirty="0" err="1" smtClean="0">
                <a:solidFill>
                  <a:srgbClr val="7030A0"/>
                </a:solidFill>
                <a:latin typeface="Balaram" pitchFamily="2" charset="0"/>
              </a:rPr>
              <a:t>Çré</a:t>
            </a:r>
            <a:r>
              <a:rPr lang="en-US" b="1" i="1" dirty="0" smtClean="0">
                <a:solidFill>
                  <a:srgbClr val="7030A0"/>
                </a:solidFill>
                <a:latin typeface="Balaram" pitchFamily="2" charset="0"/>
              </a:rPr>
              <a:t> </a:t>
            </a:r>
            <a:r>
              <a:rPr lang="en-US" b="1" i="1" dirty="0" err="1">
                <a:solidFill>
                  <a:srgbClr val="7030A0"/>
                </a:solidFill>
                <a:latin typeface="Balaram" pitchFamily="2" charset="0"/>
              </a:rPr>
              <a:t>Kåñëa</a:t>
            </a:r>
            <a:r>
              <a:rPr lang="en-US" b="1" i="1" dirty="0">
                <a:solidFill>
                  <a:srgbClr val="7030A0"/>
                </a:solidFill>
                <a:latin typeface="Balaram" pitchFamily="2" charset="0"/>
              </a:rPr>
              <a:t>].</a:t>
            </a:r>
            <a:endParaRPr lang="en-US" dirty="0" smtClean="0"/>
          </a:p>
        </p:txBody>
      </p:sp>
    </p:spTree>
    <p:extLst>
      <p:ext uri="{BB962C8B-B14F-4D97-AF65-F5344CB8AC3E}">
        <p14:creationId xmlns:p14="http://schemas.microsoft.com/office/powerpoint/2010/main" val="12082323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762000"/>
          </a:xfrm>
        </p:spPr>
        <p:txBody>
          <a:bodyPr/>
          <a:lstStyle/>
          <a:p>
            <a:pPr marL="136525" indent="0">
              <a:buNone/>
            </a:pP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1.5.32 Purport</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p:txBody>
      </p:sp>
      <p:sp>
        <p:nvSpPr>
          <p:cNvPr id="4" name="Content Placeholder 2"/>
          <p:cNvSpPr txBox="1">
            <a:spLocks/>
          </p:cNvSpPr>
          <p:nvPr/>
        </p:nvSpPr>
        <p:spPr bwMode="auto">
          <a:xfrm>
            <a:off x="228600" y="762000"/>
            <a:ext cx="8686800" cy="6019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r>
              <a:rPr lang="en-US" dirty="0" smtClean="0">
                <a:solidFill>
                  <a:srgbClr val="7030A0"/>
                </a:solidFill>
                <a:latin typeface="Balaram" pitchFamily="2" charset="0"/>
              </a:rPr>
              <a:t>Material existence is full of miseries</a:t>
            </a:r>
          </a:p>
          <a:p>
            <a:r>
              <a:rPr lang="en-US" dirty="0" smtClean="0">
                <a:solidFill>
                  <a:srgbClr val="7030A0"/>
                </a:solidFill>
                <a:latin typeface="Balaram" pitchFamily="2" charset="0"/>
              </a:rPr>
              <a:t>Most practical solution – hear submissively Lord’s activities</a:t>
            </a:r>
          </a:p>
          <a:p>
            <a:r>
              <a:rPr lang="en-US" dirty="0" smtClean="0">
                <a:solidFill>
                  <a:srgbClr val="7030A0"/>
                </a:solidFill>
                <a:latin typeface="Balaram" pitchFamily="2" charset="0"/>
              </a:rPr>
              <a:t>Lord is the ultimate sanctioning officer </a:t>
            </a:r>
            <a:r>
              <a:rPr lang="en-US" sz="2000" dirty="0">
                <a:solidFill>
                  <a:srgbClr val="7030A0"/>
                </a:solidFill>
                <a:latin typeface="Balaram" pitchFamily="2" charset="0"/>
              </a:rPr>
              <a:t>(patient, river crossing)</a:t>
            </a:r>
          </a:p>
          <a:p>
            <a:r>
              <a:rPr lang="en-US" dirty="0" smtClean="0">
                <a:solidFill>
                  <a:srgbClr val="7030A0"/>
                </a:solidFill>
                <a:latin typeface="Balaram" pitchFamily="2" charset="0"/>
              </a:rPr>
              <a:t>Therefore must dedicate our activities unto Him</a:t>
            </a:r>
          </a:p>
          <a:p>
            <a:r>
              <a:rPr lang="en-US" sz="2000" dirty="0" smtClean="0">
                <a:solidFill>
                  <a:srgbClr val="7030A0"/>
                </a:solidFill>
                <a:latin typeface="Balaram" pitchFamily="2" charset="0"/>
              </a:rPr>
              <a:t>Examples : </a:t>
            </a:r>
          </a:p>
          <a:p>
            <a:pPr marL="136525" indent="0">
              <a:buNone/>
            </a:pPr>
            <a:r>
              <a:rPr lang="en-US" sz="2000" dirty="0">
                <a:solidFill>
                  <a:srgbClr val="7030A0"/>
                </a:solidFill>
                <a:latin typeface="Balaram" pitchFamily="2" charset="0"/>
              </a:rPr>
              <a:t> </a:t>
            </a:r>
            <a:r>
              <a:rPr lang="en-US" sz="2000" dirty="0" smtClean="0">
                <a:solidFill>
                  <a:srgbClr val="7030A0"/>
                </a:solidFill>
                <a:latin typeface="Balaram" pitchFamily="2" charset="0"/>
              </a:rPr>
              <a:t>        -  Learned scholar, scientist, philosopher, poet – employ learning</a:t>
            </a:r>
          </a:p>
          <a:p>
            <a:pPr marL="136525" indent="0">
              <a:buNone/>
            </a:pPr>
            <a:r>
              <a:rPr lang="en-US" sz="2000" dirty="0">
                <a:solidFill>
                  <a:srgbClr val="7030A0"/>
                </a:solidFill>
                <a:latin typeface="Balaram" pitchFamily="2" charset="0"/>
              </a:rPr>
              <a:t> </a:t>
            </a:r>
            <a:r>
              <a:rPr lang="en-US" sz="2000" dirty="0" smtClean="0">
                <a:solidFill>
                  <a:srgbClr val="7030A0"/>
                </a:solidFill>
                <a:latin typeface="Balaram" pitchFamily="2" charset="0"/>
              </a:rPr>
              <a:t>        -  Administrator, statesman, warrior, politician </a:t>
            </a:r>
            <a:r>
              <a:rPr lang="en-US" sz="2000" dirty="0" err="1" smtClean="0">
                <a:solidFill>
                  <a:srgbClr val="7030A0"/>
                </a:solidFill>
                <a:latin typeface="Balaram" pitchFamily="2" charset="0"/>
              </a:rPr>
              <a:t>etc</a:t>
            </a:r>
            <a:r>
              <a:rPr lang="en-US" sz="2000" dirty="0" smtClean="0">
                <a:solidFill>
                  <a:srgbClr val="7030A0"/>
                </a:solidFill>
                <a:latin typeface="Balaram" pitchFamily="2" charset="0"/>
              </a:rPr>
              <a:t> – </a:t>
            </a:r>
            <a:r>
              <a:rPr lang="en-US" sz="2000" dirty="0" err="1" smtClean="0">
                <a:solidFill>
                  <a:srgbClr val="7030A0"/>
                </a:solidFill>
                <a:latin typeface="Balaram" pitchFamily="2" charset="0"/>
              </a:rPr>
              <a:t>est</a:t>
            </a:r>
            <a:r>
              <a:rPr lang="en-US" sz="2000" dirty="0" smtClean="0">
                <a:solidFill>
                  <a:srgbClr val="7030A0"/>
                </a:solidFill>
                <a:latin typeface="Balaram" pitchFamily="2" charset="0"/>
              </a:rPr>
              <a:t> </a:t>
            </a:r>
            <a:r>
              <a:rPr lang="en-US" sz="2000" dirty="0">
                <a:solidFill>
                  <a:srgbClr val="7030A0"/>
                </a:solidFill>
                <a:latin typeface="Balaram" pitchFamily="2" charset="0"/>
              </a:rPr>
              <a:t>lord’s supremacy </a:t>
            </a:r>
            <a:endParaRPr lang="en-US" sz="2000" dirty="0" smtClean="0">
              <a:solidFill>
                <a:srgbClr val="7030A0"/>
              </a:solidFill>
              <a:latin typeface="Balaram" pitchFamily="2" charset="0"/>
            </a:endParaRPr>
          </a:p>
          <a:p>
            <a:pPr marL="136525" indent="0">
              <a:buNone/>
            </a:pPr>
            <a:r>
              <a:rPr lang="en-US" sz="2000" dirty="0" smtClean="0">
                <a:solidFill>
                  <a:srgbClr val="7030A0"/>
                </a:solidFill>
                <a:latin typeface="Balaram" pitchFamily="2" charset="0"/>
              </a:rPr>
              <a:t>         -  Fight for the Lord’s cause – </a:t>
            </a:r>
            <a:r>
              <a:rPr lang="en-US" sz="2000" dirty="0" err="1" smtClean="0">
                <a:solidFill>
                  <a:srgbClr val="7030A0"/>
                </a:solidFill>
                <a:latin typeface="Balaram" pitchFamily="2" charset="0"/>
              </a:rPr>
              <a:t>Arjuna</a:t>
            </a:r>
            <a:endParaRPr lang="en-US" sz="2000" dirty="0" smtClean="0">
              <a:solidFill>
                <a:srgbClr val="7030A0"/>
              </a:solidFill>
              <a:latin typeface="Balaram" pitchFamily="2" charset="0"/>
            </a:endParaRPr>
          </a:p>
          <a:p>
            <a:pPr marL="136525" indent="0">
              <a:buNone/>
            </a:pPr>
            <a:r>
              <a:rPr lang="en-US" sz="2000" dirty="0">
                <a:solidFill>
                  <a:srgbClr val="7030A0"/>
                </a:solidFill>
                <a:latin typeface="Balaram" pitchFamily="2" charset="0"/>
              </a:rPr>
              <a:t> </a:t>
            </a:r>
            <a:r>
              <a:rPr lang="en-US" sz="2000" dirty="0" smtClean="0">
                <a:solidFill>
                  <a:srgbClr val="7030A0"/>
                </a:solidFill>
                <a:latin typeface="Balaram" pitchFamily="2" charset="0"/>
              </a:rPr>
              <a:t>        -  Businessman, industrialist, agriculturalist – spend money </a:t>
            </a:r>
          </a:p>
          <a:p>
            <a:r>
              <a:rPr lang="en-US" dirty="0" smtClean="0">
                <a:solidFill>
                  <a:srgbClr val="7030A0"/>
                </a:solidFill>
                <a:latin typeface="Balaram" pitchFamily="2" charset="0"/>
              </a:rPr>
              <a:t>Engage </a:t>
            </a:r>
            <a:r>
              <a:rPr lang="en-US" dirty="0" err="1">
                <a:solidFill>
                  <a:srgbClr val="7030A0"/>
                </a:solidFill>
                <a:latin typeface="Balaram" pitchFamily="2" charset="0"/>
              </a:rPr>
              <a:t>L</a:t>
            </a:r>
            <a:r>
              <a:rPr lang="en-US" dirty="0" err="1" smtClean="0">
                <a:solidFill>
                  <a:srgbClr val="7030A0"/>
                </a:solidFill>
                <a:latin typeface="Balaram" pitchFamily="2" charset="0"/>
              </a:rPr>
              <a:t>aksmi</a:t>
            </a:r>
            <a:r>
              <a:rPr lang="en-US" dirty="0" smtClean="0">
                <a:solidFill>
                  <a:srgbClr val="7030A0"/>
                </a:solidFill>
                <a:latin typeface="Balaram" pitchFamily="2" charset="0"/>
              </a:rPr>
              <a:t> in the service of Lord </a:t>
            </a:r>
            <a:r>
              <a:rPr lang="en-US" dirty="0" err="1" smtClean="0">
                <a:solidFill>
                  <a:srgbClr val="7030A0"/>
                </a:solidFill>
                <a:latin typeface="Balaram" pitchFamily="2" charset="0"/>
              </a:rPr>
              <a:t>Narayana</a:t>
            </a:r>
            <a:r>
              <a:rPr lang="en-US" dirty="0" smtClean="0">
                <a:solidFill>
                  <a:srgbClr val="7030A0"/>
                </a:solidFill>
                <a:latin typeface="Balaram" pitchFamily="2" charset="0"/>
              </a:rPr>
              <a:t> </a:t>
            </a:r>
          </a:p>
          <a:p>
            <a:r>
              <a:rPr lang="en-US" i="1" dirty="0" err="1" smtClean="0">
                <a:solidFill>
                  <a:srgbClr val="7030A0"/>
                </a:solidFill>
                <a:latin typeface="Balaram" pitchFamily="2" charset="0"/>
              </a:rPr>
              <a:t>Samsucitam</a:t>
            </a:r>
            <a:r>
              <a:rPr lang="en-US" i="1" dirty="0" smtClean="0">
                <a:solidFill>
                  <a:srgbClr val="7030A0"/>
                </a:solidFill>
                <a:latin typeface="Balaram" pitchFamily="2" charset="0"/>
              </a:rPr>
              <a:t> </a:t>
            </a:r>
            <a:r>
              <a:rPr lang="en-US" dirty="0" smtClean="0">
                <a:solidFill>
                  <a:srgbClr val="7030A0"/>
                </a:solidFill>
                <a:latin typeface="Balaram" pitchFamily="2" charset="0"/>
              </a:rPr>
              <a:t>– realized by the expert and erudite scholars.</a:t>
            </a:r>
            <a:endParaRPr lang="en-US" dirty="0" smtClean="0"/>
          </a:p>
        </p:txBody>
      </p:sp>
    </p:spTree>
    <p:extLst>
      <p:ext uri="{BB962C8B-B14F-4D97-AF65-F5344CB8AC3E}">
        <p14:creationId xmlns:p14="http://schemas.microsoft.com/office/powerpoint/2010/main" val="400086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762000"/>
          </a:xfrm>
        </p:spPr>
        <p:txBody>
          <a:bodyPr/>
          <a:lstStyle/>
          <a:p>
            <a:pPr marL="136525" indent="0">
              <a:buNone/>
            </a:pP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1.5.32 Purport</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p:txBody>
      </p:sp>
      <p:sp>
        <p:nvSpPr>
          <p:cNvPr id="6" name="TextBox 4"/>
          <p:cNvSpPr txBox="1">
            <a:spLocks noChangeArrowheads="1"/>
          </p:cNvSpPr>
          <p:nvPr/>
        </p:nvSpPr>
        <p:spPr bwMode="auto">
          <a:xfrm>
            <a:off x="457200" y="838200"/>
            <a:ext cx="8229600" cy="2308324"/>
          </a:xfrm>
          <a:prstGeom prst="rect">
            <a:avLst/>
          </a:prstGeom>
          <a:solidFill>
            <a:schemeClr val="tx1"/>
          </a:solidFill>
          <a:ln w="9525">
            <a:noFill/>
            <a:miter lim="800000"/>
            <a:headEnd/>
            <a:tailEnd/>
          </a:ln>
        </p:spPr>
        <p:txBody>
          <a:bodyPr wrap="square">
            <a:spAutoFit/>
          </a:bodyPr>
          <a:lstStyle/>
          <a:p>
            <a:r>
              <a:rPr lang="en-US" sz="2400" dirty="0" smtClean="0">
                <a:solidFill>
                  <a:schemeClr val="bg1"/>
                </a:solidFill>
                <a:latin typeface="Balaram" pitchFamily="2" charset="0"/>
              </a:rPr>
              <a:t>“The </a:t>
            </a:r>
            <a:r>
              <a:rPr lang="en-US" sz="2400" dirty="0">
                <a:solidFill>
                  <a:schemeClr val="bg1"/>
                </a:solidFill>
                <a:latin typeface="Balaram" pitchFamily="2" charset="0"/>
              </a:rPr>
              <a:t>best thing is, after all, to get relief from all material activities and engage oneself completely in hearing the transcendental pastimes of the Lord. But in case of the absence of such an opportunity, one should try to engage in the service of the Lord everything for which one has specific attraction, and that is the way of peace and prosperity</a:t>
            </a:r>
            <a:r>
              <a:rPr lang="en-US" sz="2400" dirty="0" smtClean="0">
                <a:solidFill>
                  <a:schemeClr val="bg1"/>
                </a:solidFill>
                <a:latin typeface="Balaram" pitchFamily="2" charset="0"/>
              </a:rPr>
              <a:t>.”</a:t>
            </a:r>
            <a:endParaRPr lang="en-US" sz="2400" b="1" dirty="0">
              <a:solidFill>
                <a:schemeClr val="bg1"/>
              </a:solidFill>
              <a:latin typeface="Balaram" pitchFamily="2" charset="0"/>
            </a:endParaRPr>
          </a:p>
        </p:txBody>
      </p:sp>
      <p:sp>
        <p:nvSpPr>
          <p:cNvPr id="4" name="Content Placeholder 2"/>
          <p:cNvSpPr txBox="1">
            <a:spLocks/>
          </p:cNvSpPr>
          <p:nvPr/>
        </p:nvSpPr>
        <p:spPr bwMode="auto">
          <a:xfrm>
            <a:off x="228600" y="3429000"/>
            <a:ext cx="8686800" cy="2971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136525" indent="0">
              <a:buNone/>
            </a:pPr>
            <a:r>
              <a:rPr lang="en-US" dirty="0" smtClean="0">
                <a:solidFill>
                  <a:srgbClr val="7030A0"/>
                </a:solidFill>
                <a:latin typeface="Balaram" pitchFamily="2" charset="0"/>
              </a:rPr>
              <a:t>Hearing and Chanting</a:t>
            </a:r>
          </a:p>
          <a:p>
            <a:pPr marL="136525" indent="0">
              <a:buNone/>
            </a:pPr>
            <a:r>
              <a:rPr lang="en-US" dirty="0">
                <a:solidFill>
                  <a:srgbClr val="7030A0"/>
                </a:solidFill>
                <a:latin typeface="Balaram" pitchFamily="2" charset="0"/>
              </a:rPr>
              <a:t> </a:t>
            </a:r>
            <a:r>
              <a:rPr lang="en-US" dirty="0" smtClean="0">
                <a:solidFill>
                  <a:srgbClr val="7030A0"/>
                </a:solidFill>
                <a:latin typeface="Balaram" pitchFamily="2" charset="0"/>
              </a:rPr>
              <a:t>    </a:t>
            </a:r>
            <a:r>
              <a:rPr lang="en-US" dirty="0">
                <a:solidFill>
                  <a:srgbClr val="7030A0"/>
                </a:solidFill>
                <a:latin typeface="Balaram" pitchFamily="2" charset="0"/>
              </a:rPr>
              <a:t>-  Dovetailing is not the g</a:t>
            </a:r>
            <a:r>
              <a:rPr lang="en-US" dirty="0" smtClean="0">
                <a:solidFill>
                  <a:srgbClr val="7030A0"/>
                </a:solidFill>
                <a:latin typeface="Balaram" pitchFamily="2" charset="0"/>
              </a:rPr>
              <a:t>oal</a:t>
            </a:r>
          </a:p>
          <a:p>
            <a:pPr marL="136525" indent="0">
              <a:buNone/>
            </a:pPr>
            <a:r>
              <a:rPr lang="en-US" dirty="0">
                <a:solidFill>
                  <a:srgbClr val="7030A0"/>
                </a:solidFill>
                <a:latin typeface="Balaram" pitchFamily="2" charset="0"/>
              </a:rPr>
              <a:t> </a:t>
            </a:r>
            <a:r>
              <a:rPr lang="en-US" dirty="0" smtClean="0">
                <a:solidFill>
                  <a:srgbClr val="7030A0"/>
                </a:solidFill>
                <a:latin typeface="Balaram" pitchFamily="2" charset="0"/>
              </a:rPr>
              <a:t>    -  Uplifts our activities</a:t>
            </a:r>
          </a:p>
          <a:p>
            <a:pPr marL="136525" indent="0">
              <a:buNone/>
            </a:pPr>
            <a:r>
              <a:rPr lang="en-US" dirty="0">
                <a:solidFill>
                  <a:srgbClr val="7030A0"/>
                </a:solidFill>
                <a:latin typeface="Balaram" pitchFamily="2" charset="0"/>
              </a:rPr>
              <a:t> </a:t>
            </a:r>
            <a:r>
              <a:rPr lang="en-US" dirty="0" smtClean="0">
                <a:solidFill>
                  <a:srgbClr val="7030A0"/>
                </a:solidFill>
                <a:latin typeface="Balaram" pitchFamily="2" charset="0"/>
              </a:rPr>
              <a:t>    -  </a:t>
            </a:r>
            <a:r>
              <a:rPr lang="en-US" dirty="0" smtClean="0">
                <a:solidFill>
                  <a:srgbClr val="7030A0"/>
                </a:solidFill>
                <a:latin typeface="Balaram" pitchFamily="2" charset="0"/>
              </a:rPr>
              <a:t>For any significant service</a:t>
            </a:r>
            <a:endParaRPr lang="en-US" sz="2000" dirty="0">
              <a:solidFill>
                <a:srgbClr val="7030A0"/>
              </a:solidFill>
              <a:latin typeface="Balaram" pitchFamily="2" charset="0"/>
            </a:endParaRPr>
          </a:p>
          <a:p>
            <a:pPr marL="136525" indent="0">
              <a:buNone/>
            </a:pPr>
            <a:r>
              <a:rPr lang="en-US" sz="2000" dirty="0">
                <a:solidFill>
                  <a:srgbClr val="7030A0"/>
                </a:solidFill>
                <a:latin typeface="Balaram" pitchFamily="2" charset="0"/>
              </a:rPr>
              <a:t> </a:t>
            </a:r>
            <a:r>
              <a:rPr lang="en-US" sz="2000" dirty="0" smtClean="0">
                <a:solidFill>
                  <a:srgbClr val="7030A0"/>
                </a:solidFill>
                <a:latin typeface="Balaram" pitchFamily="2" charset="0"/>
              </a:rPr>
              <a:t>      </a:t>
            </a:r>
            <a:r>
              <a:rPr lang="en-US" dirty="0" smtClean="0">
                <a:solidFill>
                  <a:srgbClr val="7030A0"/>
                </a:solidFill>
                <a:latin typeface="Balaram" pitchFamily="2" charset="0"/>
              </a:rPr>
              <a:t>-  All else to support this</a:t>
            </a:r>
            <a:endParaRPr lang="en-US" sz="3200" dirty="0">
              <a:solidFill>
                <a:srgbClr val="7030A0"/>
              </a:solidFill>
              <a:latin typeface="Balaram" pitchFamily="2" charset="0"/>
            </a:endParaRPr>
          </a:p>
          <a:p>
            <a:pPr marL="136525" indent="0">
              <a:buNone/>
            </a:pPr>
            <a:endParaRPr lang="en-US" dirty="0" smtClean="0">
              <a:solidFill>
                <a:srgbClr val="7030A0"/>
              </a:solidFill>
              <a:latin typeface="Balaram" pitchFamily="2" charset="0"/>
            </a:endParaRPr>
          </a:p>
        </p:txBody>
      </p:sp>
    </p:spTree>
    <p:extLst>
      <p:ext uri="{BB962C8B-B14F-4D97-AF65-F5344CB8AC3E}">
        <p14:creationId xmlns:p14="http://schemas.microsoft.com/office/powerpoint/2010/main" val="2504963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534400" cy="3276600"/>
          </a:xfrm>
        </p:spPr>
        <p:txBody>
          <a:bodyPr/>
          <a:lstStyle/>
          <a:p>
            <a:pPr marL="136525" indent="0" algn="ctr">
              <a:buNone/>
            </a:pPr>
            <a:r>
              <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SB </a:t>
            </a: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1.5.33</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ämayo yaç ca bhütänäà</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jäyate yena suvrata</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tad eva hy ämayaà dravyaà</a:t>
            </a:r>
          </a:p>
          <a:p>
            <a:pPr marL="136525" indent="0" algn="ctr">
              <a:buNone/>
            </a:pPr>
            <a:r>
              <a:rPr lang="vi-VN"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na punäti </a:t>
            </a:r>
            <a:r>
              <a:rPr lang="vi-VN" sz="3600" b="1" dirty="0">
                <a:ln w="6350">
                  <a:noFill/>
                </a:ln>
                <a:solidFill>
                  <a:srgbClr val="7030A0"/>
                </a:solidFill>
                <a:effectLst>
                  <a:outerShdw blurRad="114300" dist="101600" dir="2700000" algn="tl" rotWithShape="0">
                    <a:srgbClr val="000000">
                      <a:alpha val="40000"/>
                    </a:srgbClr>
                  </a:outerShdw>
                </a:effectLst>
                <a:latin typeface="Balaram" pitchFamily="2" charset="0"/>
                <a:ea typeface="Times New Roman" pitchFamily="18" charset="0"/>
                <a:cs typeface="Tahoma" pitchFamily="34" charset="0"/>
              </a:rPr>
              <a:t>cikitsitam</a:t>
            </a:r>
            <a:endParaRPr lang="en-US" dirty="0">
              <a:solidFill>
                <a:srgbClr val="7030A0"/>
              </a:solidFill>
            </a:endParaRPr>
          </a:p>
        </p:txBody>
      </p:sp>
      <p:sp>
        <p:nvSpPr>
          <p:cNvPr id="4" name="Content Placeholder 2"/>
          <p:cNvSpPr txBox="1">
            <a:spLocks/>
          </p:cNvSpPr>
          <p:nvPr/>
        </p:nvSpPr>
        <p:spPr bwMode="auto">
          <a:xfrm>
            <a:off x="228600" y="3902075"/>
            <a:ext cx="8686800" cy="1889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buNone/>
            </a:pPr>
            <a:r>
              <a:rPr lang="en-US" b="1" i="1" dirty="0" smtClean="0">
                <a:solidFill>
                  <a:srgbClr val="7030A0"/>
                </a:solidFill>
                <a:latin typeface="Balaram" pitchFamily="2" charset="0"/>
              </a:rPr>
              <a:t>Translation</a:t>
            </a:r>
            <a:r>
              <a:rPr lang="en-US" b="1" i="1" dirty="0">
                <a:solidFill>
                  <a:srgbClr val="7030A0"/>
                </a:solidFill>
                <a:latin typeface="Balaram" pitchFamily="2" charset="0"/>
              </a:rPr>
              <a:t>: O good soul, does not a thing, </a:t>
            </a:r>
            <a:r>
              <a:rPr lang="en-US" b="1" i="1" dirty="0" smtClean="0">
                <a:solidFill>
                  <a:srgbClr val="7030A0"/>
                </a:solidFill>
                <a:latin typeface="Balaram" pitchFamily="2" charset="0"/>
              </a:rPr>
              <a:t>applied</a:t>
            </a:r>
          </a:p>
          <a:p>
            <a:pPr>
              <a:buNone/>
            </a:pPr>
            <a:r>
              <a:rPr lang="en-US" b="1" i="1" dirty="0" smtClean="0">
                <a:solidFill>
                  <a:srgbClr val="7030A0"/>
                </a:solidFill>
                <a:latin typeface="Balaram" pitchFamily="2" charset="0"/>
              </a:rPr>
              <a:t>therapeutically</a:t>
            </a:r>
            <a:r>
              <a:rPr lang="en-US" b="1" i="1" dirty="0">
                <a:solidFill>
                  <a:srgbClr val="7030A0"/>
                </a:solidFill>
                <a:latin typeface="Balaram" pitchFamily="2" charset="0"/>
              </a:rPr>
              <a:t>, cure a </a:t>
            </a:r>
            <a:r>
              <a:rPr lang="en-US" b="1" i="1" dirty="0">
                <a:solidFill>
                  <a:schemeClr val="bg1"/>
                </a:solidFill>
                <a:latin typeface="Balaram" pitchFamily="2" charset="0"/>
              </a:rPr>
              <a:t>disease</a:t>
            </a:r>
            <a:r>
              <a:rPr lang="en-US" b="1" i="1" dirty="0">
                <a:solidFill>
                  <a:srgbClr val="7030A0"/>
                </a:solidFill>
                <a:latin typeface="Balaram" pitchFamily="2" charset="0"/>
              </a:rPr>
              <a:t> which was caused by </a:t>
            </a:r>
            <a:r>
              <a:rPr lang="en-US" b="1" i="1" dirty="0" smtClean="0">
                <a:solidFill>
                  <a:srgbClr val="7030A0"/>
                </a:solidFill>
                <a:latin typeface="Balaram" pitchFamily="2" charset="0"/>
              </a:rPr>
              <a:t>that</a:t>
            </a:r>
          </a:p>
          <a:p>
            <a:pPr>
              <a:buNone/>
            </a:pPr>
            <a:r>
              <a:rPr lang="en-US" b="1" i="1" dirty="0" smtClean="0">
                <a:solidFill>
                  <a:srgbClr val="7030A0"/>
                </a:solidFill>
                <a:latin typeface="Balaram" pitchFamily="2" charset="0"/>
              </a:rPr>
              <a:t>very </a:t>
            </a:r>
            <a:r>
              <a:rPr lang="en-US" b="1" i="1" dirty="0">
                <a:solidFill>
                  <a:srgbClr val="7030A0"/>
                </a:solidFill>
                <a:latin typeface="Balaram" pitchFamily="2" charset="0"/>
              </a:rPr>
              <a:t>same thing?</a:t>
            </a:r>
            <a:endParaRPr lang="en-US" dirty="0" smtClean="0"/>
          </a:p>
        </p:txBody>
      </p:sp>
    </p:spTree>
    <p:extLst>
      <p:ext uri="{BB962C8B-B14F-4D97-AF65-F5344CB8AC3E}">
        <p14:creationId xmlns:p14="http://schemas.microsoft.com/office/powerpoint/2010/main" val="1758666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534400" cy="762000"/>
          </a:xfrm>
        </p:spPr>
        <p:txBody>
          <a:bodyPr/>
          <a:lstStyle/>
          <a:p>
            <a:pPr marL="136525" indent="0">
              <a:buNone/>
            </a:pPr>
            <a:r>
              <a:rPr lang="en-US" sz="3600" b="1" dirty="0" smtClean="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rPr>
              <a:t>1.5.33 Purport</a:t>
            </a:r>
            <a:endParaRPr lang="en-US" sz="3600" b="1" dirty="0">
              <a:ln w="6350">
                <a:noFill/>
              </a:ln>
              <a:solidFill>
                <a:schemeClr val="bg1"/>
              </a:solidFill>
              <a:effectLst>
                <a:outerShdw blurRad="114300" dist="101600" dir="2700000" algn="tl" rotWithShape="0">
                  <a:srgbClr val="000000">
                    <a:alpha val="40000"/>
                  </a:srgbClr>
                </a:outerShdw>
              </a:effectLst>
              <a:latin typeface="Balaram" pitchFamily="2" charset="0"/>
              <a:ea typeface="+mj-ea"/>
              <a:cs typeface="+mj-cs"/>
            </a:endParaRPr>
          </a:p>
        </p:txBody>
      </p:sp>
      <p:sp>
        <p:nvSpPr>
          <p:cNvPr id="4" name="Content Placeholder 2"/>
          <p:cNvSpPr txBox="1">
            <a:spLocks/>
          </p:cNvSpPr>
          <p:nvPr/>
        </p:nvSpPr>
        <p:spPr bwMode="auto">
          <a:xfrm>
            <a:off x="228600" y="914400"/>
            <a:ext cx="86868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r>
              <a:rPr lang="en-US" dirty="0" smtClean="0">
                <a:solidFill>
                  <a:srgbClr val="7030A0"/>
                </a:solidFill>
                <a:latin typeface="Balaram" pitchFamily="2" charset="0"/>
              </a:rPr>
              <a:t>Disease </a:t>
            </a:r>
            <a:r>
              <a:rPr lang="en-US" dirty="0" smtClean="0">
                <a:solidFill>
                  <a:srgbClr val="7030A0"/>
                </a:solidFill>
                <a:latin typeface="Balaram" pitchFamily="2" charset="0"/>
              </a:rPr>
              <a:t>- </a:t>
            </a:r>
            <a:r>
              <a:rPr lang="en-US" dirty="0" smtClean="0">
                <a:solidFill>
                  <a:srgbClr val="7030A0"/>
                </a:solidFill>
                <a:latin typeface="Balaram" pitchFamily="2" charset="0"/>
              </a:rPr>
              <a:t>sense </a:t>
            </a:r>
            <a:r>
              <a:rPr lang="en-US" dirty="0" smtClean="0">
                <a:solidFill>
                  <a:srgbClr val="7030A0"/>
                </a:solidFill>
                <a:latin typeface="Balaram" pitchFamily="2" charset="0"/>
              </a:rPr>
              <a:t>gratification</a:t>
            </a:r>
          </a:p>
          <a:p>
            <a:r>
              <a:rPr lang="en-US" i="1" dirty="0" err="1">
                <a:solidFill>
                  <a:srgbClr val="7030A0"/>
                </a:solidFill>
                <a:latin typeface="Balaram" pitchFamily="2" charset="0"/>
              </a:rPr>
              <a:t>Cikisitam</a:t>
            </a:r>
            <a:r>
              <a:rPr lang="en-US" dirty="0">
                <a:solidFill>
                  <a:srgbClr val="7030A0"/>
                </a:solidFill>
                <a:latin typeface="Balaram" pitchFamily="2" charset="0"/>
              </a:rPr>
              <a:t> </a:t>
            </a:r>
            <a:r>
              <a:rPr lang="en-US" dirty="0" smtClean="0">
                <a:solidFill>
                  <a:srgbClr val="7030A0"/>
                </a:solidFill>
                <a:latin typeface="Balaram" pitchFamily="2" charset="0"/>
              </a:rPr>
              <a:t>– essence of KC movement</a:t>
            </a:r>
          </a:p>
          <a:p>
            <a:r>
              <a:rPr lang="en-US" dirty="0" smtClean="0">
                <a:solidFill>
                  <a:srgbClr val="7030A0"/>
                </a:solidFill>
                <a:latin typeface="Balaram" pitchFamily="2" charset="0"/>
              </a:rPr>
              <a:t>Expert physician – bowel disorder </a:t>
            </a:r>
            <a:r>
              <a:rPr lang="en-US" dirty="0">
                <a:solidFill>
                  <a:srgbClr val="7030A0"/>
                </a:solidFill>
                <a:latin typeface="Balaram" pitchFamily="2" charset="0"/>
              </a:rPr>
              <a:t>(milk, yogurt</a:t>
            </a:r>
            <a:r>
              <a:rPr lang="en-US" dirty="0" smtClean="0">
                <a:solidFill>
                  <a:srgbClr val="7030A0"/>
                </a:solidFill>
                <a:latin typeface="Balaram" pitchFamily="2" charset="0"/>
              </a:rPr>
              <a:t>)</a:t>
            </a:r>
          </a:p>
          <a:p>
            <a:r>
              <a:rPr lang="en-US" dirty="0" smtClean="0">
                <a:solidFill>
                  <a:srgbClr val="7030A0"/>
                </a:solidFill>
                <a:latin typeface="Balaram" pitchFamily="2" charset="0"/>
              </a:rPr>
              <a:t>Miseries cannot be mitigated by material activities.</a:t>
            </a:r>
          </a:p>
          <a:p>
            <a:r>
              <a:rPr lang="en-US" dirty="0" smtClean="0">
                <a:solidFill>
                  <a:srgbClr val="7030A0"/>
                </a:solidFill>
                <a:latin typeface="Balaram" pitchFamily="2" charset="0"/>
              </a:rPr>
              <a:t>Matter acts as a spiritual force when engaged in the service of the spirit.</a:t>
            </a:r>
          </a:p>
          <a:p>
            <a:r>
              <a:rPr lang="en-US" dirty="0" smtClean="0">
                <a:solidFill>
                  <a:srgbClr val="7030A0"/>
                </a:solidFill>
                <a:latin typeface="Balaram" pitchFamily="2" charset="0"/>
              </a:rPr>
              <a:t>Analogy:  iron – fire, earth</a:t>
            </a:r>
          </a:p>
          <a:p>
            <a:r>
              <a:rPr lang="en-US" dirty="0" smtClean="0">
                <a:solidFill>
                  <a:srgbClr val="7030A0"/>
                </a:solidFill>
                <a:latin typeface="Balaram" pitchFamily="2" charset="0"/>
              </a:rPr>
              <a:t>Result: Treats our material disease</a:t>
            </a:r>
          </a:p>
          <a:p>
            <a:pPr marL="136525" indent="0">
              <a:buNone/>
            </a:pPr>
            <a:r>
              <a:rPr lang="en-US" dirty="0" smtClean="0">
                <a:solidFill>
                  <a:srgbClr val="7030A0"/>
                </a:solidFill>
                <a:latin typeface="Balaram" pitchFamily="2" charset="0"/>
              </a:rPr>
              <a:t>                 Elevate ourselves to the spiritual plane</a:t>
            </a:r>
          </a:p>
          <a:p>
            <a:pPr marL="136525" indent="0">
              <a:buNone/>
            </a:pPr>
            <a:r>
              <a:rPr lang="en-US" dirty="0" smtClean="0">
                <a:solidFill>
                  <a:srgbClr val="7030A0"/>
                </a:solidFill>
                <a:latin typeface="Balaram" pitchFamily="2" charset="0"/>
              </a:rPr>
              <a:t>                 Realize everything is Brahman</a:t>
            </a:r>
          </a:p>
        </p:txBody>
      </p:sp>
    </p:spTree>
    <p:extLst>
      <p:ext uri="{BB962C8B-B14F-4D97-AF65-F5344CB8AC3E}">
        <p14:creationId xmlns:p14="http://schemas.microsoft.com/office/powerpoint/2010/main" val="2225710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12026</TotalTime>
  <Words>3974</Words>
  <Application>Microsoft Office PowerPoint</Application>
  <PresentationFormat>On-screen Show (4:3)</PresentationFormat>
  <Paragraphs>371</Paragraphs>
  <Slides>31</Slides>
  <Notes>30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Apex</vt:lpstr>
      <vt:lpstr>  Srimad              bhagavataM       1.5.32 – 40</vt:lpstr>
      <vt:lpstr>SB 1.2.4 narayanam namaskrtyam    naram caiva narottamam     devim sarasvatim vyasam    tato jayam udirayet  </vt:lpstr>
      <vt:lpstr> nasta-prayesy abhadresu nityaḿ bhagavata-sevaya bhagavaty uttama-sloke bhaktir bhavati naisthiki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 1.1.18-23</dc:title>
  <dc:creator>Sarva</dc:creator>
  <cp:lastModifiedBy>pranathv</cp:lastModifiedBy>
  <cp:revision>802</cp:revision>
  <dcterms:created xsi:type="dcterms:W3CDTF">2010-03-08T23:08:30Z</dcterms:created>
  <dcterms:modified xsi:type="dcterms:W3CDTF">2010-11-20T04:58:47Z</dcterms:modified>
</cp:coreProperties>
</file>