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6" r:id="rId2"/>
  </p:sldMasterIdLst>
  <p:notesMasterIdLst>
    <p:notesMasterId r:id="rId34"/>
  </p:notesMasterIdLst>
  <p:sldIdLst>
    <p:sldId id="256" r:id="rId3"/>
    <p:sldId id="272" r:id="rId4"/>
    <p:sldId id="283" r:id="rId5"/>
    <p:sldId id="288" r:id="rId6"/>
    <p:sldId id="289" r:id="rId7"/>
    <p:sldId id="258" r:id="rId8"/>
    <p:sldId id="316" r:id="rId9"/>
    <p:sldId id="297" r:id="rId10"/>
    <p:sldId id="257" r:id="rId11"/>
    <p:sldId id="326" r:id="rId12"/>
    <p:sldId id="320" r:id="rId13"/>
    <p:sldId id="261" r:id="rId14"/>
    <p:sldId id="317" r:id="rId15"/>
    <p:sldId id="321" r:id="rId16"/>
    <p:sldId id="318" r:id="rId17"/>
    <p:sldId id="319" r:id="rId18"/>
    <p:sldId id="327" r:id="rId19"/>
    <p:sldId id="328" r:id="rId20"/>
    <p:sldId id="338" r:id="rId21"/>
    <p:sldId id="331" r:id="rId22"/>
    <p:sldId id="273" r:id="rId23"/>
    <p:sldId id="324" r:id="rId24"/>
    <p:sldId id="329" r:id="rId25"/>
    <p:sldId id="325" r:id="rId26"/>
    <p:sldId id="330" r:id="rId27"/>
    <p:sldId id="333" r:id="rId28"/>
    <p:sldId id="262" r:id="rId29"/>
    <p:sldId id="336" r:id="rId30"/>
    <p:sldId id="335" r:id="rId31"/>
    <p:sldId id="332" r:id="rId32"/>
    <p:sldId id="278"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513" autoAdjust="0"/>
  </p:normalViewPr>
  <p:slideViewPr>
    <p:cSldViewPr>
      <p:cViewPr>
        <p:scale>
          <a:sx n="95" d="100"/>
          <a:sy n="95" d="100"/>
        </p:scale>
        <p:origin x="96"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EB0082-A673-4316-B320-611C48574856}" type="datetimeFigureOut">
              <a:rPr lang="en-US" smtClean="0"/>
              <a:pPr/>
              <a:t>11/12/2010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8A9652-5CB9-4DAF-AD3D-3A12616558B1}" type="slidenum">
              <a:rPr lang="en-US" smtClean="0"/>
              <a:pPr/>
              <a:t>‹#›</a:t>
            </a:fld>
            <a:endParaRPr lang="en-US"/>
          </a:p>
        </p:txBody>
      </p:sp>
    </p:spTree>
    <p:extLst>
      <p:ext uri="{BB962C8B-B14F-4D97-AF65-F5344CB8AC3E}">
        <p14:creationId xmlns:p14="http://schemas.microsoft.com/office/powerpoint/2010/main" val="4097400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D6AADEB5-354C-4342-B453-8E6608C1DD38}" type="datetimeFigureOut">
              <a:rPr lang="en-US" smtClean="0"/>
              <a:pPr/>
              <a:t>11/12/2010</a:t>
            </a:fld>
            <a:endParaRPr lang="en-US"/>
          </a:p>
        </p:txBody>
      </p:sp>
      <p:sp>
        <p:nvSpPr>
          <p:cNvPr id="16" name="Slide Number Placeholder 15"/>
          <p:cNvSpPr>
            <a:spLocks noGrp="1"/>
          </p:cNvSpPr>
          <p:nvPr>
            <p:ph type="sldNum" sz="quarter" idx="11"/>
          </p:nvPr>
        </p:nvSpPr>
        <p:spPr/>
        <p:txBody>
          <a:bodyPr/>
          <a:lstStyle/>
          <a:p>
            <a:fld id="{B4BB27CE-F466-4DCE-B5D5-C69B97FCBB27}"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6AADEB5-354C-4342-B453-8E6608C1DD38}" type="datetimeFigureOut">
              <a:rPr lang="en-US" smtClean="0"/>
              <a:pPr/>
              <a:t>11/12/2010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B27CE-F466-4DCE-B5D5-C69B97FCBB2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6AADEB5-354C-4342-B453-8E6608C1DD38}" type="datetimeFigureOut">
              <a:rPr lang="en-US" smtClean="0"/>
              <a:pPr/>
              <a:t>11/12/2010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B27CE-F466-4DCE-B5D5-C69B97FCBB2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E5FE116D-D318-46C9-8CFF-317E5CE29622}" type="slidenum">
              <a:rPr lang="en-US"/>
              <a:pPr/>
              <a:t>‹#›</a:t>
            </a:fld>
            <a:endParaRPr lang="en-US"/>
          </a:p>
        </p:txBody>
      </p:sp>
    </p:spTree>
  </p:cSld>
  <p:clrMapOvr>
    <a:masterClrMapping/>
  </p:clrMapOvr>
  <p:transition spd="med">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1029234-FD64-4462-8EF6-AD2DF5D15AF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7954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F74EA2-CBBA-48A3-97CC-1F2754BBC0F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0045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A085337-C818-4FFE-8EAF-78E053A6BE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0713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4FC4F2-7464-46D7-BC64-0E57A7783D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6865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7647737-918F-476B-9F3F-EF50279B01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4287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8DEB153-8D94-46BC-8BFA-52C453E972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96017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F9C007A-0317-40ED-BD1E-099DB14436F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8004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D6AADEB5-354C-4342-B453-8E6608C1DD38}" type="datetimeFigureOut">
              <a:rPr lang="en-US" smtClean="0"/>
              <a:pPr/>
              <a:t>11/12/2010</a:t>
            </a:fld>
            <a:endParaRPr lang="en-US"/>
          </a:p>
        </p:txBody>
      </p:sp>
      <p:sp>
        <p:nvSpPr>
          <p:cNvPr id="15" name="Slide Number Placeholder 14"/>
          <p:cNvSpPr>
            <a:spLocks noGrp="1"/>
          </p:cNvSpPr>
          <p:nvPr>
            <p:ph type="sldNum" sz="quarter" idx="15"/>
          </p:nvPr>
        </p:nvSpPr>
        <p:spPr/>
        <p:txBody>
          <a:bodyPr/>
          <a:lstStyle>
            <a:lvl1pPr algn="ctr">
              <a:defRPr/>
            </a:lvl1pPr>
          </a:lstStyle>
          <a:p>
            <a:fld id="{B4BB27CE-F466-4DCE-B5D5-C69B97FCBB27}"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72DC457-BD9C-41B0-A563-3525552161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0991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10D3F08-9D1F-40B8-A2FC-E49A900428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4674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65E501B-2E77-4E29-9C16-A7FD7BE460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73910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B3F9E3D-9390-4AC1-986B-49456DAEBB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67887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31867622-D14C-4071-AEB3-7AA23CB8A5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2728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6AADEB5-354C-4342-B453-8E6608C1DD38}" type="datetimeFigureOut">
              <a:rPr lang="en-US" smtClean="0"/>
              <a:pPr/>
              <a:t>11/12/2010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B27CE-F466-4DCE-B5D5-C69B97FCBB27}" type="slidenum">
              <a:rPr lang="en-US" smtClean="0"/>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6AADEB5-354C-4342-B453-8E6608C1DD38}" type="datetimeFigureOut">
              <a:rPr lang="en-US" smtClean="0"/>
              <a:pPr/>
              <a:t>11/12/2010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BB27CE-F466-4DCE-B5D5-C69B97FCBB27}"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B4BB27CE-F466-4DCE-B5D5-C69B97FCBB27}"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D6AADEB5-354C-4342-B453-8E6608C1DD38}" type="datetimeFigureOut">
              <a:rPr lang="en-US" smtClean="0"/>
              <a:pPr/>
              <a:t>11/12/2010</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6AADEB5-354C-4342-B453-8E6608C1DD38}" type="datetimeFigureOut">
              <a:rPr lang="en-US" smtClean="0"/>
              <a:pPr/>
              <a:t>11/12/2010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BB27CE-F466-4DCE-B5D5-C69B97FCBB27}"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AADEB5-354C-4342-B453-8E6608C1DD38}" type="datetimeFigureOut">
              <a:rPr lang="en-US" smtClean="0"/>
              <a:pPr/>
              <a:t>11/12/2010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BB27CE-F466-4DCE-B5D5-C69B97FCBB2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D6AADEB5-354C-4342-B453-8E6608C1DD38}" type="datetimeFigureOut">
              <a:rPr lang="en-US" smtClean="0"/>
              <a:pPr/>
              <a:t>11/12/2010</a:t>
            </a:fld>
            <a:endParaRPr lang="en-US"/>
          </a:p>
        </p:txBody>
      </p:sp>
      <p:sp>
        <p:nvSpPr>
          <p:cNvPr id="9" name="Slide Number Placeholder 8"/>
          <p:cNvSpPr>
            <a:spLocks noGrp="1"/>
          </p:cNvSpPr>
          <p:nvPr>
            <p:ph type="sldNum" sz="quarter" idx="15"/>
          </p:nvPr>
        </p:nvSpPr>
        <p:spPr/>
        <p:txBody>
          <a:bodyPr/>
          <a:lstStyle/>
          <a:p>
            <a:fld id="{B4BB27CE-F466-4DCE-B5D5-C69B97FCBB27}"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D6AADEB5-354C-4342-B453-8E6608C1DD38}" type="datetimeFigureOut">
              <a:rPr lang="en-US" smtClean="0"/>
              <a:pPr/>
              <a:t>11/12/2010</a:t>
            </a:fld>
            <a:endParaRPr lang="en-US"/>
          </a:p>
        </p:txBody>
      </p:sp>
      <p:sp>
        <p:nvSpPr>
          <p:cNvPr id="9" name="Slide Number Placeholder 8"/>
          <p:cNvSpPr>
            <a:spLocks noGrp="1"/>
          </p:cNvSpPr>
          <p:nvPr>
            <p:ph type="sldNum" sz="quarter" idx="11"/>
          </p:nvPr>
        </p:nvSpPr>
        <p:spPr/>
        <p:txBody>
          <a:bodyPr/>
          <a:lstStyle/>
          <a:p>
            <a:fld id="{B4BB27CE-F466-4DCE-B5D5-C69B97FCBB27}"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D6AADEB5-354C-4342-B453-8E6608C1DD38}" type="datetimeFigureOut">
              <a:rPr lang="en-US" smtClean="0"/>
              <a:pPr/>
              <a:t>11/12/2010</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4BB27CE-F466-4DCE-B5D5-C69B97FCBB27}"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43512D5A-9104-42AA-917E-86293B655BA9}"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83551618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09800"/>
            <a:ext cx="6705600" cy="1981200"/>
          </a:xfrm>
        </p:spPr>
        <p:txBody>
          <a:bodyPr/>
          <a:lstStyle/>
          <a:p>
            <a:r>
              <a:rPr lang="en-US" dirty="0" err="1" smtClean="0"/>
              <a:t>Srimad</a:t>
            </a:r>
            <a:r>
              <a:rPr lang="en-US" dirty="0" smtClean="0"/>
              <a:t> </a:t>
            </a:r>
            <a:r>
              <a:rPr lang="en-US" dirty="0" err="1" smtClean="0"/>
              <a:t>Bhagavatam</a:t>
            </a:r>
            <a:r>
              <a:rPr lang="en-US" dirty="0" smtClean="0"/>
              <a:t/>
            </a:r>
            <a:br>
              <a:rPr lang="en-US" dirty="0" smtClean="0"/>
            </a:br>
            <a:r>
              <a:rPr lang="en-US" dirty="0" smtClean="0"/>
              <a:t>(</a:t>
            </a:r>
            <a:r>
              <a:rPr lang="en-US" i="1" dirty="0" err="1" smtClean="0"/>
              <a:t>Narada</a:t>
            </a:r>
            <a:r>
              <a:rPr lang="en-US" i="1" dirty="0" smtClean="0"/>
              <a:t> </a:t>
            </a:r>
            <a:r>
              <a:rPr lang="en-US" i="1" dirty="0" smtClean="0"/>
              <a:t>Mun</a:t>
            </a:r>
            <a:r>
              <a:rPr lang="en-US" i="1" dirty="0" smtClean="0"/>
              <a:t>i’s </a:t>
            </a:r>
            <a:br>
              <a:rPr lang="en-US" i="1" dirty="0" smtClean="0"/>
            </a:br>
            <a:r>
              <a:rPr lang="en-US" i="1" dirty="0" smtClean="0"/>
              <a:t>Previous</a:t>
            </a:r>
            <a:r>
              <a:rPr lang="en-US" i="1" dirty="0" smtClean="0"/>
              <a:t/>
            </a:r>
            <a:br>
              <a:rPr lang="en-US" i="1" dirty="0" smtClean="0"/>
            </a:br>
            <a:r>
              <a:rPr lang="en-US" i="1" dirty="0" smtClean="0"/>
              <a:t>Life</a:t>
            </a:r>
            <a:r>
              <a:rPr lang="en-US" dirty="0" smtClean="0"/>
              <a:t>) </a:t>
            </a:r>
            <a:br>
              <a:rPr lang="en-US" dirty="0" smtClean="0"/>
            </a:br>
            <a:r>
              <a:rPr lang="en-US" dirty="0" smtClean="0"/>
              <a:t>(1.5.23-1.5.31)</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772400" cy="838200"/>
          </a:xfrm>
        </p:spPr>
        <p:txBody>
          <a:bodyPr/>
          <a:lstStyle/>
          <a:p>
            <a:r>
              <a:rPr lang="en-US" dirty="0" smtClean="0"/>
              <a:t>Importance  of </a:t>
            </a:r>
            <a:r>
              <a:rPr lang="en-US" dirty="0" smtClean="0"/>
              <a:t>Seeking </a:t>
            </a:r>
            <a:r>
              <a:rPr lang="en-US" dirty="0" smtClean="0"/>
              <a:t>Blessings</a:t>
            </a:r>
            <a:endParaRPr lang="en-US" dirty="0"/>
          </a:p>
        </p:txBody>
      </p:sp>
      <p:sp>
        <p:nvSpPr>
          <p:cNvPr id="3" name="Text Placeholder 2"/>
          <p:cNvSpPr>
            <a:spLocks noGrp="1"/>
          </p:cNvSpPr>
          <p:nvPr>
            <p:ph type="body" sz="half" idx="1"/>
          </p:nvPr>
        </p:nvSpPr>
        <p:spPr>
          <a:xfrm>
            <a:off x="685800" y="1752600"/>
            <a:ext cx="7696200" cy="4343400"/>
          </a:xfrm>
        </p:spPr>
        <p:txBody>
          <a:bodyPr>
            <a:normAutofit fontScale="85000" lnSpcReduction="10000"/>
          </a:bodyPr>
          <a:lstStyle/>
          <a:p>
            <a:r>
              <a:rPr lang="en-US" dirty="0" smtClean="0"/>
              <a:t>Blessings</a:t>
            </a:r>
            <a:r>
              <a:rPr lang="en-US" dirty="0" smtClean="0"/>
              <a:t>:</a:t>
            </a:r>
          </a:p>
          <a:p>
            <a:pPr lvl="1"/>
            <a:r>
              <a:rPr lang="en-US" dirty="0" err="1" smtClean="0"/>
              <a:t>Ambarish</a:t>
            </a:r>
            <a:r>
              <a:rPr lang="en-US" dirty="0" smtClean="0"/>
              <a:t> </a:t>
            </a:r>
            <a:r>
              <a:rPr lang="en-US" dirty="0" err="1" smtClean="0"/>
              <a:t>Maharaj</a:t>
            </a:r>
            <a:r>
              <a:rPr lang="en-US" dirty="0" smtClean="0"/>
              <a:t>: </a:t>
            </a:r>
            <a:r>
              <a:rPr lang="en-US" dirty="0" smtClean="0"/>
              <a:t>took blessings of the great sages before drinking water, before he broke the fast. It was that blessing that protected him.</a:t>
            </a:r>
          </a:p>
          <a:p>
            <a:pPr lvl="1"/>
            <a:r>
              <a:rPr lang="en-US" dirty="0" smtClean="0"/>
              <a:t>Sublime Principle: Before we do any endeavor we seek the blessings – With that come </a:t>
            </a:r>
            <a:r>
              <a:rPr lang="en-US" dirty="0" smtClean="0"/>
              <a:t>protection and success.</a:t>
            </a:r>
            <a:endParaRPr lang="en-US" dirty="0" smtClean="0"/>
          </a:p>
          <a:p>
            <a:pPr lvl="1"/>
            <a:r>
              <a:rPr lang="en-US" dirty="0" err="1" smtClean="0"/>
              <a:t>Srila</a:t>
            </a:r>
            <a:r>
              <a:rPr lang="en-US" dirty="0" smtClean="0"/>
              <a:t> </a:t>
            </a:r>
            <a:r>
              <a:rPr lang="en-US" dirty="0" err="1" smtClean="0"/>
              <a:t>Prabhupada</a:t>
            </a:r>
            <a:r>
              <a:rPr lang="en-US" dirty="0" smtClean="0"/>
              <a:t> – </a:t>
            </a:r>
            <a:r>
              <a:rPr lang="en-US" dirty="0" err="1" smtClean="0"/>
              <a:t>Radha</a:t>
            </a:r>
            <a:r>
              <a:rPr lang="en-US" dirty="0" smtClean="0"/>
              <a:t> </a:t>
            </a:r>
            <a:r>
              <a:rPr lang="en-US" dirty="0" err="1" smtClean="0"/>
              <a:t>Damodar</a:t>
            </a:r>
            <a:r>
              <a:rPr lang="en-US" dirty="0" smtClean="0"/>
              <a:t>, </a:t>
            </a:r>
            <a:r>
              <a:rPr lang="en-US" dirty="0" err="1" smtClean="0"/>
              <a:t>Mayapur</a:t>
            </a:r>
            <a:r>
              <a:rPr lang="en-US" dirty="0" smtClean="0"/>
              <a:t> – </a:t>
            </a:r>
            <a:r>
              <a:rPr lang="en-US" dirty="0" smtClean="0"/>
              <a:t>Blessing of Spiritual Master before </a:t>
            </a:r>
            <a:r>
              <a:rPr lang="en-US" dirty="0" smtClean="0"/>
              <a:t>boarded the ship from Calcutta.</a:t>
            </a:r>
          </a:p>
          <a:p>
            <a:pPr lvl="1" algn="ctr">
              <a:buNone/>
            </a:pPr>
            <a:r>
              <a:rPr lang="en-US" b="1" i="1" dirty="0" err="1" smtClean="0"/>
              <a:t>Bhakta</a:t>
            </a:r>
            <a:r>
              <a:rPr lang="en-US" b="1" i="1" dirty="0" smtClean="0"/>
              <a:t> </a:t>
            </a:r>
            <a:r>
              <a:rPr lang="en-US" b="1" i="1" dirty="0" err="1" smtClean="0"/>
              <a:t>ashirwade</a:t>
            </a:r>
            <a:r>
              <a:rPr lang="en-US" b="1" i="1" dirty="0" smtClean="0"/>
              <a:t> </a:t>
            </a:r>
            <a:r>
              <a:rPr lang="en-US" b="1" i="1" dirty="0" err="1" smtClean="0"/>
              <a:t>Krishe</a:t>
            </a:r>
            <a:r>
              <a:rPr lang="en-US" b="1" i="1" dirty="0" smtClean="0"/>
              <a:t> </a:t>
            </a:r>
            <a:r>
              <a:rPr lang="en-US" b="1" i="1" dirty="0" err="1" smtClean="0"/>
              <a:t>te</a:t>
            </a:r>
            <a:r>
              <a:rPr lang="en-US" b="1" i="1" dirty="0" smtClean="0"/>
              <a:t> Bhakti </a:t>
            </a:r>
            <a:r>
              <a:rPr lang="en-US" b="1" i="1" dirty="0" err="1" smtClean="0"/>
              <a:t>hai</a:t>
            </a:r>
            <a:r>
              <a:rPr lang="en-US" b="1" i="1" dirty="0" smtClean="0"/>
              <a:t>, </a:t>
            </a:r>
          </a:p>
          <a:p>
            <a:pPr lvl="1" algn="ctr">
              <a:buNone/>
            </a:pPr>
            <a:r>
              <a:rPr lang="en-US" b="1" i="1" dirty="0" err="1" smtClean="0"/>
              <a:t>Bhakta</a:t>
            </a:r>
            <a:r>
              <a:rPr lang="en-US" b="1" i="1" dirty="0" smtClean="0"/>
              <a:t> </a:t>
            </a:r>
            <a:r>
              <a:rPr lang="en-US" b="1" i="1" dirty="0" err="1" smtClean="0"/>
              <a:t>asirvada</a:t>
            </a:r>
            <a:r>
              <a:rPr lang="en-US" b="1" i="1" dirty="0" smtClean="0"/>
              <a:t> </a:t>
            </a:r>
            <a:r>
              <a:rPr lang="en-US" b="1" i="1" dirty="0" err="1" smtClean="0"/>
              <a:t>prabhu</a:t>
            </a:r>
            <a:r>
              <a:rPr lang="en-US" b="1" i="1" dirty="0" smtClean="0"/>
              <a:t> shire </a:t>
            </a:r>
            <a:r>
              <a:rPr lang="en-US" b="1" i="1" dirty="0" err="1" smtClean="0"/>
              <a:t>dhari</a:t>
            </a:r>
            <a:r>
              <a:rPr lang="en-US" b="1" i="1" dirty="0" smtClean="0"/>
              <a:t> </a:t>
            </a:r>
            <a:r>
              <a:rPr lang="en-US" b="1" i="1" dirty="0" err="1" smtClean="0"/>
              <a:t>lai</a:t>
            </a:r>
            <a:r>
              <a:rPr lang="en-US" b="1" i="1" dirty="0" smtClean="0"/>
              <a:t>.</a:t>
            </a:r>
          </a:p>
          <a:p>
            <a:pPr lvl="1"/>
            <a:r>
              <a:rPr lang="en-US" dirty="0" err="1" smtClean="0"/>
              <a:t>Mahaprabhu</a:t>
            </a:r>
            <a:r>
              <a:rPr lang="en-US" dirty="0" smtClean="0"/>
              <a:t> says: “</a:t>
            </a:r>
            <a:r>
              <a:rPr lang="en-US" dirty="0" err="1" smtClean="0"/>
              <a:t>Swarup</a:t>
            </a:r>
            <a:r>
              <a:rPr lang="en-US" dirty="0" smtClean="0"/>
              <a:t> </a:t>
            </a:r>
            <a:r>
              <a:rPr lang="en-US" dirty="0" err="1" smtClean="0"/>
              <a:t>damodar</a:t>
            </a:r>
            <a:r>
              <a:rPr lang="en-US" dirty="0" smtClean="0"/>
              <a:t> give your blessings to </a:t>
            </a:r>
            <a:r>
              <a:rPr lang="en-US" dirty="0" err="1" smtClean="0"/>
              <a:t>Rupa</a:t>
            </a:r>
            <a:r>
              <a:rPr lang="en-US" dirty="0" smtClean="0"/>
              <a:t> and </a:t>
            </a:r>
            <a:r>
              <a:rPr lang="en-US" dirty="0" err="1" smtClean="0"/>
              <a:t>Sanatana</a:t>
            </a:r>
            <a:r>
              <a:rPr lang="en-US" dirty="0" smtClean="0"/>
              <a:t>”.</a:t>
            </a:r>
            <a:endParaRPr lang="en-US" dirty="0" smtClean="0"/>
          </a:p>
          <a:p>
            <a:pPr lvl="1"/>
            <a:r>
              <a:rPr lang="en-US" dirty="0" smtClean="0"/>
              <a:t>Nothing more </a:t>
            </a:r>
            <a:r>
              <a:rPr lang="en-US" dirty="0" smtClean="0"/>
              <a:t>valuable </a:t>
            </a:r>
            <a:r>
              <a:rPr lang="en-US" dirty="0" smtClean="0"/>
              <a:t>than the blessings of the </a:t>
            </a:r>
            <a:r>
              <a:rPr lang="en-US" dirty="0" err="1" smtClean="0"/>
              <a:t>Vaishnavas</a:t>
            </a:r>
            <a:r>
              <a:rPr lang="en-US" dirty="0" smtClean="0"/>
              <a:t>.</a:t>
            </a:r>
          </a:p>
          <a:p>
            <a:pPr lvl="1"/>
            <a:endParaRPr lang="en-US" dirty="0" smtClean="0"/>
          </a:p>
        </p:txBody>
      </p:sp>
    </p:spTree>
    <p:extLst>
      <p:ext uri="{BB962C8B-B14F-4D97-AF65-F5344CB8AC3E}">
        <p14:creationId xmlns:p14="http://schemas.microsoft.com/office/powerpoint/2010/main" val="1531575116"/>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20" name="Rectangle 8"/>
          <p:cNvSpPr>
            <a:spLocks noChangeArrowheads="1"/>
          </p:cNvSpPr>
          <p:nvPr/>
        </p:nvSpPr>
        <p:spPr bwMode="auto">
          <a:xfrm>
            <a:off x="464127" y="3505200"/>
            <a:ext cx="8229600" cy="2419124"/>
          </a:xfrm>
          <a:prstGeom prst="rect">
            <a:avLst/>
          </a:prstGeom>
          <a:noFill/>
          <a:ln w="9525">
            <a:noFill/>
            <a:miter lim="800000"/>
            <a:headEnd/>
            <a:tailEnd/>
          </a:ln>
          <a:effectLst/>
        </p:spPr>
        <p:txBody>
          <a:bodyPr wrap="square">
            <a:spAutoFit/>
          </a:bodyPr>
          <a:lstStyle/>
          <a:p>
            <a:pPr>
              <a:lnSpc>
                <a:spcPct val="90000"/>
              </a:lnSpc>
              <a:spcBef>
                <a:spcPct val="20000"/>
              </a:spcBef>
            </a:pPr>
            <a:r>
              <a:rPr lang="en-US" sz="2800" dirty="0"/>
              <a:t>Although they were impartial by nature, those followers of the Vedānta blessed me with their causeless mercy. As far as I was concerned, I was self-controlled and had no attachment for sports, even though I was a boy. In addition, I was not naughty, and </a:t>
            </a:r>
            <a:r>
              <a:rPr lang="en-US" sz="2800" i="1" u="sng" dirty="0"/>
              <a:t>I did not speak more than required</a:t>
            </a:r>
            <a:r>
              <a:rPr lang="en-US" sz="2800" dirty="0"/>
              <a:t>.</a:t>
            </a:r>
            <a:endParaRPr lang="en-US" sz="2800" dirty="0">
              <a:latin typeface="Balaram" pitchFamily="2" charset="0"/>
            </a:endParaRPr>
          </a:p>
        </p:txBody>
      </p:sp>
      <p:sp>
        <p:nvSpPr>
          <p:cNvPr id="6" name="Title 5"/>
          <p:cNvSpPr>
            <a:spLocks noGrp="1"/>
          </p:cNvSpPr>
          <p:nvPr>
            <p:ph type="title"/>
          </p:nvPr>
        </p:nvSpPr>
        <p:spPr>
          <a:xfrm>
            <a:off x="692727" y="457200"/>
            <a:ext cx="7772400" cy="2590800"/>
          </a:xfrm>
        </p:spPr>
        <p:txBody>
          <a:bodyPr>
            <a:normAutofit fontScale="90000"/>
          </a:bodyPr>
          <a:lstStyle/>
          <a:p>
            <a:pPr algn="ctr"/>
            <a:r>
              <a:rPr lang="en-US" sz="2800" b="1" dirty="0" smtClean="0"/>
              <a:t/>
            </a:r>
            <a:br>
              <a:rPr lang="en-US" sz="2800" b="1" dirty="0" smtClean="0"/>
            </a:br>
            <a:r>
              <a:rPr lang="en-US" sz="2800" b="1" dirty="0" smtClean="0"/>
              <a:t>1.5.24</a:t>
            </a:r>
            <a:r>
              <a:rPr lang="en-US" sz="2800" b="1" dirty="0"/>
              <a:t/>
            </a:r>
            <a:br>
              <a:rPr lang="en-US" sz="2800" b="1" dirty="0"/>
            </a:br>
            <a:r>
              <a:rPr lang="en-US" sz="2800" b="1" dirty="0" smtClean="0"/>
              <a:t/>
            </a:r>
            <a:br>
              <a:rPr lang="en-US" sz="2800" b="1" dirty="0" smtClean="0"/>
            </a:br>
            <a:r>
              <a:rPr lang="vi-VN" sz="3100" b="1" dirty="0"/>
              <a:t>te mayy apetākhila-cāpale 'rbhake</a:t>
            </a:r>
            <a:br>
              <a:rPr lang="vi-VN" sz="3100" b="1" dirty="0"/>
            </a:br>
            <a:r>
              <a:rPr lang="vi-VN" sz="3100" b="1" dirty="0"/>
              <a:t>dānte 'dhṛta-krīḍanake 'nuvartini</a:t>
            </a:r>
            <a:br>
              <a:rPr lang="vi-VN" sz="3100" b="1" dirty="0"/>
            </a:br>
            <a:r>
              <a:rPr lang="vi-VN" sz="3100" b="1" dirty="0"/>
              <a:t>cakruḥ kṛpāḿ yadyapi tulya-darśanāḥ</a:t>
            </a:r>
            <a:br>
              <a:rPr lang="vi-VN" sz="3100" b="1" dirty="0"/>
            </a:br>
            <a:r>
              <a:rPr lang="vi-VN" sz="3100" b="1" dirty="0"/>
              <a:t>śuśrūṣamāṇe munayo 'lpa-bhāṣiṇi</a:t>
            </a:r>
          </a:p>
        </p:txBody>
      </p:sp>
    </p:spTree>
    <p:extLst>
      <p:ext uri="{BB962C8B-B14F-4D97-AF65-F5344CB8AC3E}">
        <p14:creationId xmlns:p14="http://schemas.microsoft.com/office/powerpoint/2010/main" val="1802103146"/>
      </p:ext>
    </p:extLst>
  </p:cSld>
  <p:clrMapOvr>
    <a:masterClrMapping/>
  </p:clrMapOvr>
  <p:transition spd="med" advTm="25000">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581400"/>
            <a:ext cx="8229600" cy="2773363"/>
          </a:xfrm>
        </p:spPr>
        <p:txBody>
          <a:bodyPr>
            <a:normAutofit fontScale="85000" lnSpcReduction="20000"/>
          </a:bodyPr>
          <a:lstStyle/>
          <a:p>
            <a:pPr algn="ctr"/>
            <a:r>
              <a:rPr lang="en-US" b="1" i="1" dirty="0" err="1"/>
              <a:t>jihvara</a:t>
            </a:r>
            <a:r>
              <a:rPr lang="en-US" b="1" i="1" dirty="0"/>
              <a:t> </a:t>
            </a:r>
            <a:r>
              <a:rPr lang="en-US" b="1" i="1" dirty="0" err="1"/>
              <a:t>lalase</a:t>
            </a:r>
            <a:r>
              <a:rPr lang="en-US" b="1" i="1" dirty="0"/>
              <a:t> </a:t>
            </a:r>
            <a:r>
              <a:rPr lang="en-US" b="1" i="1" dirty="0" err="1"/>
              <a:t>yei</a:t>
            </a:r>
            <a:r>
              <a:rPr lang="en-US" b="1" i="1" dirty="0"/>
              <a:t> </a:t>
            </a:r>
            <a:r>
              <a:rPr lang="en-US" b="1" i="1" dirty="0" err="1"/>
              <a:t>iti-uti</a:t>
            </a:r>
            <a:r>
              <a:rPr lang="en-US" b="1" i="1" dirty="0"/>
              <a:t> </a:t>
            </a:r>
            <a:r>
              <a:rPr lang="en-US" b="1" i="1" dirty="0" err="1"/>
              <a:t>dhaya</a:t>
            </a:r>
            <a:r>
              <a:rPr lang="en-US" b="1" i="1" dirty="0"/>
              <a:t/>
            </a:r>
            <a:br>
              <a:rPr lang="en-US" b="1" i="1" dirty="0"/>
            </a:br>
            <a:r>
              <a:rPr lang="en-US" b="1" i="1" dirty="0" err="1"/>
              <a:t>sisnodara-parayana</a:t>
            </a:r>
            <a:r>
              <a:rPr lang="en-US" b="1" i="1" dirty="0"/>
              <a:t> </a:t>
            </a:r>
            <a:r>
              <a:rPr lang="en-US" b="1" i="1" dirty="0" err="1"/>
              <a:t>krishna</a:t>
            </a:r>
            <a:r>
              <a:rPr lang="en-US" b="1" i="1" dirty="0"/>
              <a:t> </a:t>
            </a:r>
            <a:r>
              <a:rPr lang="en-US" b="1" i="1" dirty="0" err="1"/>
              <a:t>nahi</a:t>
            </a:r>
            <a:r>
              <a:rPr lang="en-US" b="1" i="1" dirty="0"/>
              <a:t> </a:t>
            </a:r>
            <a:r>
              <a:rPr lang="en-US" b="1" i="1" dirty="0" err="1" smtClean="0"/>
              <a:t>paya</a:t>
            </a:r>
            <a:endParaRPr lang="en-US" b="1" dirty="0"/>
          </a:p>
          <a:p>
            <a:pPr marL="0" indent="0">
              <a:buNone/>
            </a:pPr>
            <a:r>
              <a:rPr lang="en-US" dirty="0"/>
              <a:t>"One who is subservient to the tongue and who thus goes here and there, devoted to the genitals and the belly, cannot attain Krishna</a:t>
            </a:r>
            <a:r>
              <a:rPr lang="en-US" dirty="0" smtClean="0"/>
              <a:t>.”</a:t>
            </a:r>
            <a:endParaRPr lang="en-US" dirty="0"/>
          </a:p>
          <a:p>
            <a:pPr algn="ctr"/>
            <a:r>
              <a:rPr lang="en-US" b="1" i="1" dirty="0" err="1"/>
              <a:t>gramya-katha</a:t>
            </a:r>
            <a:r>
              <a:rPr lang="en-US" b="1" i="1" dirty="0"/>
              <a:t> </a:t>
            </a:r>
            <a:r>
              <a:rPr lang="en-US" b="1" i="1" dirty="0" err="1"/>
              <a:t>na</a:t>
            </a:r>
            <a:r>
              <a:rPr lang="en-US" b="1" i="1" dirty="0"/>
              <a:t> </a:t>
            </a:r>
            <a:r>
              <a:rPr lang="en-US" b="1" i="1" dirty="0" err="1"/>
              <a:t>sunibe</a:t>
            </a:r>
            <a:r>
              <a:rPr lang="en-US" b="1" i="1" dirty="0"/>
              <a:t>, </a:t>
            </a:r>
            <a:r>
              <a:rPr lang="en-US" b="1" i="1" dirty="0" err="1"/>
              <a:t>gramya-varta</a:t>
            </a:r>
            <a:r>
              <a:rPr lang="en-US" b="1" i="1" dirty="0"/>
              <a:t> </a:t>
            </a:r>
            <a:r>
              <a:rPr lang="en-US" b="1" i="1" dirty="0" err="1"/>
              <a:t>na</a:t>
            </a:r>
            <a:r>
              <a:rPr lang="en-US" b="1" i="1" dirty="0"/>
              <a:t> </a:t>
            </a:r>
            <a:r>
              <a:rPr lang="en-US" b="1" i="1" dirty="0" err="1"/>
              <a:t>kahibe</a:t>
            </a:r>
            <a:r>
              <a:rPr lang="en-US" b="1" i="1" dirty="0"/>
              <a:t/>
            </a:r>
            <a:br>
              <a:rPr lang="en-US" b="1" i="1" dirty="0"/>
            </a:br>
            <a:r>
              <a:rPr lang="en-US" b="1" i="1" dirty="0" err="1"/>
              <a:t>bhala</a:t>
            </a:r>
            <a:r>
              <a:rPr lang="en-US" b="1" i="1" dirty="0"/>
              <a:t> </a:t>
            </a:r>
            <a:r>
              <a:rPr lang="en-US" b="1" i="1" dirty="0" err="1"/>
              <a:t>na</a:t>
            </a:r>
            <a:r>
              <a:rPr lang="en-US" b="1" i="1" dirty="0"/>
              <a:t> </a:t>
            </a:r>
            <a:r>
              <a:rPr lang="en-US" b="1" i="1" dirty="0" err="1"/>
              <a:t>khaibe</a:t>
            </a:r>
            <a:r>
              <a:rPr lang="en-US" b="1" i="1" dirty="0"/>
              <a:t> </a:t>
            </a:r>
            <a:r>
              <a:rPr lang="en-US" b="1" i="1" dirty="0" err="1"/>
              <a:t>ara</a:t>
            </a:r>
            <a:r>
              <a:rPr lang="en-US" b="1" i="1" dirty="0"/>
              <a:t> </a:t>
            </a:r>
            <a:r>
              <a:rPr lang="en-US" b="1" i="1" dirty="0" err="1"/>
              <a:t>bhala</a:t>
            </a:r>
            <a:r>
              <a:rPr lang="en-US" b="1" i="1" dirty="0"/>
              <a:t> </a:t>
            </a:r>
            <a:r>
              <a:rPr lang="en-US" b="1" i="1" dirty="0" err="1"/>
              <a:t>na</a:t>
            </a:r>
            <a:r>
              <a:rPr lang="en-US" b="1" i="1" dirty="0"/>
              <a:t> </a:t>
            </a:r>
            <a:r>
              <a:rPr lang="en-US" b="1" i="1" dirty="0" err="1"/>
              <a:t>paribe</a:t>
            </a:r>
            <a:r>
              <a:rPr lang="en-US" b="1" i="1" dirty="0"/>
              <a:t> </a:t>
            </a:r>
            <a:endParaRPr lang="en-US" b="1" dirty="0"/>
          </a:p>
          <a:p>
            <a:pPr marL="0" indent="0">
              <a:buNone/>
            </a:pPr>
            <a:r>
              <a:rPr lang="en-US" dirty="0"/>
              <a:t>"Do not talk like people in general or hear what they say. You should not eat very palatable food, nor should you dress very nicely</a:t>
            </a:r>
            <a:r>
              <a:rPr lang="en-US" dirty="0" smtClean="0"/>
              <a:t>.”</a:t>
            </a:r>
            <a:endParaRPr lang="en-US" dirty="0"/>
          </a:p>
        </p:txBody>
      </p:sp>
      <p:sp>
        <p:nvSpPr>
          <p:cNvPr id="2" name="Title 1"/>
          <p:cNvSpPr>
            <a:spLocks noGrp="1"/>
          </p:cNvSpPr>
          <p:nvPr>
            <p:ph type="title"/>
          </p:nvPr>
        </p:nvSpPr>
        <p:spPr/>
        <p:txBody>
          <a:bodyPr/>
          <a:lstStyle/>
          <a:p>
            <a:endParaRPr lang="en-US" dirty="0"/>
          </a:p>
        </p:txBody>
      </p:sp>
      <p:pic>
        <p:nvPicPr>
          <p:cNvPr id="5" name="Picture 4" descr="prabhupada7.jpg"/>
          <p:cNvPicPr>
            <a:picLocks noChangeAspect="1"/>
          </p:cNvPicPr>
          <p:nvPr/>
        </p:nvPicPr>
        <p:blipFill>
          <a:blip r:embed="rId2" cstate="print"/>
          <a:stretch>
            <a:fillRect/>
          </a:stretch>
        </p:blipFill>
        <p:spPr>
          <a:xfrm>
            <a:off x="27709" y="2785803"/>
            <a:ext cx="839538" cy="1165860"/>
          </a:xfrm>
          <a:prstGeom prst="rect">
            <a:avLst/>
          </a:prstGeom>
        </p:spPr>
      </p:pic>
      <p:pic>
        <p:nvPicPr>
          <p:cNvPr id="6" name="Picture 5" descr="PrabhupadaPointing.jpg"/>
          <p:cNvPicPr>
            <a:picLocks noChangeAspect="1"/>
          </p:cNvPicPr>
          <p:nvPr/>
        </p:nvPicPr>
        <p:blipFill>
          <a:blip r:embed="rId3" cstate="print"/>
          <a:stretch>
            <a:fillRect/>
          </a:stretch>
        </p:blipFill>
        <p:spPr>
          <a:xfrm>
            <a:off x="0" y="0"/>
            <a:ext cx="761999" cy="822959"/>
          </a:xfrm>
          <a:prstGeom prst="rect">
            <a:avLst/>
          </a:prstGeom>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184" y="228600"/>
            <a:ext cx="7897091" cy="1504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981200"/>
            <a:ext cx="7391400"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000" dirty="0" smtClean="0">
                <a:solidFill>
                  <a:srgbClr val="000000"/>
                </a:solidFill>
              </a:rPr>
              <a:t>In this way, the saintly </a:t>
            </a:r>
            <a:r>
              <a:rPr lang="en-US" sz="4000" dirty="0">
                <a:solidFill>
                  <a:srgbClr val="000000"/>
                </a:solidFill>
              </a:rPr>
              <a:t>devotees </a:t>
            </a:r>
            <a:r>
              <a:rPr lang="en-US" sz="4000" dirty="0" smtClean="0">
                <a:solidFill>
                  <a:srgbClr val="000000"/>
                </a:solidFill>
              </a:rPr>
              <a:t>continued their stay </a:t>
            </a:r>
            <a:r>
              <a:rPr lang="en-US" sz="4000" dirty="0">
                <a:solidFill>
                  <a:srgbClr val="000000"/>
                </a:solidFill>
              </a:rPr>
              <a:t>in </a:t>
            </a:r>
            <a:r>
              <a:rPr lang="en-US" sz="4000" dirty="0" smtClean="0">
                <a:solidFill>
                  <a:srgbClr val="000000"/>
                </a:solidFill>
              </a:rPr>
              <a:t>the</a:t>
            </a:r>
            <a:r>
              <a:rPr lang="en-US" sz="4000" dirty="0" smtClean="0">
                <a:solidFill>
                  <a:srgbClr val="000000"/>
                </a:solidFill>
              </a:rPr>
              <a:t> </a:t>
            </a:r>
            <a:r>
              <a:rPr lang="en-US" sz="4000" dirty="0">
                <a:solidFill>
                  <a:srgbClr val="000000"/>
                </a:solidFill>
              </a:rPr>
              <a:t>house for four months during the rainy </a:t>
            </a:r>
            <a:r>
              <a:rPr lang="en-US" sz="4000" dirty="0" smtClean="0">
                <a:solidFill>
                  <a:srgbClr val="000000"/>
                </a:solidFill>
              </a:rPr>
              <a:t>season.</a:t>
            </a:r>
            <a:endParaRPr lang="en-US" sz="4000" dirty="0">
              <a:solidFill>
                <a:srgbClr val="000000"/>
              </a:solidFill>
            </a:endParaRPr>
          </a:p>
        </p:txBody>
      </p:sp>
    </p:spTree>
    <p:extLst>
      <p:ext uri="{BB962C8B-B14F-4D97-AF65-F5344CB8AC3E}">
        <p14:creationId xmlns:p14="http://schemas.microsoft.com/office/powerpoint/2010/main" val="1683710444"/>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20" name="Rectangle 8"/>
          <p:cNvSpPr>
            <a:spLocks noChangeArrowheads="1"/>
          </p:cNvSpPr>
          <p:nvPr/>
        </p:nvSpPr>
        <p:spPr bwMode="auto">
          <a:xfrm>
            <a:off x="464127" y="3505200"/>
            <a:ext cx="8229600" cy="2031325"/>
          </a:xfrm>
          <a:prstGeom prst="rect">
            <a:avLst/>
          </a:prstGeom>
          <a:noFill/>
          <a:ln w="9525">
            <a:noFill/>
            <a:miter lim="800000"/>
            <a:headEnd/>
            <a:tailEnd/>
          </a:ln>
          <a:effectLst/>
        </p:spPr>
        <p:txBody>
          <a:bodyPr wrap="square">
            <a:spAutoFit/>
          </a:bodyPr>
          <a:lstStyle/>
          <a:p>
            <a:pPr>
              <a:lnSpc>
                <a:spcPct val="90000"/>
              </a:lnSpc>
              <a:spcBef>
                <a:spcPct val="20000"/>
              </a:spcBef>
            </a:pPr>
            <a:r>
              <a:rPr lang="en-US" sz="2800" dirty="0"/>
              <a:t>Once only, by their permission, I took the remnants of their food, and by so doing all my sins were at once eradicated. Thus being engaged, I became purified in heart, and at that time the very nature of the transcendentalist became attractive to </a:t>
            </a:r>
            <a:r>
              <a:rPr lang="en-US" sz="2800" dirty="0" smtClean="0"/>
              <a:t>me.</a:t>
            </a:r>
            <a:endParaRPr lang="en-US" sz="2800" dirty="0">
              <a:latin typeface="Balaram" pitchFamily="2" charset="0"/>
            </a:endParaRPr>
          </a:p>
        </p:txBody>
      </p:sp>
      <p:sp>
        <p:nvSpPr>
          <p:cNvPr id="6" name="Title 5"/>
          <p:cNvSpPr>
            <a:spLocks noGrp="1"/>
          </p:cNvSpPr>
          <p:nvPr>
            <p:ph type="title"/>
          </p:nvPr>
        </p:nvSpPr>
        <p:spPr>
          <a:xfrm>
            <a:off x="692727" y="381000"/>
            <a:ext cx="7772400" cy="2667000"/>
          </a:xfrm>
        </p:spPr>
        <p:txBody>
          <a:bodyPr>
            <a:normAutofit fontScale="90000"/>
          </a:bodyPr>
          <a:lstStyle/>
          <a:p>
            <a:pPr algn="ct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3600" b="1" dirty="0" smtClean="0"/>
              <a:t>1.5.25</a:t>
            </a:r>
            <a:r>
              <a:rPr lang="en-US" sz="2800" b="1" dirty="0"/>
              <a:t/>
            </a:r>
            <a:br>
              <a:rPr lang="en-US" sz="2800" b="1" dirty="0"/>
            </a:br>
            <a:r>
              <a:rPr lang="vi-VN" sz="3100" b="1" dirty="0" smtClean="0"/>
              <a:t>ucchiṣṭa-lepān </a:t>
            </a:r>
            <a:r>
              <a:rPr lang="vi-VN" sz="3100" b="1" dirty="0"/>
              <a:t>anumodito dvijaiḥ</a:t>
            </a:r>
            <a:br>
              <a:rPr lang="vi-VN" sz="3100" b="1" dirty="0"/>
            </a:br>
            <a:r>
              <a:rPr lang="vi-VN" sz="3100" b="1" dirty="0"/>
              <a:t>sakṛt sma bhuñje tad-apāsta-kilbiṣaḥ</a:t>
            </a:r>
            <a:br>
              <a:rPr lang="vi-VN" sz="3100" b="1" dirty="0"/>
            </a:br>
            <a:r>
              <a:rPr lang="vi-VN" sz="3100" b="1" dirty="0"/>
              <a:t>evaḿ pravṛttasya viśuddha-cetasas</a:t>
            </a:r>
            <a:br>
              <a:rPr lang="vi-VN" sz="3100" b="1" dirty="0"/>
            </a:br>
            <a:r>
              <a:rPr lang="vi-VN" sz="3100" b="1" dirty="0"/>
              <a:t>tad-dharma evātma-ruciḥ prajāyate</a:t>
            </a:r>
            <a:r>
              <a:rPr lang="vi-VN" sz="2400" dirty="0"/>
              <a:t/>
            </a:r>
            <a:br>
              <a:rPr lang="vi-VN" sz="2400" dirty="0"/>
            </a:br>
            <a:endParaRPr lang="vi-VN" sz="3100" b="1" dirty="0"/>
          </a:p>
        </p:txBody>
      </p:sp>
    </p:spTree>
    <p:extLst>
      <p:ext uri="{BB962C8B-B14F-4D97-AF65-F5344CB8AC3E}">
        <p14:creationId xmlns:p14="http://schemas.microsoft.com/office/powerpoint/2010/main" val="2478195542"/>
      </p:ext>
    </p:extLst>
  </p:cSld>
  <p:clrMapOvr>
    <a:masterClrMapping/>
  </p:clrMapOvr>
  <p:transition spd="med" advTm="25000">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920">
                                            <p:txEl>
                                              <p:pRg st="0" end="0"/>
                                            </p:txEl>
                                          </p:spTgt>
                                        </p:tgtEl>
                                        <p:attrNameLst>
                                          <p:attrName>style.visibility</p:attrName>
                                        </p:attrNameLst>
                                      </p:cBhvr>
                                      <p:to>
                                        <p:strVal val="visible"/>
                                      </p:to>
                                    </p:set>
                                    <p:animEffect transition="in" filter="blinds(horizontal)">
                                      <p:cBhvr>
                                        <p:cTn id="7" dur="500"/>
                                        <p:tgtEl>
                                          <p:spTgt spid="389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316617"/>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971864"/>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085" y="1600200"/>
            <a:ext cx="7772400" cy="1143000"/>
          </a:xfrm>
        </p:spPr>
        <p:txBody>
          <a:bodyPr/>
          <a:lstStyle/>
          <a:p>
            <a:r>
              <a:rPr lang="en-US" dirty="0" smtClean="0"/>
              <a:t>Three forms of Blessings</a:t>
            </a:r>
            <a:endParaRPr lang="en-US" dirty="0"/>
          </a:p>
        </p:txBody>
      </p:sp>
      <p:sp>
        <p:nvSpPr>
          <p:cNvPr id="3" name="Text Placeholder 2"/>
          <p:cNvSpPr>
            <a:spLocks noGrp="1"/>
          </p:cNvSpPr>
          <p:nvPr>
            <p:ph type="body" sz="half" idx="1"/>
          </p:nvPr>
        </p:nvSpPr>
        <p:spPr>
          <a:xfrm>
            <a:off x="685800" y="2743200"/>
            <a:ext cx="7924800" cy="3352800"/>
          </a:xfrm>
        </p:spPr>
        <p:txBody>
          <a:bodyPr>
            <a:normAutofit fontScale="92500" lnSpcReduction="10000"/>
          </a:bodyPr>
          <a:lstStyle/>
          <a:p>
            <a:r>
              <a:rPr lang="en-US" i="1" dirty="0" err="1"/>
              <a:t>bhakta-pada-dhuli</a:t>
            </a:r>
            <a:r>
              <a:rPr lang="en-US" i="1" dirty="0"/>
              <a:t> </a:t>
            </a:r>
            <a:r>
              <a:rPr lang="en-US" i="1" dirty="0" err="1"/>
              <a:t>ara</a:t>
            </a:r>
            <a:r>
              <a:rPr lang="en-US" i="1" dirty="0"/>
              <a:t> </a:t>
            </a:r>
            <a:r>
              <a:rPr lang="en-US" i="1" dirty="0" err="1"/>
              <a:t>bhakta-pada-jala</a:t>
            </a:r>
            <a:r>
              <a:rPr lang="en-US" i="1" dirty="0"/>
              <a:t/>
            </a:r>
            <a:br>
              <a:rPr lang="en-US" i="1" dirty="0"/>
            </a:br>
            <a:r>
              <a:rPr lang="en-US" i="1" dirty="0" err="1"/>
              <a:t>bhakta-bhukta-avasesha-tina</a:t>
            </a:r>
            <a:r>
              <a:rPr lang="en-US" i="1" dirty="0"/>
              <a:t> </a:t>
            </a:r>
            <a:r>
              <a:rPr lang="en-US" i="1" dirty="0" err="1" smtClean="0"/>
              <a:t>maha-bala</a:t>
            </a:r>
            <a:endParaRPr lang="en-US" i="1" dirty="0" smtClean="0"/>
          </a:p>
          <a:p>
            <a:pPr marL="0" indent="0">
              <a:buNone/>
            </a:pPr>
            <a:r>
              <a:rPr lang="en-US" dirty="0" smtClean="0"/>
              <a:t>"The </a:t>
            </a:r>
            <a:r>
              <a:rPr lang="en-US" dirty="0"/>
              <a:t>dust of the feet of a devotee, the water that has washed the feet of a devotee, and the remnants of food left by a devotee are three very powerful substances." </a:t>
            </a:r>
          </a:p>
          <a:p>
            <a:r>
              <a:rPr lang="en-US" i="1" dirty="0" err="1" smtClean="0"/>
              <a:t>Mahaprabhu</a:t>
            </a:r>
            <a:r>
              <a:rPr lang="en-US" i="1" dirty="0" smtClean="0"/>
              <a:t> </a:t>
            </a:r>
            <a:r>
              <a:rPr lang="en-US" i="1" dirty="0" smtClean="0"/>
              <a:t>caught </a:t>
            </a:r>
            <a:r>
              <a:rPr lang="en-US" i="1" dirty="0" err="1" smtClean="0"/>
              <a:t>Advaita</a:t>
            </a:r>
            <a:r>
              <a:rPr lang="en-US" i="1" dirty="0" smtClean="0"/>
              <a:t> </a:t>
            </a:r>
            <a:r>
              <a:rPr lang="en-US" i="1" dirty="0" err="1" smtClean="0"/>
              <a:t>Acharya</a:t>
            </a:r>
            <a:r>
              <a:rPr lang="en-US" i="1" dirty="0" smtClean="0"/>
              <a:t> and put his feet on his head.</a:t>
            </a:r>
          </a:p>
          <a:p>
            <a:r>
              <a:rPr lang="en-US" b="1" i="1" dirty="0" err="1"/>
              <a:t>ei</a:t>
            </a:r>
            <a:r>
              <a:rPr lang="en-US" i="1" dirty="0"/>
              <a:t> </a:t>
            </a:r>
            <a:r>
              <a:rPr lang="en-US" b="1" i="1" dirty="0" err="1"/>
              <a:t>tina</a:t>
            </a:r>
            <a:r>
              <a:rPr lang="en-US" i="1" dirty="0" err="1"/>
              <a:t>-seva</a:t>
            </a:r>
            <a:r>
              <a:rPr lang="en-US" i="1" dirty="0"/>
              <a:t> </a:t>
            </a:r>
            <a:r>
              <a:rPr lang="en-US" i="1" dirty="0" err="1"/>
              <a:t>haite</a:t>
            </a:r>
            <a:r>
              <a:rPr lang="en-US" i="1" dirty="0"/>
              <a:t> </a:t>
            </a:r>
            <a:r>
              <a:rPr lang="en-US" i="1" dirty="0" err="1"/>
              <a:t>krishna-prema</a:t>
            </a:r>
            <a:r>
              <a:rPr lang="en-US" i="1" dirty="0"/>
              <a:t> </a:t>
            </a:r>
            <a:r>
              <a:rPr lang="en-US" i="1" dirty="0" err="1"/>
              <a:t>haya</a:t>
            </a:r>
            <a:r>
              <a:rPr lang="en-US" i="1" dirty="0"/>
              <a:t/>
            </a:r>
            <a:br>
              <a:rPr lang="en-US" i="1" dirty="0"/>
            </a:br>
            <a:r>
              <a:rPr lang="en-US" i="1" dirty="0" err="1"/>
              <a:t>punah</a:t>
            </a:r>
            <a:r>
              <a:rPr lang="en-US" i="1" dirty="0"/>
              <a:t> </a:t>
            </a:r>
            <a:r>
              <a:rPr lang="en-US" i="1" dirty="0" err="1"/>
              <a:t>punah</a:t>
            </a:r>
            <a:r>
              <a:rPr lang="en-US" i="1" dirty="0"/>
              <a:t> </a:t>
            </a:r>
            <a:r>
              <a:rPr lang="en-US" i="1" dirty="0" err="1"/>
              <a:t>sarva-sastre</a:t>
            </a:r>
            <a:r>
              <a:rPr lang="en-US" i="1" dirty="0"/>
              <a:t> </a:t>
            </a:r>
            <a:r>
              <a:rPr lang="en-US" i="1" dirty="0" err="1"/>
              <a:t>phukariya</a:t>
            </a:r>
            <a:r>
              <a:rPr lang="en-US" i="1" dirty="0"/>
              <a:t> </a:t>
            </a:r>
            <a:r>
              <a:rPr lang="en-US" i="1" dirty="0" err="1" smtClean="0"/>
              <a:t>kaya</a:t>
            </a:r>
            <a:endParaRPr lang="en-US" i="1"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657" y="1066800"/>
            <a:ext cx="8382002" cy="859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PrabhupadaPointing.jpg"/>
          <p:cNvPicPr>
            <a:picLocks noChangeAspect="1"/>
          </p:cNvPicPr>
          <p:nvPr/>
        </p:nvPicPr>
        <p:blipFill>
          <a:blip r:embed="rId3" cstate="print"/>
          <a:stretch>
            <a:fillRect/>
          </a:stretch>
        </p:blipFill>
        <p:spPr>
          <a:xfrm>
            <a:off x="0" y="121920"/>
            <a:ext cx="761999" cy="822959"/>
          </a:xfrm>
          <a:prstGeom prst="rect">
            <a:avLst/>
          </a:prstGeom>
        </p:spPr>
      </p:pic>
    </p:spTree>
    <p:extLst>
      <p:ext uri="{BB962C8B-B14F-4D97-AF65-F5344CB8AC3E}">
        <p14:creationId xmlns:p14="http://schemas.microsoft.com/office/powerpoint/2010/main" val="1854524452"/>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685800"/>
          </a:xfrm>
        </p:spPr>
        <p:txBody>
          <a:bodyPr>
            <a:normAutofit fontScale="90000"/>
          </a:bodyPr>
          <a:lstStyle/>
          <a:p>
            <a:r>
              <a:rPr lang="en-US" dirty="0" smtClean="0"/>
              <a:t>Examples: Three </a:t>
            </a:r>
            <a:r>
              <a:rPr lang="en-US" dirty="0" smtClean="0"/>
              <a:t>forms of Blessings</a:t>
            </a:r>
            <a:endParaRPr lang="en-US" dirty="0"/>
          </a:p>
        </p:txBody>
      </p:sp>
      <p:sp>
        <p:nvSpPr>
          <p:cNvPr id="3" name="Text Placeholder 2"/>
          <p:cNvSpPr>
            <a:spLocks noGrp="1"/>
          </p:cNvSpPr>
          <p:nvPr>
            <p:ph type="body" sz="half" idx="1"/>
          </p:nvPr>
        </p:nvSpPr>
        <p:spPr>
          <a:xfrm>
            <a:off x="685800" y="1066800"/>
            <a:ext cx="7772400" cy="5410200"/>
          </a:xfrm>
        </p:spPr>
        <p:txBody>
          <a:bodyPr>
            <a:normAutofit fontScale="92500" lnSpcReduction="20000"/>
          </a:bodyPr>
          <a:lstStyle/>
          <a:p>
            <a:r>
              <a:rPr lang="en-US" dirty="0" err="1" smtClean="0"/>
              <a:t>Shivananda</a:t>
            </a:r>
            <a:r>
              <a:rPr lang="en-US" dirty="0" smtClean="0"/>
              <a:t> </a:t>
            </a:r>
            <a:r>
              <a:rPr lang="en-US" dirty="0" err="1" smtClean="0"/>
              <a:t>Sen</a:t>
            </a:r>
            <a:r>
              <a:rPr lang="en-US" dirty="0" smtClean="0"/>
              <a:t>: </a:t>
            </a:r>
            <a:endParaRPr lang="en-US" dirty="0" smtClean="0"/>
          </a:p>
          <a:p>
            <a:pPr lvl="1"/>
            <a:r>
              <a:rPr lang="en-US" dirty="0" smtClean="0"/>
              <a:t>Every </a:t>
            </a:r>
            <a:r>
              <a:rPr lang="en-US" dirty="0" smtClean="0"/>
              <a:t>year all the </a:t>
            </a:r>
            <a:r>
              <a:rPr lang="en-US" dirty="0" err="1" smtClean="0"/>
              <a:t>vaisnavas</a:t>
            </a:r>
            <a:r>
              <a:rPr lang="en-US" dirty="0" smtClean="0"/>
              <a:t> from Bengal to </a:t>
            </a:r>
            <a:r>
              <a:rPr lang="en-US" dirty="0" err="1" smtClean="0"/>
              <a:t>Jagannatha</a:t>
            </a:r>
            <a:r>
              <a:rPr lang="en-US" dirty="0" smtClean="0"/>
              <a:t> </a:t>
            </a:r>
            <a:r>
              <a:rPr lang="en-US" dirty="0" err="1" smtClean="0"/>
              <a:t>Puri</a:t>
            </a:r>
            <a:r>
              <a:rPr lang="en-US" dirty="0" smtClean="0"/>
              <a:t>. He would pay all the taxes. </a:t>
            </a:r>
            <a:endParaRPr lang="en-US" dirty="0" smtClean="0"/>
          </a:p>
          <a:p>
            <a:pPr lvl="1"/>
            <a:r>
              <a:rPr lang="en-US" dirty="0" smtClean="0"/>
              <a:t>One </a:t>
            </a:r>
            <a:r>
              <a:rPr lang="en-US" dirty="0" smtClean="0"/>
              <a:t>year, </a:t>
            </a:r>
            <a:r>
              <a:rPr lang="en-US" dirty="0" err="1" smtClean="0"/>
              <a:t>Nityananda</a:t>
            </a:r>
            <a:r>
              <a:rPr lang="en-US" dirty="0" smtClean="0"/>
              <a:t> </a:t>
            </a:r>
            <a:r>
              <a:rPr lang="en-US" dirty="0" err="1" smtClean="0"/>
              <a:t>prabhu</a:t>
            </a:r>
            <a:r>
              <a:rPr lang="en-US" dirty="0" smtClean="0"/>
              <a:t> cursed him saying: </a:t>
            </a:r>
            <a:r>
              <a:rPr lang="en-US" dirty="0" smtClean="0"/>
              <a:t>“I curse that the 3 sons of </a:t>
            </a:r>
            <a:r>
              <a:rPr lang="en-US" dirty="0" smtClean="0"/>
              <a:t>the </a:t>
            </a:r>
            <a:r>
              <a:rPr lang="en-US" dirty="0" err="1" smtClean="0"/>
              <a:t>Shivananda</a:t>
            </a:r>
            <a:r>
              <a:rPr lang="en-US" dirty="0" smtClean="0"/>
              <a:t> </a:t>
            </a:r>
            <a:r>
              <a:rPr lang="en-US" dirty="0" err="1" smtClean="0"/>
              <a:t>Sen</a:t>
            </a:r>
            <a:r>
              <a:rPr lang="en-US" dirty="0" smtClean="0"/>
              <a:t> die”. </a:t>
            </a:r>
          </a:p>
          <a:p>
            <a:pPr lvl="1"/>
            <a:r>
              <a:rPr lang="en-US" dirty="0" smtClean="0"/>
              <a:t>“</a:t>
            </a:r>
            <a:r>
              <a:rPr lang="en-US" dirty="0" smtClean="0"/>
              <a:t>Today my Lord, you have accepted me as your servant”. “Dust of your lotus feet that is not granted to even Brahma, you have given that to me”. </a:t>
            </a:r>
            <a:r>
              <a:rPr lang="en-US" dirty="0" err="1" smtClean="0"/>
              <a:t>Nityananda</a:t>
            </a:r>
            <a:r>
              <a:rPr lang="en-US" dirty="0" smtClean="0"/>
              <a:t> </a:t>
            </a:r>
            <a:r>
              <a:rPr lang="en-US" dirty="0" err="1" smtClean="0"/>
              <a:t>prabhu</a:t>
            </a:r>
            <a:r>
              <a:rPr lang="en-US" dirty="0" smtClean="0"/>
              <a:t> embraced him</a:t>
            </a:r>
            <a:endParaRPr lang="en-US" dirty="0" smtClean="0"/>
          </a:p>
          <a:p>
            <a:r>
              <a:rPr lang="en-US" dirty="0" err="1" smtClean="0"/>
              <a:t>Bhakta</a:t>
            </a:r>
            <a:r>
              <a:rPr lang="en-US" dirty="0" smtClean="0"/>
              <a:t> </a:t>
            </a:r>
            <a:r>
              <a:rPr lang="en-US" dirty="0" err="1" smtClean="0"/>
              <a:t>pada</a:t>
            </a:r>
            <a:r>
              <a:rPr lang="en-US" dirty="0" smtClean="0"/>
              <a:t> </a:t>
            </a:r>
            <a:r>
              <a:rPr lang="en-US" dirty="0" err="1" smtClean="0"/>
              <a:t>jal</a:t>
            </a:r>
            <a:r>
              <a:rPr lang="en-US" dirty="0" smtClean="0"/>
              <a:t> – </a:t>
            </a:r>
            <a:endParaRPr lang="en-US" dirty="0" smtClean="0"/>
          </a:p>
          <a:p>
            <a:pPr lvl="1"/>
            <a:r>
              <a:rPr lang="en-US" dirty="0" err="1" smtClean="0"/>
              <a:t>Venkatta</a:t>
            </a:r>
            <a:r>
              <a:rPr lang="en-US" dirty="0" smtClean="0"/>
              <a:t> </a:t>
            </a:r>
            <a:r>
              <a:rPr lang="en-US" dirty="0" err="1" smtClean="0"/>
              <a:t>Bhatta</a:t>
            </a:r>
            <a:r>
              <a:rPr lang="en-US" dirty="0" smtClean="0"/>
              <a:t>, </a:t>
            </a:r>
            <a:r>
              <a:rPr lang="en-US" dirty="0" err="1" smtClean="0"/>
              <a:t>Gopal</a:t>
            </a:r>
            <a:r>
              <a:rPr lang="en-US" dirty="0" smtClean="0"/>
              <a:t> </a:t>
            </a:r>
            <a:r>
              <a:rPr lang="en-US" dirty="0" err="1" smtClean="0"/>
              <a:t>Bhatta</a:t>
            </a:r>
            <a:r>
              <a:rPr lang="en-US" dirty="0" smtClean="0"/>
              <a:t> </a:t>
            </a:r>
            <a:r>
              <a:rPr lang="en-US" dirty="0" err="1" smtClean="0"/>
              <a:t>Goswami</a:t>
            </a:r>
            <a:r>
              <a:rPr lang="en-US" dirty="0" smtClean="0"/>
              <a:t> </a:t>
            </a:r>
            <a:r>
              <a:rPr lang="en-US" dirty="0" smtClean="0"/>
              <a:t>– </a:t>
            </a:r>
            <a:r>
              <a:rPr lang="en-US" dirty="0" err="1" smtClean="0"/>
              <a:t>Mahaprabhu</a:t>
            </a:r>
            <a:r>
              <a:rPr lang="en-US" dirty="0" smtClean="0"/>
              <a:t>,</a:t>
            </a:r>
          </a:p>
          <a:p>
            <a:pPr lvl="1"/>
            <a:r>
              <a:rPr lang="en-US" dirty="0" smtClean="0"/>
              <a:t>Krishna </a:t>
            </a:r>
            <a:r>
              <a:rPr lang="en-US" dirty="0" smtClean="0"/>
              <a:t>washed the lotus feet of </a:t>
            </a:r>
            <a:r>
              <a:rPr lang="en-US" dirty="0" err="1" smtClean="0"/>
              <a:t>Sudhama</a:t>
            </a:r>
            <a:r>
              <a:rPr lang="en-US" dirty="0" smtClean="0"/>
              <a:t>.</a:t>
            </a:r>
          </a:p>
          <a:p>
            <a:r>
              <a:rPr lang="en-US" dirty="0" err="1" smtClean="0"/>
              <a:t>Bhakta</a:t>
            </a:r>
            <a:r>
              <a:rPr lang="en-US" dirty="0" smtClean="0"/>
              <a:t> </a:t>
            </a:r>
            <a:r>
              <a:rPr lang="en-US" dirty="0" err="1" smtClean="0"/>
              <a:t>bhukta</a:t>
            </a:r>
            <a:r>
              <a:rPr lang="en-US" dirty="0" smtClean="0"/>
              <a:t> </a:t>
            </a:r>
            <a:r>
              <a:rPr lang="en-US" dirty="0" err="1" smtClean="0"/>
              <a:t>avasesha</a:t>
            </a:r>
            <a:r>
              <a:rPr lang="en-US" dirty="0" smtClean="0"/>
              <a:t> – </a:t>
            </a:r>
            <a:endParaRPr lang="en-US" dirty="0" smtClean="0"/>
          </a:p>
          <a:p>
            <a:pPr lvl="1"/>
            <a:r>
              <a:rPr lang="en-US" dirty="0" err="1" smtClean="0"/>
              <a:t>Kalidas</a:t>
            </a:r>
            <a:r>
              <a:rPr lang="en-US" dirty="0" smtClean="0"/>
              <a:t>, - only uttered “Krishna, Krishna” – uncle of </a:t>
            </a:r>
            <a:r>
              <a:rPr lang="en-US" dirty="0" err="1" smtClean="0"/>
              <a:t>Raghunath</a:t>
            </a:r>
            <a:r>
              <a:rPr lang="en-US" dirty="0" smtClean="0"/>
              <a:t> das </a:t>
            </a:r>
            <a:r>
              <a:rPr lang="en-US" dirty="0" err="1" smtClean="0"/>
              <a:t>goswami</a:t>
            </a:r>
            <a:r>
              <a:rPr lang="en-US" dirty="0" smtClean="0"/>
              <a:t>. </a:t>
            </a:r>
            <a:endParaRPr lang="en-US" dirty="0" smtClean="0"/>
          </a:p>
          <a:p>
            <a:pPr lvl="1"/>
            <a:r>
              <a:rPr lang="en-US" dirty="0" smtClean="0"/>
              <a:t>In the </a:t>
            </a:r>
            <a:r>
              <a:rPr lang="en-US" dirty="0" smtClean="0"/>
              <a:t>context </a:t>
            </a:r>
            <a:r>
              <a:rPr lang="en-US" dirty="0" smtClean="0"/>
              <a:t>of </a:t>
            </a:r>
            <a:r>
              <a:rPr lang="en-US" dirty="0" err="1" smtClean="0"/>
              <a:t>Kalidas</a:t>
            </a:r>
            <a:r>
              <a:rPr lang="en-US" dirty="0" smtClean="0"/>
              <a:t> is this verse quoted in CC.</a:t>
            </a:r>
            <a:endParaRPr lang="en-US" dirty="0" smtClean="0"/>
          </a:p>
          <a:p>
            <a:endParaRPr lang="en-US" dirty="0"/>
          </a:p>
        </p:txBody>
      </p:sp>
    </p:spTree>
    <p:extLst>
      <p:ext uri="{BB962C8B-B14F-4D97-AF65-F5344CB8AC3E}">
        <p14:creationId xmlns:p14="http://schemas.microsoft.com/office/powerpoint/2010/main" val="406687134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20" name="Rectangle 8"/>
          <p:cNvSpPr>
            <a:spLocks noChangeArrowheads="1"/>
          </p:cNvSpPr>
          <p:nvPr/>
        </p:nvSpPr>
        <p:spPr bwMode="auto">
          <a:xfrm>
            <a:off x="464127" y="3505200"/>
            <a:ext cx="8229600" cy="2042097"/>
          </a:xfrm>
          <a:prstGeom prst="rect">
            <a:avLst/>
          </a:prstGeom>
          <a:noFill/>
          <a:ln w="9525">
            <a:noFill/>
            <a:miter lim="800000"/>
            <a:headEnd/>
            <a:tailEnd/>
          </a:ln>
          <a:effectLst/>
        </p:spPr>
        <p:txBody>
          <a:bodyPr wrap="square">
            <a:spAutoFit/>
          </a:bodyPr>
          <a:lstStyle/>
          <a:p>
            <a:pPr>
              <a:lnSpc>
                <a:spcPct val="90000"/>
              </a:lnSpc>
              <a:spcBef>
                <a:spcPct val="20000"/>
              </a:spcBef>
            </a:pPr>
            <a:r>
              <a:rPr lang="en-US" sz="2800" dirty="0"/>
              <a:t>O </a:t>
            </a:r>
            <a:r>
              <a:rPr lang="en-US" sz="2800" dirty="0" err="1"/>
              <a:t>Vyāsadeva</a:t>
            </a:r>
            <a:r>
              <a:rPr lang="en-US" sz="2800" dirty="0"/>
              <a:t>, in that association and by the </a:t>
            </a:r>
            <a:r>
              <a:rPr lang="en-US" sz="2800" i="1" u="sng" dirty="0"/>
              <a:t>mercy of those great </a:t>
            </a:r>
            <a:r>
              <a:rPr lang="en-US" sz="2800" i="1" u="sng" dirty="0" err="1"/>
              <a:t>Vedāntists</a:t>
            </a:r>
            <a:r>
              <a:rPr lang="en-US" sz="2800" dirty="0"/>
              <a:t>, I could hear them describe </a:t>
            </a:r>
            <a:r>
              <a:rPr lang="en-US" sz="2800" i="1" u="sng" dirty="0"/>
              <a:t>the attractive activities of Lord Kṛṣṇa </a:t>
            </a:r>
            <a:r>
              <a:rPr lang="en-US" sz="2800" dirty="0"/>
              <a:t>And thus listening attentively, my taste for hearing of the Personality of Godhead increased at every step.</a:t>
            </a:r>
            <a:r>
              <a:rPr lang="en-US" sz="2800" dirty="0" smtClean="0"/>
              <a:t>.</a:t>
            </a:r>
            <a:endParaRPr lang="en-US" sz="2800" dirty="0">
              <a:latin typeface="Balaram" pitchFamily="2" charset="0"/>
            </a:endParaRPr>
          </a:p>
        </p:txBody>
      </p:sp>
      <p:sp>
        <p:nvSpPr>
          <p:cNvPr id="6" name="Title 5"/>
          <p:cNvSpPr>
            <a:spLocks noGrp="1"/>
          </p:cNvSpPr>
          <p:nvPr>
            <p:ph type="title"/>
          </p:nvPr>
        </p:nvSpPr>
        <p:spPr>
          <a:xfrm>
            <a:off x="692727" y="457200"/>
            <a:ext cx="7772400" cy="2590800"/>
          </a:xfrm>
        </p:spPr>
        <p:txBody>
          <a:bodyPr>
            <a:normAutofit fontScale="90000"/>
          </a:bodyPr>
          <a:lstStyle/>
          <a:p>
            <a:pPr algn="ctr"/>
            <a:r>
              <a:rPr lang="en-US" sz="2800" b="1" dirty="0" smtClean="0"/>
              <a:t/>
            </a:r>
            <a:br>
              <a:rPr lang="en-US" sz="2800" b="1" dirty="0" smtClean="0"/>
            </a:br>
            <a:r>
              <a:rPr lang="en-US" sz="2800" b="1" dirty="0" smtClean="0"/>
              <a:t>1.5.26</a:t>
            </a:r>
            <a:r>
              <a:rPr lang="en-US" sz="2800" b="1" dirty="0"/>
              <a:t/>
            </a:r>
            <a:br>
              <a:rPr lang="en-US" sz="2800" b="1" dirty="0"/>
            </a:br>
            <a:r>
              <a:rPr lang="en-US" sz="2800" b="1" dirty="0" smtClean="0"/>
              <a:t/>
            </a:r>
            <a:br>
              <a:rPr lang="en-US" sz="2800" b="1" dirty="0" smtClean="0"/>
            </a:br>
            <a:r>
              <a:rPr lang="vi-VN" sz="2800" b="1" dirty="0"/>
              <a:t>tatrānvahaḿ kṛṣṇa-kathāḥ </a:t>
            </a:r>
            <a:r>
              <a:rPr lang="vi-VN" sz="2800" b="1" dirty="0" smtClean="0"/>
              <a:t>pragāyatām</a:t>
            </a:r>
            <a:r>
              <a:rPr lang="vi-VN" sz="2800" b="1" dirty="0"/>
              <a:t/>
            </a:r>
            <a:br>
              <a:rPr lang="vi-VN" sz="2800" b="1" dirty="0"/>
            </a:br>
            <a:r>
              <a:rPr lang="vi-VN" sz="2800" b="1" dirty="0"/>
              <a:t>anugraheṇāśṛṇavaḿ </a:t>
            </a:r>
            <a:r>
              <a:rPr lang="vi-VN" sz="2800" b="1" dirty="0" smtClean="0"/>
              <a:t>manoharāḥ</a:t>
            </a:r>
            <a:r>
              <a:rPr lang="vi-VN" sz="2800" b="1" dirty="0"/>
              <a:t/>
            </a:r>
            <a:br>
              <a:rPr lang="vi-VN" sz="2800" b="1" dirty="0"/>
            </a:br>
            <a:r>
              <a:rPr lang="vi-VN" sz="2800" b="1" dirty="0"/>
              <a:t>tāḥ śraddhayā me 'nupadaḿ </a:t>
            </a:r>
            <a:r>
              <a:rPr lang="vi-VN" sz="2800" b="1" dirty="0" smtClean="0"/>
              <a:t>viśṛṇvataḥ</a:t>
            </a:r>
            <a:r>
              <a:rPr lang="vi-VN" sz="2800" b="1" dirty="0"/>
              <a:t/>
            </a:r>
            <a:br>
              <a:rPr lang="vi-VN" sz="2800" b="1" dirty="0"/>
            </a:br>
            <a:r>
              <a:rPr lang="vi-VN" sz="2800" b="1" dirty="0"/>
              <a:t>priyaśravasy ańga mamābhavad </a:t>
            </a:r>
            <a:r>
              <a:rPr lang="vi-VN" sz="2800" b="1" dirty="0" smtClean="0"/>
              <a:t>ruciḥ</a:t>
            </a:r>
            <a:r>
              <a:rPr lang="vi-VN" sz="2800" dirty="0"/>
              <a:t/>
            </a:r>
            <a:br>
              <a:rPr lang="vi-VN" sz="2800" dirty="0"/>
            </a:br>
            <a:endParaRPr lang="vi-VN" sz="3100" b="1" dirty="0"/>
          </a:p>
        </p:txBody>
      </p:sp>
    </p:spTree>
    <p:extLst>
      <p:ext uri="{BB962C8B-B14F-4D97-AF65-F5344CB8AC3E}">
        <p14:creationId xmlns:p14="http://schemas.microsoft.com/office/powerpoint/2010/main" val="2712054019"/>
      </p:ext>
    </p:extLst>
  </p:cSld>
  <p:clrMapOvr>
    <a:masterClrMapping/>
  </p:clrMapOvr>
  <p:transition spd="med" advTm="25000">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920">
                                            <p:txEl>
                                              <p:pRg st="0" end="0"/>
                                            </p:txEl>
                                          </p:spTgt>
                                        </p:tgtEl>
                                        <p:attrNameLst>
                                          <p:attrName>style.visibility</p:attrName>
                                        </p:attrNameLst>
                                      </p:cBhvr>
                                      <p:to>
                                        <p:strVal val="visible"/>
                                      </p:to>
                                    </p:set>
                                    <p:animEffect transition="in" filter="blinds(horizontal)">
                                      <p:cBhvr>
                                        <p:cTn id="7" dur="500"/>
                                        <p:tgtEl>
                                          <p:spTgt spid="389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6400800"/>
          </a:xfrm>
        </p:spPr>
        <p:txBody>
          <a:bodyPr>
            <a:normAutofit fontScale="90000"/>
          </a:bodyPr>
          <a:lstStyle/>
          <a:p>
            <a:r>
              <a:rPr lang="en-US" dirty="0" smtClean="0"/>
              <a:t/>
            </a:r>
            <a:br>
              <a:rPr lang="en-US" dirty="0" smtClean="0"/>
            </a:br>
            <a:r>
              <a:rPr lang="en-US" dirty="0" smtClean="0"/>
              <a:t>Contents:</a:t>
            </a:r>
            <a:r>
              <a:rPr lang="en-US" dirty="0" smtClean="0"/>
              <a:t/>
            </a:r>
            <a:br>
              <a:rPr lang="en-US" dirty="0" smtClean="0"/>
            </a:br>
            <a:r>
              <a:rPr lang="en-US" dirty="0" smtClean="0"/>
              <a:t>1.5.23 </a:t>
            </a:r>
            <a:r>
              <a:rPr lang="en-US" dirty="0" smtClean="0"/>
              <a:t>– </a:t>
            </a:r>
            <a:r>
              <a:rPr lang="en-US" dirty="0" smtClean="0"/>
              <a:t>1.5.24</a:t>
            </a:r>
            <a:r>
              <a:rPr lang="en-US" dirty="0" smtClean="0"/>
              <a:t>	</a:t>
            </a:r>
            <a:r>
              <a:rPr lang="en-US" dirty="0" smtClean="0"/>
              <a:t>Entering of Sages</a:t>
            </a:r>
            <a:r>
              <a:rPr lang="en-US" dirty="0" smtClean="0"/>
              <a:t/>
            </a:r>
            <a:br>
              <a:rPr lang="en-US" dirty="0" smtClean="0"/>
            </a:br>
            <a:r>
              <a:rPr lang="en-US" dirty="0" smtClean="0"/>
              <a:t/>
            </a:r>
            <a:br>
              <a:rPr lang="en-US" dirty="0" smtClean="0"/>
            </a:br>
            <a:r>
              <a:rPr lang="en-US" dirty="0" smtClean="0"/>
              <a:t>1.5.25-- 1.5.26</a:t>
            </a:r>
            <a:r>
              <a:rPr lang="en-US" dirty="0" smtClean="0"/>
              <a:t>	</a:t>
            </a:r>
            <a:r>
              <a:rPr lang="en-US" dirty="0" smtClean="0"/>
              <a:t>Offering service </a:t>
            </a:r>
            <a:r>
              <a:rPr lang="en-US" dirty="0" smtClean="0"/>
              <a:t/>
            </a:r>
            <a:br>
              <a:rPr lang="en-US" dirty="0" smtClean="0"/>
            </a:br>
            <a:r>
              <a:rPr lang="en-US" dirty="0" smtClean="0"/>
              <a:t/>
            </a:r>
            <a:br>
              <a:rPr lang="en-US" dirty="0" smtClean="0"/>
            </a:br>
            <a:r>
              <a:rPr lang="en-US" dirty="0" smtClean="0"/>
              <a:t>1.5.27-1.5.29</a:t>
            </a:r>
            <a:r>
              <a:rPr lang="en-US" dirty="0" smtClean="0"/>
              <a:t>	</a:t>
            </a:r>
            <a:r>
              <a:rPr lang="en-US" dirty="0" smtClean="0"/>
              <a:t>Receiving Mercy &amp; Taste</a:t>
            </a:r>
            <a:r>
              <a:rPr lang="en-US" dirty="0" smtClean="0"/>
              <a:t/>
            </a:r>
            <a:br>
              <a:rPr lang="en-US" dirty="0" smtClean="0"/>
            </a:br>
            <a:r>
              <a:rPr lang="en-US" dirty="0" smtClean="0"/>
              <a:t/>
            </a:r>
            <a:br>
              <a:rPr lang="en-US" dirty="0" smtClean="0"/>
            </a:br>
            <a:r>
              <a:rPr lang="en-US" dirty="0" smtClean="0"/>
              <a:t>1.5.30-1.5.31</a:t>
            </a:r>
            <a:r>
              <a:rPr lang="en-US" dirty="0" smtClean="0"/>
              <a:t>	</a:t>
            </a:r>
            <a:r>
              <a:rPr lang="en-US" dirty="0" smtClean="0"/>
              <a:t>Sages leaving </a:t>
            </a:r>
            <a:r>
              <a:rPr lang="en-US" dirty="0" err="1" smtClean="0"/>
              <a:t>Narada</a:t>
            </a:r>
            <a:r>
              <a:rPr lang="en-US" dirty="0" smtClean="0"/>
              <a:t> Muni </a:t>
            </a:r>
            <a:r>
              <a:rPr lang="en-US" dirty="0" smtClean="0"/>
              <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dirty="0" smtClean="0"/>
              <a:t>Men </a:t>
            </a:r>
            <a:r>
              <a:rPr lang="en-US" dirty="0" smtClean="0"/>
              <a:t>are naturally apt to hear histories and narrations of various personalities performing mundane activities, without knowing that by such association one simply wastes valuable time and also becomes addicted to the three qualities of mundane nature. Instead of wasting time, one can get spiritual success by turning his attention to the transcendental pastimes of the Lord. By hearing the narration of the pastimes of the Lord, one contacts directly the Personality of Godhead, and, as explained before, by hearing about the Personality of Godhead, from within, all accumulated sins of the mundane creature are cleared. Thus being cleared of all sins, the hearer gradually becomes liberated from mundane association and becomes attracted to the features of the Lord. </a:t>
            </a:r>
            <a:r>
              <a:rPr lang="en-US" dirty="0" smtClean="0"/>
              <a:t>One </a:t>
            </a:r>
            <a:r>
              <a:rPr lang="en-US" dirty="0" smtClean="0"/>
              <a:t>can attain to the highest perfection of life simply by attentive hearing of the transcendental pastimes of the Lord from the right sources, as Śrī </a:t>
            </a:r>
            <a:r>
              <a:rPr lang="en-US" dirty="0" err="1" smtClean="0"/>
              <a:t>Nārada</a:t>
            </a:r>
            <a:r>
              <a:rPr lang="en-US" dirty="0" smtClean="0"/>
              <a:t> heard them from the pure devotees (bhakti-</a:t>
            </a:r>
            <a:r>
              <a:rPr lang="en-US" dirty="0" err="1" smtClean="0"/>
              <a:t>vedāntas</a:t>
            </a:r>
            <a:r>
              <a:rPr lang="en-US" dirty="0" smtClean="0"/>
              <a:t>) in his previous life. This process of hearing in the association of the devotees is especially recommended in this age of quarrel (Kali).</a:t>
            </a:r>
          </a:p>
          <a:p>
            <a:endParaRPr lang="en-US" dirty="0"/>
          </a:p>
        </p:txBody>
      </p:sp>
      <p:sp>
        <p:nvSpPr>
          <p:cNvPr id="3" name="Title 2"/>
          <p:cNvSpPr>
            <a:spLocks noGrp="1"/>
          </p:cNvSpPr>
          <p:nvPr>
            <p:ph type="title"/>
          </p:nvPr>
        </p:nvSpPr>
        <p:spPr/>
        <p:txBody>
          <a:bodyPr/>
          <a:lstStyle/>
          <a:p>
            <a:r>
              <a:rPr lang="en-US" dirty="0" smtClean="0"/>
              <a:t>     </a:t>
            </a:r>
            <a:r>
              <a:rPr lang="en-US" dirty="0" err="1" smtClean="0"/>
              <a:t>Srila</a:t>
            </a:r>
            <a:r>
              <a:rPr lang="en-US" dirty="0" smtClean="0"/>
              <a:t> </a:t>
            </a:r>
            <a:r>
              <a:rPr lang="en-US" dirty="0" err="1" smtClean="0"/>
              <a:t>Prabhupada’s</a:t>
            </a:r>
            <a:r>
              <a:rPr lang="en-US" dirty="0" smtClean="0"/>
              <a:t> Purport</a:t>
            </a:r>
            <a:endParaRPr lang="en-US" dirty="0"/>
          </a:p>
        </p:txBody>
      </p:sp>
      <p:pic>
        <p:nvPicPr>
          <p:cNvPr id="4" name="Picture 3" descr="PrabhupadaPointing.jpg"/>
          <p:cNvPicPr>
            <a:picLocks noChangeAspect="1"/>
          </p:cNvPicPr>
          <p:nvPr/>
        </p:nvPicPr>
        <p:blipFill>
          <a:blip r:embed="rId2" cstate="print"/>
          <a:stretch>
            <a:fillRect/>
          </a:stretch>
        </p:blipFill>
        <p:spPr>
          <a:xfrm>
            <a:off x="0" y="121920"/>
            <a:ext cx="1086556" cy="117348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dirty="0"/>
              <a:t>And in </a:t>
            </a:r>
            <a:r>
              <a:rPr lang="en-US" i="1" dirty="0" err="1"/>
              <a:t>Saranagati</a:t>
            </a:r>
            <a:r>
              <a:rPr lang="en-US" i="1" dirty="0"/>
              <a:t>,</a:t>
            </a:r>
            <a:r>
              <a:rPr lang="en-US" dirty="0"/>
              <a:t> </a:t>
            </a:r>
            <a:r>
              <a:rPr lang="en-US" dirty="0" err="1"/>
              <a:t>Srila</a:t>
            </a:r>
            <a:r>
              <a:rPr lang="en-US" dirty="0"/>
              <a:t> </a:t>
            </a:r>
            <a:r>
              <a:rPr lang="en-US" dirty="0" err="1"/>
              <a:t>Bhaktivinode</a:t>
            </a:r>
            <a:r>
              <a:rPr lang="en-US" dirty="0"/>
              <a:t> Thakur writes: </a:t>
            </a:r>
            <a:r>
              <a:rPr lang="en-US" dirty="0" smtClean="0"/>
              <a:t>“O </a:t>
            </a:r>
            <a:r>
              <a:rPr lang="en-US" dirty="0" err="1"/>
              <a:t>Vaishnava</a:t>
            </a:r>
            <a:r>
              <a:rPr lang="en-US" dirty="0"/>
              <a:t>, you are an ocean of mercy. Please shower your compassion upon me. Give me the shade of your lotus feet and purify my polluted heart. I am following you, begging-Sri Krishna is yours-you have the power-give him to me</a:t>
            </a:r>
            <a:r>
              <a:rPr lang="en-US" dirty="0" smtClean="0"/>
              <a:t>!” </a:t>
            </a:r>
            <a:endParaRPr lang="en-US" dirty="0"/>
          </a:p>
          <a:p>
            <a:r>
              <a:rPr lang="en-US" dirty="0" err="1"/>
              <a:t>Narottama</a:t>
            </a:r>
            <a:r>
              <a:rPr lang="en-US" dirty="0"/>
              <a:t> </a:t>
            </a:r>
            <a:r>
              <a:rPr lang="en-US" dirty="0" err="1"/>
              <a:t>dasa</a:t>
            </a:r>
            <a:r>
              <a:rPr lang="en-US" dirty="0"/>
              <a:t> </a:t>
            </a:r>
            <a:r>
              <a:rPr lang="en-US" dirty="0" err="1"/>
              <a:t>Thakura</a:t>
            </a:r>
            <a:r>
              <a:rPr lang="en-US" dirty="0"/>
              <a:t> sings a similar </a:t>
            </a:r>
            <a:r>
              <a:rPr lang="en-US" dirty="0" smtClean="0"/>
              <a:t>song: “I </a:t>
            </a:r>
            <a:r>
              <a:rPr lang="en-US" dirty="0"/>
              <a:t>am so sinful; how can I possibly serve the Lord? I have no love for my guru. I have no love for the devotees and I am constantly deluded. I am so absorbed in material life that I have forgotten who I am. The witch Maya is waiting to hang a noose around my neck. I have no power to resist her on my own. I am helpless </a:t>
            </a:r>
            <a:r>
              <a:rPr lang="en-US" b="1" u="sng" dirty="0"/>
              <a:t>without your mercy</a:t>
            </a:r>
            <a:r>
              <a:rPr lang="en-US" dirty="0"/>
              <a:t>. I know that you never see the faults of anyone, so I'm begging you-please save me." (</a:t>
            </a:r>
            <a:r>
              <a:rPr lang="en-US" i="1" dirty="0" err="1"/>
              <a:t>Prarthana</a:t>
            </a:r>
            <a:r>
              <a:rPr lang="en-US" i="1" dirty="0"/>
              <a:t> </a:t>
            </a:r>
            <a:r>
              <a:rPr lang="en-US" dirty="0"/>
              <a:t>) </a:t>
            </a:r>
          </a:p>
          <a:p>
            <a:r>
              <a:rPr lang="en-US" dirty="0"/>
              <a:t>In the </a:t>
            </a:r>
            <a:r>
              <a:rPr lang="en-US" i="1" dirty="0"/>
              <a:t>Padma </a:t>
            </a:r>
            <a:r>
              <a:rPr lang="en-US" i="1" dirty="0" err="1"/>
              <a:t>Purana</a:t>
            </a:r>
            <a:r>
              <a:rPr lang="en-US" i="1" dirty="0"/>
              <a:t>,</a:t>
            </a:r>
            <a:r>
              <a:rPr lang="en-US" dirty="0"/>
              <a:t> Shiva says to his wife </a:t>
            </a:r>
            <a:r>
              <a:rPr lang="en-US" dirty="0" err="1" smtClean="0"/>
              <a:t>Parvati</a:t>
            </a:r>
            <a:r>
              <a:rPr lang="en-US" dirty="0" smtClean="0"/>
              <a:t>: “O </a:t>
            </a:r>
            <a:r>
              <a:rPr lang="en-US" dirty="0"/>
              <a:t>Goddess, higher than the worship of all the gods and goddesses is the worship of the Supreme Lord Vishnu. But higher still is the worship of everyone and everything that is dear to Him, including Ganga </a:t>
            </a:r>
            <a:r>
              <a:rPr lang="en-US" dirty="0" err="1"/>
              <a:t>devi</a:t>
            </a:r>
            <a:r>
              <a:rPr lang="en-US" dirty="0"/>
              <a:t>, </a:t>
            </a:r>
            <a:r>
              <a:rPr lang="en-US" dirty="0" err="1"/>
              <a:t>Tulasi</a:t>
            </a:r>
            <a:r>
              <a:rPr lang="en-US" dirty="0"/>
              <a:t> </a:t>
            </a:r>
            <a:r>
              <a:rPr lang="en-US" dirty="0" err="1"/>
              <a:t>devi</a:t>
            </a:r>
            <a:r>
              <a:rPr lang="en-US" dirty="0"/>
              <a:t>, the book </a:t>
            </a:r>
            <a:r>
              <a:rPr lang="en-US" i="1" dirty="0" err="1"/>
              <a:t>Bhagavata</a:t>
            </a:r>
            <a:r>
              <a:rPr lang="en-US" dirty="0"/>
              <a:t> and the devotee</a:t>
            </a:r>
            <a:r>
              <a:rPr lang="en-US" i="1" dirty="0"/>
              <a:t> </a:t>
            </a:r>
            <a:r>
              <a:rPr lang="en-US" i="1" dirty="0" err="1"/>
              <a:t>Bhagavata</a:t>
            </a:r>
            <a:r>
              <a:rPr lang="en-US" i="1" dirty="0" smtClean="0"/>
              <a:t>.”</a:t>
            </a:r>
            <a:endParaRPr lang="en-US" dirty="0"/>
          </a:p>
          <a:p>
            <a:endParaRPr lang="en-US" dirty="0"/>
          </a:p>
        </p:txBody>
      </p:sp>
      <p:sp>
        <p:nvSpPr>
          <p:cNvPr id="3" name="Title 2"/>
          <p:cNvSpPr>
            <a:spLocks noGrp="1"/>
          </p:cNvSpPr>
          <p:nvPr>
            <p:ph type="title"/>
          </p:nvPr>
        </p:nvSpPr>
        <p:spPr/>
        <p:txBody>
          <a:bodyPr>
            <a:normAutofit/>
          </a:bodyPr>
          <a:lstStyle/>
          <a:p>
            <a:r>
              <a:rPr lang="en-US" dirty="0" smtClean="0"/>
              <a:t>Mercy of </a:t>
            </a:r>
            <a:r>
              <a:rPr lang="en-US" dirty="0" err="1" smtClean="0"/>
              <a:t>Vaishnavas</a:t>
            </a:r>
            <a:r>
              <a:rPr lang="en-US" dirty="0" smtClean="0"/>
              <a:t>!	</a:t>
            </a:r>
            <a:endParaRPr lang="en-US" dirty="0"/>
          </a:p>
        </p:txBody>
      </p:sp>
      <p:pic>
        <p:nvPicPr>
          <p:cNvPr id="4" name="Picture 3" descr="idea.bmp"/>
          <p:cNvPicPr>
            <a:picLocks noChangeAspect="1"/>
          </p:cNvPicPr>
          <p:nvPr/>
        </p:nvPicPr>
        <p:blipFill>
          <a:blip r:embed="rId2" cstate="print"/>
          <a:stretch>
            <a:fillRect/>
          </a:stretch>
        </p:blipFill>
        <p:spPr>
          <a:xfrm>
            <a:off x="304800" y="228600"/>
            <a:ext cx="533400" cy="53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20" name="Rectangle 8"/>
          <p:cNvSpPr>
            <a:spLocks noChangeArrowheads="1"/>
          </p:cNvSpPr>
          <p:nvPr/>
        </p:nvSpPr>
        <p:spPr bwMode="auto">
          <a:xfrm>
            <a:off x="464127" y="3505200"/>
            <a:ext cx="8229600" cy="2419124"/>
          </a:xfrm>
          <a:prstGeom prst="rect">
            <a:avLst/>
          </a:prstGeom>
          <a:noFill/>
          <a:ln w="9525">
            <a:noFill/>
            <a:miter lim="800000"/>
            <a:headEnd/>
            <a:tailEnd/>
          </a:ln>
          <a:effectLst/>
        </p:spPr>
        <p:txBody>
          <a:bodyPr wrap="square">
            <a:spAutoFit/>
          </a:bodyPr>
          <a:lstStyle/>
          <a:p>
            <a:pPr>
              <a:lnSpc>
                <a:spcPct val="90000"/>
              </a:lnSpc>
              <a:spcBef>
                <a:spcPct val="20000"/>
              </a:spcBef>
            </a:pPr>
            <a:r>
              <a:rPr lang="en-US" sz="2800" dirty="0"/>
              <a:t>O great sage, as soon as I got a taste for the Personality of Godhead, my attention to hear of the Lord was unflinching. And as my taste developed, I could realize that it was only in my ignorance that I had accepted gross and subtle coverings, for both the Lord and I are transcendental.</a:t>
            </a:r>
            <a:endParaRPr lang="en-US" sz="2800" dirty="0">
              <a:latin typeface="Balaram" pitchFamily="2" charset="0"/>
            </a:endParaRPr>
          </a:p>
        </p:txBody>
      </p:sp>
      <p:sp>
        <p:nvSpPr>
          <p:cNvPr id="6" name="Title 5"/>
          <p:cNvSpPr>
            <a:spLocks noGrp="1"/>
          </p:cNvSpPr>
          <p:nvPr>
            <p:ph type="title"/>
          </p:nvPr>
        </p:nvSpPr>
        <p:spPr>
          <a:xfrm>
            <a:off x="692727" y="540327"/>
            <a:ext cx="7772400" cy="2507673"/>
          </a:xfrm>
        </p:spPr>
        <p:txBody>
          <a:bodyPr>
            <a:normAutofit fontScale="90000"/>
          </a:bodyPr>
          <a:lstStyle/>
          <a:p>
            <a:pPr algn="ctr"/>
            <a:r>
              <a:rPr lang="en-US" sz="2800" b="1" dirty="0" smtClean="0"/>
              <a:t/>
            </a:r>
            <a:br>
              <a:rPr lang="en-US" sz="2800" b="1" dirty="0" smtClean="0"/>
            </a:br>
            <a:r>
              <a:rPr lang="en-US" sz="3100" b="1" dirty="0" smtClean="0"/>
              <a:t>1.5.27</a:t>
            </a:r>
            <a:r>
              <a:rPr lang="en-US" sz="3100" b="1" dirty="0"/>
              <a:t/>
            </a:r>
            <a:br>
              <a:rPr lang="en-US" sz="3100" b="1" dirty="0"/>
            </a:br>
            <a:r>
              <a:rPr lang="vi-VN" sz="3100" b="1" dirty="0"/>
              <a:t>tasmiḿs tadā labdha-rucer mahā-mate</a:t>
            </a:r>
            <a:br>
              <a:rPr lang="vi-VN" sz="3100" b="1" dirty="0"/>
            </a:br>
            <a:r>
              <a:rPr lang="vi-VN" sz="3100" b="1" dirty="0"/>
              <a:t>priyaśravasy askhalitā matir mama</a:t>
            </a:r>
            <a:br>
              <a:rPr lang="vi-VN" sz="3100" b="1" dirty="0"/>
            </a:br>
            <a:r>
              <a:rPr lang="vi-VN" sz="3100" b="1" dirty="0"/>
              <a:t>yayāham etat sad-asat sva-māyayā</a:t>
            </a:r>
            <a:br>
              <a:rPr lang="vi-VN" sz="3100" b="1" dirty="0"/>
            </a:br>
            <a:r>
              <a:rPr lang="vi-VN" sz="3100" b="1" dirty="0"/>
              <a:t>paśye mayi brahmaṇi kalpitaḿ </a:t>
            </a:r>
            <a:r>
              <a:rPr lang="vi-VN" sz="3100" b="1" dirty="0" smtClean="0"/>
              <a:t>pare</a:t>
            </a:r>
            <a:endParaRPr lang="vi-VN" sz="3100" b="1" dirty="0"/>
          </a:p>
        </p:txBody>
      </p:sp>
    </p:spTree>
    <p:extLst>
      <p:ext uri="{BB962C8B-B14F-4D97-AF65-F5344CB8AC3E}">
        <p14:creationId xmlns:p14="http://schemas.microsoft.com/office/powerpoint/2010/main" val="3901596492"/>
      </p:ext>
    </p:extLst>
  </p:cSld>
  <p:clrMapOvr>
    <a:masterClrMapping/>
  </p:clrMapOvr>
  <p:transition spd="med" advTm="25000">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920">
                                            <p:txEl>
                                              <p:pRg st="0" end="0"/>
                                            </p:txEl>
                                          </p:spTgt>
                                        </p:tgtEl>
                                        <p:attrNameLst>
                                          <p:attrName>style.visibility</p:attrName>
                                        </p:attrNameLst>
                                      </p:cBhvr>
                                      <p:to>
                                        <p:strVal val="visible"/>
                                      </p:to>
                                    </p:set>
                                    <p:animEffect transition="in" filter="blinds(horizontal)">
                                      <p:cBhvr>
                                        <p:cTn id="7" dur="500"/>
                                        <p:tgtEl>
                                          <p:spTgt spid="389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Awakening Love for Krishna!</a:t>
            </a:r>
            <a:endParaRPr lang="en-US" dirty="0"/>
          </a:p>
        </p:txBody>
      </p:sp>
      <p:sp>
        <p:nvSpPr>
          <p:cNvPr id="3" name="Text Placeholder 2"/>
          <p:cNvSpPr>
            <a:spLocks noGrp="1"/>
          </p:cNvSpPr>
          <p:nvPr>
            <p:ph type="body" sz="half" idx="1"/>
          </p:nvPr>
        </p:nvSpPr>
        <p:spPr>
          <a:xfrm>
            <a:off x="685800" y="1981200"/>
            <a:ext cx="7772400" cy="4114800"/>
          </a:xfrm>
        </p:spPr>
        <p:txBody>
          <a:bodyPr>
            <a:normAutofit fontScale="92500" lnSpcReduction="10000"/>
          </a:bodyPr>
          <a:lstStyle/>
          <a:p>
            <a:r>
              <a:rPr lang="en-US" dirty="0" err="1"/>
              <a:t>Caitanya-caritamrita</a:t>
            </a:r>
            <a:r>
              <a:rPr lang="en-US" dirty="0"/>
              <a:t> (Madhya 22.128-129) as follows: </a:t>
            </a:r>
          </a:p>
          <a:p>
            <a:pPr>
              <a:buNone/>
            </a:pPr>
            <a:r>
              <a:rPr lang="en-US" i="1" dirty="0" smtClean="0"/>
              <a:t>	“</a:t>
            </a:r>
            <a:r>
              <a:rPr lang="en-US" i="1" dirty="0" err="1" smtClean="0"/>
              <a:t>sadhu-sanga</a:t>
            </a:r>
            <a:r>
              <a:rPr lang="en-US" i="1" dirty="0"/>
              <a:t>, </a:t>
            </a:r>
            <a:r>
              <a:rPr lang="en-US" i="1" dirty="0" err="1"/>
              <a:t>nama-kirtana</a:t>
            </a:r>
            <a:r>
              <a:rPr lang="en-US" i="1" dirty="0"/>
              <a:t>, </a:t>
            </a:r>
            <a:r>
              <a:rPr lang="en-US" i="1" dirty="0" err="1"/>
              <a:t>bhagavata-sravana</a:t>
            </a:r>
            <a:r>
              <a:rPr lang="en-US" i="1" dirty="0"/>
              <a:t/>
            </a:r>
            <a:br>
              <a:rPr lang="en-US" i="1" dirty="0"/>
            </a:br>
            <a:r>
              <a:rPr lang="en-US" i="1" dirty="0" err="1"/>
              <a:t>mathura-vasa</a:t>
            </a:r>
            <a:r>
              <a:rPr lang="en-US" i="1" dirty="0"/>
              <a:t>, </a:t>
            </a:r>
            <a:r>
              <a:rPr lang="en-US" i="1" dirty="0" err="1"/>
              <a:t>sri-murtira</a:t>
            </a:r>
            <a:r>
              <a:rPr lang="en-US" i="1" dirty="0"/>
              <a:t> </a:t>
            </a:r>
            <a:r>
              <a:rPr lang="en-US" i="1" dirty="0" err="1"/>
              <a:t>sraddhaya</a:t>
            </a:r>
            <a:r>
              <a:rPr lang="en-US" i="1" dirty="0"/>
              <a:t> </a:t>
            </a:r>
            <a:r>
              <a:rPr lang="en-US" i="1" dirty="0" err="1"/>
              <a:t>sevana</a:t>
            </a:r>
            <a:r>
              <a:rPr lang="en-US" i="1" dirty="0"/>
              <a:t/>
            </a:r>
            <a:br>
              <a:rPr lang="en-US" i="1" dirty="0"/>
            </a:br>
            <a:r>
              <a:rPr lang="en-US" i="1" dirty="0" err="1"/>
              <a:t>sakala-sadhana-sreshtha</a:t>
            </a:r>
            <a:r>
              <a:rPr lang="en-US" i="1" dirty="0"/>
              <a:t> </a:t>
            </a:r>
            <a:r>
              <a:rPr lang="en-US" i="1" dirty="0" err="1"/>
              <a:t>ei</a:t>
            </a:r>
            <a:r>
              <a:rPr lang="en-US" i="1" dirty="0"/>
              <a:t> </a:t>
            </a:r>
            <a:r>
              <a:rPr lang="en-US" i="1" dirty="0" err="1"/>
              <a:t>panca</a:t>
            </a:r>
            <a:r>
              <a:rPr lang="en-US" i="1" dirty="0"/>
              <a:t> </a:t>
            </a:r>
            <a:r>
              <a:rPr lang="en-US" i="1" dirty="0" err="1"/>
              <a:t>anga</a:t>
            </a:r>
            <a:r>
              <a:rPr lang="en-US" i="1" dirty="0"/>
              <a:t/>
            </a:r>
            <a:br>
              <a:rPr lang="en-US" i="1" dirty="0"/>
            </a:br>
            <a:r>
              <a:rPr lang="en-US" i="1" dirty="0" err="1"/>
              <a:t>krishna-prema</a:t>
            </a:r>
            <a:r>
              <a:rPr lang="en-US" i="1" dirty="0"/>
              <a:t> </a:t>
            </a:r>
            <a:r>
              <a:rPr lang="en-US" i="1" dirty="0" err="1"/>
              <a:t>janmaya</a:t>
            </a:r>
            <a:r>
              <a:rPr lang="en-US" i="1" dirty="0"/>
              <a:t> </a:t>
            </a:r>
            <a:r>
              <a:rPr lang="en-US" i="1" dirty="0" err="1"/>
              <a:t>ei</a:t>
            </a:r>
            <a:r>
              <a:rPr lang="en-US" i="1" dirty="0"/>
              <a:t> </a:t>
            </a:r>
            <a:r>
              <a:rPr lang="en-US" i="1" dirty="0" err="1"/>
              <a:t>pancera</a:t>
            </a:r>
            <a:r>
              <a:rPr lang="en-US" i="1" dirty="0"/>
              <a:t> </a:t>
            </a:r>
            <a:r>
              <a:rPr lang="en-US" i="1" dirty="0" err="1"/>
              <a:t>alpa</a:t>
            </a:r>
            <a:r>
              <a:rPr lang="en-US" i="1" dirty="0"/>
              <a:t> </a:t>
            </a:r>
            <a:r>
              <a:rPr lang="en-US" i="1" dirty="0" err="1" smtClean="0"/>
              <a:t>sanga</a:t>
            </a:r>
            <a:r>
              <a:rPr lang="en-US" i="1" dirty="0" smtClean="0"/>
              <a:t>”</a:t>
            </a:r>
            <a:endParaRPr lang="en-US" dirty="0"/>
          </a:p>
          <a:p>
            <a:r>
              <a:rPr lang="en-US" dirty="0"/>
              <a:t>"One should associate with devotees, chant the holy name of the Lord, hear </a:t>
            </a:r>
            <a:r>
              <a:rPr lang="en-US" dirty="0" err="1"/>
              <a:t>Srimad-Bhagavatam</a:t>
            </a:r>
            <a:r>
              <a:rPr lang="en-US" dirty="0"/>
              <a:t>, reside at Mathura, and worship the Deity with faith and veneration. These five limbs of devotional service are the best of all. Even a slight performance of these five awakens love for Krishna." </a:t>
            </a:r>
          </a:p>
          <a:p>
            <a:endParaRPr lang="en-US" dirty="0"/>
          </a:p>
        </p:txBody>
      </p:sp>
    </p:spTree>
    <p:extLst>
      <p:ext uri="{BB962C8B-B14F-4D97-AF65-F5344CB8AC3E}">
        <p14:creationId xmlns:p14="http://schemas.microsoft.com/office/powerpoint/2010/main" val="2184682178"/>
      </p:ext>
    </p:extLst>
  </p:cSld>
  <p:clrMapOvr>
    <a:masterClrMapping/>
  </p:clrMapOvr>
  <p:transition spd="med">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20" name="Rectangle 8"/>
          <p:cNvSpPr>
            <a:spLocks noChangeArrowheads="1"/>
          </p:cNvSpPr>
          <p:nvPr/>
        </p:nvSpPr>
        <p:spPr bwMode="auto">
          <a:xfrm>
            <a:off x="464127" y="3505200"/>
            <a:ext cx="8229600" cy="2419124"/>
          </a:xfrm>
          <a:prstGeom prst="rect">
            <a:avLst/>
          </a:prstGeom>
          <a:noFill/>
          <a:ln w="9525">
            <a:noFill/>
            <a:miter lim="800000"/>
            <a:headEnd/>
            <a:tailEnd/>
          </a:ln>
          <a:effectLst/>
        </p:spPr>
        <p:txBody>
          <a:bodyPr wrap="square">
            <a:spAutoFit/>
          </a:bodyPr>
          <a:lstStyle/>
          <a:p>
            <a:pPr>
              <a:lnSpc>
                <a:spcPct val="90000"/>
              </a:lnSpc>
              <a:spcBef>
                <a:spcPct val="20000"/>
              </a:spcBef>
            </a:pPr>
            <a:r>
              <a:rPr lang="en-US" sz="2800" dirty="0"/>
              <a:t>Thus during two seasons — the rainy season and autumn — I had the opportunity to hear these great-souled sages constantly chant the unadulterated glories of the Lord Hari. As the flow of my devotional service began, the coverings of the modes of passion and ignorance vanished.</a:t>
            </a:r>
            <a:endParaRPr lang="en-US" sz="2800" dirty="0">
              <a:latin typeface="Balaram" pitchFamily="2" charset="0"/>
            </a:endParaRPr>
          </a:p>
        </p:txBody>
      </p:sp>
      <p:sp>
        <p:nvSpPr>
          <p:cNvPr id="6" name="Title 5"/>
          <p:cNvSpPr>
            <a:spLocks noGrp="1"/>
          </p:cNvSpPr>
          <p:nvPr>
            <p:ph type="title"/>
          </p:nvPr>
        </p:nvSpPr>
        <p:spPr>
          <a:xfrm>
            <a:off x="692727" y="1295400"/>
            <a:ext cx="7772400" cy="1752600"/>
          </a:xfrm>
        </p:spPr>
        <p:txBody>
          <a:bodyPr>
            <a:normAutofit fontScale="90000"/>
          </a:bodyPr>
          <a:lstStyle/>
          <a:p>
            <a:pPr algn="ctr"/>
            <a:r>
              <a:rPr lang="en-US" sz="2800" b="1" dirty="0" smtClean="0"/>
              <a:t/>
            </a:r>
            <a:br>
              <a:rPr lang="en-US" sz="2800" b="1" dirty="0" smtClean="0"/>
            </a:br>
            <a:r>
              <a:rPr lang="en-US" sz="2800" b="1" dirty="0"/>
              <a:t/>
            </a:r>
            <a:br>
              <a:rPr lang="en-US" sz="2800" b="1" dirty="0"/>
            </a:br>
            <a:r>
              <a:rPr lang="en-US" sz="3100" b="1" dirty="0" smtClean="0"/>
              <a:t>1.5.28</a:t>
            </a:r>
            <a:br>
              <a:rPr lang="en-US" sz="3100" b="1" dirty="0" smtClean="0"/>
            </a:br>
            <a:r>
              <a:rPr lang="en-US" sz="3100" b="1" dirty="0"/>
              <a:t/>
            </a:r>
            <a:br>
              <a:rPr lang="en-US" sz="3100" b="1" dirty="0"/>
            </a:br>
            <a:r>
              <a:rPr lang="vi-VN" sz="2700" b="1" dirty="0"/>
              <a:t>itthaḿ śarat-prāvṛṣikāv ṛtū harer</a:t>
            </a:r>
            <a:br>
              <a:rPr lang="vi-VN" sz="2700" b="1" dirty="0"/>
            </a:br>
            <a:r>
              <a:rPr lang="vi-VN" sz="2700" b="1" dirty="0"/>
              <a:t>viśṛṇvato me 'nusavaḿ yaśo 'malam</a:t>
            </a:r>
            <a:br>
              <a:rPr lang="vi-VN" sz="2700" b="1" dirty="0"/>
            </a:br>
            <a:r>
              <a:rPr lang="vi-VN" sz="2700" b="1" dirty="0"/>
              <a:t>sańkīrtyamānaḿ munibhir mahātmabhir</a:t>
            </a:r>
            <a:br>
              <a:rPr lang="vi-VN" sz="2700" b="1" dirty="0"/>
            </a:br>
            <a:r>
              <a:rPr lang="vi-VN" sz="2700" b="1" dirty="0"/>
              <a:t>bhaktiḥ </a:t>
            </a:r>
            <a:r>
              <a:rPr lang="vi-VN" sz="2700" b="1" dirty="0" smtClean="0"/>
              <a:t>pravṛttātma-rajas-tamopahā</a:t>
            </a:r>
            <a:endParaRPr lang="vi-VN" sz="3100" b="1" dirty="0"/>
          </a:p>
        </p:txBody>
      </p:sp>
    </p:spTree>
    <p:extLst>
      <p:ext uri="{BB962C8B-B14F-4D97-AF65-F5344CB8AC3E}">
        <p14:creationId xmlns:p14="http://schemas.microsoft.com/office/powerpoint/2010/main" val="3901596492"/>
      </p:ext>
    </p:extLst>
  </p:cSld>
  <p:clrMapOvr>
    <a:masterClrMapping/>
  </p:clrMapOvr>
  <p:transition spd="med" advTm="25000">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Month of </a:t>
            </a:r>
            <a:r>
              <a:rPr lang="en-US" dirty="0" err="1" smtClean="0"/>
              <a:t>Karthik</a:t>
            </a:r>
            <a:r>
              <a:rPr lang="en-US" dirty="0" smtClean="0"/>
              <a:t>! – </a:t>
            </a:r>
            <a:r>
              <a:rPr lang="en-US" dirty="0" err="1" smtClean="0"/>
              <a:t>Narada</a:t>
            </a:r>
            <a:r>
              <a:rPr lang="en-US" dirty="0" smtClean="0"/>
              <a:t> Muni’s Compassion	</a:t>
            </a:r>
            <a:endParaRPr lang="en-US" dirty="0"/>
          </a:p>
        </p:txBody>
      </p:sp>
      <p:sp>
        <p:nvSpPr>
          <p:cNvPr id="2" name="Content Placeholder 1"/>
          <p:cNvSpPr>
            <a:spLocks noGrp="1"/>
          </p:cNvSpPr>
          <p:nvPr>
            <p:ph sz="half" idx="1"/>
          </p:nvPr>
        </p:nvSpPr>
        <p:spPr>
          <a:xfrm>
            <a:off x="228600" y="1524000"/>
            <a:ext cx="4288536" cy="5334000"/>
          </a:xfrm>
        </p:spPr>
        <p:txBody>
          <a:bodyPr>
            <a:normAutofit fontScale="47500" lnSpcReduction="20000"/>
          </a:bodyPr>
          <a:lstStyle/>
          <a:p>
            <a:r>
              <a:rPr lang="en-US" sz="2900" dirty="0" err="1" smtClean="0"/>
              <a:t>Parikshit</a:t>
            </a:r>
            <a:r>
              <a:rPr lang="en-US" sz="2900" dirty="0" smtClean="0"/>
              <a:t> </a:t>
            </a:r>
            <a:r>
              <a:rPr lang="en-US" sz="2900" dirty="0" err="1" smtClean="0"/>
              <a:t>Maharaj</a:t>
            </a:r>
            <a:r>
              <a:rPr lang="en-US" sz="2900" dirty="0" smtClean="0"/>
              <a:t> is asking </a:t>
            </a:r>
            <a:r>
              <a:rPr lang="en-US" sz="2900" dirty="0" err="1" smtClean="0"/>
              <a:t>Sukadeva</a:t>
            </a:r>
            <a:r>
              <a:rPr lang="en-US" sz="2900" dirty="0" smtClean="0"/>
              <a:t> </a:t>
            </a:r>
            <a:r>
              <a:rPr lang="en-US" sz="2900" dirty="0" err="1" smtClean="0"/>
              <a:t>Goswami</a:t>
            </a:r>
            <a:r>
              <a:rPr lang="en-US" sz="2900" dirty="0" smtClean="0"/>
              <a:t> – How is it that </a:t>
            </a:r>
            <a:r>
              <a:rPr lang="en-US" sz="2900" dirty="0" err="1" smtClean="0"/>
              <a:t>Narada</a:t>
            </a:r>
            <a:r>
              <a:rPr lang="en-US" sz="2900" dirty="0" smtClean="0"/>
              <a:t> Muni become angry to sons of </a:t>
            </a:r>
            <a:r>
              <a:rPr lang="en-US" sz="2900" dirty="0" err="1" smtClean="0"/>
              <a:t>Kuvera</a:t>
            </a:r>
            <a:r>
              <a:rPr lang="en-US" sz="2900" dirty="0" smtClean="0"/>
              <a:t>: “</a:t>
            </a:r>
            <a:r>
              <a:rPr lang="en-US" sz="2900" dirty="0" err="1" smtClean="0"/>
              <a:t>ena</a:t>
            </a:r>
            <a:r>
              <a:rPr lang="en-US" sz="2900" dirty="0" smtClean="0"/>
              <a:t> </a:t>
            </a:r>
            <a:r>
              <a:rPr lang="en-US" sz="2900" dirty="0" err="1" smtClean="0"/>
              <a:t>devasheh</a:t>
            </a:r>
            <a:r>
              <a:rPr lang="en-US" sz="2900" dirty="0" smtClean="0"/>
              <a:t> </a:t>
            </a:r>
            <a:r>
              <a:rPr lang="en-US" sz="2900" dirty="0" err="1" smtClean="0"/>
              <a:t>tamah</a:t>
            </a:r>
            <a:r>
              <a:rPr lang="en-US" sz="2900" dirty="0" smtClean="0"/>
              <a:t>” (SB 10.10.1)</a:t>
            </a:r>
          </a:p>
          <a:p>
            <a:r>
              <a:rPr lang="en-US" sz="2900" dirty="0" err="1" smtClean="0"/>
              <a:t>Nalakuvera</a:t>
            </a:r>
            <a:r>
              <a:rPr lang="en-US" sz="2900" dirty="0" smtClean="0"/>
              <a:t> &amp; </a:t>
            </a:r>
            <a:r>
              <a:rPr lang="en-US" sz="2900" dirty="0" err="1" smtClean="0"/>
              <a:t>Manigriva</a:t>
            </a:r>
            <a:r>
              <a:rPr lang="en-US" sz="2900" dirty="0"/>
              <a:t> </a:t>
            </a:r>
            <a:r>
              <a:rPr lang="en-US" sz="2900" dirty="0" smtClean="0"/>
              <a:t>– </a:t>
            </a:r>
          </a:p>
          <a:p>
            <a:r>
              <a:rPr lang="en-US" sz="2900" dirty="0" smtClean="0"/>
              <a:t>1. </a:t>
            </a:r>
            <a:r>
              <a:rPr lang="en-US" sz="2900" dirty="0" err="1" smtClean="0"/>
              <a:t>anuchar</a:t>
            </a:r>
            <a:r>
              <a:rPr lang="en-US" sz="2900" dirty="0" smtClean="0"/>
              <a:t> of Shiva, </a:t>
            </a:r>
          </a:p>
          <a:p>
            <a:r>
              <a:rPr lang="en-US" sz="2900" dirty="0" smtClean="0"/>
              <a:t>2. sons of </a:t>
            </a:r>
            <a:r>
              <a:rPr lang="en-US" sz="2900" dirty="0" err="1" smtClean="0"/>
              <a:t>maha-bhagavat</a:t>
            </a:r>
            <a:r>
              <a:rPr lang="en-US" sz="2900" dirty="0" smtClean="0"/>
              <a:t> </a:t>
            </a:r>
            <a:r>
              <a:rPr lang="en-US" sz="2900" dirty="0" err="1" smtClean="0"/>
              <a:t>Kuvera</a:t>
            </a:r>
            <a:r>
              <a:rPr lang="en-US" sz="2900" dirty="0" smtClean="0"/>
              <a:t> ,  </a:t>
            </a:r>
          </a:p>
          <a:p>
            <a:r>
              <a:rPr lang="en-US" sz="2900" dirty="0" smtClean="0"/>
              <a:t>3. residing in </a:t>
            </a:r>
            <a:r>
              <a:rPr lang="en-US" sz="2900" dirty="0" err="1" smtClean="0"/>
              <a:t>Kailash</a:t>
            </a:r>
            <a:r>
              <a:rPr lang="en-US" sz="2900" dirty="0" smtClean="0"/>
              <a:t>, </a:t>
            </a:r>
          </a:p>
          <a:p>
            <a:r>
              <a:rPr lang="en-US" sz="2900" dirty="0" smtClean="0"/>
              <a:t>4. taking bath in Ganges (10.10.2). </a:t>
            </a:r>
          </a:p>
          <a:p>
            <a:r>
              <a:rPr lang="en-US" sz="2900" dirty="0" err="1" smtClean="0"/>
              <a:t>Sukadeva</a:t>
            </a:r>
            <a:r>
              <a:rPr lang="en-US" sz="2900" dirty="0" smtClean="0"/>
              <a:t> </a:t>
            </a:r>
            <a:r>
              <a:rPr lang="en-US" sz="2900" dirty="0" err="1" smtClean="0"/>
              <a:t>Goswami</a:t>
            </a:r>
            <a:r>
              <a:rPr lang="en-US" sz="2900" dirty="0" smtClean="0"/>
              <a:t> – “</a:t>
            </a:r>
            <a:r>
              <a:rPr lang="en-US" sz="2900" dirty="0" err="1" smtClean="0"/>
              <a:t>Tayoh</a:t>
            </a:r>
            <a:r>
              <a:rPr lang="en-US" sz="2900" dirty="0" smtClean="0"/>
              <a:t> </a:t>
            </a:r>
            <a:r>
              <a:rPr lang="en-US" sz="2900" dirty="0" err="1" smtClean="0"/>
              <a:t>anugraha-arthaya</a:t>
            </a:r>
            <a:r>
              <a:rPr lang="en-US" sz="2900" dirty="0" smtClean="0"/>
              <a:t>” (10.10.7)– intensity of offense is proportional to the intensity of the position of the offender.</a:t>
            </a:r>
            <a:br>
              <a:rPr lang="en-US" sz="2900" dirty="0" smtClean="0"/>
            </a:br>
            <a:r>
              <a:rPr lang="en-US" sz="2900" dirty="0" smtClean="0"/>
              <a:t/>
            </a:r>
            <a:br>
              <a:rPr lang="en-US" sz="2900" dirty="0" smtClean="0"/>
            </a:br>
            <a:r>
              <a:rPr lang="en-US" sz="2900" dirty="0" err="1" smtClean="0">
                <a:sym typeface="Wingdings" pitchFamily="2" charset="2"/>
              </a:rPr>
              <a:t>Anugraha</a:t>
            </a:r>
            <a:r>
              <a:rPr lang="en-US" sz="2900" dirty="0" smtClean="0">
                <a:sym typeface="Wingdings" pitchFamily="2" charset="2"/>
              </a:rPr>
              <a:t> </a:t>
            </a:r>
          </a:p>
          <a:p>
            <a:r>
              <a:rPr lang="en-US" sz="2900" dirty="0" smtClean="0">
                <a:sym typeface="Wingdings" pitchFamily="2" charset="2"/>
              </a:rPr>
              <a:t>1. Courtyard of Nanda </a:t>
            </a:r>
            <a:r>
              <a:rPr lang="en-US" sz="2900" dirty="0" err="1" smtClean="0">
                <a:sym typeface="Wingdings" pitchFamily="2" charset="2"/>
              </a:rPr>
              <a:t>Maharaj</a:t>
            </a:r>
            <a:endParaRPr lang="en-US" sz="2900" dirty="0" smtClean="0">
              <a:sym typeface="Wingdings" pitchFamily="2" charset="2"/>
            </a:endParaRPr>
          </a:p>
          <a:p>
            <a:r>
              <a:rPr lang="en-US" sz="2900" dirty="0" smtClean="0">
                <a:sym typeface="Wingdings" pitchFamily="2" charset="2"/>
              </a:rPr>
              <a:t>2. You will remember what mistakes you committed (fire of </a:t>
            </a:r>
            <a:r>
              <a:rPr lang="en-US" sz="2900" dirty="0" err="1" smtClean="0">
                <a:sym typeface="Wingdings" pitchFamily="2" charset="2"/>
              </a:rPr>
              <a:t>repentence</a:t>
            </a:r>
            <a:r>
              <a:rPr lang="en-US" sz="2900" dirty="0" smtClean="0">
                <a:sym typeface="Wingdings" pitchFamily="2" charset="2"/>
              </a:rPr>
              <a:t>)</a:t>
            </a:r>
          </a:p>
          <a:p>
            <a:r>
              <a:rPr lang="en-US" sz="2900" dirty="0" smtClean="0">
                <a:sym typeface="Wingdings" pitchFamily="2" charset="2"/>
              </a:rPr>
              <a:t>3. </a:t>
            </a:r>
            <a:r>
              <a:rPr lang="en-US" sz="2900" dirty="0" err="1" smtClean="0">
                <a:sym typeface="Wingdings" pitchFamily="2" charset="2"/>
              </a:rPr>
              <a:t>Vasudeva</a:t>
            </a:r>
            <a:r>
              <a:rPr lang="en-US" sz="2900" dirty="0" smtClean="0">
                <a:sym typeface="Wingdings" pitchFamily="2" charset="2"/>
              </a:rPr>
              <a:t> </a:t>
            </a:r>
            <a:r>
              <a:rPr lang="en-US" sz="2900" dirty="0" err="1" smtClean="0">
                <a:sym typeface="Wingdings" pitchFamily="2" charset="2"/>
              </a:rPr>
              <a:t>sanidhya</a:t>
            </a:r>
            <a:r>
              <a:rPr lang="en-US" sz="2900" dirty="0" smtClean="0">
                <a:sym typeface="Wingdings" pitchFamily="2" charset="2"/>
              </a:rPr>
              <a:t> – Close association of </a:t>
            </a:r>
            <a:r>
              <a:rPr lang="en-US" sz="2900" dirty="0" err="1" smtClean="0">
                <a:sym typeface="Wingdings" pitchFamily="2" charset="2"/>
              </a:rPr>
              <a:t>Vasudev</a:t>
            </a:r>
            <a:endParaRPr lang="en-US" sz="2900" dirty="0" smtClean="0">
              <a:sym typeface="Wingdings" pitchFamily="2" charset="2"/>
            </a:endParaRPr>
          </a:p>
          <a:p>
            <a:r>
              <a:rPr lang="en-US" sz="2900" dirty="0" smtClean="0">
                <a:sym typeface="Wingdings" pitchFamily="2" charset="2"/>
              </a:rPr>
              <a:t>4. Revive back your dormant bhakti for the supreme personality of Godhead</a:t>
            </a:r>
            <a:r>
              <a:rPr lang="en-US" sz="2900" dirty="0" smtClean="0">
                <a:sym typeface="Wingdings" pitchFamily="2" charset="2"/>
              </a:rPr>
              <a:t>.</a:t>
            </a:r>
          </a:p>
          <a:p>
            <a:r>
              <a:rPr lang="en-US" sz="2900" b="1" i="1" dirty="0" err="1"/>
              <a:t>kuveratmajau</a:t>
            </a:r>
            <a:r>
              <a:rPr lang="en-US" sz="2900" b="1" i="1" dirty="0"/>
              <a:t> </a:t>
            </a:r>
            <a:r>
              <a:rPr lang="en-US" sz="2900" b="1" i="1" dirty="0" err="1"/>
              <a:t>baddha-murtyaiva</a:t>
            </a:r>
            <a:r>
              <a:rPr lang="en-US" sz="2900" b="1" i="1" dirty="0"/>
              <a:t> </a:t>
            </a:r>
            <a:r>
              <a:rPr lang="en-US" sz="2900" b="1" i="1" dirty="0" err="1"/>
              <a:t>yadvat</a:t>
            </a:r>
            <a:r>
              <a:rPr lang="en-US" sz="2900" b="1" i="1" dirty="0"/>
              <a:t/>
            </a:r>
            <a:br>
              <a:rPr lang="en-US" sz="2900" b="1" i="1" dirty="0"/>
            </a:br>
            <a:r>
              <a:rPr lang="en-US" sz="2900" b="1" i="1" dirty="0" err="1"/>
              <a:t>tvaya</a:t>
            </a:r>
            <a:r>
              <a:rPr lang="en-US" sz="2900" b="1" i="1" dirty="0"/>
              <a:t> </a:t>
            </a:r>
            <a:r>
              <a:rPr lang="en-US" sz="2900" b="1" i="1" dirty="0" err="1"/>
              <a:t>mocitau</a:t>
            </a:r>
            <a:r>
              <a:rPr lang="en-US" sz="2900" b="1" i="1" dirty="0"/>
              <a:t> bhakti-</a:t>
            </a:r>
            <a:r>
              <a:rPr lang="en-US" sz="2900" b="1" i="1" dirty="0" err="1"/>
              <a:t>bhajau</a:t>
            </a:r>
            <a:r>
              <a:rPr lang="en-US" sz="2900" b="1" i="1" dirty="0"/>
              <a:t> </a:t>
            </a:r>
            <a:r>
              <a:rPr lang="en-US" sz="2900" b="1" i="1" dirty="0" err="1"/>
              <a:t>krtau</a:t>
            </a:r>
            <a:r>
              <a:rPr lang="en-US" sz="2900" b="1" i="1" dirty="0"/>
              <a:t> </a:t>
            </a:r>
            <a:r>
              <a:rPr lang="en-US" sz="2900" b="1" i="1" dirty="0" err="1"/>
              <a:t>ca</a:t>
            </a:r>
            <a:endParaRPr lang="en-US" sz="2900" b="1" i="1" dirty="0"/>
          </a:p>
          <a:p>
            <a:endParaRPr lang="en-US" sz="2900" dirty="0" smtClean="0">
              <a:sym typeface="Wingdings" pitchFamily="2" charset="2"/>
            </a:endParaRPr>
          </a:p>
          <a:p>
            <a:pPr marL="0" indent="0">
              <a:buNone/>
            </a:pPr>
            <a:endParaRPr lang="en-US" dirty="0" smtClean="0">
              <a:sym typeface="Wingdings" pitchFamily="2" charset="2"/>
            </a:endParaRPr>
          </a:p>
          <a:p>
            <a:endParaRPr lang="en-US" dirty="0"/>
          </a:p>
        </p:txBody>
      </p:sp>
      <p:sp>
        <p:nvSpPr>
          <p:cNvPr id="9" name="Content Placeholder 8"/>
          <p:cNvSpPr>
            <a:spLocks noGrp="1"/>
          </p:cNvSpPr>
          <p:nvPr>
            <p:ph sz="half" idx="2"/>
          </p:nvPr>
        </p:nvSpPr>
        <p:spPr/>
        <p:txBody>
          <a:bodyPr>
            <a:normAutofit fontScale="47500" lnSpcReduction="20000"/>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4648200" y="1513743"/>
            <a:ext cx="4038600" cy="4582258"/>
          </a:xfrm>
          <a:prstGeom prst="rect">
            <a:avLst/>
          </a:prstGeom>
          <a:noFill/>
          <a:ln w="9525">
            <a:noFill/>
            <a:miter lim="800000"/>
            <a:headEnd/>
            <a:tailEnd/>
          </a:ln>
        </p:spPr>
      </p:pic>
    </p:spTree>
    <p:extLst>
      <p:ext uri="{BB962C8B-B14F-4D97-AF65-F5344CB8AC3E}">
        <p14:creationId xmlns:p14="http://schemas.microsoft.com/office/powerpoint/2010/main" val="44870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linds(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linds(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linds(horizont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linds(horizontal)">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blinds(horizontal)">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blinds(horizontal)">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blinds(horizontal)">
                                      <p:cBhvr>
                                        <p:cTn id="52" dur="500"/>
                                        <p:tgtEl>
                                          <p:spTgt spid="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Effect transition="in" filter="blinds(horizontal)">
                                      <p:cBhvr>
                                        <p:cTn id="57" dur="500"/>
                                        <p:tgtEl>
                                          <p:spTgt spid="2">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2">
                                            <p:txEl>
                                              <p:pRg st="11" end="11"/>
                                            </p:txEl>
                                          </p:spTgt>
                                        </p:tgtEl>
                                        <p:attrNameLst>
                                          <p:attrName>style.visibility</p:attrName>
                                        </p:attrNameLst>
                                      </p:cBhvr>
                                      <p:to>
                                        <p:strVal val="visible"/>
                                      </p:to>
                                    </p:set>
                                    <p:animEffect transition="in" filter="blinds(horizontal)">
                                      <p:cBhvr>
                                        <p:cTn id="62"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Churning of the Milk Ocean</a:t>
            </a:r>
            <a:endParaRPr lang="en-US" dirty="0"/>
          </a:p>
        </p:txBody>
      </p:sp>
      <p:sp>
        <p:nvSpPr>
          <p:cNvPr id="2" name="Content Placeholder 1"/>
          <p:cNvSpPr>
            <a:spLocks noGrp="1"/>
          </p:cNvSpPr>
          <p:nvPr>
            <p:ph sz="half" idx="1"/>
          </p:nvPr>
        </p:nvSpPr>
        <p:spPr/>
        <p:txBody>
          <a:bodyPr>
            <a:normAutofit lnSpcReduction="10000"/>
          </a:bodyPr>
          <a:lstStyle/>
          <a:p>
            <a:pPr>
              <a:buNone/>
            </a:pPr>
            <a:r>
              <a:rPr lang="en-US" dirty="0" smtClean="0"/>
              <a:t> </a:t>
            </a:r>
          </a:p>
          <a:p>
            <a:r>
              <a:rPr lang="en-US" dirty="0" err="1" smtClean="0"/>
              <a:t>Sthana</a:t>
            </a:r>
            <a:r>
              <a:rPr lang="en-US" dirty="0" smtClean="0"/>
              <a:t>, </a:t>
            </a:r>
          </a:p>
          <a:p>
            <a:r>
              <a:rPr lang="en-US" dirty="0" smtClean="0"/>
              <a:t>Kala, </a:t>
            </a:r>
          </a:p>
          <a:p>
            <a:r>
              <a:rPr lang="en-US" dirty="0" smtClean="0"/>
              <a:t>Karma, </a:t>
            </a:r>
          </a:p>
          <a:p>
            <a:r>
              <a:rPr lang="en-US" dirty="0" err="1" smtClean="0"/>
              <a:t>Hetu</a:t>
            </a:r>
            <a:r>
              <a:rPr lang="en-US" dirty="0" smtClean="0"/>
              <a:t> </a:t>
            </a:r>
            <a:r>
              <a:rPr lang="en-US" dirty="0" smtClean="0"/>
              <a:t>(</a:t>
            </a:r>
            <a:r>
              <a:rPr lang="en-US" dirty="0" err="1" smtClean="0"/>
              <a:t>mandara</a:t>
            </a:r>
            <a:r>
              <a:rPr lang="en-US" dirty="0" smtClean="0"/>
              <a:t> hill)</a:t>
            </a:r>
            <a:endParaRPr lang="en-US" dirty="0" smtClean="0"/>
          </a:p>
          <a:p>
            <a:r>
              <a:rPr lang="en-US" dirty="0" err="1" smtClean="0"/>
              <a:t>Artha</a:t>
            </a:r>
            <a:r>
              <a:rPr lang="en-US" dirty="0" smtClean="0"/>
              <a:t> (ingredients)</a:t>
            </a:r>
            <a:endParaRPr lang="en-US" dirty="0" smtClean="0"/>
          </a:p>
          <a:p>
            <a:r>
              <a:rPr lang="en-US" dirty="0" smtClean="0"/>
              <a:t> </a:t>
            </a:r>
            <a:r>
              <a:rPr lang="en-US" dirty="0" err="1" smtClean="0"/>
              <a:t>Mati</a:t>
            </a:r>
            <a:r>
              <a:rPr lang="en-US" dirty="0" smtClean="0"/>
              <a:t> </a:t>
            </a:r>
            <a:r>
              <a:rPr lang="en-US" dirty="0" smtClean="0"/>
              <a:t>(intention)</a:t>
            </a:r>
            <a:endParaRPr lang="en-US" dirty="0" smtClean="0"/>
          </a:p>
          <a:p>
            <a:r>
              <a:rPr lang="en-US" dirty="0" smtClean="0">
                <a:sym typeface="Wingdings" pitchFamily="2" charset="2"/>
              </a:rPr>
              <a:t>Demons </a:t>
            </a:r>
            <a:r>
              <a:rPr lang="en-US" dirty="0" smtClean="0">
                <a:sym typeface="Wingdings" pitchFamily="2" charset="2"/>
              </a:rPr>
              <a:t>had not taken the shelter of the Lotus feet of </a:t>
            </a:r>
            <a:r>
              <a:rPr lang="en-US" dirty="0" smtClean="0">
                <a:sym typeface="Wingdings" pitchFamily="2" charset="2"/>
              </a:rPr>
              <a:t>Krishna and </a:t>
            </a:r>
            <a:r>
              <a:rPr lang="en-US" dirty="0" err="1" smtClean="0">
                <a:sym typeface="Wingdings" pitchFamily="2" charset="2"/>
              </a:rPr>
              <a:t>Sainty</a:t>
            </a:r>
            <a:r>
              <a:rPr lang="en-US" dirty="0" smtClean="0">
                <a:sym typeface="Wingdings" pitchFamily="2" charset="2"/>
              </a:rPr>
              <a:t> persons.</a:t>
            </a:r>
            <a:endParaRPr lang="en-US" dirty="0" smtClean="0">
              <a:sym typeface="Wingdings" pitchFamily="2" charset="2"/>
            </a:endParaRPr>
          </a:p>
          <a:p>
            <a:endParaRPr lang="en-US" dirty="0"/>
          </a:p>
        </p:txBody>
      </p:sp>
      <p:pic>
        <p:nvPicPr>
          <p:cNvPr id="2050" name="Picture 2"/>
          <p:cNvPicPr>
            <a:picLocks noGrp="1" noChangeAspect="1" noChangeArrowheads="1"/>
          </p:cNvPicPr>
          <p:nvPr>
            <p:ph sz="half" idx="2"/>
          </p:nvPr>
        </p:nvPicPr>
        <p:blipFill>
          <a:blip r:embed="rId2" cstate="print"/>
          <a:srcRect/>
          <a:stretch>
            <a:fillRect/>
          </a:stretch>
        </p:blipFill>
        <p:spPr bwMode="auto">
          <a:xfrm>
            <a:off x="4540664" y="2209800"/>
            <a:ext cx="4166774" cy="311988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 calcmode="lin" valueType="num">
                                      <p:cBhvr additive="base">
                                        <p:cTn id="4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(SB 1.5.29) </a:t>
            </a:r>
            <a:r>
              <a:rPr lang="en-US" dirty="0"/>
              <a:t>I was very much attached to those sages. I was gentle in behavior, and all my sins were eradicated in their service. In my heart I had strong faith in them. I had subjugated the senses, and I was strictly following them with body and mind</a:t>
            </a:r>
            <a:r>
              <a:rPr lang="en-US" dirty="0" smtClean="0"/>
              <a:t>.</a:t>
            </a:r>
          </a:p>
          <a:p>
            <a:r>
              <a:rPr lang="en-US" dirty="0" smtClean="0"/>
              <a:t>(SB 1.5.30) </a:t>
            </a:r>
            <a:r>
              <a:rPr lang="en-US" dirty="0"/>
              <a:t>As they were leaving, those bhakti-</a:t>
            </a:r>
            <a:r>
              <a:rPr lang="en-US" dirty="0" err="1"/>
              <a:t>vedāntas</a:t>
            </a:r>
            <a:r>
              <a:rPr lang="en-US" dirty="0"/>
              <a:t>, who are very kind to poor-hearted souls, instructed me in that most confidential subject which is instructed by the Personality of Godhead Himself.</a:t>
            </a:r>
          </a:p>
        </p:txBody>
      </p:sp>
      <p:sp>
        <p:nvSpPr>
          <p:cNvPr id="2" name="Title 1"/>
          <p:cNvSpPr>
            <a:spLocks noGrp="1"/>
          </p:cNvSpPr>
          <p:nvPr>
            <p:ph type="title"/>
          </p:nvPr>
        </p:nvSpPr>
        <p:spPr/>
        <p:txBody>
          <a:bodyPr/>
          <a:lstStyle/>
          <a:p>
            <a:r>
              <a:rPr lang="en-US" dirty="0" smtClean="0"/>
              <a:t>1.5.29 &amp; 1.5.30 Translations</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dirty="0"/>
              <a:t>"Like a mirror, a person takes on the qualities of those with whom he comes in contact. One who is intelligent should therefore seek the company of those who have the same ideals in order to develop their good qualities in himself</a:t>
            </a:r>
            <a:r>
              <a:rPr lang="en-US" dirty="0" smtClean="0"/>
              <a:t>.”</a:t>
            </a:r>
          </a:p>
          <a:p>
            <a:pPr hangingPunct="0"/>
            <a:r>
              <a:rPr lang="en-US" dirty="0" err="1"/>
              <a:t>Kapila</a:t>
            </a:r>
            <a:r>
              <a:rPr lang="en-US" dirty="0"/>
              <a:t> Deva said, "O mother! Saintly persons who are tolerant, merciful and friendly to all creatures, who do not make enemies and are peaceful, ornament the society of the pious. They take shelter of me and engage in constantly hearing and chanting about me. The various kinds of material miseries thus do not affect them, because they are always filled with thoughts of my pastimes and activities. O virtuous lady! Sadhus such </a:t>
            </a:r>
            <a:r>
              <a:rPr lang="en-US" dirty="0" smtClean="0"/>
              <a:t>as these </a:t>
            </a:r>
            <a:r>
              <a:rPr lang="en-US" dirty="0"/>
              <a:t>are free from all attachment. You should pray for the association of such holy men, for that will counteract the pernicious effects of contact with unholy persons</a:t>
            </a:r>
            <a:r>
              <a:rPr lang="en-US" dirty="0" smtClean="0"/>
              <a:t>."(</a:t>
            </a:r>
            <a:r>
              <a:rPr lang="en-US" dirty="0"/>
              <a:t>SB 3.25.21, 23-4</a:t>
            </a:r>
            <a:r>
              <a:rPr lang="en-US" dirty="0" smtClean="0"/>
              <a:t>)</a:t>
            </a:r>
          </a:p>
          <a:p>
            <a:pPr hangingPunct="0"/>
            <a:r>
              <a:rPr lang="en-US" dirty="0"/>
              <a:t>"O my lord, allow me to have that great good fortune, either </a:t>
            </a:r>
            <a:r>
              <a:rPr lang="en-US" dirty="0" smtClean="0"/>
              <a:t>in this </a:t>
            </a:r>
            <a:r>
              <a:rPr lang="en-US" dirty="0"/>
              <a:t>life or somewhere else, even if it be in the body of a </a:t>
            </a:r>
            <a:r>
              <a:rPr lang="en-US" dirty="0" smtClean="0"/>
              <a:t>lowly creature</a:t>
            </a:r>
            <a:r>
              <a:rPr lang="en-US" dirty="0"/>
              <a:t>, whereby I can live amongst your intimate </a:t>
            </a:r>
            <a:r>
              <a:rPr lang="en-US" dirty="0" smtClean="0"/>
              <a:t>devotees and </a:t>
            </a:r>
            <a:r>
              <a:rPr lang="en-US" dirty="0"/>
              <a:t>serve your lotus feet." 	(SB 10.14.30)</a:t>
            </a:r>
          </a:p>
          <a:p>
            <a:pPr hangingPunct="0"/>
            <a:endParaRPr lang="en-US" dirty="0" smtClean="0"/>
          </a:p>
          <a:p>
            <a:pPr hangingPunct="0"/>
            <a:endParaRPr lang="en-US" dirty="0" smtClean="0"/>
          </a:p>
          <a:p>
            <a:pPr hangingPunct="0"/>
            <a:endParaRPr lang="en-US" dirty="0"/>
          </a:p>
          <a:p>
            <a:endParaRPr lang="en-US" dirty="0"/>
          </a:p>
          <a:p>
            <a:endParaRPr lang="en-US" dirty="0"/>
          </a:p>
        </p:txBody>
      </p:sp>
      <p:sp>
        <p:nvSpPr>
          <p:cNvPr id="3" name="Title 2"/>
          <p:cNvSpPr>
            <a:spLocks noGrp="1"/>
          </p:cNvSpPr>
          <p:nvPr>
            <p:ph type="title"/>
          </p:nvPr>
        </p:nvSpPr>
        <p:spPr/>
        <p:txBody>
          <a:bodyPr>
            <a:normAutofit fontScale="90000"/>
          </a:bodyPr>
          <a:lstStyle/>
          <a:p>
            <a:r>
              <a:rPr lang="en-US" dirty="0" err="1" smtClean="0"/>
              <a:t>Bhaktivinod</a:t>
            </a:r>
            <a:r>
              <a:rPr lang="en-US" dirty="0" smtClean="0"/>
              <a:t> Thakur’s Purport on attachment to Saintly devotees:</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1274" y="228600"/>
            <a:ext cx="1101777"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915416"/>
            <a:ext cx="65055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prabhupada7.jpg"/>
          <p:cNvPicPr>
            <a:picLocks noChangeAspect="1"/>
          </p:cNvPicPr>
          <p:nvPr/>
        </p:nvPicPr>
        <p:blipFill>
          <a:blip r:embed="rId4" cstate="print"/>
          <a:stretch>
            <a:fillRect/>
          </a:stretch>
        </p:blipFill>
        <p:spPr>
          <a:xfrm>
            <a:off x="-1338" y="5663956"/>
            <a:ext cx="839538" cy="1165860"/>
          </a:xfrm>
          <a:prstGeom prst="rect">
            <a:avLst/>
          </a:prstGeom>
        </p:spPr>
      </p:pic>
    </p:spTree>
    <p:extLst>
      <p:ext uri="{BB962C8B-B14F-4D97-AF65-F5344CB8AC3E}">
        <p14:creationId xmlns:p14="http://schemas.microsoft.com/office/powerpoint/2010/main" val="72272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75"/>
                                        </p:tgtEl>
                                        <p:attrNameLst>
                                          <p:attrName>style.visibility</p:attrName>
                                        </p:attrNameLst>
                                      </p:cBhvr>
                                      <p:to>
                                        <p:strVal val="visible"/>
                                      </p:to>
                                    </p:set>
                                    <p:anim calcmode="lin" valueType="num">
                                      <p:cBhvr additive="base">
                                        <p:cTn id="25" dur="500" fill="hold"/>
                                        <p:tgtEl>
                                          <p:spTgt spid="3075"/>
                                        </p:tgtEl>
                                        <p:attrNameLst>
                                          <p:attrName>ppt_x</p:attrName>
                                        </p:attrNameLst>
                                      </p:cBhvr>
                                      <p:tavLst>
                                        <p:tav tm="0">
                                          <p:val>
                                            <p:strVal val="#ppt_x"/>
                                          </p:val>
                                        </p:tav>
                                        <p:tav tm="100000">
                                          <p:val>
                                            <p:strVal val="#ppt_x"/>
                                          </p:val>
                                        </p:tav>
                                      </p:tavLst>
                                    </p:anim>
                                    <p:anim calcmode="lin" valueType="num">
                                      <p:cBhvr additive="base">
                                        <p:cTn id="26" dur="500" fill="hold"/>
                                        <p:tgtEl>
                                          <p:spTgt spid="307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2400"/>
            <a:ext cx="8229600" cy="1981200"/>
          </a:xfrm>
        </p:spPr>
        <p:txBody>
          <a:bodyPr>
            <a:normAutofit fontScale="90000"/>
          </a:bodyPr>
          <a:lstStyle/>
          <a:p>
            <a:pPr algn="ctr"/>
            <a:r>
              <a:rPr lang="en-US" sz="2800" b="1" dirty="0" smtClean="0"/>
              <a:t/>
            </a:r>
            <a:br>
              <a:rPr lang="en-US" sz="2800" b="1" dirty="0" smtClean="0"/>
            </a:br>
            <a:r>
              <a:rPr lang="en-US" sz="2800" b="1" dirty="0" smtClean="0"/>
              <a:t/>
            </a:r>
            <a:br>
              <a:rPr lang="en-US" sz="2800" b="1" dirty="0" smtClean="0"/>
            </a:br>
            <a:r>
              <a:rPr lang="en-US" sz="3100" b="1" dirty="0" smtClean="0"/>
              <a:t>1.5.31</a:t>
            </a:r>
            <a:r>
              <a:rPr lang="en-US" sz="3100" b="1" dirty="0" smtClean="0"/>
              <a:t/>
            </a:r>
            <a:br>
              <a:rPr lang="en-US" sz="3100" b="1" dirty="0" smtClean="0"/>
            </a:br>
            <a:r>
              <a:rPr lang="vi-VN" sz="2400" b="1" dirty="0" smtClean="0"/>
              <a:t>yenaivāhaḿ bhagavato</a:t>
            </a:r>
            <a:br>
              <a:rPr lang="vi-VN" sz="2400" b="1" dirty="0" smtClean="0"/>
            </a:br>
            <a:r>
              <a:rPr lang="vi-VN" sz="2400" b="1" dirty="0" smtClean="0"/>
              <a:t>vāsudevasya vedhasaḥ</a:t>
            </a:r>
            <a:br>
              <a:rPr lang="vi-VN" sz="2400" b="1" dirty="0" smtClean="0"/>
            </a:br>
            <a:r>
              <a:rPr lang="vi-VN" sz="2400" b="1" dirty="0" smtClean="0"/>
              <a:t>māyānubhāvam avidaḿ</a:t>
            </a:r>
            <a:br>
              <a:rPr lang="vi-VN" sz="2400" b="1" dirty="0" smtClean="0"/>
            </a:br>
            <a:r>
              <a:rPr lang="vi-VN" sz="2400" b="1" dirty="0" smtClean="0"/>
              <a:t>yena gacchanti tat-padam</a:t>
            </a:r>
            <a:endParaRPr lang="vi-VN" sz="2400" b="1" dirty="0"/>
          </a:p>
        </p:txBody>
      </p:sp>
      <p:sp>
        <p:nvSpPr>
          <p:cNvPr id="4" name="Content Placeholder 3"/>
          <p:cNvSpPr>
            <a:spLocks noGrp="1"/>
          </p:cNvSpPr>
          <p:nvPr>
            <p:ph sz="half" idx="1"/>
          </p:nvPr>
        </p:nvSpPr>
        <p:spPr>
          <a:xfrm>
            <a:off x="457200" y="2438400"/>
            <a:ext cx="4059936" cy="3657600"/>
          </a:xfrm>
        </p:spPr>
        <p:txBody>
          <a:bodyPr>
            <a:normAutofit fontScale="55000" lnSpcReduction="20000"/>
          </a:bodyPr>
          <a:lstStyle/>
          <a:p>
            <a:r>
              <a:rPr lang="en-US" sz="3600" dirty="0"/>
              <a:t>By that confidential knowledge, I could understand clearly the influence of the energy of Lord Śrī Kṛṣṇa, the creator, maintainer and annihilator of everything. By knowing that, one can return to Him and personally meet Him.</a:t>
            </a:r>
            <a:endParaRPr lang="en-US" sz="3600" dirty="0">
              <a:latin typeface="Balaram" pitchFamily="2" charset="0"/>
            </a:endParaRPr>
          </a:p>
          <a:p>
            <a:endParaRPr lang="en-US" dirty="0" smtClean="0"/>
          </a:p>
          <a:p>
            <a:r>
              <a:rPr lang="en-US" dirty="0" smtClean="0"/>
              <a:t>In the commentary on this text, </a:t>
            </a:r>
            <a:r>
              <a:rPr lang="en-US" dirty="0" err="1" smtClean="0"/>
              <a:t>Srila</a:t>
            </a:r>
            <a:r>
              <a:rPr lang="en-US" dirty="0" smtClean="0"/>
              <a:t> </a:t>
            </a:r>
            <a:r>
              <a:rPr lang="en-US" dirty="0" err="1" smtClean="0"/>
              <a:t>Jiva</a:t>
            </a:r>
            <a:r>
              <a:rPr lang="en-US" dirty="0" smtClean="0"/>
              <a:t> </a:t>
            </a:r>
            <a:r>
              <a:rPr lang="en-US" dirty="0" err="1" smtClean="0"/>
              <a:t>Goswami</a:t>
            </a:r>
            <a:r>
              <a:rPr lang="en-US" dirty="0" smtClean="0"/>
              <a:t> stats: “By confidential knowledge, </a:t>
            </a:r>
            <a:r>
              <a:rPr lang="en-US" dirty="0" err="1" smtClean="0"/>
              <a:t>Narada</a:t>
            </a:r>
            <a:r>
              <a:rPr lang="en-US" dirty="0" smtClean="0"/>
              <a:t> was referring to the </a:t>
            </a:r>
            <a:r>
              <a:rPr lang="en-US" dirty="0" err="1" smtClean="0"/>
              <a:t>catuh-sloka</a:t>
            </a:r>
            <a:r>
              <a:rPr lang="en-US" dirty="0" smtClean="0"/>
              <a:t> </a:t>
            </a:r>
            <a:r>
              <a:rPr lang="en-US" dirty="0" err="1" smtClean="0"/>
              <a:t>Bhagavatam</a:t>
            </a:r>
            <a:r>
              <a:rPr lang="en-US" dirty="0" smtClean="0"/>
              <a:t>. This knowledge is far above impersonal knowledge. </a:t>
            </a:r>
            <a:r>
              <a:rPr lang="en-US" dirty="0" err="1" smtClean="0"/>
              <a:t>Narada</a:t>
            </a:r>
            <a:r>
              <a:rPr lang="en-US" dirty="0" smtClean="0"/>
              <a:t> wished </a:t>
            </a:r>
            <a:r>
              <a:rPr lang="en-US" dirty="0" err="1" smtClean="0"/>
              <a:t>Vysasadev</a:t>
            </a:r>
            <a:r>
              <a:rPr lang="en-US" dirty="0" smtClean="0"/>
              <a:t> to emphasize these same sacred truths in his own writings”</a:t>
            </a:r>
            <a:endParaRPr lang="en-US" dirty="0"/>
          </a:p>
        </p:txBody>
      </p:sp>
      <p:sp>
        <p:nvSpPr>
          <p:cNvPr id="5" name="Content Placeholder 4"/>
          <p:cNvSpPr>
            <a:spLocks noGrp="1"/>
          </p:cNvSpPr>
          <p:nvPr>
            <p:ph sz="half" idx="2"/>
          </p:nvPr>
        </p:nvSpPr>
        <p:spPr>
          <a:xfrm>
            <a:off x="4648200" y="2286000"/>
            <a:ext cx="4059936" cy="3810000"/>
          </a:xfrm>
        </p:spPr>
        <p:txBody>
          <a:bodyPr>
            <a:normAutofit fontScale="55000" lnSpcReduction="20000"/>
          </a:bodyPr>
          <a:lstStyle/>
          <a:p>
            <a:r>
              <a:rPr lang="en-US" sz="2800" dirty="0" err="1" smtClean="0"/>
              <a:t>Chatur</a:t>
            </a:r>
            <a:r>
              <a:rPr lang="en-US" sz="2800" dirty="0" smtClean="0"/>
              <a:t> </a:t>
            </a:r>
            <a:r>
              <a:rPr lang="en-US" sz="2800" dirty="0" err="1" smtClean="0"/>
              <a:t>Sloka</a:t>
            </a:r>
            <a:r>
              <a:rPr lang="en-US" sz="2800" dirty="0" smtClean="0"/>
              <a:t> </a:t>
            </a:r>
            <a:r>
              <a:rPr lang="en-US" sz="2800" dirty="0" err="1" smtClean="0"/>
              <a:t>Bhagavatam</a:t>
            </a:r>
            <a:r>
              <a:rPr lang="en-US" sz="2800" dirty="0" smtClean="0"/>
              <a:t>:</a:t>
            </a:r>
          </a:p>
          <a:p>
            <a:r>
              <a:rPr lang="en-US" sz="2800" dirty="0" smtClean="0"/>
              <a:t>The </a:t>
            </a:r>
            <a:r>
              <a:rPr lang="en-US" sz="2800" dirty="0"/>
              <a:t>mere chanting of the following </a:t>
            </a:r>
            <a:r>
              <a:rPr lang="en-US" sz="2800" dirty="0" err="1"/>
              <a:t>slokas</a:t>
            </a:r>
            <a:r>
              <a:rPr lang="en-US" sz="2800" dirty="0"/>
              <a:t> will have their own abundant and blissful </a:t>
            </a:r>
            <a:r>
              <a:rPr lang="en-US" sz="2800" dirty="0" err="1"/>
              <a:t>Trancendental</a:t>
            </a:r>
            <a:r>
              <a:rPr lang="en-US" sz="2800" dirty="0"/>
              <a:t> sound vibrations to influence the mind and intelligence of the person who chants them for they have been taught by the LORD </a:t>
            </a:r>
            <a:r>
              <a:rPr lang="en-US" sz="2800" dirty="0" smtClean="0"/>
              <a:t>KRISHNA </a:t>
            </a:r>
            <a:r>
              <a:rPr lang="en-US" sz="2800" dirty="0"/>
              <a:t>to the first living being in the creation, LORD BRAHMA in order to progress in our goal to understand and reach Krishna. Further, reading or chanting of the four stanzas tantamount to reading all the 18,000 stanzas in </a:t>
            </a:r>
            <a:r>
              <a:rPr lang="en-US" sz="2800" dirty="0" err="1"/>
              <a:t>Srimad</a:t>
            </a:r>
            <a:r>
              <a:rPr lang="en-US" sz="2800" dirty="0"/>
              <a:t> </a:t>
            </a:r>
            <a:r>
              <a:rPr lang="en-US" sz="2800" dirty="0" err="1"/>
              <a:t>Bhagavatam</a:t>
            </a:r>
            <a:r>
              <a:rPr lang="en-US" sz="2800" dirty="0"/>
              <a:t>. Brahma in turn taught to </a:t>
            </a:r>
            <a:r>
              <a:rPr lang="en-US" sz="2800" dirty="0" err="1"/>
              <a:t>Maharshi</a:t>
            </a:r>
            <a:r>
              <a:rPr lang="en-US" sz="2800" dirty="0"/>
              <a:t> </a:t>
            </a:r>
            <a:r>
              <a:rPr lang="en-US" sz="2800" dirty="0" err="1"/>
              <a:t>Narada</a:t>
            </a:r>
            <a:r>
              <a:rPr lang="en-US" sz="2800" dirty="0"/>
              <a:t> who preached the same to his disciple Sri Krishna </a:t>
            </a:r>
            <a:r>
              <a:rPr lang="en-US" sz="2800" dirty="0" err="1"/>
              <a:t>Dwaipayana</a:t>
            </a:r>
            <a:r>
              <a:rPr lang="en-US" sz="2800" dirty="0"/>
              <a:t> </a:t>
            </a:r>
            <a:r>
              <a:rPr lang="en-US" sz="2800" dirty="0" err="1"/>
              <a:t>Vyasa</a:t>
            </a:r>
            <a:r>
              <a:rPr lang="en-US" sz="2800" dirty="0"/>
              <a:t> Deva and in this way they are handed our down the line.</a:t>
            </a:r>
            <a:endParaRPr lang="en-US" dirty="0"/>
          </a:p>
        </p:txBody>
      </p:sp>
    </p:spTree>
    <p:extLst>
      <p:ext uri="{BB962C8B-B14F-4D97-AF65-F5344CB8AC3E}">
        <p14:creationId xmlns:p14="http://schemas.microsoft.com/office/powerpoint/2010/main" val="564068519"/>
      </p:ext>
    </p:extLst>
  </p:cSld>
  <p:clrMapOvr>
    <a:masterClrMapping/>
  </p:clrMapOvr>
  <p:transition spd="med" advTm="25000">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1"/>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931863" y="0"/>
            <a:ext cx="7277100" cy="6856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2" name="Rectangle 6"/>
          <p:cNvSpPr>
            <a:spLocks noChangeArrowheads="1"/>
          </p:cNvSpPr>
          <p:nvPr/>
        </p:nvSpPr>
        <p:spPr bwMode="auto">
          <a:xfrm>
            <a:off x="4191000" y="609600"/>
            <a:ext cx="4495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fontAlgn="base">
              <a:spcBef>
                <a:spcPct val="0"/>
              </a:spcBef>
              <a:spcAft>
                <a:spcPct val="0"/>
              </a:spcAft>
            </a:pPr>
            <a:r>
              <a:rPr lang="en-US" sz="6000">
                <a:solidFill>
                  <a:srgbClr val="FFFFFF"/>
                </a:solidFill>
              </a:rPr>
              <a:t>Narada Muni</a:t>
            </a:r>
          </a:p>
        </p:txBody>
      </p:sp>
    </p:spTree>
    <p:extLst>
      <p:ext uri="{BB962C8B-B14F-4D97-AF65-F5344CB8AC3E}">
        <p14:creationId xmlns:p14="http://schemas.microsoft.com/office/powerpoint/2010/main" val="94865296"/>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381000"/>
            <a:ext cx="4059936" cy="5715000"/>
          </a:xfrm>
        </p:spPr>
        <p:txBody>
          <a:bodyPr>
            <a:normAutofit fontScale="25000" lnSpcReduction="20000"/>
          </a:bodyPr>
          <a:lstStyle/>
          <a:p>
            <a:r>
              <a:rPr lang="en-US" sz="4300" dirty="0"/>
              <a:t/>
            </a:r>
            <a:br>
              <a:rPr lang="en-US" sz="4300" dirty="0"/>
            </a:br>
            <a:r>
              <a:rPr lang="en-US" sz="4300" dirty="0" smtClean="0"/>
              <a:t/>
            </a:r>
            <a:br>
              <a:rPr lang="en-US" sz="4300" dirty="0" smtClean="0"/>
            </a:br>
            <a:r>
              <a:rPr lang="en-US" sz="5600" b="1" dirty="0" smtClean="0"/>
              <a:t/>
            </a:r>
            <a:br>
              <a:rPr lang="en-US" sz="5600" b="1" dirty="0" smtClean="0"/>
            </a:br>
            <a:r>
              <a:rPr lang="en-US" sz="5600" b="1" dirty="0" smtClean="0"/>
              <a:t>SB 2.9.33: </a:t>
            </a:r>
            <a:r>
              <a:rPr lang="en-US" sz="5600" b="1" dirty="0" err="1" smtClean="0"/>
              <a:t>Brahmā</a:t>
            </a:r>
            <a:r>
              <a:rPr lang="en-US" sz="5600" b="1" dirty="0" smtClean="0"/>
              <a:t>, it is I, the Personality of Godhead, who was existing before the creation, when there was nothing but Myself. Nor was there the material nature, the cause of this creation. That which you see now is also I, the Personality of Godhead, and after annihilation what remains will also be I, the Personality of Godhead.</a:t>
            </a:r>
            <a:br>
              <a:rPr lang="en-US" sz="5600" b="1" dirty="0" smtClean="0"/>
            </a:br>
            <a:r>
              <a:rPr lang="en-US" sz="5600" b="1" dirty="0" smtClean="0"/>
              <a:t/>
            </a:r>
            <a:br>
              <a:rPr lang="en-US" sz="5600" b="1" dirty="0" smtClean="0"/>
            </a:br>
            <a:r>
              <a:rPr lang="en-US" sz="5600" b="1" dirty="0" smtClean="0"/>
              <a:t>SB 2.9.34: O </a:t>
            </a:r>
            <a:r>
              <a:rPr lang="en-US" sz="5600" b="1" dirty="0" err="1" smtClean="0"/>
              <a:t>Brahmā</a:t>
            </a:r>
            <a:r>
              <a:rPr lang="en-US" sz="5600" b="1" dirty="0" smtClean="0"/>
              <a:t>, whatever appears to be of any value, if it is without relation to Me, has no reality. Know it as My illusory energy, that reflection which appears to be in darkness.</a:t>
            </a:r>
            <a:br>
              <a:rPr lang="en-US" sz="5600" b="1" dirty="0" smtClean="0"/>
            </a:br>
            <a:r>
              <a:rPr lang="en-US" sz="5600" b="1" dirty="0" smtClean="0"/>
              <a:t/>
            </a:r>
            <a:br>
              <a:rPr lang="en-US" sz="5600" b="1" dirty="0" smtClean="0"/>
            </a:br>
            <a:r>
              <a:rPr lang="en-US" sz="5600" b="1" dirty="0" smtClean="0"/>
              <a:t>SB 2.9.35: O </a:t>
            </a:r>
            <a:r>
              <a:rPr lang="en-US" sz="5600" b="1" dirty="0" err="1" smtClean="0"/>
              <a:t>Brahmā</a:t>
            </a:r>
            <a:r>
              <a:rPr lang="en-US" sz="5600" b="1" dirty="0" smtClean="0"/>
              <a:t>, please know that the universal elements enter into the cosmos and at the same time do not enter into the cosmos; similarly, I Myself also exist within everything created, and at the same time I am outside of everything.</a:t>
            </a:r>
            <a:br>
              <a:rPr lang="en-US" sz="5600" b="1" dirty="0" smtClean="0"/>
            </a:br>
            <a:r>
              <a:rPr lang="en-US" sz="5600" b="1" dirty="0" smtClean="0"/>
              <a:t/>
            </a:r>
            <a:br>
              <a:rPr lang="en-US" sz="5600" b="1" dirty="0" smtClean="0"/>
            </a:br>
            <a:r>
              <a:rPr lang="en-US" sz="5600" b="1" dirty="0" smtClean="0"/>
              <a:t>SB 2.9.36: A person who is searching after the Supreme Absolute Truth, the Personality of Godhead, most certainly search for it up to this, in all circumstances, in all space and time, and both directly and indirectly.</a:t>
            </a:r>
            <a:r>
              <a:rPr lang="en-US" sz="5600" dirty="0" smtClean="0"/>
              <a:t/>
            </a:r>
            <a:br>
              <a:rPr lang="en-US" sz="5600" dirty="0" smtClean="0"/>
            </a:br>
            <a:r>
              <a:rPr lang="en-US" sz="5600" dirty="0" smtClean="0"/>
              <a:t/>
            </a:r>
            <a:br>
              <a:rPr lang="en-US" sz="5600" dirty="0" smtClean="0"/>
            </a:br>
            <a:r>
              <a:rPr lang="en-US" dirty="0" smtClean="0"/>
              <a:t/>
            </a:r>
            <a:br>
              <a:rPr lang="en-US" dirty="0" smtClean="0"/>
            </a:br>
            <a:endParaRPr lang="en-US" dirty="0"/>
          </a:p>
        </p:txBody>
      </p:sp>
      <p:sp>
        <p:nvSpPr>
          <p:cNvPr id="4" name="Content Placeholder 3"/>
          <p:cNvSpPr>
            <a:spLocks noGrp="1"/>
          </p:cNvSpPr>
          <p:nvPr>
            <p:ph sz="half" idx="2"/>
          </p:nvPr>
        </p:nvSpPr>
        <p:spPr>
          <a:xfrm>
            <a:off x="4648200" y="381000"/>
            <a:ext cx="4059936" cy="5715000"/>
          </a:xfrm>
        </p:spPr>
        <p:txBody>
          <a:bodyPr>
            <a:normAutofit fontScale="25000" lnSpcReduction="20000"/>
          </a:bodyPr>
          <a:lstStyle/>
          <a:p>
            <a:pPr marL="0" indent="0">
              <a:buNone/>
            </a:pPr>
            <a:r>
              <a:rPr lang="vi-VN" sz="6400" dirty="0"/>
              <a:t>aham evāsam </a:t>
            </a:r>
            <a:r>
              <a:rPr lang="vi-VN" sz="6400" dirty="0" smtClean="0"/>
              <a:t>evāgre</a:t>
            </a:r>
            <a:endParaRPr lang="vi-VN" sz="6400" dirty="0"/>
          </a:p>
          <a:p>
            <a:pPr marL="0" indent="0">
              <a:buNone/>
            </a:pPr>
            <a:r>
              <a:rPr lang="vi-VN" sz="6400" dirty="0"/>
              <a:t>nānyad yat sad-asat </a:t>
            </a:r>
            <a:r>
              <a:rPr lang="vi-VN" sz="6400" dirty="0" smtClean="0"/>
              <a:t>param</a:t>
            </a:r>
            <a:endParaRPr lang="vi-VN" sz="6400" dirty="0"/>
          </a:p>
          <a:p>
            <a:pPr marL="0" indent="0">
              <a:buNone/>
            </a:pPr>
            <a:r>
              <a:rPr lang="vi-VN" sz="6400" dirty="0"/>
              <a:t>paścād ahaḿ yad etac </a:t>
            </a:r>
            <a:r>
              <a:rPr lang="vi-VN" sz="6400" dirty="0" smtClean="0"/>
              <a:t>ca</a:t>
            </a:r>
            <a:endParaRPr lang="vi-VN" sz="6400" dirty="0"/>
          </a:p>
          <a:p>
            <a:pPr marL="0" indent="0">
              <a:buNone/>
            </a:pPr>
            <a:r>
              <a:rPr lang="vi-VN" sz="6400" dirty="0"/>
              <a:t>yo 'vaśiṣyeta so 'smy </a:t>
            </a:r>
            <a:r>
              <a:rPr lang="vi-VN" sz="6400" dirty="0" smtClean="0"/>
              <a:t>aham</a:t>
            </a:r>
            <a:r>
              <a:rPr lang="en-US" sz="6400" dirty="0" smtClean="0"/>
              <a:t> (SB 2.9.33)</a:t>
            </a:r>
            <a:endParaRPr lang="vi-VN" sz="6400" dirty="0"/>
          </a:p>
          <a:p>
            <a:endParaRPr lang="vi-VN" sz="6400" dirty="0"/>
          </a:p>
          <a:p>
            <a:endParaRPr lang="vi-VN" sz="6400" dirty="0"/>
          </a:p>
          <a:p>
            <a:pPr marL="0" indent="0">
              <a:buNone/>
            </a:pPr>
            <a:r>
              <a:rPr lang="vi-VN" sz="6400" dirty="0"/>
              <a:t>ṛte 'rthaḿ yat </a:t>
            </a:r>
            <a:r>
              <a:rPr lang="vi-VN" sz="6400" dirty="0" smtClean="0"/>
              <a:t>pratīyeta</a:t>
            </a:r>
            <a:endParaRPr lang="vi-VN" sz="6400" dirty="0"/>
          </a:p>
          <a:p>
            <a:pPr marL="0" indent="0">
              <a:buNone/>
            </a:pPr>
            <a:r>
              <a:rPr lang="vi-VN" sz="6400" dirty="0"/>
              <a:t>na pratīyeta </a:t>
            </a:r>
            <a:r>
              <a:rPr lang="vi-VN" sz="6400" dirty="0" smtClean="0"/>
              <a:t>cātmani</a:t>
            </a:r>
            <a:endParaRPr lang="vi-VN" sz="6400" dirty="0"/>
          </a:p>
          <a:p>
            <a:pPr marL="0" indent="0">
              <a:buNone/>
            </a:pPr>
            <a:r>
              <a:rPr lang="vi-VN" sz="6400" dirty="0"/>
              <a:t>tad vidyād ātmano </a:t>
            </a:r>
            <a:r>
              <a:rPr lang="vi-VN" sz="6400" dirty="0" smtClean="0"/>
              <a:t>māyāḿ</a:t>
            </a:r>
            <a:endParaRPr lang="vi-VN" sz="6400" dirty="0"/>
          </a:p>
          <a:p>
            <a:pPr marL="0" indent="0">
              <a:buNone/>
            </a:pPr>
            <a:r>
              <a:rPr lang="vi-VN" sz="6400" dirty="0"/>
              <a:t>yathābhāso yathā </a:t>
            </a:r>
            <a:r>
              <a:rPr lang="vi-VN" sz="6400" dirty="0" smtClean="0"/>
              <a:t>tamaḥ</a:t>
            </a:r>
            <a:r>
              <a:rPr lang="en-US" sz="6400" dirty="0" smtClean="0"/>
              <a:t> </a:t>
            </a:r>
            <a:r>
              <a:rPr lang="en-US" sz="6400" dirty="0"/>
              <a:t>(SB </a:t>
            </a:r>
            <a:r>
              <a:rPr lang="en-US" sz="6400" dirty="0" smtClean="0"/>
              <a:t>2.9.34)</a:t>
            </a:r>
            <a:endParaRPr lang="vi-VN" sz="6400" dirty="0"/>
          </a:p>
          <a:p>
            <a:endParaRPr lang="vi-VN" sz="6400" dirty="0"/>
          </a:p>
          <a:p>
            <a:endParaRPr lang="vi-VN" sz="6400" dirty="0"/>
          </a:p>
          <a:p>
            <a:pPr marL="0" indent="0">
              <a:buNone/>
            </a:pPr>
            <a:r>
              <a:rPr lang="vi-VN" sz="6400" dirty="0"/>
              <a:t>yathā mahānti </a:t>
            </a:r>
            <a:r>
              <a:rPr lang="vi-VN" sz="6400" dirty="0" smtClean="0"/>
              <a:t>bhūtāni</a:t>
            </a:r>
            <a:endParaRPr lang="vi-VN" sz="6400" dirty="0"/>
          </a:p>
          <a:p>
            <a:pPr marL="0" indent="0">
              <a:buNone/>
            </a:pPr>
            <a:r>
              <a:rPr lang="vi-VN" sz="6400" dirty="0"/>
              <a:t>bhūteṣūccāvaceṣv </a:t>
            </a:r>
            <a:r>
              <a:rPr lang="vi-VN" sz="6400" dirty="0" smtClean="0"/>
              <a:t>anu</a:t>
            </a:r>
            <a:endParaRPr lang="vi-VN" sz="6400" dirty="0"/>
          </a:p>
          <a:p>
            <a:pPr marL="0" indent="0">
              <a:buNone/>
            </a:pPr>
            <a:r>
              <a:rPr lang="vi-VN" sz="6400" dirty="0"/>
              <a:t>praviṣṭāny </a:t>
            </a:r>
            <a:r>
              <a:rPr lang="vi-VN" sz="6400" dirty="0" smtClean="0"/>
              <a:t>apraviṣṭāni</a:t>
            </a:r>
            <a:endParaRPr lang="vi-VN" sz="6400" dirty="0"/>
          </a:p>
          <a:p>
            <a:pPr marL="0" indent="0">
              <a:buNone/>
            </a:pPr>
            <a:r>
              <a:rPr lang="vi-VN" sz="6400" dirty="0"/>
              <a:t>tathā teṣu na teṣv </a:t>
            </a:r>
            <a:r>
              <a:rPr lang="vi-VN" sz="6400" dirty="0" smtClean="0"/>
              <a:t>aham</a:t>
            </a:r>
            <a:r>
              <a:rPr lang="en-US" sz="6400" dirty="0" smtClean="0"/>
              <a:t> </a:t>
            </a:r>
            <a:r>
              <a:rPr lang="en-US" sz="6400" dirty="0"/>
              <a:t>(SB </a:t>
            </a:r>
            <a:r>
              <a:rPr lang="en-US" sz="6400" dirty="0" smtClean="0"/>
              <a:t>2.9.35)</a:t>
            </a:r>
            <a:endParaRPr lang="vi-VN" sz="6400" dirty="0"/>
          </a:p>
          <a:p>
            <a:endParaRPr lang="vi-VN" sz="6400" dirty="0"/>
          </a:p>
          <a:p>
            <a:endParaRPr lang="vi-VN" sz="6400" dirty="0"/>
          </a:p>
          <a:p>
            <a:pPr marL="0" indent="0">
              <a:buNone/>
            </a:pPr>
            <a:r>
              <a:rPr lang="vi-VN" sz="6400" dirty="0"/>
              <a:t>etāvad eva </a:t>
            </a:r>
            <a:r>
              <a:rPr lang="vi-VN" sz="6400" dirty="0" smtClean="0"/>
              <a:t>jijñāsyaḿ</a:t>
            </a:r>
            <a:endParaRPr lang="vi-VN" sz="6400" dirty="0"/>
          </a:p>
          <a:p>
            <a:pPr marL="0" indent="0">
              <a:buNone/>
            </a:pPr>
            <a:r>
              <a:rPr lang="vi-VN" sz="6400" dirty="0" smtClean="0"/>
              <a:t>tattva-jijñāsunātmanaḥ</a:t>
            </a:r>
            <a:endParaRPr lang="vi-VN" sz="6400" dirty="0"/>
          </a:p>
          <a:p>
            <a:pPr marL="0" indent="0">
              <a:buNone/>
            </a:pPr>
            <a:r>
              <a:rPr lang="vi-VN" sz="6400" dirty="0" smtClean="0"/>
              <a:t>anvaya-vyatirekābhyāḿ</a:t>
            </a:r>
            <a:endParaRPr lang="vi-VN" sz="6400" dirty="0"/>
          </a:p>
          <a:p>
            <a:pPr marL="0" indent="0">
              <a:buNone/>
            </a:pPr>
            <a:r>
              <a:rPr lang="vi-VN" sz="6400" dirty="0"/>
              <a:t>yat syāt sarvatra </a:t>
            </a:r>
            <a:r>
              <a:rPr lang="vi-VN" sz="6400" dirty="0" smtClean="0"/>
              <a:t>sarvadā</a:t>
            </a:r>
            <a:r>
              <a:rPr lang="en-US" sz="6400" dirty="0" smtClean="0"/>
              <a:t> </a:t>
            </a:r>
            <a:r>
              <a:rPr lang="en-US" sz="6400" dirty="0"/>
              <a:t>(SB </a:t>
            </a:r>
            <a:r>
              <a:rPr lang="en-US" sz="6400" dirty="0" smtClean="0"/>
              <a:t>2.9.36)</a:t>
            </a:r>
          </a:p>
          <a:p>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HH </a:t>
            </a:r>
            <a:r>
              <a:rPr lang="en-US" dirty="0" err="1" smtClean="0"/>
              <a:t>Radhanath</a:t>
            </a:r>
            <a:r>
              <a:rPr lang="en-US" dirty="0" smtClean="0"/>
              <a:t> </a:t>
            </a:r>
            <a:r>
              <a:rPr lang="en-US" dirty="0" err="1" smtClean="0"/>
              <a:t>Maharaj</a:t>
            </a:r>
            <a:r>
              <a:rPr lang="en-US" dirty="0" err="1" smtClean="0"/>
              <a:t>’s</a:t>
            </a:r>
            <a:r>
              <a:rPr lang="en-US" dirty="0" smtClean="0"/>
              <a:t> lectures on </a:t>
            </a:r>
            <a:r>
              <a:rPr lang="en-US" dirty="0" err="1" smtClean="0"/>
              <a:t>Narada</a:t>
            </a:r>
            <a:r>
              <a:rPr lang="en-US" dirty="0" smtClean="0"/>
              <a:t> Muni</a:t>
            </a:r>
            <a:endParaRPr lang="en-US" dirty="0" smtClean="0"/>
          </a:p>
          <a:p>
            <a:r>
              <a:rPr lang="en-US" dirty="0" smtClean="0"/>
              <a:t>HH </a:t>
            </a:r>
            <a:r>
              <a:rPr lang="en-US" dirty="0" err="1" smtClean="0"/>
              <a:t>Romapada</a:t>
            </a:r>
            <a:r>
              <a:rPr lang="en-US" dirty="0" smtClean="0"/>
              <a:t> </a:t>
            </a:r>
            <a:r>
              <a:rPr lang="en-US" dirty="0" err="1" smtClean="0"/>
              <a:t>Maharaj’s</a:t>
            </a:r>
            <a:r>
              <a:rPr lang="en-US" dirty="0" smtClean="0"/>
              <a:t> lectures on 5</a:t>
            </a:r>
            <a:r>
              <a:rPr lang="en-US" baseline="30000" dirty="0" smtClean="0"/>
              <a:t>th</a:t>
            </a:r>
            <a:r>
              <a:rPr lang="en-US" dirty="0" smtClean="0"/>
              <a:t> chapter</a:t>
            </a:r>
          </a:p>
          <a:p>
            <a:r>
              <a:rPr lang="en-US" dirty="0" smtClean="0"/>
              <a:t>HH </a:t>
            </a:r>
            <a:r>
              <a:rPr lang="en-US" dirty="0" err="1" smtClean="0"/>
              <a:t>Indradyumna</a:t>
            </a:r>
            <a:r>
              <a:rPr lang="en-US" dirty="0" smtClean="0"/>
              <a:t> Swami’s talks on </a:t>
            </a:r>
            <a:r>
              <a:rPr lang="en-US" dirty="0" err="1" smtClean="0"/>
              <a:t>Srila</a:t>
            </a:r>
            <a:r>
              <a:rPr lang="en-US" dirty="0" smtClean="0"/>
              <a:t> </a:t>
            </a:r>
            <a:r>
              <a:rPr lang="en-US" dirty="0" err="1" smtClean="0"/>
              <a:t>Prabhupada’s</a:t>
            </a:r>
            <a:r>
              <a:rPr lang="en-US" dirty="0" smtClean="0"/>
              <a:t> memories.</a:t>
            </a:r>
            <a:endParaRPr lang="en-US" dirty="0" smtClean="0"/>
          </a:p>
          <a:p>
            <a:r>
              <a:rPr lang="en-US" dirty="0" smtClean="0"/>
              <a:t>http://</a:t>
            </a:r>
            <a:r>
              <a:rPr lang="en-US" dirty="0" smtClean="0"/>
              <a:t>prabhupadavani.org</a:t>
            </a:r>
            <a:endParaRPr lang="en-US" dirty="0" smtClean="0"/>
          </a:p>
          <a:p>
            <a:r>
              <a:rPr lang="en-US" dirty="0" smtClean="0"/>
              <a:t>audio.Iskcondesiretree.info:</a:t>
            </a:r>
          </a:p>
          <a:p>
            <a:pPr lvl="1"/>
            <a:r>
              <a:rPr lang="en-US" dirty="0" smtClean="0"/>
              <a:t>Lectures on </a:t>
            </a:r>
            <a:r>
              <a:rPr lang="en-US" dirty="0" err="1" smtClean="0"/>
              <a:t>Narada</a:t>
            </a:r>
            <a:r>
              <a:rPr lang="en-US" dirty="0" smtClean="0"/>
              <a:t> Muni</a:t>
            </a:r>
            <a:endParaRPr lang="en-US" dirty="0" smtClean="0"/>
          </a:p>
          <a:p>
            <a:pPr lvl="1"/>
            <a:r>
              <a:rPr lang="en-US" dirty="0" err="1" smtClean="0"/>
              <a:t>Bhurijana</a:t>
            </a:r>
            <a:r>
              <a:rPr lang="en-US" dirty="0" smtClean="0"/>
              <a:t> </a:t>
            </a:r>
            <a:r>
              <a:rPr lang="en-US" dirty="0" err="1" smtClean="0"/>
              <a:t>prabhu’s</a:t>
            </a:r>
            <a:r>
              <a:rPr lang="en-US" dirty="0" smtClean="0"/>
              <a:t> </a:t>
            </a:r>
            <a:r>
              <a:rPr lang="en-US" dirty="0" err="1" smtClean="0"/>
              <a:t>Srimad</a:t>
            </a:r>
            <a:r>
              <a:rPr lang="en-US" dirty="0" smtClean="0"/>
              <a:t> </a:t>
            </a:r>
            <a:r>
              <a:rPr lang="en-US" dirty="0" err="1" smtClean="0"/>
              <a:t>Bhagavatam</a:t>
            </a:r>
            <a:r>
              <a:rPr lang="en-US" dirty="0" smtClean="0"/>
              <a:t> Overview lecture on </a:t>
            </a:r>
            <a:r>
              <a:rPr lang="en-US" dirty="0" smtClean="0"/>
              <a:t>1.5.23-1.5.31 </a:t>
            </a:r>
            <a:endParaRPr lang="en-US" dirty="0" smtClean="0"/>
          </a:p>
          <a:p>
            <a:r>
              <a:rPr lang="en-US" dirty="0" smtClean="0"/>
              <a:t>Unveiling His Lotus feet – HG </a:t>
            </a:r>
            <a:r>
              <a:rPr lang="en-US" dirty="0" err="1" smtClean="0"/>
              <a:t>Bhurijana</a:t>
            </a:r>
            <a:r>
              <a:rPr lang="en-US" dirty="0" smtClean="0"/>
              <a:t> </a:t>
            </a:r>
            <a:r>
              <a:rPr lang="en-US" dirty="0" err="1" smtClean="0"/>
              <a:t>prabhu</a:t>
            </a:r>
            <a:endParaRPr lang="en-US" dirty="0" smtClean="0"/>
          </a:p>
          <a:p>
            <a:r>
              <a:rPr lang="en-US" dirty="0" smtClean="0"/>
              <a:t>Veda </a:t>
            </a:r>
            <a:r>
              <a:rPr lang="en-US" dirty="0" err="1" smtClean="0"/>
              <a:t>Narayana</a:t>
            </a:r>
            <a:r>
              <a:rPr lang="en-US" dirty="0" smtClean="0"/>
              <a:t> </a:t>
            </a:r>
            <a:r>
              <a:rPr lang="en-US" dirty="0" err="1" smtClean="0"/>
              <a:t>prabhu</a:t>
            </a:r>
            <a:r>
              <a:rPr lang="en-US" dirty="0" smtClean="0"/>
              <a:t> and family</a:t>
            </a:r>
          </a:p>
          <a:p>
            <a:r>
              <a:rPr lang="en-US" dirty="0" smtClean="0"/>
              <a:t>All of your blessings.</a:t>
            </a:r>
            <a:endParaRPr lang="en-US" dirty="0"/>
          </a:p>
        </p:txBody>
      </p:sp>
      <p:sp>
        <p:nvSpPr>
          <p:cNvPr id="3" name="Title 2"/>
          <p:cNvSpPr>
            <a:spLocks noGrp="1"/>
          </p:cNvSpPr>
          <p:nvPr>
            <p:ph type="title"/>
          </p:nvPr>
        </p:nvSpPr>
        <p:spPr/>
        <p:txBody>
          <a:bodyPr/>
          <a:lstStyle/>
          <a:p>
            <a:r>
              <a:rPr lang="en-US" dirty="0" smtClean="0"/>
              <a:t>References</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Nara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0"/>
            <a:ext cx="6172200" cy="693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891706"/>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descr="narada instructs Vyasadev"/>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076470"/>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20" name="Rectangle 8"/>
          <p:cNvSpPr>
            <a:spLocks noChangeArrowheads="1"/>
          </p:cNvSpPr>
          <p:nvPr/>
        </p:nvSpPr>
        <p:spPr bwMode="auto">
          <a:xfrm>
            <a:off x="464127" y="3505200"/>
            <a:ext cx="8229600" cy="2419124"/>
          </a:xfrm>
          <a:prstGeom prst="rect">
            <a:avLst/>
          </a:prstGeom>
          <a:noFill/>
          <a:ln w="9525">
            <a:noFill/>
            <a:miter lim="800000"/>
            <a:headEnd/>
            <a:tailEnd/>
          </a:ln>
          <a:effectLst/>
        </p:spPr>
        <p:txBody>
          <a:bodyPr wrap="square">
            <a:spAutoFit/>
          </a:bodyPr>
          <a:lstStyle/>
          <a:p>
            <a:pPr>
              <a:lnSpc>
                <a:spcPct val="90000"/>
              </a:lnSpc>
              <a:spcBef>
                <a:spcPct val="20000"/>
              </a:spcBef>
            </a:pPr>
            <a:r>
              <a:rPr lang="en-US" sz="2800" dirty="0"/>
              <a:t>O muni, in the last millennium I was born as the son of a certain maidservant engaged in the service of </a:t>
            </a:r>
            <a:r>
              <a:rPr lang="en-US" sz="2800" dirty="0" err="1"/>
              <a:t>brāhmaṇas</a:t>
            </a:r>
            <a:r>
              <a:rPr lang="en-US" sz="2800" dirty="0"/>
              <a:t> who were following the principles of Vedānta. When they were living together during the four months of the rainy season, I was engaged in their </a:t>
            </a:r>
            <a:r>
              <a:rPr lang="en-US" sz="2800" b="1" i="1" u="sng" dirty="0"/>
              <a:t>personal service</a:t>
            </a:r>
            <a:r>
              <a:rPr lang="en-US" sz="2800" dirty="0"/>
              <a:t>.</a:t>
            </a:r>
            <a:endParaRPr lang="en-US" sz="2800" dirty="0">
              <a:latin typeface="Balaram" pitchFamily="2" charset="0"/>
            </a:endParaRPr>
          </a:p>
        </p:txBody>
      </p:sp>
      <p:sp>
        <p:nvSpPr>
          <p:cNvPr id="6" name="Title 5"/>
          <p:cNvSpPr>
            <a:spLocks noGrp="1"/>
          </p:cNvSpPr>
          <p:nvPr>
            <p:ph type="title"/>
          </p:nvPr>
        </p:nvSpPr>
        <p:spPr>
          <a:xfrm>
            <a:off x="692727" y="457200"/>
            <a:ext cx="7772400" cy="2590800"/>
          </a:xfrm>
        </p:spPr>
        <p:txBody>
          <a:bodyPr>
            <a:normAutofit fontScale="90000"/>
          </a:bodyPr>
          <a:lstStyle/>
          <a:p>
            <a:pPr algn="ctr"/>
            <a:r>
              <a:rPr lang="en-US" sz="2800" b="1" dirty="0" smtClean="0"/>
              <a:t/>
            </a:r>
            <a:br>
              <a:rPr lang="en-US" sz="2800" b="1" dirty="0" smtClean="0"/>
            </a:br>
            <a:r>
              <a:rPr lang="en-US" sz="2800" b="1" dirty="0"/>
              <a:t/>
            </a:r>
            <a:br>
              <a:rPr lang="en-US" sz="2800" b="1" dirty="0"/>
            </a:br>
            <a:r>
              <a:rPr lang="en-US" sz="2800" b="1" dirty="0" smtClean="0"/>
              <a:t>1.5.23</a:t>
            </a:r>
            <a:br>
              <a:rPr lang="en-US" sz="2800" b="1" dirty="0" smtClean="0"/>
            </a:br>
            <a:r>
              <a:rPr lang="en-US" sz="2800" b="1" dirty="0"/>
              <a:t/>
            </a:r>
            <a:br>
              <a:rPr lang="en-US" sz="2800" b="1" dirty="0"/>
            </a:br>
            <a:r>
              <a:rPr lang="vi-VN" sz="2800" b="1" dirty="0" smtClean="0"/>
              <a:t>ahaḿ </a:t>
            </a:r>
            <a:r>
              <a:rPr lang="vi-VN" sz="2800" b="1" dirty="0"/>
              <a:t>purātīta-bhave 'bhavaḿ mune</a:t>
            </a:r>
            <a:br>
              <a:rPr lang="vi-VN" sz="2800" b="1" dirty="0"/>
            </a:br>
            <a:r>
              <a:rPr lang="vi-VN" sz="2800" b="1" dirty="0"/>
              <a:t>dāsyās tu kasyāścana veda-vādinām</a:t>
            </a:r>
            <a:br>
              <a:rPr lang="vi-VN" sz="2800" b="1" dirty="0"/>
            </a:br>
            <a:r>
              <a:rPr lang="vi-VN" sz="2800" b="1" dirty="0"/>
              <a:t>nirūpito bālaka eva yogināḿ</a:t>
            </a:r>
            <a:br>
              <a:rPr lang="vi-VN" sz="2800" b="1" dirty="0"/>
            </a:br>
            <a:r>
              <a:rPr lang="vi-VN" sz="2800" b="1" dirty="0"/>
              <a:t>śuśrūṣaṇe prāvṛṣi nirvivikṣatām</a:t>
            </a:r>
          </a:p>
        </p:txBody>
      </p:sp>
    </p:spTree>
  </p:cSld>
  <p:clrMapOvr>
    <a:masterClrMapping/>
  </p:clrMapOvr>
  <p:transition spd="med" advTm="25000">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920">
                                            <p:txEl>
                                              <p:pRg st="0" end="0"/>
                                            </p:txEl>
                                          </p:spTgt>
                                        </p:tgtEl>
                                        <p:attrNameLst>
                                          <p:attrName>style.visibility</p:attrName>
                                        </p:attrNameLst>
                                      </p:cBhvr>
                                      <p:to>
                                        <p:strVal val="visible"/>
                                      </p:to>
                                    </p:set>
                                    <p:animEffect transition="in" filter="blinds(horizontal)">
                                      <p:cBhvr>
                                        <p:cTn id="7" dur="500"/>
                                        <p:tgtEl>
                                          <p:spTgt spid="389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a:noFill/>
          <a:ln/>
        </p:spPr>
        <p:txBody>
          <a:bodyPr/>
          <a:lstStyle/>
          <a:p>
            <a:r>
              <a:rPr lang="en-US" sz="4000"/>
              <a:t>Son of a poor maid servant</a:t>
            </a:r>
          </a:p>
        </p:txBody>
      </p:sp>
    </p:spTree>
    <p:extLst>
      <p:ext uri="{BB962C8B-B14F-4D97-AF65-F5344CB8AC3E}">
        <p14:creationId xmlns:p14="http://schemas.microsoft.com/office/powerpoint/2010/main" val="2153451907"/>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457200" y="455613"/>
            <a:ext cx="8229600" cy="685800"/>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000" dirty="0">
                <a:solidFill>
                  <a:srgbClr val="000000"/>
                </a:solidFill>
              </a:rPr>
              <a:t>Sages </a:t>
            </a:r>
            <a:r>
              <a:rPr lang="en-US" sz="4000" dirty="0" smtClean="0">
                <a:solidFill>
                  <a:srgbClr val="000000"/>
                </a:solidFill>
              </a:rPr>
              <a:t>entering the house</a:t>
            </a:r>
            <a:endParaRPr lang="en-US" sz="4000" dirty="0">
              <a:solidFill>
                <a:srgbClr val="000000"/>
              </a:solidFill>
            </a:endParaRPr>
          </a:p>
        </p:txBody>
      </p:sp>
    </p:spTree>
    <p:extLst>
      <p:ext uri="{BB962C8B-B14F-4D97-AF65-F5344CB8AC3E}">
        <p14:creationId xmlns:p14="http://schemas.microsoft.com/office/powerpoint/2010/main" val="3841610379"/>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3657600"/>
            <a:ext cx="8229600" cy="2849563"/>
          </a:xfrm>
        </p:spPr>
        <p:txBody>
          <a:bodyPr>
            <a:normAutofit/>
          </a:bodyPr>
          <a:lstStyle/>
          <a:p>
            <a:r>
              <a:rPr lang="en-US" dirty="0" err="1" smtClean="0"/>
              <a:t>Prabhupada’s</a:t>
            </a:r>
            <a:r>
              <a:rPr lang="en-US" dirty="0" smtClean="0"/>
              <a:t> Purport (Power of Devotional Service):</a:t>
            </a:r>
          </a:p>
          <a:p>
            <a:r>
              <a:rPr lang="en-US" dirty="0" smtClean="0"/>
              <a:t>He was the son of the most insignificant parentage. He was not properly educated. Still, because </a:t>
            </a:r>
            <a:r>
              <a:rPr lang="en-US" b="1" i="1" dirty="0" smtClean="0"/>
              <a:t>his complete energy was engaged in the service of the Lord</a:t>
            </a:r>
            <a:r>
              <a:rPr lang="en-US" dirty="0" smtClean="0"/>
              <a:t>, he became an immortal sage. Such is the powerful action of devotional service. </a:t>
            </a:r>
            <a:endParaRPr lang="en-US" dirty="0"/>
          </a:p>
        </p:txBody>
      </p:sp>
      <p:pic>
        <p:nvPicPr>
          <p:cNvPr id="1028" name="Picture 4"/>
          <p:cNvPicPr>
            <a:picLocks noChangeAspect="1" noChangeArrowheads="1"/>
          </p:cNvPicPr>
          <p:nvPr/>
        </p:nvPicPr>
        <p:blipFill>
          <a:blip r:embed="rId2" cstate="print"/>
          <a:srcRect/>
          <a:stretch>
            <a:fillRect/>
          </a:stretch>
        </p:blipFill>
        <p:spPr bwMode="auto">
          <a:xfrm>
            <a:off x="2971800" y="685800"/>
            <a:ext cx="2914650" cy="409575"/>
          </a:xfrm>
          <a:prstGeom prst="rect">
            <a:avLst/>
          </a:prstGeom>
          <a:noFill/>
          <a:ln w="9525">
            <a:noFill/>
            <a:miter lim="800000"/>
            <a:headEnd/>
            <a:tailEnd/>
          </a:ln>
        </p:spPr>
      </p:pic>
      <p:pic>
        <p:nvPicPr>
          <p:cNvPr id="7" name="Picture 6" descr="PrabhupadaPointing.jpg"/>
          <p:cNvPicPr>
            <a:picLocks noChangeAspect="1"/>
          </p:cNvPicPr>
          <p:nvPr/>
        </p:nvPicPr>
        <p:blipFill>
          <a:blip r:embed="rId3" cstate="print"/>
          <a:stretch>
            <a:fillRect/>
          </a:stretch>
        </p:blipFill>
        <p:spPr>
          <a:xfrm>
            <a:off x="35512" y="67322"/>
            <a:ext cx="1219200" cy="1316736"/>
          </a:xfrm>
          <a:prstGeom prst="rect">
            <a:avLst/>
          </a:prstGeom>
        </p:spPr>
      </p:pic>
      <p:pic>
        <p:nvPicPr>
          <p:cNvPr id="8" name="Picture 7" descr="prabhupada7.jpg"/>
          <p:cNvPicPr>
            <a:picLocks noChangeAspect="1"/>
          </p:cNvPicPr>
          <p:nvPr/>
        </p:nvPicPr>
        <p:blipFill>
          <a:blip r:embed="rId4" cstate="print"/>
          <a:stretch>
            <a:fillRect/>
          </a:stretch>
        </p:blipFill>
        <p:spPr>
          <a:xfrm>
            <a:off x="152400" y="2895600"/>
            <a:ext cx="990600" cy="1375639"/>
          </a:xfrm>
          <a:prstGeom prst="rect">
            <a:avLst/>
          </a:prstGeom>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1390985"/>
            <a:ext cx="8843963" cy="166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linds(horizontal)">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1" end="1"/>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linds(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8796</TotalTime>
  <Words>1911</Words>
  <Application>Microsoft Office PowerPoint</Application>
  <PresentationFormat>On-screen Show (4:3)</PresentationFormat>
  <Paragraphs>132</Paragraphs>
  <Slides>31</Slides>
  <Notes>0</Notes>
  <HiddenSlides>0</HiddenSlides>
  <MMClips>0</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Paper</vt:lpstr>
      <vt:lpstr>Default Design</vt:lpstr>
      <vt:lpstr>Srimad Bhagavatam (Narada Muni’s  Previous Life)  (1.5.23-1.5.31)</vt:lpstr>
      <vt:lpstr> Contents: 1.5.23 – 1.5.24 Entering of Sages  1.5.25-- 1.5.26 Offering service   1.5.27-1.5.29 Receiving Mercy &amp; Taste  1.5.30-1.5.31 Sages leaving Narada Muni   </vt:lpstr>
      <vt:lpstr>PowerPoint Presentation</vt:lpstr>
      <vt:lpstr>PowerPoint Presentation</vt:lpstr>
      <vt:lpstr>PowerPoint Presentation</vt:lpstr>
      <vt:lpstr>  1.5.23  ahaḿ purātīta-bhave 'bhavaḿ mune dāsyās tu kasyāścana veda-vādinām nirūpito bālaka eva yogināḿ śuśrūṣaṇe prāvṛṣi nirvivikṣatām</vt:lpstr>
      <vt:lpstr>Son of a poor maid servant</vt:lpstr>
      <vt:lpstr>PowerPoint Presentation</vt:lpstr>
      <vt:lpstr>PowerPoint Presentation</vt:lpstr>
      <vt:lpstr>Importance  of Seeking Blessings</vt:lpstr>
      <vt:lpstr> 1.5.24  te mayy apetākhila-cāpale 'rbhake dānte 'dhṛta-krīḍanake 'nuvartini cakruḥ kṛpāḿ yadyapi tulya-darśanāḥ śuśrūṣamāṇe munayo 'lpa-bhāṣiṇi</vt:lpstr>
      <vt:lpstr>PowerPoint Presentation</vt:lpstr>
      <vt:lpstr>PowerPoint Presentation</vt:lpstr>
      <vt:lpstr>     1.5.25 ucchiṣṭa-lepān anumodito dvijaiḥ sakṛt sma bhuñje tad-apāsta-kilbiṣaḥ evaḿ pravṛttasya viśuddha-cetasas tad-dharma evātma-ruciḥ prajāyate </vt:lpstr>
      <vt:lpstr>PowerPoint Presentation</vt:lpstr>
      <vt:lpstr>PowerPoint Presentation</vt:lpstr>
      <vt:lpstr>Three forms of Blessings</vt:lpstr>
      <vt:lpstr>Examples: Three forms of Blessings</vt:lpstr>
      <vt:lpstr> 1.5.26  tatrānvahaḿ kṛṣṇa-kathāḥ pragāyatām anugraheṇāśṛṇavaḿ manoharāḥ tāḥ śraddhayā me 'nupadaḿ viśṛṇvataḥ priyaśravasy ańga mamābhavad ruciḥ </vt:lpstr>
      <vt:lpstr>     Srila Prabhupada’s Purport</vt:lpstr>
      <vt:lpstr>Mercy of Vaishnavas! </vt:lpstr>
      <vt:lpstr> 1.5.27 tasmiḿs tadā labdha-rucer mahā-mate priyaśravasy askhalitā matir mama yayāham etat sad-asat sva-māyayā paśye mayi brahmaṇi kalpitaḿ pare</vt:lpstr>
      <vt:lpstr>Awakening Love for Krishna!</vt:lpstr>
      <vt:lpstr>  1.5.28  itthaḿ śarat-prāvṛṣikāv ṛtū harer viśṛṇvato me 'nusavaḿ yaśo 'malam sańkīrtyamānaḿ munibhir mahātmabhir bhaktiḥ pravṛttātma-rajas-tamopahā</vt:lpstr>
      <vt:lpstr>Month of Karthik! – Narada Muni’s Compassion </vt:lpstr>
      <vt:lpstr>Churning of the Milk Ocean</vt:lpstr>
      <vt:lpstr>1.5.29 &amp; 1.5.30 Translations</vt:lpstr>
      <vt:lpstr>Bhaktivinod Thakur’s Purport on attachment to Saintly devotees:</vt:lpstr>
      <vt:lpstr>  1.5.31 yenaivāhaḿ bhagavato vāsudevasya vedhasaḥ māyānubhāvam avidaḿ yena gacchanti tat-padam</vt:lpstr>
      <vt:lpstr>PowerPoint Presentation</vt:lpstr>
      <vt:lpstr>References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Srimad Bhagavatam  (1.1.4-1.1.11)</dc:title>
  <dc:creator>Ashwin Satyanarayana</dc:creator>
  <cp:lastModifiedBy>Ashwin Satyanarayana</cp:lastModifiedBy>
  <cp:revision>149</cp:revision>
  <dcterms:created xsi:type="dcterms:W3CDTF">2010-03-04T03:02:09Z</dcterms:created>
  <dcterms:modified xsi:type="dcterms:W3CDTF">2010-11-13T16:46:59Z</dcterms:modified>
</cp:coreProperties>
</file>