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8"/>
  </p:notesMasterIdLst>
  <p:sldIdLst>
    <p:sldId id="263" r:id="rId2"/>
    <p:sldId id="327" r:id="rId3"/>
    <p:sldId id="262" r:id="rId4"/>
    <p:sldId id="264" r:id="rId5"/>
    <p:sldId id="288" r:id="rId6"/>
    <p:sldId id="287" r:id="rId7"/>
    <p:sldId id="271" r:id="rId8"/>
    <p:sldId id="266" r:id="rId9"/>
    <p:sldId id="337" r:id="rId10"/>
    <p:sldId id="347" r:id="rId11"/>
    <p:sldId id="328" r:id="rId12"/>
    <p:sldId id="338" r:id="rId13"/>
    <p:sldId id="348" r:id="rId14"/>
    <p:sldId id="329" r:id="rId15"/>
    <p:sldId id="339" r:id="rId16"/>
    <p:sldId id="330" r:id="rId17"/>
    <p:sldId id="340" r:id="rId18"/>
    <p:sldId id="355" r:id="rId19"/>
    <p:sldId id="331" r:id="rId20"/>
    <p:sldId id="341" r:id="rId21"/>
    <p:sldId id="349" r:id="rId22"/>
    <p:sldId id="332" r:id="rId23"/>
    <p:sldId id="342" r:id="rId24"/>
    <p:sldId id="350" r:id="rId25"/>
    <p:sldId id="333" r:id="rId26"/>
    <p:sldId id="343" r:id="rId27"/>
    <p:sldId id="334" r:id="rId28"/>
    <p:sldId id="335" r:id="rId29"/>
    <p:sldId id="345" r:id="rId30"/>
    <p:sldId id="351" r:id="rId31"/>
    <p:sldId id="336" r:id="rId32"/>
    <p:sldId id="352" r:id="rId33"/>
    <p:sldId id="353" r:id="rId34"/>
    <p:sldId id="285" r:id="rId35"/>
    <p:sldId id="354" r:id="rId36"/>
    <p:sldId id="281"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404" autoAdjust="0"/>
  </p:normalViewPr>
  <p:slideViewPr>
    <p:cSldViewPr>
      <p:cViewPr>
        <p:scale>
          <a:sx n="83" d="100"/>
          <a:sy n="83" d="100"/>
        </p:scale>
        <p:origin x="-1182"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0041A-1C35-405B-8B0A-1E2412C01F5E}" type="datetimeFigureOut">
              <a:rPr lang="en-US" smtClean="0"/>
              <a:t>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CB453-FFD7-4663-9D39-2492E2221672}" type="slidenum">
              <a:rPr lang="en-US" smtClean="0"/>
              <a:t>‹#›</a:t>
            </a:fld>
            <a:endParaRPr lang="en-US"/>
          </a:p>
        </p:txBody>
      </p:sp>
    </p:spTree>
    <p:extLst>
      <p:ext uri="{BB962C8B-B14F-4D97-AF65-F5344CB8AC3E}">
        <p14:creationId xmlns:p14="http://schemas.microsoft.com/office/powerpoint/2010/main" val="217936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8</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31</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11</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14</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16</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19</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22</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25</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27</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28</a:t>
            </a:fld>
            <a:endParaRPr lang="en-US"/>
          </a:p>
        </p:txBody>
      </p:sp>
    </p:spTree>
    <p:extLst>
      <p:ext uri="{BB962C8B-B14F-4D97-AF65-F5344CB8AC3E}">
        <p14:creationId xmlns:p14="http://schemas.microsoft.com/office/powerpoint/2010/main" val="139198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310295" name="Rectangle 23"/>
          <p:cNvSpPr>
            <a:spLocks noGrp="1" noChangeArrowheads="1"/>
          </p:cNvSpPr>
          <p:nvPr>
            <p:ph type="dt" sz="quarter" idx="2"/>
          </p:nvPr>
        </p:nvSpPr>
        <p:spPr/>
        <p:txBody>
          <a:bodyPr/>
          <a:lstStyle>
            <a:lvl1pPr>
              <a:defRPr/>
            </a:lvl1pPr>
          </a:lstStyle>
          <a:p>
            <a:endParaRPr lang="en-US"/>
          </a:p>
        </p:txBody>
      </p:sp>
      <p:sp>
        <p:nvSpPr>
          <p:cNvPr id="310296" name="Rectangle 24"/>
          <p:cNvSpPr>
            <a:spLocks noGrp="1" noChangeArrowheads="1"/>
          </p:cNvSpPr>
          <p:nvPr>
            <p:ph type="ftr" sz="quarter" idx="3"/>
          </p:nvPr>
        </p:nvSpPr>
        <p:spPr/>
        <p:txBody>
          <a:bodyPr/>
          <a:lstStyle>
            <a:lvl1pPr>
              <a:defRPr/>
            </a:lvl1pPr>
          </a:lstStyle>
          <a:p>
            <a:endParaRPr lang="en-US"/>
          </a:p>
        </p:txBody>
      </p:sp>
      <p:sp>
        <p:nvSpPr>
          <p:cNvPr id="310297" name="Rectangle 25"/>
          <p:cNvSpPr>
            <a:spLocks noGrp="1" noChangeArrowheads="1"/>
          </p:cNvSpPr>
          <p:nvPr>
            <p:ph type="sldNum" sz="quarter" idx="4"/>
          </p:nvPr>
        </p:nvSpPr>
        <p:spPr/>
        <p:txBody>
          <a:bodyPr/>
          <a:lstStyle>
            <a:lvl1pPr>
              <a:defRPr/>
            </a:lvl1pPr>
          </a:lstStyle>
          <a:p>
            <a:fld id="{266ED846-559C-4124-B7F6-FD77554AE84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1C6EFB-981E-448D-BDD3-F61BB826CB37}" type="slidenum">
              <a:rPr lang="en-US"/>
              <a:pPr/>
              <a:t>‹#›</a:t>
            </a:fld>
            <a:endParaRPr lang="en-US"/>
          </a:p>
        </p:txBody>
      </p:sp>
    </p:spTree>
    <p:extLst>
      <p:ext uri="{BB962C8B-B14F-4D97-AF65-F5344CB8AC3E}">
        <p14:creationId xmlns:p14="http://schemas.microsoft.com/office/powerpoint/2010/main" val="214294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E8A4D2-111D-476D-8D0E-3FBCCA0D57DD}" type="slidenum">
              <a:rPr lang="en-US"/>
              <a:pPr/>
              <a:t>‹#›</a:t>
            </a:fld>
            <a:endParaRPr lang="en-US"/>
          </a:p>
        </p:txBody>
      </p:sp>
    </p:spTree>
    <p:extLst>
      <p:ext uri="{BB962C8B-B14F-4D97-AF65-F5344CB8AC3E}">
        <p14:creationId xmlns:p14="http://schemas.microsoft.com/office/powerpoint/2010/main" val="2841880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17C8A9-79D8-4AA7-ADD1-E174B06D0CD2}" type="slidenum">
              <a:rPr lang="en-US"/>
              <a:pPr>
                <a:defRPr/>
              </a:pPr>
              <a:t>‹#›</a:t>
            </a:fld>
            <a:endParaRPr lang="en-US"/>
          </a:p>
        </p:txBody>
      </p:sp>
    </p:spTree>
    <p:extLst>
      <p:ext uri="{BB962C8B-B14F-4D97-AF65-F5344CB8AC3E}">
        <p14:creationId xmlns:p14="http://schemas.microsoft.com/office/powerpoint/2010/main" val="12698090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446BD1-F139-4DA3-844B-DDFC6104FE74}" type="slidenum">
              <a:rPr lang="en-US"/>
              <a:pPr/>
              <a:t>‹#›</a:t>
            </a:fld>
            <a:endParaRPr lang="en-US"/>
          </a:p>
        </p:txBody>
      </p:sp>
    </p:spTree>
    <p:extLst>
      <p:ext uri="{BB962C8B-B14F-4D97-AF65-F5344CB8AC3E}">
        <p14:creationId xmlns:p14="http://schemas.microsoft.com/office/powerpoint/2010/main" val="416329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D8FE0-0B5F-4417-A000-4763CF965387}" type="slidenum">
              <a:rPr lang="en-US"/>
              <a:pPr/>
              <a:t>‹#›</a:t>
            </a:fld>
            <a:endParaRPr lang="en-US"/>
          </a:p>
        </p:txBody>
      </p:sp>
    </p:spTree>
    <p:extLst>
      <p:ext uri="{BB962C8B-B14F-4D97-AF65-F5344CB8AC3E}">
        <p14:creationId xmlns:p14="http://schemas.microsoft.com/office/powerpoint/2010/main" val="230582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CC373D-A18E-4147-8B12-B7CAC9CCD582}" type="slidenum">
              <a:rPr lang="en-US"/>
              <a:pPr/>
              <a:t>‹#›</a:t>
            </a:fld>
            <a:endParaRPr lang="en-US"/>
          </a:p>
        </p:txBody>
      </p:sp>
    </p:spTree>
    <p:extLst>
      <p:ext uri="{BB962C8B-B14F-4D97-AF65-F5344CB8AC3E}">
        <p14:creationId xmlns:p14="http://schemas.microsoft.com/office/powerpoint/2010/main" val="313373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98E1CD-CE6D-4227-96D7-CE416ADCE387}" type="slidenum">
              <a:rPr lang="en-US"/>
              <a:pPr/>
              <a:t>‹#›</a:t>
            </a:fld>
            <a:endParaRPr lang="en-US"/>
          </a:p>
        </p:txBody>
      </p:sp>
    </p:spTree>
    <p:extLst>
      <p:ext uri="{BB962C8B-B14F-4D97-AF65-F5344CB8AC3E}">
        <p14:creationId xmlns:p14="http://schemas.microsoft.com/office/powerpoint/2010/main" val="63863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3559E4-3368-407B-9447-66C4E8478E0C}" type="slidenum">
              <a:rPr lang="en-US"/>
              <a:pPr/>
              <a:t>‹#›</a:t>
            </a:fld>
            <a:endParaRPr lang="en-US"/>
          </a:p>
        </p:txBody>
      </p:sp>
    </p:spTree>
    <p:extLst>
      <p:ext uri="{BB962C8B-B14F-4D97-AF65-F5344CB8AC3E}">
        <p14:creationId xmlns:p14="http://schemas.microsoft.com/office/powerpoint/2010/main" val="48352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8A59DB-4DC6-44BE-BF0A-0FB91AB096C0}" type="slidenum">
              <a:rPr lang="en-US"/>
              <a:pPr/>
              <a:t>‹#›</a:t>
            </a:fld>
            <a:endParaRPr lang="en-US"/>
          </a:p>
        </p:txBody>
      </p:sp>
    </p:spTree>
    <p:extLst>
      <p:ext uri="{BB962C8B-B14F-4D97-AF65-F5344CB8AC3E}">
        <p14:creationId xmlns:p14="http://schemas.microsoft.com/office/powerpoint/2010/main" val="70332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28EE74-80F3-437C-98E6-6502FBE50DC9}" type="slidenum">
              <a:rPr lang="en-US"/>
              <a:pPr/>
              <a:t>‹#›</a:t>
            </a:fld>
            <a:endParaRPr lang="en-US"/>
          </a:p>
        </p:txBody>
      </p:sp>
    </p:spTree>
    <p:extLst>
      <p:ext uri="{BB962C8B-B14F-4D97-AF65-F5344CB8AC3E}">
        <p14:creationId xmlns:p14="http://schemas.microsoft.com/office/powerpoint/2010/main" val="63664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DC336A-CDEC-4331-B06B-214D9F8973B3}" type="slidenum">
              <a:rPr lang="en-US"/>
              <a:pPr/>
              <a:t>‹#›</a:t>
            </a:fld>
            <a:endParaRPr lang="en-US"/>
          </a:p>
        </p:txBody>
      </p:sp>
    </p:spTree>
    <p:extLst>
      <p:ext uri="{BB962C8B-B14F-4D97-AF65-F5344CB8AC3E}">
        <p14:creationId xmlns:p14="http://schemas.microsoft.com/office/powerpoint/2010/main" val="93412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4B5609D0-CBEF-46B9-94CE-A167A961AD8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vedabase.net/s/srimad" TargetMode="External"/><Relationship Id="rId2" Type="http://schemas.openxmlformats.org/officeDocument/2006/relationships/hyperlink" Target="http://vedabase.net/s/sukadeva" TargetMode="External"/><Relationship Id="rId1" Type="http://schemas.openxmlformats.org/officeDocument/2006/relationships/slideLayout" Target="../slideLayouts/slideLayout12.xml"/><Relationship Id="rId6" Type="http://schemas.openxmlformats.org/officeDocument/2006/relationships/hyperlink" Target="http://vedabase.net/p/pariksit" TargetMode="External"/><Relationship Id="rId5" Type="http://schemas.openxmlformats.org/officeDocument/2006/relationships/hyperlink" Target="http://vedabase.net/m/maharaja" TargetMode="External"/><Relationship Id="rId4" Type="http://schemas.openxmlformats.org/officeDocument/2006/relationships/hyperlink" Target="http://vedabase.net/b/bhagavata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vedabase.net/b/brahmana" TargetMode="External"/><Relationship Id="rId4" Type="http://schemas.openxmlformats.org/officeDocument/2006/relationships/hyperlink" Target="http://vedabase.net/p/pariksi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k/ksatriya" TargetMode="External"/><Relationship Id="rId2" Type="http://schemas.openxmlformats.org/officeDocument/2006/relationships/hyperlink" Target="http://vedabase.net/s/sukadeva" TargetMode="External"/><Relationship Id="rId1" Type="http://schemas.openxmlformats.org/officeDocument/2006/relationships/slideLayout" Target="../slideLayouts/slideLayout12.xml"/><Relationship Id="rId6" Type="http://schemas.openxmlformats.org/officeDocument/2006/relationships/hyperlink" Target="http://vedabase.net/p/pariksit" TargetMode="External"/><Relationship Id="rId5" Type="http://schemas.openxmlformats.org/officeDocument/2006/relationships/hyperlink" Target="http://vedabase.net/c/caitanya" TargetMode="External"/><Relationship Id="rId4" Type="http://schemas.openxmlformats.org/officeDocument/2006/relationships/hyperlink" Target="http://vedabase.net/p/prataparudr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vedabase.net/d/dvija" TargetMode="External"/><Relationship Id="rId7" Type="http://schemas.openxmlformats.org/officeDocument/2006/relationships/hyperlink" Target="http://vedabase.net/s/sukadeva" TargetMode="External"/><Relationship Id="rId2" Type="http://schemas.openxmlformats.org/officeDocument/2006/relationships/hyperlink" Target="http://vedabase.net/k/ksatra" TargetMode="External"/><Relationship Id="rId1" Type="http://schemas.openxmlformats.org/officeDocument/2006/relationships/slideLayout" Target="../slideLayouts/slideLayout12.xml"/><Relationship Id="rId6" Type="http://schemas.openxmlformats.org/officeDocument/2006/relationships/hyperlink" Target="http://vedabase.net/p/pariksit" TargetMode="External"/><Relationship Id="rId5" Type="http://schemas.openxmlformats.org/officeDocument/2006/relationships/hyperlink" Target="http://vedabase.net/m/maharaja" TargetMode="External"/><Relationship Id="rId4" Type="http://schemas.openxmlformats.org/officeDocument/2006/relationships/hyperlink" Target="http://vedabase.net/b/brahm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vedabase.net/v/visnu"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vedabase.net/b/bile" TargetMode="External"/><Relationship Id="rId2" Type="http://schemas.openxmlformats.org/officeDocument/2006/relationships/hyperlink" Target="http://vedabase.net/sb/10/84/13/en"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vedabase.net/p/pandu" TargetMode="External"/><Relationship Id="rId4" Type="http://schemas.openxmlformats.org/officeDocument/2006/relationships/hyperlink" Target="http://vedabase.net/k/krsn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vedabase.net/p/prahlada"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vedabase.net/y/yudhisthira"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12.xml"/><Relationship Id="rId6" Type="http://schemas.openxmlformats.org/officeDocument/2006/relationships/hyperlink" Target="http://vedabase.net/p/pariksit" TargetMode="External"/><Relationship Id="rId5" Type="http://schemas.openxmlformats.org/officeDocument/2006/relationships/hyperlink" Target="http://vedabase.net/k/krsna" TargetMode="External"/><Relationship Id="rId4" Type="http://schemas.openxmlformats.org/officeDocument/2006/relationships/hyperlink" Target="http://vedabase.net/k/kunti"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vedabase.net/s/srila" TargetMode="External"/><Relationship Id="rId3" Type="http://schemas.openxmlformats.org/officeDocument/2006/relationships/hyperlink" Target="http://vedabase.net/k/krsna" TargetMode="External"/><Relationship Id="rId7" Type="http://schemas.openxmlformats.org/officeDocument/2006/relationships/hyperlink" Target="http://vedabase.net/b/bhagavatam" TargetMode="External"/><Relationship Id="rId2" Type="http://schemas.openxmlformats.org/officeDocument/2006/relationships/hyperlink" Target="http://vedabase.net/s/sukadeva" TargetMode="External"/><Relationship Id="rId1" Type="http://schemas.openxmlformats.org/officeDocument/2006/relationships/slideLayout" Target="../slideLayouts/slideLayout12.xml"/><Relationship Id="rId6" Type="http://schemas.openxmlformats.org/officeDocument/2006/relationships/hyperlink" Target="http://vedabase.net/s/srimad" TargetMode="External"/><Relationship Id="rId5" Type="http://schemas.openxmlformats.org/officeDocument/2006/relationships/hyperlink" Target="http://vedabase.net/p/pariksit" TargetMode="External"/><Relationship Id="rId4" Type="http://schemas.openxmlformats.org/officeDocument/2006/relationships/hyperlink" Target="http://vedabase.net/m/maharaja"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vedabase.net/p/pariksit"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12.xml"/><Relationship Id="rId5" Type="http://schemas.openxmlformats.org/officeDocument/2006/relationships/hyperlink" Target="http://vedabase.net/b/bhagavatam" TargetMode="External"/><Relationship Id="rId4" Type="http://schemas.openxmlformats.org/officeDocument/2006/relationships/hyperlink" Target="http://vedabase.net/s/srimad"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vedabase.net/b/brahmana"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vedabase.net/m/maharaja" TargetMode="External"/><Relationship Id="rId2" Type="http://schemas.openxmlformats.org/officeDocument/2006/relationships/hyperlink" Target="http://vedabase.net/s/sukadeva" TargetMode="External"/><Relationship Id="rId1" Type="http://schemas.openxmlformats.org/officeDocument/2006/relationships/slideLayout" Target="../slideLayouts/slideLayout12.xml"/><Relationship Id="rId4" Type="http://schemas.openxmlformats.org/officeDocument/2006/relationships/hyperlink" Target="http://vedabase.net/p/pariksit"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http://www.romapadaswami.com/" TargetMode="External"/><Relationship Id="rId2" Type="http://schemas.openxmlformats.org/officeDocument/2006/relationships/hyperlink" Target="http://www.prabhupadavani.org/"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rimadbhagavatam.com/j/jayam" TargetMode="External"/><Relationship Id="rId13" Type="http://schemas.openxmlformats.org/officeDocument/2006/relationships/hyperlink" Target="http://srimadbhagavatam.com/n/nara" TargetMode="External"/><Relationship Id="rId3" Type="http://schemas.openxmlformats.org/officeDocument/2006/relationships/hyperlink" Target="http://srimadbhagavatam.com/n/namaskrtya" TargetMode="External"/><Relationship Id="rId7" Type="http://schemas.openxmlformats.org/officeDocument/2006/relationships/hyperlink" Target="http://srimadbhagavatam.com/v/vyasam" TargetMode="External"/><Relationship Id="rId12" Type="http://schemas.openxmlformats.org/officeDocument/2006/relationships/hyperlink" Target="http://srimadbhagavatam.com/n/narayana" TargetMode="External"/><Relationship Id="rId2" Type="http://schemas.openxmlformats.org/officeDocument/2006/relationships/hyperlink" Target="http://srimadbhagavatam.com/n/narayanam" TargetMode="External"/><Relationship Id="rId16" Type="http://schemas.openxmlformats.org/officeDocument/2006/relationships/hyperlink" Target="http://srimadbhagavatam.com/s/srila" TargetMode="External"/><Relationship Id="rId1" Type="http://schemas.openxmlformats.org/officeDocument/2006/relationships/slideLayout" Target="../slideLayouts/slideLayout2.xml"/><Relationship Id="rId6" Type="http://schemas.openxmlformats.org/officeDocument/2006/relationships/hyperlink" Target="http://srimadbhagavatam.com/s/sarasvatim"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d/devim" TargetMode="External"/><Relationship Id="rId15" Type="http://schemas.openxmlformats.org/officeDocument/2006/relationships/hyperlink" Target="http://srimadbhagavatam.com/s/sarasvati" TargetMode="External"/><Relationship Id="rId10" Type="http://schemas.openxmlformats.org/officeDocument/2006/relationships/hyperlink" Target="http://srimadbhagavatam.com/s/srimad" TargetMode="External"/><Relationship Id="rId4" Type="http://schemas.openxmlformats.org/officeDocument/2006/relationships/hyperlink" Target="http://srimadbhagavatam.com/n/naram" TargetMode="External"/><Relationship Id="rId9" Type="http://schemas.openxmlformats.org/officeDocument/2006/relationships/hyperlink" Target="http://srimadbhagavatam.com/u/udirayet" TargetMode="External"/><Relationship Id="rId14" Type="http://schemas.openxmlformats.org/officeDocument/2006/relationships/hyperlink" Target="http://srimadbhagavatam.com/r/rsi"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rimadbhagavatam.com/s/sloke" TargetMode="External"/><Relationship Id="rId3" Type="http://schemas.openxmlformats.org/officeDocument/2006/relationships/hyperlink" Target="http://srimadbhagavatam.com/a/abhadresu" TargetMode="External"/><Relationship Id="rId7" Type="http://schemas.openxmlformats.org/officeDocument/2006/relationships/hyperlink" Target="http://srimadbhagavatam.com/u/uttama" TargetMode="External"/><Relationship Id="rId2" Type="http://schemas.openxmlformats.org/officeDocument/2006/relationships/hyperlink" Target="http://srimadbhagavatam.com/n/nasta" TargetMode="External"/><Relationship Id="rId1" Type="http://schemas.openxmlformats.org/officeDocument/2006/relationships/slideLayout" Target="../slideLayouts/slideLayout2.xml"/><Relationship Id="rId6" Type="http://schemas.openxmlformats.org/officeDocument/2006/relationships/hyperlink" Target="http://srimadbhagavatam.com/s/sevaya"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b/bhagavata" TargetMode="External"/><Relationship Id="rId10" Type="http://schemas.openxmlformats.org/officeDocument/2006/relationships/hyperlink" Target="http://srimadbhagavatam.com/n/naisthiki" TargetMode="External"/><Relationship Id="rId4" Type="http://schemas.openxmlformats.org/officeDocument/2006/relationships/hyperlink" Target="http://srimadbhagavatam.com/n/nityam" TargetMode="External"/><Relationship Id="rId9" Type="http://schemas.openxmlformats.org/officeDocument/2006/relationships/hyperlink" Target="http://srimadbhagavatam.com/b/bhavat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7" Type="http://schemas.openxmlformats.org/officeDocument/2006/relationships/hyperlink" Target="http://vedabase.net/p/pariksi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vedabase.net/m/maharaja" TargetMode="External"/><Relationship Id="rId5" Type="http://schemas.openxmlformats.org/officeDocument/2006/relationships/hyperlink" Target="http://vedabase.net/s/sukadeva" TargetMode="External"/><Relationship Id="rId4" Type="http://schemas.openxmlformats.org/officeDocument/2006/relationships/hyperlink" Target="http://vedabase.net/s/sri"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vedabase.net/p/pariksit" TargetMode="External"/><Relationship Id="rId7" Type="http://schemas.openxmlformats.org/officeDocument/2006/relationships/hyperlink" Target="http://vedabase.net/b/bhagavatam"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12.xml"/><Relationship Id="rId6" Type="http://schemas.openxmlformats.org/officeDocument/2006/relationships/hyperlink" Target="http://vedabase.net/s/srimad" TargetMode="External"/><Relationship Id="rId5" Type="http://schemas.openxmlformats.org/officeDocument/2006/relationships/hyperlink" Target="http://vedabase.net/s/sri" TargetMode="External"/><Relationship Id="rId4" Type="http://schemas.openxmlformats.org/officeDocument/2006/relationships/hyperlink" Target="http://vedabase.net/s/sukadev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2935"/>
            <a:ext cx="9144000" cy="1034129"/>
          </a:xfrm>
          <a:prstGeom prst="rect">
            <a:avLst/>
          </a:prstGeom>
          <a:noFill/>
        </p:spPr>
        <p:txBody>
          <a:bodyPr wrap="square" rtlCol="0">
            <a:spAutoFit/>
          </a:bodyPr>
          <a:lstStyle/>
          <a:p>
            <a:pPr algn="ctr" eaLnBrk="1" hangingPunct="1">
              <a:lnSpc>
                <a:spcPct val="90000"/>
              </a:lnSpc>
              <a:defRPr/>
            </a:pPr>
            <a:r>
              <a:rPr lang="en-US" sz="3600" b="1" i="1" dirty="0" err="1" smtClean="0">
                <a:ln w="12700">
                  <a:solidFill>
                    <a:schemeClr val="tx2">
                      <a:satMod val="155000"/>
                    </a:schemeClr>
                  </a:solidFill>
                  <a:prstDash val="solid"/>
                </a:ln>
                <a:solidFill>
                  <a:schemeClr val="accent5">
                    <a:lumMod val="75000"/>
                  </a:schemeClr>
                </a:solidFill>
                <a:latin typeface="+mj-lt"/>
              </a:rPr>
              <a:t>Srimad</a:t>
            </a:r>
            <a:r>
              <a:rPr lang="en-US" sz="3600" b="1" i="1" dirty="0" smtClean="0">
                <a:ln w="12700">
                  <a:solidFill>
                    <a:schemeClr val="tx2">
                      <a:satMod val="155000"/>
                    </a:schemeClr>
                  </a:solidFill>
                  <a:prstDash val="solid"/>
                </a:ln>
                <a:solidFill>
                  <a:schemeClr val="accent5">
                    <a:lumMod val="75000"/>
                  </a:schemeClr>
                </a:solidFill>
                <a:latin typeface="+mj-lt"/>
              </a:rPr>
              <a:t> </a:t>
            </a:r>
            <a:r>
              <a:rPr lang="en-US" sz="3600" b="1" i="1" dirty="0" err="1" smtClean="0">
                <a:ln w="12700">
                  <a:solidFill>
                    <a:schemeClr val="tx2">
                      <a:satMod val="155000"/>
                    </a:schemeClr>
                  </a:solidFill>
                  <a:prstDash val="solid"/>
                </a:ln>
                <a:solidFill>
                  <a:schemeClr val="accent5">
                    <a:lumMod val="75000"/>
                  </a:schemeClr>
                </a:solidFill>
                <a:latin typeface="+mj-lt"/>
              </a:rPr>
              <a:t>Bhagavatam</a:t>
            </a:r>
            <a:r>
              <a:rPr lang="en-US" sz="3600" b="1" i="1" dirty="0" smtClean="0">
                <a:ln w="12700">
                  <a:solidFill>
                    <a:schemeClr val="tx2">
                      <a:satMod val="155000"/>
                    </a:schemeClr>
                  </a:solidFill>
                  <a:prstDash val="solid"/>
                </a:ln>
                <a:solidFill>
                  <a:schemeClr val="accent5">
                    <a:lumMod val="75000"/>
                  </a:schemeClr>
                </a:solidFill>
                <a:latin typeface="+mj-lt"/>
              </a:rPr>
              <a:t> </a:t>
            </a:r>
          </a:p>
          <a:p>
            <a:pPr algn="ctr" eaLnBrk="1" hangingPunct="1">
              <a:lnSpc>
                <a:spcPct val="90000"/>
              </a:lnSpc>
              <a:defRPr/>
            </a:pPr>
            <a:r>
              <a:rPr lang="en-US" sz="3200" b="1" i="1" dirty="0" smtClean="0">
                <a:solidFill>
                  <a:schemeClr val="accent5">
                    <a:lumMod val="75000"/>
                  </a:schemeClr>
                </a:solidFill>
                <a:latin typeface="+mj-lt"/>
              </a:rPr>
              <a:t>Canto </a:t>
            </a:r>
            <a:r>
              <a:rPr lang="en-US" sz="3200" b="1" i="1" dirty="0">
                <a:solidFill>
                  <a:schemeClr val="accent5">
                    <a:lumMod val="75000"/>
                  </a:schemeClr>
                </a:solidFill>
                <a:latin typeface="+mj-lt"/>
              </a:rPr>
              <a:t>1 Chapter </a:t>
            </a:r>
            <a:r>
              <a:rPr lang="en-US" sz="3200" b="1" i="1" dirty="0" smtClean="0">
                <a:solidFill>
                  <a:schemeClr val="accent5">
                    <a:lumMod val="75000"/>
                  </a:schemeClr>
                </a:solidFill>
                <a:latin typeface="+mj-lt"/>
              </a:rPr>
              <a:t>19 – </a:t>
            </a:r>
            <a:r>
              <a:rPr lang="en-US" sz="3200" dirty="0" smtClean="0"/>
              <a:t>Humility is empowering</a:t>
            </a:r>
            <a:endParaRPr lang="en-US" sz="3200" b="1" i="1" dirty="0">
              <a:solidFill>
                <a:schemeClr val="accent5">
                  <a:lumMod val="75000"/>
                </a:schemeClr>
              </a:solidFill>
              <a:latin typeface="+mj-lt"/>
            </a:endParaRPr>
          </a:p>
        </p:txBody>
      </p:sp>
      <p:pic>
        <p:nvPicPr>
          <p:cNvPr id="1026" name="Picture 2" descr="http://news.iskcon.com/gallery2/main.php?g2_view=core.DownloadItem&amp;g2_itemId=1632&amp;g2_serialNumber=1&amp;g2_GALLERYSID=6329ebd78fcfe32ece1036170960691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133600"/>
            <a:ext cx="4800600" cy="33070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heharekrishnamovement.files.wordpress.com/2011/06/pariksh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133601"/>
            <a:ext cx="4343400" cy="330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990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ircle(in)">
                                      <p:cBhvr>
                                        <p:cTn id="14"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 </a:t>
            </a:r>
            <a:r>
              <a:rPr lang="en-US" sz="2400" dirty="0" err="1">
                <a:effectLst/>
                <a:hlinkClick r:id="rId2"/>
              </a:rPr>
              <a:t>Śukadeva</a:t>
            </a:r>
            <a:r>
              <a:rPr lang="en-US" sz="2400" dirty="0">
                <a:effectLst/>
              </a:rPr>
              <a:t> </a:t>
            </a:r>
            <a:r>
              <a:rPr lang="en-US" sz="2400" dirty="0" err="1">
                <a:effectLst/>
              </a:rPr>
              <a:t>Gosvāmī</a:t>
            </a:r>
            <a:r>
              <a:rPr lang="en-US" sz="2400" dirty="0">
                <a:effectLst/>
              </a:rPr>
              <a:t> learned </a:t>
            </a:r>
            <a:r>
              <a:rPr lang="en-US" sz="2400" dirty="0" err="1">
                <a:effectLst/>
                <a:hlinkClick r:id="rId3"/>
              </a:rPr>
              <a:t>Śrīmad</a:t>
            </a:r>
            <a:r>
              <a:rPr lang="en-US" sz="2400" dirty="0" err="1">
                <a:effectLst/>
              </a:rPr>
              <a:t>-</a:t>
            </a:r>
            <a:r>
              <a:rPr lang="en-US" sz="2400" dirty="0" err="1">
                <a:effectLst/>
                <a:hlinkClick r:id="rId4"/>
              </a:rPr>
              <a:t>Bhāgavatam</a:t>
            </a:r>
            <a:r>
              <a:rPr lang="en-US" sz="2400" dirty="0">
                <a:effectLst/>
              </a:rPr>
              <a:t> from his father, </a:t>
            </a:r>
            <a:r>
              <a:rPr lang="en-US" sz="2400" dirty="0" err="1">
                <a:effectLst/>
              </a:rPr>
              <a:t>Vyāsadeva</a:t>
            </a:r>
            <a:r>
              <a:rPr lang="en-US" sz="2400" dirty="0">
                <a:effectLst/>
              </a:rPr>
              <a:t>, but he had no chance to recite it. Before </a:t>
            </a:r>
            <a:r>
              <a:rPr lang="en-US" sz="2400" dirty="0" err="1">
                <a:effectLst/>
                <a:hlinkClick r:id="rId5"/>
              </a:rPr>
              <a:t>Mahārāja</a:t>
            </a:r>
            <a:r>
              <a:rPr lang="en-US" sz="2400" dirty="0" err="1">
                <a:effectLst/>
                <a:hlinkClick r:id="rId6"/>
              </a:rPr>
              <a:t>Parīkṣit</a:t>
            </a:r>
            <a:r>
              <a:rPr lang="en-US" sz="2400" dirty="0">
                <a:effectLst/>
              </a:rPr>
              <a:t> he recited </a:t>
            </a:r>
            <a:r>
              <a:rPr lang="en-US" sz="2400" dirty="0" err="1">
                <a:effectLst/>
                <a:hlinkClick r:id="rId3"/>
              </a:rPr>
              <a:t>Śrīmad</a:t>
            </a:r>
            <a:r>
              <a:rPr lang="en-US" sz="2400" dirty="0" err="1">
                <a:effectLst/>
              </a:rPr>
              <a:t>-</a:t>
            </a:r>
            <a:r>
              <a:rPr lang="en-US" sz="2400" dirty="0" err="1">
                <a:effectLst/>
                <a:hlinkClick r:id="rId4"/>
              </a:rPr>
              <a:t>Bhāgavatam</a:t>
            </a:r>
            <a:r>
              <a:rPr lang="en-US" sz="2400" dirty="0">
                <a:effectLst/>
              </a:rPr>
              <a:t> and answered the questions of </a:t>
            </a:r>
            <a:r>
              <a:rPr lang="en-US" sz="2400" dirty="0">
                <a:effectLst/>
                <a:hlinkClick r:id="rId5"/>
              </a:rPr>
              <a:t>Mahārāja</a:t>
            </a:r>
            <a:r>
              <a:rPr lang="en-US" sz="2400" dirty="0">
                <a:effectLst/>
              </a:rPr>
              <a:t> </a:t>
            </a:r>
            <a:r>
              <a:rPr lang="en-US" sz="2400" dirty="0" err="1">
                <a:effectLst/>
                <a:hlinkClick r:id="rId6"/>
              </a:rPr>
              <a:t>Parīkṣit</a:t>
            </a:r>
            <a:r>
              <a:rPr lang="en-US" sz="2400" dirty="0">
                <a:effectLst/>
              </a:rPr>
              <a:t> unhesitatingly, and thus both the master and the disciple got salvation</a:t>
            </a:r>
            <a:r>
              <a:rPr lang="en-US" sz="2400" dirty="0" smtClean="0">
                <a:effectLst/>
              </a:rPr>
              <a:t>.</a:t>
            </a:r>
          </a:p>
          <a:p>
            <a:pPr lvl="1">
              <a:buFont typeface="Wingdings" pitchFamily="2" charset="2"/>
              <a:buChar char="Ø"/>
            </a:pPr>
            <a:r>
              <a:rPr lang="en-US" sz="2400" dirty="0" smtClean="0">
                <a:effectLst/>
              </a:rPr>
              <a:t>HH </a:t>
            </a:r>
            <a:r>
              <a:rPr lang="en-US" sz="2400" dirty="0" err="1" smtClean="0">
                <a:effectLst/>
              </a:rPr>
              <a:t>Romapada</a:t>
            </a:r>
            <a:r>
              <a:rPr lang="en-US" sz="2400" dirty="0" smtClean="0">
                <a:effectLst/>
              </a:rPr>
              <a:t> Swami: </a:t>
            </a:r>
            <a:r>
              <a:rPr lang="en-US" sz="2400" dirty="0" err="1" smtClean="0">
                <a:effectLst/>
              </a:rPr>
              <a:t>Bhagavatam</a:t>
            </a:r>
            <a:r>
              <a:rPr lang="en-US" sz="2400" dirty="0" smtClean="0">
                <a:effectLst/>
              </a:rPr>
              <a:t> is teaching us how qualified people receive saints and benefit from association</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5356819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32</a:t>
            </a:r>
          </a:p>
          <a:p>
            <a:pPr marL="0" indent="0" algn="ctr">
              <a:buNone/>
            </a:pPr>
            <a:r>
              <a:rPr lang="vi-VN" dirty="0"/>
              <a:t>parīkṣid uvāca</a:t>
            </a:r>
          </a:p>
          <a:p>
            <a:pPr marL="0" indent="0" algn="ctr">
              <a:buNone/>
            </a:pPr>
            <a:r>
              <a:rPr lang="vi-VN" dirty="0"/>
              <a:t>aho adya vayaḿ brahman</a:t>
            </a:r>
          </a:p>
          <a:p>
            <a:pPr marL="0" indent="0" algn="ctr">
              <a:buNone/>
            </a:pPr>
            <a:r>
              <a:rPr lang="vi-VN" dirty="0"/>
              <a:t>sat-sevyāḥ kṣatra-bandhavaḥ</a:t>
            </a:r>
          </a:p>
          <a:p>
            <a:pPr marL="0" indent="0" algn="ctr">
              <a:buNone/>
            </a:pPr>
            <a:r>
              <a:rPr lang="vi-VN" dirty="0"/>
              <a:t>kṛpayātithi-rūpeṇa</a:t>
            </a:r>
          </a:p>
          <a:p>
            <a:pPr marL="0" indent="0" algn="ctr">
              <a:buNone/>
            </a:pPr>
            <a:r>
              <a:rPr lang="vi-VN" dirty="0"/>
              <a:t>bhavadbhis tīrthakāḥ kṛtāḥ</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a:effectLst/>
              </a:rPr>
              <a:t>The fortunate King </a:t>
            </a:r>
            <a:r>
              <a:rPr lang="en-US" sz="2800" dirty="0" err="1">
                <a:effectLst/>
                <a:hlinkClick r:id="rId4"/>
              </a:rPr>
              <a:t>Parīkṣit</a:t>
            </a:r>
            <a:r>
              <a:rPr lang="en-US" sz="2800" dirty="0">
                <a:effectLst/>
              </a:rPr>
              <a:t> said: O </a:t>
            </a:r>
            <a:r>
              <a:rPr lang="en-US" sz="2800" dirty="0" err="1">
                <a:effectLst/>
                <a:hlinkClick r:id="rId5"/>
              </a:rPr>
              <a:t>brāhmaṇa</a:t>
            </a:r>
            <a:r>
              <a:rPr lang="en-US" sz="2800" dirty="0">
                <a:effectLst/>
              </a:rPr>
              <a:t>, by your mercy only, you have sanctified us, making us like unto places of pilgrimage, all by your presence here as my guest. By your mercy, we, who are but unworthy royalty, become eligible to serve the devotee.</a:t>
            </a:r>
            <a:endParaRPr lang="vi-VN" sz="2800" dirty="0">
              <a:solidFill>
                <a:schemeClr val="tx2">
                  <a:lumMod val="60000"/>
                  <a:lumOff val="40000"/>
                </a:schemeClr>
              </a:solidFill>
            </a:endParaRPr>
          </a:p>
        </p:txBody>
      </p:sp>
    </p:spTree>
    <p:extLst>
      <p:ext uri="{BB962C8B-B14F-4D97-AF65-F5344CB8AC3E}">
        <p14:creationId xmlns:p14="http://schemas.microsoft.com/office/powerpoint/2010/main" val="145229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ircle(in)">
                                      <p:cBhvr>
                                        <p:cTn id="12" dur="2000"/>
                                        <p:tgtEl>
                                          <p:spTgt spid="3">
                                            <p:txEl>
                                              <p:pRg st="5" end="5"/>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80">
                                          <p:stCondLst>
                                            <p:cond delay="0"/>
                                          </p:stCondLst>
                                        </p:cTn>
                                        <p:tgtEl>
                                          <p:spTgt spid="3">
                                            <p:txEl>
                                              <p:pRg st="6" end="6"/>
                                            </p:txEl>
                                          </p:spTgt>
                                        </p:tgtEl>
                                      </p:cBhvr>
                                    </p:animEffect>
                                    <p:anim calcmode="lin" valueType="num">
                                      <p:cBhvr>
                                        <p:cTn id="3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6" end="6"/>
                                            </p:txEl>
                                          </p:spTgt>
                                        </p:tgtEl>
                                      </p:cBhvr>
                                      <p:to x="100000" y="60000"/>
                                    </p:animScale>
                                    <p:animScale>
                                      <p:cBhvr>
                                        <p:cTn id="36" dur="166" decel="50000">
                                          <p:stCondLst>
                                            <p:cond delay="676"/>
                                          </p:stCondLst>
                                        </p:cTn>
                                        <p:tgtEl>
                                          <p:spTgt spid="3">
                                            <p:txEl>
                                              <p:pRg st="6" end="6"/>
                                            </p:txEl>
                                          </p:spTgt>
                                        </p:tgtEl>
                                      </p:cBhvr>
                                      <p:to x="100000" y="100000"/>
                                    </p:animScale>
                                    <p:animScale>
                                      <p:cBhvr>
                                        <p:cTn id="37" dur="26">
                                          <p:stCondLst>
                                            <p:cond delay="1312"/>
                                          </p:stCondLst>
                                        </p:cTn>
                                        <p:tgtEl>
                                          <p:spTgt spid="3">
                                            <p:txEl>
                                              <p:pRg st="6" end="6"/>
                                            </p:txEl>
                                          </p:spTgt>
                                        </p:tgtEl>
                                      </p:cBhvr>
                                      <p:to x="100000" y="80000"/>
                                    </p:animScale>
                                    <p:animScale>
                                      <p:cBhvr>
                                        <p:cTn id="38" dur="166" decel="50000">
                                          <p:stCondLst>
                                            <p:cond delay="1338"/>
                                          </p:stCondLst>
                                        </p:cTn>
                                        <p:tgtEl>
                                          <p:spTgt spid="3">
                                            <p:txEl>
                                              <p:pRg st="6" end="6"/>
                                            </p:txEl>
                                          </p:spTgt>
                                        </p:tgtEl>
                                      </p:cBhvr>
                                      <p:to x="100000" y="100000"/>
                                    </p:animScale>
                                    <p:animScale>
                                      <p:cBhvr>
                                        <p:cTn id="39" dur="26">
                                          <p:stCondLst>
                                            <p:cond delay="1642"/>
                                          </p:stCondLst>
                                        </p:cTn>
                                        <p:tgtEl>
                                          <p:spTgt spid="3">
                                            <p:txEl>
                                              <p:pRg st="6" end="6"/>
                                            </p:txEl>
                                          </p:spTgt>
                                        </p:tgtEl>
                                      </p:cBhvr>
                                      <p:to x="100000" y="90000"/>
                                    </p:animScale>
                                    <p:animScale>
                                      <p:cBhvr>
                                        <p:cTn id="40" dur="166" decel="50000">
                                          <p:stCondLst>
                                            <p:cond delay="1668"/>
                                          </p:stCondLst>
                                        </p:cTn>
                                        <p:tgtEl>
                                          <p:spTgt spid="3">
                                            <p:txEl>
                                              <p:pRg st="6" end="6"/>
                                            </p:txEl>
                                          </p:spTgt>
                                        </p:tgtEl>
                                      </p:cBhvr>
                                      <p:to x="100000" y="100000"/>
                                    </p:animScale>
                                    <p:animScale>
                                      <p:cBhvr>
                                        <p:cTn id="41" dur="26">
                                          <p:stCondLst>
                                            <p:cond delay="1808"/>
                                          </p:stCondLst>
                                        </p:cTn>
                                        <p:tgtEl>
                                          <p:spTgt spid="3">
                                            <p:txEl>
                                              <p:pRg st="6" end="6"/>
                                            </p:txEl>
                                          </p:spTgt>
                                        </p:tgtEl>
                                      </p:cBhvr>
                                      <p:to x="100000" y="95000"/>
                                    </p:animScale>
                                    <p:animScale>
                                      <p:cBhvr>
                                        <p:cTn id="42" dur="166" decel="50000">
                                          <p:stCondLst>
                                            <p:cond delay="1834"/>
                                          </p:stCondLst>
                                        </p:cTn>
                                        <p:tgtEl>
                                          <p:spTgt spid="3">
                                            <p:txEl>
                                              <p:pRg st="6" end="6"/>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Saintly devotees like </a:t>
            </a:r>
            <a:r>
              <a:rPr lang="en-US" sz="2400" dirty="0" err="1">
                <a:effectLst/>
                <a:hlinkClick r:id="rId2"/>
              </a:rPr>
              <a:t>Śukadeva</a:t>
            </a:r>
            <a:r>
              <a:rPr lang="en-US" sz="2400" dirty="0">
                <a:effectLst/>
              </a:rPr>
              <a:t> </a:t>
            </a:r>
            <a:r>
              <a:rPr lang="en-US" sz="2400" dirty="0" err="1">
                <a:effectLst/>
              </a:rPr>
              <a:t>Gosvāmī</a:t>
            </a:r>
            <a:r>
              <a:rPr lang="en-US" sz="2400" dirty="0">
                <a:effectLst/>
              </a:rPr>
              <a:t> generally do not approach worldly enjoyers, especially those in royal orders. </a:t>
            </a:r>
            <a:r>
              <a:rPr lang="en-US" sz="2400" dirty="0" err="1">
                <a:effectLst/>
                <a:hlinkClick r:id="rId3"/>
              </a:rPr>
              <a:t>Mahārāja</a:t>
            </a:r>
            <a:r>
              <a:rPr lang="en-US" sz="2400" dirty="0">
                <a:effectLst/>
              </a:rPr>
              <a:t> </a:t>
            </a:r>
            <a:r>
              <a:rPr lang="en-US" sz="2400" dirty="0" err="1">
                <a:effectLst/>
                <a:hlinkClick r:id="rId4"/>
              </a:rPr>
              <a:t>Pratāparudra</a:t>
            </a:r>
            <a:r>
              <a:rPr lang="en-US" sz="2400" dirty="0">
                <a:effectLst/>
              </a:rPr>
              <a:t> was a follower of Lord </a:t>
            </a:r>
            <a:r>
              <a:rPr lang="en-US" sz="2400" dirty="0">
                <a:effectLst/>
                <a:hlinkClick r:id="rId5"/>
              </a:rPr>
              <a:t>Caitanya</a:t>
            </a:r>
            <a:r>
              <a:rPr lang="en-US" sz="2400" dirty="0">
                <a:effectLst/>
              </a:rPr>
              <a:t>, but when he wanted to see the Lord, the Lord refused to see him because he was a king. </a:t>
            </a:r>
            <a:endParaRPr lang="en-US" sz="2400" dirty="0" smtClean="0">
              <a:effectLst/>
            </a:endParaRPr>
          </a:p>
          <a:p>
            <a:pPr lvl="1">
              <a:buFont typeface="Wingdings" pitchFamily="2" charset="2"/>
              <a:buChar char="Ø"/>
            </a:pPr>
            <a:r>
              <a:rPr lang="en-US" sz="2400" dirty="0" smtClean="0">
                <a:effectLst/>
              </a:rPr>
              <a:t>For </a:t>
            </a:r>
            <a:r>
              <a:rPr lang="en-US" sz="2400" dirty="0">
                <a:effectLst/>
              </a:rPr>
              <a:t>a devotee who desires to go back to Godhead, two things are strictly prohibited: worldly enjoyers and women. Therefore, devotees of the standard of </a:t>
            </a:r>
            <a:r>
              <a:rPr lang="en-US" sz="2400" dirty="0" err="1">
                <a:effectLst/>
                <a:hlinkClick r:id="rId2"/>
              </a:rPr>
              <a:t>Śukadeva</a:t>
            </a:r>
            <a:r>
              <a:rPr lang="en-US" sz="2400" dirty="0">
                <a:effectLst/>
              </a:rPr>
              <a:t> </a:t>
            </a:r>
            <a:r>
              <a:rPr lang="en-US" sz="2400" dirty="0" err="1">
                <a:effectLst/>
              </a:rPr>
              <a:t>Gosvāmī</a:t>
            </a:r>
            <a:r>
              <a:rPr lang="en-US" sz="2400" dirty="0">
                <a:effectLst/>
              </a:rPr>
              <a:t> are never interested in seeing kings. </a:t>
            </a:r>
            <a:endParaRPr lang="en-US" sz="2400" dirty="0" smtClean="0">
              <a:effectLst/>
            </a:endParaRPr>
          </a:p>
          <a:p>
            <a:pPr lvl="1">
              <a:buFont typeface="Wingdings" pitchFamily="2" charset="2"/>
              <a:buChar char="Ø"/>
            </a:pPr>
            <a:r>
              <a:rPr lang="en-US" sz="2400" dirty="0" err="1" smtClean="0">
                <a:effectLst/>
                <a:hlinkClick r:id="rId3"/>
              </a:rPr>
              <a:t>Mahārāja</a:t>
            </a:r>
            <a:r>
              <a:rPr lang="en-US" sz="2400" dirty="0">
                <a:effectLst/>
              </a:rPr>
              <a:t> </a:t>
            </a:r>
            <a:r>
              <a:rPr lang="en-US" sz="2400" dirty="0" err="1">
                <a:effectLst/>
                <a:hlinkClick r:id="rId6"/>
              </a:rPr>
              <a:t>Parīkṣit</a:t>
            </a:r>
            <a:r>
              <a:rPr lang="en-US" sz="2400" dirty="0">
                <a:effectLst/>
              </a:rPr>
              <a:t> was, of course, a different case. He was a great devotee, although a king, and therefore </a:t>
            </a:r>
            <a:r>
              <a:rPr lang="en-US" sz="2400" dirty="0" err="1">
                <a:effectLst/>
                <a:hlinkClick r:id="rId2"/>
              </a:rPr>
              <a:t>Śukadeva</a:t>
            </a:r>
            <a:r>
              <a:rPr lang="en-US" sz="2400" dirty="0">
                <a:effectLst/>
              </a:rPr>
              <a:t> </a:t>
            </a:r>
            <a:r>
              <a:rPr lang="en-US" sz="2400" dirty="0" err="1">
                <a:effectLst/>
              </a:rPr>
              <a:t>Gosvāmī</a:t>
            </a:r>
            <a:r>
              <a:rPr lang="en-US" sz="2400" dirty="0">
                <a:effectLst/>
              </a:rPr>
              <a:t> came to see him in his last stage of life. </a:t>
            </a:r>
            <a:r>
              <a:rPr lang="en-US" sz="2400" dirty="0" err="1">
                <a:effectLst/>
                <a:hlinkClick r:id="rId3"/>
              </a:rPr>
              <a:t>Mahārāja</a:t>
            </a:r>
            <a:r>
              <a:rPr lang="en-US" sz="2400" dirty="0">
                <a:effectLst/>
              </a:rPr>
              <a:t> </a:t>
            </a:r>
            <a:r>
              <a:rPr lang="en-US" sz="2400" dirty="0" err="1">
                <a:effectLst/>
                <a:hlinkClick r:id="rId6"/>
              </a:rPr>
              <a:t>Parīkṣit</a:t>
            </a:r>
            <a:r>
              <a:rPr lang="en-US" sz="2400" dirty="0">
                <a:effectLst/>
              </a:rPr>
              <a:t>, out of his devotional humility, felt himself an unworthy descendant of his great </a:t>
            </a:r>
            <a:r>
              <a:rPr lang="en-US" sz="2400" dirty="0" err="1">
                <a:effectLst/>
                <a:hlinkClick r:id="rId7"/>
              </a:rPr>
              <a:t>kṣatriya</a:t>
            </a:r>
            <a:r>
              <a:rPr lang="en-US" sz="2400" dirty="0">
                <a:effectLst/>
              </a:rPr>
              <a:t> forefathers, although he was as great as his predecessors. </a:t>
            </a:r>
            <a:endParaRPr lang="en-US" sz="2400" dirty="0" smtClean="0">
              <a:effectLst/>
            </a:endParaRPr>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110705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smtClean="0">
                <a:effectLst/>
              </a:rPr>
              <a:t>The </a:t>
            </a:r>
            <a:r>
              <a:rPr lang="en-US" sz="2400" dirty="0">
                <a:effectLst/>
              </a:rPr>
              <a:t>unworthy sons of the royal orders are called </a:t>
            </a:r>
            <a:r>
              <a:rPr lang="en-US" sz="2400" dirty="0" err="1">
                <a:effectLst/>
                <a:hlinkClick r:id="rId2"/>
              </a:rPr>
              <a:t>kṣatra</a:t>
            </a:r>
            <a:r>
              <a:rPr lang="en-US" sz="2400" dirty="0" err="1">
                <a:effectLst/>
              </a:rPr>
              <a:t>-bandhavas</a:t>
            </a:r>
            <a:r>
              <a:rPr lang="en-US" sz="2400" dirty="0">
                <a:effectLst/>
              </a:rPr>
              <a:t>, as the unworthy sons of the </a:t>
            </a:r>
            <a:r>
              <a:rPr lang="en-US" sz="2400" dirty="0" err="1">
                <a:effectLst/>
              </a:rPr>
              <a:t>brāhmaṇas</a:t>
            </a:r>
            <a:r>
              <a:rPr lang="en-US" sz="2400" dirty="0">
                <a:effectLst/>
              </a:rPr>
              <a:t> are called </a:t>
            </a:r>
            <a:r>
              <a:rPr lang="en-US" sz="2400" dirty="0" err="1">
                <a:effectLst/>
                <a:hlinkClick r:id="rId3"/>
              </a:rPr>
              <a:t>dvija</a:t>
            </a:r>
            <a:r>
              <a:rPr lang="en-US" sz="2400" dirty="0" err="1">
                <a:effectLst/>
              </a:rPr>
              <a:t>-bandhus</a:t>
            </a:r>
            <a:r>
              <a:rPr lang="en-US" sz="2400" dirty="0">
                <a:effectLst/>
              </a:rPr>
              <a:t> or </a:t>
            </a:r>
            <a:r>
              <a:rPr lang="en-US" sz="2400" dirty="0">
                <a:effectLst/>
                <a:hlinkClick r:id="rId4"/>
              </a:rPr>
              <a:t>brahma</a:t>
            </a:r>
            <a:r>
              <a:rPr lang="en-US" sz="2400" dirty="0">
                <a:effectLst/>
              </a:rPr>
              <a:t>-</a:t>
            </a:r>
            <a:r>
              <a:rPr lang="en-US" sz="2400" dirty="0" err="1">
                <a:effectLst/>
              </a:rPr>
              <a:t>bandhus</a:t>
            </a:r>
            <a:r>
              <a:rPr lang="en-US" sz="2400" dirty="0">
                <a:effectLst/>
              </a:rPr>
              <a:t>. </a:t>
            </a:r>
            <a:r>
              <a:rPr lang="en-US" sz="2400" dirty="0" err="1">
                <a:effectLst/>
                <a:hlinkClick r:id="rId5"/>
              </a:rPr>
              <a:t>Mahārāja</a:t>
            </a:r>
            <a:r>
              <a:rPr lang="en-US" sz="2400" dirty="0">
                <a:effectLst/>
              </a:rPr>
              <a:t> </a:t>
            </a:r>
            <a:r>
              <a:rPr lang="en-US" sz="2400" dirty="0" err="1">
                <a:effectLst/>
                <a:hlinkClick r:id="rId6"/>
              </a:rPr>
              <a:t>Parīkṣit</a:t>
            </a:r>
            <a:r>
              <a:rPr lang="en-US" sz="2400" dirty="0">
                <a:effectLst/>
              </a:rPr>
              <a:t> was greatly encouraged by the presence of </a:t>
            </a:r>
            <a:r>
              <a:rPr lang="en-US" sz="2400" dirty="0" err="1">
                <a:effectLst/>
                <a:hlinkClick r:id="rId7"/>
              </a:rPr>
              <a:t>Śukadeva</a:t>
            </a:r>
            <a:r>
              <a:rPr lang="en-US" sz="2400" dirty="0">
                <a:effectLst/>
              </a:rPr>
              <a:t> </a:t>
            </a:r>
            <a:r>
              <a:rPr lang="en-US" sz="2400" dirty="0" err="1">
                <a:effectLst/>
              </a:rPr>
              <a:t>Gosvāmī</a:t>
            </a:r>
            <a:r>
              <a:rPr lang="en-US" sz="2400" dirty="0">
                <a:effectLst/>
              </a:rPr>
              <a:t>. He felt himself sanctified by the presence of the great saint whose presence turns any place into a place of pilgrimage.</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37419416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33</a:t>
            </a:r>
          </a:p>
          <a:p>
            <a:pPr marL="0" indent="0" algn="ctr">
              <a:buNone/>
            </a:pPr>
            <a:r>
              <a:rPr lang="vi-VN" dirty="0"/>
              <a:t>yeṣāḿ saḿsmaraṇāt puḿsāḿ</a:t>
            </a:r>
          </a:p>
          <a:p>
            <a:pPr marL="0" indent="0" algn="ctr">
              <a:buNone/>
            </a:pPr>
            <a:r>
              <a:rPr lang="vi-VN" dirty="0"/>
              <a:t>sadyaḥ śuddhyanti vai gṛhāḥ</a:t>
            </a:r>
          </a:p>
          <a:p>
            <a:pPr marL="0" indent="0" algn="ctr">
              <a:buNone/>
            </a:pPr>
            <a:r>
              <a:rPr lang="vi-VN" dirty="0"/>
              <a:t>kiḿ punar darśana-sparśa-</a:t>
            </a:r>
          </a:p>
          <a:p>
            <a:pPr marL="0" indent="0" algn="ctr">
              <a:buNone/>
            </a:pPr>
            <a:r>
              <a:rPr lang="vi-VN" dirty="0"/>
              <a:t>pāda-śaucāsanādibhiḥ</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Simply by our remembering you, our houses become instantly sanctified. And what to speak of seeing you, touching you, washing your holy feet and offering you a seat in our home?</a:t>
            </a:r>
            <a:endParaRPr lang="vi-VN" dirty="0">
              <a:solidFill>
                <a:schemeClr val="tx2">
                  <a:lumMod val="60000"/>
                  <a:lumOff val="40000"/>
                </a:schemeClr>
              </a:solidFill>
            </a:endParaRPr>
          </a:p>
        </p:txBody>
      </p:sp>
    </p:spTree>
    <p:extLst>
      <p:ext uri="{BB962C8B-B14F-4D97-AF65-F5344CB8AC3E}">
        <p14:creationId xmlns:p14="http://schemas.microsoft.com/office/powerpoint/2010/main" val="30309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The importance of holy places of pilgrimage is due to the presence of great sages and saints. </a:t>
            </a:r>
            <a:endParaRPr lang="en-US" sz="2400" dirty="0" smtClean="0">
              <a:effectLst/>
            </a:endParaRPr>
          </a:p>
          <a:p>
            <a:pPr lvl="1">
              <a:buFont typeface="Wingdings" pitchFamily="2" charset="2"/>
              <a:buChar char="Ø"/>
            </a:pPr>
            <a:r>
              <a:rPr lang="en-US" sz="2400" dirty="0" smtClean="0">
                <a:effectLst/>
              </a:rPr>
              <a:t>It </a:t>
            </a:r>
            <a:r>
              <a:rPr lang="en-US" sz="2400" dirty="0">
                <a:effectLst/>
              </a:rPr>
              <a:t>is said that sinful persons go to the holy places and leave their sins there to accumulate. But the presence of the great saints disinfects the accumulated sins, and thus the holy places continue to remain sanctified by the grace of the devotees and saints present there</a:t>
            </a:r>
            <a:r>
              <a:rPr lang="en-US" sz="2400" dirty="0" smtClean="0">
                <a:effectLst/>
              </a:rPr>
              <a:t>.</a:t>
            </a:r>
          </a:p>
          <a:p>
            <a:pPr lvl="1">
              <a:buFont typeface="Wingdings" pitchFamily="2" charset="2"/>
              <a:buChar char="Ø"/>
            </a:pPr>
            <a:r>
              <a:rPr lang="en-US" sz="2400" dirty="0" smtClean="0">
                <a:effectLst/>
              </a:rPr>
              <a:t>If </a:t>
            </a:r>
            <a:r>
              <a:rPr lang="en-US" sz="2400" dirty="0">
                <a:effectLst/>
              </a:rPr>
              <a:t>such saints appear in the homes of worldly people, certainly the accumulated sins of such worldly enjoyers become neutralized. Therefore, the holy saints actually have no self-interest with the householders. The only aim of such saints is to sanctify the houses of the householders, and the householders therefore should feel grateful when such saints and sages appear at their doors. </a:t>
            </a:r>
            <a:endParaRPr lang="en-US" sz="2400" dirty="0" smtClean="0">
              <a:effectLst/>
            </a:endParaRPr>
          </a:p>
          <a:p>
            <a:pPr lvl="1">
              <a:buFont typeface="Wingdings" pitchFamily="2" charset="2"/>
              <a:buChar char="Ø"/>
            </a:pPr>
            <a:r>
              <a:rPr lang="en-US" sz="2400" dirty="0" smtClean="0">
                <a:effectLst/>
              </a:rPr>
              <a:t>A </a:t>
            </a:r>
            <a:r>
              <a:rPr lang="en-US" sz="2400" dirty="0">
                <a:effectLst/>
              </a:rPr>
              <a:t>householder who dishonors such holy orders is a great offender. </a:t>
            </a:r>
            <a:r>
              <a:rPr lang="en-US" sz="2400" dirty="0" smtClean="0">
                <a:effectLst/>
              </a:rPr>
              <a:t>A </a:t>
            </a:r>
            <a:r>
              <a:rPr lang="en-US" sz="2400" dirty="0">
                <a:effectLst/>
              </a:rPr>
              <a:t>householder who does not bow down before a saint at once must undergo fasting for the day in order to </a:t>
            </a:r>
            <a:r>
              <a:rPr lang="en-US" sz="2400" dirty="0" smtClean="0">
                <a:effectLst/>
              </a:rPr>
              <a:t>neutralize.</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110705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34</a:t>
            </a:r>
          </a:p>
          <a:p>
            <a:pPr marL="0" indent="0" algn="ctr">
              <a:buNone/>
            </a:pPr>
            <a:r>
              <a:rPr lang="vi-VN" dirty="0"/>
              <a:t>sānnidhyāt te mahā-yogin</a:t>
            </a:r>
          </a:p>
          <a:p>
            <a:pPr marL="0" indent="0" algn="ctr">
              <a:buNone/>
            </a:pPr>
            <a:r>
              <a:rPr lang="vi-VN" dirty="0"/>
              <a:t>pātakāni mahānty api</a:t>
            </a:r>
          </a:p>
          <a:p>
            <a:pPr marL="0" indent="0" algn="ctr">
              <a:buNone/>
            </a:pPr>
            <a:r>
              <a:rPr lang="vi-VN" dirty="0"/>
              <a:t>sadyo naśyanti vai puḿsāḿ</a:t>
            </a:r>
          </a:p>
          <a:p>
            <a:pPr marL="0" indent="0" algn="ctr">
              <a:buNone/>
            </a:pPr>
            <a:r>
              <a:rPr lang="vi-VN" dirty="0"/>
              <a:t>viṣṇor iva suretarāḥ</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Just as the atheist cannot remain in the presence of the Personality of Godhead, so also the invulnerable sins of a man are immediately vanquished in your presence, O saint! O great mystic!.</a:t>
            </a:r>
            <a:endParaRPr lang="vi-VN" dirty="0">
              <a:solidFill>
                <a:schemeClr val="tx2">
                  <a:lumMod val="60000"/>
                  <a:lumOff val="40000"/>
                </a:schemeClr>
              </a:solidFill>
            </a:endParaRPr>
          </a:p>
        </p:txBody>
      </p:sp>
    </p:spTree>
    <p:extLst>
      <p:ext uri="{BB962C8B-B14F-4D97-AF65-F5344CB8AC3E}">
        <p14:creationId xmlns:p14="http://schemas.microsoft.com/office/powerpoint/2010/main" val="30309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There are two classes of human beings, namely the atheist and the devotee of the Lord. </a:t>
            </a:r>
            <a:r>
              <a:rPr lang="en-US" sz="2400" dirty="0" smtClean="0">
                <a:effectLst/>
              </a:rPr>
              <a:t>The </a:t>
            </a:r>
            <a:r>
              <a:rPr lang="en-US" sz="2400" dirty="0">
                <a:effectLst/>
              </a:rPr>
              <a:t>devotee of the Lord, because of manifesting godly qualities, is called a demigod, whereas the atheist is called a demon. </a:t>
            </a:r>
            <a:endParaRPr lang="en-US" sz="2400" dirty="0" smtClean="0">
              <a:effectLst/>
            </a:endParaRPr>
          </a:p>
          <a:p>
            <a:pPr lvl="1">
              <a:buFont typeface="Wingdings" pitchFamily="2" charset="2"/>
              <a:buChar char="Ø"/>
            </a:pPr>
            <a:r>
              <a:rPr lang="en-US" sz="2400" dirty="0" smtClean="0">
                <a:effectLst/>
              </a:rPr>
              <a:t>The </a:t>
            </a:r>
            <a:r>
              <a:rPr lang="en-US" sz="2400" dirty="0">
                <a:effectLst/>
              </a:rPr>
              <a:t>demon cannot stand the presence of </a:t>
            </a:r>
            <a:r>
              <a:rPr lang="en-US" sz="2400" dirty="0" err="1">
                <a:effectLst/>
                <a:hlinkClick r:id="rId2"/>
              </a:rPr>
              <a:t>Viṣṇu</a:t>
            </a:r>
            <a:r>
              <a:rPr lang="en-US" sz="2400" dirty="0">
                <a:effectLst/>
              </a:rPr>
              <a:t>, the Personality of Godhead. The demons are always busy in trying to vanquish the Personality of Godhead, but factually as soon as the Personality of Godhead appears, by either His transcendental name, form, attributes, pastimes, paraphernalia or </a:t>
            </a:r>
            <a:r>
              <a:rPr lang="en-US" sz="2400" dirty="0" err="1">
                <a:effectLst/>
              </a:rPr>
              <a:t>variegatedness</a:t>
            </a:r>
            <a:r>
              <a:rPr lang="en-US" sz="2400" dirty="0">
                <a:effectLst/>
              </a:rPr>
              <a:t>, the demon is at once vanquished. </a:t>
            </a:r>
            <a:endParaRPr lang="en-US" sz="2400" dirty="0" smtClean="0">
              <a:effectLst/>
            </a:endParaRPr>
          </a:p>
          <a:p>
            <a:pPr lvl="1">
              <a:buFont typeface="Wingdings" pitchFamily="2" charset="2"/>
              <a:buChar char="Ø"/>
            </a:pPr>
            <a:r>
              <a:rPr lang="en-US" sz="2400" dirty="0" smtClean="0">
                <a:effectLst/>
              </a:rPr>
              <a:t>It </a:t>
            </a:r>
            <a:r>
              <a:rPr lang="en-US" sz="2400" dirty="0">
                <a:effectLst/>
              </a:rPr>
              <a:t>is said that a ghost cannot remain as soon as the holy name of the Lord is chanted. The great saints and devotees of the Lord are in the list of His paraphernalia, and thus as soon as a saintly devotee is present, the ghostly sins are at once vanquished. That is the verdict of all Vedic literatures. One is recommended, therefore, to associate only with saintly devotees so that worldly demons and ghosts cannot exert their sinister influence.</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110705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smtClean="0">
                <a:effectLst/>
              </a:rPr>
              <a:t>HG </a:t>
            </a:r>
            <a:r>
              <a:rPr lang="en-US" sz="2400" dirty="0" err="1" smtClean="0">
                <a:effectLst/>
              </a:rPr>
              <a:t>Govind</a:t>
            </a:r>
            <a:r>
              <a:rPr lang="en-US" sz="2400" dirty="0" smtClean="0">
                <a:effectLst/>
              </a:rPr>
              <a:t> </a:t>
            </a:r>
            <a:r>
              <a:rPr lang="en-US" sz="2400" dirty="0" err="1" smtClean="0">
                <a:effectLst/>
              </a:rPr>
              <a:t>Prabhu</a:t>
            </a:r>
            <a:r>
              <a:rPr lang="en-US" sz="2400" dirty="0" smtClean="0">
                <a:effectLst/>
              </a:rPr>
              <a:t>: People go to holy places to clear there sins and end up creating new ones. E.g. Taking bath in cold rivers/lakes in cold season on crowded time and passing Uri…</a:t>
            </a:r>
          </a:p>
          <a:p>
            <a:pPr lvl="1">
              <a:buFont typeface="Wingdings" pitchFamily="2" charset="2"/>
              <a:buChar char="Ø"/>
            </a:pPr>
            <a:endParaRPr lang="en-US" sz="2400" b="1" u="sng" dirty="0" smtClean="0">
              <a:effectLst/>
              <a:hlinkClick r:id="rId2"/>
            </a:endParaRPr>
          </a:p>
          <a:p>
            <a:pPr lvl="1">
              <a:buFont typeface="Wingdings" pitchFamily="2" charset="2"/>
              <a:buChar char="Ø"/>
            </a:pPr>
            <a:r>
              <a:rPr lang="en-US" sz="2400" b="1" u="sng" dirty="0" smtClean="0">
                <a:effectLst/>
                <a:hlinkClick r:id="rId2"/>
              </a:rPr>
              <a:t>SB </a:t>
            </a:r>
            <a:r>
              <a:rPr lang="en-US" sz="2400" b="1" u="sng" dirty="0">
                <a:effectLst/>
                <a:hlinkClick r:id="rId2"/>
              </a:rPr>
              <a:t>10.84.13</a:t>
            </a:r>
            <a:r>
              <a:rPr lang="en-US" sz="2400" dirty="0">
                <a:effectLst/>
              </a:rPr>
              <a:t>: One who identifies his self as the inert body composed of mucus, </a:t>
            </a:r>
            <a:r>
              <a:rPr lang="en-US" sz="2400" dirty="0">
                <a:effectLst/>
                <a:hlinkClick r:id="rId3"/>
              </a:rPr>
              <a:t>bile</a:t>
            </a:r>
            <a:r>
              <a:rPr lang="en-US" sz="2400" dirty="0">
                <a:effectLst/>
              </a:rPr>
              <a:t> and air, who assumes his wife and family are permanently his own, who thinks an earthen image or the land of his birth is </a:t>
            </a:r>
            <a:r>
              <a:rPr lang="en-US" sz="2400" dirty="0" err="1">
                <a:effectLst/>
              </a:rPr>
              <a:t>worshipable</a:t>
            </a:r>
            <a:r>
              <a:rPr lang="en-US" sz="2400" dirty="0">
                <a:effectLst/>
              </a:rPr>
              <a:t>, or who sees a place of pilgrimage as merely the water there, but who never identifies himself with, feels kinship with, worships or even visits those who are wise in spiritual truth — such a person is no better than a cow or an ass</a:t>
            </a:r>
            <a:r>
              <a:rPr lang="en-US" sz="2400" dirty="0" smtClean="0">
                <a:effectLst/>
              </a:rPr>
              <a:t>.</a:t>
            </a:r>
          </a:p>
          <a:p>
            <a:pPr lvl="1">
              <a:buFont typeface="Wingdings" pitchFamily="2" charset="2"/>
              <a:buChar char="Ø"/>
            </a:pPr>
            <a:endParaRPr lang="en-US" sz="2400" dirty="0">
              <a:effectLst/>
            </a:endParaRPr>
          </a:p>
          <a:p>
            <a:pPr lvl="1">
              <a:buFont typeface="Wingdings" pitchFamily="2" charset="2"/>
              <a:buChar char="Ø"/>
            </a:pPr>
            <a:r>
              <a:rPr lang="en-US" sz="2400" dirty="0" smtClean="0">
                <a:effectLst/>
              </a:rPr>
              <a:t>HG </a:t>
            </a:r>
            <a:r>
              <a:rPr lang="en-US" sz="2400" dirty="0" err="1" smtClean="0">
                <a:effectLst/>
              </a:rPr>
              <a:t>hari</a:t>
            </a:r>
            <a:r>
              <a:rPr lang="en-US" sz="2400" dirty="0" smtClean="0">
                <a:effectLst/>
              </a:rPr>
              <a:t> </a:t>
            </a:r>
            <a:r>
              <a:rPr lang="en-US" sz="2400" dirty="0" err="1" smtClean="0">
                <a:effectLst/>
              </a:rPr>
              <a:t>vilas</a:t>
            </a:r>
            <a:r>
              <a:rPr lang="en-US" sz="2400" dirty="0" smtClean="0">
                <a:effectLst/>
              </a:rPr>
              <a:t> </a:t>
            </a:r>
            <a:r>
              <a:rPr lang="en-US" sz="2400" dirty="0" err="1" smtClean="0">
                <a:effectLst/>
              </a:rPr>
              <a:t>Prabhu’s</a:t>
            </a:r>
            <a:r>
              <a:rPr lang="en-US" sz="2400" dirty="0" smtClean="0">
                <a:effectLst/>
              </a:rPr>
              <a:t> </a:t>
            </a:r>
            <a:r>
              <a:rPr lang="en-US" sz="2400" dirty="0" err="1" smtClean="0">
                <a:effectLst/>
              </a:rPr>
              <a:t>parikrama</a:t>
            </a:r>
            <a:r>
              <a:rPr lang="en-US" sz="2400" dirty="0" smtClean="0">
                <a:effectLst/>
              </a:rPr>
              <a:t> </a:t>
            </a:r>
            <a:r>
              <a:rPr lang="en-US" sz="2400" dirty="0">
                <a:effectLst/>
              </a:rPr>
              <a:t>tile </a:t>
            </a:r>
            <a:r>
              <a:rPr lang="en-US" sz="2400" dirty="0" smtClean="0">
                <a:effectLst/>
              </a:rPr>
              <a:t>program. </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38288065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35</a:t>
            </a:r>
          </a:p>
          <a:p>
            <a:pPr marL="0" indent="0" algn="ctr">
              <a:buNone/>
            </a:pPr>
            <a:r>
              <a:rPr lang="vi-VN" dirty="0" smtClean="0"/>
              <a:t>api </a:t>
            </a:r>
            <a:r>
              <a:rPr lang="vi-VN" dirty="0"/>
              <a:t>me bhagavān prītaḥ</a:t>
            </a:r>
          </a:p>
          <a:p>
            <a:pPr marL="0" indent="0" algn="ctr">
              <a:buNone/>
            </a:pPr>
            <a:r>
              <a:rPr lang="vi-VN" dirty="0"/>
              <a:t>kṛṣṇaḥ pāṇḍu-suta-priyaḥ</a:t>
            </a:r>
          </a:p>
          <a:p>
            <a:pPr marL="0" indent="0" algn="ctr">
              <a:buNone/>
            </a:pPr>
            <a:r>
              <a:rPr lang="vi-VN" dirty="0"/>
              <a:t>paitṛ-ṣvaseya-prīty-arthaḿ</a:t>
            </a:r>
          </a:p>
          <a:p>
            <a:pPr marL="0" indent="0" algn="ctr">
              <a:buNone/>
            </a:pPr>
            <a:r>
              <a:rPr lang="vi-VN" dirty="0"/>
              <a:t>tad-gotrasyātta-bāndhavaḥ</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Lord </a:t>
            </a:r>
            <a:r>
              <a:rPr lang="en-US" dirty="0">
                <a:effectLst/>
                <a:hlinkClick r:id="rId4"/>
              </a:rPr>
              <a:t>Kṛṣṇa</a:t>
            </a:r>
            <a:r>
              <a:rPr lang="en-US" dirty="0">
                <a:effectLst/>
              </a:rPr>
              <a:t>, the Personality of Godhead, who is very dear to the sons of King </a:t>
            </a:r>
            <a:r>
              <a:rPr lang="en-US" dirty="0" err="1">
                <a:effectLst/>
                <a:hlinkClick r:id="rId5"/>
              </a:rPr>
              <a:t>Pāṇḍu</a:t>
            </a:r>
            <a:r>
              <a:rPr lang="en-US" dirty="0">
                <a:effectLst/>
              </a:rPr>
              <a:t>, has accepted me as one of those relatives just to please His great cousins and brothers</a:t>
            </a:r>
            <a:r>
              <a:rPr lang="en-US" dirty="0" smtClean="0">
                <a:effectLst/>
              </a:rPr>
              <a:t>.</a:t>
            </a:r>
            <a:endParaRPr lang="vi-VN" dirty="0">
              <a:solidFill>
                <a:schemeClr val="tx2">
                  <a:lumMod val="60000"/>
                  <a:lumOff val="40000"/>
                </a:schemeClr>
              </a:solidFill>
            </a:endParaRPr>
          </a:p>
        </p:txBody>
      </p:sp>
    </p:spTree>
    <p:extLst>
      <p:ext uri="{BB962C8B-B14F-4D97-AF65-F5344CB8AC3E}">
        <p14:creationId xmlns:p14="http://schemas.microsoft.com/office/powerpoint/2010/main" val="30309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01 VMMC Customization\Documents\Anjan's Directory\00 Active\Bhakti Vaibhava\SB 1.1.2\Pictures\suka.jpg"/>
          <p:cNvPicPr>
            <a:picLocks noChangeAspect="1" noChangeArrowheads="1"/>
          </p:cNvPicPr>
          <p:nvPr/>
        </p:nvPicPr>
        <p:blipFill>
          <a:blip r:embed="rId2">
            <a:lum bright="32000" contrast="-66000"/>
            <a:extLst>
              <a:ext uri="{28A0092B-C50C-407E-A947-70E740481C1C}">
                <a14:useLocalDpi xmlns:a14="http://schemas.microsoft.com/office/drawing/2010/main" val="0"/>
              </a:ext>
            </a:extLst>
          </a:blip>
          <a:srcRect/>
          <a:stretch>
            <a:fillRect/>
          </a:stretch>
        </p:blipFill>
        <p:spPr bwMode="auto">
          <a:xfrm>
            <a:off x="304800" y="304800"/>
            <a:ext cx="8541544" cy="640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362200" y="1676400"/>
            <a:ext cx="5181600" cy="1569660"/>
          </a:xfrm>
          <a:prstGeom prst="rect">
            <a:avLst/>
          </a:prstGeom>
          <a:noFill/>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1.19.31 – </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1.19.40</a:t>
            </a:r>
          </a:p>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Humility is empowering to receive the mercy</a:t>
            </a:r>
            <a:endParaRPr lang="en-US" sz="3200" dirty="0"/>
          </a:p>
        </p:txBody>
      </p:sp>
      <p:sp>
        <p:nvSpPr>
          <p:cNvPr id="4" name="TextBox 3"/>
          <p:cNvSpPr txBox="1"/>
          <p:nvPr/>
        </p:nvSpPr>
        <p:spPr>
          <a:xfrm>
            <a:off x="1600200" y="609600"/>
            <a:ext cx="6400800" cy="923330"/>
          </a:xfrm>
          <a:prstGeom prst="rect">
            <a:avLst/>
          </a:prstGeom>
          <a:noFill/>
        </p:spPr>
        <p:txBody>
          <a:bodyPr wrap="square" rtlCol="0">
            <a:spAutoFit/>
          </a:bodyPr>
          <a:lstStyle/>
          <a:p>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Srimad</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Bhagavatam</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3581400" y="5638800"/>
            <a:ext cx="4733924" cy="584775"/>
          </a:xfrm>
          <a:prstGeom prst="rect">
            <a:avLst/>
          </a:prstGeom>
          <a:noFill/>
        </p:spPr>
        <p:txBody>
          <a:bodyPr wrap="square" rtlCol="0">
            <a:spAutoFit/>
          </a:bodyPr>
          <a:lstStyle/>
          <a:p>
            <a:r>
              <a:rPr lang="en-US" sz="3200" dirty="0" smtClean="0"/>
              <a:t>By </a:t>
            </a:r>
            <a:r>
              <a:rPr lang="en-US" sz="3200" dirty="0" err="1" smtClean="0"/>
              <a:t>Gauranga</a:t>
            </a:r>
            <a:r>
              <a:rPr lang="en-US" sz="3200" dirty="0" smtClean="0"/>
              <a:t> </a:t>
            </a:r>
            <a:r>
              <a:rPr lang="en-US" sz="3200" dirty="0" err="1" smtClean="0"/>
              <a:t>Candra</a:t>
            </a:r>
            <a:r>
              <a:rPr lang="en-US" sz="3200" dirty="0" smtClean="0"/>
              <a:t> Das</a:t>
            </a:r>
            <a:endParaRPr lang="en-US" sz="3200" dirty="0"/>
          </a:p>
        </p:txBody>
      </p:sp>
    </p:spTree>
    <p:extLst>
      <p:ext uri="{BB962C8B-B14F-4D97-AF65-F5344CB8AC3E}">
        <p14:creationId xmlns:p14="http://schemas.microsoft.com/office/powerpoint/2010/main" val="3850605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1)">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A pure and exclusive devotee of the Lord serves his family interest more dexterously than others, who are attached to illusory family affairs. Generally people are attached to family matters, and the whole economic impetus of human society is moving under the influence of family affection. </a:t>
            </a:r>
            <a:endParaRPr lang="en-US" sz="2400" dirty="0" smtClean="0">
              <a:effectLst/>
            </a:endParaRPr>
          </a:p>
          <a:p>
            <a:pPr lvl="1">
              <a:buFont typeface="Wingdings" pitchFamily="2" charset="2"/>
              <a:buChar char="Ø"/>
            </a:pPr>
            <a:r>
              <a:rPr lang="en-US" sz="2400" dirty="0" smtClean="0">
                <a:effectLst/>
              </a:rPr>
              <a:t>Such </a:t>
            </a:r>
            <a:r>
              <a:rPr lang="en-US" sz="2400" dirty="0">
                <a:effectLst/>
              </a:rPr>
              <a:t>deluded persons have no information that one can render better service to the family by becoming a devotee of the Lord. The Lord gives special protection to the family members and descendants of a devotee, even though such members are themselves </a:t>
            </a:r>
            <a:r>
              <a:rPr lang="en-US" sz="2400" dirty="0" err="1">
                <a:effectLst/>
              </a:rPr>
              <a:t>nondevotees</a:t>
            </a:r>
            <a:r>
              <a:rPr lang="en-US" sz="2400" dirty="0" smtClean="0">
                <a:effectLst/>
              </a:rPr>
              <a:t>!</a:t>
            </a:r>
          </a:p>
          <a:p>
            <a:pPr lvl="1">
              <a:buFont typeface="Wingdings" pitchFamily="2" charset="2"/>
              <a:buChar char="Ø"/>
            </a:pPr>
            <a:r>
              <a:rPr lang="en-US" sz="2400" dirty="0">
                <a:effectLst/>
              </a:rPr>
              <a:t> </a:t>
            </a:r>
            <a:r>
              <a:rPr lang="en-US" sz="2400" dirty="0" err="1">
                <a:effectLst/>
                <a:hlinkClick r:id="rId2"/>
              </a:rPr>
              <a:t>Mahārāja</a:t>
            </a:r>
            <a:r>
              <a:rPr lang="en-US" sz="2400" dirty="0">
                <a:effectLst/>
              </a:rPr>
              <a:t> </a:t>
            </a:r>
            <a:r>
              <a:rPr lang="en-US" sz="2400" dirty="0" err="1">
                <a:effectLst/>
                <a:hlinkClick r:id="rId3"/>
              </a:rPr>
              <a:t>Prahlāda</a:t>
            </a:r>
            <a:r>
              <a:rPr lang="en-US" sz="2400" dirty="0">
                <a:effectLst/>
              </a:rPr>
              <a:t> was a great devotee of the Lord, but his father, </a:t>
            </a:r>
            <a:r>
              <a:rPr lang="en-US" sz="2400" dirty="0" err="1">
                <a:effectLst/>
              </a:rPr>
              <a:t>Hiraṇyakaśipu</a:t>
            </a:r>
            <a:r>
              <a:rPr lang="en-US" sz="2400" dirty="0">
                <a:effectLst/>
              </a:rPr>
              <a:t>, was a great atheist and declared enemy of the Lord. But despite all this, </a:t>
            </a:r>
            <a:r>
              <a:rPr lang="en-US" sz="2400" dirty="0" err="1">
                <a:effectLst/>
              </a:rPr>
              <a:t>Hiraṇyakaśipu</a:t>
            </a:r>
            <a:r>
              <a:rPr lang="en-US" sz="2400" dirty="0">
                <a:effectLst/>
              </a:rPr>
              <a:t> was awarded salvation due to his being the father of </a:t>
            </a:r>
            <a:r>
              <a:rPr lang="en-US" sz="2400" dirty="0" err="1">
                <a:effectLst/>
                <a:hlinkClick r:id="rId2"/>
              </a:rPr>
              <a:t>Mahārāja</a:t>
            </a:r>
            <a:r>
              <a:rPr lang="en-US" sz="2400" dirty="0">
                <a:effectLst/>
              </a:rPr>
              <a:t> </a:t>
            </a:r>
            <a:r>
              <a:rPr lang="en-US" sz="2400" dirty="0" err="1">
                <a:effectLst/>
                <a:hlinkClick r:id="rId3"/>
              </a:rPr>
              <a:t>Prahlāda</a:t>
            </a:r>
            <a:r>
              <a:rPr lang="en-US" sz="2400" dirty="0">
                <a:effectLst/>
              </a:rPr>
              <a:t>. </a:t>
            </a:r>
            <a:endParaRPr lang="en-US" sz="2400" dirty="0" smtClean="0">
              <a:effectLst/>
            </a:endParaRPr>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110705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smtClean="0">
                <a:effectLst/>
              </a:rPr>
              <a:t>The </a:t>
            </a:r>
            <a:r>
              <a:rPr lang="en-US" sz="2400" dirty="0">
                <a:effectLst/>
              </a:rPr>
              <a:t>Lord is so kind that he gives all protection to the family members of His devotee, and thus the devotee has no need to bother about his family members, even if one leaves such family members aside to discharge devotional service. </a:t>
            </a:r>
            <a:endParaRPr lang="en-US" sz="2400" dirty="0" smtClean="0">
              <a:effectLst/>
            </a:endParaRPr>
          </a:p>
          <a:p>
            <a:pPr lvl="1">
              <a:buFont typeface="Wingdings" pitchFamily="2" charset="2"/>
              <a:buChar char="Ø"/>
            </a:pPr>
            <a:r>
              <a:rPr lang="en-US" sz="2400" dirty="0" err="1" smtClean="0">
                <a:effectLst/>
                <a:hlinkClick r:id="rId2"/>
              </a:rPr>
              <a:t>Mahārāja</a:t>
            </a:r>
            <a:r>
              <a:rPr lang="en-US" sz="2400" dirty="0">
                <a:effectLst/>
              </a:rPr>
              <a:t> </a:t>
            </a:r>
            <a:r>
              <a:rPr lang="en-US" sz="2400" dirty="0" err="1">
                <a:effectLst/>
                <a:hlinkClick r:id="rId3"/>
              </a:rPr>
              <a:t>Yudhiṣṭhira</a:t>
            </a:r>
            <a:r>
              <a:rPr lang="en-US" sz="2400" dirty="0">
                <a:effectLst/>
              </a:rPr>
              <a:t> and his brothers were the sons of </a:t>
            </a:r>
            <a:r>
              <a:rPr lang="en-US" sz="2400" dirty="0" err="1">
                <a:effectLst/>
                <a:hlinkClick r:id="rId4"/>
              </a:rPr>
              <a:t>Kuntī</a:t>
            </a:r>
            <a:r>
              <a:rPr lang="en-US" sz="2400" dirty="0">
                <a:effectLst/>
              </a:rPr>
              <a:t>, the paternal aunt of Lord </a:t>
            </a:r>
            <a:r>
              <a:rPr lang="en-US" sz="2400" dirty="0">
                <a:effectLst/>
                <a:hlinkClick r:id="rId5"/>
              </a:rPr>
              <a:t>Kṛṣṇa</a:t>
            </a:r>
            <a:r>
              <a:rPr lang="en-US" sz="2400" dirty="0">
                <a:effectLst/>
              </a:rPr>
              <a:t>, and </a:t>
            </a:r>
            <a:r>
              <a:rPr lang="en-US" sz="2400" dirty="0" err="1">
                <a:effectLst/>
                <a:hlinkClick r:id="rId2"/>
              </a:rPr>
              <a:t>Mahārāja</a:t>
            </a:r>
            <a:r>
              <a:rPr lang="en-US" sz="2400" dirty="0">
                <a:effectLst/>
              </a:rPr>
              <a:t> </a:t>
            </a:r>
            <a:r>
              <a:rPr lang="en-US" sz="2400" dirty="0" err="1">
                <a:effectLst/>
                <a:hlinkClick r:id="rId6"/>
              </a:rPr>
              <a:t>Parīkṣit</a:t>
            </a:r>
            <a:r>
              <a:rPr lang="en-US" sz="2400" dirty="0">
                <a:effectLst/>
              </a:rPr>
              <a:t> admits the patronage of Lord </a:t>
            </a:r>
            <a:r>
              <a:rPr lang="en-US" sz="2400" dirty="0">
                <a:effectLst/>
                <a:hlinkClick r:id="rId5"/>
              </a:rPr>
              <a:t>Kṛṣṇa</a:t>
            </a:r>
            <a:r>
              <a:rPr lang="en-US" sz="2400" dirty="0">
                <a:effectLst/>
              </a:rPr>
              <a:t> because of his being the only grandson of the great Pāṇḍavas.</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6242012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36</a:t>
            </a:r>
          </a:p>
          <a:p>
            <a:pPr marL="0" indent="0" algn="ctr">
              <a:buNone/>
            </a:pPr>
            <a:r>
              <a:rPr lang="vi-VN" dirty="0"/>
              <a:t>anyathā te 'vyakta-gater</a:t>
            </a:r>
          </a:p>
          <a:p>
            <a:pPr marL="0" indent="0" algn="ctr">
              <a:buNone/>
            </a:pPr>
            <a:r>
              <a:rPr lang="vi-VN" dirty="0"/>
              <a:t>darśanaḿ naḥ kathaḿ nṛṇām</a:t>
            </a:r>
          </a:p>
          <a:p>
            <a:pPr marL="0" indent="0" algn="ctr">
              <a:buNone/>
            </a:pPr>
            <a:r>
              <a:rPr lang="vi-VN" dirty="0"/>
              <a:t>nitarāḿ mriyamāṇānāḿ</a:t>
            </a:r>
          </a:p>
          <a:p>
            <a:pPr marL="0" indent="0" algn="ctr">
              <a:buNone/>
            </a:pPr>
            <a:r>
              <a:rPr lang="vi-VN" dirty="0"/>
              <a:t>saḿsiddhasya vanīyasaḥ</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Otherwise [without being inspired by Lord Kṛṣṇa] how is it that you have voluntarily appeared here, though you are moving incognito to the common man and are not visible to us who are on the verge of death</a:t>
            </a:r>
            <a:r>
              <a:rPr lang="en-US" dirty="0" smtClean="0">
                <a:effectLst/>
              </a:rPr>
              <a:t>?</a:t>
            </a:r>
            <a:endParaRPr lang="vi-VN" dirty="0">
              <a:solidFill>
                <a:schemeClr val="tx2">
                  <a:lumMod val="60000"/>
                  <a:lumOff val="40000"/>
                </a:schemeClr>
              </a:solidFill>
            </a:endParaRPr>
          </a:p>
        </p:txBody>
      </p:sp>
    </p:spTree>
    <p:extLst>
      <p:ext uri="{BB962C8B-B14F-4D97-AF65-F5344CB8AC3E}">
        <p14:creationId xmlns:p14="http://schemas.microsoft.com/office/powerpoint/2010/main" val="30309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The great sage </a:t>
            </a:r>
            <a:r>
              <a:rPr lang="en-US" sz="2400" dirty="0" err="1">
                <a:effectLst/>
                <a:hlinkClick r:id="rId2"/>
              </a:rPr>
              <a:t>Śukadeva</a:t>
            </a:r>
            <a:r>
              <a:rPr lang="en-US" sz="2400" dirty="0">
                <a:effectLst/>
              </a:rPr>
              <a:t> </a:t>
            </a:r>
            <a:r>
              <a:rPr lang="en-US" sz="2400" dirty="0" err="1">
                <a:effectLst/>
              </a:rPr>
              <a:t>Gosvāmī</a:t>
            </a:r>
            <a:r>
              <a:rPr lang="en-US" sz="2400" dirty="0">
                <a:effectLst/>
              </a:rPr>
              <a:t> was certainly inspired by Lord </a:t>
            </a:r>
            <a:r>
              <a:rPr lang="en-US" sz="2400" dirty="0">
                <a:effectLst/>
                <a:hlinkClick r:id="rId3"/>
              </a:rPr>
              <a:t>Kṛṣṇa</a:t>
            </a:r>
            <a:r>
              <a:rPr lang="en-US" sz="2400" dirty="0">
                <a:effectLst/>
              </a:rPr>
              <a:t> to appear voluntarily before </a:t>
            </a:r>
            <a:r>
              <a:rPr lang="en-US" sz="2400" dirty="0" err="1">
                <a:effectLst/>
                <a:hlinkClick r:id="rId4"/>
              </a:rPr>
              <a:t>Mahārāja</a:t>
            </a:r>
            <a:r>
              <a:rPr lang="en-US" sz="2400" dirty="0">
                <a:effectLst/>
              </a:rPr>
              <a:t> </a:t>
            </a:r>
            <a:r>
              <a:rPr lang="en-US" sz="2400" dirty="0" err="1">
                <a:effectLst/>
                <a:hlinkClick r:id="rId5"/>
              </a:rPr>
              <a:t>Parīkṣit</a:t>
            </a:r>
            <a:r>
              <a:rPr lang="en-US" sz="2400" dirty="0">
                <a:effectLst/>
              </a:rPr>
              <a:t>, the great devotee of the Lord, just to give him the teachings of </a:t>
            </a:r>
            <a:r>
              <a:rPr lang="en-US" sz="2400" dirty="0" err="1">
                <a:effectLst/>
                <a:hlinkClick r:id="rId6"/>
              </a:rPr>
              <a:t>Śrīmad</a:t>
            </a:r>
            <a:r>
              <a:rPr lang="en-US" sz="2400" dirty="0" err="1">
                <a:effectLst/>
              </a:rPr>
              <a:t>-</a:t>
            </a:r>
            <a:r>
              <a:rPr lang="en-US" sz="2400" dirty="0" err="1">
                <a:effectLst/>
                <a:hlinkClick r:id="rId7"/>
              </a:rPr>
              <a:t>Bhāgavatam</a:t>
            </a:r>
            <a:r>
              <a:rPr lang="en-US" sz="2400" dirty="0">
                <a:effectLst/>
              </a:rPr>
              <a:t>. </a:t>
            </a:r>
            <a:endParaRPr lang="en-US" sz="2400" dirty="0" smtClean="0">
              <a:effectLst/>
            </a:endParaRPr>
          </a:p>
          <a:p>
            <a:pPr lvl="1">
              <a:buFont typeface="Wingdings" pitchFamily="2" charset="2"/>
              <a:buChar char="Ø"/>
            </a:pPr>
            <a:r>
              <a:rPr lang="en-US" sz="2400" dirty="0" smtClean="0">
                <a:effectLst/>
              </a:rPr>
              <a:t>One </a:t>
            </a:r>
            <a:r>
              <a:rPr lang="en-US" sz="2400" dirty="0">
                <a:effectLst/>
              </a:rPr>
              <a:t>can achieve the nucleus of the devotional service of the Lord by the mercy of the spiritual master and the Personality of Godhead. </a:t>
            </a:r>
            <a:endParaRPr lang="en-US" sz="2400" dirty="0" smtClean="0">
              <a:effectLst/>
            </a:endParaRPr>
          </a:p>
          <a:p>
            <a:pPr lvl="1">
              <a:buFont typeface="Wingdings" pitchFamily="2" charset="2"/>
              <a:buChar char="Ø"/>
            </a:pPr>
            <a:r>
              <a:rPr lang="en-US" sz="2400" dirty="0" smtClean="0">
                <a:effectLst/>
              </a:rPr>
              <a:t>The </a:t>
            </a:r>
            <a:r>
              <a:rPr lang="en-US" sz="2400" dirty="0">
                <a:effectLst/>
              </a:rPr>
              <a:t>spiritual master is the manifested representative of the Lord to help one achieve ultimate success. One who is not authorized by the Lord cannot become a </a:t>
            </a:r>
            <a:r>
              <a:rPr lang="en-US" sz="2400" dirty="0" smtClean="0">
                <a:effectLst/>
              </a:rPr>
              <a:t>spiritual master</a:t>
            </a:r>
            <a:r>
              <a:rPr lang="en-US" sz="2400" dirty="0">
                <a:effectLst/>
              </a:rPr>
              <a:t>. </a:t>
            </a:r>
            <a:endParaRPr lang="en-US" sz="2400" dirty="0" smtClean="0">
              <a:effectLst/>
            </a:endParaRPr>
          </a:p>
          <a:p>
            <a:pPr lvl="1">
              <a:buFont typeface="Wingdings" pitchFamily="2" charset="2"/>
              <a:buChar char="Ø"/>
            </a:pPr>
            <a:r>
              <a:rPr lang="en-US" sz="2400" dirty="0" err="1" smtClean="0">
                <a:effectLst/>
                <a:hlinkClick r:id="rId8"/>
              </a:rPr>
              <a:t>Śrīla</a:t>
            </a:r>
            <a:r>
              <a:rPr lang="en-US" sz="2400" dirty="0">
                <a:effectLst/>
              </a:rPr>
              <a:t> </a:t>
            </a:r>
            <a:r>
              <a:rPr lang="en-US" sz="2400" dirty="0" err="1">
                <a:effectLst/>
                <a:hlinkClick r:id="rId2"/>
              </a:rPr>
              <a:t>Śukadeva</a:t>
            </a:r>
            <a:r>
              <a:rPr lang="en-US" sz="2400" dirty="0">
                <a:effectLst/>
              </a:rPr>
              <a:t> </a:t>
            </a:r>
            <a:r>
              <a:rPr lang="en-US" sz="2400" dirty="0" err="1">
                <a:effectLst/>
              </a:rPr>
              <a:t>Gosvāmī</a:t>
            </a:r>
            <a:r>
              <a:rPr lang="en-US" sz="2400" dirty="0">
                <a:effectLst/>
              </a:rPr>
              <a:t> is an authorized spiritual master, and thus he was inspired by the Lord to </a:t>
            </a:r>
            <a:r>
              <a:rPr lang="en-US" sz="2400" dirty="0" smtClean="0">
                <a:effectLst/>
              </a:rPr>
              <a:t>appear before</a:t>
            </a:r>
            <a:r>
              <a:rPr lang="en-US" sz="2400" dirty="0">
                <a:effectLst/>
              </a:rPr>
              <a:t> </a:t>
            </a:r>
            <a:r>
              <a:rPr lang="en-US" sz="2400" dirty="0" err="1">
                <a:effectLst/>
                <a:hlinkClick r:id="rId4"/>
              </a:rPr>
              <a:t>Mahārāja</a:t>
            </a:r>
            <a:r>
              <a:rPr lang="en-US" sz="2400" dirty="0">
                <a:effectLst/>
              </a:rPr>
              <a:t> </a:t>
            </a:r>
            <a:r>
              <a:rPr lang="en-US" sz="2400" dirty="0" err="1">
                <a:effectLst/>
                <a:hlinkClick r:id="rId5"/>
              </a:rPr>
              <a:t>Parīkṣit</a:t>
            </a:r>
            <a:r>
              <a:rPr lang="en-US" sz="2400" dirty="0">
                <a:effectLst/>
              </a:rPr>
              <a:t> </a:t>
            </a:r>
            <a:r>
              <a:rPr lang="en-US" sz="2400" dirty="0" smtClean="0">
                <a:effectLst/>
              </a:rPr>
              <a:t>and </a:t>
            </a:r>
            <a:r>
              <a:rPr lang="en-US" sz="2400" dirty="0">
                <a:effectLst/>
              </a:rPr>
              <a:t>instruct him in the teachings of </a:t>
            </a:r>
            <a:r>
              <a:rPr lang="en-US" sz="2400" dirty="0" err="1">
                <a:effectLst/>
                <a:hlinkClick r:id="rId6"/>
              </a:rPr>
              <a:t>Śrīmad</a:t>
            </a:r>
            <a:r>
              <a:rPr lang="en-US" sz="2400" dirty="0" err="1">
                <a:effectLst/>
              </a:rPr>
              <a:t>-</a:t>
            </a:r>
            <a:r>
              <a:rPr lang="en-US" sz="2400" dirty="0" err="1">
                <a:effectLst/>
                <a:hlinkClick r:id="rId7"/>
              </a:rPr>
              <a:t>Bhāgavatam</a:t>
            </a:r>
            <a:r>
              <a:rPr lang="en-US" sz="2400" dirty="0">
                <a:effectLst/>
              </a:rPr>
              <a:t>. </a:t>
            </a:r>
            <a:endParaRPr lang="en-US" sz="2400" dirty="0" smtClean="0">
              <a:effectLst/>
            </a:endParaRPr>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110705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smtClean="0">
                <a:effectLst/>
              </a:rPr>
              <a:t>One can achieve the ultimate success of going back to Godhead if he is favored by the Lord's sending His true representative.</a:t>
            </a:r>
          </a:p>
          <a:p>
            <a:pPr lvl="1">
              <a:buFont typeface="Wingdings" pitchFamily="2" charset="2"/>
              <a:buChar char="Ø"/>
            </a:pPr>
            <a:r>
              <a:rPr lang="en-US" sz="2400" dirty="0" smtClean="0">
                <a:effectLst/>
              </a:rPr>
              <a:t> As soon as a true representative of the Lord is met by a devotee of the Lord, the devotee is assured a guarantee for going back to Godhead just after leaving the present body. </a:t>
            </a:r>
          </a:p>
          <a:p>
            <a:pPr lvl="1">
              <a:buFont typeface="Wingdings" pitchFamily="2" charset="2"/>
              <a:buChar char="Ø"/>
            </a:pPr>
            <a:r>
              <a:rPr lang="en-US" sz="2400" dirty="0" smtClean="0">
                <a:effectLst/>
              </a:rPr>
              <a:t>This, however, depends on the sincerity of the devotee himself. The Lord is seated in the heart of all living beings, and thus he knows very well the movements of all individual persons.</a:t>
            </a:r>
          </a:p>
          <a:p>
            <a:pPr lvl="1">
              <a:buFont typeface="Wingdings" pitchFamily="2" charset="2"/>
              <a:buChar char="Ø"/>
            </a:pPr>
            <a:r>
              <a:rPr lang="en-US" sz="2400" dirty="0" smtClean="0">
                <a:effectLst/>
              </a:rPr>
              <a:t>As soon as the Lord finds that a particular soul is very eager to go back to Godhead, the Lord at once sends His bona fide representative. </a:t>
            </a:r>
          </a:p>
          <a:p>
            <a:pPr lvl="1">
              <a:buFont typeface="Wingdings" pitchFamily="2" charset="2"/>
              <a:buChar char="Ø"/>
            </a:pPr>
            <a:r>
              <a:rPr lang="en-US" sz="2400" dirty="0" smtClean="0">
                <a:effectLst/>
              </a:rPr>
              <a:t>The sincere devotee is thus assured by the Lord of going back to Godhead. The conclusion is that to get the assistance and help of a bona fide spiritual master means to receive the direct help of the Lord Himself.</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41326379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37</a:t>
            </a:r>
          </a:p>
          <a:p>
            <a:pPr marL="0" indent="0" algn="ctr">
              <a:buNone/>
            </a:pPr>
            <a:r>
              <a:rPr lang="vi-VN" dirty="0"/>
              <a:t>ataḥ pṛcchāmi saḿsiddhiḿ</a:t>
            </a:r>
          </a:p>
          <a:p>
            <a:pPr marL="0" indent="0" algn="ctr">
              <a:buNone/>
            </a:pPr>
            <a:r>
              <a:rPr lang="vi-VN" dirty="0"/>
              <a:t>yogināḿ paramaḿ gurum</a:t>
            </a:r>
          </a:p>
          <a:p>
            <a:pPr marL="0" indent="0" algn="ctr">
              <a:buNone/>
            </a:pPr>
            <a:r>
              <a:rPr lang="vi-VN" dirty="0"/>
              <a:t>puruṣasyeha yat kāryaḿ</a:t>
            </a:r>
          </a:p>
          <a:p>
            <a:pPr marL="0" indent="0" algn="ctr">
              <a:buNone/>
            </a:pPr>
            <a:r>
              <a:rPr lang="vi-VN" dirty="0"/>
              <a:t>mriyamāṇasya sarvathā</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You are the spiritual master of great saints and devotees. I am therefore begging you to show the way of perfection for all persons, and especially for one who is about to </a:t>
            </a:r>
            <a:r>
              <a:rPr lang="en-US" dirty="0" smtClean="0">
                <a:effectLst/>
              </a:rPr>
              <a:t>die.</a:t>
            </a:r>
            <a:endParaRPr lang="vi-VN" dirty="0">
              <a:solidFill>
                <a:schemeClr val="tx2">
                  <a:lumMod val="60000"/>
                  <a:lumOff val="40000"/>
                </a:schemeClr>
              </a:solidFill>
            </a:endParaRPr>
          </a:p>
        </p:txBody>
      </p:sp>
    </p:spTree>
    <p:extLst>
      <p:ext uri="{BB962C8B-B14F-4D97-AF65-F5344CB8AC3E}">
        <p14:creationId xmlns:p14="http://schemas.microsoft.com/office/powerpoint/2010/main" val="30309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Unless one is perfectly anxious to inquire about the way of perfection, there is no necessity of approaching a spiritual master. A spiritual master is not a kind of decoration for a householder. Generally a fashionable materialist engages a so-called spiritual master without any profit. The pseudo spiritual master flatters the so-called disciple, and thereby both the master and his ward go to hell without a doubt</a:t>
            </a:r>
            <a:r>
              <a:rPr lang="en-US" sz="2400" dirty="0" smtClean="0">
                <a:effectLst/>
              </a:rPr>
              <a:t>.</a:t>
            </a:r>
          </a:p>
          <a:p>
            <a:pPr lvl="1">
              <a:buFont typeface="Wingdings" pitchFamily="2" charset="2"/>
              <a:buChar char="Ø"/>
            </a:pPr>
            <a:r>
              <a:rPr lang="en-US" sz="2400" dirty="0" err="1" smtClean="0">
                <a:effectLst/>
                <a:hlinkClick r:id="rId2"/>
              </a:rPr>
              <a:t>Mahārāja</a:t>
            </a:r>
            <a:r>
              <a:rPr lang="en-US" sz="2400" dirty="0">
                <a:effectLst/>
              </a:rPr>
              <a:t> </a:t>
            </a:r>
            <a:r>
              <a:rPr lang="en-US" sz="2400" dirty="0" err="1">
                <a:effectLst/>
                <a:hlinkClick r:id="rId3"/>
              </a:rPr>
              <a:t>Parīkṣit</a:t>
            </a:r>
            <a:r>
              <a:rPr lang="en-US" sz="2400" dirty="0">
                <a:effectLst/>
              </a:rPr>
              <a:t> is the right type of disciple because he puts forward questions vital to the interest of all men, particularly for the dying men. The question put forward by </a:t>
            </a:r>
            <a:r>
              <a:rPr lang="en-US" sz="2400" dirty="0" err="1">
                <a:effectLst/>
                <a:hlinkClick r:id="rId2"/>
              </a:rPr>
              <a:t>Mahārāja</a:t>
            </a:r>
            <a:r>
              <a:rPr lang="en-US" sz="2400" dirty="0">
                <a:effectLst/>
              </a:rPr>
              <a:t> </a:t>
            </a:r>
            <a:r>
              <a:rPr lang="en-US" sz="2400" dirty="0" err="1">
                <a:effectLst/>
                <a:hlinkClick r:id="rId3"/>
              </a:rPr>
              <a:t>Parīkṣit</a:t>
            </a:r>
            <a:r>
              <a:rPr lang="en-US" sz="2400" dirty="0">
                <a:effectLst/>
              </a:rPr>
              <a:t> is the basic principle of the complete thesis of </a:t>
            </a:r>
            <a:r>
              <a:rPr lang="en-US" sz="2400" dirty="0" err="1">
                <a:effectLst/>
                <a:hlinkClick r:id="rId4"/>
              </a:rPr>
              <a:t>Śrīmad</a:t>
            </a:r>
            <a:r>
              <a:rPr lang="en-US" sz="2400" dirty="0" err="1">
                <a:effectLst/>
              </a:rPr>
              <a:t>-</a:t>
            </a:r>
            <a:r>
              <a:rPr lang="en-US" sz="2400" dirty="0" err="1">
                <a:effectLst/>
                <a:hlinkClick r:id="rId5"/>
              </a:rPr>
              <a:t>Bhāgavatam</a:t>
            </a:r>
            <a:r>
              <a:rPr lang="en-US" sz="2400" dirty="0">
                <a:effectLst/>
              </a:rPr>
              <a:t>. Now let us see how intelligently the great master </a:t>
            </a:r>
            <a:r>
              <a:rPr lang="en-US" sz="2400" dirty="0" smtClean="0">
                <a:effectLst/>
              </a:rPr>
              <a:t>replies.</a:t>
            </a:r>
          </a:p>
          <a:p>
            <a:pPr lvl="1">
              <a:buFont typeface="Wingdings" pitchFamily="2" charset="2"/>
              <a:buChar char="Ø"/>
            </a:pPr>
            <a:r>
              <a:rPr lang="en-US" sz="2400" dirty="0" smtClean="0">
                <a:effectLst/>
              </a:rPr>
              <a:t>HH </a:t>
            </a:r>
            <a:r>
              <a:rPr lang="en-US" sz="2400" dirty="0" err="1" smtClean="0">
                <a:effectLst/>
              </a:rPr>
              <a:t>Romapada</a:t>
            </a:r>
            <a:r>
              <a:rPr lang="en-US" sz="2400" dirty="0" smtClean="0">
                <a:effectLst/>
              </a:rPr>
              <a:t> Swami </a:t>
            </a:r>
            <a:r>
              <a:rPr lang="en-US" sz="2400" dirty="0" err="1" smtClean="0">
                <a:effectLst/>
              </a:rPr>
              <a:t>Maharaj</a:t>
            </a:r>
            <a:r>
              <a:rPr lang="en-US" sz="2400" dirty="0" smtClean="0">
                <a:effectLst/>
              </a:rPr>
              <a:t>:  2 questions: What is the duty in general and what is the duty of a dying man. Everyone is dying (shortly or in 100 years). ?</a:t>
            </a:r>
          </a:p>
          <a:p>
            <a:pPr lvl="1">
              <a:buFont typeface="Wingdings" pitchFamily="2" charset="2"/>
              <a:buChar char="Ø"/>
            </a:pPr>
            <a:r>
              <a:rPr lang="en-US" sz="2400" dirty="0" smtClean="0">
                <a:effectLst/>
              </a:rPr>
              <a:t>SB 2.1-3 summarizes the answer. Q&amp;A is standard method.</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110705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38</a:t>
            </a:r>
          </a:p>
          <a:p>
            <a:pPr marL="0" indent="0" algn="ctr">
              <a:buNone/>
            </a:pPr>
            <a:r>
              <a:rPr lang="vi-VN" dirty="0"/>
              <a:t>yac chrotavyam atho japyaḿ</a:t>
            </a:r>
          </a:p>
          <a:p>
            <a:pPr marL="0" indent="0" algn="ctr">
              <a:buNone/>
            </a:pPr>
            <a:r>
              <a:rPr lang="vi-VN" dirty="0"/>
              <a:t>yat kartavyaḿ nṛbhiḥ prabho</a:t>
            </a:r>
          </a:p>
          <a:p>
            <a:pPr marL="0" indent="0" algn="ctr">
              <a:buNone/>
            </a:pPr>
            <a:r>
              <a:rPr lang="vi-VN" dirty="0"/>
              <a:t>smartavyaḿ bhajanīyaḿ vā</a:t>
            </a:r>
          </a:p>
          <a:p>
            <a:pPr marL="0" indent="0" algn="ctr">
              <a:buNone/>
            </a:pPr>
            <a:r>
              <a:rPr lang="vi-VN" dirty="0"/>
              <a:t>brūhi yad vā viparyayam</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Please let me know what a man should hear, chant, remember and worship, and also what he should not do. Please explain all this to me.</a:t>
            </a:r>
            <a:endParaRPr lang="vi-VN" dirty="0">
              <a:solidFill>
                <a:schemeClr val="tx2">
                  <a:lumMod val="60000"/>
                  <a:lumOff val="40000"/>
                </a:schemeClr>
              </a:solidFill>
            </a:endParaRPr>
          </a:p>
        </p:txBody>
      </p:sp>
    </p:spTree>
    <p:extLst>
      <p:ext uri="{BB962C8B-B14F-4D97-AF65-F5344CB8AC3E}">
        <p14:creationId xmlns:p14="http://schemas.microsoft.com/office/powerpoint/2010/main" val="30309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39</a:t>
            </a:r>
          </a:p>
          <a:p>
            <a:pPr marL="0" indent="0" algn="ctr">
              <a:buNone/>
            </a:pPr>
            <a:r>
              <a:rPr lang="vi-VN" dirty="0"/>
              <a:t>nūnaḿ bhagavato brahman</a:t>
            </a:r>
          </a:p>
          <a:p>
            <a:pPr marL="0" indent="0" algn="ctr">
              <a:buNone/>
            </a:pPr>
            <a:r>
              <a:rPr lang="vi-VN" dirty="0"/>
              <a:t>gṛheṣu gṛha-medhinām</a:t>
            </a:r>
          </a:p>
          <a:p>
            <a:pPr marL="0" indent="0" algn="ctr">
              <a:buNone/>
            </a:pPr>
            <a:r>
              <a:rPr lang="vi-VN" dirty="0"/>
              <a:t>na lakṣyate hy avasthānam</a:t>
            </a:r>
          </a:p>
          <a:p>
            <a:pPr marL="0" indent="0" algn="ctr">
              <a:buNone/>
            </a:pPr>
            <a:r>
              <a:rPr lang="vi-VN" dirty="0"/>
              <a:t>api go-dohanaḿ kvacit</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O powerful </a:t>
            </a:r>
            <a:r>
              <a:rPr lang="en-US" dirty="0" err="1">
                <a:effectLst/>
                <a:hlinkClick r:id="rId4"/>
              </a:rPr>
              <a:t>brāhmaṇa</a:t>
            </a:r>
            <a:r>
              <a:rPr lang="en-US" dirty="0">
                <a:effectLst/>
              </a:rPr>
              <a:t>, it is said that you hardly stay in the houses of men long enough to milk a cow.</a:t>
            </a:r>
            <a:endParaRPr lang="vi-VN" dirty="0">
              <a:solidFill>
                <a:schemeClr val="tx2">
                  <a:lumMod val="60000"/>
                  <a:lumOff val="40000"/>
                </a:schemeClr>
              </a:solidFill>
            </a:endParaRPr>
          </a:p>
        </p:txBody>
      </p:sp>
    </p:spTree>
    <p:extLst>
      <p:ext uri="{BB962C8B-B14F-4D97-AF65-F5344CB8AC3E}">
        <p14:creationId xmlns:p14="http://schemas.microsoft.com/office/powerpoint/2010/main" val="30309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Saints and sages in the renounced order of life go to the houses of the householders at the time they milk the cows, early in the morning, and ask some quantity of milk for subsistence. A pound of milk fresh from the milk bag of a cow is sufficient to feed an adult with all vitamin values, and therefore saints and sages live only on milk. </a:t>
            </a:r>
            <a:endParaRPr lang="en-US" sz="2400" dirty="0" smtClean="0">
              <a:effectLst/>
            </a:endParaRPr>
          </a:p>
          <a:p>
            <a:pPr lvl="1">
              <a:buFont typeface="Wingdings" pitchFamily="2" charset="2"/>
              <a:buChar char="Ø"/>
            </a:pPr>
            <a:r>
              <a:rPr lang="en-US" sz="2400" dirty="0" smtClean="0">
                <a:effectLst/>
              </a:rPr>
              <a:t>Even </a:t>
            </a:r>
            <a:r>
              <a:rPr lang="en-US" sz="2400" dirty="0">
                <a:effectLst/>
              </a:rPr>
              <a:t>the poorest of the householders keep at least ten cows, each delivering twelve to twenty quarts of milk, and therefore no one hesitates to spare a few pounds of milk for the mendicants. It is the duty of householders to maintain the saints and sages, like the children. </a:t>
            </a:r>
            <a:endParaRPr lang="en-US" sz="2400" dirty="0" smtClean="0">
              <a:effectLst/>
            </a:endParaRPr>
          </a:p>
          <a:p>
            <a:pPr lvl="1">
              <a:buFont typeface="Wingdings" pitchFamily="2" charset="2"/>
              <a:buChar char="Ø"/>
            </a:pPr>
            <a:r>
              <a:rPr lang="en-US" sz="2000" dirty="0" smtClean="0">
                <a:effectLst/>
              </a:rPr>
              <a:t>HH </a:t>
            </a:r>
            <a:r>
              <a:rPr lang="en-US" sz="2000" dirty="0" err="1">
                <a:effectLst/>
              </a:rPr>
              <a:t>Romapada</a:t>
            </a:r>
            <a:r>
              <a:rPr lang="en-US" sz="2000" dirty="0">
                <a:effectLst/>
              </a:rPr>
              <a:t> Swami </a:t>
            </a:r>
            <a:r>
              <a:rPr lang="en-US" sz="2000" dirty="0" err="1">
                <a:effectLst/>
              </a:rPr>
              <a:t>Maharaj</a:t>
            </a:r>
            <a:r>
              <a:rPr lang="en-US" sz="2000" dirty="0">
                <a:effectLst/>
              </a:rPr>
              <a:t>: </a:t>
            </a:r>
            <a:r>
              <a:rPr lang="en-US" sz="2000" dirty="0" smtClean="0">
                <a:effectLst/>
              </a:rPr>
              <a:t>Question needs to be relevant (Not useless) </a:t>
            </a:r>
            <a:r>
              <a:rPr lang="en-US" sz="2000" dirty="0" smtClean="0">
                <a:effectLst/>
              </a:rPr>
              <a:t>What is the value of the question? Should have meaningful application. Not just to identify contradictions with IQ or academic. Knowledge is meant for practical application. </a:t>
            </a:r>
          </a:p>
          <a:p>
            <a:pPr lvl="1">
              <a:buFont typeface="Wingdings" pitchFamily="2" charset="2"/>
              <a:buChar char="Ø"/>
            </a:pPr>
            <a:r>
              <a:rPr lang="en-US" sz="2000" dirty="0" smtClean="0">
                <a:effectLst/>
              </a:rPr>
              <a:t>No one respects </a:t>
            </a:r>
            <a:r>
              <a:rPr lang="en-US" sz="2000" dirty="0" err="1" smtClean="0">
                <a:effectLst/>
              </a:rPr>
              <a:t>hypocrates</a:t>
            </a:r>
            <a:r>
              <a:rPr lang="en-US" sz="2000" dirty="0" smtClean="0">
                <a:effectLst/>
              </a:rPr>
              <a:t> because they do not apply the knowledge.</a:t>
            </a: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110705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prabhupada Ch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2023"/>
            <a:ext cx="4563068" cy="5770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4867868" y="402023"/>
            <a:ext cx="4199932" cy="577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400" dirty="0">
                <a:solidFill>
                  <a:schemeClr val="bg2">
                    <a:lumMod val="40000"/>
                    <a:lumOff val="60000"/>
                  </a:schemeClr>
                </a:solidFill>
                <a:latin typeface="ScaGoudy" pitchFamily="2" charset="0"/>
              </a:rPr>
              <a:t>Based on the teachings of</a:t>
            </a:r>
            <a:br>
              <a:rPr lang="en-US" sz="3400" dirty="0">
                <a:solidFill>
                  <a:schemeClr val="bg2">
                    <a:lumMod val="40000"/>
                    <a:lumOff val="60000"/>
                  </a:schemeClr>
                </a:solidFill>
                <a:latin typeface="ScaGoudy" pitchFamily="2" charset="0"/>
              </a:rPr>
            </a:br>
            <a:r>
              <a:rPr lang="en-US" sz="3400" b="1" dirty="0" smtClean="0">
                <a:solidFill>
                  <a:schemeClr val="bg2">
                    <a:lumMod val="40000"/>
                    <a:lumOff val="60000"/>
                  </a:schemeClr>
                </a:solidFill>
                <a:latin typeface="ScaGoudy" pitchFamily="2" charset="0"/>
              </a:rPr>
              <a:t>His </a:t>
            </a:r>
            <a:r>
              <a:rPr lang="en-US" sz="3400" b="1" dirty="0">
                <a:solidFill>
                  <a:schemeClr val="bg2">
                    <a:lumMod val="40000"/>
                    <a:lumOff val="60000"/>
                  </a:schemeClr>
                </a:solidFill>
                <a:latin typeface="ScaGoudy" pitchFamily="2" charset="0"/>
              </a:rPr>
              <a:t>Divine Grace A.C. </a:t>
            </a:r>
            <a:r>
              <a:rPr lang="en-US" sz="3400" b="1" dirty="0" err="1">
                <a:solidFill>
                  <a:schemeClr val="bg2">
                    <a:lumMod val="40000"/>
                    <a:lumOff val="60000"/>
                  </a:schemeClr>
                </a:solidFill>
                <a:latin typeface="ScaGoudy" pitchFamily="2" charset="0"/>
              </a:rPr>
              <a:t>Bhaktivedanta</a:t>
            </a:r>
            <a:r>
              <a:rPr lang="en-US" sz="3400" b="1" dirty="0">
                <a:solidFill>
                  <a:schemeClr val="bg2">
                    <a:lumMod val="40000"/>
                    <a:lumOff val="60000"/>
                  </a:schemeClr>
                </a:solidFill>
                <a:latin typeface="ScaGoudy" pitchFamily="2" charset="0"/>
              </a:rPr>
              <a:t> Swami </a:t>
            </a:r>
            <a:r>
              <a:rPr lang="en-US" sz="3400" b="1" dirty="0" err="1" smtClean="0">
                <a:solidFill>
                  <a:schemeClr val="bg2">
                    <a:lumMod val="40000"/>
                    <a:lumOff val="60000"/>
                  </a:schemeClr>
                </a:solidFill>
                <a:latin typeface="ScaGoudy" pitchFamily="2" charset="0"/>
              </a:rPr>
              <a:t>Prabhupada</a:t>
            </a:r>
            <a:endParaRPr lang="en-US" sz="3400" b="1" dirty="0" smtClean="0">
              <a:solidFill>
                <a:schemeClr val="bg2">
                  <a:lumMod val="40000"/>
                  <a:lumOff val="60000"/>
                </a:schemeClr>
              </a:solidFill>
              <a:latin typeface="ScaGoudy" pitchFamily="2" charset="0"/>
            </a:endParaRPr>
          </a:p>
          <a:p>
            <a:endParaRPr lang="en-US" sz="3400" b="1" dirty="0" smtClean="0">
              <a:solidFill>
                <a:schemeClr val="bg2">
                  <a:lumMod val="40000"/>
                  <a:lumOff val="60000"/>
                </a:schemeClr>
              </a:solidFill>
              <a:latin typeface="ScaGoudy" pitchFamily="2" charset="0"/>
            </a:endParaRPr>
          </a:p>
          <a:p>
            <a:r>
              <a:rPr lang="en-US" sz="3400" dirty="0" smtClean="0">
                <a:solidFill>
                  <a:schemeClr val="bg2">
                    <a:lumMod val="40000"/>
                    <a:lumOff val="60000"/>
                  </a:schemeClr>
                </a:solidFill>
                <a:latin typeface="ScaGoudy" pitchFamily="2" charset="0"/>
              </a:rPr>
              <a:t>~ Founder </a:t>
            </a:r>
            <a:r>
              <a:rPr lang="en-US" sz="3400" dirty="0" err="1" smtClean="0">
                <a:solidFill>
                  <a:schemeClr val="bg2">
                    <a:lumMod val="40000"/>
                    <a:lumOff val="60000"/>
                  </a:schemeClr>
                </a:solidFill>
                <a:latin typeface="ScaGoudy" pitchFamily="2" charset="0"/>
              </a:rPr>
              <a:t>Acharya</a:t>
            </a:r>
            <a:r>
              <a:rPr lang="en-US" sz="3400" dirty="0" smtClean="0">
                <a:solidFill>
                  <a:schemeClr val="bg2">
                    <a:lumMod val="40000"/>
                    <a:lumOff val="60000"/>
                  </a:schemeClr>
                </a:solidFill>
                <a:latin typeface="ScaGoudy" pitchFamily="2" charset="0"/>
              </a:rPr>
              <a:t> ~ </a:t>
            </a:r>
          </a:p>
          <a:p>
            <a:endParaRPr lang="en-US" sz="3400" b="1" dirty="0" smtClean="0">
              <a:solidFill>
                <a:schemeClr val="bg2">
                  <a:lumMod val="40000"/>
                  <a:lumOff val="60000"/>
                </a:schemeClr>
              </a:solidFill>
              <a:latin typeface="ScaGoudy" pitchFamily="2" charset="0"/>
            </a:endParaRPr>
          </a:p>
          <a:p>
            <a:r>
              <a:rPr lang="en-US" sz="3400" b="1" dirty="0" smtClean="0">
                <a:solidFill>
                  <a:schemeClr val="bg2">
                    <a:lumMod val="40000"/>
                    <a:lumOff val="60000"/>
                  </a:schemeClr>
                </a:solidFill>
                <a:latin typeface="ScaGoudy" pitchFamily="2" charset="0"/>
              </a:rPr>
              <a:t>International </a:t>
            </a:r>
            <a:r>
              <a:rPr lang="en-US" sz="3400" b="1" dirty="0">
                <a:solidFill>
                  <a:schemeClr val="bg2">
                    <a:lumMod val="40000"/>
                    <a:lumOff val="60000"/>
                  </a:schemeClr>
                </a:solidFill>
                <a:latin typeface="ScaGoudy" pitchFamily="2" charset="0"/>
              </a:rPr>
              <a:t>Society </a:t>
            </a:r>
            <a:r>
              <a:rPr lang="en-US" sz="3400" b="1" dirty="0" smtClean="0">
                <a:solidFill>
                  <a:schemeClr val="bg2">
                    <a:lumMod val="40000"/>
                    <a:lumOff val="60000"/>
                  </a:schemeClr>
                </a:solidFill>
                <a:latin typeface="ScaGoudy" pitchFamily="2" charset="0"/>
              </a:rPr>
              <a:t>For </a:t>
            </a:r>
            <a:r>
              <a:rPr lang="en-US" sz="3400" b="1" dirty="0">
                <a:solidFill>
                  <a:schemeClr val="bg2">
                    <a:lumMod val="40000"/>
                    <a:lumOff val="60000"/>
                  </a:schemeClr>
                </a:solidFill>
                <a:latin typeface="ScaGoudy" pitchFamily="2" charset="0"/>
              </a:rPr>
              <a:t>Krishna </a:t>
            </a:r>
            <a:r>
              <a:rPr lang="en-US" sz="4000" b="1" dirty="0">
                <a:solidFill>
                  <a:schemeClr val="bg2">
                    <a:lumMod val="40000"/>
                    <a:lumOff val="60000"/>
                  </a:schemeClr>
                </a:solidFill>
                <a:latin typeface="ScaGoudy" pitchFamily="2" charset="0"/>
              </a:rPr>
              <a:t>Consciousness</a:t>
            </a:r>
          </a:p>
        </p:txBody>
      </p:sp>
    </p:spTree>
    <p:extLst>
      <p:ext uri="{BB962C8B-B14F-4D97-AF65-F5344CB8AC3E}">
        <p14:creationId xmlns:p14="http://schemas.microsoft.com/office/powerpoint/2010/main" val="288020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p:cTn id="13" dur="10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075">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075">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p:cTn id="19" dur="10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075">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smtClean="0">
                <a:effectLst/>
              </a:rPr>
              <a:t>So </a:t>
            </a:r>
            <a:r>
              <a:rPr lang="en-US" sz="2400" dirty="0">
                <a:effectLst/>
              </a:rPr>
              <a:t>a saint like </a:t>
            </a:r>
            <a:r>
              <a:rPr lang="en-US" sz="2400" dirty="0" err="1">
                <a:effectLst/>
                <a:hlinkClick r:id="rId2"/>
              </a:rPr>
              <a:t>Śukadeva</a:t>
            </a:r>
            <a:r>
              <a:rPr lang="en-US" sz="2400" dirty="0">
                <a:effectLst/>
              </a:rPr>
              <a:t> </a:t>
            </a:r>
            <a:r>
              <a:rPr lang="en-US" sz="2400" dirty="0" err="1">
                <a:effectLst/>
              </a:rPr>
              <a:t>Gosvāmī</a:t>
            </a:r>
            <a:r>
              <a:rPr lang="en-US" sz="2400" dirty="0">
                <a:effectLst/>
              </a:rPr>
              <a:t> would hardly stay at the house of a householder for more than five minutes in the morning. In other words, such saints are very rarely seen in the houses of householders, and </a:t>
            </a:r>
            <a:r>
              <a:rPr lang="en-US" sz="2400" dirty="0" err="1">
                <a:effectLst/>
                <a:hlinkClick r:id="rId3"/>
              </a:rPr>
              <a:t>Mahārāja</a:t>
            </a:r>
            <a:r>
              <a:rPr lang="en-US" sz="2400" dirty="0">
                <a:effectLst/>
              </a:rPr>
              <a:t> </a:t>
            </a:r>
            <a:r>
              <a:rPr lang="en-US" sz="2400" dirty="0" err="1">
                <a:effectLst/>
                <a:hlinkClick r:id="rId4"/>
              </a:rPr>
              <a:t>Parīkṣit</a:t>
            </a:r>
            <a:r>
              <a:rPr lang="en-US" sz="2400" dirty="0">
                <a:effectLst/>
              </a:rPr>
              <a:t> therefore prayed to him to instruct him as soon as possible. </a:t>
            </a:r>
            <a:endParaRPr lang="en-US" sz="2400" dirty="0" smtClean="0">
              <a:effectLst/>
            </a:endParaRPr>
          </a:p>
          <a:p>
            <a:pPr lvl="1">
              <a:buFont typeface="Wingdings" pitchFamily="2" charset="2"/>
              <a:buChar char="Ø"/>
            </a:pPr>
            <a:r>
              <a:rPr lang="en-US" sz="2400" dirty="0" smtClean="0">
                <a:effectLst/>
              </a:rPr>
              <a:t>The </a:t>
            </a:r>
            <a:r>
              <a:rPr lang="en-US" sz="2400" dirty="0">
                <a:effectLst/>
              </a:rPr>
              <a:t>householders also should be intelligent enough to get some transcendental information from visiting sages. The householder should not foolishly ask a saint to deliver what is available in the market. That should be the reciprocal relation between the saints and the householders</a:t>
            </a:r>
            <a:r>
              <a:rPr lang="en-US" sz="2400" dirty="0" smtClean="0">
                <a:effectLst/>
              </a:rPr>
              <a:t>.</a:t>
            </a:r>
          </a:p>
          <a:p>
            <a:pPr lvl="1">
              <a:buFont typeface="Wingdings" pitchFamily="2" charset="2"/>
              <a:buChar char="Ø"/>
            </a:pPr>
            <a:r>
              <a:rPr lang="en-US" sz="2400" dirty="0">
                <a:effectLst/>
              </a:rPr>
              <a:t>HH </a:t>
            </a:r>
            <a:r>
              <a:rPr lang="en-US" sz="2400" dirty="0" err="1">
                <a:effectLst/>
              </a:rPr>
              <a:t>Romapada</a:t>
            </a:r>
            <a:r>
              <a:rPr lang="en-US" sz="2400" dirty="0">
                <a:effectLst/>
              </a:rPr>
              <a:t> Swami </a:t>
            </a:r>
            <a:r>
              <a:rPr lang="en-US" sz="2400" dirty="0" err="1">
                <a:effectLst/>
              </a:rPr>
              <a:t>Maharaj</a:t>
            </a:r>
            <a:r>
              <a:rPr lang="en-US" sz="2400" dirty="0" smtClean="0">
                <a:effectLst/>
              </a:rPr>
              <a:t>: When one trusts you with a question, you should be worthy of that trust. Be honest . If you are not sure of the answer, say that. If needed, seek clarity from higher authorities. </a:t>
            </a:r>
            <a:r>
              <a:rPr lang="en-US" sz="2400" dirty="0" smtClean="0">
                <a:effectLst/>
              </a:rPr>
              <a:t>Typical questions Why there are so many religions? (3 modes), how </a:t>
            </a:r>
            <a:r>
              <a:rPr lang="en-US" sz="2400" dirty="0">
                <a:effectLst/>
              </a:rPr>
              <a:t>to choose?, everyone says they are right. Do </a:t>
            </a:r>
            <a:r>
              <a:rPr lang="en-US" sz="2400" dirty="0">
                <a:effectLst/>
              </a:rPr>
              <a:t>not ask worldly things in the short time available with saintly person. e.g. How can I get my daughter get married?</a:t>
            </a:r>
            <a:endParaRPr lang="en-US" sz="2400" dirty="0">
              <a:effectLst/>
            </a:endParaRPr>
          </a:p>
        </p:txBody>
      </p:sp>
    </p:spTree>
    <p:extLst>
      <p:ext uri="{BB962C8B-B14F-4D97-AF65-F5344CB8AC3E}">
        <p14:creationId xmlns:p14="http://schemas.microsoft.com/office/powerpoint/2010/main" val="12213041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40</a:t>
            </a:r>
          </a:p>
          <a:p>
            <a:pPr marL="0" indent="0" algn="ctr">
              <a:buNone/>
            </a:pPr>
            <a:r>
              <a:rPr lang="vi-VN" dirty="0"/>
              <a:t>sūta uvāca</a:t>
            </a:r>
          </a:p>
          <a:p>
            <a:pPr marL="0" indent="0" algn="ctr">
              <a:buNone/>
            </a:pPr>
            <a:r>
              <a:rPr lang="vi-VN" dirty="0"/>
              <a:t>evam ābhāṣitaḥ pṛṣṭaḥ</a:t>
            </a:r>
          </a:p>
          <a:p>
            <a:pPr marL="0" indent="0" algn="ctr">
              <a:buNone/>
            </a:pPr>
            <a:r>
              <a:rPr lang="vi-VN" dirty="0"/>
              <a:t>sa rājñā ślakṣṇayā girā</a:t>
            </a:r>
          </a:p>
          <a:p>
            <a:pPr marL="0" indent="0" algn="ctr">
              <a:buNone/>
            </a:pPr>
            <a:r>
              <a:rPr lang="vi-VN" dirty="0"/>
              <a:t>pratyabhāṣata dharma-jño</a:t>
            </a:r>
          </a:p>
          <a:p>
            <a:pPr marL="0" indent="0" algn="ctr">
              <a:buNone/>
            </a:pPr>
            <a:r>
              <a:rPr lang="vi-VN" dirty="0"/>
              <a:t>bhagavān bādarāyaṇiḥ</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Śrī </a:t>
            </a:r>
            <a:r>
              <a:rPr lang="en-US" dirty="0" err="1">
                <a:effectLst/>
              </a:rPr>
              <a:t>Sūta</a:t>
            </a:r>
            <a:r>
              <a:rPr lang="en-US" dirty="0">
                <a:effectLst/>
              </a:rPr>
              <a:t> </a:t>
            </a:r>
            <a:r>
              <a:rPr lang="en-US" dirty="0" err="1">
                <a:effectLst/>
              </a:rPr>
              <a:t>Gosvāmī</a:t>
            </a:r>
            <a:r>
              <a:rPr lang="en-US" dirty="0">
                <a:effectLst/>
              </a:rPr>
              <a:t> said: The King thus spoke and questioned the sage, using sweet language. Then the great and powerful personality, the son of </a:t>
            </a:r>
            <a:r>
              <a:rPr lang="en-US" dirty="0" err="1">
                <a:effectLst/>
              </a:rPr>
              <a:t>Vyāsadeva</a:t>
            </a:r>
            <a:r>
              <a:rPr lang="en-US" dirty="0">
                <a:effectLst/>
              </a:rPr>
              <a:t>, who knew the principles of religion, began his reply.</a:t>
            </a:r>
            <a:endParaRPr lang="vi-VN" dirty="0">
              <a:solidFill>
                <a:schemeClr val="tx2">
                  <a:lumMod val="60000"/>
                  <a:lumOff val="40000"/>
                </a:schemeClr>
              </a:solidFill>
            </a:endParaRPr>
          </a:p>
        </p:txBody>
      </p:sp>
    </p:spTree>
    <p:extLst>
      <p:ext uri="{BB962C8B-B14F-4D97-AF65-F5344CB8AC3E}">
        <p14:creationId xmlns:p14="http://schemas.microsoft.com/office/powerpoint/2010/main" val="30309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ircle(in)">
                                      <p:cBhvr>
                                        <p:cTn id="12" dur="2000"/>
                                        <p:tgtEl>
                                          <p:spTgt spid="3">
                                            <p:txEl>
                                              <p:pRg st="5" end="5"/>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80">
                                          <p:stCondLst>
                                            <p:cond delay="0"/>
                                          </p:stCondLst>
                                        </p:cTn>
                                        <p:tgtEl>
                                          <p:spTgt spid="3">
                                            <p:txEl>
                                              <p:pRg st="6" end="6"/>
                                            </p:txEl>
                                          </p:spTgt>
                                        </p:tgtEl>
                                      </p:cBhvr>
                                    </p:animEffect>
                                    <p:anim calcmode="lin" valueType="num">
                                      <p:cBhvr>
                                        <p:cTn id="3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6" end="6"/>
                                            </p:txEl>
                                          </p:spTgt>
                                        </p:tgtEl>
                                      </p:cBhvr>
                                      <p:to x="100000" y="60000"/>
                                    </p:animScale>
                                    <p:animScale>
                                      <p:cBhvr>
                                        <p:cTn id="36" dur="166" decel="50000">
                                          <p:stCondLst>
                                            <p:cond delay="676"/>
                                          </p:stCondLst>
                                        </p:cTn>
                                        <p:tgtEl>
                                          <p:spTgt spid="3">
                                            <p:txEl>
                                              <p:pRg st="6" end="6"/>
                                            </p:txEl>
                                          </p:spTgt>
                                        </p:tgtEl>
                                      </p:cBhvr>
                                      <p:to x="100000" y="100000"/>
                                    </p:animScale>
                                    <p:animScale>
                                      <p:cBhvr>
                                        <p:cTn id="37" dur="26">
                                          <p:stCondLst>
                                            <p:cond delay="1312"/>
                                          </p:stCondLst>
                                        </p:cTn>
                                        <p:tgtEl>
                                          <p:spTgt spid="3">
                                            <p:txEl>
                                              <p:pRg st="6" end="6"/>
                                            </p:txEl>
                                          </p:spTgt>
                                        </p:tgtEl>
                                      </p:cBhvr>
                                      <p:to x="100000" y="80000"/>
                                    </p:animScale>
                                    <p:animScale>
                                      <p:cBhvr>
                                        <p:cTn id="38" dur="166" decel="50000">
                                          <p:stCondLst>
                                            <p:cond delay="1338"/>
                                          </p:stCondLst>
                                        </p:cTn>
                                        <p:tgtEl>
                                          <p:spTgt spid="3">
                                            <p:txEl>
                                              <p:pRg st="6" end="6"/>
                                            </p:txEl>
                                          </p:spTgt>
                                        </p:tgtEl>
                                      </p:cBhvr>
                                      <p:to x="100000" y="100000"/>
                                    </p:animScale>
                                    <p:animScale>
                                      <p:cBhvr>
                                        <p:cTn id="39" dur="26">
                                          <p:stCondLst>
                                            <p:cond delay="1642"/>
                                          </p:stCondLst>
                                        </p:cTn>
                                        <p:tgtEl>
                                          <p:spTgt spid="3">
                                            <p:txEl>
                                              <p:pRg st="6" end="6"/>
                                            </p:txEl>
                                          </p:spTgt>
                                        </p:tgtEl>
                                      </p:cBhvr>
                                      <p:to x="100000" y="90000"/>
                                    </p:animScale>
                                    <p:animScale>
                                      <p:cBhvr>
                                        <p:cTn id="40" dur="166" decel="50000">
                                          <p:stCondLst>
                                            <p:cond delay="1668"/>
                                          </p:stCondLst>
                                        </p:cTn>
                                        <p:tgtEl>
                                          <p:spTgt spid="3">
                                            <p:txEl>
                                              <p:pRg st="6" end="6"/>
                                            </p:txEl>
                                          </p:spTgt>
                                        </p:tgtEl>
                                      </p:cBhvr>
                                      <p:to x="100000" y="100000"/>
                                    </p:animScale>
                                    <p:animScale>
                                      <p:cBhvr>
                                        <p:cTn id="41" dur="26">
                                          <p:stCondLst>
                                            <p:cond delay="1808"/>
                                          </p:stCondLst>
                                        </p:cTn>
                                        <p:tgtEl>
                                          <p:spTgt spid="3">
                                            <p:txEl>
                                              <p:pRg st="6" end="6"/>
                                            </p:txEl>
                                          </p:spTgt>
                                        </p:tgtEl>
                                      </p:cBhvr>
                                      <p:to x="100000" y="95000"/>
                                    </p:animScale>
                                    <p:animScale>
                                      <p:cBhvr>
                                        <p:cTn id="4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smtClean="0">
                <a:effectLst/>
              </a:rPr>
              <a:t>HH </a:t>
            </a:r>
            <a:r>
              <a:rPr lang="en-US" sz="2400" dirty="0" err="1">
                <a:effectLst/>
              </a:rPr>
              <a:t>Romapada</a:t>
            </a:r>
            <a:r>
              <a:rPr lang="en-US" sz="2400" dirty="0">
                <a:effectLst/>
              </a:rPr>
              <a:t> Swami </a:t>
            </a:r>
            <a:r>
              <a:rPr lang="en-US" sz="2400" dirty="0" err="1">
                <a:effectLst/>
              </a:rPr>
              <a:t>Maharaj</a:t>
            </a:r>
            <a:r>
              <a:rPr lang="en-US" sz="2400" dirty="0" smtClean="0">
                <a:effectLst/>
              </a:rPr>
              <a:t>:</a:t>
            </a:r>
          </a:p>
          <a:p>
            <a:pPr lvl="1">
              <a:buFont typeface="Wingdings" pitchFamily="2" charset="2"/>
              <a:buChar char="Ø"/>
            </a:pPr>
            <a:r>
              <a:rPr lang="en-US" sz="2400" dirty="0" smtClean="0">
                <a:effectLst/>
              </a:rPr>
              <a:t>Appreciates  HG </a:t>
            </a:r>
            <a:r>
              <a:rPr lang="en-US" sz="2400" dirty="0" err="1" smtClean="0">
                <a:effectLst/>
              </a:rPr>
              <a:t>HariVilas</a:t>
            </a:r>
            <a:r>
              <a:rPr lang="en-US" sz="2400" dirty="0" smtClean="0">
                <a:effectLst/>
              </a:rPr>
              <a:t> </a:t>
            </a:r>
            <a:r>
              <a:rPr lang="en-US" sz="2400" dirty="0" err="1" smtClean="0">
                <a:effectLst/>
              </a:rPr>
              <a:t>Prabhu‘s</a:t>
            </a:r>
            <a:r>
              <a:rPr lang="en-US" sz="2400" dirty="0" smtClean="0">
                <a:effectLst/>
              </a:rPr>
              <a:t> strong platform for growing congregation. </a:t>
            </a:r>
            <a:r>
              <a:rPr lang="en-US" sz="2400" dirty="0" smtClean="0">
                <a:effectLst/>
              </a:rPr>
              <a:t>Strategy: Don’t be too narrow and drive people away. </a:t>
            </a:r>
          </a:p>
          <a:p>
            <a:pPr lvl="1">
              <a:buFont typeface="Wingdings" pitchFamily="2" charset="2"/>
              <a:buChar char="Ø"/>
            </a:pPr>
            <a:r>
              <a:rPr lang="en-US" sz="2400" dirty="0" smtClean="0">
                <a:effectLst/>
              </a:rPr>
              <a:t>It was months before </a:t>
            </a:r>
            <a:r>
              <a:rPr lang="en-US" sz="2400" dirty="0" err="1" smtClean="0">
                <a:effectLst/>
              </a:rPr>
              <a:t>Srila</a:t>
            </a:r>
            <a:r>
              <a:rPr lang="en-US" sz="2400" dirty="0" smtClean="0">
                <a:effectLst/>
              </a:rPr>
              <a:t> </a:t>
            </a:r>
            <a:r>
              <a:rPr lang="en-US" sz="2400" dirty="0" err="1" smtClean="0">
                <a:effectLst/>
              </a:rPr>
              <a:t>Prabhupada</a:t>
            </a:r>
            <a:r>
              <a:rPr lang="en-US" sz="2400" dirty="0" smtClean="0">
                <a:effectLst/>
              </a:rPr>
              <a:t> gave regulative principles. First he captured their hearts and minds. After the disciples asked if there is any standard, he is yes, I will give you tomorrow.</a:t>
            </a:r>
          </a:p>
          <a:p>
            <a:pPr lvl="1">
              <a:buFont typeface="Wingdings" pitchFamily="2" charset="2"/>
              <a:buChar char="Ø"/>
            </a:pPr>
            <a:r>
              <a:rPr lang="en-US" sz="2400" dirty="0" smtClean="0">
                <a:effectLst/>
              </a:rPr>
              <a:t>Formula to welcome visitors in temple (</a:t>
            </a:r>
            <a:r>
              <a:rPr lang="en-US" sz="2400" dirty="0" smtClean="0">
                <a:solidFill>
                  <a:srgbClr val="00B0F0"/>
                </a:solidFill>
                <a:effectLst/>
              </a:rPr>
              <a:t>NIC</a:t>
            </a:r>
            <a:r>
              <a:rPr lang="en-US" sz="2400" dirty="0" smtClean="0">
                <a:effectLst/>
              </a:rPr>
              <a:t>)- Identify </a:t>
            </a:r>
            <a:r>
              <a:rPr lang="en-US" sz="2400" dirty="0" smtClean="0">
                <a:solidFill>
                  <a:srgbClr val="00B0F0"/>
                </a:solidFill>
                <a:effectLst/>
              </a:rPr>
              <a:t>N</a:t>
            </a:r>
            <a:r>
              <a:rPr lang="en-US" sz="2400" dirty="0" smtClean="0">
                <a:effectLst/>
              </a:rPr>
              <a:t>eeds </a:t>
            </a:r>
            <a:r>
              <a:rPr lang="en-US" sz="2400" dirty="0" smtClean="0">
                <a:solidFill>
                  <a:srgbClr val="00B0F0"/>
                </a:solidFill>
                <a:effectLst/>
              </a:rPr>
              <a:t>I</a:t>
            </a:r>
            <a:r>
              <a:rPr lang="en-US" sz="2400" dirty="0" smtClean="0">
                <a:effectLst/>
              </a:rPr>
              <a:t>nterests and </a:t>
            </a:r>
            <a:r>
              <a:rPr lang="en-US" sz="2400" dirty="0" smtClean="0">
                <a:solidFill>
                  <a:srgbClr val="00B0F0"/>
                </a:solidFill>
                <a:effectLst/>
              </a:rPr>
              <a:t>C</a:t>
            </a:r>
            <a:r>
              <a:rPr lang="en-US" sz="2400" dirty="0" smtClean="0">
                <a:effectLst/>
              </a:rPr>
              <a:t>oncerns and hang out with that. </a:t>
            </a:r>
          </a:p>
          <a:p>
            <a:pPr lvl="1">
              <a:buFont typeface="Wingdings" pitchFamily="2" charset="2"/>
              <a:buChar char="Ø"/>
            </a:pPr>
            <a:r>
              <a:rPr lang="en-US" sz="2400" dirty="0" smtClean="0">
                <a:effectLst/>
              </a:rPr>
              <a:t>When someone asks question ,means trusts you about spiritual life, be honest, validate if you are trust worthy. Do you have exact answer from a trustworthy source? If not, connect that person to HG </a:t>
            </a:r>
            <a:r>
              <a:rPr lang="en-US" sz="2400" dirty="0" err="1" smtClean="0">
                <a:effectLst/>
              </a:rPr>
              <a:t>HariVilas</a:t>
            </a:r>
            <a:r>
              <a:rPr lang="en-US" sz="2400" dirty="0" smtClean="0">
                <a:effectLst/>
              </a:rPr>
              <a:t> </a:t>
            </a:r>
            <a:r>
              <a:rPr lang="en-US" sz="2400" dirty="0" err="1" smtClean="0">
                <a:effectLst/>
              </a:rPr>
              <a:t>Prabhu</a:t>
            </a:r>
            <a:r>
              <a:rPr lang="en-US" sz="2400" dirty="0" smtClean="0">
                <a:effectLst/>
              </a:rPr>
              <a:t>.</a:t>
            </a: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3938223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smtClean="0">
                <a:effectLst/>
              </a:rPr>
              <a:t>HH </a:t>
            </a:r>
            <a:r>
              <a:rPr lang="en-US" sz="2400" dirty="0" err="1">
                <a:effectLst/>
              </a:rPr>
              <a:t>Romapada</a:t>
            </a:r>
            <a:r>
              <a:rPr lang="en-US" sz="2400" dirty="0">
                <a:effectLst/>
              </a:rPr>
              <a:t> Swami </a:t>
            </a:r>
            <a:r>
              <a:rPr lang="en-US" sz="2400" dirty="0" err="1">
                <a:effectLst/>
              </a:rPr>
              <a:t>Maharaj</a:t>
            </a:r>
            <a:r>
              <a:rPr lang="en-US" sz="2400" dirty="0" smtClean="0">
                <a:effectLst/>
              </a:rPr>
              <a:t>:</a:t>
            </a:r>
          </a:p>
          <a:p>
            <a:pPr lvl="1">
              <a:buFont typeface="Wingdings" pitchFamily="2" charset="2"/>
              <a:buChar char="Ø"/>
            </a:pPr>
            <a:r>
              <a:rPr lang="en-US" sz="2200" dirty="0" smtClean="0"/>
              <a:t>Real story of a child identified with cancer and no medical solution. 2 or 3 weeks to die. One gets serious. </a:t>
            </a:r>
          </a:p>
          <a:p>
            <a:pPr lvl="1">
              <a:buFont typeface="Wingdings" pitchFamily="2" charset="2"/>
              <a:buChar char="Ø"/>
            </a:pPr>
            <a:r>
              <a:rPr lang="en-US" sz="2200" dirty="0" smtClean="0"/>
              <a:t>Every morning the chanting could be the last chanting. Preparing for death which can come any time.</a:t>
            </a:r>
          </a:p>
          <a:p>
            <a:pPr lvl="1">
              <a:buFont typeface="Wingdings" pitchFamily="2" charset="2"/>
              <a:buChar char="Ø"/>
            </a:pPr>
            <a:endParaRPr lang="en-US" sz="2200" dirty="0" smtClean="0"/>
          </a:p>
          <a:p>
            <a:pPr marL="457200" lvl="1" indent="0">
              <a:buNone/>
            </a:pPr>
            <a:r>
              <a:rPr lang="en-US" sz="2200" dirty="0" smtClean="0"/>
              <a:t>  </a:t>
            </a:r>
            <a:endParaRPr lang="en-US" sz="2200" dirty="0" smtClean="0"/>
          </a:p>
          <a:p>
            <a:pPr lvl="1">
              <a:buFont typeface="Wingdings" pitchFamily="2" charset="2"/>
              <a:buChar char="Ø"/>
            </a:pPr>
            <a:endParaRPr lang="en-US" sz="2200"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24202248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219201"/>
            <a:ext cx="8915400" cy="5257799"/>
          </a:xfrm>
        </p:spPr>
        <p:txBody>
          <a:bodyPr/>
          <a:lstStyle/>
          <a:p>
            <a:pPr>
              <a:buFont typeface="Wingdings" pitchFamily="2" charset="2"/>
              <a:buChar char="Ø"/>
            </a:pPr>
            <a:endParaRPr lang="en-US" sz="3600" dirty="0" smtClean="0">
              <a:effectLst>
                <a:outerShdw blurRad="38100" dist="38100" dir="2700000" algn="tl">
                  <a:srgbClr val="000000">
                    <a:alpha val="43137"/>
                  </a:srgbClr>
                </a:outerShdw>
              </a:effectLst>
              <a:hlinkClick r:id="rId2"/>
            </a:endParaRPr>
          </a:p>
          <a:p>
            <a:pPr>
              <a:buFont typeface="Wingdings" pitchFamily="2" charset="2"/>
              <a:buChar char="Ø"/>
            </a:pPr>
            <a:r>
              <a:rPr lang="en-US" sz="3600" dirty="0" smtClean="0">
                <a:effectLst>
                  <a:outerShdw blurRad="38100" dist="38100" dir="2700000" algn="tl">
                    <a:srgbClr val="000000">
                      <a:alpha val="43137"/>
                    </a:srgbClr>
                  </a:outerShdw>
                </a:effectLst>
              </a:rPr>
              <a:t>Vedabase.net </a:t>
            </a:r>
            <a:endParaRPr lang="en-US" sz="3600" dirty="0" smtClean="0">
              <a:effectLst>
                <a:outerShdw blurRad="38100" dist="38100" dir="2700000" algn="tl">
                  <a:srgbClr val="000000">
                    <a:alpha val="43137"/>
                  </a:srgbClr>
                </a:outerShdw>
              </a:effectLst>
            </a:endParaRPr>
          </a:p>
          <a:p>
            <a:pPr>
              <a:buFont typeface="Wingdings" pitchFamily="2" charset="2"/>
              <a:buChar char="Ø"/>
            </a:pPr>
            <a:r>
              <a:rPr lang="en-US" sz="3600" dirty="0" smtClean="0">
                <a:effectLst>
                  <a:outerShdw blurRad="38100" dist="38100" dir="2700000" algn="tl">
                    <a:srgbClr val="000000">
                      <a:alpha val="43137"/>
                    </a:srgbClr>
                  </a:outerShdw>
                </a:effectLst>
                <a:hlinkClick r:id="rId3"/>
              </a:rPr>
              <a:t>romapadaswami.com</a:t>
            </a:r>
            <a:endParaRPr lang="en-US" sz="3600" dirty="0" smtClean="0">
              <a:effectLst>
                <a:outerShdw blurRad="38100" dist="38100" dir="2700000" algn="tl">
                  <a:srgbClr val="000000">
                    <a:alpha val="43137"/>
                  </a:srgbClr>
                </a:outerShdw>
              </a:effectLst>
            </a:endParaRPr>
          </a:p>
          <a:p>
            <a:pPr marL="0" indent="0">
              <a:buNone/>
            </a:pPr>
            <a:endParaRPr lang="en-US" dirty="0"/>
          </a:p>
        </p:txBody>
      </p:sp>
      <p:sp>
        <p:nvSpPr>
          <p:cNvPr id="3" name="Title 1"/>
          <p:cNvSpPr txBox="1">
            <a:spLocks/>
          </p:cNvSpPr>
          <p:nvPr/>
        </p:nvSpPr>
        <p:spPr bwMode="auto">
          <a:xfrm>
            <a:off x="152400" y="228600"/>
            <a:ext cx="6400800" cy="76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buNone/>
            </a:pPr>
            <a:r>
              <a:rPr lang="en-US" sz="4800" b="1" i="1" dirty="0">
                <a:solidFill>
                  <a:schemeClr val="tx2">
                    <a:lumMod val="40000"/>
                    <a:lumOff val="60000"/>
                  </a:schemeClr>
                </a:solidFill>
                <a:effectLst>
                  <a:outerShdw blurRad="38100" dist="38100" dir="2700000" algn="tl">
                    <a:srgbClr val="000000">
                      <a:alpha val="43137"/>
                    </a:srgbClr>
                  </a:outerShdw>
                </a:effectLst>
              </a:rPr>
              <a:t>References</a:t>
            </a:r>
          </a:p>
        </p:txBody>
      </p:sp>
    </p:spTree>
    <p:extLst>
      <p:ext uri="{BB962C8B-B14F-4D97-AF65-F5344CB8AC3E}">
        <p14:creationId xmlns:p14="http://schemas.microsoft.com/office/powerpoint/2010/main" val="421760271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5636633"/>
            <a:ext cx="8153400" cy="646331"/>
          </a:xfrm>
          <a:prstGeom prst="rect">
            <a:avLst/>
          </a:prstGeom>
        </p:spPr>
        <p:txBody>
          <a:bodyPr wrap="square">
            <a:spAutoFit/>
          </a:bodyPr>
          <a:lstStyle/>
          <a:p>
            <a:r>
              <a:rPr lang="en-US" sz="3600" dirty="0">
                <a:solidFill>
                  <a:schemeClr val="tx2">
                    <a:lumMod val="60000"/>
                    <a:lumOff val="40000"/>
                  </a:schemeClr>
                </a:solidFill>
                <a:effectLst>
                  <a:outerShdw blurRad="38100" dist="38100" dir="2700000" algn="tl">
                    <a:srgbClr val="000000">
                      <a:alpha val="43137"/>
                    </a:srgbClr>
                  </a:outerShdw>
                </a:effectLst>
              </a:rPr>
              <a:t>All glories to </a:t>
            </a:r>
            <a:r>
              <a:rPr lang="en-US" sz="3600" dirty="0" smtClean="0">
                <a:solidFill>
                  <a:schemeClr val="tx2">
                    <a:lumMod val="60000"/>
                    <a:lumOff val="40000"/>
                  </a:schemeClr>
                </a:solidFill>
                <a:effectLst>
                  <a:outerShdw blurRad="38100" dist="38100" dir="2700000" algn="tl">
                    <a:srgbClr val="000000">
                      <a:alpha val="43137"/>
                    </a:srgbClr>
                  </a:outerShdw>
                </a:effectLst>
              </a:rPr>
              <a:t>HH </a:t>
            </a:r>
            <a:r>
              <a:rPr lang="en-US" sz="3600" dirty="0" err="1" smtClean="0">
                <a:solidFill>
                  <a:schemeClr val="tx2">
                    <a:lumMod val="60000"/>
                    <a:lumOff val="40000"/>
                  </a:schemeClr>
                </a:solidFill>
                <a:effectLst>
                  <a:outerShdw blurRad="38100" dist="38100" dir="2700000" algn="tl">
                    <a:srgbClr val="000000">
                      <a:alpha val="43137"/>
                    </a:srgbClr>
                  </a:outerShdw>
                </a:effectLst>
              </a:rPr>
              <a:t>Romapada</a:t>
            </a:r>
            <a:r>
              <a:rPr lang="en-US" sz="3600" dirty="0" smtClean="0">
                <a:solidFill>
                  <a:schemeClr val="tx2">
                    <a:lumMod val="60000"/>
                    <a:lumOff val="40000"/>
                  </a:schemeClr>
                </a:solidFill>
                <a:effectLst>
                  <a:outerShdw blurRad="38100" dist="38100" dir="2700000" algn="tl">
                    <a:srgbClr val="000000">
                      <a:alpha val="43137"/>
                    </a:srgbClr>
                  </a:outerShdw>
                </a:effectLst>
              </a:rPr>
              <a:t> </a:t>
            </a:r>
            <a:r>
              <a:rPr lang="en-US" sz="3600" dirty="0" err="1" smtClean="0">
                <a:solidFill>
                  <a:schemeClr val="tx2">
                    <a:lumMod val="60000"/>
                    <a:lumOff val="40000"/>
                  </a:schemeClr>
                </a:solidFill>
                <a:effectLst>
                  <a:outerShdw blurRad="38100" dist="38100" dir="2700000" algn="tl">
                    <a:srgbClr val="000000">
                      <a:alpha val="43137"/>
                    </a:srgbClr>
                  </a:outerShdw>
                </a:effectLst>
              </a:rPr>
              <a:t>Maharaj</a:t>
            </a:r>
            <a:endParaRPr lang="en-US" sz="4400" dirty="0">
              <a:solidFill>
                <a:schemeClr val="tx2">
                  <a:lumMod val="60000"/>
                  <a:lumOff val="40000"/>
                </a:schemeClr>
              </a:solidFill>
              <a:effectLst>
                <a:outerShdw blurRad="38100" dist="38100" dir="2700000" algn="tl">
                  <a:srgbClr val="000000">
                    <a:alpha val="43137"/>
                  </a:srgbClr>
                </a:outerShdw>
              </a:effectLst>
            </a:endParaRPr>
          </a:p>
        </p:txBody>
      </p:sp>
      <p:pic>
        <p:nvPicPr>
          <p:cNvPr id="6" name="Picture 2"/>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bwMode="auto">
          <a:xfrm>
            <a:off x="1524000" y="1066800"/>
            <a:ext cx="6096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4919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C:\Users\pranathv\Pictures\SPsmile.jpg"/>
          <p:cNvPicPr>
            <a:picLocks noGrp="1" noChangeAspect="1" noChangeArrowheads="1"/>
          </p:cNvPicPr>
          <p:nvPr>
            <p:ph/>
          </p:nvPr>
        </p:nvPicPr>
        <p:blipFill>
          <a:blip r:embed="rId2" cstate="print"/>
          <a:srcRect/>
          <a:stretch>
            <a:fillRect/>
          </a:stretch>
        </p:blipFill>
        <p:spPr bwMode="auto">
          <a:xfrm>
            <a:off x="2209800" y="533400"/>
            <a:ext cx="3886200" cy="4811870"/>
          </a:xfrm>
          <a:prstGeom prst="rect">
            <a:avLst/>
          </a:prstGeom>
          <a:noFill/>
        </p:spPr>
      </p:pic>
      <p:sp>
        <p:nvSpPr>
          <p:cNvPr id="4" name="Rectangle 3"/>
          <p:cNvSpPr/>
          <p:nvPr/>
        </p:nvSpPr>
        <p:spPr>
          <a:xfrm>
            <a:off x="762000" y="5636633"/>
            <a:ext cx="8153400" cy="769441"/>
          </a:xfrm>
          <a:prstGeom prst="rect">
            <a:avLst/>
          </a:prstGeom>
        </p:spPr>
        <p:txBody>
          <a:bodyPr wrap="square">
            <a:spAutoFit/>
          </a:bodyPr>
          <a:lstStyle/>
          <a:p>
            <a:r>
              <a:rPr lang="en-US" sz="4400" dirty="0">
                <a:solidFill>
                  <a:schemeClr val="tx2">
                    <a:lumMod val="60000"/>
                    <a:lumOff val="40000"/>
                  </a:schemeClr>
                </a:solidFill>
                <a:effectLst>
                  <a:outerShdw blurRad="38100" dist="38100" dir="2700000" algn="tl">
                    <a:srgbClr val="000000">
                      <a:alpha val="43137"/>
                    </a:srgbClr>
                  </a:outerShdw>
                </a:effectLst>
              </a:rPr>
              <a:t>All glories to </a:t>
            </a:r>
            <a:r>
              <a:rPr lang="en-US" sz="4400" dirty="0" err="1">
                <a:solidFill>
                  <a:schemeClr val="tx2">
                    <a:lumMod val="60000"/>
                    <a:lumOff val="40000"/>
                  </a:schemeClr>
                </a:solidFill>
                <a:effectLst>
                  <a:outerShdw blurRad="38100" dist="38100" dir="2700000" algn="tl">
                    <a:srgbClr val="000000">
                      <a:alpha val="43137"/>
                    </a:srgbClr>
                  </a:outerShdw>
                </a:effectLst>
              </a:rPr>
              <a:t>Srila</a:t>
            </a:r>
            <a:r>
              <a:rPr lang="en-US" sz="4400" dirty="0">
                <a:solidFill>
                  <a:schemeClr val="tx2">
                    <a:lumMod val="60000"/>
                    <a:lumOff val="40000"/>
                  </a:schemeClr>
                </a:solidFill>
                <a:effectLst>
                  <a:outerShdw blurRad="38100" dist="38100" dir="2700000" algn="tl">
                    <a:srgbClr val="000000">
                      <a:alpha val="43137"/>
                    </a:srgbClr>
                  </a:outerShdw>
                </a:effectLst>
              </a:rPr>
              <a:t> </a:t>
            </a:r>
            <a:r>
              <a:rPr lang="en-US" sz="4400" dirty="0" err="1">
                <a:solidFill>
                  <a:schemeClr val="tx2">
                    <a:lumMod val="60000"/>
                    <a:lumOff val="40000"/>
                  </a:schemeClr>
                </a:solidFill>
                <a:effectLst>
                  <a:outerShdw blurRad="38100" dist="38100" dir="2700000" algn="tl">
                    <a:srgbClr val="000000">
                      <a:alpha val="43137"/>
                    </a:srgbClr>
                  </a:outerShdw>
                </a:effectLst>
              </a:rPr>
              <a:t>Prabhupada</a:t>
            </a:r>
            <a:r>
              <a:rPr lang="en-US" sz="4400" dirty="0">
                <a:solidFill>
                  <a:schemeClr val="tx2">
                    <a:lumMod val="60000"/>
                    <a:lumOff val="4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750105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48200" cy="6096000"/>
          </a:xfrm>
        </p:spPr>
        <p:txBody>
          <a:bodyPr/>
          <a:lstStyle/>
          <a:p>
            <a:r>
              <a:rPr lang="en-US" sz="4800" dirty="0" smtClean="0">
                <a:solidFill>
                  <a:schemeClr val="tx2">
                    <a:lumMod val="60000"/>
                    <a:lumOff val="40000"/>
                  </a:schemeClr>
                </a:solidFill>
              </a:rPr>
              <a:t>Seeking the Blessings of Guru, </a:t>
            </a:r>
            <a:r>
              <a:rPr lang="en-US" sz="4800" dirty="0" err="1" smtClean="0">
                <a:solidFill>
                  <a:schemeClr val="tx2">
                    <a:lumMod val="60000"/>
                    <a:lumOff val="40000"/>
                  </a:schemeClr>
                </a:solidFill>
              </a:rPr>
              <a:t>Gauranga</a:t>
            </a:r>
            <a:r>
              <a:rPr lang="en-US" sz="4800" dirty="0" smtClean="0">
                <a:solidFill>
                  <a:schemeClr val="tx2">
                    <a:lumMod val="60000"/>
                    <a:lumOff val="40000"/>
                  </a:schemeClr>
                </a:solidFill>
              </a:rPr>
              <a:t> &amp; All the Assembled </a:t>
            </a:r>
            <a:r>
              <a:rPr lang="en-US" sz="4800" dirty="0" err="1" smtClean="0">
                <a:solidFill>
                  <a:schemeClr val="tx2">
                    <a:lumMod val="60000"/>
                    <a:lumOff val="40000"/>
                  </a:schemeClr>
                </a:solidFill>
              </a:rPr>
              <a:t>Vaishnavas</a:t>
            </a:r>
            <a:endParaRPr lang="en-US" sz="4800" dirty="0">
              <a:solidFill>
                <a:schemeClr val="tx2">
                  <a:lumMod val="60000"/>
                  <a:lumOff val="40000"/>
                </a:schemeClr>
              </a:solidFill>
            </a:endParaRPr>
          </a:p>
        </p:txBody>
      </p:sp>
      <p:pic>
        <p:nvPicPr>
          <p:cNvPr id="4"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0" y="381000"/>
            <a:ext cx="3886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819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a:t>
            </a:r>
            <a:r>
              <a:rPr lang="en-US" sz="3200" dirty="0" smtClean="0"/>
              <a:t>1.2.4</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a:buNone/>
            </a:pPr>
            <a:r>
              <a:rPr lang="vi-VN" sz="2800" dirty="0">
                <a:solidFill>
                  <a:schemeClr val="tx2">
                    <a:lumMod val="60000"/>
                    <a:lumOff val="40000"/>
                  </a:schemeClr>
                </a:solidFill>
                <a:hlinkClick r:id="rId2" action="ppaction://hlinkfile"/>
              </a:rPr>
              <a:t>nārāyaṇaḿ</a:t>
            </a:r>
            <a:r>
              <a:rPr lang="vi-VN" sz="2800" dirty="0">
                <a:solidFill>
                  <a:schemeClr val="tx2">
                    <a:lumMod val="60000"/>
                    <a:lumOff val="40000"/>
                  </a:schemeClr>
                </a:solidFill>
              </a:rPr>
              <a:t> </a:t>
            </a:r>
            <a:r>
              <a:rPr lang="vi-VN" sz="2800" dirty="0">
                <a:solidFill>
                  <a:schemeClr val="tx2">
                    <a:lumMod val="60000"/>
                    <a:lumOff val="40000"/>
                  </a:schemeClr>
                </a:solidFill>
                <a:hlinkClick r:id="rId3" action="ppaction://hlinkfile"/>
              </a:rPr>
              <a:t>namaskṛtya</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hlinkClick r:id="rId4" action="ppaction://hlinkfile"/>
              </a:rPr>
              <a:t>naraḿ</a:t>
            </a:r>
            <a:r>
              <a:rPr lang="vi-VN" sz="2800" dirty="0">
                <a:solidFill>
                  <a:schemeClr val="tx2">
                    <a:lumMod val="60000"/>
                    <a:lumOff val="40000"/>
                  </a:schemeClr>
                </a:solidFill>
              </a:rPr>
              <a:t> caiva narottamam</a:t>
            </a:r>
          </a:p>
          <a:p>
            <a:pPr marL="0" indent="0" algn="ctr">
              <a:buNone/>
            </a:pPr>
            <a:r>
              <a:rPr lang="vi-VN" sz="2800" dirty="0">
                <a:solidFill>
                  <a:schemeClr val="tx2">
                    <a:lumMod val="60000"/>
                    <a:lumOff val="40000"/>
                  </a:schemeClr>
                </a:solidFill>
                <a:hlinkClick r:id="rId5" action="ppaction://hlinkfile"/>
              </a:rPr>
              <a:t>devīḿ</a:t>
            </a:r>
            <a:r>
              <a:rPr lang="vi-VN" sz="2800" dirty="0">
                <a:solidFill>
                  <a:schemeClr val="tx2">
                    <a:lumMod val="60000"/>
                    <a:lumOff val="40000"/>
                  </a:schemeClr>
                </a:solidFill>
              </a:rPr>
              <a:t> </a:t>
            </a:r>
            <a:r>
              <a:rPr lang="vi-VN" sz="2800" dirty="0">
                <a:solidFill>
                  <a:schemeClr val="tx2">
                    <a:lumMod val="60000"/>
                    <a:lumOff val="40000"/>
                  </a:schemeClr>
                </a:solidFill>
                <a:hlinkClick r:id="rId6" action="ppaction://hlinkfile"/>
              </a:rPr>
              <a:t>sarasvatīḿ</a:t>
            </a:r>
            <a:r>
              <a:rPr lang="vi-VN" sz="2800" dirty="0">
                <a:solidFill>
                  <a:schemeClr val="tx2">
                    <a:lumMod val="60000"/>
                    <a:lumOff val="40000"/>
                  </a:schemeClr>
                </a:solidFill>
              </a:rPr>
              <a:t> </a:t>
            </a:r>
            <a:r>
              <a:rPr lang="vi-VN" sz="2800" dirty="0">
                <a:solidFill>
                  <a:schemeClr val="tx2">
                    <a:lumMod val="60000"/>
                    <a:lumOff val="40000"/>
                  </a:schemeClr>
                </a:solidFill>
                <a:hlinkClick r:id="rId7" action="ppaction://hlinkfile"/>
              </a:rPr>
              <a:t>vyāsaḿ</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rPr>
              <a:t>tato </a:t>
            </a:r>
            <a:r>
              <a:rPr lang="vi-VN" sz="2800" dirty="0">
                <a:solidFill>
                  <a:schemeClr val="tx2">
                    <a:lumMod val="60000"/>
                    <a:lumOff val="40000"/>
                  </a:schemeClr>
                </a:solidFill>
                <a:hlinkClick r:id="rId8" action="ppaction://hlinkfile"/>
              </a:rPr>
              <a:t>jayam</a:t>
            </a:r>
            <a:r>
              <a:rPr lang="vi-VN" sz="2800" dirty="0">
                <a:solidFill>
                  <a:schemeClr val="tx2">
                    <a:lumMod val="60000"/>
                    <a:lumOff val="40000"/>
                  </a:schemeClr>
                </a:solidFill>
              </a:rPr>
              <a:t> </a:t>
            </a:r>
            <a:r>
              <a:rPr lang="vi-VN" sz="2800" dirty="0">
                <a:solidFill>
                  <a:schemeClr val="tx2">
                    <a:lumMod val="60000"/>
                    <a:lumOff val="40000"/>
                  </a:schemeClr>
                </a:solidFill>
                <a:hlinkClick r:id="rId9" action="ppaction://hlinkfile"/>
              </a:rPr>
              <a:t>udīrayet</a:t>
            </a:r>
            <a:endParaRPr lang="vi-VN" sz="2800" dirty="0">
              <a:solidFill>
                <a:schemeClr val="tx2">
                  <a:lumMod val="60000"/>
                  <a:lumOff val="40000"/>
                </a:schemeClr>
              </a:solidFill>
            </a:endParaRPr>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vi-VN" sz="2800" dirty="0">
                <a:solidFill>
                  <a:schemeClr val="tx2">
                    <a:lumMod val="60000"/>
                    <a:lumOff val="40000"/>
                  </a:schemeClr>
                </a:solidFill>
              </a:rPr>
              <a:t>Before reciting this </a:t>
            </a:r>
            <a:r>
              <a:rPr lang="vi-VN" sz="2800" dirty="0">
                <a:solidFill>
                  <a:schemeClr val="tx2">
                    <a:lumMod val="60000"/>
                    <a:lumOff val="40000"/>
                  </a:schemeClr>
                </a:solidFill>
                <a:hlinkClick r:id="rId10" action="ppaction://hlinkfile"/>
              </a:rPr>
              <a:t>Śrīmad</a:t>
            </a:r>
            <a:r>
              <a:rPr lang="vi-VN" sz="2800" dirty="0">
                <a:solidFill>
                  <a:schemeClr val="tx2">
                    <a:lumMod val="60000"/>
                    <a:lumOff val="40000"/>
                  </a:schemeClr>
                </a:solidFill>
              </a:rPr>
              <a:t>-</a:t>
            </a:r>
            <a:r>
              <a:rPr lang="vi-VN" sz="2800" dirty="0">
                <a:solidFill>
                  <a:schemeClr val="tx2">
                    <a:lumMod val="60000"/>
                    <a:lumOff val="40000"/>
                  </a:schemeClr>
                </a:solidFill>
                <a:hlinkClick r:id="rId11" action="ppaction://hlinkfile"/>
              </a:rPr>
              <a:t>Bhāgavatam</a:t>
            </a:r>
            <a:r>
              <a:rPr lang="vi-VN" sz="2800" dirty="0">
                <a:solidFill>
                  <a:schemeClr val="tx2">
                    <a:lumMod val="60000"/>
                    <a:lumOff val="40000"/>
                  </a:schemeClr>
                </a:solidFill>
              </a:rPr>
              <a:t>, which is the very means of conquest, one should offer respectful obeisances unto the Personality of Godhead, </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unto </a:t>
            </a:r>
            <a:r>
              <a:rPr lang="vi-VN" sz="2800" dirty="0">
                <a:solidFill>
                  <a:schemeClr val="tx2">
                    <a:lumMod val="60000"/>
                    <a:lumOff val="40000"/>
                  </a:schemeClr>
                </a:solidFill>
                <a:hlinkClick r:id="rId13" action="ppaction://hlinkfile"/>
              </a:rPr>
              <a:t>Nara</a:t>
            </a:r>
            <a:r>
              <a:rPr lang="vi-VN" sz="2800" dirty="0">
                <a:solidFill>
                  <a:schemeClr val="tx2">
                    <a:lumMod val="60000"/>
                    <a:lumOff val="40000"/>
                  </a:schemeClr>
                </a:solidFill>
              </a:rPr>
              <a:t>-</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a:t>
            </a:r>
            <a:r>
              <a:rPr lang="vi-VN" sz="2800" dirty="0">
                <a:solidFill>
                  <a:schemeClr val="tx2">
                    <a:lumMod val="60000"/>
                    <a:lumOff val="40000"/>
                  </a:schemeClr>
                </a:solidFill>
                <a:hlinkClick r:id="rId14" action="ppaction://hlinkfile"/>
              </a:rPr>
              <a:t>Ṛṣi</a:t>
            </a:r>
            <a:r>
              <a:rPr lang="vi-VN" sz="2800" dirty="0">
                <a:solidFill>
                  <a:schemeClr val="tx2">
                    <a:lumMod val="60000"/>
                    <a:lumOff val="40000"/>
                  </a:schemeClr>
                </a:solidFill>
              </a:rPr>
              <a:t>, the supermost human being, unto mother </a:t>
            </a:r>
            <a:r>
              <a:rPr lang="vi-VN" sz="2800" dirty="0">
                <a:solidFill>
                  <a:schemeClr val="tx2">
                    <a:lumMod val="60000"/>
                    <a:lumOff val="40000"/>
                  </a:schemeClr>
                </a:solidFill>
                <a:hlinkClick r:id="rId15" action="ppaction://hlinkfile"/>
              </a:rPr>
              <a:t>Sarasvatī</a:t>
            </a:r>
            <a:r>
              <a:rPr lang="vi-VN" sz="2800" dirty="0">
                <a:solidFill>
                  <a:schemeClr val="tx2">
                    <a:lumMod val="60000"/>
                    <a:lumOff val="40000"/>
                  </a:schemeClr>
                </a:solidFill>
              </a:rPr>
              <a:t>, the goddess of learning, and unto </a:t>
            </a:r>
            <a:r>
              <a:rPr lang="vi-VN" sz="2800" dirty="0">
                <a:solidFill>
                  <a:schemeClr val="tx2">
                    <a:lumMod val="60000"/>
                    <a:lumOff val="40000"/>
                  </a:schemeClr>
                </a:solidFill>
                <a:hlinkClick r:id="rId16" action="ppaction://hlinkfile"/>
              </a:rPr>
              <a:t>Śrīla</a:t>
            </a:r>
            <a:r>
              <a:rPr lang="vi-VN" sz="2800" dirty="0">
                <a:solidFill>
                  <a:schemeClr val="tx2">
                    <a:lumMod val="60000"/>
                    <a:lumOff val="40000"/>
                  </a:schemeClr>
                </a:solidFill>
              </a:rPr>
              <a:t> Vyāsadeva, the author</a:t>
            </a:r>
            <a:r>
              <a:rPr lang="vi-VN" dirty="0">
                <a:solidFill>
                  <a:schemeClr val="tx2">
                    <a:lumMod val="60000"/>
                    <a:lumOff val="40000"/>
                  </a:schemeClr>
                </a:solidFill>
              </a:rPr>
              <a:t>.</a:t>
            </a:r>
            <a:endParaRPr lang="en-US" dirty="0">
              <a:solidFill>
                <a:schemeClr val="tx2">
                  <a:lumMod val="60000"/>
                  <a:lumOff val="40000"/>
                </a:schemeClr>
              </a:solidFill>
            </a:endParaRPr>
          </a:p>
        </p:txBody>
      </p:sp>
    </p:spTree>
    <p:extLst>
      <p:ext uri="{BB962C8B-B14F-4D97-AF65-F5344CB8AC3E}">
        <p14:creationId xmlns:p14="http://schemas.microsoft.com/office/powerpoint/2010/main" val="360121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1.2.18</a:t>
            </a:r>
          </a:p>
        </p:txBody>
      </p:sp>
      <p:sp>
        <p:nvSpPr>
          <p:cNvPr id="3" name="Content Placeholder 2"/>
          <p:cNvSpPr>
            <a:spLocks noGrp="1"/>
          </p:cNvSpPr>
          <p:nvPr>
            <p:ph idx="1"/>
          </p:nvPr>
        </p:nvSpPr>
        <p:spPr>
          <a:xfrm>
            <a:off x="228600" y="762000"/>
            <a:ext cx="8763000" cy="6019800"/>
          </a:xfrm>
        </p:spPr>
        <p:txBody>
          <a:bodyPr/>
          <a:lstStyle/>
          <a:p>
            <a:pPr marL="0" indent="0" algn="ctr">
              <a:buNone/>
            </a:pPr>
            <a:r>
              <a:rPr lang="vi-VN" sz="2800" dirty="0" smtClean="0">
                <a:hlinkClick r:id="rId2" action="ppaction://hlinkfile"/>
              </a:rPr>
              <a:t>naṣṭa</a:t>
            </a:r>
            <a:r>
              <a:rPr lang="vi-VN" sz="2800" dirty="0" smtClean="0"/>
              <a:t>-prāyeṣv </a:t>
            </a:r>
            <a:r>
              <a:rPr lang="vi-VN" sz="2800" dirty="0" smtClean="0">
                <a:hlinkClick r:id="rId3" action="ppaction://hlinkfile"/>
              </a:rPr>
              <a:t>abhadreṣu</a:t>
            </a:r>
            <a:endParaRPr lang="vi-VN" sz="2800" dirty="0" smtClean="0"/>
          </a:p>
          <a:p>
            <a:pPr marL="0" indent="0" algn="ctr">
              <a:buNone/>
            </a:pPr>
            <a:r>
              <a:rPr lang="vi-VN" sz="2800" dirty="0" smtClean="0">
                <a:hlinkClick r:id="rId4" action="ppaction://hlinkfile"/>
              </a:rPr>
              <a:t>nityaḿ</a:t>
            </a:r>
            <a:r>
              <a:rPr lang="vi-VN" sz="2800" dirty="0" smtClean="0"/>
              <a:t> </a:t>
            </a:r>
            <a:r>
              <a:rPr lang="vi-VN" sz="2800" dirty="0" smtClean="0">
                <a:hlinkClick r:id="rId5" action="ppaction://hlinkfile"/>
              </a:rPr>
              <a:t>bhāgavata</a:t>
            </a:r>
            <a:r>
              <a:rPr lang="vi-VN" sz="2800" dirty="0" smtClean="0"/>
              <a:t>-</a:t>
            </a:r>
            <a:r>
              <a:rPr lang="vi-VN" sz="2800" dirty="0" smtClean="0">
                <a:hlinkClick r:id="rId6" action="ppaction://hlinkfile"/>
              </a:rPr>
              <a:t>sevayā</a:t>
            </a:r>
            <a:endParaRPr lang="vi-VN" sz="2800" dirty="0" smtClean="0"/>
          </a:p>
          <a:p>
            <a:pPr marL="0" indent="0" algn="ctr">
              <a:buNone/>
            </a:pPr>
            <a:r>
              <a:rPr lang="vi-VN" sz="2800" dirty="0" smtClean="0"/>
              <a:t>bhagavaty </a:t>
            </a:r>
            <a:r>
              <a:rPr lang="vi-VN" sz="2800" dirty="0" smtClean="0">
                <a:hlinkClick r:id="rId7" action="ppaction://hlinkfile"/>
              </a:rPr>
              <a:t>uttama</a:t>
            </a:r>
            <a:r>
              <a:rPr lang="vi-VN" sz="2800" dirty="0" smtClean="0"/>
              <a:t>-</a:t>
            </a:r>
            <a:r>
              <a:rPr lang="vi-VN" sz="2800" dirty="0" smtClean="0">
                <a:hlinkClick r:id="rId8" action="ppaction://hlinkfile"/>
              </a:rPr>
              <a:t>śloke</a:t>
            </a:r>
            <a:endParaRPr lang="vi-VN" sz="2800" dirty="0" smtClean="0"/>
          </a:p>
          <a:p>
            <a:pPr marL="0" indent="0" algn="ctr">
              <a:buNone/>
            </a:pPr>
            <a:r>
              <a:rPr lang="vi-VN" sz="2800" dirty="0" smtClean="0"/>
              <a:t>bhaktir </a:t>
            </a:r>
            <a:r>
              <a:rPr lang="vi-VN" sz="2800" dirty="0" smtClean="0">
                <a:hlinkClick r:id="rId9" action="ppaction://hlinkfile"/>
              </a:rPr>
              <a:t>bhavati</a:t>
            </a:r>
            <a:r>
              <a:rPr lang="vi-VN" sz="2800" dirty="0" smtClean="0"/>
              <a:t> </a:t>
            </a:r>
            <a:r>
              <a:rPr lang="vi-VN" sz="2800" dirty="0" smtClean="0">
                <a:hlinkClick r:id="rId10" action="ppaction://hlinkfile"/>
              </a:rPr>
              <a:t>naiṣṭhikī</a:t>
            </a:r>
            <a:endParaRPr lang="en-US" sz="2800" dirty="0" smtClean="0"/>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solidFill>
                  <a:schemeClr val="tx2">
                    <a:lumMod val="60000"/>
                    <a:lumOff val="40000"/>
                  </a:schemeClr>
                </a:solidFill>
              </a:rPr>
              <a:t>By regular attendance in classes on the </a:t>
            </a:r>
            <a:r>
              <a:rPr lang="en-US" sz="2800" dirty="0" err="1" smtClean="0">
                <a:solidFill>
                  <a:schemeClr val="tx2">
                    <a:lumMod val="60000"/>
                    <a:lumOff val="40000"/>
                  </a:schemeClr>
                </a:solidFill>
                <a:hlinkClick r:id="rId11" action="ppaction://hlinkfile"/>
              </a:rPr>
              <a:t>Bhāgavatam</a:t>
            </a:r>
            <a:r>
              <a:rPr lang="en-US" sz="2800" dirty="0" smtClean="0">
                <a:solidFill>
                  <a:schemeClr val="tx2">
                    <a:lumMod val="60000"/>
                    <a:lumOff val="40000"/>
                  </a:schemeClr>
                </a:solidFill>
              </a:rPr>
              <a:t> and by rendering of service to the pure devotee, all that is troublesome to the heart is almost completely destroyed, and loving service unto the Personality of Godhead, who is praised with transcendental songs, is established as an irrevocable fact.</a:t>
            </a:r>
            <a:endParaRPr lang="vi-VN" sz="2800" dirty="0" smtClean="0">
              <a:solidFill>
                <a:schemeClr val="tx2">
                  <a:lumMod val="60000"/>
                  <a:lumOff val="40000"/>
                </a:schemeClr>
              </a:solidFill>
            </a:endParaRPr>
          </a:p>
          <a:p>
            <a:endParaRPr lang="en-US" dirty="0"/>
          </a:p>
        </p:txBody>
      </p:sp>
    </p:spTree>
    <p:extLst>
      <p:ext uri="{BB962C8B-B14F-4D97-AF65-F5344CB8AC3E}">
        <p14:creationId xmlns:p14="http://schemas.microsoft.com/office/powerpoint/2010/main" val="114615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685799"/>
          </a:xfrm>
        </p:spPr>
        <p:txBody>
          <a:bodyPr/>
          <a:lstStyle/>
          <a:p>
            <a:r>
              <a:rPr lang="en-US" u="sng" dirty="0" smtClean="0"/>
              <a:t>Section Theme </a:t>
            </a:r>
            <a:r>
              <a:rPr lang="en-US" u="sng" dirty="0" smtClean="0"/>
              <a:t>– </a:t>
            </a:r>
            <a:br>
              <a:rPr lang="en-US" u="sng" dirty="0" smtClean="0"/>
            </a:b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Humility </a:t>
            </a:r>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is empowering </a:t>
            </a:r>
            <a:endParaRPr lang="en-US" u="sng" dirty="0"/>
          </a:p>
        </p:txBody>
      </p:sp>
      <p:sp>
        <p:nvSpPr>
          <p:cNvPr id="3" name="Content Placeholder 2"/>
          <p:cNvSpPr>
            <a:spLocks noGrp="1"/>
          </p:cNvSpPr>
          <p:nvPr>
            <p:ph idx="1"/>
          </p:nvPr>
        </p:nvSpPr>
        <p:spPr>
          <a:xfrm>
            <a:off x="76200" y="838200"/>
            <a:ext cx="8991600" cy="6019800"/>
          </a:xfrm>
        </p:spPr>
        <p:txBody>
          <a:bodyPr/>
          <a:lstStyle/>
          <a:p>
            <a:pPr>
              <a:buFont typeface="Wingdings" pitchFamily="2" charset="2"/>
              <a:buChar char="Ø"/>
            </a:pPr>
            <a:endParaRPr lang="en-US" sz="2200" dirty="0" smtClean="0">
              <a:solidFill>
                <a:schemeClr val="tx2">
                  <a:lumMod val="60000"/>
                  <a:lumOff val="40000"/>
                </a:schemeClr>
              </a:solidFill>
              <a:latin typeface="+mj-lt"/>
            </a:endParaRPr>
          </a:p>
          <a:p>
            <a:pPr>
              <a:buFont typeface="Wingdings" pitchFamily="2" charset="2"/>
              <a:buChar char="Ø"/>
            </a:pPr>
            <a:endParaRPr lang="en-US" sz="2200" dirty="0">
              <a:solidFill>
                <a:schemeClr val="tx2">
                  <a:lumMod val="60000"/>
                  <a:lumOff val="40000"/>
                </a:schemeClr>
              </a:solidFill>
              <a:latin typeface="+mj-lt"/>
            </a:endParaRPr>
          </a:p>
          <a:p>
            <a:pPr>
              <a:buFont typeface="Wingdings" pitchFamily="2" charset="2"/>
              <a:buChar char="Ø"/>
            </a:pPr>
            <a:r>
              <a:rPr lang="en-US" sz="2200" dirty="0" smtClean="0">
                <a:solidFill>
                  <a:schemeClr val="tx2">
                    <a:lumMod val="60000"/>
                    <a:lumOff val="40000"/>
                  </a:schemeClr>
                </a:solidFill>
                <a:latin typeface="+mj-lt"/>
              </a:rPr>
              <a:t>1.19.31-34 </a:t>
            </a:r>
            <a:endParaRPr lang="en-US" sz="2200" dirty="0" smtClean="0">
              <a:solidFill>
                <a:schemeClr val="tx2">
                  <a:lumMod val="60000"/>
                  <a:lumOff val="40000"/>
                </a:schemeClr>
              </a:solidFill>
              <a:latin typeface="+mj-lt"/>
            </a:endParaRPr>
          </a:p>
          <a:p>
            <a:pPr lvl="1">
              <a:buFont typeface="Wingdings" pitchFamily="2" charset="2"/>
              <a:buChar char="Ø"/>
            </a:pPr>
            <a:r>
              <a:rPr lang="vi-VN" sz="2200" dirty="0">
                <a:solidFill>
                  <a:schemeClr val="tx2">
                    <a:lumMod val="60000"/>
                    <a:lumOff val="40000"/>
                  </a:schemeClr>
                </a:solidFill>
                <a:latin typeface="+mj-lt"/>
              </a:rPr>
              <a:t>Mahārāja Parīkṣit greets Śrī Śukadeva Gosvāmī as per Vaishnava Etique</a:t>
            </a:r>
            <a:r>
              <a:rPr lang="en-US" sz="2200" dirty="0">
                <a:solidFill>
                  <a:schemeClr val="tx2">
                    <a:lumMod val="60000"/>
                    <a:lumOff val="40000"/>
                  </a:schemeClr>
                </a:solidFill>
                <a:latin typeface="+mj-lt"/>
              </a:rPr>
              <a:t>t</a:t>
            </a:r>
            <a:r>
              <a:rPr lang="vi-VN" sz="2200" dirty="0">
                <a:solidFill>
                  <a:schemeClr val="tx2">
                    <a:lumMod val="60000"/>
                    <a:lumOff val="40000"/>
                  </a:schemeClr>
                </a:solidFill>
                <a:latin typeface="+mj-lt"/>
              </a:rPr>
              <a:t>te</a:t>
            </a:r>
            <a:r>
              <a:rPr lang="en-US" sz="2200" dirty="0">
                <a:solidFill>
                  <a:schemeClr val="tx2">
                    <a:lumMod val="60000"/>
                    <a:lumOff val="40000"/>
                  </a:schemeClr>
                </a:solidFill>
                <a:latin typeface="+mj-lt"/>
              </a:rPr>
              <a:t> and glories of Sadhu </a:t>
            </a:r>
            <a:r>
              <a:rPr lang="en-US" sz="2200" dirty="0" err="1">
                <a:solidFill>
                  <a:schemeClr val="tx2">
                    <a:lumMod val="60000"/>
                    <a:lumOff val="40000"/>
                  </a:schemeClr>
                </a:solidFill>
                <a:latin typeface="+mj-lt"/>
              </a:rPr>
              <a:t>Sanga</a:t>
            </a:r>
            <a:r>
              <a:rPr lang="en-US" sz="2200" dirty="0">
                <a:solidFill>
                  <a:schemeClr val="tx2">
                    <a:lumMod val="60000"/>
                    <a:lumOff val="40000"/>
                  </a:schemeClr>
                </a:solidFill>
                <a:latin typeface="+mj-lt"/>
              </a:rPr>
              <a:t>.</a:t>
            </a:r>
          </a:p>
          <a:p>
            <a:pPr>
              <a:buFont typeface="Wingdings" pitchFamily="2" charset="2"/>
              <a:buChar char="Ø"/>
            </a:pPr>
            <a:r>
              <a:rPr lang="en-US" sz="2200" dirty="0" smtClean="0">
                <a:solidFill>
                  <a:schemeClr val="tx2">
                    <a:lumMod val="60000"/>
                    <a:lumOff val="40000"/>
                  </a:schemeClr>
                </a:solidFill>
                <a:latin typeface="+mj-lt"/>
              </a:rPr>
              <a:t>1.19.35 – 1.19.36 </a:t>
            </a:r>
          </a:p>
          <a:p>
            <a:pPr lvl="1">
              <a:buFont typeface="Wingdings" pitchFamily="2" charset="2"/>
              <a:buChar char="Ø"/>
            </a:pPr>
            <a:r>
              <a:rPr lang="vi-VN" sz="2200" dirty="0">
                <a:solidFill>
                  <a:schemeClr val="tx2">
                    <a:lumMod val="60000"/>
                    <a:lumOff val="40000"/>
                  </a:schemeClr>
                </a:solidFill>
                <a:latin typeface="+mj-lt"/>
              </a:rPr>
              <a:t>Śrī Śukadeva Gosvāmī</a:t>
            </a:r>
            <a:r>
              <a:rPr lang="en-US" sz="2200" dirty="0">
                <a:solidFill>
                  <a:schemeClr val="tx2">
                    <a:lumMod val="60000"/>
                    <a:lumOff val="40000"/>
                  </a:schemeClr>
                </a:solidFill>
                <a:latin typeface="+mj-lt"/>
              </a:rPr>
              <a:t>’s arrival is </a:t>
            </a:r>
            <a:r>
              <a:rPr lang="en-US" sz="2200" dirty="0" err="1">
                <a:solidFill>
                  <a:schemeClr val="tx2">
                    <a:lumMod val="60000"/>
                    <a:lumOff val="40000"/>
                  </a:schemeClr>
                </a:solidFill>
                <a:latin typeface="+mj-lt"/>
              </a:rPr>
              <a:t>Krsna’s</a:t>
            </a:r>
            <a:r>
              <a:rPr lang="en-US" sz="2200" dirty="0">
                <a:solidFill>
                  <a:schemeClr val="tx2">
                    <a:lumMod val="60000"/>
                    <a:lumOff val="40000"/>
                  </a:schemeClr>
                </a:solidFill>
                <a:latin typeface="+mj-lt"/>
              </a:rPr>
              <a:t> mercy on </a:t>
            </a:r>
            <a:r>
              <a:rPr lang="vi-VN" sz="2200" dirty="0">
                <a:solidFill>
                  <a:schemeClr val="tx2">
                    <a:lumMod val="60000"/>
                    <a:lumOff val="40000"/>
                  </a:schemeClr>
                </a:solidFill>
                <a:latin typeface="+mj-lt"/>
              </a:rPr>
              <a:t>Mahārāja Parīkṣit </a:t>
            </a:r>
            <a:r>
              <a:rPr lang="en-US" sz="2200" dirty="0" smtClean="0">
                <a:latin typeface="+mj-lt"/>
              </a:rPr>
              <a:t>.</a:t>
            </a:r>
          </a:p>
          <a:p>
            <a:pPr>
              <a:buFont typeface="Wingdings" pitchFamily="2" charset="2"/>
              <a:buChar char="Ø"/>
            </a:pPr>
            <a:r>
              <a:rPr lang="en-US" sz="2200" dirty="0" smtClean="0">
                <a:solidFill>
                  <a:schemeClr val="tx2">
                    <a:lumMod val="60000"/>
                    <a:lumOff val="40000"/>
                  </a:schemeClr>
                </a:solidFill>
                <a:latin typeface="+mj-lt"/>
              </a:rPr>
              <a:t>1.19.37-40</a:t>
            </a:r>
          </a:p>
          <a:p>
            <a:pPr lvl="1">
              <a:buFont typeface="Wingdings" pitchFamily="2" charset="2"/>
              <a:buChar char="Ø"/>
            </a:pPr>
            <a:r>
              <a:rPr lang="en-US" sz="2200" dirty="0">
                <a:solidFill>
                  <a:schemeClr val="tx2">
                    <a:lumMod val="60000"/>
                    <a:lumOff val="40000"/>
                  </a:schemeClr>
                </a:solidFill>
                <a:latin typeface="+mj-lt"/>
              </a:rPr>
              <a:t>The King thus spoke and questioned the sage, using sweet language. Then the great and powerful personality, the son of </a:t>
            </a:r>
            <a:r>
              <a:rPr lang="en-US" sz="2200" dirty="0" err="1">
                <a:solidFill>
                  <a:schemeClr val="tx2">
                    <a:lumMod val="60000"/>
                    <a:lumOff val="40000"/>
                  </a:schemeClr>
                </a:solidFill>
                <a:latin typeface="+mj-lt"/>
              </a:rPr>
              <a:t>Vyāsadeva</a:t>
            </a:r>
            <a:r>
              <a:rPr lang="en-US" sz="2200" dirty="0">
                <a:solidFill>
                  <a:schemeClr val="tx2">
                    <a:lumMod val="60000"/>
                    <a:lumOff val="40000"/>
                  </a:schemeClr>
                </a:solidFill>
                <a:latin typeface="+mj-lt"/>
              </a:rPr>
              <a:t>, who knew the principles of religion, began his reply. 	</a:t>
            </a:r>
          </a:p>
          <a:p>
            <a:pPr>
              <a:buFont typeface="Wingdings" pitchFamily="2" charset="2"/>
              <a:buChar char="Ø"/>
            </a:pPr>
            <a:endParaRPr lang="en-US" sz="2800" dirty="0" smtClean="0">
              <a:solidFill>
                <a:schemeClr val="tx2">
                  <a:lumMod val="60000"/>
                  <a:lumOff val="40000"/>
                </a:schemeClr>
              </a:solidFill>
            </a:endParaRPr>
          </a:p>
          <a:p>
            <a:pPr marL="0" indent="0">
              <a:buNone/>
            </a:pPr>
            <a:endParaRPr lang="en-US" sz="2800" dirty="0">
              <a:solidFill>
                <a:schemeClr val="tx2">
                  <a:lumMod val="60000"/>
                  <a:lumOff val="40000"/>
                </a:schemeClr>
              </a:solidFill>
            </a:endParaRPr>
          </a:p>
          <a:p>
            <a:pPr marL="0" indent="0">
              <a:buNone/>
            </a:pPr>
            <a:r>
              <a:rPr lang="en-US" sz="2400" dirty="0" smtClean="0">
                <a:solidFill>
                  <a:schemeClr val="tx2">
                    <a:lumMod val="60000"/>
                    <a:lumOff val="40000"/>
                  </a:schemeClr>
                </a:solidFill>
              </a:rPr>
              <a:t> </a:t>
            </a:r>
            <a:endParaRPr lang="en-US" sz="2000" dirty="0"/>
          </a:p>
        </p:txBody>
      </p:sp>
    </p:spTree>
    <p:extLst>
      <p:ext uri="{BB962C8B-B14F-4D97-AF65-F5344CB8AC3E}">
        <p14:creationId xmlns:p14="http://schemas.microsoft.com/office/powerpoint/2010/main" val="294442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31</a:t>
            </a:r>
          </a:p>
          <a:p>
            <a:pPr marL="0" indent="0" algn="ctr">
              <a:buNone/>
            </a:pPr>
            <a:r>
              <a:rPr lang="vi-VN" dirty="0"/>
              <a:t>praśāntam āsīnam akuṇṭha-medhasaḿ</a:t>
            </a:r>
          </a:p>
          <a:p>
            <a:pPr marL="0" indent="0" algn="ctr">
              <a:buNone/>
            </a:pPr>
            <a:r>
              <a:rPr lang="vi-VN" dirty="0"/>
              <a:t>muniḿ nṛpo bhāgavato 'bhyupetya</a:t>
            </a:r>
          </a:p>
          <a:p>
            <a:pPr marL="0" indent="0" algn="ctr">
              <a:buNone/>
            </a:pPr>
            <a:r>
              <a:rPr lang="vi-VN" dirty="0"/>
              <a:t>praṇamya mūrdhnāvahitaḥ kṛtāñjalir</a:t>
            </a:r>
          </a:p>
          <a:p>
            <a:pPr marL="0" indent="0" algn="ctr">
              <a:buNone/>
            </a:pPr>
            <a:r>
              <a:rPr lang="vi-VN" dirty="0"/>
              <a:t>natvā girā sūnṛtayānvapṛcchat</a:t>
            </a: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effectLst/>
              </a:rPr>
              <a:t>The sage </a:t>
            </a:r>
            <a:r>
              <a:rPr lang="en-US" dirty="0">
                <a:effectLst/>
                <a:hlinkClick r:id="rId4"/>
              </a:rPr>
              <a:t>Śrī</a:t>
            </a:r>
            <a:r>
              <a:rPr lang="en-US" dirty="0">
                <a:effectLst/>
              </a:rPr>
              <a:t> </a:t>
            </a:r>
            <a:r>
              <a:rPr lang="en-US" dirty="0" err="1">
                <a:effectLst/>
                <a:hlinkClick r:id="rId5"/>
              </a:rPr>
              <a:t>Śukadeva</a:t>
            </a:r>
            <a:r>
              <a:rPr lang="en-US" dirty="0">
                <a:effectLst/>
              </a:rPr>
              <a:t> </a:t>
            </a:r>
            <a:r>
              <a:rPr lang="en-US" dirty="0" err="1">
                <a:effectLst/>
              </a:rPr>
              <a:t>Gosvāmī</a:t>
            </a:r>
            <a:r>
              <a:rPr lang="en-US" dirty="0">
                <a:effectLst/>
              </a:rPr>
              <a:t> sat perfectly pacified, intelligent and ready to answer any question without hesitation. The great devotee, </a:t>
            </a:r>
            <a:r>
              <a:rPr lang="en-US" dirty="0" err="1">
                <a:effectLst/>
                <a:hlinkClick r:id="rId6"/>
              </a:rPr>
              <a:t>Mahārāja</a:t>
            </a:r>
            <a:r>
              <a:rPr lang="en-US" dirty="0">
                <a:effectLst/>
              </a:rPr>
              <a:t> </a:t>
            </a:r>
            <a:r>
              <a:rPr lang="en-US" dirty="0" err="1">
                <a:effectLst/>
                <a:hlinkClick r:id="rId7"/>
              </a:rPr>
              <a:t>Parīkṣit</a:t>
            </a:r>
            <a:r>
              <a:rPr lang="en-US" dirty="0">
                <a:effectLst/>
              </a:rPr>
              <a:t>, approached him, offered his respects by bowing before him, and politely inquired with sweet words and folded hands.</a:t>
            </a:r>
            <a:endParaRPr lang="vi-VN" dirty="0">
              <a:solidFill>
                <a:schemeClr val="tx2">
                  <a:lumMod val="60000"/>
                  <a:lumOff val="40000"/>
                </a:schemeClr>
              </a:solidFill>
            </a:endParaRPr>
          </a:p>
        </p:txBody>
      </p:sp>
    </p:spTree>
    <p:extLst>
      <p:ext uri="{BB962C8B-B14F-4D97-AF65-F5344CB8AC3E}">
        <p14:creationId xmlns:p14="http://schemas.microsoft.com/office/powerpoint/2010/main" val="71354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1">
              <a:buFont typeface="Wingdings" pitchFamily="2" charset="2"/>
              <a:buChar char="Ø"/>
            </a:pPr>
            <a:r>
              <a:rPr lang="en-US" sz="2400" dirty="0">
                <a:effectLst/>
              </a:rPr>
              <a:t>The gesture now adopted by </a:t>
            </a:r>
            <a:r>
              <a:rPr lang="en-US" sz="2400" dirty="0" err="1">
                <a:effectLst/>
                <a:hlinkClick r:id="rId2"/>
              </a:rPr>
              <a:t>Mahārāja</a:t>
            </a:r>
            <a:r>
              <a:rPr lang="en-US" sz="2400" dirty="0">
                <a:effectLst/>
              </a:rPr>
              <a:t> </a:t>
            </a:r>
            <a:r>
              <a:rPr lang="en-US" sz="2400" dirty="0" err="1">
                <a:effectLst/>
                <a:hlinkClick r:id="rId3"/>
              </a:rPr>
              <a:t>Parīkṣit</a:t>
            </a:r>
            <a:r>
              <a:rPr lang="en-US" sz="2400" dirty="0">
                <a:effectLst/>
              </a:rPr>
              <a:t> of questioning a master is quite befitting in terms of scriptural injunctions. The scriptural injunction is that one should humbly approach a spiritual master to understand the transcendental science. </a:t>
            </a:r>
            <a:r>
              <a:rPr lang="en-US" sz="2400" dirty="0" err="1">
                <a:effectLst/>
                <a:hlinkClick r:id="rId2"/>
              </a:rPr>
              <a:t>Mahārāja</a:t>
            </a:r>
            <a:r>
              <a:rPr lang="en-US" sz="2400" dirty="0">
                <a:effectLst/>
              </a:rPr>
              <a:t> </a:t>
            </a:r>
            <a:r>
              <a:rPr lang="en-US" sz="2400" dirty="0" err="1">
                <a:effectLst/>
                <a:hlinkClick r:id="rId3"/>
              </a:rPr>
              <a:t>Parīkṣit</a:t>
            </a:r>
            <a:r>
              <a:rPr lang="en-US" sz="2400" dirty="0">
                <a:effectLst/>
              </a:rPr>
              <a:t> was now prepared for meeting his death, and within the very short time of seven days he was to know the process of entering the kingdom of God. In such important cases, one is required to approach a spiritual master. There is no necessity of approaching a spiritual master unless one is in need of solving the problems of life. One who does not know how to put questions before the spiritual master has no business seeing him. And the qualification of the spiritual master is perfectly manifested in the person of </a:t>
            </a:r>
            <a:r>
              <a:rPr lang="en-US" sz="2400" dirty="0" err="1">
                <a:effectLst/>
                <a:hlinkClick r:id="rId4"/>
              </a:rPr>
              <a:t>Śukadeva</a:t>
            </a:r>
            <a:r>
              <a:rPr lang="en-US" sz="2400" dirty="0">
                <a:effectLst/>
              </a:rPr>
              <a:t> </a:t>
            </a:r>
            <a:r>
              <a:rPr lang="en-US" sz="2400" dirty="0" err="1">
                <a:effectLst/>
              </a:rPr>
              <a:t>Gosvāmī</a:t>
            </a:r>
            <a:r>
              <a:rPr lang="en-US" sz="2400" dirty="0">
                <a:effectLst/>
              </a:rPr>
              <a:t>. Both the spiritual master and the disciple, namely </a:t>
            </a:r>
            <a:r>
              <a:rPr lang="en-US" sz="2400" dirty="0">
                <a:effectLst/>
                <a:hlinkClick r:id="rId5"/>
              </a:rPr>
              <a:t>Śrī</a:t>
            </a:r>
            <a:r>
              <a:rPr lang="en-US" sz="2400" dirty="0">
                <a:effectLst/>
              </a:rPr>
              <a:t> </a:t>
            </a:r>
            <a:r>
              <a:rPr lang="en-US" sz="2400" dirty="0" err="1">
                <a:effectLst/>
                <a:hlinkClick r:id="rId4"/>
              </a:rPr>
              <a:t>Śukadeva</a:t>
            </a:r>
            <a:r>
              <a:rPr lang="en-US" sz="2400" dirty="0">
                <a:effectLst/>
              </a:rPr>
              <a:t> </a:t>
            </a:r>
            <a:r>
              <a:rPr lang="en-US" sz="2400" dirty="0" err="1">
                <a:effectLst/>
              </a:rPr>
              <a:t>Gosvāmī</a:t>
            </a:r>
            <a:r>
              <a:rPr lang="en-US" sz="2400" dirty="0">
                <a:effectLst/>
              </a:rPr>
              <a:t> and </a:t>
            </a:r>
            <a:r>
              <a:rPr lang="en-US" sz="2400" dirty="0" err="1">
                <a:effectLst/>
                <a:hlinkClick r:id="rId2"/>
              </a:rPr>
              <a:t>Mahārāja</a:t>
            </a:r>
            <a:r>
              <a:rPr lang="en-US" sz="2400" dirty="0">
                <a:effectLst/>
              </a:rPr>
              <a:t> </a:t>
            </a:r>
            <a:r>
              <a:rPr lang="en-US" sz="2400" dirty="0" err="1">
                <a:effectLst/>
                <a:hlinkClick r:id="rId3"/>
              </a:rPr>
              <a:t>Parīkṣit</a:t>
            </a:r>
            <a:r>
              <a:rPr lang="en-US" sz="2400" dirty="0">
                <a:effectLst/>
              </a:rPr>
              <a:t>, attained perfection through the medium of </a:t>
            </a:r>
            <a:r>
              <a:rPr lang="en-US" sz="2400" dirty="0" err="1">
                <a:effectLst/>
                <a:hlinkClick r:id="rId6"/>
              </a:rPr>
              <a:t>Śrīmad</a:t>
            </a:r>
            <a:r>
              <a:rPr lang="en-US" sz="2400" dirty="0" err="1">
                <a:effectLst/>
              </a:rPr>
              <a:t>-</a:t>
            </a:r>
            <a:r>
              <a:rPr lang="en-US" sz="2400" dirty="0" err="1">
                <a:effectLst/>
                <a:hlinkClick r:id="rId7"/>
              </a:rPr>
              <a:t>Bhāgavatam</a:t>
            </a:r>
            <a:r>
              <a:rPr lang="en-US" sz="2400" dirty="0">
                <a:effectLst/>
              </a:rPr>
              <a:t>. </a:t>
            </a: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1110705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11289</TotalTime>
  <Words>1734</Words>
  <Application>Microsoft Office PowerPoint</Application>
  <PresentationFormat>On-screen Show (4:3)</PresentationFormat>
  <Paragraphs>180</Paragraphs>
  <Slides>36</Slides>
  <Notes>10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Maple design template</vt:lpstr>
      <vt:lpstr>PowerPoint Presentation</vt:lpstr>
      <vt:lpstr>PowerPoint Presentation</vt:lpstr>
      <vt:lpstr>PowerPoint Presentation</vt:lpstr>
      <vt:lpstr>Seeking the Blessings of Guru, Gauranga &amp; All the Assembled Vaishnavas</vt:lpstr>
      <vt:lpstr>Śrīmad Bhāgavatam 1.2.4</vt:lpstr>
      <vt:lpstr>Śrīmad Bhāgavatam 1.2.18</vt:lpstr>
      <vt:lpstr>Section Theme –  Humility is empowering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Naren Gunna</dc:creator>
  <cp:lastModifiedBy>krsna</cp:lastModifiedBy>
  <cp:revision>667</cp:revision>
  <cp:lastPrinted>1601-01-01T00:00:00Z</cp:lastPrinted>
  <dcterms:created xsi:type="dcterms:W3CDTF">2010-04-22T03:05:53Z</dcterms:created>
  <dcterms:modified xsi:type="dcterms:W3CDTF">2013-01-12T17:22:06Z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