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81" r:id="rId4"/>
    <p:sldId id="283" r:id="rId5"/>
    <p:sldId id="285" r:id="rId6"/>
    <p:sldId id="286" r:id="rId7"/>
    <p:sldId id="287" r:id="rId8"/>
    <p:sldId id="266" r:id="rId9"/>
    <p:sldId id="268" r:id="rId10"/>
    <p:sldId id="291" r:id="rId11"/>
    <p:sldId id="280" r:id="rId12"/>
    <p:sldId id="257" r:id="rId13"/>
    <p:sldId id="269" r:id="rId14"/>
    <p:sldId id="293" r:id="rId15"/>
    <p:sldId id="267" r:id="rId16"/>
    <p:sldId id="258" r:id="rId17"/>
    <p:sldId id="270" r:id="rId18"/>
    <p:sldId id="288" r:id="rId19"/>
    <p:sldId id="259" r:id="rId20"/>
    <p:sldId id="271" r:id="rId21"/>
    <p:sldId id="289" r:id="rId22"/>
    <p:sldId id="260" r:id="rId23"/>
    <p:sldId id="272" r:id="rId24"/>
    <p:sldId id="290" r:id="rId25"/>
    <p:sldId id="278" r:id="rId26"/>
    <p:sldId id="261" r:id="rId27"/>
    <p:sldId id="273" r:id="rId28"/>
    <p:sldId id="262" r:id="rId29"/>
    <p:sldId id="274" r:id="rId30"/>
    <p:sldId id="263" r:id="rId31"/>
    <p:sldId id="277" r:id="rId32"/>
    <p:sldId id="264" r:id="rId33"/>
    <p:sldId id="275" r:id="rId34"/>
    <p:sldId id="265" r:id="rId35"/>
    <p:sldId id="276" r:id="rId36"/>
    <p:sldId id="295" r:id="rId37"/>
    <p:sldId id="296" r:id="rId38"/>
    <p:sldId id="297" r:id="rId39"/>
    <p:sldId id="284" r:id="rId40"/>
    <p:sldId id="279" r:id="rId41"/>
    <p:sldId id="29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p:scale>
          <a:sx n="80" d="100"/>
          <a:sy n="80" d="100"/>
        </p:scale>
        <p:origin x="-1590" y="-138"/>
      </p:cViewPr>
      <p:guideLst>
        <p:guide orient="horz" pos="2160"/>
        <p:guide pos="2880"/>
      </p:guideLst>
    </p:cSldViewPr>
  </p:slideViewPr>
  <p:outlineViewPr>
    <p:cViewPr>
      <p:scale>
        <a:sx n="33" d="100"/>
        <a:sy n="33" d="100"/>
      </p:scale>
      <p:origin x="0" y="91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37830-A9D8-4455-B435-C6A86E43A052}" type="datetimeFigureOut">
              <a:rPr lang="en-US" smtClean="0"/>
              <a:pPr/>
              <a:t>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5FE79-D735-46F2-BA2F-D6463D26D5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37830-A9D8-4455-B435-C6A86E43A052}" type="datetimeFigureOut">
              <a:rPr lang="en-US" smtClean="0"/>
              <a:pPr/>
              <a:t>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5FE79-D735-46F2-BA2F-D6463D26D5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37830-A9D8-4455-B435-C6A86E43A052}" type="datetimeFigureOut">
              <a:rPr lang="en-US" smtClean="0"/>
              <a:pPr/>
              <a:t>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5FE79-D735-46F2-BA2F-D6463D26D5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37830-A9D8-4455-B435-C6A86E43A052}" type="datetimeFigureOut">
              <a:rPr lang="en-US" smtClean="0"/>
              <a:pPr/>
              <a:t>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5FE79-D735-46F2-BA2F-D6463D26D5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37830-A9D8-4455-B435-C6A86E43A052}" type="datetimeFigureOut">
              <a:rPr lang="en-US" smtClean="0"/>
              <a:pPr/>
              <a:t>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5FE79-D735-46F2-BA2F-D6463D26D5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37830-A9D8-4455-B435-C6A86E43A052}" type="datetimeFigureOut">
              <a:rPr lang="en-US" smtClean="0"/>
              <a:pPr/>
              <a:t>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5FE79-D735-46F2-BA2F-D6463D26D5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37830-A9D8-4455-B435-C6A86E43A052}" type="datetimeFigureOut">
              <a:rPr lang="en-US" smtClean="0"/>
              <a:pPr/>
              <a:t>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35FE79-D735-46F2-BA2F-D6463D26D5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37830-A9D8-4455-B435-C6A86E43A052}" type="datetimeFigureOut">
              <a:rPr lang="en-US" smtClean="0"/>
              <a:pPr/>
              <a:t>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5FE79-D735-46F2-BA2F-D6463D26D5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37830-A9D8-4455-B435-C6A86E43A052}" type="datetimeFigureOut">
              <a:rPr lang="en-US" smtClean="0"/>
              <a:pPr/>
              <a:t>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5FE79-D735-46F2-BA2F-D6463D26D5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37830-A9D8-4455-B435-C6A86E43A052}" type="datetimeFigureOut">
              <a:rPr lang="en-US" smtClean="0"/>
              <a:pPr/>
              <a:t>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5FE79-D735-46F2-BA2F-D6463D26D5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37830-A9D8-4455-B435-C6A86E43A052}" type="datetimeFigureOut">
              <a:rPr lang="en-US" smtClean="0"/>
              <a:pPr/>
              <a:t>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5FE79-D735-46F2-BA2F-D6463D26D5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37830-A9D8-4455-B435-C6A86E43A052}" type="datetimeFigureOut">
              <a:rPr lang="en-US" smtClean="0"/>
              <a:pPr/>
              <a:t>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5FE79-D735-46F2-BA2F-D6463D26D5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vedabase.net/k/krsna" TargetMode="External"/><Relationship Id="rId7" Type="http://schemas.openxmlformats.org/officeDocument/2006/relationships/hyperlink" Target="http://vedabase.net/s/suddha" TargetMode="External"/><Relationship Id="rId2" Type="http://schemas.openxmlformats.org/officeDocument/2006/relationships/hyperlink" Target="http://vedabase.net/s/sri" TargetMode="External"/><Relationship Id="rId1" Type="http://schemas.openxmlformats.org/officeDocument/2006/relationships/slideLayout" Target="../slideLayouts/slideLayout2.xml"/><Relationship Id="rId6" Type="http://schemas.openxmlformats.org/officeDocument/2006/relationships/hyperlink" Target="http://vedabase.net/p/pariksit" TargetMode="External"/><Relationship Id="rId5" Type="http://schemas.openxmlformats.org/officeDocument/2006/relationships/hyperlink" Target="http://vedabase.net/m/maharaja" TargetMode="External"/><Relationship Id="rId4" Type="http://schemas.openxmlformats.org/officeDocument/2006/relationships/hyperlink" Target="http://vedabase.net/g/git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tkgtm.com/playMP3.php?f=MP3audio/MP3_1997/1997.02.15_Dallas,_US_SB_1.19.29_It's_Hard_Not_To_Advance_in_Spiritual_Life__L1867.mp3&amp;" TargetMode="External"/><Relationship Id="rId2" Type="http://schemas.openxmlformats.org/officeDocument/2006/relationships/hyperlink" Target="http://tkgtm.com/listen/Vedic_Myths" TargetMode="External"/><Relationship Id="rId1" Type="http://schemas.openxmlformats.org/officeDocument/2006/relationships/slideLayout" Target="../slideLayouts/slideLayout2.xml"/><Relationship Id="rId4" Type="http://schemas.openxmlformats.org/officeDocument/2006/relationships/hyperlink" Target="http://tkgtm.com/MP3audio/MP3_1997/1997.02.15_Dallas,_US_SB_1.19.29_It's_Hard_Not_To_Advance_in_Spiritual_Life__L1867.mp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vedabase.net/p/prahlada" TargetMode="External"/><Relationship Id="rId2" Type="http://schemas.openxmlformats.org/officeDocument/2006/relationships/hyperlink" Target="http://vedabase.net/g/gita"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vedabase.net/n/nrsimha" TargetMode="External"/><Relationship Id="rId4" Type="http://schemas.openxmlformats.org/officeDocument/2006/relationships/hyperlink" Target="http://vedabase.net/m/maharaj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7400" y="1447800"/>
            <a:ext cx="3276600" cy="2914650"/>
          </a:xfrm>
        </p:spPr>
        <p:txBody>
          <a:bodyPr>
            <a:normAutofit/>
          </a:bodyPr>
          <a:lstStyle/>
          <a:p>
            <a:r>
              <a:rPr lang="en-US" dirty="0" err="1" smtClean="0"/>
              <a:t>Srimad</a:t>
            </a:r>
            <a:r>
              <a:rPr lang="en-US" dirty="0" smtClean="0"/>
              <a:t> </a:t>
            </a:r>
            <a:r>
              <a:rPr lang="en-US" dirty="0" err="1" smtClean="0"/>
              <a:t>Bhagavatham</a:t>
            </a:r>
            <a:r>
              <a:rPr lang="en-US" dirty="0" smtClean="0"/>
              <a:t> 1.19.20-30</a:t>
            </a:r>
            <a:endParaRPr lang="en-US" dirty="0"/>
          </a:p>
        </p:txBody>
      </p:sp>
      <p:pic>
        <p:nvPicPr>
          <p:cNvPr id="5" name="Picture 2" descr="http://4.bp.blogspot.com/-VSbK2mXl5uY/TfDAOUgA6XI/AAAAAAAABIg/SSZ5oWlizzs/s1600/parikchitsukadeva.jpg"/>
          <p:cNvPicPr>
            <a:picLocks noChangeAspect="1" noChangeArrowheads="1"/>
          </p:cNvPicPr>
          <p:nvPr/>
        </p:nvPicPr>
        <p:blipFill>
          <a:blip r:embed="rId2" cstate="print"/>
          <a:srcRect/>
          <a:stretch>
            <a:fillRect/>
          </a:stretch>
        </p:blipFill>
        <p:spPr bwMode="auto">
          <a:xfrm>
            <a:off x="381000" y="0"/>
            <a:ext cx="5326183" cy="3581400"/>
          </a:xfrm>
          <a:prstGeom prst="rect">
            <a:avLst/>
          </a:prstGeom>
          <a:noFill/>
        </p:spPr>
      </p:pic>
      <p:pic>
        <p:nvPicPr>
          <p:cNvPr id="32774" name="Picture 6" descr="http://www.krishna.org/images/Prabhupada/PrabhupadaGivingClass5.jpg"/>
          <p:cNvPicPr>
            <a:picLocks noChangeAspect="1" noChangeArrowheads="1"/>
          </p:cNvPicPr>
          <p:nvPr/>
        </p:nvPicPr>
        <p:blipFill>
          <a:blip r:embed="rId3" cstate="print"/>
          <a:srcRect/>
          <a:stretch>
            <a:fillRect/>
          </a:stretch>
        </p:blipFill>
        <p:spPr bwMode="auto">
          <a:xfrm>
            <a:off x="1600200" y="3505200"/>
            <a:ext cx="3048000" cy="313853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1.19.20</a:t>
            </a:r>
            <a:r>
              <a:rPr lang="en-US" dirty="0" smtClean="0"/>
              <a:t>: </a:t>
            </a:r>
            <a:endParaRPr lang="en-US" dirty="0"/>
          </a:p>
        </p:txBody>
      </p:sp>
      <p:sp>
        <p:nvSpPr>
          <p:cNvPr id="3" name="Content Placeholder 2"/>
          <p:cNvSpPr>
            <a:spLocks noGrp="1"/>
          </p:cNvSpPr>
          <p:nvPr>
            <p:ph idx="1"/>
          </p:nvPr>
        </p:nvSpPr>
        <p:spPr>
          <a:xfrm>
            <a:off x="152400" y="1828800"/>
            <a:ext cx="8763000" cy="4800600"/>
          </a:xfrm>
        </p:spPr>
        <p:txBody>
          <a:bodyPr>
            <a:normAutofit fontScale="77500" lnSpcReduction="20000"/>
          </a:bodyPr>
          <a:lstStyle/>
          <a:p>
            <a:r>
              <a:rPr lang="en-US" dirty="0" smtClean="0"/>
              <a:t>This materialistic way of life is something like a grinding stone, and we are being crushed by it. We have fallen into this horrible whirlpool of the tossing waves of life, and thus, my Lord, I pray at Your lotus feet to call me back to Your eternal abode as one of Your servitors. This is the summit liberation of this materialistic way of life. I have very bitter experience of the materialistic way of life. In whichever species of life I have taken birth, compelled by the force of my own activities, I have very painfully experienced two things, namely separation from my beloved and meeting with what is not wanted. And to counteract them, the remedies which I undertook were more dangerous than the disease itself. So I drift from one point to another birth after birth, and I pray to You therefore to give me a shelter at Your lotus feet."</a:t>
            </a:r>
          </a:p>
        </p:txBody>
      </p:sp>
      <p:pic>
        <p:nvPicPr>
          <p:cNvPr id="4" name="Picture 4" descr="http://www.vedaveda.com/articles/2011/img-2011/098.jpg"/>
          <p:cNvPicPr>
            <a:picLocks noChangeAspect="1" noChangeArrowheads="1"/>
          </p:cNvPicPr>
          <p:nvPr/>
        </p:nvPicPr>
        <p:blipFill>
          <a:blip r:embed="rId2" cstate="print"/>
          <a:srcRect/>
          <a:stretch>
            <a:fillRect/>
          </a:stretch>
        </p:blipFill>
        <p:spPr bwMode="auto">
          <a:xfrm>
            <a:off x="0" y="0"/>
            <a:ext cx="1371600" cy="180299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1.19.20</a:t>
            </a:r>
            <a:r>
              <a:rPr lang="en-US" dirty="0" smtClean="0"/>
              <a:t>: </a:t>
            </a:r>
            <a:endParaRPr lang="en-US" dirty="0"/>
          </a:p>
        </p:txBody>
      </p:sp>
      <p:sp>
        <p:nvSpPr>
          <p:cNvPr id="3" name="Content Placeholder 2"/>
          <p:cNvSpPr>
            <a:spLocks noGrp="1"/>
          </p:cNvSpPr>
          <p:nvPr>
            <p:ph idx="1"/>
          </p:nvPr>
        </p:nvSpPr>
        <p:spPr>
          <a:xfrm>
            <a:off x="152400" y="1905000"/>
            <a:ext cx="8991600" cy="4724400"/>
          </a:xfrm>
        </p:spPr>
        <p:txBody>
          <a:bodyPr>
            <a:normAutofit fontScale="85000" lnSpcReduction="20000"/>
          </a:bodyPr>
          <a:lstStyle/>
          <a:p>
            <a:pPr marL="0" indent="0">
              <a:buNone/>
            </a:pPr>
            <a:r>
              <a:rPr lang="en-US" dirty="0" smtClean="0"/>
              <a:t>The </a:t>
            </a:r>
            <a:r>
              <a:rPr lang="en-US" dirty="0" err="1" smtClean="0"/>
              <a:t>Pāṇḍava</a:t>
            </a:r>
            <a:r>
              <a:rPr lang="en-US" dirty="0" smtClean="0"/>
              <a:t> kings, who are more than many saints of the world, knew the bitter results of the materialistic way of life. They were never captivated by the glare of the imperial throne they occupied, and they sought always the opportunity of being called by the Lord to associate with Him eternally. </a:t>
            </a:r>
            <a:r>
              <a:rPr lang="en-US" dirty="0" err="1" smtClean="0"/>
              <a:t>Mahārāja</a:t>
            </a:r>
            <a:r>
              <a:rPr lang="en-US" dirty="0" smtClean="0"/>
              <a:t> </a:t>
            </a:r>
            <a:r>
              <a:rPr lang="en-US" dirty="0" err="1" smtClean="0"/>
              <a:t>Parīkṣit</a:t>
            </a:r>
            <a:r>
              <a:rPr lang="en-US" dirty="0" smtClean="0"/>
              <a:t> was the worthy grandson of </a:t>
            </a:r>
            <a:r>
              <a:rPr lang="en-US" dirty="0" err="1" smtClean="0"/>
              <a:t>Mahārāja</a:t>
            </a:r>
            <a:r>
              <a:rPr lang="en-US" dirty="0" smtClean="0"/>
              <a:t> </a:t>
            </a:r>
            <a:r>
              <a:rPr lang="en-US" dirty="0" err="1" smtClean="0"/>
              <a:t>Yudhiṣṭhira</a:t>
            </a:r>
            <a:r>
              <a:rPr lang="en-US" dirty="0" smtClean="0"/>
              <a:t>. </a:t>
            </a:r>
            <a:r>
              <a:rPr lang="en-US" dirty="0" err="1" smtClean="0"/>
              <a:t>Mahārāja</a:t>
            </a:r>
            <a:r>
              <a:rPr lang="en-US" dirty="0" smtClean="0"/>
              <a:t> </a:t>
            </a:r>
            <a:r>
              <a:rPr lang="en-US" dirty="0" err="1" smtClean="0"/>
              <a:t>Yudhiṣṭhira</a:t>
            </a:r>
            <a:r>
              <a:rPr lang="en-US" dirty="0" smtClean="0"/>
              <a:t> gave up the imperial throne to his grandson, and similarly </a:t>
            </a:r>
            <a:r>
              <a:rPr lang="en-US" dirty="0" err="1" smtClean="0"/>
              <a:t>Mahārāja</a:t>
            </a:r>
            <a:r>
              <a:rPr lang="en-US" dirty="0" smtClean="0"/>
              <a:t> </a:t>
            </a:r>
            <a:r>
              <a:rPr lang="en-US" dirty="0" err="1" smtClean="0"/>
              <a:t>Parīkṣit</a:t>
            </a:r>
            <a:r>
              <a:rPr lang="en-US" dirty="0" smtClean="0"/>
              <a:t>, the grandson of </a:t>
            </a:r>
            <a:r>
              <a:rPr lang="en-US" dirty="0" err="1" smtClean="0"/>
              <a:t>Mahārāja</a:t>
            </a:r>
            <a:r>
              <a:rPr lang="en-US" dirty="0" smtClean="0"/>
              <a:t> </a:t>
            </a:r>
            <a:r>
              <a:rPr lang="en-US" dirty="0" err="1" smtClean="0"/>
              <a:t>Yudhiṣṭhira</a:t>
            </a:r>
            <a:r>
              <a:rPr lang="en-US" dirty="0" smtClean="0"/>
              <a:t>, gave up the imperial throne to his son </a:t>
            </a:r>
            <a:r>
              <a:rPr lang="en-US" dirty="0" err="1" smtClean="0"/>
              <a:t>Janamejaya</a:t>
            </a:r>
            <a:r>
              <a:rPr lang="en-US" dirty="0" smtClean="0"/>
              <a:t>. That is the way of all the kings in the dynasty because they are all strictly in the line of Lord </a:t>
            </a:r>
            <a:r>
              <a:rPr lang="en-US" dirty="0" err="1" smtClean="0"/>
              <a:t>Kṛṣṇa</a:t>
            </a:r>
            <a:r>
              <a:rPr lang="en-US" dirty="0" smtClean="0"/>
              <a:t>. Thus the devotees of the Lord are never enchanted by the glare of materialistic life, and they live impartially, unattached to the objects of the false, illusory materialistic way of life.</a:t>
            </a:r>
          </a:p>
          <a:p>
            <a:pPr>
              <a:buNone/>
            </a:pPr>
            <a:endParaRPr lang="en-US" dirty="0"/>
          </a:p>
        </p:txBody>
      </p:sp>
      <p:pic>
        <p:nvPicPr>
          <p:cNvPr id="4" name="Picture 4" descr="http://www.vedaveda.com/articles/2011/img-2011/098.jpg"/>
          <p:cNvPicPr>
            <a:picLocks noChangeAspect="1" noChangeArrowheads="1"/>
          </p:cNvPicPr>
          <p:nvPr/>
        </p:nvPicPr>
        <p:blipFill>
          <a:blip r:embed="rId2" cstate="print"/>
          <a:srcRect/>
          <a:stretch>
            <a:fillRect/>
          </a:stretch>
        </p:blipFill>
        <p:spPr bwMode="auto">
          <a:xfrm>
            <a:off x="0" y="0"/>
            <a:ext cx="1371600" cy="180299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SB 1.19.21</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vi-VN" b="1" dirty="0" smtClean="0"/>
              <a:t>sarve vayaḿ tāvad ihāsmahe 'tha</a:t>
            </a:r>
          </a:p>
          <a:p>
            <a:pPr algn="ctr">
              <a:buNone/>
            </a:pPr>
            <a:r>
              <a:rPr lang="vi-VN" b="1" dirty="0" smtClean="0"/>
              <a:t>kalevaraḿ yāvad asau vihāya</a:t>
            </a:r>
          </a:p>
          <a:p>
            <a:pPr algn="ctr">
              <a:buNone/>
            </a:pPr>
            <a:r>
              <a:rPr lang="vi-VN" b="1" dirty="0" smtClean="0"/>
              <a:t>lokaḿ paraḿ virajaskaḿ viśokaḿ</a:t>
            </a:r>
          </a:p>
          <a:p>
            <a:pPr algn="ctr">
              <a:buNone/>
            </a:pPr>
            <a:r>
              <a:rPr lang="vi-VN" b="1" dirty="0" smtClean="0"/>
              <a:t>yāsyaty ayaḿ bhāgavata-pradhānaḥ</a:t>
            </a:r>
          </a:p>
          <a:p>
            <a:endParaRPr lang="en-US" b="1" dirty="0" smtClean="0"/>
          </a:p>
          <a:p>
            <a:r>
              <a:rPr lang="en-US" dirty="0" smtClean="0"/>
              <a:t>We shall all wait here until the foremost devotee of the Lord, </a:t>
            </a:r>
            <a:r>
              <a:rPr lang="en-US" dirty="0" err="1" smtClean="0"/>
              <a:t>Mahārāja</a:t>
            </a:r>
            <a:r>
              <a:rPr lang="en-US" dirty="0" smtClean="0"/>
              <a:t> </a:t>
            </a:r>
            <a:r>
              <a:rPr lang="en-US" dirty="0" err="1" smtClean="0"/>
              <a:t>Parīkṣit</a:t>
            </a:r>
            <a:r>
              <a:rPr lang="en-US" dirty="0" smtClean="0"/>
              <a:t>, returns to the supreme planet, which is completely free from all mundane contamination and all kinds of lamentation.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752600"/>
            <a:ext cx="9144000" cy="5105400"/>
          </a:xfrm>
        </p:spPr>
        <p:txBody>
          <a:bodyPr>
            <a:normAutofit fontScale="85000" lnSpcReduction="20000"/>
          </a:bodyPr>
          <a:lstStyle/>
          <a:p>
            <a:r>
              <a:rPr lang="en-US" dirty="0" smtClean="0"/>
              <a:t>Beyond the limitation of the material creation, which is compared to the cloud in the sky, there is the </a:t>
            </a:r>
            <a:r>
              <a:rPr lang="en-US" dirty="0" err="1" smtClean="0"/>
              <a:t>paravyoma</a:t>
            </a:r>
            <a:r>
              <a:rPr lang="en-US" dirty="0" smtClean="0"/>
              <a:t>, or the spiritual sky, full of planets called </a:t>
            </a:r>
            <a:r>
              <a:rPr lang="en-US" dirty="0" err="1" smtClean="0"/>
              <a:t>Vaikuṇṭhas</a:t>
            </a:r>
            <a:r>
              <a:rPr lang="en-US" dirty="0" smtClean="0"/>
              <a:t>. Such </a:t>
            </a:r>
            <a:r>
              <a:rPr lang="en-US" dirty="0" err="1" smtClean="0"/>
              <a:t>Vaikuṇṭha</a:t>
            </a:r>
            <a:r>
              <a:rPr lang="en-US" dirty="0" smtClean="0"/>
              <a:t> planets are also differently known as the </a:t>
            </a:r>
            <a:r>
              <a:rPr lang="en-US" dirty="0" err="1" smtClean="0"/>
              <a:t>Puruṣottamaloka</a:t>
            </a:r>
            <a:r>
              <a:rPr lang="en-US" dirty="0" smtClean="0"/>
              <a:t>, </a:t>
            </a:r>
            <a:r>
              <a:rPr lang="en-US" dirty="0" err="1" smtClean="0"/>
              <a:t>Acyutaloka</a:t>
            </a:r>
            <a:r>
              <a:rPr lang="en-US" dirty="0" smtClean="0"/>
              <a:t>, </a:t>
            </a:r>
            <a:r>
              <a:rPr lang="en-US" dirty="0" err="1" smtClean="0"/>
              <a:t>Trivikramaloka</a:t>
            </a:r>
            <a:r>
              <a:rPr lang="en-US" dirty="0" smtClean="0"/>
              <a:t>, </a:t>
            </a:r>
            <a:r>
              <a:rPr lang="en-US" dirty="0" err="1" smtClean="0"/>
              <a:t>Hṛṣīkeśaloka</a:t>
            </a:r>
            <a:r>
              <a:rPr lang="en-US" dirty="0" smtClean="0"/>
              <a:t>, </a:t>
            </a:r>
            <a:r>
              <a:rPr lang="en-US" dirty="0" err="1" smtClean="0"/>
              <a:t>Keśavaloka</a:t>
            </a:r>
            <a:r>
              <a:rPr lang="en-US" dirty="0" smtClean="0"/>
              <a:t>, </a:t>
            </a:r>
            <a:r>
              <a:rPr lang="en-US" dirty="0" err="1" smtClean="0"/>
              <a:t>Aniruddhaloka</a:t>
            </a:r>
            <a:r>
              <a:rPr lang="en-US" dirty="0" smtClean="0"/>
              <a:t>, </a:t>
            </a:r>
            <a:r>
              <a:rPr lang="en-US" dirty="0" err="1" smtClean="0"/>
              <a:t>Mādhavaloka</a:t>
            </a:r>
            <a:r>
              <a:rPr lang="en-US" dirty="0" smtClean="0"/>
              <a:t>, </a:t>
            </a:r>
            <a:r>
              <a:rPr lang="en-US" dirty="0" err="1" smtClean="0"/>
              <a:t>Pradyumnaloka</a:t>
            </a:r>
            <a:r>
              <a:rPr lang="en-US" dirty="0" smtClean="0"/>
              <a:t>, </a:t>
            </a:r>
            <a:r>
              <a:rPr lang="en-US" dirty="0" err="1" smtClean="0"/>
              <a:t>Sańkarṣaṇaloka</a:t>
            </a:r>
            <a:r>
              <a:rPr lang="en-US" dirty="0" smtClean="0"/>
              <a:t>, </a:t>
            </a:r>
            <a:r>
              <a:rPr lang="en-US" dirty="0" err="1" smtClean="0"/>
              <a:t>Śrīdharaloka</a:t>
            </a:r>
            <a:r>
              <a:rPr lang="en-US" dirty="0" smtClean="0"/>
              <a:t>, </a:t>
            </a:r>
            <a:r>
              <a:rPr lang="en-US" dirty="0" err="1" smtClean="0"/>
              <a:t>Vāsudevaloka</a:t>
            </a:r>
            <a:r>
              <a:rPr lang="en-US" dirty="0" smtClean="0"/>
              <a:t>, </a:t>
            </a:r>
            <a:r>
              <a:rPr lang="en-US" dirty="0" err="1" smtClean="0"/>
              <a:t>Ayodhyāloka</a:t>
            </a:r>
            <a:r>
              <a:rPr lang="en-US" dirty="0" smtClean="0"/>
              <a:t>, </a:t>
            </a:r>
            <a:r>
              <a:rPr lang="en-US" dirty="0" err="1" smtClean="0"/>
              <a:t>Dvārakāloka</a:t>
            </a:r>
            <a:r>
              <a:rPr lang="en-US" dirty="0" smtClean="0"/>
              <a:t> and many other millions of spiritual </a:t>
            </a:r>
            <a:r>
              <a:rPr lang="en-US" dirty="0" err="1" smtClean="0"/>
              <a:t>lokas</a:t>
            </a:r>
            <a:r>
              <a:rPr lang="en-US" dirty="0" smtClean="0"/>
              <a:t> wherein the Personality of Godhead predominates; all the living entities there are liberated souls with spiritual bodies as good as that of the Lord. There is no material contamination; everything there is spiritual, and therefore there is nothing objectively lamentable. They are full of transcendental bliss, and are without birth, death, old age and disease. </a:t>
            </a:r>
          </a:p>
          <a:p>
            <a:endParaRPr lang="en-US" dirty="0"/>
          </a:p>
        </p:txBody>
      </p:sp>
      <p:pic>
        <p:nvPicPr>
          <p:cNvPr id="4" name="Picture 4" descr="http://www.vedaveda.com/articles/2011/img-2011/098.jpg"/>
          <p:cNvPicPr>
            <a:picLocks noChangeAspect="1" noChangeArrowheads="1"/>
          </p:cNvPicPr>
          <p:nvPr/>
        </p:nvPicPr>
        <p:blipFill>
          <a:blip r:embed="rId2" cstate="print"/>
          <a:srcRect/>
          <a:stretch>
            <a:fillRect/>
          </a:stretch>
        </p:blipFill>
        <p:spPr bwMode="auto">
          <a:xfrm>
            <a:off x="0" y="0"/>
            <a:ext cx="1371600" cy="180299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752600"/>
            <a:ext cx="8991600" cy="4800600"/>
          </a:xfrm>
        </p:spPr>
        <p:txBody>
          <a:bodyPr>
            <a:normAutofit fontScale="77500" lnSpcReduction="20000"/>
          </a:bodyPr>
          <a:lstStyle/>
          <a:p>
            <a:r>
              <a:rPr lang="en-US" dirty="0" smtClean="0"/>
              <a:t>And amongst all the above-mentioned </a:t>
            </a:r>
            <a:r>
              <a:rPr lang="en-US" dirty="0" err="1" smtClean="0"/>
              <a:t>Vaikuṇṭhalokas</a:t>
            </a:r>
            <a:r>
              <a:rPr lang="en-US" dirty="0" smtClean="0"/>
              <a:t>, there is one supreme </a:t>
            </a:r>
            <a:r>
              <a:rPr lang="en-US" dirty="0" err="1" smtClean="0"/>
              <a:t>loka</a:t>
            </a:r>
            <a:r>
              <a:rPr lang="en-US" dirty="0" smtClean="0"/>
              <a:t> called </a:t>
            </a:r>
            <a:r>
              <a:rPr lang="en-US" dirty="0" err="1" smtClean="0"/>
              <a:t>Goloka</a:t>
            </a:r>
            <a:r>
              <a:rPr lang="en-US" dirty="0" smtClean="0"/>
              <a:t> </a:t>
            </a:r>
            <a:r>
              <a:rPr lang="en-US" dirty="0" err="1" smtClean="0"/>
              <a:t>Vṛndāvana</a:t>
            </a:r>
            <a:r>
              <a:rPr lang="en-US" dirty="0" smtClean="0"/>
              <a:t>, which is the abode of the Lord </a:t>
            </a:r>
            <a:r>
              <a:rPr lang="en-US" dirty="0" err="1" smtClean="0"/>
              <a:t>Śrī</a:t>
            </a:r>
            <a:r>
              <a:rPr lang="en-US" dirty="0" smtClean="0"/>
              <a:t> </a:t>
            </a:r>
            <a:r>
              <a:rPr lang="en-US" dirty="0" err="1" smtClean="0"/>
              <a:t>Kṛṣṇa</a:t>
            </a:r>
            <a:r>
              <a:rPr lang="en-US" dirty="0" smtClean="0"/>
              <a:t> and His specific associates. </a:t>
            </a:r>
            <a:r>
              <a:rPr lang="en-US" dirty="0" err="1" smtClean="0"/>
              <a:t>Mahārāja</a:t>
            </a:r>
            <a:r>
              <a:rPr lang="en-US" dirty="0" smtClean="0"/>
              <a:t> </a:t>
            </a:r>
            <a:r>
              <a:rPr lang="en-US" dirty="0" err="1" smtClean="0"/>
              <a:t>Parīkṣit</a:t>
            </a:r>
            <a:r>
              <a:rPr lang="en-US" dirty="0" smtClean="0"/>
              <a:t> was destined to achieve this particular </a:t>
            </a:r>
            <a:r>
              <a:rPr lang="en-US" dirty="0" err="1" smtClean="0"/>
              <a:t>loka</a:t>
            </a:r>
            <a:r>
              <a:rPr lang="en-US" dirty="0" smtClean="0"/>
              <a:t>, and the great </a:t>
            </a:r>
            <a:r>
              <a:rPr lang="en-US" dirty="0" err="1" smtClean="0"/>
              <a:t>ṛṣis</a:t>
            </a:r>
            <a:r>
              <a:rPr lang="en-US" dirty="0" smtClean="0"/>
              <a:t> assembled there could foresee this. All of them consulted among themselves about the great departure of the great King, and they wanted to see him up to the last moment because they would no more be able to see such a great devotee of the Lord. When a great devotee of the Lord passes away, there is nothing to be lamented because the devotee is destined to enter into the kingdom of God. But the sorry plight is that such great devotees leave our sight, and therefore there is every reason to be sorry. As the Lord is rarely to be seen by our present eyes, so also are the great devotees. The great </a:t>
            </a:r>
            <a:r>
              <a:rPr lang="en-US" dirty="0" err="1" smtClean="0"/>
              <a:t>ṛṣis</a:t>
            </a:r>
            <a:r>
              <a:rPr lang="en-US" dirty="0" smtClean="0"/>
              <a:t>, therefore, correctly decided to remain on the spot till the last moment.</a:t>
            </a:r>
          </a:p>
          <a:p>
            <a:endParaRPr lang="en-US" dirty="0"/>
          </a:p>
        </p:txBody>
      </p:sp>
      <p:pic>
        <p:nvPicPr>
          <p:cNvPr id="4" name="Picture 4" descr="http://www.vedaveda.com/articles/2011/img-2011/098.jpg"/>
          <p:cNvPicPr>
            <a:picLocks noChangeAspect="1" noChangeArrowheads="1"/>
          </p:cNvPicPr>
          <p:nvPr/>
        </p:nvPicPr>
        <p:blipFill>
          <a:blip r:embed="rId2" cstate="print"/>
          <a:srcRect/>
          <a:stretch>
            <a:fillRect/>
          </a:stretch>
        </p:blipFill>
        <p:spPr bwMode="auto">
          <a:xfrm>
            <a:off x="0" y="0"/>
            <a:ext cx="1371600" cy="180299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SB 1.19.22</a:t>
            </a:r>
            <a:r>
              <a:rPr lang="en-US" dirty="0" smtClean="0"/>
              <a:t>: </a:t>
            </a:r>
            <a:endParaRPr lang="en-US" dirty="0"/>
          </a:p>
        </p:txBody>
      </p:sp>
      <p:sp>
        <p:nvSpPr>
          <p:cNvPr id="3" name="Content Placeholder 2"/>
          <p:cNvSpPr>
            <a:spLocks noGrp="1"/>
          </p:cNvSpPr>
          <p:nvPr>
            <p:ph idx="1"/>
          </p:nvPr>
        </p:nvSpPr>
        <p:spPr>
          <a:xfrm>
            <a:off x="457200" y="1371600"/>
            <a:ext cx="8229600" cy="5029200"/>
          </a:xfrm>
        </p:spPr>
        <p:txBody>
          <a:bodyPr>
            <a:normAutofit fontScale="92500" lnSpcReduction="20000"/>
          </a:bodyPr>
          <a:lstStyle/>
          <a:p>
            <a:endParaRPr lang="en-US" dirty="0" smtClean="0"/>
          </a:p>
          <a:p>
            <a:pPr algn="ctr">
              <a:buNone/>
            </a:pPr>
            <a:r>
              <a:rPr lang="vi-VN" b="1" dirty="0" smtClean="0"/>
              <a:t>āśrutya tad ṛṣi-gaṇa-vacaḥ parīkṣit</a:t>
            </a:r>
          </a:p>
          <a:p>
            <a:pPr algn="ctr">
              <a:buNone/>
            </a:pPr>
            <a:r>
              <a:rPr lang="vi-VN" b="1" dirty="0" smtClean="0"/>
              <a:t>samaḿ madhu-cyud guru cāvyalīkam</a:t>
            </a:r>
          </a:p>
          <a:p>
            <a:pPr algn="ctr">
              <a:buNone/>
            </a:pPr>
            <a:r>
              <a:rPr lang="vi-VN" b="1" dirty="0" smtClean="0"/>
              <a:t>ābhāṣatainān abhinandya yuktān</a:t>
            </a:r>
          </a:p>
          <a:p>
            <a:pPr algn="ctr">
              <a:buNone/>
            </a:pPr>
            <a:r>
              <a:rPr lang="vi-VN" b="1" dirty="0" smtClean="0"/>
              <a:t>śuśrūṣamāṇaś caritāni viṣṇoḥ</a:t>
            </a:r>
            <a:endParaRPr lang="en-US" b="1" dirty="0" smtClean="0"/>
          </a:p>
          <a:p>
            <a:pPr algn="ctr">
              <a:buNone/>
            </a:pPr>
            <a:endParaRPr lang="vi-VN" b="1" dirty="0" smtClean="0"/>
          </a:p>
          <a:p>
            <a:r>
              <a:rPr lang="en-US" dirty="0" smtClean="0"/>
              <a:t>All that was spoken by the great sages was very sweet to hear, full of meaning and appropriately presented as perfectly true. So after hearing them, </a:t>
            </a:r>
            <a:r>
              <a:rPr lang="en-US" dirty="0" err="1" smtClean="0"/>
              <a:t>Mahārāja</a:t>
            </a:r>
            <a:r>
              <a:rPr lang="en-US" dirty="0" smtClean="0"/>
              <a:t> </a:t>
            </a:r>
            <a:r>
              <a:rPr lang="en-US" dirty="0" err="1" smtClean="0"/>
              <a:t>Parīkṣit</a:t>
            </a:r>
            <a:r>
              <a:rPr lang="en-US" dirty="0" smtClean="0"/>
              <a:t>, desiring to hear of the activities of Lord </a:t>
            </a:r>
            <a:r>
              <a:rPr lang="en-US" dirty="0" err="1" smtClean="0"/>
              <a:t>Śrī</a:t>
            </a:r>
            <a:r>
              <a:rPr lang="en-US" dirty="0" smtClean="0"/>
              <a:t> </a:t>
            </a:r>
            <a:r>
              <a:rPr lang="en-US" dirty="0" err="1" smtClean="0"/>
              <a:t>Kṛṣṇa</a:t>
            </a:r>
            <a:r>
              <a:rPr lang="en-US" dirty="0" smtClean="0"/>
              <a:t>, the Personality of Godhead, congratulated the great sages.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SB 1.19.23</a:t>
            </a:r>
            <a:r>
              <a:rPr lang="en-US" dirty="0" smtClean="0"/>
              <a:t>: </a:t>
            </a:r>
            <a:endParaRPr lang="en-US" dirty="0"/>
          </a:p>
        </p:txBody>
      </p:sp>
      <p:sp>
        <p:nvSpPr>
          <p:cNvPr id="3" name="Content Placeholder 2"/>
          <p:cNvSpPr>
            <a:spLocks noGrp="1"/>
          </p:cNvSpPr>
          <p:nvPr>
            <p:ph idx="1"/>
          </p:nvPr>
        </p:nvSpPr>
        <p:spPr/>
        <p:txBody>
          <a:bodyPr>
            <a:normAutofit fontScale="85000" lnSpcReduction="10000"/>
          </a:bodyPr>
          <a:lstStyle/>
          <a:p>
            <a:pPr algn="ctr">
              <a:buNone/>
            </a:pPr>
            <a:r>
              <a:rPr lang="vi-VN" b="1" dirty="0" smtClean="0"/>
              <a:t>samāgatāḥ sarvata eva sarve</a:t>
            </a:r>
          </a:p>
          <a:p>
            <a:pPr algn="ctr">
              <a:buNone/>
            </a:pPr>
            <a:r>
              <a:rPr lang="vi-VN" b="1" dirty="0" smtClean="0"/>
              <a:t>vedā yathā mūrti-dharās tri-pṛṣṭhe</a:t>
            </a:r>
          </a:p>
          <a:p>
            <a:pPr algn="ctr">
              <a:buNone/>
            </a:pPr>
            <a:r>
              <a:rPr lang="vi-VN" b="1" dirty="0" smtClean="0"/>
              <a:t>nehātha nāmutra ca kaścanārtha</a:t>
            </a:r>
          </a:p>
          <a:p>
            <a:pPr algn="ctr">
              <a:buNone/>
            </a:pPr>
            <a:r>
              <a:rPr lang="vi-VN" b="1" dirty="0" smtClean="0"/>
              <a:t>ṛte parānugraham ātma-śīlam</a:t>
            </a:r>
          </a:p>
          <a:p>
            <a:r>
              <a:rPr lang="en-US" dirty="0" smtClean="0"/>
              <a:t>The King said: O great sages, you have all very kindly assembled here, having come from all parts of the universe. You are all as good as supreme knowledge personified, who resides in the planet above the three worlds [</a:t>
            </a:r>
            <a:r>
              <a:rPr lang="en-US" dirty="0" err="1" smtClean="0"/>
              <a:t>Satyaloka</a:t>
            </a:r>
            <a:r>
              <a:rPr lang="en-US" dirty="0" smtClean="0"/>
              <a:t>]. Consequently you are naturally inclined to do good to others, and but for this you have no interest, either in this life or in the next.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1.19.23</a:t>
            </a:r>
            <a:r>
              <a:rPr lang="en-US" dirty="0" smtClean="0"/>
              <a:t>: </a:t>
            </a:r>
            <a:endParaRPr lang="en-US" dirty="0"/>
          </a:p>
        </p:txBody>
      </p:sp>
      <p:sp>
        <p:nvSpPr>
          <p:cNvPr id="3" name="Content Placeholder 2"/>
          <p:cNvSpPr>
            <a:spLocks noGrp="1"/>
          </p:cNvSpPr>
          <p:nvPr>
            <p:ph idx="1"/>
          </p:nvPr>
        </p:nvSpPr>
        <p:spPr>
          <a:xfrm>
            <a:off x="0" y="1905000"/>
            <a:ext cx="8991600" cy="4572000"/>
          </a:xfrm>
        </p:spPr>
        <p:txBody>
          <a:bodyPr>
            <a:normAutofit fontScale="77500" lnSpcReduction="20000"/>
          </a:bodyPr>
          <a:lstStyle/>
          <a:p>
            <a:r>
              <a:rPr lang="en-US" dirty="0" smtClean="0"/>
              <a:t>Six kinds of </a:t>
            </a:r>
            <a:r>
              <a:rPr lang="en-US" dirty="0" err="1" smtClean="0"/>
              <a:t>opulences</a:t>
            </a:r>
            <a:r>
              <a:rPr lang="en-US" dirty="0" smtClean="0"/>
              <a:t>, namely wealth, strength, fame, beauty, knowledge and renunciation, are all originally the different attributes pertaining to the Absolute Personality of Godhead. The living beings, who are part-and-parcel entities of the Supreme Being, have all these attributes partially, up to the full strength of seventy-eight percent. In the material world these attributes (up to seventy-eight percent of the Lord's attributes) are covered by the material energy, as the sun is covered by a cloud. The covered strength of the sun is very dim, compared to the original glare, and similarly the original color of the living beings with such attributes becomes almost extinct. There are three planetary systems, namely the lower worlds, the intermediate worlds and the upper worlds. </a:t>
            </a:r>
            <a:endParaRPr lang="en-US" dirty="0"/>
          </a:p>
        </p:txBody>
      </p:sp>
      <p:pic>
        <p:nvPicPr>
          <p:cNvPr id="5" name="Picture 4" descr="http://www.vedaveda.com/articles/2011/img-2011/098.jpg"/>
          <p:cNvPicPr>
            <a:picLocks noChangeAspect="1" noChangeArrowheads="1"/>
          </p:cNvPicPr>
          <p:nvPr/>
        </p:nvPicPr>
        <p:blipFill>
          <a:blip r:embed="rId2" cstate="print"/>
          <a:srcRect/>
          <a:stretch>
            <a:fillRect/>
          </a:stretch>
        </p:blipFill>
        <p:spPr bwMode="auto">
          <a:xfrm>
            <a:off x="0" y="0"/>
            <a:ext cx="1371600" cy="180299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1.19.23</a:t>
            </a:r>
            <a:r>
              <a:rPr lang="en-US" dirty="0" smtClean="0"/>
              <a:t>: </a:t>
            </a:r>
            <a:endParaRPr lang="en-US" dirty="0"/>
          </a:p>
        </p:txBody>
      </p:sp>
      <p:sp>
        <p:nvSpPr>
          <p:cNvPr id="3" name="Content Placeholder 2"/>
          <p:cNvSpPr>
            <a:spLocks noGrp="1"/>
          </p:cNvSpPr>
          <p:nvPr>
            <p:ph idx="1"/>
          </p:nvPr>
        </p:nvSpPr>
        <p:spPr>
          <a:xfrm>
            <a:off x="-228600" y="1752600"/>
            <a:ext cx="9372600" cy="5486400"/>
          </a:xfrm>
        </p:spPr>
        <p:txBody>
          <a:bodyPr>
            <a:noAutofit/>
          </a:bodyPr>
          <a:lstStyle/>
          <a:p>
            <a:r>
              <a:rPr lang="en-US" sz="2200" dirty="0" smtClean="0"/>
              <a:t>The human beings on earth are situated at the beginning of the intermediate worlds, but living beings like </a:t>
            </a:r>
            <a:r>
              <a:rPr lang="en-US" sz="2200" dirty="0" err="1" smtClean="0"/>
              <a:t>Brahmā</a:t>
            </a:r>
            <a:r>
              <a:rPr lang="en-US" sz="2200" dirty="0" smtClean="0"/>
              <a:t> and his contemporaries live in the upper worlds, of which the topmost is </a:t>
            </a:r>
            <a:r>
              <a:rPr lang="en-US" sz="2200" dirty="0" err="1" smtClean="0"/>
              <a:t>Satyaloka</a:t>
            </a:r>
            <a:r>
              <a:rPr lang="en-US" sz="2200" dirty="0" smtClean="0"/>
              <a:t>. In </a:t>
            </a:r>
            <a:r>
              <a:rPr lang="en-US" sz="2200" dirty="0" err="1" smtClean="0"/>
              <a:t>Satyaloka</a:t>
            </a:r>
            <a:r>
              <a:rPr lang="en-US" sz="2200" dirty="0" smtClean="0"/>
              <a:t> the inhabitants are fully cognizant of Vedic wisdom, and thus the mystic cloud of material energy is cleared. Therefore they are known as the Vedas personified. Such persons, being fully aware of knowledge both mundane and transcendental, have no interest in either the mundane or transcendental worlds. They are practically </a:t>
            </a:r>
            <a:r>
              <a:rPr lang="en-US" sz="2200" dirty="0" err="1" smtClean="0"/>
              <a:t>desireless</a:t>
            </a:r>
            <a:r>
              <a:rPr lang="en-US" sz="2200" dirty="0" smtClean="0"/>
              <a:t> devotees. In the mundane world they have nothing to achieve, and in the transcendental world they are full in themselves. Then why do they come to the mundane world? They descend on different planets as messiahs by the order of the Lord to deliver the fallen souls. On the earth they come down and do good to the people of the world in different circumstances under different climatic influences. They have nothing to do in this world save and except reclaim the fallen souls rotting in material existence, deluded by material energy.</a:t>
            </a:r>
          </a:p>
        </p:txBody>
      </p:sp>
      <p:pic>
        <p:nvPicPr>
          <p:cNvPr id="4" name="Picture 4" descr="http://www.vedaveda.com/articles/2011/img-2011/098.jpg"/>
          <p:cNvPicPr>
            <a:picLocks noChangeAspect="1" noChangeArrowheads="1"/>
          </p:cNvPicPr>
          <p:nvPr/>
        </p:nvPicPr>
        <p:blipFill>
          <a:blip r:embed="rId2" cstate="print"/>
          <a:srcRect/>
          <a:stretch>
            <a:fillRect/>
          </a:stretch>
        </p:blipFill>
        <p:spPr bwMode="auto">
          <a:xfrm>
            <a:off x="0" y="0"/>
            <a:ext cx="1371600" cy="180299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SB 1.19.24</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vi-VN" b="1" dirty="0" smtClean="0"/>
              <a:t>tataś ca vaḥ pṛcchyam imaḿ vipṛcche</a:t>
            </a:r>
          </a:p>
          <a:p>
            <a:pPr algn="ctr">
              <a:buNone/>
            </a:pPr>
            <a:r>
              <a:rPr lang="vi-VN" b="1" dirty="0" smtClean="0"/>
              <a:t>viśrabhya viprā iti kṛtyatāyām</a:t>
            </a:r>
          </a:p>
          <a:p>
            <a:pPr algn="ctr">
              <a:buNone/>
            </a:pPr>
            <a:r>
              <a:rPr lang="vi-VN" b="1" dirty="0" smtClean="0"/>
              <a:t>sarvātmanā mriyamāṇaiś ca kṛtyaḿ</a:t>
            </a:r>
          </a:p>
          <a:p>
            <a:pPr algn="ctr">
              <a:buNone/>
            </a:pPr>
            <a:r>
              <a:rPr lang="vi-VN" b="1" dirty="0" smtClean="0"/>
              <a:t>śuddhaḿ ca tatrāmṛśatābhiyuktāḥ</a:t>
            </a:r>
          </a:p>
          <a:p>
            <a:endParaRPr lang="en-US" b="1" dirty="0" smtClean="0"/>
          </a:p>
          <a:p>
            <a:r>
              <a:rPr lang="en-US" dirty="0" smtClean="0"/>
              <a:t>O trustworthy </a:t>
            </a:r>
            <a:r>
              <a:rPr lang="en-US" dirty="0" err="1" smtClean="0"/>
              <a:t>brāhmaṇas</a:t>
            </a:r>
            <a:r>
              <a:rPr lang="en-US" dirty="0" smtClean="0"/>
              <a:t>, I now ask you about my immediate duty. Please, after proper deliberation, tell me of the unalloyed duty of everyone in all circumstances, and specifically of those who are just about to die.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prabhupadabooks.com/welcom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304800"/>
            <a:ext cx="8458200" cy="64472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8305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1.19.24</a:t>
            </a:r>
            <a:r>
              <a:rPr lang="en-US" dirty="0" smtClean="0"/>
              <a:t>: </a:t>
            </a:r>
            <a:endParaRPr lang="en-US" dirty="0"/>
          </a:p>
        </p:txBody>
      </p:sp>
      <p:sp>
        <p:nvSpPr>
          <p:cNvPr id="3" name="Content Placeholder 2"/>
          <p:cNvSpPr>
            <a:spLocks noGrp="1"/>
          </p:cNvSpPr>
          <p:nvPr>
            <p:ph idx="1"/>
          </p:nvPr>
        </p:nvSpPr>
        <p:spPr>
          <a:xfrm>
            <a:off x="0" y="1828800"/>
            <a:ext cx="9144000" cy="4754563"/>
          </a:xfrm>
        </p:spPr>
        <p:txBody>
          <a:bodyPr>
            <a:normAutofit fontScale="85000" lnSpcReduction="20000"/>
          </a:bodyPr>
          <a:lstStyle/>
          <a:p>
            <a:r>
              <a:rPr lang="en-US" dirty="0" smtClean="0"/>
              <a:t>In this verse the King has placed two questions before the learned sages. The first question is what is the duty of everyone in all circumstances, and the second question is what is the specific duty of one who is to die very shortly. </a:t>
            </a:r>
            <a:r>
              <a:rPr lang="en-US" dirty="0"/>
              <a:t> </a:t>
            </a:r>
            <a:r>
              <a:rPr lang="en-US" dirty="0" smtClean="0"/>
              <a:t>Out of the two, the question relating to the dying man is most important because everyone is a dying man, either very shortly or after one hundred years. The duration of life is immaterial, but the duty of a dying man is very important. </a:t>
            </a:r>
            <a:r>
              <a:rPr lang="en-US" dirty="0" err="1" smtClean="0"/>
              <a:t>Mahārāja</a:t>
            </a:r>
            <a:r>
              <a:rPr lang="en-US" dirty="0" smtClean="0"/>
              <a:t> </a:t>
            </a:r>
            <a:r>
              <a:rPr lang="en-US" dirty="0" err="1" smtClean="0"/>
              <a:t>Parīkṣit</a:t>
            </a:r>
            <a:r>
              <a:rPr lang="en-US" dirty="0" smtClean="0"/>
              <a:t> placed these two questions before </a:t>
            </a:r>
            <a:r>
              <a:rPr lang="en-US" dirty="0" err="1" smtClean="0"/>
              <a:t>Śukadeva</a:t>
            </a:r>
            <a:r>
              <a:rPr lang="en-US" dirty="0" smtClean="0"/>
              <a:t> </a:t>
            </a:r>
            <a:r>
              <a:rPr lang="en-US" dirty="0" err="1" smtClean="0"/>
              <a:t>Gosvāmī</a:t>
            </a:r>
            <a:r>
              <a:rPr lang="en-US" dirty="0" smtClean="0"/>
              <a:t> also on his arrival, and practically the whole of the </a:t>
            </a:r>
            <a:r>
              <a:rPr lang="en-US" dirty="0" err="1" smtClean="0"/>
              <a:t>Śrīmad-Bhāgavatam</a:t>
            </a:r>
            <a:r>
              <a:rPr lang="en-US" dirty="0" smtClean="0"/>
              <a:t>, beginning from the Second Canto up to the last Twelfth Canto, deals with these two questions. </a:t>
            </a:r>
          </a:p>
        </p:txBody>
      </p:sp>
      <p:pic>
        <p:nvPicPr>
          <p:cNvPr id="4" name="Picture 4" descr="http://www.vedaveda.com/articles/2011/img-2011/098.jpg"/>
          <p:cNvPicPr>
            <a:picLocks noChangeAspect="1" noChangeArrowheads="1"/>
          </p:cNvPicPr>
          <p:nvPr/>
        </p:nvPicPr>
        <p:blipFill>
          <a:blip r:embed="rId2" cstate="print"/>
          <a:srcRect/>
          <a:stretch>
            <a:fillRect/>
          </a:stretch>
        </p:blipFill>
        <p:spPr bwMode="auto">
          <a:xfrm>
            <a:off x="0" y="0"/>
            <a:ext cx="1371600" cy="180299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1.19.24</a:t>
            </a:r>
            <a:r>
              <a:rPr lang="en-US" dirty="0" smtClean="0"/>
              <a:t>: </a:t>
            </a:r>
            <a:endParaRPr lang="en-US" dirty="0"/>
          </a:p>
        </p:txBody>
      </p:sp>
      <p:sp>
        <p:nvSpPr>
          <p:cNvPr id="3" name="Content Placeholder 2"/>
          <p:cNvSpPr>
            <a:spLocks noGrp="1"/>
          </p:cNvSpPr>
          <p:nvPr>
            <p:ph idx="1"/>
          </p:nvPr>
        </p:nvSpPr>
        <p:spPr>
          <a:xfrm>
            <a:off x="152400" y="1828800"/>
            <a:ext cx="8991600" cy="5029200"/>
          </a:xfrm>
        </p:spPr>
        <p:txBody>
          <a:bodyPr>
            <a:normAutofit fontScale="77500" lnSpcReduction="20000"/>
          </a:bodyPr>
          <a:lstStyle/>
          <a:p>
            <a:r>
              <a:rPr lang="en-US" dirty="0" smtClean="0"/>
              <a:t>The conclusion arrived at thereof is that devotional service of the Lord </a:t>
            </a:r>
            <a:r>
              <a:rPr lang="en-US" dirty="0" err="1" smtClean="0">
                <a:hlinkClick r:id="rId2"/>
              </a:rPr>
              <a:t>Śrī</a:t>
            </a:r>
            <a:r>
              <a:rPr lang="en-US" dirty="0" smtClean="0"/>
              <a:t> </a:t>
            </a:r>
            <a:r>
              <a:rPr lang="en-US" dirty="0" err="1" smtClean="0">
                <a:hlinkClick r:id="rId3"/>
              </a:rPr>
              <a:t>Kṛṣṇa</a:t>
            </a:r>
            <a:r>
              <a:rPr lang="en-US" dirty="0" smtClean="0"/>
              <a:t>, as it is confirmed by the Lord Himself in the last phases of the </a:t>
            </a:r>
            <a:r>
              <a:rPr lang="en-US" dirty="0" err="1" smtClean="0"/>
              <a:t>Bhagavad-</a:t>
            </a:r>
            <a:r>
              <a:rPr lang="en-US" dirty="0" err="1" smtClean="0">
                <a:hlinkClick r:id="rId4"/>
              </a:rPr>
              <a:t>gītā</a:t>
            </a:r>
            <a:r>
              <a:rPr lang="en-US" dirty="0" smtClean="0"/>
              <a:t>, is the last word in relation to everyone's permanent duty in life. </a:t>
            </a:r>
            <a:r>
              <a:rPr lang="en-US" dirty="0" err="1" smtClean="0">
                <a:hlinkClick r:id="rId5"/>
              </a:rPr>
              <a:t>Mahārāja</a:t>
            </a:r>
            <a:r>
              <a:rPr lang="en-US" dirty="0" smtClean="0"/>
              <a:t> </a:t>
            </a:r>
            <a:r>
              <a:rPr lang="en-US" dirty="0" err="1" smtClean="0">
                <a:hlinkClick r:id="rId6"/>
              </a:rPr>
              <a:t>Parīkṣit</a:t>
            </a:r>
            <a:r>
              <a:rPr lang="en-US" dirty="0" smtClean="0"/>
              <a:t> was already aware of this fact, but he wanted the great sages assembled there to unanimously give their verdict on his conviction so that he might be able to go on with his confirmed duty without controversy. He has especially mentioned the word </a:t>
            </a:r>
            <a:r>
              <a:rPr lang="en-US" dirty="0" err="1" smtClean="0">
                <a:hlinkClick r:id="rId7"/>
              </a:rPr>
              <a:t>śuddha</a:t>
            </a:r>
            <a:r>
              <a:rPr lang="en-US" dirty="0" smtClean="0"/>
              <a:t>, or perfectly correct. For transcendental realization or self-realization, many processes are recommended by various classes of philosophers. Some of them are first-class methods, and some of them are second- or third-class methods. The first-class method demands that one give up all other methods and surrender unto the lotus feet of the Lord and thus be saved from all sins and their reactions.</a:t>
            </a:r>
            <a:endParaRPr lang="en-US" dirty="0"/>
          </a:p>
        </p:txBody>
      </p:sp>
      <p:pic>
        <p:nvPicPr>
          <p:cNvPr id="4" name="Picture 4" descr="http://www.vedaveda.com/articles/2011/img-2011/098.jpg"/>
          <p:cNvPicPr>
            <a:picLocks noChangeAspect="1" noChangeArrowheads="1"/>
          </p:cNvPicPr>
          <p:nvPr/>
        </p:nvPicPr>
        <p:blipFill>
          <a:blip r:embed="rId8" cstate="print"/>
          <a:srcRect/>
          <a:stretch>
            <a:fillRect/>
          </a:stretch>
        </p:blipFill>
        <p:spPr bwMode="auto">
          <a:xfrm>
            <a:off x="0" y="0"/>
            <a:ext cx="1371600" cy="180299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SB 1.19.25</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pPr algn="ctr">
              <a:buNone/>
            </a:pPr>
            <a:r>
              <a:rPr lang="vi-VN" dirty="0" smtClean="0"/>
              <a:t>tatrābhavad bhagavān vyāsa-putro</a:t>
            </a:r>
          </a:p>
          <a:p>
            <a:pPr algn="ctr">
              <a:buNone/>
            </a:pPr>
            <a:r>
              <a:rPr lang="vi-VN" dirty="0" smtClean="0"/>
              <a:t>yadṛcchayā gām aṭamāno 'napekṣaḥ</a:t>
            </a:r>
          </a:p>
          <a:p>
            <a:pPr algn="ctr">
              <a:buNone/>
            </a:pPr>
            <a:r>
              <a:rPr lang="vi-VN" dirty="0" smtClean="0"/>
              <a:t>alakṣya-lińgo nija-lābha-tuṣṭo</a:t>
            </a:r>
          </a:p>
          <a:p>
            <a:pPr algn="ctr">
              <a:buNone/>
            </a:pPr>
            <a:r>
              <a:rPr lang="vi-VN" dirty="0" smtClean="0"/>
              <a:t>vṛtaś ca bālair avadhūta-veṣaḥ</a:t>
            </a:r>
          </a:p>
          <a:p>
            <a:endParaRPr lang="en-US" dirty="0" smtClean="0"/>
          </a:p>
          <a:p>
            <a:r>
              <a:rPr lang="en-US" dirty="0" smtClean="0"/>
              <a:t>At that moment there appeared the powerful son of </a:t>
            </a:r>
            <a:r>
              <a:rPr lang="en-US" dirty="0" err="1" smtClean="0"/>
              <a:t>Vyāsadeva</a:t>
            </a:r>
            <a:r>
              <a:rPr lang="en-US" dirty="0" smtClean="0"/>
              <a:t>, who traveled over the earth disinterested and satisfied with himself. He did not manifest any symptoms of belonging to any social order or status of life. He was surrounded with women and children, and he dressed as if others had neglected him.</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1.19.25</a:t>
            </a:r>
            <a:r>
              <a:rPr lang="en-US" dirty="0" smtClean="0"/>
              <a:t>: </a:t>
            </a:r>
            <a:endParaRPr lang="en-US" dirty="0"/>
          </a:p>
        </p:txBody>
      </p:sp>
      <p:sp>
        <p:nvSpPr>
          <p:cNvPr id="3" name="Content Placeholder 2"/>
          <p:cNvSpPr>
            <a:spLocks noGrp="1"/>
          </p:cNvSpPr>
          <p:nvPr>
            <p:ph idx="1"/>
          </p:nvPr>
        </p:nvSpPr>
        <p:spPr>
          <a:xfrm>
            <a:off x="0" y="1752600"/>
            <a:ext cx="8915400" cy="5105400"/>
          </a:xfrm>
        </p:spPr>
        <p:txBody>
          <a:bodyPr>
            <a:normAutofit fontScale="77500" lnSpcReduction="20000"/>
          </a:bodyPr>
          <a:lstStyle/>
          <a:p>
            <a:r>
              <a:rPr lang="en-US" dirty="0" smtClean="0"/>
              <a:t>The word </a:t>
            </a:r>
            <a:r>
              <a:rPr lang="en-US" dirty="0" err="1" smtClean="0"/>
              <a:t>bhagavān</a:t>
            </a:r>
            <a:r>
              <a:rPr lang="en-US" dirty="0" smtClean="0"/>
              <a:t> is sometimes used in relation with some of the great devotees of the Lord, like </a:t>
            </a:r>
            <a:r>
              <a:rPr lang="en-US" dirty="0" err="1" smtClean="0"/>
              <a:t>Śukadeva</a:t>
            </a:r>
            <a:r>
              <a:rPr lang="en-US" dirty="0" smtClean="0"/>
              <a:t> </a:t>
            </a:r>
            <a:r>
              <a:rPr lang="en-US" dirty="0" err="1" smtClean="0"/>
              <a:t>Gosvāmī</a:t>
            </a:r>
            <a:r>
              <a:rPr lang="en-US" dirty="0" smtClean="0"/>
              <a:t>. Such liberated souls are disinterested in the affairs of this material world because they are self-satisfied by the great achievements of devotional service. As explained before, </a:t>
            </a:r>
            <a:r>
              <a:rPr lang="en-US" dirty="0" err="1" smtClean="0"/>
              <a:t>Śukadeva</a:t>
            </a:r>
            <a:r>
              <a:rPr lang="en-US" dirty="0" smtClean="0"/>
              <a:t> </a:t>
            </a:r>
            <a:r>
              <a:rPr lang="en-US" dirty="0" err="1" smtClean="0"/>
              <a:t>Gosvāmī</a:t>
            </a:r>
            <a:r>
              <a:rPr lang="en-US" dirty="0" smtClean="0"/>
              <a:t> never accepted any formal spiritual master, nor did he undergo any formal reformatory performances. His father, </a:t>
            </a:r>
            <a:r>
              <a:rPr lang="en-US" dirty="0" err="1" smtClean="0"/>
              <a:t>Vyāsadeva</a:t>
            </a:r>
            <a:r>
              <a:rPr lang="en-US" dirty="0" smtClean="0"/>
              <a:t>, was his natural spiritual master because </a:t>
            </a:r>
            <a:r>
              <a:rPr lang="en-US" dirty="0" err="1" smtClean="0"/>
              <a:t>Śukadeva</a:t>
            </a:r>
            <a:r>
              <a:rPr lang="en-US" dirty="0" smtClean="0"/>
              <a:t> </a:t>
            </a:r>
            <a:r>
              <a:rPr lang="en-US" dirty="0" err="1" smtClean="0"/>
              <a:t>Gosvāmī</a:t>
            </a:r>
            <a:r>
              <a:rPr lang="en-US" dirty="0" smtClean="0"/>
              <a:t> heard </a:t>
            </a:r>
            <a:r>
              <a:rPr lang="en-US" dirty="0" err="1" smtClean="0"/>
              <a:t>Śrīmad-Bhāgavatam</a:t>
            </a:r>
            <a:r>
              <a:rPr lang="en-US" dirty="0" smtClean="0"/>
              <a:t> from him. After this, he became completely self-satisfied. Thus he was not dependent on any formal process. The formal processes are necessary for those who are expected to reach the stage of complete liberation, but </a:t>
            </a:r>
            <a:r>
              <a:rPr lang="en-US" dirty="0" err="1" smtClean="0"/>
              <a:t>Śrī</a:t>
            </a:r>
            <a:r>
              <a:rPr lang="en-US" dirty="0" smtClean="0"/>
              <a:t> </a:t>
            </a:r>
            <a:r>
              <a:rPr lang="en-US" dirty="0" err="1" smtClean="0"/>
              <a:t>Śukadeva</a:t>
            </a:r>
            <a:r>
              <a:rPr lang="en-US" dirty="0" smtClean="0"/>
              <a:t> </a:t>
            </a:r>
            <a:r>
              <a:rPr lang="en-US" dirty="0" err="1" smtClean="0"/>
              <a:t>Gosvāmī</a:t>
            </a:r>
            <a:r>
              <a:rPr lang="en-US" dirty="0" smtClean="0"/>
              <a:t> was already in that status by the grace of his father. As a young boy he was expected to be properly dressed, but he went about naked and was uninterested in social customs. </a:t>
            </a:r>
          </a:p>
        </p:txBody>
      </p:sp>
      <p:pic>
        <p:nvPicPr>
          <p:cNvPr id="4" name="Picture 4" descr="http://www.vedaveda.com/articles/2011/img-2011/098.jpg"/>
          <p:cNvPicPr>
            <a:picLocks noChangeAspect="1" noChangeArrowheads="1"/>
          </p:cNvPicPr>
          <p:nvPr/>
        </p:nvPicPr>
        <p:blipFill>
          <a:blip r:embed="rId2" cstate="print"/>
          <a:srcRect/>
          <a:stretch>
            <a:fillRect/>
          </a:stretch>
        </p:blipFill>
        <p:spPr bwMode="auto">
          <a:xfrm>
            <a:off x="0" y="0"/>
            <a:ext cx="1371600" cy="180299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1.19.25</a:t>
            </a:r>
            <a:r>
              <a:rPr lang="en-US" dirty="0" smtClean="0"/>
              <a:t>: </a:t>
            </a:r>
            <a:endParaRPr lang="en-US" dirty="0"/>
          </a:p>
        </p:txBody>
      </p:sp>
      <p:sp>
        <p:nvSpPr>
          <p:cNvPr id="3" name="Content Placeholder 2"/>
          <p:cNvSpPr>
            <a:spLocks noGrp="1"/>
          </p:cNvSpPr>
          <p:nvPr>
            <p:ph idx="1"/>
          </p:nvPr>
        </p:nvSpPr>
        <p:spPr>
          <a:xfrm>
            <a:off x="0" y="1828800"/>
            <a:ext cx="8839200" cy="4800600"/>
          </a:xfrm>
        </p:spPr>
        <p:txBody>
          <a:bodyPr>
            <a:normAutofit fontScale="85000" lnSpcReduction="20000"/>
          </a:bodyPr>
          <a:lstStyle/>
          <a:p>
            <a:r>
              <a:rPr lang="en-US" dirty="0" smtClean="0"/>
              <a:t>He was neglected by the general populace, and inquisitive boys and women surrounded him as if he were a madman. He thus appears on the scene while traveling on the earth of his own accord. It appears that upon the inquiry of </a:t>
            </a:r>
            <a:r>
              <a:rPr lang="en-US" dirty="0" err="1" smtClean="0"/>
              <a:t>Mahārāja</a:t>
            </a:r>
            <a:r>
              <a:rPr lang="en-US" dirty="0" smtClean="0"/>
              <a:t> </a:t>
            </a:r>
            <a:r>
              <a:rPr lang="en-US" dirty="0" err="1" smtClean="0"/>
              <a:t>Parīkṣit</a:t>
            </a:r>
            <a:r>
              <a:rPr lang="en-US" dirty="0" smtClean="0"/>
              <a:t>, the great sages were not unanimous in their decision as to what was to be done.  For spiritual salvation there were many prescriptions according to the different modes of different persons. But the ultimate aim of life is to attain the highest </a:t>
            </a:r>
            <a:r>
              <a:rPr lang="en-US" dirty="0" err="1" smtClean="0"/>
              <a:t>perfectional</a:t>
            </a:r>
            <a:r>
              <a:rPr lang="en-US" dirty="0" smtClean="0"/>
              <a:t> stage of devotional service to the Lord. As doctors differ, so also sages differ in their different prescriptions. While such things were going on, the great and powerful son of </a:t>
            </a:r>
            <a:r>
              <a:rPr lang="en-US" dirty="0" err="1" smtClean="0"/>
              <a:t>Vyāsadeva</a:t>
            </a:r>
            <a:r>
              <a:rPr lang="en-US" dirty="0" smtClean="0"/>
              <a:t> appeared on the scene.</a:t>
            </a:r>
          </a:p>
          <a:p>
            <a:endParaRPr lang="en-US" dirty="0" smtClean="0"/>
          </a:p>
          <a:p>
            <a:endParaRPr lang="en-US" dirty="0"/>
          </a:p>
        </p:txBody>
      </p:sp>
      <p:pic>
        <p:nvPicPr>
          <p:cNvPr id="4" name="Picture 4" descr="http://www.vedaveda.com/articles/2011/img-2011/098.jpg"/>
          <p:cNvPicPr>
            <a:picLocks noChangeAspect="1" noChangeArrowheads="1"/>
          </p:cNvPicPr>
          <p:nvPr/>
        </p:nvPicPr>
        <p:blipFill>
          <a:blip r:embed="rId2" cstate="print"/>
          <a:srcRect/>
          <a:stretch>
            <a:fillRect/>
          </a:stretch>
        </p:blipFill>
        <p:spPr bwMode="auto">
          <a:xfrm>
            <a:off x="0" y="0"/>
            <a:ext cx="1371600" cy="180299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p:cNvPicPr>
            <a:picLocks noChangeAspect="1" noChangeArrowheads="1"/>
          </p:cNvPicPr>
          <p:nvPr/>
        </p:nvPicPr>
        <p:blipFill>
          <a:blip r:embed="rId2" cstate="print"/>
          <a:srcRect l="28500" t="26667" r="29000" b="17333"/>
          <a:stretch>
            <a:fillRect/>
          </a:stretch>
        </p:blipFill>
        <p:spPr bwMode="auto">
          <a:xfrm>
            <a:off x="1" y="228600"/>
            <a:ext cx="9173028" cy="6798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SB 1.19.26</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pPr algn="ctr">
              <a:buNone/>
            </a:pPr>
            <a:r>
              <a:rPr lang="vi-VN" dirty="0" smtClean="0"/>
              <a:t>taḿ dvyaṣṭa-varṣaḿ su-kumāra-pāda-</a:t>
            </a:r>
          </a:p>
          <a:p>
            <a:pPr algn="ctr">
              <a:buNone/>
            </a:pPr>
            <a:r>
              <a:rPr lang="vi-VN" dirty="0" smtClean="0"/>
              <a:t>karoru-bāhv-aḿsa-kapola-gātram</a:t>
            </a:r>
          </a:p>
          <a:p>
            <a:pPr algn="ctr">
              <a:buNone/>
            </a:pPr>
            <a:r>
              <a:rPr lang="vi-VN" dirty="0" smtClean="0"/>
              <a:t>cārv-āyatākṣonnasa-tulya-karṇa-</a:t>
            </a:r>
          </a:p>
          <a:p>
            <a:pPr algn="ctr">
              <a:buNone/>
            </a:pPr>
            <a:r>
              <a:rPr lang="vi-VN" dirty="0" smtClean="0"/>
              <a:t>subhrv-ānanaḿ kambu-sujāta-kaṇṭham</a:t>
            </a:r>
          </a:p>
          <a:p>
            <a:endParaRPr lang="en-US" dirty="0" smtClean="0"/>
          </a:p>
          <a:p>
            <a:r>
              <a:rPr lang="en-US" dirty="0" smtClean="0"/>
              <a:t>This son of </a:t>
            </a:r>
            <a:r>
              <a:rPr lang="en-US" dirty="0" err="1" smtClean="0"/>
              <a:t>Vyāsadeva</a:t>
            </a:r>
            <a:r>
              <a:rPr lang="en-US" dirty="0" smtClean="0"/>
              <a:t> was only sixteen years old. His legs, hands, thighs, arms, shoulders, forehead and the other parts of his body were all delicately formed. His eyes were beautifully wide, and his nose and ears were highly raised. He had a very attractive face, and his neck was well formed and beautiful like a </a:t>
            </a:r>
            <a:r>
              <a:rPr lang="en-US" dirty="0" err="1" smtClean="0"/>
              <a:t>conchshell</a:t>
            </a:r>
            <a:r>
              <a:rPr lang="en-US" dirty="0" smtClean="0"/>
              <a: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1.19.26</a:t>
            </a:r>
            <a:r>
              <a:rPr lang="en-US" dirty="0" smtClean="0"/>
              <a:t>: </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A respectable personality is described beginning with the legs, and this honored system is observed here with </a:t>
            </a:r>
            <a:r>
              <a:rPr lang="en-US" dirty="0" err="1" smtClean="0"/>
              <a:t>Śukadeva</a:t>
            </a:r>
            <a:r>
              <a:rPr lang="en-US" dirty="0" smtClean="0"/>
              <a:t> </a:t>
            </a:r>
            <a:r>
              <a:rPr lang="en-US" dirty="0" err="1" smtClean="0"/>
              <a:t>Gosvāmī</a:t>
            </a:r>
            <a:r>
              <a:rPr lang="en-US" dirty="0" smtClean="0"/>
              <a:t>. He was only sixteen years of age. A person is honored for his achievements and not for advanced age. A person can be older by experience and not by age. </a:t>
            </a:r>
            <a:r>
              <a:rPr lang="en-US" dirty="0" err="1" smtClean="0"/>
              <a:t>Śrī</a:t>
            </a:r>
            <a:r>
              <a:rPr lang="en-US" dirty="0" smtClean="0"/>
              <a:t> </a:t>
            </a:r>
            <a:r>
              <a:rPr lang="en-US" dirty="0" err="1" smtClean="0"/>
              <a:t>Śukadeva</a:t>
            </a:r>
            <a:r>
              <a:rPr lang="en-US" dirty="0" smtClean="0"/>
              <a:t> </a:t>
            </a:r>
            <a:r>
              <a:rPr lang="en-US" dirty="0" err="1" smtClean="0"/>
              <a:t>Gosvāmī</a:t>
            </a:r>
            <a:r>
              <a:rPr lang="en-US" dirty="0" smtClean="0"/>
              <a:t>, who is described herein as the son of </a:t>
            </a:r>
            <a:r>
              <a:rPr lang="en-US" dirty="0" err="1" smtClean="0"/>
              <a:t>Vyāsadeva</a:t>
            </a:r>
            <a:r>
              <a:rPr lang="en-US" dirty="0" smtClean="0"/>
              <a:t>, was by his knowledge more experienced than all the sages present there, although he was only sixteen years old.</a:t>
            </a:r>
          </a:p>
          <a:p>
            <a:endParaRPr lang="en-US" dirty="0"/>
          </a:p>
        </p:txBody>
      </p:sp>
      <p:pic>
        <p:nvPicPr>
          <p:cNvPr id="5" name="Picture 4" descr="http://www.vedaveda.com/articles/2011/img-2011/098.jpg"/>
          <p:cNvPicPr>
            <a:picLocks noChangeAspect="1" noChangeArrowheads="1"/>
          </p:cNvPicPr>
          <p:nvPr/>
        </p:nvPicPr>
        <p:blipFill>
          <a:blip r:embed="rId2" cstate="print"/>
          <a:srcRect/>
          <a:stretch>
            <a:fillRect/>
          </a:stretch>
        </p:blipFill>
        <p:spPr bwMode="auto">
          <a:xfrm>
            <a:off x="0" y="0"/>
            <a:ext cx="1371600" cy="180299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SB 1.19.27</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pPr algn="ctr">
              <a:buNone/>
            </a:pPr>
            <a:r>
              <a:rPr lang="vi-VN" b="1" dirty="0" smtClean="0"/>
              <a:t>nigūḍha-jatruḿ pṛthu-tuńga-vakṣasam</a:t>
            </a:r>
          </a:p>
          <a:p>
            <a:pPr algn="ctr">
              <a:buNone/>
            </a:pPr>
            <a:r>
              <a:rPr lang="vi-VN" b="1" dirty="0" smtClean="0"/>
              <a:t>āvarta-nābhiḿ vali-valgūdaraḿ ca</a:t>
            </a:r>
          </a:p>
          <a:p>
            <a:pPr algn="ctr">
              <a:buNone/>
            </a:pPr>
            <a:r>
              <a:rPr lang="vi-VN" b="1" dirty="0" smtClean="0"/>
              <a:t>dig-ambaraḿ vaktra-vikīrṇa-keśaḿ</a:t>
            </a:r>
          </a:p>
          <a:p>
            <a:pPr algn="ctr">
              <a:buNone/>
            </a:pPr>
            <a:r>
              <a:rPr lang="vi-VN" b="1" dirty="0" smtClean="0"/>
              <a:t>pralamba-bāhuḿ svamarottamābham</a:t>
            </a:r>
          </a:p>
          <a:p>
            <a:r>
              <a:rPr lang="en-US" dirty="0" smtClean="0"/>
              <a:t>His collarbone was fleshy, his chest broad and thick, his navel deep and his abdomen beautifully striped. His arms were long, and curly hair was strewn over his beautiful face. He was naked, and the hue of his body reflected that of Lord </a:t>
            </a:r>
            <a:r>
              <a:rPr lang="en-US" dirty="0" err="1" smtClean="0"/>
              <a:t>Kṛṣṇa</a:t>
            </a:r>
            <a:r>
              <a:rPr lang="en-US" dirty="0" smtClean="0"/>
              <a: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1.19.27</a:t>
            </a:r>
            <a:r>
              <a:rPr lang="en-US" dirty="0" smtClean="0"/>
              <a:t>: </a:t>
            </a:r>
            <a:endParaRPr lang="en-US" dirty="0"/>
          </a:p>
        </p:txBody>
      </p:sp>
      <p:sp>
        <p:nvSpPr>
          <p:cNvPr id="3" name="Content Placeholder 2"/>
          <p:cNvSpPr>
            <a:spLocks noGrp="1"/>
          </p:cNvSpPr>
          <p:nvPr>
            <p:ph idx="1"/>
          </p:nvPr>
        </p:nvSpPr>
        <p:spPr>
          <a:xfrm>
            <a:off x="0" y="1828800"/>
            <a:ext cx="9144000" cy="5257800"/>
          </a:xfrm>
        </p:spPr>
        <p:txBody>
          <a:bodyPr/>
          <a:lstStyle/>
          <a:p>
            <a:r>
              <a:rPr lang="en-US" dirty="0" smtClean="0"/>
              <a:t>His bodily features indicate him to be different from common men. All the signs described in connection with the bodily features of </a:t>
            </a:r>
            <a:r>
              <a:rPr lang="en-US" dirty="0" err="1" smtClean="0"/>
              <a:t>Śukadeva</a:t>
            </a:r>
            <a:r>
              <a:rPr lang="en-US" dirty="0" smtClean="0"/>
              <a:t> </a:t>
            </a:r>
            <a:r>
              <a:rPr lang="en-US" dirty="0" err="1" smtClean="0"/>
              <a:t>Gosvāmī</a:t>
            </a:r>
            <a:r>
              <a:rPr lang="en-US" dirty="0" smtClean="0"/>
              <a:t> are uncommon symptoms, typical of great personalities, according to </a:t>
            </a:r>
            <a:r>
              <a:rPr lang="en-US" dirty="0" err="1" smtClean="0"/>
              <a:t>physiognomical</a:t>
            </a:r>
            <a:r>
              <a:rPr lang="en-US" dirty="0" smtClean="0"/>
              <a:t> calculations. His bodily hue resembled that of Lord </a:t>
            </a:r>
            <a:r>
              <a:rPr lang="en-US" dirty="0" err="1" smtClean="0"/>
              <a:t>Kṛṣṇa</a:t>
            </a:r>
            <a:r>
              <a:rPr lang="en-US" dirty="0" smtClean="0"/>
              <a:t>, who is the supreme among the gods, demigods and all living beings.</a:t>
            </a:r>
          </a:p>
          <a:p>
            <a:endParaRPr lang="en-US" dirty="0"/>
          </a:p>
        </p:txBody>
      </p:sp>
      <p:pic>
        <p:nvPicPr>
          <p:cNvPr id="4" name="Picture 4" descr="http://www.vedaveda.com/articles/2011/img-2011/098.jpg"/>
          <p:cNvPicPr>
            <a:picLocks noChangeAspect="1" noChangeArrowheads="1"/>
          </p:cNvPicPr>
          <p:nvPr/>
        </p:nvPicPr>
        <p:blipFill>
          <a:blip r:embed="rId2" cstate="print"/>
          <a:srcRect/>
          <a:stretch>
            <a:fillRect/>
          </a:stretch>
        </p:blipFill>
        <p:spPr bwMode="auto">
          <a:xfrm>
            <a:off x="0" y="0"/>
            <a:ext cx="1371600" cy="180299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Suta Goswami narrating Srimad Bhagvatam.   </a:t>
            </a:r>
            <a:endParaRPr lang="en-US" dirty="0"/>
          </a:p>
        </p:txBody>
      </p:sp>
      <p:sp>
        <p:nvSpPr>
          <p:cNvPr id="3" name="Content Placeholder 2"/>
          <p:cNvSpPr>
            <a:spLocks noGrp="1"/>
          </p:cNvSpPr>
          <p:nvPr>
            <p:ph idx="1"/>
          </p:nvPr>
        </p:nvSpPr>
        <p:spPr/>
        <p:txBody>
          <a:bodyPr/>
          <a:lstStyle/>
          <a:p>
            <a:endParaRPr lang="en-US"/>
          </a:p>
        </p:txBody>
      </p:sp>
      <p:pic>
        <p:nvPicPr>
          <p:cNvPr id="5122" name="Picture 2" descr="http://www.maransdog.net/TVG/Velukkudi_Sri_Krishnan-Srimadh_Bhagavadham-Podhigai_TV_Audio/img/NAIMISARANYA_SOOTA_GO_SWAM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371600"/>
            <a:ext cx="8382000" cy="51452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4616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SB 1.19.28</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pPr algn="ctr">
              <a:buNone/>
            </a:pPr>
            <a:r>
              <a:rPr lang="vi-VN" b="1" dirty="0" smtClean="0"/>
              <a:t>śyāmaḿ sadāpīvya-vayo-'ńga-lakṣmyā</a:t>
            </a:r>
          </a:p>
          <a:p>
            <a:pPr algn="ctr">
              <a:buNone/>
            </a:pPr>
            <a:r>
              <a:rPr lang="vi-VN" b="1" dirty="0" smtClean="0"/>
              <a:t>strīṇāḿ mano-jñaḿ rucira-smitena</a:t>
            </a:r>
          </a:p>
          <a:p>
            <a:pPr algn="ctr">
              <a:buNone/>
            </a:pPr>
            <a:r>
              <a:rPr lang="vi-VN" b="1" dirty="0" smtClean="0"/>
              <a:t>pratyutthitās te munayaḥ svāsanebhyas</a:t>
            </a:r>
          </a:p>
          <a:p>
            <a:pPr algn="ctr">
              <a:buNone/>
            </a:pPr>
            <a:r>
              <a:rPr lang="vi-VN" b="1" dirty="0" smtClean="0"/>
              <a:t>tal-lakṣaṇa-jñā api gūḍha-varcasam</a:t>
            </a:r>
          </a:p>
          <a:p>
            <a:r>
              <a:rPr lang="en-US" dirty="0" smtClean="0"/>
              <a:t>He was blackish and very beautiful due to his youth. Because of the </a:t>
            </a:r>
            <a:r>
              <a:rPr lang="en-US" dirty="0" err="1" smtClean="0"/>
              <a:t>glamor</a:t>
            </a:r>
            <a:r>
              <a:rPr lang="en-US" dirty="0" smtClean="0"/>
              <a:t> of his body and his attractive smiles, he was pleasing to women. Though he tried to cover his natural glories, the great sages present there were all expert in the art of physiognomy, and so they honored him by rising from their seats.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cstate="print"/>
          <a:srcRect l="28000" t="13334" r="29500" b="39555"/>
          <a:stretch>
            <a:fillRect/>
          </a:stretch>
        </p:blipFill>
        <p:spPr bwMode="auto">
          <a:xfrm>
            <a:off x="-76200" y="381000"/>
            <a:ext cx="9287774" cy="58674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SB 1.19.29</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pPr algn="ctr">
              <a:buNone/>
            </a:pPr>
            <a:r>
              <a:rPr lang="vi-VN" dirty="0" smtClean="0"/>
              <a:t>sa viṣṇu-rāto 'tithaya āgatāya</a:t>
            </a:r>
          </a:p>
          <a:p>
            <a:pPr algn="ctr">
              <a:buNone/>
            </a:pPr>
            <a:r>
              <a:rPr lang="vi-VN" dirty="0" smtClean="0"/>
              <a:t>tasmai saparyāḿ śirasājahāra</a:t>
            </a:r>
          </a:p>
          <a:p>
            <a:pPr algn="ctr">
              <a:buNone/>
            </a:pPr>
            <a:r>
              <a:rPr lang="vi-VN" dirty="0" smtClean="0"/>
              <a:t>tato nivṛttā hy abudhāḥ striyo 'rbhakā</a:t>
            </a:r>
          </a:p>
          <a:p>
            <a:pPr algn="ctr">
              <a:buNone/>
            </a:pPr>
            <a:r>
              <a:rPr lang="vi-VN" dirty="0" smtClean="0"/>
              <a:t>mahāsane sopaviveśa pūjitaḥ</a:t>
            </a:r>
          </a:p>
          <a:p>
            <a:endParaRPr lang="en-US" dirty="0" smtClean="0"/>
          </a:p>
          <a:p>
            <a:r>
              <a:rPr lang="en-US" dirty="0" err="1" smtClean="0"/>
              <a:t>Mahārāja</a:t>
            </a:r>
            <a:r>
              <a:rPr lang="en-US" dirty="0" smtClean="0"/>
              <a:t> </a:t>
            </a:r>
            <a:r>
              <a:rPr lang="en-US" dirty="0" err="1" smtClean="0"/>
              <a:t>Parīkṣit</a:t>
            </a:r>
            <a:r>
              <a:rPr lang="en-US" dirty="0" smtClean="0"/>
              <a:t>, who is also known as </a:t>
            </a:r>
            <a:r>
              <a:rPr lang="en-US" dirty="0" err="1" smtClean="0"/>
              <a:t>Viṣṇurāta</a:t>
            </a:r>
            <a:r>
              <a:rPr lang="en-US" dirty="0" smtClean="0"/>
              <a:t> [one who is always protected by </a:t>
            </a:r>
            <a:r>
              <a:rPr lang="en-US" dirty="0" err="1" smtClean="0"/>
              <a:t>Viṣṇu</a:t>
            </a:r>
            <a:r>
              <a:rPr lang="en-US" dirty="0" smtClean="0"/>
              <a:t>], bowed his head to receive the chief guest, </a:t>
            </a:r>
            <a:r>
              <a:rPr lang="en-US" dirty="0" err="1" smtClean="0"/>
              <a:t>Śukadeva</a:t>
            </a:r>
            <a:r>
              <a:rPr lang="en-US" dirty="0" smtClean="0"/>
              <a:t> </a:t>
            </a:r>
            <a:r>
              <a:rPr lang="en-US" dirty="0" err="1" smtClean="0"/>
              <a:t>Gosvāmī</a:t>
            </a:r>
            <a:r>
              <a:rPr lang="en-US" dirty="0" smtClean="0"/>
              <a:t>. At that time all the ignorant women and boys ceased following </a:t>
            </a:r>
            <a:r>
              <a:rPr lang="en-US" dirty="0" err="1" smtClean="0"/>
              <a:t>Śrīla</a:t>
            </a:r>
            <a:r>
              <a:rPr lang="en-US" dirty="0" smtClean="0"/>
              <a:t> </a:t>
            </a:r>
            <a:r>
              <a:rPr lang="en-US" dirty="0" err="1" smtClean="0"/>
              <a:t>Śukadeva</a:t>
            </a:r>
            <a:r>
              <a:rPr lang="en-US" dirty="0" smtClean="0"/>
              <a:t>. Receiving respect from all, </a:t>
            </a:r>
            <a:r>
              <a:rPr lang="en-US" dirty="0" err="1" smtClean="0"/>
              <a:t>Śukadeva</a:t>
            </a:r>
            <a:r>
              <a:rPr lang="en-US" dirty="0" smtClean="0"/>
              <a:t> </a:t>
            </a:r>
            <a:r>
              <a:rPr lang="en-US" dirty="0" err="1" smtClean="0"/>
              <a:t>Gosvāmī</a:t>
            </a:r>
            <a:r>
              <a:rPr lang="en-US" dirty="0" smtClean="0"/>
              <a:t> took his exalted seat.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1.19.29</a:t>
            </a:r>
            <a:r>
              <a:rPr lang="en-US" dirty="0" smtClean="0"/>
              <a:t>: </a:t>
            </a:r>
            <a:endParaRPr lang="en-US" dirty="0"/>
          </a:p>
        </p:txBody>
      </p:sp>
      <p:sp>
        <p:nvSpPr>
          <p:cNvPr id="3" name="Content Placeholder 2"/>
          <p:cNvSpPr>
            <a:spLocks noGrp="1"/>
          </p:cNvSpPr>
          <p:nvPr>
            <p:ph idx="1"/>
          </p:nvPr>
        </p:nvSpPr>
        <p:spPr>
          <a:xfrm>
            <a:off x="152400" y="1828800"/>
            <a:ext cx="8991600" cy="4953000"/>
          </a:xfrm>
        </p:spPr>
        <p:txBody>
          <a:bodyPr>
            <a:normAutofit fontScale="85000" lnSpcReduction="10000"/>
          </a:bodyPr>
          <a:lstStyle/>
          <a:p>
            <a:r>
              <a:rPr lang="en-US" dirty="0" smtClean="0"/>
              <a:t>On </a:t>
            </a:r>
            <a:r>
              <a:rPr lang="en-US" dirty="0" err="1" smtClean="0"/>
              <a:t>Śukadeva</a:t>
            </a:r>
            <a:r>
              <a:rPr lang="en-US" dirty="0" smtClean="0"/>
              <a:t> </a:t>
            </a:r>
            <a:r>
              <a:rPr lang="en-US" dirty="0" err="1" smtClean="0"/>
              <a:t>Gosvāmī's</a:t>
            </a:r>
            <a:r>
              <a:rPr lang="en-US" dirty="0" smtClean="0"/>
              <a:t> arrival at the meeting, everyone, except </a:t>
            </a:r>
            <a:r>
              <a:rPr lang="en-US" dirty="0" err="1" smtClean="0"/>
              <a:t>Śrīla</a:t>
            </a:r>
            <a:r>
              <a:rPr lang="en-US" dirty="0" smtClean="0"/>
              <a:t> </a:t>
            </a:r>
            <a:r>
              <a:rPr lang="en-US" dirty="0" err="1" smtClean="0"/>
              <a:t>Vyāsadeva</a:t>
            </a:r>
            <a:r>
              <a:rPr lang="en-US" dirty="0" smtClean="0"/>
              <a:t>, </a:t>
            </a:r>
            <a:r>
              <a:rPr lang="en-US" dirty="0" err="1" smtClean="0"/>
              <a:t>Nārada</a:t>
            </a:r>
            <a:r>
              <a:rPr lang="en-US" dirty="0" smtClean="0"/>
              <a:t> and a few others, stood up, and </a:t>
            </a:r>
            <a:r>
              <a:rPr lang="en-US" dirty="0" err="1" smtClean="0"/>
              <a:t>Mahārāja</a:t>
            </a:r>
            <a:r>
              <a:rPr lang="en-US" dirty="0" smtClean="0"/>
              <a:t> </a:t>
            </a:r>
            <a:r>
              <a:rPr lang="en-US" dirty="0" err="1" smtClean="0"/>
              <a:t>Parīkṣit</a:t>
            </a:r>
            <a:r>
              <a:rPr lang="en-US" dirty="0" smtClean="0"/>
              <a:t>, who was glad to receive a great devotee of the Lord, bowed down before him with all the limbs of his body. </a:t>
            </a:r>
            <a:r>
              <a:rPr lang="en-US" dirty="0" err="1" smtClean="0"/>
              <a:t>Śukadeva</a:t>
            </a:r>
            <a:r>
              <a:rPr lang="en-US" dirty="0" smtClean="0"/>
              <a:t> </a:t>
            </a:r>
            <a:r>
              <a:rPr lang="en-US" dirty="0" err="1" smtClean="0"/>
              <a:t>Gosvāmī</a:t>
            </a:r>
            <a:r>
              <a:rPr lang="en-US" dirty="0" smtClean="0"/>
              <a:t> also exchanged the greetings and reception by embrace, shaking of hands, nodding and bowing down, especially before his father and </a:t>
            </a:r>
            <a:r>
              <a:rPr lang="en-US" dirty="0" err="1" smtClean="0"/>
              <a:t>Nārada</a:t>
            </a:r>
            <a:r>
              <a:rPr lang="en-US" dirty="0" smtClean="0"/>
              <a:t> Muni. Thus he was offered the presidential seat at the meeting. When he was so received by the king and sages, the street boys and less intelligent women who followed him were struck with wonder and fear. So they retired from their frivolous activities, and everything was full of gravity and calm. </a:t>
            </a:r>
            <a:endParaRPr lang="en-US" dirty="0"/>
          </a:p>
        </p:txBody>
      </p:sp>
      <p:pic>
        <p:nvPicPr>
          <p:cNvPr id="4" name="Picture 4" descr="http://www.vedaveda.com/articles/2011/img-2011/098.jpg"/>
          <p:cNvPicPr>
            <a:picLocks noChangeAspect="1" noChangeArrowheads="1"/>
          </p:cNvPicPr>
          <p:nvPr/>
        </p:nvPicPr>
        <p:blipFill>
          <a:blip r:embed="rId2" cstate="print"/>
          <a:srcRect/>
          <a:stretch>
            <a:fillRect/>
          </a:stretch>
        </p:blipFill>
        <p:spPr bwMode="auto">
          <a:xfrm>
            <a:off x="0" y="0"/>
            <a:ext cx="1371600" cy="180299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SB 1.19.30</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vi-VN" dirty="0" smtClean="0"/>
              <a:t>sa saḿvṛtas tatra mahān mahīyasāḿ</a:t>
            </a:r>
          </a:p>
          <a:p>
            <a:pPr algn="ctr">
              <a:buNone/>
            </a:pPr>
            <a:r>
              <a:rPr lang="vi-VN" dirty="0" smtClean="0"/>
              <a:t>brahmarṣi-rājarṣi-devarṣi-sańghaiḥ</a:t>
            </a:r>
          </a:p>
          <a:p>
            <a:pPr algn="ctr">
              <a:buNone/>
            </a:pPr>
            <a:r>
              <a:rPr lang="vi-VN" dirty="0" smtClean="0"/>
              <a:t>vyarocatālaḿ bhagavān yathendur</a:t>
            </a:r>
          </a:p>
          <a:p>
            <a:pPr algn="ctr">
              <a:buNone/>
            </a:pPr>
            <a:r>
              <a:rPr lang="vi-VN" dirty="0" smtClean="0"/>
              <a:t>graharkṣa-tārā-nikaraiḥ parītaḥ</a:t>
            </a:r>
          </a:p>
          <a:p>
            <a:endParaRPr lang="en-US" dirty="0" smtClean="0"/>
          </a:p>
          <a:p>
            <a:r>
              <a:rPr lang="en-US" dirty="0" err="1" smtClean="0"/>
              <a:t>Śukadeva</a:t>
            </a:r>
            <a:r>
              <a:rPr lang="en-US" dirty="0" smtClean="0"/>
              <a:t> </a:t>
            </a:r>
            <a:r>
              <a:rPr lang="en-US" dirty="0" err="1" smtClean="0"/>
              <a:t>Gosvāmī</a:t>
            </a:r>
            <a:r>
              <a:rPr lang="en-US" dirty="0" smtClean="0"/>
              <a:t> was then surrounded by saintly sages and demigods just as the moon is surrounded by stars, planets and other heavenly bodies. His presence was gorgeous, and he was respected by all.</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1.19.29</a:t>
            </a:r>
            <a:r>
              <a:rPr lang="en-US" dirty="0" smtClean="0"/>
              <a:t>: </a:t>
            </a:r>
            <a:endParaRPr lang="en-US" dirty="0"/>
          </a:p>
        </p:txBody>
      </p:sp>
      <p:sp>
        <p:nvSpPr>
          <p:cNvPr id="3" name="Content Placeholder 2"/>
          <p:cNvSpPr>
            <a:spLocks noGrp="1"/>
          </p:cNvSpPr>
          <p:nvPr>
            <p:ph idx="1"/>
          </p:nvPr>
        </p:nvSpPr>
        <p:spPr>
          <a:xfrm>
            <a:off x="152400" y="1828800"/>
            <a:ext cx="8915400" cy="5029200"/>
          </a:xfrm>
        </p:spPr>
        <p:txBody>
          <a:bodyPr>
            <a:normAutofit fontScale="92500" lnSpcReduction="10000"/>
          </a:bodyPr>
          <a:lstStyle/>
          <a:p>
            <a:r>
              <a:rPr lang="en-US" dirty="0" smtClean="0"/>
              <a:t>In the great assembly of saintly personalities, there was </a:t>
            </a:r>
            <a:r>
              <a:rPr lang="en-US" dirty="0" err="1" smtClean="0"/>
              <a:t>Vyāsadeva</a:t>
            </a:r>
            <a:r>
              <a:rPr lang="en-US" dirty="0" smtClean="0"/>
              <a:t> the </a:t>
            </a:r>
            <a:r>
              <a:rPr lang="en-US" dirty="0" err="1" smtClean="0"/>
              <a:t>brahmarṣi</a:t>
            </a:r>
            <a:r>
              <a:rPr lang="en-US" dirty="0" smtClean="0"/>
              <a:t>, </a:t>
            </a:r>
            <a:r>
              <a:rPr lang="en-US" dirty="0" err="1" smtClean="0"/>
              <a:t>Nārada</a:t>
            </a:r>
            <a:r>
              <a:rPr lang="en-US" dirty="0" smtClean="0"/>
              <a:t> the </a:t>
            </a:r>
            <a:r>
              <a:rPr lang="en-US" dirty="0" err="1" smtClean="0"/>
              <a:t>devarṣi</a:t>
            </a:r>
            <a:r>
              <a:rPr lang="en-US" dirty="0" smtClean="0"/>
              <a:t>, </a:t>
            </a:r>
            <a:r>
              <a:rPr lang="en-US" dirty="0" err="1" smtClean="0"/>
              <a:t>Paraśurāma</a:t>
            </a:r>
            <a:r>
              <a:rPr lang="en-US" dirty="0" smtClean="0"/>
              <a:t> the great ruler of the </a:t>
            </a:r>
            <a:r>
              <a:rPr lang="en-US" dirty="0" err="1" smtClean="0"/>
              <a:t>kṣatriya</a:t>
            </a:r>
            <a:r>
              <a:rPr lang="en-US" dirty="0" smtClean="0"/>
              <a:t> kings, etc. Some of them were powerful incarnations of the Lord. </a:t>
            </a:r>
            <a:r>
              <a:rPr lang="en-US" dirty="0" err="1" smtClean="0"/>
              <a:t>Śukadeva</a:t>
            </a:r>
            <a:r>
              <a:rPr lang="en-US" dirty="0" smtClean="0"/>
              <a:t> </a:t>
            </a:r>
            <a:r>
              <a:rPr lang="en-US" dirty="0" err="1" smtClean="0"/>
              <a:t>Gosvāmī</a:t>
            </a:r>
            <a:r>
              <a:rPr lang="en-US" dirty="0" smtClean="0"/>
              <a:t> was not known as </a:t>
            </a:r>
            <a:r>
              <a:rPr lang="en-US" dirty="0" err="1" smtClean="0"/>
              <a:t>brahmarṣi</a:t>
            </a:r>
            <a:r>
              <a:rPr lang="en-US" dirty="0" smtClean="0"/>
              <a:t>, </a:t>
            </a:r>
            <a:r>
              <a:rPr lang="en-US" dirty="0" err="1" smtClean="0"/>
              <a:t>rājarṣi</a:t>
            </a:r>
            <a:r>
              <a:rPr lang="en-US" dirty="0" smtClean="0"/>
              <a:t> or </a:t>
            </a:r>
            <a:r>
              <a:rPr lang="en-US" dirty="0" err="1" smtClean="0"/>
              <a:t>devarṣi</a:t>
            </a:r>
            <a:r>
              <a:rPr lang="en-US" dirty="0" smtClean="0"/>
              <a:t>, nor was he an incarnation like </a:t>
            </a:r>
            <a:r>
              <a:rPr lang="en-US" dirty="0" err="1" smtClean="0"/>
              <a:t>Nārada</a:t>
            </a:r>
            <a:r>
              <a:rPr lang="en-US" dirty="0" smtClean="0"/>
              <a:t>, </a:t>
            </a:r>
            <a:r>
              <a:rPr lang="en-US" dirty="0" err="1" smtClean="0"/>
              <a:t>Vyāsa</a:t>
            </a:r>
            <a:r>
              <a:rPr lang="en-US" dirty="0" smtClean="0"/>
              <a:t> or </a:t>
            </a:r>
            <a:r>
              <a:rPr lang="en-US" dirty="0" err="1" smtClean="0"/>
              <a:t>Paraśurāma</a:t>
            </a:r>
            <a:r>
              <a:rPr lang="en-US" dirty="0" smtClean="0"/>
              <a:t>. And yet he excelled them in respects paid. This means that the devotee of the Lord is more honored in the world than the Lord Himself. One should therefore never minimize the importance of a devotee like </a:t>
            </a:r>
            <a:r>
              <a:rPr lang="en-US" dirty="0" err="1" smtClean="0"/>
              <a:t>Śukadeva</a:t>
            </a:r>
            <a:r>
              <a:rPr lang="en-US" dirty="0" smtClean="0"/>
              <a:t> </a:t>
            </a:r>
            <a:r>
              <a:rPr lang="en-US" dirty="0" err="1" smtClean="0"/>
              <a:t>Gosvāmī</a:t>
            </a:r>
            <a:r>
              <a:rPr lang="en-US" dirty="0" smtClean="0"/>
              <a:t>.</a:t>
            </a:r>
            <a:endParaRPr lang="en-US" dirty="0"/>
          </a:p>
        </p:txBody>
      </p:sp>
      <p:pic>
        <p:nvPicPr>
          <p:cNvPr id="4" name="Picture 4" descr="http://www.vedaveda.com/articles/2011/img-2011/098.jpg"/>
          <p:cNvPicPr>
            <a:picLocks noChangeAspect="1" noChangeArrowheads="1"/>
          </p:cNvPicPr>
          <p:nvPr/>
        </p:nvPicPr>
        <p:blipFill>
          <a:blip r:embed="rId2" cstate="print"/>
          <a:srcRect/>
          <a:stretch>
            <a:fillRect/>
          </a:stretch>
        </p:blipFill>
        <p:spPr bwMode="auto">
          <a:xfrm>
            <a:off x="0" y="0"/>
            <a:ext cx="1371600" cy="180299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Practical Application </a:t>
            </a:r>
            <a:br>
              <a:rPr lang="en-US" dirty="0" smtClean="0"/>
            </a:br>
            <a:r>
              <a:rPr lang="en-US" sz="3100" dirty="0" smtClean="0"/>
              <a:t>(by HH </a:t>
            </a:r>
            <a:r>
              <a:rPr lang="en-US" sz="3100" dirty="0" err="1" smtClean="0"/>
              <a:t>Tamal</a:t>
            </a:r>
            <a:r>
              <a:rPr lang="en-US" sz="3100" dirty="0" smtClean="0"/>
              <a:t> Krishna </a:t>
            </a:r>
            <a:r>
              <a:rPr lang="en-US" sz="3100" dirty="0" err="1" smtClean="0"/>
              <a:t>Goswami</a:t>
            </a:r>
            <a:r>
              <a:rPr lang="en-US" sz="3100" dirty="0" smtClean="0"/>
              <a:t> </a:t>
            </a:r>
            <a:r>
              <a:rPr lang="en-US" sz="3100" dirty="0" err="1" smtClean="0"/>
              <a:t>maharaj</a:t>
            </a:r>
            <a:r>
              <a:rPr lang="en-US" sz="3100" dirty="0" smtClean="0"/>
              <a:t>)</a:t>
            </a:r>
            <a:endParaRPr lang="en-US" sz="3100" dirty="0"/>
          </a:p>
        </p:txBody>
      </p:sp>
      <p:sp>
        <p:nvSpPr>
          <p:cNvPr id="3" name="Content Placeholder 2"/>
          <p:cNvSpPr>
            <a:spLocks noGrp="1"/>
          </p:cNvSpPr>
          <p:nvPr>
            <p:ph idx="1"/>
          </p:nvPr>
        </p:nvSpPr>
        <p:spPr>
          <a:xfrm>
            <a:off x="228600" y="1219200"/>
            <a:ext cx="8763000" cy="5181600"/>
          </a:xfrm>
        </p:spPr>
        <p:txBody>
          <a:bodyPr>
            <a:normAutofit lnSpcReduction="10000"/>
          </a:bodyPr>
          <a:lstStyle/>
          <a:p>
            <a:r>
              <a:rPr lang="en-US" sz="2800" dirty="0" smtClean="0"/>
              <a:t>Advancement we see today has improved life</a:t>
            </a:r>
          </a:p>
          <a:p>
            <a:r>
              <a:rPr lang="en-US" sz="2800" dirty="0" smtClean="0"/>
              <a:t>On the other hand life has deteriorated – anxiety with material progress</a:t>
            </a:r>
          </a:p>
          <a:p>
            <a:r>
              <a:rPr lang="en-US" sz="2800" dirty="0" smtClean="0"/>
              <a:t>Advancement &lt;=&gt; Dehumanized</a:t>
            </a:r>
          </a:p>
          <a:p>
            <a:pPr lvl="1"/>
            <a:r>
              <a:rPr lang="en-US" sz="2400" dirty="0" smtClean="0"/>
              <a:t>More immune, more cold</a:t>
            </a:r>
          </a:p>
          <a:p>
            <a:pPr lvl="1"/>
            <a:r>
              <a:rPr lang="en-US" sz="2400" dirty="0" smtClean="0"/>
              <a:t>Material thing is for my satisfaction – individualism</a:t>
            </a:r>
          </a:p>
          <a:p>
            <a:pPr lvl="1"/>
            <a:r>
              <a:rPr lang="en-US" sz="2400" dirty="0" smtClean="0"/>
              <a:t>Fewer people are willing to sacrifice for others</a:t>
            </a:r>
          </a:p>
          <a:p>
            <a:pPr lvl="1"/>
            <a:r>
              <a:rPr lang="en-US" sz="2400" dirty="0" smtClean="0"/>
              <a:t>More stimulation – ignores goal of life</a:t>
            </a:r>
          </a:p>
          <a:p>
            <a:r>
              <a:rPr lang="en-US" sz="2800" dirty="0" err="1" smtClean="0"/>
              <a:t>Prabhupada’s</a:t>
            </a:r>
            <a:r>
              <a:rPr lang="en-US" sz="2800" dirty="0" smtClean="0"/>
              <a:t> solution – </a:t>
            </a:r>
            <a:r>
              <a:rPr lang="en-US" sz="2800" dirty="0" err="1" smtClean="0"/>
              <a:t>Varnashrama</a:t>
            </a:r>
            <a:endParaRPr lang="en-US" sz="2800" dirty="0" smtClean="0"/>
          </a:p>
          <a:p>
            <a:pPr lvl="1"/>
            <a:r>
              <a:rPr lang="en-US" sz="2400" dirty="0" smtClean="0"/>
              <a:t>People in a city are more isolated today although closer today</a:t>
            </a:r>
          </a:p>
          <a:p>
            <a:pPr lvl="1"/>
            <a:r>
              <a:rPr lang="en-US" sz="2400" dirty="0" smtClean="0"/>
              <a:t>Simple culture – simpler lifestyle and less </a:t>
            </a:r>
            <a:r>
              <a:rPr lang="en-US" sz="2400" dirty="0" smtClean="0"/>
              <a:t>problems</a:t>
            </a:r>
          </a:p>
          <a:p>
            <a:pPr lvl="1"/>
            <a:r>
              <a:rPr lang="en-US" sz="2400" dirty="0" smtClean="0"/>
              <a:t>Troupes of people putting Ramayana and Mahabharata</a:t>
            </a:r>
            <a:endParaRPr lang="en-US" sz="2400" dirty="0" smtClean="0"/>
          </a:p>
          <a:p>
            <a:pPr lvl="1"/>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Practical Application </a:t>
            </a:r>
            <a:br>
              <a:rPr lang="en-US" dirty="0" smtClean="0"/>
            </a:br>
            <a:r>
              <a:rPr lang="en-US" sz="3100" dirty="0" smtClean="0"/>
              <a:t>(by HH </a:t>
            </a:r>
            <a:r>
              <a:rPr lang="en-US" sz="3100" dirty="0" err="1" smtClean="0"/>
              <a:t>Tamal</a:t>
            </a:r>
            <a:r>
              <a:rPr lang="en-US" sz="3100" dirty="0" smtClean="0"/>
              <a:t> Krishna </a:t>
            </a:r>
            <a:r>
              <a:rPr lang="en-US" sz="3100" dirty="0" err="1" smtClean="0"/>
              <a:t>Goswami</a:t>
            </a:r>
            <a:r>
              <a:rPr lang="en-US" sz="3100" dirty="0" smtClean="0"/>
              <a:t> </a:t>
            </a:r>
            <a:r>
              <a:rPr lang="en-US" sz="3100" dirty="0" err="1" smtClean="0"/>
              <a:t>maharaj</a:t>
            </a:r>
            <a:r>
              <a:rPr lang="en-US" sz="3100" dirty="0" smtClean="0"/>
              <a:t>)</a:t>
            </a:r>
            <a:endParaRPr lang="en-US" sz="3100" dirty="0"/>
          </a:p>
        </p:txBody>
      </p:sp>
      <p:sp>
        <p:nvSpPr>
          <p:cNvPr id="3" name="Content Placeholder 2"/>
          <p:cNvSpPr>
            <a:spLocks noGrp="1"/>
          </p:cNvSpPr>
          <p:nvPr>
            <p:ph idx="1"/>
          </p:nvPr>
        </p:nvSpPr>
        <p:spPr>
          <a:xfrm>
            <a:off x="228600" y="1219200"/>
            <a:ext cx="8763000" cy="5181600"/>
          </a:xfrm>
        </p:spPr>
        <p:txBody>
          <a:bodyPr>
            <a:normAutofit/>
          </a:bodyPr>
          <a:lstStyle/>
          <a:p>
            <a:r>
              <a:rPr lang="en-US" sz="2800" dirty="0" err="1" smtClean="0"/>
              <a:t>Prabhupada’s</a:t>
            </a:r>
            <a:r>
              <a:rPr lang="en-US" sz="2800" dirty="0" smtClean="0"/>
              <a:t> </a:t>
            </a:r>
            <a:r>
              <a:rPr lang="en-US" sz="2800" dirty="0" smtClean="0"/>
              <a:t>solution – </a:t>
            </a:r>
            <a:r>
              <a:rPr lang="en-US" sz="2800" dirty="0" err="1" smtClean="0"/>
              <a:t>Varnashrama</a:t>
            </a:r>
            <a:endParaRPr lang="en-US" sz="2800" dirty="0" smtClean="0"/>
          </a:p>
          <a:p>
            <a:pPr lvl="1"/>
            <a:r>
              <a:rPr lang="en-US" sz="2400" dirty="0" smtClean="0"/>
              <a:t>Entertainment to get out of cycle of birth and death, thinking about Lord Rama and Krishna</a:t>
            </a:r>
          </a:p>
          <a:p>
            <a:pPr lvl="1"/>
            <a:r>
              <a:rPr lang="en-US" sz="2400" dirty="0" smtClean="0"/>
              <a:t>People have been doing this for thousands of years</a:t>
            </a:r>
          </a:p>
          <a:p>
            <a:pPr lvl="1"/>
            <a:r>
              <a:rPr lang="en-US" sz="2400" dirty="0" smtClean="0"/>
              <a:t>Up until 200 years </a:t>
            </a:r>
            <a:r>
              <a:rPr lang="en-US" sz="2400" dirty="0" err="1" smtClean="0"/>
              <a:t>worlwide</a:t>
            </a:r>
            <a:r>
              <a:rPr lang="en-US" sz="2400" dirty="0" smtClean="0"/>
              <a:t> ago divorce was very </a:t>
            </a:r>
            <a:r>
              <a:rPr lang="en-US" sz="2400" dirty="0" err="1" smtClean="0"/>
              <a:t>very</a:t>
            </a:r>
            <a:r>
              <a:rPr lang="en-US" sz="2400" dirty="0" smtClean="0"/>
              <a:t> few</a:t>
            </a:r>
          </a:p>
          <a:p>
            <a:r>
              <a:rPr lang="en-US" sz="2800" dirty="0" smtClean="0"/>
              <a:t>World was a mysterious place up until 200 years ago worldwide</a:t>
            </a:r>
          </a:p>
          <a:p>
            <a:pPr lvl="1"/>
            <a:r>
              <a:rPr lang="en-US" dirty="0" smtClean="0"/>
              <a:t>Miracle are when an intelligent is concerned about the world</a:t>
            </a:r>
          </a:p>
          <a:p>
            <a:pPr lvl="1"/>
            <a:r>
              <a:rPr lang="en-US" dirty="0" smtClean="0"/>
              <a:t>Outside as </a:t>
            </a:r>
            <a:r>
              <a:rPr lang="en-US" dirty="0" err="1" smtClean="0"/>
              <a:t>Bhagavan</a:t>
            </a:r>
            <a:r>
              <a:rPr lang="en-US" dirty="0" smtClean="0"/>
              <a:t> (overall picture) and inside as </a:t>
            </a:r>
            <a:r>
              <a:rPr lang="en-US" dirty="0" err="1" smtClean="0"/>
              <a:t>paramatma</a:t>
            </a:r>
            <a:r>
              <a:rPr lang="en-US" dirty="0" smtClean="0"/>
              <a:t> (specific care)</a:t>
            </a:r>
          </a:p>
          <a:p>
            <a:pPr lvl="1"/>
            <a:endParaRPr lang="en-US" dirty="0" smtClean="0"/>
          </a:p>
          <a:p>
            <a:pPr lvl="1"/>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Practical Application </a:t>
            </a:r>
            <a:br>
              <a:rPr lang="en-US" dirty="0" smtClean="0"/>
            </a:br>
            <a:r>
              <a:rPr lang="en-US" sz="3100" dirty="0" smtClean="0"/>
              <a:t>(by HH </a:t>
            </a:r>
            <a:r>
              <a:rPr lang="en-US" sz="3100" dirty="0" err="1" smtClean="0"/>
              <a:t>Tamal</a:t>
            </a:r>
            <a:r>
              <a:rPr lang="en-US" sz="3100" dirty="0" smtClean="0"/>
              <a:t> Krishna </a:t>
            </a:r>
            <a:r>
              <a:rPr lang="en-US" sz="3100" dirty="0" err="1" smtClean="0"/>
              <a:t>Goswami</a:t>
            </a:r>
            <a:r>
              <a:rPr lang="en-US" sz="3100" dirty="0" smtClean="0"/>
              <a:t> </a:t>
            </a:r>
            <a:r>
              <a:rPr lang="en-US" sz="3100" dirty="0" err="1" smtClean="0"/>
              <a:t>maharaj</a:t>
            </a:r>
            <a:r>
              <a:rPr lang="en-US" sz="3100" dirty="0" smtClean="0"/>
              <a:t>)</a:t>
            </a:r>
            <a:endParaRPr lang="en-US" sz="3100" dirty="0"/>
          </a:p>
        </p:txBody>
      </p:sp>
      <p:sp>
        <p:nvSpPr>
          <p:cNvPr id="3" name="Content Placeholder 2"/>
          <p:cNvSpPr>
            <a:spLocks noGrp="1"/>
          </p:cNvSpPr>
          <p:nvPr>
            <p:ph idx="1"/>
          </p:nvPr>
        </p:nvSpPr>
        <p:spPr>
          <a:xfrm>
            <a:off x="228600" y="1219200"/>
            <a:ext cx="8763000" cy="5410200"/>
          </a:xfrm>
        </p:spPr>
        <p:txBody>
          <a:bodyPr>
            <a:normAutofit fontScale="85000" lnSpcReduction="20000"/>
          </a:bodyPr>
          <a:lstStyle/>
          <a:p>
            <a:r>
              <a:rPr lang="en-US" sz="2800" dirty="0" smtClean="0"/>
              <a:t>You cannot know difference between mad man and wise man until the person speaks</a:t>
            </a:r>
          </a:p>
          <a:p>
            <a:pPr lvl="1"/>
            <a:r>
              <a:rPr lang="en-US" sz="2400" dirty="0" smtClean="0"/>
              <a:t>People tend to be rude to someone who is not aligned with current norms</a:t>
            </a:r>
          </a:p>
          <a:p>
            <a:pPr lvl="1"/>
            <a:r>
              <a:rPr lang="en-US" sz="2400" dirty="0" err="1" smtClean="0"/>
              <a:t>Sukdev</a:t>
            </a:r>
            <a:r>
              <a:rPr lang="en-US" sz="2400" dirty="0" smtClean="0"/>
              <a:t> </a:t>
            </a:r>
            <a:r>
              <a:rPr lang="en-US" sz="2400" dirty="0" err="1" smtClean="0"/>
              <a:t>G</a:t>
            </a:r>
            <a:r>
              <a:rPr lang="en-US" sz="2400" dirty="0" err="1" smtClean="0"/>
              <a:t>oswami</a:t>
            </a:r>
            <a:r>
              <a:rPr lang="en-US" sz="2400" dirty="0" smtClean="0"/>
              <a:t> was seen as mad by some and wise by some</a:t>
            </a:r>
          </a:p>
          <a:p>
            <a:r>
              <a:rPr lang="en-US" sz="2800" dirty="0" err="1" smtClean="0"/>
              <a:t>Sukhdev</a:t>
            </a:r>
            <a:r>
              <a:rPr lang="en-US" sz="2800" dirty="0" smtClean="0"/>
              <a:t> </a:t>
            </a:r>
            <a:r>
              <a:rPr lang="en-US" sz="2800" dirty="0" err="1" smtClean="0"/>
              <a:t>goswami</a:t>
            </a:r>
            <a:r>
              <a:rPr lang="en-US" sz="2800" dirty="0" smtClean="0"/>
              <a:t> is a realized soul and embodies the </a:t>
            </a:r>
            <a:r>
              <a:rPr lang="en-US" sz="2800" dirty="0" err="1" smtClean="0"/>
              <a:t>parampara</a:t>
            </a:r>
            <a:endParaRPr lang="en-US" sz="2800" dirty="0" smtClean="0"/>
          </a:p>
          <a:p>
            <a:pPr lvl="1"/>
            <a:r>
              <a:rPr lang="en-US" sz="2400" dirty="0" smtClean="0"/>
              <a:t>Ignorant persons cannot understand this – if you cannot see, touch or taste it does exist</a:t>
            </a:r>
          </a:p>
          <a:p>
            <a:pPr lvl="1"/>
            <a:r>
              <a:rPr lang="en-US" sz="2400" dirty="0" smtClean="0"/>
              <a:t>Here is evidence from transcendental perspective – two people hearing a lecture will respond in different ways – lack of possession of qualifications </a:t>
            </a:r>
          </a:p>
          <a:p>
            <a:pPr lvl="1"/>
            <a:r>
              <a:rPr lang="en-US" sz="2400" dirty="0" smtClean="0"/>
              <a:t>Devotional life when sinful reactions are </a:t>
            </a:r>
            <a:r>
              <a:rPr lang="en-US" sz="2400" dirty="0" smtClean="0"/>
              <a:t>complete</a:t>
            </a:r>
          </a:p>
          <a:p>
            <a:pPr lvl="1"/>
            <a:r>
              <a:rPr lang="en-US" sz="2400" dirty="0" smtClean="0"/>
              <a:t>If you are still receiving reactions to past sinful activities you cannot understand what sinful life </a:t>
            </a:r>
            <a:endParaRPr lang="en-US" sz="2400" dirty="0" smtClean="0"/>
          </a:p>
          <a:p>
            <a:pPr lvl="1"/>
            <a:r>
              <a:rPr lang="en-US" sz="2400" dirty="0" smtClean="0"/>
              <a:t>Problem is people have become overwhelmingly sinful so difficulty in understanding</a:t>
            </a:r>
          </a:p>
          <a:p>
            <a:pPr lvl="1"/>
            <a:r>
              <a:rPr lang="en-US" sz="2400" dirty="0" smtClean="0"/>
              <a:t>So they come up with godless religions – may seem as religion</a:t>
            </a:r>
          </a:p>
          <a:p>
            <a:pPr lvl="1"/>
            <a:r>
              <a:rPr lang="en-US" sz="2400" dirty="0" smtClean="0"/>
              <a:t>Traditional societies stood together for a long time – 1000s and </a:t>
            </a:r>
            <a:r>
              <a:rPr lang="en-US" sz="2400" dirty="0" err="1" smtClean="0"/>
              <a:t>mllions</a:t>
            </a:r>
            <a:r>
              <a:rPr lang="en-US" sz="2400" dirty="0" smtClean="0"/>
              <a:t> of years – they had the </a:t>
            </a:r>
            <a:r>
              <a:rPr lang="en-US" sz="2400" smtClean="0"/>
              <a:t>right glue </a:t>
            </a:r>
            <a:endParaRPr lang="en-US" sz="2400" dirty="0" smtClean="0"/>
          </a:p>
          <a:p>
            <a:pPr lvl="1"/>
            <a:r>
              <a:rPr lang="en-US" sz="2400" dirty="0" smtClean="0"/>
              <a:t>Modern religions do not hold very long</a:t>
            </a:r>
            <a:endParaRPr lang="en-US" sz="2400" dirty="0" smtClean="0"/>
          </a:p>
          <a:p>
            <a:pPr lvl="1"/>
            <a:endParaRPr lang="en-US" dirty="0" smtClean="0"/>
          </a:p>
          <a:p>
            <a:pPr lvl="1"/>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endParaRPr lang="en-US" dirty="0"/>
          </a:p>
        </p:txBody>
      </p:sp>
      <p:pic>
        <p:nvPicPr>
          <p:cNvPr id="2050" name="Picture 2" descr="http://www.indianetzone.com/photos_gallery/16/parikshit_1520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0029" y="1752600"/>
            <a:ext cx="8588287" cy="3886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1747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mtClean="0"/>
              <a:t>Lord Krishna </a:t>
            </a:r>
            <a:endParaRPr lang="en-US" dirty="0"/>
          </a:p>
        </p:txBody>
      </p:sp>
      <p:sp>
        <p:nvSpPr>
          <p:cNvPr id="3" name="Content Placeholder 2"/>
          <p:cNvSpPr>
            <a:spLocks noGrp="1"/>
          </p:cNvSpPr>
          <p:nvPr>
            <p:ph idx="1"/>
          </p:nvPr>
        </p:nvSpPr>
        <p:spPr/>
        <p:txBody>
          <a:bodyPr/>
          <a:lstStyle/>
          <a:p>
            <a:endParaRPr lang="en-US"/>
          </a:p>
        </p:txBody>
      </p:sp>
      <p:pic>
        <p:nvPicPr>
          <p:cNvPr id="6146" name="Picture 2" descr="http://www.maransdog.net/TVG/Velukkudi_Sri_Krishnan-Srimadh_Bhagavadham-Podhigai_TV_Audio/img/PARIKSIT_PROTECTED_FROM_BRAHMAASITHIRAM.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447800"/>
            <a:ext cx="3505200" cy="4985175"/>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www.maransdog.net/TVG/Velukkudi_Sri_Krishnan-Srimadh_Bhagavadham-Podhigai_TV_Audio/img/KAPILA_EXPLAINING_THE_BIRTH_OF_BAB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1447800"/>
            <a:ext cx="3048000" cy="508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74203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6866" name="Picture 2" descr="http://4.bp.blogspot.com/-VSbK2mXl5uY/TfDAOUgA6XI/AAAAAAAABIg/SSZ5oWlizzs/s1600/parikchitsukadeva.jpg"/>
          <p:cNvPicPr>
            <a:picLocks noChangeAspect="1" noChangeArrowheads="1"/>
          </p:cNvPicPr>
          <p:nvPr/>
        </p:nvPicPr>
        <p:blipFill>
          <a:blip r:embed="rId2" cstate="print"/>
          <a:srcRect/>
          <a:stretch>
            <a:fillRect/>
          </a:stretch>
        </p:blipFill>
        <p:spPr bwMode="auto">
          <a:xfrm>
            <a:off x="76200" y="381000"/>
            <a:ext cx="8952520" cy="60198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dirty="0" smtClean="0"/>
              <a:t>HH </a:t>
            </a:r>
            <a:r>
              <a:rPr lang="en-US" dirty="0" err="1" smtClean="0"/>
              <a:t>Bhakti</a:t>
            </a:r>
            <a:r>
              <a:rPr lang="en-US" dirty="0" smtClean="0"/>
              <a:t> </a:t>
            </a:r>
            <a:r>
              <a:rPr lang="en-US" dirty="0" err="1" smtClean="0"/>
              <a:t>Vikasa</a:t>
            </a:r>
            <a:r>
              <a:rPr lang="en-US" dirty="0" smtClean="0"/>
              <a:t> Swami Lectures - Various</a:t>
            </a:r>
          </a:p>
          <a:p>
            <a:r>
              <a:rPr lang="en-US" dirty="0" smtClean="0"/>
              <a:t>HH </a:t>
            </a:r>
            <a:r>
              <a:rPr lang="en-US" dirty="0" err="1" smtClean="0"/>
              <a:t>Tamal</a:t>
            </a:r>
            <a:r>
              <a:rPr lang="en-US" dirty="0" smtClean="0"/>
              <a:t> Krishna </a:t>
            </a:r>
            <a:r>
              <a:rPr lang="en-US" dirty="0" err="1" smtClean="0"/>
              <a:t>Goswami</a:t>
            </a:r>
            <a:r>
              <a:rPr lang="en-US" dirty="0" smtClean="0"/>
              <a:t> Lectures</a:t>
            </a:r>
          </a:p>
          <a:p>
            <a:pPr lvl="1"/>
            <a:r>
              <a:rPr lang="en-US" dirty="0" smtClean="0"/>
              <a:t>1997.02.07 Dallas, US SB 1.19.21 </a:t>
            </a:r>
            <a:r>
              <a:rPr lang="en-US" dirty="0" smtClean="0">
                <a:hlinkClick r:id="rId2" action="ppaction://hlinkfile"/>
              </a:rPr>
              <a:t>58:33</a:t>
            </a:r>
            <a:r>
              <a:rPr lang="en-US" dirty="0" smtClean="0"/>
              <a:t> </a:t>
            </a:r>
            <a:r>
              <a:rPr lang="en-US" dirty="0" smtClean="0">
                <a:hlinkClick r:id="rId2" action="ppaction://hlinkfile"/>
              </a:rPr>
              <a:t>13.4M</a:t>
            </a:r>
            <a:r>
              <a:rPr lang="en-US" dirty="0" smtClean="0"/>
              <a:t> Believe in "Vedic Myths" or Modern Nightmare</a:t>
            </a:r>
          </a:p>
          <a:p>
            <a:pPr lvl="1"/>
            <a:r>
              <a:rPr lang="en-US" smtClean="0"/>
              <a:t>1997.02.15 Dallas, US SB 1.19.29 </a:t>
            </a:r>
            <a:r>
              <a:rPr lang="en-US" smtClean="0">
                <a:hlinkClick r:id="rId3" action="ppaction://hlinkfile"/>
              </a:rPr>
              <a:t>44:53</a:t>
            </a:r>
            <a:r>
              <a:rPr lang="en-US" smtClean="0"/>
              <a:t> </a:t>
            </a:r>
            <a:r>
              <a:rPr lang="en-US" smtClean="0">
                <a:hlinkClick r:id="rId4" action="ppaction://hlinkfile"/>
              </a:rPr>
              <a:t>10.3M</a:t>
            </a:r>
            <a:r>
              <a:rPr lang="en-US" smtClean="0"/>
              <a:t> It's Hard Not To Advance in Spiritual Life</a:t>
            </a:r>
            <a:endParaRPr lang="en-US" dirty="0" smtClean="0"/>
          </a:p>
          <a:p>
            <a:r>
              <a:rPr lang="en-US" dirty="0" smtClean="0"/>
              <a:t>HDG </a:t>
            </a:r>
            <a:r>
              <a:rPr lang="en-US" dirty="0" err="1" smtClean="0"/>
              <a:t>Srila</a:t>
            </a:r>
            <a:r>
              <a:rPr lang="en-US" dirty="0" smtClean="0"/>
              <a:t> </a:t>
            </a:r>
            <a:r>
              <a:rPr lang="en-US" dirty="0" err="1" smtClean="0"/>
              <a:t>Prabhupada</a:t>
            </a:r>
            <a:r>
              <a:rPr lang="en-US" dirty="0" smtClean="0"/>
              <a:t> Lectures</a:t>
            </a:r>
          </a:p>
          <a:p>
            <a:r>
              <a:rPr lang="en-US" dirty="0" err="1" smtClean="0"/>
              <a:t>Bhurijana</a:t>
            </a:r>
            <a:r>
              <a:rPr lang="en-US" dirty="0" smtClean="0"/>
              <a:t> </a:t>
            </a:r>
            <a:r>
              <a:rPr lang="en-US" dirty="0" err="1" smtClean="0"/>
              <a:t>Prabhu</a:t>
            </a:r>
            <a:r>
              <a:rPr lang="en-US" dirty="0" smtClean="0"/>
              <a:t> books</a:t>
            </a:r>
          </a:p>
          <a:p>
            <a:r>
              <a:rPr lang="en-US" dirty="0" smtClean="0"/>
              <a:t>HH </a:t>
            </a:r>
            <a:r>
              <a:rPr lang="en-US" dirty="0" err="1" smtClean="0"/>
              <a:t>Harivilas</a:t>
            </a:r>
            <a:r>
              <a:rPr lang="en-US" dirty="0" smtClean="0"/>
              <a:t> </a:t>
            </a:r>
            <a:r>
              <a:rPr lang="en-US" dirty="0" err="1" smtClean="0"/>
              <a:t>Prabhu</a:t>
            </a:r>
            <a:r>
              <a:rPr lang="en-US" dirty="0" smtClean="0"/>
              <a:t> wisdom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Autofit/>
          </a:bodyPr>
          <a:lstStyle/>
          <a:p>
            <a:r>
              <a:rPr lang="en-US" sz="3200" dirty="0" err="1" smtClean="0"/>
              <a:t>Maharaj</a:t>
            </a:r>
            <a:r>
              <a:rPr lang="en-US" sz="3200" dirty="0" smtClean="0"/>
              <a:t> </a:t>
            </a:r>
            <a:r>
              <a:rPr lang="en-US" sz="3200" dirty="0" err="1" smtClean="0"/>
              <a:t>Parikshit</a:t>
            </a:r>
            <a:r>
              <a:rPr lang="en-US" sz="3200" dirty="0" smtClean="0"/>
              <a:t> gives Kali residing places in Gold and where four regulative principles are broken</a:t>
            </a:r>
            <a:endParaRPr lang="en-US" sz="3200" dirty="0"/>
          </a:p>
        </p:txBody>
      </p:sp>
      <p:sp>
        <p:nvSpPr>
          <p:cNvPr id="3" name="Content Placeholder 2"/>
          <p:cNvSpPr>
            <a:spLocks noGrp="1"/>
          </p:cNvSpPr>
          <p:nvPr>
            <p:ph idx="1"/>
          </p:nvPr>
        </p:nvSpPr>
        <p:spPr/>
        <p:txBody>
          <a:bodyPr/>
          <a:lstStyle/>
          <a:p>
            <a:endParaRPr lang="en-US"/>
          </a:p>
        </p:txBody>
      </p:sp>
      <p:pic>
        <p:nvPicPr>
          <p:cNvPr id="4" name="Picture 2" descr="http://chandrakantmarwadi.com/wp-content/uploads/2011/09/King-parikshit-out-to-kill-Kali-yuga.jpg"/>
          <p:cNvPicPr>
            <a:picLocks noChangeAspect="1" noChangeArrowheads="1"/>
          </p:cNvPicPr>
          <p:nvPr/>
        </p:nvPicPr>
        <p:blipFill>
          <a:blip r:embed="rId2" cstate="print"/>
          <a:srcRect/>
          <a:stretch>
            <a:fillRect/>
          </a:stretch>
        </p:blipFill>
        <p:spPr bwMode="auto">
          <a:xfrm>
            <a:off x="381000" y="1295400"/>
            <a:ext cx="8458200" cy="544708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Maharaj</a:t>
            </a:r>
            <a:r>
              <a:rPr lang="en-US" dirty="0" smtClean="0"/>
              <a:t> </a:t>
            </a:r>
            <a:r>
              <a:rPr lang="en-US" dirty="0" err="1" smtClean="0"/>
              <a:t>Parikshit</a:t>
            </a:r>
            <a:r>
              <a:rPr lang="en-US" dirty="0" smtClean="0"/>
              <a:t> on a Hunting Trip</a:t>
            </a:r>
            <a:endParaRPr lang="en-US" dirty="0"/>
          </a:p>
        </p:txBody>
      </p:sp>
      <p:sp>
        <p:nvSpPr>
          <p:cNvPr id="3" name="Content Placeholder 2"/>
          <p:cNvSpPr>
            <a:spLocks noGrp="1"/>
          </p:cNvSpPr>
          <p:nvPr>
            <p:ph idx="1"/>
          </p:nvPr>
        </p:nvSpPr>
        <p:spPr/>
        <p:txBody>
          <a:bodyPr/>
          <a:lstStyle/>
          <a:p>
            <a:endParaRPr lang="en-US"/>
          </a:p>
        </p:txBody>
      </p:sp>
      <p:pic>
        <p:nvPicPr>
          <p:cNvPr id="43010" name="Picture 2" descr="http://img.readtiger.com/wkp/en/King_Parikshit_Hunting.jpg"/>
          <p:cNvPicPr>
            <a:picLocks noChangeAspect="1" noChangeArrowheads="1"/>
          </p:cNvPicPr>
          <p:nvPr/>
        </p:nvPicPr>
        <p:blipFill>
          <a:blip r:embed="rId2" cstate="print"/>
          <a:srcRect/>
          <a:stretch>
            <a:fillRect/>
          </a:stretch>
        </p:blipFill>
        <p:spPr bwMode="auto">
          <a:xfrm>
            <a:off x="-1" y="1524000"/>
            <a:ext cx="9149769" cy="4648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jayarama.files.wordpress.com/2010/06/parikshit.jpg?w=594"/>
          <p:cNvPicPr>
            <a:picLocks noChangeAspect="1" noChangeArrowheads="1"/>
          </p:cNvPicPr>
          <p:nvPr/>
        </p:nvPicPr>
        <p:blipFill>
          <a:blip r:embed="rId2" cstate="print"/>
          <a:srcRect/>
          <a:stretch>
            <a:fillRect/>
          </a:stretch>
        </p:blipFill>
        <p:spPr bwMode="auto">
          <a:xfrm>
            <a:off x="1905000" y="0"/>
            <a:ext cx="537421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1.19.20</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pPr algn="ctr">
              <a:buNone/>
            </a:pPr>
            <a:r>
              <a:rPr lang="vi-VN" b="1" dirty="0" smtClean="0"/>
              <a:t>na vā idaḿ rājarṣi-varya citraḿ</a:t>
            </a:r>
          </a:p>
          <a:p>
            <a:pPr algn="ctr">
              <a:buNone/>
            </a:pPr>
            <a:r>
              <a:rPr lang="vi-VN" b="1" dirty="0" smtClean="0"/>
              <a:t>bhavatsu kṛṣṇaḿ samanuvrateṣu</a:t>
            </a:r>
          </a:p>
          <a:p>
            <a:pPr algn="ctr">
              <a:buNone/>
            </a:pPr>
            <a:r>
              <a:rPr lang="vi-VN" b="1" dirty="0" smtClean="0"/>
              <a:t>ye 'dhyāsanaḿ rāja-kirīṭa-juṣṭaḿ</a:t>
            </a:r>
          </a:p>
          <a:p>
            <a:pPr algn="ctr">
              <a:buNone/>
            </a:pPr>
            <a:r>
              <a:rPr lang="vi-VN" b="1" dirty="0" smtClean="0"/>
              <a:t>sadyo jahur bhagavat-pārśva-kāmāḥ</a:t>
            </a:r>
          </a:p>
          <a:p>
            <a:endParaRPr lang="en-US" b="1" dirty="0" smtClean="0"/>
          </a:p>
          <a:p>
            <a:r>
              <a:rPr lang="en-US" dirty="0" smtClean="0"/>
              <a:t>[The sages said:] O chief of all the saintly kings of the </a:t>
            </a:r>
            <a:r>
              <a:rPr lang="en-US" dirty="0" err="1" smtClean="0"/>
              <a:t>Pāṇḍu</a:t>
            </a:r>
            <a:r>
              <a:rPr lang="en-US" dirty="0" smtClean="0"/>
              <a:t> dynasty who are strictly in the line of Lord </a:t>
            </a:r>
            <a:r>
              <a:rPr lang="en-US" dirty="0" err="1" smtClean="0"/>
              <a:t>Śrī</a:t>
            </a:r>
            <a:r>
              <a:rPr lang="en-US" dirty="0" smtClean="0"/>
              <a:t> </a:t>
            </a:r>
            <a:r>
              <a:rPr lang="en-US" dirty="0" err="1" smtClean="0"/>
              <a:t>Kṛṣṇa</a:t>
            </a:r>
            <a:r>
              <a:rPr lang="en-US" dirty="0" smtClean="0"/>
              <a:t>! It is not at all astonishing that you give up your throne, which is decorated with the helmets of many kings, to achieve eternal association with the Personality of Godhead.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SB 1.19.20</a:t>
            </a:r>
            <a:r>
              <a:rPr lang="en-US" dirty="0" smtClean="0"/>
              <a:t>: </a:t>
            </a:r>
            <a:endParaRPr lang="en-US" dirty="0"/>
          </a:p>
        </p:txBody>
      </p:sp>
      <p:sp>
        <p:nvSpPr>
          <p:cNvPr id="3" name="Content Placeholder 2"/>
          <p:cNvSpPr>
            <a:spLocks noGrp="1"/>
          </p:cNvSpPr>
          <p:nvPr>
            <p:ph idx="1"/>
          </p:nvPr>
        </p:nvSpPr>
        <p:spPr>
          <a:xfrm>
            <a:off x="457200" y="1752600"/>
            <a:ext cx="8458200" cy="4800600"/>
          </a:xfrm>
        </p:spPr>
        <p:txBody>
          <a:bodyPr>
            <a:normAutofit fontScale="85000" lnSpcReduction="20000"/>
          </a:bodyPr>
          <a:lstStyle/>
          <a:p>
            <a:pPr marL="0" indent="0">
              <a:buNone/>
            </a:pPr>
            <a:r>
              <a:rPr lang="en-US" dirty="0" smtClean="0"/>
              <a:t>Foolish politicians who hold political administrative posts think that the temporary posts they occupy are the highest material gain of life, and therefore they stick to those posts even up to the last moment of life, without knowing that achievement of liberation as one of the associates of the Lord in His eternal abode is the highest gain of life. The human life is meant for achieving this end. The Lord has assured us in the </a:t>
            </a:r>
            <a:r>
              <a:rPr lang="en-US" dirty="0" err="1" smtClean="0"/>
              <a:t>Bhagavad-</a:t>
            </a:r>
            <a:r>
              <a:rPr lang="en-US" dirty="0" err="1" smtClean="0">
                <a:hlinkClick r:id="rId2"/>
              </a:rPr>
              <a:t>gītā</a:t>
            </a:r>
            <a:r>
              <a:rPr lang="en-US" dirty="0" smtClean="0"/>
              <a:t> many times that going back to Godhead, His eternal abode, is the highest achievement. </a:t>
            </a:r>
            <a:r>
              <a:rPr lang="en-US" dirty="0" err="1" smtClean="0">
                <a:hlinkClick r:id="rId3"/>
              </a:rPr>
              <a:t>Prahlāda</a:t>
            </a:r>
            <a:r>
              <a:rPr lang="en-US" dirty="0" smtClean="0"/>
              <a:t> </a:t>
            </a:r>
            <a:r>
              <a:rPr lang="en-US" dirty="0" err="1" smtClean="0">
                <a:hlinkClick r:id="rId4"/>
              </a:rPr>
              <a:t>Mahārāja</a:t>
            </a:r>
            <a:r>
              <a:rPr lang="en-US" dirty="0" smtClean="0"/>
              <a:t>, while praying to Lord </a:t>
            </a:r>
            <a:r>
              <a:rPr lang="en-US" dirty="0" err="1" smtClean="0">
                <a:hlinkClick r:id="rId5"/>
              </a:rPr>
              <a:t>Nṛsiḿha</a:t>
            </a:r>
            <a:r>
              <a:rPr lang="en-US" dirty="0" smtClean="0"/>
              <a:t>, said, "O my Lord, I am very much afraid of the materialistic way of life, and I am not the least afraid of Your present ghastly ferocious feature as </a:t>
            </a:r>
            <a:r>
              <a:rPr lang="en-US" dirty="0" err="1" smtClean="0"/>
              <a:t>Nṛsiḿhadeva</a:t>
            </a:r>
            <a:r>
              <a:rPr lang="en-US" dirty="0" smtClean="0"/>
              <a:t>. </a:t>
            </a:r>
          </a:p>
        </p:txBody>
      </p:sp>
      <p:pic>
        <p:nvPicPr>
          <p:cNvPr id="19460" name="Picture 4" descr="http://www.vedaveda.com/articles/2011/img-2011/098.jpg"/>
          <p:cNvPicPr>
            <a:picLocks noChangeAspect="1" noChangeArrowheads="1"/>
          </p:cNvPicPr>
          <p:nvPr/>
        </p:nvPicPr>
        <p:blipFill>
          <a:blip r:embed="rId6" cstate="print"/>
          <a:srcRect/>
          <a:stretch>
            <a:fillRect/>
          </a:stretch>
        </p:blipFill>
        <p:spPr bwMode="auto">
          <a:xfrm>
            <a:off x="0" y="0"/>
            <a:ext cx="1371600" cy="180299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3343</Words>
  <Application>Microsoft Office PowerPoint</Application>
  <PresentationFormat>On-screen Show (4:3)</PresentationFormat>
  <Paragraphs>152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Srimad Bhagavatham 1.19.20-30</vt:lpstr>
      <vt:lpstr>Slide 2</vt:lpstr>
      <vt:lpstr>Suta Goswami narrating Srimad Bhagvatam.   </vt:lpstr>
      <vt:lpstr>Lord Krishna </vt:lpstr>
      <vt:lpstr>Maharaj Parikshit gives Kali residing places in Gold and where four regulative principles are broken</vt:lpstr>
      <vt:lpstr>Maharaj Parikshit on a Hunting Trip</vt:lpstr>
      <vt:lpstr>Slide 7</vt:lpstr>
      <vt:lpstr>SB 1.19.20: </vt:lpstr>
      <vt:lpstr>SB 1.19.20: </vt:lpstr>
      <vt:lpstr>SB 1.19.20: </vt:lpstr>
      <vt:lpstr>SB 1.19.20: </vt:lpstr>
      <vt:lpstr>SB 1.19.21: </vt:lpstr>
      <vt:lpstr>Slide 13</vt:lpstr>
      <vt:lpstr>Slide 14</vt:lpstr>
      <vt:lpstr>SB 1.19.22: </vt:lpstr>
      <vt:lpstr>SB 1.19.23: </vt:lpstr>
      <vt:lpstr>SB 1.19.23: </vt:lpstr>
      <vt:lpstr>SB 1.19.23: </vt:lpstr>
      <vt:lpstr>SB 1.19.24: </vt:lpstr>
      <vt:lpstr>SB 1.19.24: </vt:lpstr>
      <vt:lpstr>SB 1.19.24: </vt:lpstr>
      <vt:lpstr>SB 1.19.25: </vt:lpstr>
      <vt:lpstr>SB 1.19.25: </vt:lpstr>
      <vt:lpstr>SB 1.19.25: </vt:lpstr>
      <vt:lpstr>Slide 25</vt:lpstr>
      <vt:lpstr>SB 1.19.26: </vt:lpstr>
      <vt:lpstr>SB 1.19.26: </vt:lpstr>
      <vt:lpstr>SB 1.19.27: </vt:lpstr>
      <vt:lpstr>SB 1.19.27: </vt:lpstr>
      <vt:lpstr>SB 1.19.28: </vt:lpstr>
      <vt:lpstr>Slide 31</vt:lpstr>
      <vt:lpstr>SB 1.19.29: </vt:lpstr>
      <vt:lpstr>SB 1.19.29: </vt:lpstr>
      <vt:lpstr>SB 1.19.30: </vt:lpstr>
      <vt:lpstr>SB 1.19.29: </vt:lpstr>
      <vt:lpstr>Practical Application  (by HH Tamal Krishna Goswami maharaj)</vt:lpstr>
      <vt:lpstr>Practical Application  (by HH Tamal Krishna Goswami maharaj)</vt:lpstr>
      <vt:lpstr>Practical Application  (by HH Tamal Krishna Goswami maharaj)</vt:lpstr>
      <vt:lpstr> </vt:lpstr>
      <vt:lpstr>Slide 40</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Srimad Bhagavatham 1.19.20-30</dc:title>
  <dc:creator>Bhakti</dc:creator>
  <cp:lastModifiedBy>Bhakti</cp:lastModifiedBy>
  <cp:revision>35</cp:revision>
  <dcterms:created xsi:type="dcterms:W3CDTF">2012-11-28T03:05:48Z</dcterms:created>
  <dcterms:modified xsi:type="dcterms:W3CDTF">2013-01-05T17:49:07Z</dcterms:modified>
</cp:coreProperties>
</file>