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3"/>
  </p:notesMasterIdLst>
  <p:sldIdLst>
    <p:sldId id="327" r:id="rId2"/>
    <p:sldId id="262" r:id="rId3"/>
    <p:sldId id="264" r:id="rId4"/>
    <p:sldId id="288" r:id="rId5"/>
    <p:sldId id="287" r:id="rId6"/>
    <p:sldId id="346" r:id="rId7"/>
    <p:sldId id="271" r:id="rId8"/>
    <p:sldId id="266" r:id="rId9"/>
    <p:sldId id="337" r:id="rId10"/>
    <p:sldId id="269" r:id="rId11"/>
    <p:sldId id="331" r:id="rId12"/>
    <p:sldId id="304" r:id="rId13"/>
    <p:sldId id="338" r:id="rId14"/>
    <p:sldId id="265" r:id="rId15"/>
    <p:sldId id="339" r:id="rId16"/>
    <p:sldId id="305" r:id="rId17"/>
    <p:sldId id="340" r:id="rId18"/>
    <p:sldId id="341" r:id="rId19"/>
    <p:sldId id="306" r:id="rId20"/>
    <p:sldId id="321" r:id="rId21"/>
    <p:sldId id="336" r:id="rId22"/>
    <p:sldId id="318" r:id="rId23"/>
    <p:sldId id="308" r:id="rId24"/>
    <p:sldId id="332" r:id="rId25"/>
    <p:sldId id="343" r:id="rId26"/>
    <p:sldId id="335" r:id="rId27"/>
    <p:sldId id="334" r:id="rId28"/>
    <p:sldId id="333" r:id="rId29"/>
    <p:sldId id="344" r:id="rId30"/>
    <p:sldId id="285" r:id="rId31"/>
    <p:sldId id="28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404" autoAdjust="0"/>
  </p:normalViewPr>
  <p:slideViewPr>
    <p:cSldViewPr>
      <p:cViewPr>
        <p:scale>
          <a:sx n="79" d="100"/>
          <a:sy n="79" d="100"/>
        </p:scale>
        <p:origin x="-2532" y="-7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0041A-1C35-405B-8B0A-1E2412C01F5E}" type="datetimeFigureOut">
              <a:rPr lang="en-US" smtClean="0"/>
              <a:t>12/28/2012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B453-FFD7-4663-9D39-2492E2221672}" type="slidenum">
              <a:rPr lang="en-US" smtClean="0"/>
              <a:t>‹#›</a:t>
            </a:fld>
            <a:endParaRPr lang="en-US"/>
          </a:p>
        </p:txBody>
      </p:sp>
    </p:spTree>
    <p:extLst>
      <p:ext uri="{BB962C8B-B14F-4D97-AF65-F5344CB8AC3E}">
        <p14:creationId xmlns:p14="http://schemas.microsoft.com/office/powerpoint/2010/main" val="21793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8</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9</a:t>
            </a:fld>
            <a:endParaRPr lang="en-US"/>
          </a:p>
        </p:txBody>
      </p:sp>
    </p:spTree>
    <p:extLst>
      <p:ext uri="{BB962C8B-B14F-4D97-AF65-F5344CB8AC3E}">
        <p14:creationId xmlns:p14="http://schemas.microsoft.com/office/powerpoint/2010/main" val="323130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21</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25</a:t>
            </a:fld>
            <a:endParaRPr lang="en-US"/>
          </a:p>
        </p:txBody>
      </p:sp>
    </p:spTree>
    <p:extLst>
      <p:ext uri="{BB962C8B-B14F-4D97-AF65-F5344CB8AC3E}">
        <p14:creationId xmlns:p14="http://schemas.microsoft.com/office/powerpoint/2010/main" val="200826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p>
        </p:txBody>
      </p:sp>
      <p:sp>
        <p:nvSpPr>
          <p:cNvPr id="310296" name="Rectangle 24"/>
          <p:cNvSpPr>
            <a:spLocks noGrp="1" noChangeArrowheads="1"/>
          </p:cNvSpPr>
          <p:nvPr>
            <p:ph type="ftr" sz="quarter" idx="3"/>
          </p:nvPr>
        </p:nvSpPr>
        <p:spPr/>
        <p:txBody>
          <a:bodyPr/>
          <a:lstStyle>
            <a:lvl1pPr>
              <a:defRPr/>
            </a:lvl1pPr>
          </a:lstStyle>
          <a:p>
            <a:endParaRPr lang="en-US"/>
          </a:p>
        </p:txBody>
      </p:sp>
      <p:sp>
        <p:nvSpPr>
          <p:cNvPr id="310297" name="Rectangle 25"/>
          <p:cNvSpPr>
            <a:spLocks noGrp="1" noChangeArrowheads="1"/>
          </p:cNvSpPr>
          <p:nvPr>
            <p:ph type="sldNum" sz="quarter" idx="4"/>
          </p:nvPr>
        </p:nvSpPr>
        <p:spPr/>
        <p:txBody>
          <a:bodyPr/>
          <a:lstStyle>
            <a:lvl1pPr>
              <a:defRPr/>
            </a:lvl1pPr>
          </a:lstStyle>
          <a:p>
            <a:fld id="{266ED846-559C-4124-B7F6-FD77554AE84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1C6EFB-981E-448D-BDD3-F61BB826CB37}" type="slidenum">
              <a:rPr lang="en-US"/>
              <a:pPr/>
              <a:t>‹#›</a:t>
            </a:fld>
            <a:endParaRPr lang="en-US"/>
          </a:p>
        </p:txBody>
      </p:sp>
    </p:spTree>
    <p:extLst>
      <p:ext uri="{BB962C8B-B14F-4D97-AF65-F5344CB8AC3E}">
        <p14:creationId xmlns:p14="http://schemas.microsoft.com/office/powerpoint/2010/main" val="21429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8A4D2-111D-476D-8D0E-3FBCCA0D57DD}" type="slidenum">
              <a:rPr lang="en-US"/>
              <a:pPr/>
              <a:t>‹#›</a:t>
            </a:fld>
            <a:endParaRPr lang="en-US"/>
          </a:p>
        </p:txBody>
      </p:sp>
    </p:spTree>
    <p:extLst>
      <p:ext uri="{BB962C8B-B14F-4D97-AF65-F5344CB8AC3E}">
        <p14:creationId xmlns:p14="http://schemas.microsoft.com/office/powerpoint/2010/main" val="284188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7C8A9-79D8-4AA7-ADD1-E174B06D0CD2}" type="slidenum">
              <a:rPr lang="en-US"/>
              <a:pPr>
                <a:defRPr/>
              </a:pPr>
              <a:t>‹#›</a:t>
            </a:fld>
            <a:endParaRPr lang="en-US"/>
          </a:p>
        </p:txBody>
      </p:sp>
    </p:spTree>
    <p:extLst>
      <p:ext uri="{BB962C8B-B14F-4D97-AF65-F5344CB8AC3E}">
        <p14:creationId xmlns:p14="http://schemas.microsoft.com/office/powerpoint/2010/main" val="1269809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46BD1-F139-4DA3-844B-DDFC6104FE74}" type="slidenum">
              <a:rPr lang="en-US"/>
              <a:pPr/>
              <a:t>‹#›</a:t>
            </a:fld>
            <a:endParaRPr lang="en-US"/>
          </a:p>
        </p:txBody>
      </p:sp>
    </p:spTree>
    <p:extLst>
      <p:ext uri="{BB962C8B-B14F-4D97-AF65-F5344CB8AC3E}">
        <p14:creationId xmlns:p14="http://schemas.microsoft.com/office/powerpoint/2010/main" val="416329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D8FE0-0B5F-4417-A000-4763CF965387}" type="slidenum">
              <a:rPr lang="en-US"/>
              <a:pPr/>
              <a:t>‹#›</a:t>
            </a:fld>
            <a:endParaRPr lang="en-US"/>
          </a:p>
        </p:txBody>
      </p:sp>
    </p:spTree>
    <p:extLst>
      <p:ext uri="{BB962C8B-B14F-4D97-AF65-F5344CB8AC3E}">
        <p14:creationId xmlns:p14="http://schemas.microsoft.com/office/powerpoint/2010/main" val="230582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C373D-A18E-4147-8B12-B7CAC9CCD582}" type="slidenum">
              <a:rPr lang="en-US"/>
              <a:pPr/>
              <a:t>‹#›</a:t>
            </a:fld>
            <a:endParaRPr lang="en-US"/>
          </a:p>
        </p:txBody>
      </p:sp>
    </p:spTree>
    <p:extLst>
      <p:ext uri="{BB962C8B-B14F-4D97-AF65-F5344CB8AC3E}">
        <p14:creationId xmlns:p14="http://schemas.microsoft.com/office/powerpoint/2010/main" val="31337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98E1CD-CE6D-4227-96D7-CE416ADCE387}" type="slidenum">
              <a:rPr lang="en-US"/>
              <a:pPr/>
              <a:t>‹#›</a:t>
            </a:fld>
            <a:endParaRPr lang="en-US"/>
          </a:p>
        </p:txBody>
      </p:sp>
    </p:spTree>
    <p:extLst>
      <p:ext uri="{BB962C8B-B14F-4D97-AF65-F5344CB8AC3E}">
        <p14:creationId xmlns:p14="http://schemas.microsoft.com/office/powerpoint/2010/main" val="6386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559E4-3368-407B-9447-66C4E8478E0C}" type="slidenum">
              <a:rPr lang="en-US"/>
              <a:pPr/>
              <a:t>‹#›</a:t>
            </a:fld>
            <a:endParaRPr lang="en-US"/>
          </a:p>
        </p:txBody>
      </p:sp>
    </p:spTree>
    <p:extLst>
      <p:ext uri="{BB962C8B-B14F-4D97-AF65-F5344CB8AC3E}">
        <p14:creationId xmlns:p14="http://schemas.microsoft.com/office/powerpoint/2010/main" val="483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8A59DB-4DC6-44BE-BF0A-0FB91AB096C0}" type="slidenum">
              <a:rPr lang="en-US"/>
              <a:pPr/>
              <a:t>‹#›</a:t>
            </a:fld>
            <a:endParaRPr lang="en-US"/>
          </a:p>
        </p:txBody>
      </p:sp>
    </p:spTree>
    <p:extLst>
      <p:ext uri="{BB962C8B-B14F-4D97-AF65-F5344CB8AC3E}">
        <p14:creationId xmlns:p14="http://schemas.microsoft.com/office/powerpoint/2010/main" val="70332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8EE74-80F3-437C-98E6-6502FBE50DC9}" type="slidenum">
              <a:rPr lang="en-US"/>
              <a:pPr/>
              <a:t>‹#›</a:t>
            </a:fld>
            <a:endParaRPr lang="en-US"/>
          </a:p>
        </p:txBody>
      </p:sp>
    </p:spTree>
    <p:extLst>
      <p:ext uri="{BB962C8B-B14F-4D97-AF65-F5344CB8AC3E}">
        <p14:creationId xmlns:p14="http://schemas.microsoft.com/office/powerpoint/2010/main" val="63664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C336A-CDEC-4331-B06B-214D9F8973B3}" type="slidenum">
              <a:rPr lang="en-US"/>
              <a:pPr/>
              <a:t>‹#›</a:t>
            </a:fld>
            <a:endParaRPr lang="en-US"/>
          </a:p>
        </p:txBody>
      </p:sp>
    </p:spTree>
    <p:extLst>
      <p:ext uri="{BB962C8B-B14F-4D97-AF65-F5344CB8AC3E}">
        <p14:creationId xmlns:p14="http://schemas.microsoft.com/office/powerpoint/2010/main" val="93412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B5609D0-CBEF-46B9-94CE-A167A961AD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edabase.net/sb/1/15/en"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vedabase.net/n/nati" TargetMode="External"/><Relationship Id="rId13" Type="http://schemas.openxmlformats.org/officeDocument/2006/relationships/hyperlink" Target="http://vedabase.net/a/agha" TargetMode="External"/><Relationship Id="rId18" Type="http://schemas.openxmlformats.org/officeDocument/2006/relationships/hyperlink" Target="http://vedabase.net/p/punar" TargetMode="External"/><Relationship Id="rId3" Type="http://schemas.openxmlformats.org/officeDocument/2006/relationships/hyperlink" Target="http://vedabase.net/d/dhruvam" TargetMode="External"/><Relationship Id="rId21" Type="http://schemas.openxmlformats.org/officeDocument/2006/relationships/hyperlink" Target="http://vedabase.net/p/pariksit" TargetMode="External"/><Relationship Id="rId7" Type="http://schemas.openxmlformats.org/officeDocument/2006/relationships/hyperlink" Target="http://vedabase.net/v/vyasanam" TargetMode="External"/><Relationship Id="rId12" Type="http://schemas.openxmlformats.org/officeDocument/2006/relationships/hyperlink" Target="http://vedabase.net/k/kamam" TargetMode="External"/><Relationship Id="rId17" Type="http://schemas.openxmlformats.org/officeDocument/2006/relationships/hyperlink" Target="http://vedabase.net/k/kuryam" TargetMode="External"/><Relationship Id="rId2" Type="http://schemas.openxmlformats.org/officeDocument/2006/relationships/hyperlink" Target="http://srimadbhagavatam.com/en" TargetMode="External"/><Relationship Id="rId16" Type="http://schemas.openxmlformats.org/officeDocument/2006/relationships/hyperlink" Target="http://vedabase.net/n/na" TargetMode="External"/><Relationship Id="rId20" Type="http://schemas.openxmlformats.org/officeDocument/2006/relationships/hyperlink" Target="http://vedabase.net/a/addha" TargetMode="External"/><Relationship Id="rId1" Type="http://schemas.openxmlformats.org/officeDocument/2006/relationships/slideLayout" Target="../slideLayouts/slideLayout12.xml"/><Relationship Id="rId6" Type="http://schemas.openxmlformats.org/officeDocument/2006/relationships/hyperlink" Target="http://vedabase.net/d/duratyayam" TargetMode="External"/><Relationship Id="rId11" Type="http://schemas.openxmlformats.org/officeDocument/2006/relationships/hyperlink" Target="http://vedabase.net/a/astu" TargetMode="External"/><Relationship Id="rId5" Type="http://schemas.openxmlformats.org/officeDocument/2006/relationships/hyperlink" Target="http://vedabase.net/d/deva" TargetMode="External"/><Relationship Id="rId15" Type="http://schemas.openxmlformats.org/officeDocument/2006/relationships/hyperlink" Target="http://vedabase.net/y/yatha" TargetMode="External"/><Relationship Id="rId10" Type="http://schemas.openxmlformats.org/officeDocument/2006/relationships/hyperlink" Target="http://vedabase.net/t/tad" TargetMode="External"/><Relationship Id="rId19" Type="http://schemas.openxmlformats.org/officeDocument/2006/relationships/hyperlink" Target="http://vedabase.net/e/evam" TargetMode="External"/><Relationship Id="rId4" Type="http://schemas.openxmlformats.org/officeDocument/2006/relationships/hyperlink" Target="http://vedabase.net/k/krta" TargetMode="External"/><Relationship Id="rId9" Type="http://schemas.openxmlformats.org/officeDocument/2006/relationships/hyperlink" Target="http://vedabase.net/d/dirghat" TargetMode="External"/><Relationship Id="rId14" Type="http://schemas.openxmlformats.org/officeDocument/2006/relationships/hyperlink" Target="http://vedabase.net/n/niskrtay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vedabase.net/a/acarati" TargetMode="External"/><Relationship Id="rId7" Type="http://schemas.openxmlformats.org/officeDocument/2006/relationships/hyperlink" Target="http://vedabase.net/m/mahatma" TargetMode="External"/><Relationship Id="rId2" Type="http://schemas.openxmlformats.org/officeDocument/2006/relationships/hyperlink" Target="http://vedabase.net/y/yad" TargetMode="External"/><Relationship Id="rId1" Type="http://schemas.openxmlformats.org/officeDocument/2006/relationships/slideLayout" Target="../slideLayouts/slideLayout12.xml"/><Relationship Id="rId6" Type="http://schemas.openxmlformats.org/officeDocument/2006/relationships/hyperlink" Target="http://vedabase.net/j/janah" TargetMode="External"/><Relationship Id="rId5" Type="http://schemas.openxmlformats.org/officeDocument/2006/relationships/hyperlink" Target="http://vedabase.net/t/tad" TargetMode="External"/><Relationship Id="rId4" Type="http://schemas.openxmlformats.org/officeDocument/2006/relationships/hyperlink" Target="http://vedabase.net/t/ta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vedabase.net/p/prakopita" TargetMode="External"/><Relationship Id="rId13" Type="http://schemas.openxmlformats.org/officeDocument/2006/relationships/hyperlink" Target="http://vedabase.net/b/bhut" TargetMode="External"/><Relationship Id="rId18" Type="http://schemas.openxmlformats.org/officeDocument/2006/relationships/hyperlink" Target="http://vedabase.net/b/brahmana" TargetMode="External"/><Relationship Id="rId3" Type="http://schemas.openxmlformats.org/officeDocument/2006/relationships/hyperlink" Target="http://vedabase.net/m/maya" TargetMode="External"/><Relationship Id="rId7" Type="http://schemas.openxmlformats.org/officeDocument/2006/relationships/hyperlink" Target="http://vedabase.net/k/kosam" TargetMode="External"/><Relationship Id="rId12" Type="http://schemas.openxmlformats.org/officeDocument/2006/relationships/hyperlink" Target="http://vedabase.net/n/na" TargetMode="External"/><Relationship Id="rId17" Type="http://schemas.openxmlformats.org/officeDocument/2006/relationships/hyperlink" Target="http://vedabase.net/g/gobhyah" TargetMode="External"/><Relationship Id="rId2" Type="http://schemas.openxmlformats.org/officeDocument/2006/relationships/hyperlink" Target="http://srimadbhagavatam.com/en" TargetMode="External"/><Relationship Id="rId16" Type="http://schemas.openxmlformats.org/officeDocument/2006/relationships/hyperlink" Target="http://vedabase.net/d/deva" TargetMode="External"/><Relationship Id="rId1" Type="http://schemas.openxmlformats.org/officeDocument/2006/relationships/slideLayout" Target="../slideLayouts/slideLayout12.xml"/><Relationship Id="rId6" Type="http://schemas.openxmlformats.org/officeDocument/2006/relationships/hyperlink" Target="http://vedabase.net/r/rddha" TargetMode="External"/><Relationship Id="rId11" Type="http://schemas.openxmlformats.org/officeDocument/2006/relationships/hyperlink" Target="http://vedabase.net/p/punar" TargetMode="External"/><Relationship Id="rId5" Type="http://schemas.openxmlformats.org/officeDocument/2006/relationships/hyperlink" Target="http://vedabase.net/b/balam" TargetMode="External"/><Relationship Id="rId15" Type="http://schemas.openxmlformats.org/officeDocument/2006/relationships/hyperlink" Target="http://vedabase.net/d/dvija" TargetMode="External"/><Relationship Id="rId10" Type="http://schemas.openxmlformats.org/officeDocument/2006/relationships/hyperlink" Target="http://vedabase.net/a/abhadrasya" TargetMode="External"/><Relationship Id="rId4" Type="http://schemas.openxmlformats.org/officeDocument/2006/relationships/hyperlink" Target="http://vedabase.net/r/rajyam" TargetMode="External"/><Relationship Id="rId9" Type="http://schemas.openxmlformats.org/officeDocument/2006/relationships/hyperlink" Target="http://vedabase.net/b/brahma" TargetMode="External"/><Relationship Id="rId14" Type="http://schemas.openxmlformats.org/officeDocument/2006/relationships/hyperlink" Target="http://vedabase.net/p/papiyasi"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vedabase.net/b/brahmana"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vedabase.net/p/pariksit"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hyperlink" Target="http://vedabase.net/s/sadhu" TargetMode="External"/><Relationship Id="rId13" Type="http://schemas.openxmlformats.org/officeDocument/2006/relationships/hyperlink" Target="http://vedabase.net/n/nalam" TargetMode="External"/><Relationship Id="rId3" Type="http://schemas.openxmlformats.org/officeDocument/2006/relationships/hyperlink" Target="http://vedabase.net/m/maya" TargetMode="External"/><Relationship Id="rId7" Type="http://schemas.openxmlformats.org/officeDocument/2006/relationships/hyperlink" Target="http://vedabase.net/m/muneh" TargetMode="External"/><Relationship Id="rId12" Type="http://schemas.openxmlformats.org/officeDocument/2006/relationships/hyperlink" Target="http://vedabase.net/t/taksaka" TargetMode="External"/><Relationship Id="rId2" Type="http://schemas.openxmlformats.org/officeDocument/2006/relationships/hyperlink" Target="http://srimadbhagavatam.com/en" TargetMode="External"/><Relationship Id="rId16" Type="http://schemas.openxmlformats.org/officeDocument/2006/relationships/hyperlink" Target="http://vedabase.net/k/karanam" TargetMode="External"/><Relationship Id="rId1" Type="http://schemas.openxmlformats.org/officeDocument/2006/relationships/slideLayout" Target="../slideLayouts/slideLayout12.xml"/><Relationship Id="rId6" Type="http://schemas.openxmlformats.org/officeDocument/2006/relationships/hyperlink" Target="http://vedabase.net/y/yatha" TargetMode="External"/><Relationship Id="rId11" Type="http://schemas.openxmlformats.org/officeDocument/2006/relationships/hyperlink" Target="http://vedabase.net/c/cirena" TargetMode="External"/><Relationship Id="rId5" Type="http://schemas.openxmlformats.org/officeDocument/2006/relationships/hyperlink" Target="http://vedabase.net/i/ittham" TargetMode="External"/><Relationship Id="rId15" Type="http://schemas.openxmlformats.org/officeDocument/2006/relationships/hyperlink" Target="http://vedabase.net/v/virakti" TargetMode="External"/><Relationship Id="rId10" Type="http://schemas.openxmlformats.org/officeDocument/2006/relationships/hyperlink" Target="http://vedabase.net/n/na" TargetMode="External"/><Relationship Id="rId4" Type="http://schemas.openxmlformats.org/officeDocument/2006/relationships/hyperlink" Target="http://vedabase.net/s/sa" TargetMode="External"/><Relationship Id="rId9" Type="http://schemas.openxmlformats.org/officeDocument/2006/relationships/hyperlink" Target="http://vedabase.net/m/mene" TargetMode="External"/><Relationship Id="rId14" Type="http://schemas.openxmlformats.org/officeDocument/2006/relationships/hyperlink" Target="http://vedabase.net/p/prasaktasy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vedabase.net/m/maharaja" TargetMode="External"/><Relationship Id="rId2" Type="http://schemas.openxmlformats.org/officeDocument/2006/relationships/hyperlink" Target="http://vedabase.net/m/muni" TargetMode="External"/><Relationship Id="rId1" Type="http://schemas.openxmlformats.org/officeDocument/2006/relationships/slideLayout" Target="../slideLayouts/slideLayout12.xml"/><Relationship Id="rId4" Type="http://schemas.openxmlformats.org/officeDocument/2006/relationships/hyperlink" Target="http://vedabase.net/p/pariksi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vedabase.net/m/maharaja" TargetMode="External"/><Relationship Id="rId2" Type="http://schemas.openxmlformats.org/officeDocument/2006/relationships/hyperlink" Target="http://vedabase.net/p/pariksit"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hyperlink" Target="http://vedabase.net/v/vimarsitau" TargetMode="External"/><Relationship Id="rId13" Type="http://schemas.openxmlformats.org/officeDocument/2006/relationships/hyperlink" Target="http://vedabase.net/u/upavisat" TargetMode="External"/><Relationship Id="rId18" Type="http://schemas.openxmlformats.org/officeDocument/2006/relationships/hyperlink" Target="http://vedabase.net/p/pariksit" TargetMode="External"/><Relationship Id="rId3" Type="http://schemas.openxmlformats.org/officeDocument/2006/relationships/hyperlink" Target="http://vedabase.net/m/maya" TargetMode="External"/><Relationship Id="rId7" Type="http://schemas.openxmlformats.org/officeDocument/2006/relationships/hyperlink" Target="http://vedabase.net/l/lokam" TargetMode="External"/><Relationship Id="rId12" Type="http://schemas.openxmlformats.org/officeDocument/2006/relationships/hyperlink" Target="http://vedabase.net/n/nirahankarah" TargetMode="External"/><Relationship Id="rId17" Type="http://schemas.openxmlformats.org/officeDocument/2006/relationships/hyperlink" Target="http://vedabase.net/m/maharaja" TargetMode="External"/><Relationship Id="rId2" Type="http://schemas.openxmlformats.org/officeDocument/2006/relationships/hyperlink" Target="http://srimadbhagavatam.com/en" TargetMode="External"/><Relationship Id="rId16" Type="http://schemas.openxmlformats.org/officeDocument/2006/relationships/hyperlink" Target="http://vedabase.net/n/nadyam" TargetMode="External"/><Relationship Id="rId1" Type="http://schemas.openxmlformats.org/officeDocument/2006/relationships/slideLayout" Target="../slideLayouts/slideLayout12.xml"/><Relationship Id="rId6" Type="http://schemas.openxmlformats.org/officeDocument/2006/relationships/hyperlink" Target="http://vedabase.net/c/ca" TargetMode="External"/><Relationship Id="rId11" Type="http://schemas.openxmlformats.org/officeDocument/2006/relationships/hyperlink" Target="http://vedabase.net/s/sevam" TargetMode="External"/><Relationship Id="rId5" Type="http://schemas.openxmlformats.org/officeDocument/2006/relationships/hyperlink" Target="http://vedabase.net/a/amum" TargetMode="External"/><Relationship Id="rId15" Type="http://schemas.openxmlformats.org/officeDocument/2006/relationships/hyperlink" Target="http://vedabase.net/a/amartya" TargetMode="External"/><Relationship Id="rId10" Type="http://schemas.openxmlformats.org/officeDocument/2006/relationships/hyperlink" Target="http://vedabase.net/p/purastat" TargetMode="External"/><Relationship Id="rId19" Type="http://schemas.openxmlformats.org/officeDocument/2006/relationships/hyperlink" Target="http://vedabase.net/k/krsna" TargetMode="External"/><Relationship Id="rId4" Type="http://schemas.openxmlformats.org/officeDocument/2006/relationships/hyperlink" Target="http://vedabase.net/a/atho" TargetMode="External"/><Relationship Id="rId9" Type="http://schemas.openxmlformats.org/officeDocument/2006/relationships/hyperlink" Target="http://vedabase.net/h/heyataya" TargetMode="External"/><Relationship Id="rId14" Type="http://schemas.openxmlformats.org/officeDocument/2006/relationships/hyperlink" Target="http://vedabase.net/p/praya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vedabase.net/y/yamuna" TargetMode="External"/><Relationship Id="rId3" Type="http://schemas.openxmlformats.org/officeDocument/2006/relationships/hyperlink" Target="http://vedabase.net/g/goloka" TargetMode="External"/><Relationship Id="rId7" Type="http://schemas.openxmlformats.org/officeDocument/2006/relationships/hyperlink" Target="http://vedabase.net/k/krsna" TargetMode="External"/><Relationship Id="rId2" Type="http://schemas.openxmlformats.org/officeDocument/2006/relationships/hyperlink" Target="http://vedabase.net/v/vaikuntha" TargetMode="External"/><Relationship Id="rId1" Type="http://schemas.openxmlformats.org/officeDocument/2006/relationships/slideLayout" Target="../slideLayouts/slideLayout12.xml"/><Relationship Id="rId6" Type="http://schemas.openxmlformats.org/officeDocument/2006/relationships/hyperlink" Target="http://vedabase.net/p/pariksit" TargetMode="External"/><Relationship Id="rId5" Type="http://schemas.openxmlformats.org/officeDocument/2006/relationships/hyperlink" Target="http://vedabase.net/m/maharaja" TargetMode="External"/><Relationship Id="rId4" Type="http://schemas.openxmlformats.org/officeDocument/2006/relationships/hyperlink" Target="http://vedabase.net/v/vrndavan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hyperlink" Target="http://vedabase.net/p/punati" TargetMode="External"/><Relationship Id="rId13" Type="http://schemas.openxmlformats.org/officeDocument/2006/relationships/hyperlink" Target="http://vedabase.net/n/na" TargetMode="External"/><Relationship Id="rId3" Type="http://schemas.openxmlformats.org/officeDocument/2006/relationships/hyperlink" Target="http://vedabase.net/y/ya" TargetMode="External"/><Relationship Id="rId7" Type="http://schemas.openxmlformats.org/officeDocument/2006/relationships/hyperlink" Target="http://vedabase.net/n/netri" TargetMode="External"/><Relationship Id="rId12" Type="http://schemas.openxmlformats.org/officeDocument/2006/relationships/hyperlink" Target="http://vedabase.net/t/tam" TargetMode="External"/><Relationship Id="rId2" Type="http://schemas.openxmlformats.org/officeDocument/2006/relationships/hyperlink" Target="http://srimadbhagavatam.com/en" TargetMode="External"/><Relationship Id="rId16" Type="http://schemas.openxmlformats.org/officeDocument/2006/relationships/hyperlink" Target="http://vedabase.net/s/siva" TargetMode="External"/><Relationship Id="rId1" Type="http://schemas.openxmlformats.org/officeDocument/2006/relationships/slideLayout" Target="../slideLayouts/slideLayout12.xml"/><Relationship Id="rId6" Type="http://schemas.openxmlformats.org/officeDocument/2006/relationships/hyperlink" Target="http://vedabase.net/v/vimisra" TargetMode="External"/><Relationship Id="rId11" Type="http://schemas.openxmlformats.org/officeDocument/2006/relationships/hyperlink" Target="http://vedabase.net/s/sesan" TargetMode="External"/><Relationship Id="rId5" Type="http://schemas.openxmlformats.org/officeDocument/2006/relationships/hyperlink" Target="http://vedabase.net/t/tulasi" TargetMode="External"/><Relationship Id="rId15" Type="http://schemas.openxmlformats.org/officeDocument/2006/relationships/hyperlink" Target="http://vedabase.net/m/marisyamanah" TargetMode="External"/><Relationship Id="rId10" Type="http://schemas.openxmlformats.org/officeDocument/2006/relationships/hyperlink" Target="http://vedabase.net/u/ubhayatra" TargetMode="External"/><Relationship Id="rId4" Type="http://schemas.openxmlformats.org/officeDocument/2006/relationships/hyperlink" Target="http://vedabase.net/v/vai" TargetMode="External"/><Relationship Id="rId9" Type="http://schemas.openxmlformats.org/officeDocument/2006/relationships/hyperlink" Target="http://vedabase.net/l/lokan" TargetMode="External"/><Relationship Id="rId14" Type="http://schemas.openxmlformats.org/officeDocument/2006/relationships/hyperlink" Target="http://vedabase.net/s/seveta"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vedabase.net/v/varaha" TargetMode="External"/><Relationship Id="rId3" Type="http://schemas.openxmlformats.org/officeDocument/2006/relationships/hyperlink" Target="http://vedabase.net/p/pariksit" TargetMode="External"/><Relationship Id="rId7" Type="http://schemas.openxmlformats.org/officeDocument/2006/relationships/hyperlink" Target="http://vedabase.net/v/vasudeva" TargetMode="External"/><Relationship Id="rId12" Type="http://schemas.openxmlformats.org/officeDocument/2006/relationships/hyperlink" Target="http://vedabase.net/k/krsna"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6" Type="http://schemas.openxmlformats.org/officeDocument/2006/relationships/hyperlink" Target="http://vedabase.net/j/jiva" TargetMode="External"/><Relationship Id="rId11" Type="http://schemas.openxmlformats.org/officeDocument/2006/relationships/hyperlink" Target="http://vedabase.net/r/rama" TargetMode="External"/><Relationship Id="rId5" Type="http://schemas.openxmlformats.org/officeDocument/2006/relationships/hyperlink" Target="http://vedabase.net/s/srila" TargetMode="External"/><Relationship Id="rId10" Type="http://schemas.openxmlformats.org/officeDocument/2006/relationships/hyperlink" Target="http://vedabase.net/v/visnu" TargetMode="External"/><Relationship Id="rId4" Type="http://schemas.openxmlformats.org/officeDocument/2006/relationships/hyperlink" Target="http://vedabase.net/y/yamuna" TargetMode="External"/><Relationship Id="rId9" Type="http://schemas.openxmlformats.org/officeDocument/2006/relationships/hyperlink" Target="http://vedabase.net/p/puran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vedabase.net/v/visnu" TargetMode="External"/><Relationship Id="rId13" Type="http://schemas.openxmlformats.org/officeDocument/2006/relationships/hyperlink" Target="http://vedabase.net/m/mukta" TargetMode="External"/><Relationship Id="rId3" Type="http://schemas.openxmlformats.org/officeDocument/2006/relationships/hyperlink" Target="http://vedabase.net/i/iti" TargetMode="External"/><Relationship Id="rId7" Type="http://schemas.openxmlformats.org/officeDocument/2006/relationships/hyperlink" Target="http://vedabase.net/p/prati" TargetMode="External"/><Relationship Id="rId12" Type="http://schemas.openxmlformats.org/officeDocument/2006/relationships/hyperlink" Target="http://vedabase.net/m/muni" TargetMode="External"/><Relationship Id="rId2" Type="http://schemas.openxmlformats.org/officeDocument/2006/relationships/hyperlink" Target="http://srimadbhagavatam.com/en" TargetMode="External"/><Relationship Id="rId16" Type="http://schemas.openxmlformats.org/officeDocument/2006/relationships/hyperlink" Target="http://vedabase.net/k/krsna" TargetMode="External"/><Relationship Id="rId1" Type="http://schemas.openxmlformats.org/officeDocument/2006/relationships/slideLayout" Target="../slideLayouts/slideLayout12.xml"/><Relationship Id="rId6" Type="http://schemas.openxmlformats.org/officeDocument/2006/relationships/hyperlink" Target="http://vedabase.net/p/pandaveyah" TargetMode="External"/><Relationship Id="rId11" Type="http://schemas.openxmlformats.org/officeDocument/2006/relationships/hyperlink" Target="http://vedabase.net/a/ananya" TargetMode="External"/><Relationship Id="rId5" Type="http://schemas.openxmlformats.org/officeDocument/2006/relationships/hyperlink" Target="http://vedabase.net/s/sa" TargetMode="External"/><Relationship Id="rId15" Type="http://schemas.openxmlformats.org/officeDocument/2006/relationships/hyperlink" Target="http://vedabase.net/s/sangah" TargetMode="External"/><Relationship Id="rId10" Type="http://schemas.openxmlformats.org/officeDocument/2006/relationships/hyperlink" Target="http://vedabase.net/d/dadhau" TargetMode="External"/><Relationship Id="rId4" Type="http://schemas.openxmlformats.org/officeDocument/2006/relationships/hyperlink" Target="http://vedabase.net/v/vyavacchidya" TargetMode="External"/><Relationship Id="rId9" Type="http://schemas.openxmlformats.org/officeDocument/2006/relationships/hyperlink" Target="http://vedabase.net/p/padyam" TargetMode="External"/><Relationship Id="rId14" Type="http://schemas.openxmlformats.org/officeDocument/2006/relationships/hyperlink" Target="http://vedabase.net/s/samast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vedabase.net/s/sri" TargetMode="External"/><Relationship Id="rId7" Type="http://schemas.openxmlformats.org/officeDocument/2006/relationships/hyperlink" Target="http://vedabase.net/sb/11/5/42/en"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vedabase.net/y/yamuna" TargetMode="External"/><Relationship Id="rId5" Type="http://schemas.openxmlformats.org/officeDocument/2006/relationships/hyperlink" Target="http://vedabase.net/m/mukunda" TargetMode="External"/><Relationship Id="rId4" Type="http://schemas.openxmlformats.org/officeDocument/2006/relationships/hyperlink" Target="http://vedabase.net/k/krsna"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hyperlink" Target="http://vedabase.net/p/prayena" TargetMode="External"/><Relationship Id="rId13" Type="http://schemas.openxmlformats.org/officeDocument/2006/relationships/hyperlink" Target="http://vedabase.net/s/santah" TargetMode="External"/><Relationship Id="rId3" Type="http://schemas.openxmlformats.org/officeDocument/2006/relationships/hyperlink" Target="http://vedabase.net/u/udicim" TargetMode="External"/><Relationship Id="rId7" Type="http://schemas.openxmlformats.org/officeDocument/2006/relationships/hyperlink" Target="http://vedabase.net/s/sisyah" TargetMode="External"/><Relationship Id="rId12" Type="http://schemas.openxmlformats.org/officeDocument/2006/relationships/hyperlink" Target="http://vedabase.net/p/punanti"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s/sa" TargetMode="External"/><Relationship Id="rId11" Type="http://schemas.openxmlformats.org/officeDocument/2006/relationships/hyperlink" Target="http://vedabase.net/t/tirthani" TargetMode="External"/><Relationship Id="rId5" Type="http://schemas.openxmlformats.org/officeDocument/2006/relationships/hyperlink" Target="http://vedabase.net/m/munayah" TargetMode="External"/><Relationship Id="rId10" Type="http://schemas.openxmlformats.org/officeDocument/2006/relationships/hyperlink" Target="http://vedabase.net/h/hi" TargetMode="External"/><Relationship Id="rId4" Type="http://schemas.openxmlformats.org/officeDocument/2006/relationships/hyperlink" Target="http://vedabase.net/b/bhuvanam" TargetMode="External"/><Relationship Id="rId9" Type="http://schemas.openxmlformats.org/officeDocument/2006/relationships/hyperlink" Target="http://vedabase.net/s/svaya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vedabase.net/p/pariksit"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6" Type="http://schemas.openxmlformats.org/officeDocument/2006/relationships/hyperlink" Target="http://vedabase.net/s/sukadeva" TargetMode="External"/><Relationship Id="rId5" Type="http://schemas.openxmlformats.org/officeDocument/2006/relationships/hyperlink" Target="http://vedabase.net/b/bhagavatam" TargetMode="External"/><Relationship Id="rId4" Type="http://schemas.openxmlformats.org/officeDocument/2006/relationships/hyperlink" Target="http://vedabase.net/s/srima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rabhupadavani.org/"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hyperlink" Target="http://srimadbhagavatam.com/j/jayam" TargetMode="External"/><Relationship Id="rId13" Type="http://schemas.openxmlformats.org/officeDocument/2006/relationships/hyperlink" Target="http://srimadbhagavatam.com/n/nara" TargetMode="External"/><Relationship Id="rId3" Type="http://schemas.openxmlformats.org/officeDocument/2006/relationships/hyperlink" Target="http://srimadbhagavatam.com/n/namaskrtya" TargetMode="External"/><Relationship Id="rId7" Type="http://schemas.openxmlformats.org/officeDocument/2006/relationships/hyperlink" Target="http://srimadbhagavatam.com/v/vyasam" TargetMode="External"/><Relationship Id="rId12" Type="http://schemas.openxmlformats.org/officeDocument/2006/relationships/hyperlink" Target="http://srimadbhagavatam.com/n/narayana" TargetMode="External"/><Relationship Id="rId2" Type="http://schemas.openxmlformats.org/officeDocument/2006/relationships/hyperlink" Target="http://srimadbhagavatam.com/n/narayanam" TargetMode="External"/><Relationship Id="rId16" Type="http://schemas.openxmlformats.org/officeDocument/2006/relationships/hyperlink" Target="http://srimadbhagavatam.com/s/srila" TargetMode="External"/><Relationship Id="rId1" Type="http://schemas.openxmlformats.org/officeDocument/2006/relationships/slideLayout" Target="../slideLayouts/slideLayout2.xml"/><Relationship Id="rId6" Type="http://schemas.openxmlformats.org/officeDocument/2006/relationships/hyperlink" Target="http://srimadbhagavatam.com/s/sarasvatim"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d/devim" TargetMode="External"/><Relationship Id="rId15" Type="http://schemas.openxmlformats.org/officeDocument/2006/relationships/hyperlink" Target="http://srimadbhagavatam.com/s/sarasvati" TargetMode="External"/><Relationship Id="rId10" Type="http://schemas.openxmlformats.org/officeDocument/2006/relationships/hyperlink" Target="http://srimadbhagavatam.com/s/srimad" TargetMode="External"/><Relationship Id="rId4" Type="http://schemas.openxmlformats.org/officeDocument/2006/relationships/hyperlink" Target="http://srimadbhagavatam.com/n/naram" TargetMode="External"/><Relationship Id="rId9" Type="http://schemas.openxmlformats.org/officeDocument/2006/relationships/hyperlink" Target="http://srimadbhagavatam.com/u/udirayet" TargetMode="External"/><Relationship Id="rId14" Type="http://schemas.openxmlformats.org/officeDocument/2006/relationships/hyperlink" Target="http://srimadbhagavatam.com/r/rsi"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rimadbhagavatam.com/s/sloke" TargetMode="External"/><Relationship Id="rId3" Type="http://schemas.openxmlformats.org/officeDocument/2006/relationships/hyperlink" Target="http://srimadbhagavatam.com/a/abhadresu" TargetMode="External"/><Relationship Id="rId7" Type="http://schemas.openxmlformats.org/officeDocument/2006/relationships/hyperlink" Target="http://srimadbhagavatam.com/u/uttama" TargetMode="External"/><Relationship Id="rId2" Type="http://schemas.openxmlformats.org/officeDocument/2006/relationships/hyperlink" Target="http://srimadbhagavatam.com/n/nasta" TargetMode="External"/><Relationship Id="rId1" Type="http://schemas.openxmlformats.org/officeDocument/2006/relationships/slideLayout" Target="../slideLayouts/slideLayout2.xml"/><Relationship Id="rId6" Type="http://schemas.openxmlformats.org/officeDocument/2006/relationships/hyperlink" Target="http://srimadbhagavatam.com/s/sevaya"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b/bhagavata" TargetMode="External"/><Relationship Id="rId10" Type="http://schemas.openxmlformats.org/officeDocument/2006/relationships/hyperlink" Target="http://srimadbhagavatam.com/n/naisthiki" TargetMode="External"/><Relationship Id="rId4" Type="http://schemas.openxmlformats.org/officeDocument/2006/relationships/hyperlink" Target="http://srimadbhagavatam.com/n/nityam" TargetMode="External"/><Relationship Id="rId9" Type="http://schemas.openxmlformats.org/officeDocument/2006/relationships/hyperlink" Target="http://srimadbhagavatam.com/b/bhavati"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vedabase.net/m/maharaj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vedabase.net/p/pariksit"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vedabase.net/a/atha" TargetMode="External"/><Relationship Id="rId13" Type="http://schemas.openxmlformats.org/officeDocument/2006/relationships/hyperlink" Target="http://vedabase.net/k/krtam" TargetMode="External"/><Relationship Id="rId18" Type="http://schemas.openxmlformats.org/officeDocument/2006/relationships/hyperlink" Target="http://vedabase.net/a/anarya" TargetMode="External"/><Relationship Id="rId26" Type="http://schemas.openxmlformats.org/officeDocument/2006/relationships/hyperlink" Target="http://vedabase.net/p/pariksit" TargetMode="External"/><Relationship Id="rId3" Type="http://schemas.openxmlformats.org/officeDocument/2006/relationships/hyperlink" Target="http://srimadbhagavatam.com/en" TargetMode="External"/><Relationship Id="rId21" Type="http://schemas.openxmlformats.org/officeDocument/2006/relationships/hyperlink" Target="http://vedabase.net/b/brahmani" TargetMode="External"/><Relationship Id="rId7" Type="http://schemas.openxmlformats.org/officeDocument/2006/relationships/hyperlink" Target="http://vedabase.net/m/mahi" TargetMode="External"/><Relationship Id="rId12" Type="http://schemas.openxmlformats.org/officeDocument/2006/relationships/hyperlink" Target="http://vedabase.net/a/atma" TargetMode="External"/><Relationship Id="rId17" Type="http://schemas.openxmlformats.org/officeDocument/2006/relationships/hyperlink" Target="http://vedabase.net/n/nicam" TargetMode="External"/><Relationship Id="rId25" Type="http://schemas.openxmlformats.org/officeDocument/2006/relationships/hyperlink" Target="http://vedabase.net/m/maharaja" TargetMode="External"/><Relationship Id="rId2" Type="http://schemas.openxmlformats.org/officeDocument/2006/relationships/notesSlide" Target="../notesSlides/notesSlide1.xml"/><Relationship Id="rId16" Type="http://schemas.openxmlformats.org/officeDocument/2006/relationships/hyperlink" Target="http://vedabase.net/m/maya" TargetMode="External"/><Relationship Id="rId20" Type="http://schemas.openxmlformats.org/officeDocument/2006/relationships/hyperlink" Target="http://vedabase.net/n/niragasi" TargetMode="External"/><Relationship Id="rId1" Type="http://schemas.openxmlformats.org/officeDocument/2006/relationships/slideLayout" Target="../slideLayouts/slideLayout2.xml"/><Relationship Id="rId6" Type="http://schemas.openxmlformats.org/officeDocument/2006/relationships/hyperlink" Target="http://vedabase.net/y/yada" TargetMode="External"/><Relationship Id="rId11" Type="http://schemas.openxmlformats.org/officeDocument/2006/relationships/hyperlink" Target="http://vedabase.net/g/garhyam" TargetMode="External"/><Relationship Id="rId24" Type="http://schemas.openxmlformats.org/officeDocument/2006/relationships/hyperlink" Target="http://vedabase.net/s/sri" TargetMode="External"/><Relationship Id="rId5" Type="http://schemas.openxmlformats.org/officeDocument/2006/relationships/hyperlink" Target="http://vedabase.net/u/uvaca" TargetMode="External"/><Relationship Id="rId15" Type="http://schemas.openxmlformats.org/officeDocument/2006/relationships/hyperlink" Target="http://vedabase.net/a/aho" TargetMode="External"/><Relationship Id="rId23" Type="http://schemas.openxmlformats.org/officeDocument/2006/relationships/hyperlink" Target="http://vedabase.net/t/tejasi" TargetMode="External"/><Relationship Id="rId10" Type="http://schemas.openxmlformats.org/officeDocument/2006/relationships/hyperlink" Target="http://vedabase.net/k/karma" TargetMode="External"/><Relationship Id="rId19" Type="http://schemas.openxmlformats.org/officeDocument/2006/relationships/hyperlink" Target="http://vedabase.net/v/vat" TargetMode="External"/><Relationship Id="rId4" Type="http://schemas.openxmlformats.org/officeDocument/2006/relationships/hyperlink" Target="http://vedabase.net/s/suta" TargetMode="External"/><Relationship Id="rId9" Type="http://schemas.openxmlformats.org/officeDocument/2006/relationships/hyperlink" Target="http://vedabase.net/t/tat" TargetMode="External"/><Relationship Id="rId14" Type="http://schemas.openxmlformats.org/officeDocument/2006/relationships/hyperlink" Target="http://vedabase.net/s/sudurmanah" TargetMode="External"/><Relationship Id="rId22" Type="http://schemas.openxmlformats.org/officeDocument/2006/relationships/hyperlink" Target="http://vedabase.net/g/gudha" TargetMode="External"/><Relationship Id="rId27" Type="http://schemas.openxmlformats.org/officeDocument/2006/relationships/hyperlink" Target="http://vedabase.net/b/brahman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vedabase.net/b/brahman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101471" y="152400"/>
            <a:ext cx="8966329" cy="672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24200" y="1676400"/>
            <a:ext cx="3581400" cy="584775"/>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1.19.01 – 1.19.08</a:t>
            </a:r>
            <a:endParaRPr lang="en-US" sz="3200" dirty="0"/>
          </a:p>
        </p:txBody>
      </p:sp>
      <p:sp>
        <p:nvSpPr>
          <p:cNvPr id="4" name="TextBox 3"/>
          <p:cNvSpPr txBox="1"/>
          <p:nvPr/>
        </p:nvSpPr>
        <p:spPr>
          <a:xfrm>
            <a:off x="533400" y="609600"/>
            <a:ext cx="8077200" cy="2123658"/>
          </a:xfrm>
          <a:prstGeom prst="rect">
            <a:avLst/>
          </a:prstGeom>
          <a:noFill/>
        </p:spPr>
        <p:txBody>
          <a:bodyPr wrap="square" rtlCol="0">
            <a:spAutoFit/>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Srimad</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Bhagavatam</a:t>
            </a:r>
            <a:endPar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2400" u="sng" dirty="0" smtClean="0">
                <a:solidFill>
                  <a:schemeClr val="tx2">
                    <a:lumMod val="60000"/>
                    <a:lumOff val="40000"/>
                  </a:schemeClr>
                </a:solidFill>
                <a:hlinkClick r:id="rId3" action="ppaction://hlinkfile"/>
              </a:rPr>
              <a:t>1</a:t>
            </a:r>
            <a:r>
              <a:rPr lang="en-US" sz="2400" u="sng" baseline="30000" dirty="0" smtClean="0">
                <a:solidFill>
                  <a:schemeClr val="tx2">
                    <a:lumMod val="60000"/>
                    <a:lumOff val="40000"/>
                  </a:schemeClr>
                </a:solidFill>
                <a:hlinkClick r:id="rId3" action="ppaction://hlinkfile"/>
              </a:rPr>
              <a:t>st</a:t>
            </a:r>
            <a:r>
              <a:rPr lang="en-US" sz="2400" u="sng" dirty="0" smtClean="0">
                <a:solidFill>
                  <a:schemeClr val="tx2">
                    <a:lumMod val="60000"/>
                    <a:lumOff val="40000"/>
                  </a:schemeClr>
                </a:solidFill>
                <a:hlinkClick r:id="rId3" action="ppaction://hlinkfile"/>
              </a:rPr>
              <a:t> </a:t>
            </a:r>
            <a:r>
              <a:rPr lang="en-US" sz="2400" u="sng" dirty="0">
                <a:solidFill>
                  <a:schemeClr val="tx2">
                    <a:lumMod val="60000"/>
                    <a:lumOff val="40000"/>
                  </a:schemeClr>
                </a:solidFill>
                <a:hlinkClick r:id="rId3" action="ppaction://hlinkfile"/>
              </a:rPr>
              <a:t>Canto 19</a:t>
            </a:r>
            <a:r>
              <a:rPr lang="en-US" sz="2400" u="sng" baseline="30000" dirty="0">
                <a:solidFill>
                  <a:schemeClr val="tx2">
                    <a:lumMod val="60000"/>
                    <a:lumOff val="40000"/>
                  </a:schemeClr>
                </a:solidFill>
                <a:hlinkClick r:id="rId3" action="ppaction://hlinkfile"/>
              </a:rPr>
              <a:t>th</a:t>
            </a:r>
            <a:r>
              <a:rPr lang="en-US" sz="2400" u="sng" dirty="0">
                <a:solidFill>
                  <a:schemeClr val="tx2">
                    <a:lumMod val="60000"/>
                    <a:lumOff val="40000"/>
                  </a:schemeClr>
                </a:solidFill>
                <a:hlinkClick r:id="rId3" action="ppaction://hlinkfile"/>
              </a:rPr>
              <a:t> Chapter - </a:t>
            </a:r>
            <a:r>
              <a:rPr lang="en-US" sz="2400" u="sng" dirty="0">
                <a:solidFill>
                  <a:schemeClr val="tx2">
                    <a:lumMod val="60000"/>
                    <a:lumOff val="40000"/>
                  </a:schemeClr>
                </a:solidFill>
              </a:rPr>
              <a:t>The Appearance of </a:t>
            </a:r>
            <a:r>
              <a:rPr lang="en-US" sz="2400" u="sng" dirty="0" err="1">
                <a:solidFill>
                  <a:schemeClr val="tx2">
                    <a:lumMod val="60000"/>
                    <a:lumOff val="40000"/>
                  </a:schemeClr>
                </a:solidFill>
              </a:rPr>
              <a:t>Śukadeva</a:t>
            </a:r>
            <a:r>
              <a:rPr lang="en-US" sz="2400" u="sng" dirty="0">
                <a:solidFill>
                  <a:schemeClr val="tx2">
                    <a:lumMod val="60000"/>
                    <a:lumOff val="40000"/>
                  </a:schemeClr>
                </a:solidFill>
              </a:rPr>
              <a:t> </a:t>
            </a:r>
            <a:r>
              <a:rPr lang="en-US" sz="2400" u="sng" dirty="0" err="1" smtClean="0">
                <a:solidFill>
                  <a:schemeClr val="tx2">
                    <a:lumMod val="60000"/>
                    <a:lumOff val="40000"/>
                  </a:schemeClr>
                </a:solidFill>
              </a:rPr>
              <a:t>Gosvāmī</a:t>
            </a:r>
            <a:endParaRPr lang="en-US" sz="2400" u="sng" dirty="0" smtClean="0">
              <a:solidFill>
                <a:schemeClr val="tx2">
                  <a:lumMod val="60000"/>
                  <a:lumOff val="40000"/>
                </a:schemeClr>
              </a:solidFill>
            </a:endParaRPr>
          </a:p>
          <a:p>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3733800" y="5100191"/>
            <a:ext cx="4657724" cy="1077218"/>
          </a:xfrm>
          <a:prstGeom prst="rect">
            <a:avLst/>
          </a:prstGeom>
          <a:noFill/>
        </p:spPr>
        <p:txBody>
          <a:bodyPr wrap="square" rtlCol="0">
            <a:spAutoFit/>
          </a:bodyPr>
          <a:lstStyle/>
          <a:p>
            <a:r>
              <a:rPr lang="en-US" sz="3200" dirty="0" smtClean="0">
                <a:solidFill>
                  <a:schemeClr val="tx2">
                    <a:lumMod val="60000"/>
                    <a:lumOff val="40000"/>
                  </a:schemeClr>
                </a:solidFill>
              </a:rPr>
              <a:t>                 </a:t>
            </a:r>
          </a:p>
          <a:p>
            <a:r>
              <a:rPr lang="en-US" sz="3200" dirty="0" smtClean="0">
                <a:solidFill>
                  <a:schemeClr val="tx2">
                    <a:lumMod val="60000"/>
                    <a:lumOff val="40000"/>
                  </a:schemeClr>
                </a:solidFill>
              </a:rPr>
              <a:t>By  </a:t>
            </a:r>
            <a:r>
              <a:rPr lang="en-US" sz="3200" dirty="0" err="1" smtClean="0">
                <a:solidFill>
                  <a:schemeClr val="tx2">
                    <a:lumMod val="60000"/>
                    <a:lumOff val="40000"/>
                  </a:schemeClr>
                </a:solidFill>
              </a:rPr>
              <a:t>Nritya</a:t>
            </a:r>
            <a:r>
              <a:rPr lang="en-US" sz="3200" dirty="0" smtClean="0">
                <a:solidFill>
                  <a:schemeClr val="tx2">
                    <a:lumMod val="60000"/>
                    <a:lumOff val="40000"/>
                  </a:schemeClr>
                </a:solidFill>
              </a:rPr>
              <a:t> </a:t>
            </a:r>
            <a:r>
              <a:rPr lang="en-US" sz="3200" dirty="0" err="1" smtClean="0">
                <a:solidFill>
                  <a:schemeClr val="tx2">
                    <a:lumMod val="60000"/>
                    <a:lumOff val="40000"/>
                  </a:schemeClr>
                </a:solidFill>
              </a:rPr>
              <a:t>Gauranga</a:t>
            </a:r>
            <a:r>
              <a:rPr lang="en-US" sz="3200" dirty="0" smtClean="0">
                <a:solidFill>
                  <a:schemeClr val="tx2">
                    <a:lumMod val="60000"/>
                    <a:lumOff val="40000"/>
                  </a:schemeClr>
                </a:solidFill>
              </a:rPr>
              <a:t> Das</a:t>
            </a:r>
            <a:endParaRPr lang="en-US" sz="3200" dirty="0">
              <a:solidFill>
                <a:schemeClr val="tx2">
                  <a:lumMod val="60000"/>
                  <a:lumOff val="40000"/>
                </a:schemeClr>
              </a:solidFill>
            </a:endParaRPr>
          </a:p>
        </p:txBody>
      </p:sp>
    </p:spTree>
    <p:extLst>
      <p:ext uri="{BB962C8B-B14F-4D97-AF65-F5344CB8AC3E}">
        <p14:creationId xmlns:p14="http://schemas.microsoft.com/office/powerpoint/2010/main" val="385060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15400" cy="67056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a:t>
            </a:r>
          </a:p>
          <a:p>
            <a:pPr marL="0" indent="0" algn="ctr">
              <a:buNone/>
            </a:pPr>
            <a:endParaRPr lang="en-US" sz="2800" dirty="0" smtClean="0"/>
          </a:p>
          <a:p>
            <a:pPr marL="0" indent="0" algn="ctr">
              <a:buNone/>
            </a:pPr>
            <a:r>
              <a:rPr lang="vi-VN" sz="2800" dirty="0">
                <a:hlinkClick r:id="rId3" action="ppaction://hlinkfile"/>
              </a:rPr>
              <a:t>dhruvaḿ</a:t>
            </a:r>
            <a:r>
              <a:rPr lang="vi-VN" sz="2800" dirty="0"/>
              <a:t> tato me </a:t>
            </a:r>
            <a:r>
              <a:rPr lang="vi-VN" sz="2800" dirty="0" smtClean="0">
                <a:hlinkClick r:id="rId4" action="ppaction://hlinkfile"/>
              </a:rPr>
              <a:t>kṛta</a:t>
            </a:r>
            <a:r>
              <a:rPr lang="vi-VN" sz="2800" dirty="0" smtClean="0"/>
              <a:t>-</a:t>
            </a:r>
            <a:r>
              <a:rPr lang="vi-VN" sz="2800" dirty="0" smtClean="0">
                <a:hlinkClick r:id="rId5" action="ppaction://hlinkfile"/>
              </a:rPr>
              <a:t>deva</a:t>
            </a:r>
            <a:r>
              <a:rPr lang="vi-VN" sz="2800" dirty="0" smtClean="0"/>
              <a:t>-helanād</a:t>
            </a:r>
            <a:endParaRPr lang="en-US" sz="2800" dirty="0" smtClean="0"/>
          </a:p>
          <a:p>
            <a:pPr marL="0" indent="0" algn="ctr">
              <a:buNone/>
            </a:pPr>
            <a:r>
              <a:rPr lang="vi-VN" sz="2800" dirty="0">
                <a:hlinkClick r:id="rId6" action="ppaction://hlinkfile"/>
              </a:rPr>
              <a:t>duratyayaḿ</a:t>
            </a:r>
            <a:r>
              <a:rPr lang="vi-VN" sz="2800" dirty="0"/>
              <a:t> </a:t>
            </a:r>
            <a:r>
              <a:rPr lang="vi-VN" sz="2800" dirty="0">
                <a:hlinkClick r:id="rId7" action="ppaction://hlinkfile"/>
              </a:rPr>
              <a:t>vyasanaḿ</a:t>
            </a:r>
            <a:r>
              <a:rPr lang="vi-VN" sz="2800" dirty="0"/>
              <a:t> </a:t>
            </a:r>
            <a:r>
              <a:rPr lang="vi-VN" sz="2800" dirty="0" smtClean="0">
                <a:hlinkClick r:id="rId8" action="ppaction://hlinkfile"/>
              </a:rPr>
              <a:t>nāti</a:t>
            </a:r>
            <a:r>
              <a:rPr lang="vi-VN" sz="2800" dirty="0" smtClean="0"/>
              <a:t>-</a:t>
            </a:r>
            <a:r>
              <a:rPr lang="vi-VN" sz="2800" dirty="0" smtClean="0">
                <a:hlinkClick r:id="rId9" action="ppaction://hlinkfile"/>
              </a:rPr>
              <a:t>dīrghāt</a:t>
            </a:r>
            <a:endParaRPr lang="en-US" sz="2800" dirty="0" smtClean="0"/>
          </a:p>
          <a:p>
            <a:pPr marL="0" indent="0" algn="ctr">
              <a:buNone/>
            </a:pPr>
            <a:r>
              <a:rPr lang="vi-VN" sz="2800" dirty="0">
                <a:hlinkClick r:id="rId10" action="ppaction://hlinkfile"/>
              </a:rPr>
              <a:t>tad</a:t>
            </a:r>
            <a:r>
              <a:rPr lang="vi-VN" sz="2800" dirty="0"/>
              <a:t> </a:t>
            </a:r>
            <a:r>
              <a:rPr lang="vi-VN" sz="2800" dirty="0">
                <a:hlinkClick r:id="rId11" action="ppaction://hlinkfile"/>
              </a:rPr>
              <a:t>astu</a:t>
            </a:r>
            <a:r>
              <a:rPr lang="vi-VN" sz="2800" dirty="0"/>
              <a:t> </a:t>
            </a:r>
            <a:r>
              <a:rPr lang="vi-VN" sz="2800" dirty="0">
                <a:hlinkClick r:id="rId12" action="ppaction://hlinkfile"/>
              </a:rPr>
              <a:t>kāmaḿ</a:t>
            </a:r>
            <a:r>
              <a:rPr lang="vi-VN" sz="2800" dirty="0"/>
              <a:t> hy </a:t>
            </a:r>
            <a:r>
              <a:rPr lang="vi-VN" sz="2800" dirty="0">
                <a:hlinkClick r:id="rId13" action="ppaction://hlinkfile"/>
              </a:rPr>
              <a:t>agha</a:t>
            </a:r>
            <a:r>
              <a:rPr lang="vi-VN" sz="2800" dirty="0"/>
              <a:t>-</a:t>
            </a:r>
            <a:r>
              <a:rPr lang="vi-VN" sz="2800" dirty="0">
                <a:hlinkClick r:id="rId14" action="ppaction://hlinkfile"/>
              </a:rPr>
              <a:t>niṣkṛtāya</a:t>
            </a:r>
            <a:r>
              <a:rPr lang="vi-VN" sz="2800" dirty="0"/>
              <a:t> </a:t>
            </a:r>
            <a:r>
              <a:rPr lang="vi-VN" sz="2800" dirty="0" smtClean="0"/>
              <a:t>me</a:t>
            </a:r>
            <a:endParaRPr lang="en-US" sz="2800" dirty="0" smtClean="0"/>
          </a:p>
          <a:p>
            <a:pPr marL="0" indent="0" algn="ctr">
              <a:buNone/>
            </a:pPr>
            <a:r>
              <a:rPr lang="vi-VN" sz="2800" dirty="0">
                <a:hlinkClick r:id="rId15" action="ppaction://hlinkfile"/>
              </a:rPr>
              <a:t>yathā</a:t>
            </a:r>
            <a:r>
              <a:rPr lang="vi-VN" sz="2800" dirty="0"/>
              <a:t> </a:t>
            </a:r>
            <a:r>
              <a:rPr lang="vi-VN" sz="2800" dirty="0">
                <a:hlinkClick r:id="rId16" action="ppaction://hlinkfile"/>
              </a:rPr>
              <a:t>na</a:t>
            </a:r>
            <a:r>
              <a:rPr lang="vi-VN" sz="2800" dirty="0"/>
              <a:t> </a:t>
            </a:r>
            <a:r>
              <a:rPr lang="vi-VN" sz="2800" dirty="0">
                <a:hlinkClick r:id="rId17" action="ppaction://hlinkfile"/>
              </a:rPr>
              <a:t>kuryāḿ</a:t>
            </a:r>
            <a:r>
              <a:rPr lang="vi-VN" sz="2800" dirty="0"/>
              <a:t> </a:t>
            </a:r>
            <a:r>
              <a:rPr lang="vi-VN" sz="2800" dirty="0">
                <a:hlinkClick r:id="rId18" action="ppaction://hlinkfile"/>
              </a:rPr>
              <a:t>punar</a:t>
            </a:r>
            <a:r>
              <a:rPr lang="vi-VN" sz="2800" dirty="0"/>
              <a:t> </a:t>
            </a:r>
            <a:r>
              <a:rPr lang="vi-VN" sz="2800" dirty="0">
                <a:hlinkClick r:id="rId19" action="ppaction://hlinkfile"/>
              </a:rPr>
              <a:t>evam</a:t>
            </a:r>
            <a:r>
              <a:rPr lang="vi-VN" sz="2800" dirty="0"/>
              <a:t> </a:t>
            </a:r>
            <a:r>
              <a:rPr lang="vi-VN" sz="2800" dirty="0" smtClean="0">
                <a:hlinkClick r:id="rId20" action="ppaction://hlinkfile"/>
              </a:rPr>
              <a:t>addhā</a:t>
            </a:r>
            <a:endParaRPr lang="en-US" sz="2800" dirty="0" smtClean="0"/>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t>[King </a:t>
            </a:r>
            <a:r>
              <a:rPr lang="en-US" sz="2800" dirty="0" err="1">
                <a:hlinkClick r:id="rId21" action="ppaction://hlinkfile"/>
              </a:rPr>
              <a:t>Parīkṣit</a:t>
            </a:r>
            <a:r>
              <a:rPr lang="en-US" sz="2800" dirty="0"/>
              <a:t> thought:] Due to my neglecting the injunctions of the Supreme Lord I must certainly expect some difficulty to overcome me in the near future. I now desire without reservation that the calamity come now, for in this way I may be freed of the sinful action and not commit such an offense again</a:t>
            </a:r>
          </a:p>
        </p:txBody>
      </p:sp>
    </p:spTree>
    <p:extLst>
      <p:ext uri="{BB962C8B-B14F-4D97-AF65-F5344CB8AC3E}">
        <p14:creationId xmlns:p14="http://schemas.microsoft.com/office/powerpoint/2010/main" val="40922273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6"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down)">
                                      <p:cBhvr>
                                        <p:cTn id="26" dur="580">
                                          <p:stCondLst>
                                            <p:cond delay="0"/>
                                          </p:stCondLst>
                                        </p:cTn>
                                        <p:tgtEl>
                                          <p:spTgt spid="2">
                                            <p:txEl>
                                              <p:pRg st="5" end="5"/>
                                            </p:txEl>
                                          </p:spTgt>
                                        </p:tgtEl>
                                      </p:cBhvr>
                                    </p:animEffect>
                                    <p:anim calcmode="lin" valueType="num">
                                      <p:cBhvr>
                                        <p:cTn id="27"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2">
                                            <p:txEl>
                                              <p:pRg st="5" end="5"/>
                                            </p:txEl>
                                          </p:spTgt>
                                        </p:tgtEl>
                                      </p:cBhvr>
                                      <p:to x="100000" y="60000"/>
                                    </p:animScale>
                                    <p:animScale>
                                      <p:cBhvr>
                                        <p:cTn id="33" dur="166" decel="50000">
                                          <p:stCondLst>
                                            <p:cond delay="676"/>
                                          </p:stCondLst>
                                        </p:cTn>
                                        <p:tgtEl>
                                          <p:spTgt spid="2">
                                            <p:txEl>
                                              <p:pRg st="5" end="5"/>
                                            </p:txEl>
                                          </p:spTgt>
                                        </p:tgtEl>
                                      </p:cBhvr>
                                      <p:to x="100000" y="100000"/>
                                    </p:animScale>
                                    <p:animScale>
                                      <p:cBhvr>
                                        <p:cTn id="34" dur="26">
                                          <p:stCondLst>
                                            <p:cond delay="1312"/>
                                          </p:stCondLst>
                                        </p:cTn>
                                        <p:tgtEl>
                                          <p:spTgt spid="2">
                                            <p:txEl>
                                              <p:pRg st="5" end="5"/>
                                            </p:txEl>
                                          </p:spTgt>
                                        </p:tgtEl>
                                      </p:cBhvr>
                                      <p:to x="100000" y="80000"/>
                                    </p:animScale>
                                    <p:animScale>
                                      <p:cBhvr>
                                        <p:cTn id="35" dur="166" decel="50000">
                                          <p:stCondLst>
                                            <p:cond delay="1338"/>
                                          </p:stCondLst>
                                        </p:cTn>
                                        <p:tgtEl>
                                          <p:spTgt spid="2">
                                            <p:txEl>
                                              <p:pRg st="5" end="5"/>
                                            </p:txEl>
                                          </p:spTgt>
                                        </p:tgtEl>
                                      </p:cBhvr>
                                      <p:to x="100000" y="100000"/>
                                    </p:animScale>
                                    <p:animScale>
                                      <p:cBhvr>
                                        <p:cTn id="36" dur="26">
                                          <p:stCondLst>
                                            <p:cond delay="1642"/>
                                          </p:stCondLst>
                                        </p:cTn>
                                        <p:tgtEl>
                                          <p:spTgt spid="2">
                                            <p:txEl>
                                              <p:pRg st="5" end="5"/>
                                            </p:txEl>
                                          </p:spTgt>
                                        </p:tgtEl>
                                      </p:cBhvr>
                                      <p:to x="100000" y="90000"/>
                                    </p:animScale>
                                    <p:animScale>
                                      <p:cBhvr>
                                        <p:cTn id="37" dur="166" decel="50000">
                                          <p:stCondLst>
                                            <p:cond delay="1668"/>
                                          </p:stCondLst>
                                        </p:cTn>
                                        <p:tgtEl>
                                          <p:spTgt spid="2">
                                            <p:txEl>
                                              <p:pRg st="5" end="5"/>
                                            </p:txEl>
                                          </p:spTgt>
                                        </p:tgtEl>
                                      </p:cBhvr>
                                      <p:to x="100000" y="100000"/>
                                    </p:animScale>
                                    <p:animScale>
                                      <p:cBhvr>
                                        <p:cTn id="38" dur="26">
                                          <p:stCondLst>
                                            <p:cond delay="1808"/>
                                          </p:stCondLst>
                                        </p:cTn>
                                        <p:tgtEl>
                                          <p:spTgt spid="2">
                                            <p:txEl>
                                              <p:pRg st="5" end="5"/>
                                            </p:txEl>
                                          </p:spTgt>
                                        </p:tgtEl>
                                      </p:cBhvr>
                                      <p:to x="100000" y="95000"/>
                                    </p:animScale>
                                    <p:animScale>
                                      <p:cBhvr>
                                        <p:cTn id="39" dur="166" decel="50000">
                                          <p:stCondLst>
                                            <p:cond delay="1834"/>
                                          </p:stCondLst>
                                        </p:cTn>
                                        <p:tgtEl>
                                          <p:spTgt spid="2">
                                            <p:txEl>
                                              <p:pRg st="5" end="5"/>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wipe(down)">
                                      <p:cBhvr>
                                        <p:cTn id="44" dur="580">
                                          <p:stCondLst>
                                            <p:cond delay="0"/>
                                          </p:stCondLst>
                                        </p:cTn>
                                        <p:tgtEl>
                                          <p:spTgt spid="2">
                                            <p:txEl>
                                              <p:pRg st="6" end="6"/>
                                            </p:txEl>
                                          </p:spTgt>
                                        </p:tgtEl>
                                      </p:cBhvr>
                                    </p:animEffect>
                                    <p:anim calcmode="lin" valueType="num">
                                      <p:cBhvr>
                                        <p:cTn id="45"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2">
                                            <p:txEl>
                                              <p:pRg st="6" end="6"/>
                                            </p:txEl>
                                          </p:spTgt>
                                        </p:tgtEl>
                                      </p:cBhvr>
                                      <p:to x="100000" y="60000"/>
                                    </p:animScale>
                                    <p:animScale>
                                      <p:cBhvr>
                                        <p:cTn id="51" dur="166" decel="50000">
                                          <p:stCondLst>
                                            <p:cond delay="676"/>
                                          </p:stCondLst>
                                        </p:cTn>
                                        <p:tgtEl>
                                          <p:spTgt spid="2">
                                            <p:txEl>
                                              <p:pRg st="6" end="6"/>
                                            </p:txEl>
                                          </p:spTgt>
                                        </p:tgtEl>
                                      </p:cBhvr>
                                      <p:to x="100000" y="100000"/>
                                    </p:animScale>
                                    <p:animScale>
                                      <p:cBhvr>
                                        <p:cTn id="52" dur="26">
                                          <p:stCondLst>
                                            <p:cond delay="1312"/>
                                          </p:stCondLst>
                                        </p:cTn>
                                        <p:tgtEl>
                                          <p:spTgt spid="2">
                                            <p:txEl>
                                              <p:pRg st="6" end="6"/>
                                            </p:txEl>
                                          </p:spTgt>
                                        </p:tgtEl>
                                      </p:cBhvr>
                                      <p:to x="100000" y="80000"/>
                                    </p:animScale>
                                    <p:animScale>
                                      <p:cBhvr>
                                        <p:cTn id="53" dur="166" decel="50000">
                                          <p:stCondLst>
                                            <p:cond delay="1338"/>
                                          </p:stCondLst>
                                        </p:cTn>
                                        <p:tgtEl>
                                          <p:spTgt spid="2">
                                            <p:txEl>
                                              <p:pRg st="6" end="6"/>
                                            </p:txEl>
                                          </p:spTgt>
                                        </p:tgtEl>
                                      </p:cBhvr>
                                      <p:to x="100000" y="100000"/>
                                    </p:animScale>
                                    <p:animScale>
                                      <p:cBhvr>
                                        <p:cTn id="54" dur="26">
                                          <p:stCondLst>
                                            <p:cond delay="1642"/>
                                          </p:stCondLst>
                                        </p:cTn>
                                        <p:tgtEl>
                                          <p:spTgt spid="2">
                                            <p:txEl>
                                              <p:pRg st="6" end="6"/>
                                            </p:txEl>
                                          </p:spTgt>
                                        </p:tgtEl>
                                      </p:cBhvr>
                                      <p:to x="100000" y="90000"/>
                                    </p:animScale>
                                    <p:animScale>
                                      <p:cBhvr>
                                        <p:cTn id="55" dur="166" decel="50000">
                                          <p:stCondLst>
                                            <p:cond delay="1668"/>
                                          </p:stCondLst>
                                        </p:cTn>
                                        <p:tgtEl>
                                          <p:spTgt spid="2">
                                            <p:txEl>
                                              <p:pRg st="6" end="6"/>
                                            </p:txEl>
                                          </p:spTgt>
                                        </p:tgtEl>
                                      </p:cBhvr>
                                      <p:to x="100000" y="100000"/>
                                    </p:animScale>
                                    <p:animScale>
                                      <p:cBhvr>
                                        <p:cTn id="56" dur="26">
                                          <p:stCondLst>
                                            <p:cond delay="1808"/>
                                          </p:stCondLst>
                                        </p:cTn>
                                        <p:tgtEl>
                                          <p:spTgt spid="2">
                                            <p:txEl>
                                              <p:pRg st="6" end="6"/>
                                            </p:txEl>
                                          </p:spTgt>
                                        </p:tgtEl>
                                      </p:cBhvr>
                                      <p:to x="100000" y="95000"/>
                                    </p:animScale>
                                    <p:animScale>
                                      <p:cBhvr>
                                        <p:cTn id="57" dur="166" decel="50000">
                                          <p:stCondLst>
                                            <p:cond delay="1834"/>
                                          </p:stCondLst>
                                        </p:cTn>
                                        <p:tgtEl>
                                          <p:spTgt spid="2">
                                            <p:txEl>
                                              <p:pRg st="6" end="6"/>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nodeType="click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wipe(down)">
                                      <p:cBhvr>
                                        <p:cTn id="62" dur="580">
                                          <p:stCondLst>
                                            <p:cond delay="0"/>
                                          </p:stCondLst>
                                        </p:cTn>
                                        <p:tgtEl>
                                          <p:spTgt spid="2">
                                            <p:txEl>
                                              <p:pRg st="7" end="7"/>
                                            </p:txEl>
                                          </p:spTgt>
                                        </p:tgtEl>
                                      </p:cBhvr>
                                    </p:animEffect>
                                    <p:anim calcmode="lin" valueType="num">
                                      <p:cBhvr>
                                        <p:cTn id="63"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2">
                                            <p:txEl>
                                              <p:pRg st="7" end="7"/>
                                            </p:txEl>
                                          </p:spTgt>
                                        </p:tgtEl>
                                      </p:cBhvr>
                                      <p:to x="100000" y="60000"/>
                                    </p:animScale>
                                    <p:animScale>
                                      <p:cBhvr>
                                        <p:cTn id="69" dur="166" decel="50000">
                                          <p:stCondLst>
                                            <p:cond delay="676"/>
                                          </p:stCondLst>
                                        </p:cTn>
                                        <p:tgtEl>
                                          <p:spTgt spid="2">
                                            <p:txEl>
                                              <p:pRg st="7" end="7"/>
                                            </p:txEl>
                                          </p:spTgt>
                                        </p:tgtEl>
                                      </p:cBhvr>
                                      <p:to x="100000" y="100000"/>
                                    </p:animScale>
                                    <p:animScale>
                                      <p:cBhvr>
                                        <p:cTn id="70" dur="26">
                                          <p:stCondLst>
                                            <p:cond delay="1312"/>
                                          </p:stCondLst>
                                        </p:cTn>
                                        <p:tgtEl>
                                          <p:spTgt spid="2">
                                            <p:txEl>
                                              <p:pRg st="7" end="7"/>
                                            </p:txEl>
                                          </p:spTgt>
                                        </p:tgtEl>
                                      </p:cBhvr>
                                      <p:to x="100000" y="80000"/>
                                    </p:animScale>
                                    <p:animScale>
                                      <p:cBhvr>
                                        <p:cTn id="71" dur="166" decel="50000">
                                          <p:stCondLst>
                                            <p:cond delay="1338"/>
                                          </p:stCondLst>
                                        </p:cTn>
                                        <p:tgtEl>
                                          <p:spTgt spid="2">
                                            <p:txEl>
                                              <p:pRg st="7" end="7"/>
                                            </p:txEl>
                                          </p:spTgt>
                                        </p:tgtEl>
                                      </p:cBhvr>
                                      <p:to x="100000" y="100000"/>
                                    </p:animScale>
                                    <p:animScale>
                                      <p:cBhvr>
                                        <p:cTn id="72" dur="26">
                                          <p:stCondLst>
                                            <p:cond delay="1642"/>
                                          </p:stCondLst>
                                        </p:cTn>
                                        <p:tgtEl>
                                          <p:spTgt spid="2">
                                            <p:txEl>
                                              <p:pRg st="7" end="7"/>
                                            </p:txEl>
                                          </p:spTgt>
                                        </p:tgtEl>
                                      </p:cBhvr>
                                      <p:to x="100000" y="90000"/>
                                    </p:animScale>
                                    <p:animScale>
                                      <p:cBhvr>
                                        <p:cTn id="73" dur="166" decel="50000">
                                          <p:stCondLst>
                                            <p:cond delay="1668"/>
                                          </p:stCondLst>
                                        </p:cTn>
                                        <p:tgtEl>
                                          <p:spTgt spid="2">
                                            <p:txEl>
                                              <p:pRg st="7" end="7"/>
                                            </p:txEl>
                                          </p:spTgt>
                                        </p:tgtEl>
                                      </p:cBhvr>
                                      <p:to x="100000" y="100000"/>
                                    </p:animScale>
                                    <p:animScale>
                                      <p:cBhvr>
                                        <p:cTn id="74" dur="26">
                                          <p:stCondLst>
                                            <p:cond delay="1808"/>
                                          </p:stCondLst>
                                        </p:cTn>
                                        <p:tgtEl>
                                          <p:spTgt spid="2">
                                            <p:txEl>
                                              <p:pRg st="7" end="7"/>
                                            </p:txEl>
                                          </p:spTgt>
                                        </p:tgtEl>
                                      </p:cBhvr>
                                      <p:to x="100000" y="95000"/>
                                    </p:animScale>
                                    <p:animScale>
                                      <p:cBhvr>
                                        <p:cTn id="75"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400" dirty="0" smtClean="0">
                <a:effectLst>
                  <a:outerShdw blurRad="38100" dist="38100" dir="2700000" algn="tl">
                    <a:srgbClr val="000000">
                      <a:alpha val="43137"/>
                    </a:srgbClr>
                  </a:outerShdw>
                </a:effectLst>
              </a:rPr>
              <a:t>Injunctions </a:t>
            </a:r>
            <a:r>
              <a:rPr lang="en-US" sz="2400" dirty="0">
                <a:effectLst>
                  <a:outerShdw blurRad="38100" dist="38100" dir="2700000" algn="tl">
                    <a:srgbClr val="000000">
                      <a:alpha val="43137"/>
                    </a:srgbClr>
                  </a:outerShdw>
                </a:effectLst>
              </a:rPr>
              <a:t>of the Supreme Lord</a:t>
            </a:r>
            <a:r>
              <a:rPr lang="en-US" sz="2400" dirty="0" smtClean="0">
                <a:effectLst>
                  <a:outerShdw blurRad="38100" dist="38100" dir="2700000" algn="tl">
                    <a:srgbClr val="000000">
                      <a:alpha val="43137"/>
                    </a:srgbClr>
                  </a:outerShdw>
                </a:effectLst>
              </a:rPr>
              <a:t>? </a:t>
            </a:r>
          </a:p>
          <a:p>
            <a:pPr lvl="1">
              <a:buFont typeface="Wingdings" pitchFamily="2" charset="2"/>
              <a:buChar char="Ø"/>
            </a:pPr>
            <a:r>
              <a:rPr lang="en-US" sz="2400" dirty="0" err="1" smtClean="0">
                <a:effectLst>
                  <a:outerShdw blurRad="38100" dist="38100" dir="2700000" algn="tl">
                    <a:srgbClr val="000000">
                      <a:alpha val="43137"/>
                    </a:srgbClr>
                  </a:outerShdw>
                </a:effectLst>
              </a:rPr>
              <a:t>Brāhmaṇas</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and cows must be given all protection </a:t>
            </a:r>
            <a:endParaRPr lang="en-US" sz="2400" dirty="0" smtClean="0">
              <a:effectLst>
                <a:outerShdw blurRad="38100" dist="38100" dir="2700000" algn="tl">
                  <a:srgbClr val="000000">
                    <a:alpha val="43137"/>
                  </a:srgbClr>
                </a:outerShdw>
              </a:effectLst>
            </a:endParaRPr>
          </a:p>
          <a:p>
            <a:pPr>
              <a:buFont typeface="Wingdings" pitchFamily="2" charset="2"/>
              <a:buChar char="Ø"/>
            </a:pPr>
            <a:r>
              <a:rPr lang="en-US" sz="2400" dirty="0">
                <a:effectLst>
                  <a:outerShdw blurRad="38100" dist="38100" dir="2700000" algn="tl">
                    <a:srgbClr val="000000">
                      <a:alpha val="43137"/>
                    </a:srgbClr>
                  </a:outerShdw>
                </a:effectLst>
              </a:rPr>
              <a:t>A man's personal misconduct affects all his family members.</a:t>
            </a:r>
            <a:endParaRPr lang="en-US" sz="2400" dirty="0" smtClean="0">
              <a:effectLst>
                <a:outerShdw blurRad="38100" dist="38100" dir="2700000" algn="tl">
                  <a:srgbClr val="000000">
                    <a:alpha val="43137"/>
                  </a:srgbClr>
                </a:outerShdw>
              </a:effectLst>
            </a:endParaRPr>
          </a:p>
          <a:p>
            <a:pPr>
              <a:buFont typeface="Wingdings" pitchFamily="2" charset="2"/>
              <a:buChar char="Ø"/>
            </a:pPr>
            <a:r>
              <a:rPr lang="en-US" sz="2400" dirty="0" smtClean="0">
                <a:effectLst>
                  <a:outerShdw blurRad="38100" dist="38100" dir="2700000" algn="tl">
                    <a:srgbClr val="000000">
                      <a:alpha val="43137"/>
                    </a:srgbClr>
                  </a:outerShdw>
                </a:effectLst>
              </a:rPr>
              <a:t>Each </a:t>
            </a:r>
            <a:r>
              <a:rPr lang="en-US" sz="2400" dirty="0" smtClean="0">
                <a:effectLst>
                  <a:outerShdw blurRad="38100" dist="38100" dir="2700000" algn="tl">
                    <a:srgbClr val="000000">
                      <a:alpha val="43137"/>
                    </a:srgbClr>
                  </a:outerShdw>
                </a:effectLst>
              </a:rPr>
              <a:t>of our consciousness affects our close circle mostly our family members</a:t>
            </a:r>
            <a:r>
              <a:rPr lang="en-US" sz="2400" dirty="0" smtClean="0">
                <a:effectLst>
                  <a:outerShdw blurRad="38100" dist="38100" dir="2700000" algn="tl">
                    <a:srgbClr val="000000">
                      <a:alpha val="43137"/>
                    </a:srgbClr>
                  </a:outerShdw>
                </a:effectLst>
              </a:rPr>
              <a:t>, both  </a:t>
            </a:r>
            <a:r>
              <a:rPr lang="en-US" sz="2400" dirty="0" smtClean="0">
                <a:effectLst>
                  <a:outerShdw blurRad="38100" dist="38100" dir="2700000" algn="tl">
                    <a:srgbClr val="000000">
                      <a:alpha val="43137"/>
                    </a:srgbClr>
                  </a:outerShdw>
                </a:effectLst>
              </a:rPr>
              <a:t>positively &amp; negatively. </a:t>
            </a:r>
            <a:endParaRPr lang="en-US" sz="2400" dirty="0" smtClean="0">
              <a:effectLst>
                <a:outerShdw blurRad="38100" dist="38100" dir="2700000" algn="tl">
                  <a:srgbClr val="000000">
                    <a:alpha val="43137"/>
                  </a:srgbClr>
                </a:outerShdw>
              </a:effectLst>
            </a:endParaRPr>
          </a:p>
          <a:p>
            <a:pPr>
              <a:buFont typeface="Wingdings" pitchFamily="2" charset="2"/>
              <a:buChar char="Ø"/>
            </a:pPr>
            <a:r>
              <a:rPr lang="en-US" sz="2400" dirty="0">
                <a:effectLst>
                  <a:outerShdw blurRad="38100" dist="38100" dir="2700000" algn="tl">
                    <a:srgbClr val="000000">
                      <a:alpha val="43137"/>
                    </a:srgbClr>
                  </a:outerShdw>
                </a:effectLst>
              </a:rPr>
              <a:t>Those who are in a most responsible </a:t>
            </a:r>
            <a:r>
              <a:rPr lang="en-US" sz="2400" dirty="0" smtClean="0">
                <a:effectLst>
                  <a:outerShdw blurRad="38100" dist="38100" dir="2700000" algn="tl">
                    <a:srgbClr val="000000">
                      <a:alpha val="43137"/>
                    </a:srgbClr>
                  </a:outerShdw>
                </a:effectLst>
              </a:rPr>
              <a:t>position and those </a:t>
            </a:r>
            <a:r>
              <a:rPr lang="en-US" sz="2400" dirty="0">
                <a:effectLst>
                  <a:outerShdw blurRad="38100" dist="38100" dir="2700000" algn="tl">
                    <a:srgbClr val="000000">
                      <a:alpha val="43137"/>
                    </a:srgbClr>
                  </a:outerShdw>
                </a:effectLst>
              </a:rPr>
              <a:t>who are trying to be </a:t>
            </a:r>
            <a:r>
              <a:rPr lang="en-US" sz="2400" dirty="0" err="1">
                <a:effectLst>
                  <a:outerShdw blurRad="38100" dist="38100" dir="2700000" algn="tl">
                    <a:srgbClr val="000000">
                      <a:alpha val="43137"/>
                    </a:srgbClr>
                  </a:outerShdw>
                </a:effectLst>
              </a:rPr>
              <a:t>Vaishanvas</a:t>
            </a:r>
            <a:r>
              <a:rPr lang="en-US" sz="2400" dirty="0">
                <a:effectLst>
                  <a:outerShdw blurRad="38100" dist="38100" dir="2700000" algn="tl">
                    <a:srgbClr val="000000">
                      <a:alpha val="43137"/>
                    </a:srgbClr>
                  </a:outerShdw>
                </a:effectLst>
              </a:rPr>
              <a:t>, need to set the right standards</a:t>
            </a:r>
            <a:r>
              <a:rPr lang="en-US" sz="2400" dirty="0" smtClean="0">
                <a:effectLst>
                  <a:outerShdw blurRad="38100" dist="38100" dir="2700000" algn="tl">
                    <a:srgbClr val="000000">
                      <a:alpha val="43137"/>
                    </a:srgbClr>
                  </a:outerShdw>
                </a:effectLst>
              </a:rPr>
              <a:t>.</a:t>
            </a:r>
          </a:p>
          <a:p>
            <a:pPr lvl="1">
              <a:buFont typeface="Wingdings" pitchFamily="2" charset="2"/>
              <a:buChar char="Ø"/>
            </a:pPr>
            <a:r>
              <a:rPr lang="en-US" sz="2400" dirty="0" smtClean="0">
                <a:effectLst/>
              </a:rPr>
              <a:t> </a:t>
            </a:r>
            <a:r>
              <a:rPr lang="vi-VN" sz="2400" dirty="0">
                <a:hlinkClick r:id="rId2" action="ppaction://hlinkfile"/>
              </a:rPr>
              <a:t>yad</a:t>
            </a:r>
            <a:r>
              <a:rPr lang="vi-VN" sz="2400" dirty="0"/>
              <a:t> </a:t>
            </a:r>
            <a:r>
              <a:rPr lang="vi-VN" sz="2400" dirty="0">
                <a:hlinkClick r:id="rId2" action="ppaction://hlinkfile"/>
              </a:rPr>
              <a:t>yad</a:t>
            </a:r>
            <a:r>
              <a:rPr lang="vi-VN" sz="2400" dirty="0"/>
              <a:t> </a:t>
            </a:r>
            <a:r>
              <a:rPr lang="vi-VN" sz="2400" dirty="0">
                <a:hlinkClick r:id="rId3" action="ppaction://hlinkfile"/>
              </a:rPr>
              <a:t>ācarati</a:t>
            </a:r>
            <a:r>
              <a:rPr lang="vi-VN" sz="2400" dirty="0"/>
              <a:t> </a:t>
            </a:r>
            <a:r>
              <a:rPr lang="vi-VN" sz="2400" dirty="0" smtClean="0"/>
              <a:t>śreṣṭhas</a:t>
            </a:r>
            <a:r>
              <a:rPr lang="en-US" sz="2400" dirty="0" smtClean="0"/>
              <a:t> </a:t>
            </a:r>
            <a:r>
              <a:rPr lang="vi-VN" sz="2400" dirty="0" smtClean="0">
                <a:hlinkClick r:id="rId4" action="ppaction://hlinkfile"/>
              </a:rPr>
              <a:t>tat</a:t>
            </a:r>
            <a:r>
              <a:rPr lang="vi-VN" sz="2400" dirty="0" smtClean="0"/>
              <a:t> </a:t>
            </a:r>
            <a:r>
              <a:rPr lang="vi-VN" sz="2400" dirty="0">
                <a:hlinkClick r:id="rId5" action="ppaction://hlinkfile"/>
              </a:rPr>
              <a:t>tad</a:t>
            </a:r>
            <a:r>
              <a:rPr lang="vi-VN" sz="2400" dirty="0"/>
              <a:t> evetaro </a:t>
            </a:r>
            <a:r>
              <a:rPr lang="vi-VN" sz="2400" dirty="0" smtClean="0">
                <a:hlinkClick r:id="rId6" action="ppaction://hlinkfile"/>
              </a:rPr>
              <a:t>janaḥ</a:t>
            </a:r>
            <a:r>
              <a:rPr lang="en-US" sz="2400" dirty="0" smtClean="0"/>
              <a:t> (BG -3.21)</a:t>
            </a:r>
            <a:endParaRPr lang="vi-VN" sz="2400" dirty="0"/>
          </a:p>
          <a:p>
            <a:pPr>
              <a:buFont typeface="Wingdings" pitchFamily="2" charset="2"/>
              <a:buChar char="Ø"/>
            </a:pPr>
            <a:r>
              <a:rPr lang="en-US" sz="3600" dirty="0" smtClean="0">
                <a:effectLst>
                  <a:outerShdw blurRad="38100" dist="38100" dir="2700000" algn="tl">
                    <a:srgbClr val="000000">
                      <a:alpha val="43137"/>
                    </a:srgbClr>
                  </a:outerShdw>
                </a:effectLst>
                <a:hlinkClick r:id="rId7" action="ppaction://hlinkfile"/>
              </a:rPr>
              <a:t> </a:t>
            </a:r>
            <a:r>
              <a:rPr lang="en-US" sz="2400" dirty="0" smtClean="0">
                <a:effectLst>
                  <a:outerShdw blurRad="38100" dist="38100" dir="2700000" algn="tl">
                    <a:srgbClr val="000000">
                      <a:alpha val="43137"/>
                    </a:srgbClr>
                  </a:outerShdw>
                </a:effectLst>
                <a:hlinkClick r:id="rId7" action="ppaction://hlinkfile"/>
              </a:rPr>
              <a:t>Thoughts of </a:t>
            </a:r>
            <a:r>
              <a:rPr lang="en-US" sz="2400" dirty="0" smtClean="0">
                <a:effectLst>
                  <a:outerShdw blurRad="38100" dist="38100" dir="2700000" algn="tl">
                    <a:srgbClr val="000000">
                      <a:alpha val="43137"/>
                    </a:srgbClr>
                  </a:outerShdw>
                </a:effectLst>
                <a:hlinkClick r:id="rId7" action="ppaction://hlinkfile"/>
              </a:rPr>
              <a:t> a Responsible </a:t>
            </a:r>
            <a:r>
              <a:rPr lang="en-US" sz="2400" dirty="0" smtClean="0">
                <a:effectLst>
                  <a:outerShdw blurRad="38100" dist="38100" dir="2700000" algn="tl">
                    <a:srgbClr val="000000">
                      <a:alpha val="43137"/>
                    </a:srgbClr>
                  </a:outerShdw>
                </a:effectLst>
                <a:hlinkClick r:id="rId7" action="ppaction://hlinkfile"/>
              </a:rPr>
              <a:t>Devotee. </a:t>
            </a:r>
          </a:p>
          <a:p>
            <a:pPr lvl="1">
              <a:buFont typeface="Wingdings" pitchFamily="2" charset="2"/>
              <a:buChar char="Ø"/>
            </a:pPr>
            <a:r>
              <a:rPr lang="en-US" sz="2400" dirty="0" smtClean="0">
                <a:effectLst/>
              </a:rPr>
              <a:t>Unselfish - Let the Imminent </a:t>
            </a:r>
            <a:r>
              <a:rPr lang="en-US" sz="2400" dirty="0">
                <a:effectLst/>
              </a:rPr>
              <a:t>calamity </a:t>
            </a:r>
            <a:r>
              <a:rPr lang="en-US" sz="2400" dirty="0" smtClean="0">
                <a:effectLst/>
              </a:rPr>
              <a:t>fall </a:t>
            </a:r>
            <a:r>
              <a:rPr lang="en-US" sz="2400" dirty="0">
                <a:effectLst/>
              </a:rPr>
              <a:t>on </a:t>
            </a:r>
            <a:r>
              <a:rPr lang="en-US" sz="2400" dirty="0" smtClean="0">
                <a:effectLst/>
              </a:rPr>
              <a:t>me and </a:t>
            </a:r>
            <a:r>
              <a:rPr lang="en-US" sz="2400" dirty="0">
                <a:effectLst/>
              </a:rPr>
              <a:t>not on </a:t>
            </a:r>
            <a:r>
              <a:rPr lang="en-US" sz="2400" dirty="0" smtClean="0">
                <a:effectLst/>
              </a:rPr>
              <a:t>my family </a:t>
            </a:r>
            <a:r>
              <a:rPr lang="en-US" sz="2400" dirty="0" smtClean="0">
                <a:effectLst/>
              </a:rPr>
              <a:t>members.</a:t>
            </a:r>
          </a:p>
          <a:p>
            <a:pPr lvl="1">
              <a:buFont typeface="Wingdings" pitchFamily="2" charset="2"/>
              <a:buChar char="Ø"/>
            </a:pPr>
            <a:r>
              <a:rPr lang="en-US" sz="2400" dirty="0" smtClean="0">
                <a:effectLst/>
              </a:rPr>
              <a:t>By </a:t>
            </a:r>
            <a:r>
              <a:rPr lang="en-US" sz="2400" dirty="0">
                <a:effectLst/>
              </a:rPr>
              <a:t>suffering personally he would be restrained from future </a:t>
            </a:r>
            <a:r>
              <a:rPr lang="en-US" sz="2400" dirty="0" smtClean="0">
                <a:effectLst/>
              </a:rPr>
              <a:t>sins.  </a:t>
            </a:r>
          </a:p>
          <a:p>
            <a:pPr lvl="1">
              <a:buFont typeface="Wingdings" pitchFamily="2" charset="2"/>
              <a:buChar char="Ø"/>
            </a:pPr>
            <a:r>
              <a:rPr lang="en-US" sz="2400" dirty="0" smtClean="0">
                <a:effectLst/>
              </a:rPr>
              <a:t>At </a:t>
            </a:r>
            <a:r>
              <a:rPr lang="en-US" sz="2400" dirty="0">
                <a:effectLst/>
              </a:rPr>
              <a:t>the same time the sin which he had committed would be counteracted so that his descendants would not suffer.</a:t>
            </a:r>
            <a:endParaRPr lang="en-US" sz="2400" dirty="0" smtClean="0">
              <a:effectLst/>
              <a:hlinkClick r:id="rId7" action="ppaction://hlinkfile"/>
            </a:endParaRPr>
          </a:p>
          <a:p>
            <a:pPr>
              <a:buFont typeface="Wingdings" pitchFamily="2" charset="2"/>
              <a:buChar char="Ø"/>
            </a:pPr>
            <a:r>
              <a:rPr lang="en-US" sz="2400" dirty="0" smtClean="0">
                <a:solidFill>
                  <a:schemeClr val="tx2">
                    <a:lumMod val="60000"/>
                    <a:lumOff val="40000"/>
                  </a:schemeClr>
                </a:solidFill>
                <a:effectLst/>
              </a:rPr>
              <a:t>NOTE: </a:t>
            </a:r>
            <a:r>
              <a:rPr lang="en-US" sz="2400" dirty="0">
                <a:effectLst/>
              </a:rPr>
              <a:t>The family members of a devotee also share the effects of a devotee's service unto the </a:t>
            </a:r>
            <a:r>
              <a:rPr lang="en-US" sz="2400" dirty="0" smtClean="0">
                <a:effectLst/>
              </a:rPr>
              <a:t>Lord. Ex: </a:t>
            </a:r>
            <a:r>
              <a:rPr lang="en-US" sz="2400" dirty="0" err="1" smtClean="0">
                <a:effectLst/>
              </a:rPr>
              <a:t>Prahlad</a:t>
            </a:r>
            <a:r>
              <a:rPr lang="en-US" sz="2400" dirty="0" smtClean="0">
                <a:effectLst/>
              </a:rPr>
              <a:t> </a:t>
            </a:r>
            <a:r>
              <a:rPr lang="en-US" sz="2400" dirty="0" err="1" smtClean="0">
                <a:effectLst/>
              </a:rPr>
              <a:t>Maharaj</a:t>
            </a:r>
            <a:r>
              <a:rPr lang="en-US" sz="2400" dirty="0" smtClean="0">
                <a:effectLst/>
              </a:rPr>
              <a:t>.</a:t>
            </a:r>
            <a:endParaRPr lang="en-US" sz="2400" dirty="0" smtClean="0">
              <a:solidFill>
                <a:schemeClr val="tx2">
                  <a:lumMod val="60000"/>
                  <a:lumOff val="40000"/>
                </a:schemeClr>
              </a:solidFill>
              <a:effectLst/>
            </a:endParaRPr>
          </a:p>
          <a:p>
            <a:pPr lvl="1"/>
            <a:endParaRPr lang="en-US" sz="2000" dirty="0">
              <a:solidFill>
                <a:schemeClr val="tx2">
                  <a:lumMod val="60000"/>
                  <a:lumOff val="40000"/>
                </a:schemeClr>
              </a:solidFill>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97347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marL="0" indent="0" algn="ctr">
              <a:buNone/>
            </a:pPr>
            <a:r>
              <a:rPr lang="vi-VN" sz="3600" b="1" u="sng" dirty="0">
                <a:solidFill>
                  <a:schemeClr val="tx2">
                    <a:lumMod val="60000"/>
                    <a:lumOff val="40000"/>
                  </a:schemeClr>
                </a:solidFill>
                <a:effectLst>
                  <a:outerShdw blurRad="38100" dist="38100" dir="2700000" algn="tl">
                    <a:srgbClr val="000000">
                      <a:alpha val="43137"/>
                    </a:srgbClr>
                  </a:outerShdw>
                </a:effectLst>
                <a:hlinkClick r:id="rId2" action="ppaction://hlinkfile"/>
              </a:rPr>
              <a:t>Śrīmad Bhāgavatam</a:t>
            </a:r>
            <a:r>
              <a:rPr lang="vi-VN" sz="3600" b="1" u="sng" dirty="0">
                <a:solidFill>
                  <a:schemeClr val="tx2">
                    <a:lumMod val="60000"/>
                    <a:lumOff val="40000"/>
                  </a:schemeClr>
                </a:solidFill>
                <a:effectLst>
                  <a:outerShdw blurRad="38100" dist="38100" dir="2700000" algn="tl">
                    <a:srgbClr val="000000">
                      <a:alpha val="43137"/>
                    </a:srgbClr>
                  </a:outerShdw>
                </a:effectLst>
              </a:rPr>
              <a:t> </a:t>
            </a:r>
            <a:r>
              <a:rPr lang="vi-VN" sz="3600" b="1" u="sng" dirty="0" smtClean="0">
                <a:solidFill>
                  <a:schemeClr val="tx2">
                    <a:lumMod val="60000"/>
                    <a:lumOff val="40000"/>
                  </a:schemeClr>
                </a:solidFill>
                <a:effectLst>
                  <a:outerShdw blurRad="38100" dist="38100" dir="2700000" algn="tl">
                    <a:srgbClr val="000000">
                      <a:alpha val="43137"/>
                    </a:srgbClr>
                  </a:outerShdw>
                </a:effectLst>
              </a:rPr>
              <a:t>1.</a:t>
            </a:r>
            <a:r>
              <a:rPr lang="en-US" sz="3600" b="1" u="sng" dirty="0" smtClean="0">
                <a:solidFill>
                  <a:schemeClr val="tx2">
                    <a:lumMod val="60000"/>
                    <a:lumOff val="40000"/>
                  </a:schemeClr>
                </a:solidFill>
                <a:effectLst>
                  <a:outerShdw blurRad="38100" dist="38100" dir="2700000" algn="tl">
                    <a:srgbClr val="000000">
                      <a:alpha val="43137"/>
                    </a:srgbClr>
                  </a:outerShdw>
                </a:effectLst>
              </a:rPr>
              <a:t>19</a:t>
            </a:r>
            <a:r>
              <a:rPr lang="vi-VN" sz="3600" b="1" u="sng" dirty="0" smtClean="0">
                <a:solidFill>
                  <a:schemeClr val="tx2">
                    <a:lumMod val="60000"/>
                    <a:lumOff val="40000"/>
                  </a:schemeClr>
                </a:solidFill>
                <a:effectLst>
                  <a:outerShdw blurRad="38100" dist="38100" dir="2700000" algn="tl">
                    <a:srgbClr val="000000">
                      <a:alpha val="43137"/>
                    </a:srgbClr>
                  </a:outerShdw>
                </a:effectLst>
              </a:rPr>
              <a:t>.</a:t>
            </a:r>
            <a:r>
              <a:rPr lang="en-US" sz="3600" b="1" u="sng" dirty="0">
                <a:solidFill>
                  <a:schemeClr val="tx2">
                    <a:lumMod val="60000"/>
                    <a:lumOff val="40000"/>
                  </a:schemeClr>
                </a:solidFill>
                <a:effectLst>
                  <a:outerShdw blurRad="38100" dist="38100" dir="2700000" algn="tl">
                    <a:srgbClr val="000000">
                      <a:alpha val="43137"/>
                    </a:srgbClr>
                  </a:outerShdw>
                </a:effectLst>
              </a:rPr>
              <a:t>3</a:t>
            </a:r>
            <a:endParaRPr lang="en-US" sz="3600" b="1" u="sng" dirty="0" smtClean="0">
              <a:solidFill>
                <a:schemeClr val="tx2">
                  <a:lumMod val="60000"/>
                  <a:lumOff val="40000"/>
                </a:schemeClr>
              </a:solidFill>
              <a:effectLst>
                <a:outerShdw blurRad="38100" dist="38100" dir="2700000" algn="tl">
                  <a:srgbClr val="000000">
                    <a:alpha val="43137"/>
                  </a:srgbClr>
                </a:outerShdw>
              </a:effectLst>
            </a:endParaRPr>
          </a:p>
          <a:p>
            <a:pPr marL="0" indent="0" algn="ctr">
              <a:buNone/>
            </a:pPr>
            <a:endParaRPr lang="en-US" sz="2800" dirty="0" smtClean="0">
              <a:effectLst>
                <a:outerShdw blurRad="38100" dist="38100" dir="2700000" algn="tl">
                  <a:srgbClr val="000000">
                    <a:alpha val="43137"/>
                  </a:srgbClr>
                </a:outerShdw>
              </a:effectLst>
              <a:hlinkClick r:id="rId3" action="ppaction://hlinkfile"/>
            </a:endParaRPr>
          </a:p>
          <a:p>
            <a:pPr marL="0" indent="0" algn="ctr">
              <a:buNone/>
            </a:pPr>
            <a:r>
              <a:rPr lang="vi-VN" sz="2800" dirty="0"/>
              <a:t>adyaiva </a:t>
            </a:r>
            <a:r>
              <a:rPr lang="vi-VN" sz="2800" dirty="0">
                <a:hlinkClick r:id="rId4" action="ppaction://hlinkfile"/>
              </a:rPr>
              <a:t>rājyaḿ</a:t>
            </a:r>
            <a:r>
              <a:rPr lang="vi-VN" sz="2800" dirty="0"/>
              <a:t> </a:t>
            </a:r>
            <a:r>
              <a:rPr lang="vi-VN" sz="2800" dirty="0">
                <a:hlinkClick r:id="rId5" action="ppaction://hlinkfile"/>
              </a:rPr>
              <a:t>balam</a:t>
            </a:r>
            <a:r>
              <a:rPr lang="vi-VN" sz="2800" dirty="0"/>
              <a:t> </a:t>
            </a:r>
            <a:r>
              <a:rPr lang="vi-VN" sz="2800" dirty="0">
                <a:hlinkClick r:id="rId6" action="ppaction://hlinkfile"/>
              </a:rPr>
              <a:t>ṛddha</a:t>
            </a:r>
            <a:r>
              <a:rPr lang="vi-VN" sz="2800" dirty="0"/>
              <a:t>-</a:t>
            </a:r>
            <a:r>
              <a:rPr lang="vi-VN" sz="2800" dirty="0">
                <a:hlinkClick r:id="rId7" action="ppaction://hlinkfile"/>
              </a:rPr>
              <a:t>kośaḿ </a:t>
            </a:r>
            <a:endParaRPr lang="en-US" sz="2800" dirty="0" smtClean="0"/>
          </a:p>
          <a:p>
            <a:pPr marL="0" indent="0" algn="ctr">
              <a:buNone/>
            </a:pPr>
            <a:r>
              <a:rPr lang="en-US" sz="2800" dirty="0" err="1">
                <a:hlinkClick r:id="rId8" action="ppaction://hlinkfile"/>
              </a:rPr>
              <a:t>prakopita</a:t>
            </a:r>
            <a:r>
              <a:rPr lang="en-US" sz="2800" dirty="0"/>
              <a:t>-</a:t>
            </a:r>
            <a:r>
              <a:rPr lang="en-US" sz="2800" dirty="0">
                <a:hlinkClick r:id="rId9" action="ppaction://hlinkfile"/>
              </a:rPr>
              <a:t>brahma</a:t>
            </a:r>
            <a:r>
              <a:rPr lang="en-US" sz="2800" dirty="0"/>
              <a:t>-</a:t>
            </a:r>
            <a:r>
              <a:rPr lang="en-US" sz="2800" dirty="0" err="1"/>
              <a:t>kulānalo</a:t>
            </a:r>
            <a:r>
              <a:rPr lang="en-US" sz="2800" dirty="0"/>
              <a:t> me </a:t>
            </a:r>
            <a:endParaRPr lang="en-US" sz="2800" dirty="0" smtClean="0"/>
          </a:p>
          <a:p>
            <a:pPr marL="0" indent="0" algn="ctr">
              <a:buNone/>
            </a:pPr>
            <a:r>
              <a:rPr lang="en-US" sz="2800" dirty="0" err="1"/>
              <a:t>dahatv</a:t>
            </a:r>
            <a:r>
              <a:rPr lang="en-US" sz="2800" dirty="0"/>
              <a:t> </a:t>
            </a:r>
            <a:r>
              <a:rPr lang="en-US" sz="2800" dirty="0" err="1">
                <a:hlinkClick r:id="rId10" action="ppaction://hlinkfile"/>
              </a:rPr>
              <a:t>abhadrasya</a:t>
            </a:r>
            <a:r>
              <a:rPr lang="en-US" sz="2800" dirty="0"/>
              <a:t> </a:t>
            </a:r>
            <a:r>
              <a:rPr lang="en-US" sz="2800" dirty="0" err="1">
                <a:hlinkClick r:id="rId11" action="ppaction://hlinkfile"/>
              </a:rPr>
              <a:t>punar</a:t>
            </a:r>
            <a:r>
              <a:rPr lang="en-US" sz="2800" dirty="0"/>
              <a:t> </a:t>
            </a:r>
            <a:r>
              <a:rPr lang="en-US" sz="2800" dirty="0" err="1">
                <a:hlinkClick r:id="rId12" action="ppaction://hlinkfile"/>
              </a:rPr>
              <a:t>na</a:t>
            </a:r>
            <a:r>
              <a:rPr lang="en-US" sz="2800" dirty="0"/>
              <a:t> me '</a:t>
            </a:r>
            <a:r>
              <a:rPr lang="en-US" sz="2800" dirty="0" err="1">
                <a:hlinkClick r:id="rId13" action="ppaction://hlinkfile"/>
              </a:rPr>
              <a:t>bhūt</a:t>
            </a:r>
            <a:r>
              <a:rPr lang="en-US" sz="2800" dirty="0">
                <a:hlinkClick r:id="rId13" action="ppaction://hlinkfile"/>
              </a:rPr>
              <a:t> </a:t>
            </a:r>
            <a:endParaRPr lang="en-US" sz="2800" dirty="0" smtClean="0"/>
          </a:p>
          <a:p>
            <a:pPr marL="0" indent="0" algn="ctr">
              <a:buNone/>
            </a:pPr>
            <a:r>
              <a:rPr lang="vi-VN" sz="2800" dirty="0" smtClean="0">
                <a:hlinkClick r:id="rId14" action="ppaction://hlinkfile"/>
              </a:rPr>
              <a:t>pāpīyasī</a:t>
            </a:r>
            <a:r>
              <a:rPr lang="vi-VN" sz="2800" dirty="0" smtClean="0"/>
              <a:t> </a:t>
            </a:r>
            <a:r>
              <a:rPr lang="vi-VN" sz="2800" dirty="0"/>
              <a:t>dhīr </a:t>
            </a:r>
            <a:r>
              <a:rPr lang="vi-VN" sz="2800" dirty="0" smtClean="0">
                <a:hlinkClick r:id="rId15" action="ppaction://hlinkfile"/>
              </a:rPr>
              <a:t>dvija</a:t>
            </a:r>
            <a:r>
              <a:rPr lang="vi-VN" sz="2800" dirty="0" smtClean="0"/>
              <a:t>-</a:t>
            </a:r>
            <a:r>
              <a:rPr lang="vi-VN" sz="2800" dirty="0" smtClean="0">
                <a:hlinkClick r:id="rId16" action="ppaction://hlinkfile"/>
              </a:rPr>
              <a:t>deva</a:t>
            </a:r>
            <a:r>
              <a:rPr lang="vi-VN" sz="2800" dirty="0" smtClean="0"/>
              <a:t>-</a:t>
            </a:r>
            <a:r>
              <a:rPr lang="vi-VN" sz="2800" dirty="0" smtClean="0">
                <a:hlinkClick r:id="rId17" action="ppaction://hlinkfile"/>
              </a:rPr>
              <a:t>gobhyaḥ</a:t>
            </a:r>
            <a:endParaRPr lang="en-US" sz="2800" dirty="0" smtClean="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t>I </a:t>
            </a:r>
            <a:r>
              <a:rPr lang="en-US" sz="2800" dirty="0"/>
              <a:t>am uncivilized and sinful due to my neglect of </a:t>
            </a:r>
            <a:r>
              <a:rPr lang="en-US" sz="2800" dirty="0" err="1"/>
              <a:t>brahminical</a:t>
            </a:r>
            <a:r>
              <a:rPr lang="en-US" sz="2800" dirty="0"/>
              <a:t> culture, God consciousness and cow protection. Therefore I wish that my kingdom, strength and riches burn up immediately by the fire of the </a:t>
            </a:r>
            <a:r>
              <a:rPr lang="en-US" sz="2800" dirty="0" err="1">
                <a:hlinkClick r:id="rId18" action="ppaction://hlinkfile"/>
              </a:rPr>
              <a:t>brāhmaṇa</a:t>
            </a:r>
            <a:r>
              <a:rPr lang="en-US" sz="2800" dirty="0" err="1"/>
              <a:t>'s</a:t>
            </a:r>
            <a:r>
              <a:rPr lang="en-US" sz="2800" dirty="0"/>
              <a:t> wrath so that in the future I may not be guided by such inauspicious attitudes.</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1226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heel(1)">
                                      <p:cBhvr>
                                        <p:cTn id="14" dur="2000"/>
                                        <p:tgtEl>
                                          <p:spTgt spid="2">
                                            <p:txEl>
                                              <p:pRg st="2" end="2"/>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wheel(1)">
                                      <p:cBhvr>
                                        <p:cTn id="20" dur="2000"/>
                                        <p:tgtEl>
                                          <p:spTgt spid="2">
                                            <p:txEl>
                                              <p:pRg st="4" end="4"/>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heel(1)">
                                      <p:cBhvr>
                                        <p:cTn id="23" dur="20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1000"/>
                                        <p:tgtEl>
                                          <p:spTgt spid="2">
                                            <p:txEl>
                                              <p:pRg st="7" end="7"/>
                                            </p:txEl>
                                          </p:spTgt>
                                        </p:tgtEl>
                                      </p:cBhvr>
                                    </p:animEffect>
                                    <p:anim calcmode="lin" valueType="num">
                                      <p:cBhvr>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err="1" smtClean="0"/>
              <a:t>Maharaj</a:t>
            </a:r>
            <a:r>
              <a:rPr lang="en-US" sz="2800" dirty="0" smtClean="0"/>
              <a:t> </a:t>
            </a:r>
            <a:r>
              <a:rPr lang="en-US" sz="2800" dirty="0" err="1" smtClean="0"/>
              <a:t>Parikshit</a:t>
            </a:r>
            <a:r>
              <a:rPr lang="en-US" sz="2800" dirty="0" smtClean="0"/>
              <a:t> </a:t>
            </a:r>
            <a:r>
              <a:rPr lang="en-US" sz="2800" dirty="0"/>
              <a:t>wish that </a:t>
            </a:r>
            <a:r>
              <a:rPr lang="en-US" sz="2800" dirty="0" smtClean="0"/>
              <a:t>his kingdom</a:t>
            </a:r>
            <a:r>
              <a:rPr lang="en-US" sz="2800" dirty="0"/>
              <a:t>, strength and riches burn up immediately by the fire of the </a:t>
            </a:r>
            <a:r>
              <a:rPr lang="en-US" sz="2800" dirty="0" err="1">
                <a:hlinkClick r:id="rId2" action="ppaction://hlinkfile"/>
              </a:rPr>
              <a:t>brāhmaṇa</a:t>
            </a:r>
            <a:r>
              <a:rPr lang="en-US" sz="2800" dirty="0" err="1"/>
              <a:t>'s</a:t>
            </a:r>
            <a:r>
              <a:rPr lang="en-US" sz="2800" dirty="0"/>
              <a:t> </a:t>
            </a:r>
            <a:r>
              <a:rPr lang="en-US" sz="2800" dirty="0" smtClean="0"/>
              <a:t>wrath?</a:t>
            </a:r>
          </a:p>
          <a:p>
            <a:pPr lvl="1">
              <a:buFont typeface="Wingdings" pitchFamily="2" charset="2"/>
              <a:buChar char="Ø"/>
            </a:pPr>
            <a:r>
              <a:rPr lang="en-US" sz="2400" dirty="0" smtClean="0">
                <a:solidFill>
                  <a:schemeClr val="tx2">
                    <a:lumMod val="60000"/>
                    <a:lumOff val="40000"/>
                  </a:schemeClr>
                </a:solidFill>
                <a:effectLst>
                  <a:outerShdw blurRad="38100" dist="38100" dir="2700000" algn="tl">
                    <a:srgbClr val="000000">
                      <a:alpha val="43137"/>
                    </a:srgbClr>
                  </a:outerShdw>
                </a:effectLst>
              </a:rPr>
              <a:t>Pride – Pride comes with the Strength &amp; Wealth and may enable one to act in an </a:t>
            </a:r>
            <a:r>
              <a:rPr lang="en-US" sz="2400" dirty="0" err="1" smtClean="0">
                <a:solidFill>
                  <a:schemeClr val="tx2">
                    <a:lumMod val="60000"/>
                    <a:lumOff val="40000"/>
                  </a:schemeClr>
                </a:solidFill>
                <a:effectLst>
                  <a:outerShdw blurRad="38100" dist="38100" dir="2700000" algn="tl">
                    <a:srgbClr val="000000">
                      <a:alpha val="43137"/>
                    </a:srgbClr>
                  </a:outerShdw>
                </a:effectLst>
              </a:rPr>
              <a:t>inauspecious</a:t>
            </a:r>
            <a:r>
              <a:rPr lang="en-US" sz="2400" dirty="0" smtClean="0">
                <a:solidFill>
                  <a:schemeClr val="tx2">
                    <a:lumMod val="60000"/>
                    <a:lumOff val="40000"/>
                  </a:schemeClr>
                </a:solidFill>
                <a:effectLst>
                  <a:outerShdw blurRad="38100" dist="38100" dir="2700000" algn="tl">
                    <a:srgbClr val="000000">
                      <a:alpha val="43137"/>
                    </a:srgbClr>
                  </a:outerShdw>
                </a:effectLst>
              </a:rPr>
              <a:t> way.</a:t>
            </a:r>
          </a:p>
          <a:p>
            <a:pPr lvl="1">
              <a:buFont typeface="Wingdings" pitchFamily="2" charset="2"/>
              <a:buChar char="Ø"/>
            </a:pPr>
            <a:r>
              <a:rPr lang="en-US" sz="2400" dirty="0" err="1" smtClean="0">
                <a:solidFill>
                  <a:schemeClr val="tx2">
                    <a:lumMod val="60000"/>
                    <a:lumOff val="40000"/>
                  </a:schemeClr>
                </a:solidFill>
                <a:effectLst>
                  <a:outerShdw blurRad="38100" dist="38100" dir="2700000" algn="tl">
                    <a:srgbClr val="000000">
                      <a:alpha val="43137"/>
                    </a:srgbClr>
                  </a:outerShdw>
                </a:effectLst>
              </a:rPr>
              <a:t>Exmaple</a:t>
            </a:r>
            <a:r>
              <a:rPr lang="en-US" sz="2400" dirty="0" smtClean="0">
                <a:solidFill>
                  <a:schemeClr val="tx2">
                    <a:lumMod val="60000"/>
                    <a:lumOff val="40000"/>
                  </a:schemeClr>
                </a:solidFill>
                <a:effectLst>
                  <a:outerShdw blurRad="38100" dist="38100" dir="2700000" algn="tl">
                    <a:srgbClr val="000000">
                      <a:alpha val="43137"/>
                    </a:srgbClr>
                  </a:outerShdw>
                </a:effectLst>
              </a:rPr>
              <a:t>: </a:t>
            </a:r>
            <a:r>
              <a:rPr lang="en-US" sz="2400" dirty="0" err="1" smtClean="0">
                <a:solidFill>
                  <a:schemeClr val="tx2">
                    <a:lumMod val="60000"/>
                    <a:lumOff val="40000"/>
                  </a:schemeClr>
                </a:solidFill>
                <a:effectLst>
                  <a:outerShdw blurRad="38100" dist="38100" dir="2700000" algn="tl">
                    <a:srgbClr val="000000">
                      <a:alpha val="43137"/>
                    </a:srgbClr>
                  </a:outerShdw>
                </a:effectLst>
              </a:rPr>
              <a:t>Nalakuvara</a:t>
            </a:r>
            <a:r>
              <a:rPr lang="en-US" sz="2400" dirty="0" smtClean="0">
                <a:solidFill>
                  <a:schemeClr val="tx2">
                    <a:lumMod val="60000"/>
                    <a:lumOff val="40000"/>
                  </a:schemeClr>
                </a:solidFill>
                <a:effectLst>
                  <a:outerShdw blurRad="38100" dist="38100" dir="2700000" algn="tl">
                    <a:srgbClr val="000000">
                      <a:alpha val="43137"/>
                    </a:srgbClr>
                  </a:outerShdw>
                </a:effectLst>
              </a:rPr>
              <a:t> &amp; </a:t>
            </a:r>
            <a:r>
              <a:rPr lang="en-US" sz="2400" dirty="0" err="1" smtClean="0">
                <a:solidFill>
                  <a:schemeClr val="tx2">
                    <a:lumMod val="60000"/>
                    <a:lumOff val="40000"/>
                  </a:schemeClr>
                </a:solidFill>
                <a:effectLst>
                  <a:outerShdw blurRad="38100" dist="38100" dir="2700000" algn="tl">
                    <a:srgbClr val="000000">
                      <a:alpha val="43137"/>
                    </a:srgbClr>
                  </a:outerShdw>
                </a:effectLst>
              </a:rPr>
              <a:t>Manigriva</a:t>
            </a:r>
            <a:r>
              <a:rPr lang="en-US" sz="2400" dirty="0" smtClean="0">
                <a:solidFill>
                  <a:schemeClr val="tx2">
                    <a:lumMod val="60000"/>
                    <a:lumOff val="40000"/>
                  </a:schemeClr>
                </a:solidFill>
                <a:effectLst>
                  <a:outerShdw blurRad="38100" dist="38100" dir="2700000" algn="tl">
                    <a:srgbClr val="000000">
                      <a:alpha val="43137"/>
                    </a:srgbClr>
                  </a:outerShdw>
                </a:effectLst>
              </a:rPr>
              <a:t>. King Vena.</a:t>
            </a:r>
            <a:endParaRPr lang="en-US" sz="2400" dirty="0" smtClean="0">
              <a:solidFill>
                <a:schemeClr val="tx2">
                  <a:lumMod val="60000"/>
                  <a:lumOff val="40000"/>
                </a:schemeClr>
              </a:solidFill>
              <a:effectLst>
                <a:outerShdw blurRad="38100" dist="38100" dir="2700000" algn="tl">
                  <a:srgbClr val="000000">
                    <a:alpha val="43137"/>
                  </a:srgbClr>
                </a:outerShdw>
              </a:effectLst>
            </a:endParaRPr>
          </a:p>
          <a:p>
            <a:pPr>
              <a:buFont typeface="Wingdings" pitchFamily="2" charset="2"/>
              <a:buChar char="Ø"/>
            </a:pPr>
            <a:r>
              <a:rPr lang="en-US" sz="2800" dirty="0" smtClean="0"/>
              <a:t>Cow </a:t>
            </a:r>
            <a:r>
              <a:rPr lang="en-US" sz="2800" dirty="0"/>
              <a:t>protection means feeding the </a:t>
            </a:r>
            <a:r>
              <a:rPr lang="en-US" sz="2800" dirty="0" err="1"/>
              <a:t>brahminical</a:t>
            </a:r>
            <a:r>
              <a:rPr lang="en-US" sz="2800" dirty="0"/>
              <a:t> </a:t>
            </a:r>
            <a:r>
              <a:rPr lang="en-US" sz="2800" dirty="0" smtClean="0"/>
              <a:t>culture, How?</a:t>
            </a:r>
          </a:p>
          <a:p>
            <a:pPr lvl="1">
              <a:buFont typeface="Wingdings" pitchFamily="2" charset="2"/>
              <a:buChar char="Ø"/>
            </a:pPr>
            <a:r>
              <a:rPr lang="en-US" sz="2400" dirty="0" smtClean="0">
                <a:effectLst>
                  <a:outerShdw blurRad="38100" dist="38100" dir="2700000" algn="tl">
                    <a:srgbClr val="000000">
                      <a:alpha val="43137"/>
                    </a:srgbClr>
                  </a:outerShdw>
                </a:effectLst>
                <a:latin typeface="+mj-lt"/>
              </a:rPr>
              <a:t>Cow being one the seven mother and it’s </a:t>
            </a:r>
            <a:r>
              <a:rPr lang="en-US" sz="2400" dirty="0" err="1" smtClean="0">
                <a:effectLst>
                  <a:outerShdw blurRad="38100" dist="38100" dir="2700000" algn="tl">
                    <a:srgbClr val="000000">
                      <a:alpha val="43137"/>
                    </a:srgbClr>
                  </a:outerShdw>
                </a:effectLst>
                <a:latin typeface="+mj-lt"/>
              </a:rPr>
              <a:t>existance</a:t>
            </a:r>
            <a:r>
              <a:rPr lang="en-US" sz="2400" dirty="0" smtClean="0">
                <a:effectLst>
                  <a:outerShdw blurRad="38100" dist="38100" dir="2700000" algn="tl">
                    <a:srgbClr val="000000">
                      <a:alpha val="43137"/>
                    </a:srgbClr>
                  </a:outerShdw>
                </a:effectLst>
                <a:latin typeface="+mj-lt"/>
              </a:rPr>
              <a:t> is full of service.</a:t>
            </a:r>
          </a:p>
          <a:p>
            <a:pPr lvl="1">
              <a:buFont typeface="Wingdings" pitchFamily="2" charset="2"/>
              <a:buChar char="Ø"/>
            </a:pPr>
            <a:r>
              <a:rPr lang="en-US" sz="2400" dirty="0" smtClean="0">
                <a:effectLst>
                  <a:outerShdw blurRad="38100" dist="38100" dir="2700000" algn="tl">
                    <a:srgbClr val="000000">
                      <a:alpha val="43137"/>
                    </a:srgbClr>
                  </a:outerShdw>
                </a:effectLst>
                <a:latin typeface="+mj-lt"/>
              </a:rPr>
              <a:t>Cow is not a object to make money.</a:t>
            </a:r>
          </a:p>
          <a:p>
            <a:pPr lvl="1">
              <a:buFont typeface="Wingdings" pitchFamily="2" charset="2"/>
              <a:buChar char="Ø"/>
            </a:pPr>
            <a:r>
              <a:rPr lang="en-US" sz="2400" dirty="0" smtClean="0">
                <a:effectLst>
                  <a:outerShdw blurRad="38100" dist="38100" dir="2700000" algn="tl">
                    <a:srgbClr val="000000">
                      <a:alpha val="43137"/>
                    </a:srgbClr>
                  </a:outerShdw>
                </a:effectLst>
                <a:latin typeface="+mj-lt"/>
              </a:rPr>
              <a:t>Cows milk nourishes fine tissues and brings one to  the mode of goodness.</a:t>
            </a:r>
            <a:endParaRPr lang="en-US" sz="24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7631458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a:t>Progressive human civilization is based </a:t>
            </a:r>
            <a:r>
              <a:rPr lang="en-US" sz="2800" dirty="0" smtClean="0"/>
              <a:t>on?</a:t>
            </a:r>
          </a:p>
          <a:p>
            <a:pPr lvl="1">
              <a:buFont typeface="Wingdings" pitchFamily="2" charset="2"/>
              <a:buChar char="Ø"/>
            </a:pPr>
            <a:r>
              <a:rPr lang="en-US" sz="2400" dirty="0" err="1" smtClean="0"/>
              <a:t>Brahminical</a:t>
            </a:r>
            <a:r>
              <a:rPr lang="en-US" sz="2400" dirty="0" smtClean="0"/>
              <a:t> </a:t>
            </a:r>
            <a:r>
              <a:rPr lang="en-US" sz="2400" dirty="0"/>
              <a:t>culture for self-purification, </a:t>
            </a:r>
            <a:endParaRPr lang="en-US" sz="2400" dirty="0" smtClean="0"/>
          </a:p>
          <a:p>
            <a:pPr lvl="1">
              <a:buFont typeface="Wingdings" pitchFamily="2" charset="2"/>
              <a:buChar char="Ø"/>
            </a:pPr>
            <a:r>
              <a:rPr lang="en-US" sz="2400" dirty="0" smtClean="0"/>
              <a:t>God </a:t>
            </a:r>
            <a:r>
              <a:rPr lang="en-US" sz="2400" dirty="0"/>
              <a:t>consciousness for self-realization and </a:t>
            </a:r>
            <a:endParaRPr lang="en-US" sz="2400" dirty="0" smtClean="0"/>
          </a:p>
          <a:p>
            <a:pPr lvl="1">
              <a:buFont typeface="Wingdings" pitchFamily="2" charset="2"/>
              <a:buChar char="Ø"/>
            </a:pPr>
            <a:r>
              <a:rPr lang="en-US" sz="2400" dirty="0" smtClean="0"/>
              <a:t>Cow </a:t>
            </a:r>
            <a:r>
              <a:rPr lang="en-US" sz="2400" dirty="0"/>
              <a:t>protection for getting sufficient milk and the best food to continue a perfect civilization </a:t>
            </a:r>
            <a:endParaRPr lang="en-US" sz="2400" dirty="0" smtClean="0"/>
          </a:p>
          <a:p>
            <a:pPr>
              <a:buFont typeface="Wingdings" pitchFamily="2" charset="2"/>
              <a:buChar char="Ø"/>
            </a:pPr>
            <a:r>
              <a:rPr lang="en-US" sz="2400" dirty="0" smtClean="0">
                <a:effectLst>
                  <a:outerShdw blurRad="38100" dist="38100" dir="2700000" algn="tl">
                    <a:srgbClr val="000000">
                      <a:alpha val="43137"/>
                    </a:srgbClr>
                  </a:outerShdw>
                </a:effectLst>
              </a:rPr>
              <a:t>All </a:t>
            </a:r>
            <a:r>
              <a:rPr lang="en-US" sz="2400" dirty="0">
                <a:effectLst>
                  <a:outerShdw blurRad="38100" dist="38100" dir="2700000" algn="tl">
                    <a:srgbClr val="000000">
                      <a:alpha val="43137"/>
                    </a:srgbClr>
                  </a:outerShdw>
                </a:effectLst>
              </a:rPr>
              <a:t>economic development of the state by trade, commerce, agriculture and industries must be fully utilized in relation to the above </a:t>
            </a:r>
            <a:r>
              <a:rPr lang="en-US" sz="2400" dirty="0" smtClean="0">
                <a:effectLst>
                  <a:outerShdw blurRad="38100" dist="38100" dir="2700000" algn="tl">
                    <a:srgbClr val="000000">
                      <a:alpha val="43137"/>
                    </a:srgbClr>
                  </a:outerShdw>
                </a:effectLst>
              </a:rPr>
              <a:t>principles</a:t>
            </a:r>
            <a:r>
              <a:rPr lang="en-US" dirty="0" smtClean="0"/>
              <a:t>.</a:t>
            </a:r>
          </a:p>
          <a:p>
            <a:pPr marL="0" indent="0">
              <a:buNone/>
            </a:pPr>
            <a:endParaRPr lang="en-US" dirty="0" smtClean="0"/>
          </a:p>
          <a:p>
            <a:pPr>
              <a:buFont typeface="Wingdings" pitchFamily="2" charset="2"/>
              <a:buChar char="Ø"/>
            </a:pPr>
            <a:r>
              <a:rPr lang="en-US" sz="2800" dirty="0" smtClean="0">
                <a:effectLst>
                  <a:outerShdw blurRad="38100" dist="38100" dir="2700000" algn="tl">
                    <a:srgbClr val="000000">
                      <a:alpha val="43137"/>
                    </a:srgbClr>
                  </a:outerShdw>
                </a:effectLst>
              </a:rPr>
              <a:t>What does Age of Kali aims at?</a:t>
            </a:r>
          </a:p>
          <a:p>
            <a:pPr lvl="1">
              <a:buFont typeface="Wingdings" pitchFamily="2" charset="2"/>
              <a:buChar char="Ø"/>
            </a:pPr>
            <a:r>
              <a:rPr lang="en-US" sz="2400" dirty="0" smtClean="0"/>
              <a:t>Killing </a:t>
            </a:r>
            <a:r>
              <a:rPr lang="en-US" sz="2400" dirty="0"/>
              <a:t>the higher principles of </a:t>
            </a:r>
            <a:r>
              <a:rPr lang="en-US" sz="2400" dirty="0" smtClean="0"/>
              <a:t>life.</a:t>
            </a:r>
          </a:p>
          <a:p>
            <a:pPr lvl="1">
              <a:buFont typeface="Wingdings" pitchFamily="2" charset="2"/>
              <a:buChar char="Ø"/>
            </a:pPr>
            <a:r>
              <a:rPr lang="en-US" sz="2400" dirty="0" err="1">
                <a:hlinkClick r:id="rId2" action="ppaction://hlinkfile"/>
              </a:rPr>
              <a:t>Mahārāja</a:t>
            </a:r>
            <a:r>
              <a:rPr lang="en-US" sz="2400" dirty="0"/>
              <a:t> </a:t>
            </a:r>
            <a:r>
              <a:rPr lang="en-US" sz="2400" dirty="0" err="1">
                <a:hlinkClick r:id="rId3" action="ppaction://hlinkfile"/>
              </a:rPr>
              <a:t>Parīkṣit</a:t>
            </a:r>
            <a:r>
              <a:rPr lang="en-US" sz="2400" dirty="0"/>
              <a:t> was induced to disregard the </a:t>
            </a:r>
            <a:r>
              <a:rPr lang="en-US" sz="2400" dirty="0" err="1"/>
              <a:t>brahminical</a:t>
            </a:r>
            <a:r>
              <a:rPr lang="en-US" sz="2400" dirty="0"/>
              <a:t> culture due to a slight provocation of hunger and </a:t>
            </a:r>
            <a:r>
              <a:rPr lang="en-US" sz="2400" dirty="0" smtClean="0"/>
              <a:t>thirst.</a:t>
            </a:r>
          </a:p>
          <a:p>
            <a:pPr marL="457200" lvl="1" indent="0">
              <a:buNone/>
            </a:pPr>
            <a:endParaRPr lang="en-US" sz="2400" dirty="0" smtClean="0"/>
          </a:p>
          <a:p>
            <a:pPr marL="914400" lvl="2" indent="0">
              <a:buNone/>
            </a:pPr>
            <a:endParaRPr lang="en-US" sz="1600" dirty="0" smtClean="0">
              <a:effectLst>
                <a:outerShdw blurRad="38100" dist="38100" dir="2700000" algn="tl">
                  <a:srgbClr val="000000">
                    <a:alpha val="43137"/>
                  </a:srgbClr>
                </a:outerShdw>
              </a:effectLst>
            </a:endParaRPr>
          </a:p>
          <a:p>
            <a:pPr lvl="1"/>
            <a:endParaRPr lang="en-US" sz="2000" dirty="0">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a:p>
            <a:pPr lvl="1"/>
            <a:endParaRPr lang="en-US" sz="2000" dirty="0">
              <a:solidFill>
                <a:schemeClr val="tx2">
                  <a:lumMod val="60000"/>
                  <a:lumOff val="40000"/>
                </a:schemeClr>
              </a:solidFill>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39056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a:t>How to achieve peace and prosperity in the world</a:t>
            </a:r>
            <a:r>
              <a:rPr lang="en-US" sz="2800" dirty="0">
                <a:effectLst>
                  <a:outerShdw blurRad="38100" dist="38100" dir="2700000" algn="tl">
                    <a:srgbClr val="000000">
                      <a:alpha val="43137"/>
                    </a:srgbClr>
                  </a:outerShdw>
                </a:effectLst>
              </a:rPr>
              <a:t>?</a:t>
            </a:r>
          </a:p>
          <a:p>
            <a:pPr lvl="1">
              <a:buFont typeface="Wingdings" pitchFamily="2" charset="2"/>
              <a:buChar char="Ø"/>
            </a:pPr>
            <a:r>
              <a:rPr lang="en-US" sz="2400" dirty="0"/>
              <a:t>Every state and every home must endeavor to advance the cause of  </a:t>
            </a:r>
            <a:r>
              <a:rPr lang="en-US" sz="2400" dirty="0" err="1"/>
              <a:t>brahminical</a:t>
            </a:r>
            <a:r>
              <a:rPr lang="en-US" sz="2400" dirty="0"/>
              <a:t> culture for self-purification, God consciousness for self-realization and cow protection for getting sufficient milk and the best food to continue a perfect civilization</a:t>
            </a:r>
            <a:endParaRPr lang="en-US" sz="2400" dirty="0">
              <a:effectLst>
                <a:outerShdw blurRad="38100" dist="38100" dir="2700000" algn="tl">
                  <a:srgbClr val="000000">
                    <a:alpha val="43137"/>
                  </a:srgbClr>
                </a:outerShdw>
              </a:effectLst>
            </a:endParaRPr>
          </a:p>
          <a:p>
            <a:pPr>
              <a:buFont typeface="Wingdings" pitchFamily="2" charset="2"/>
              <a:buChar char="Ø"/>
            </a:pPr>
            <a:r>
              <a:rPr lang="en-US" sz="2800" b="1" i="1" u="sng" dirty="0" smtClean="0">
                <a:effectLst>
                  <a:outerShdw blurRad="38100" dist="38100" dir="2700000" algn="tl">
                    <a:srgbClr val="000000">
                      <a:alpha val="43137"/>
                    </a:srgbClr>
                  </a:outerShdw>
                </a:effectLst>
              </a:rPr>
              <a:t>Practical </a:t>
            </a:r>
            <a:r>
              <a:rPr lang="en-US" sz="2800" b="1" i="1" u="sng" dirty="0" smtClean="0">
                <a:effectLst>
                  <a:outerShdw blurRad="38100" dist="38100" dir="2700000" algn="tl">
                    <a:srgbClr val="000000">
                      <a:alpha val="43137"/>
                    </a:srgbClr>
                  </a:outerShdw>
                </a:effectLst>
              </a:rPr>
              <a:t>Application!</a:t>
            </a:r>
            <a:endParaRPr lang="en-US" sz="2800" b="1" i="1" u="sng" dirty="0">
              <a:effectLst>
                <a:outerShdw blurRad="38100" dist="38100" dir="2700000" algn="tl">
                  <a:srgbClr val="000000">
                    <a:alpha val="43137"/>
                  </a:srgbClr>
                </a:outerShdw>
              </a:effectLst>
            </a:endParaRPr>
          </a:p>
          <a:p>
            <a:pPr lvl="1">
              <a:buFont typeface="Wingdings" pitchFamily="2" charset="2"/>
              <a:buChar char="Ø"/>
            </a:pPr>
            <a:r>
              <a:rPr lang="en-US" sz="2400" dirty="0" smtClean="0">
                <a:effectLst>
                  <a:outerShdw blurRad="38100" dist="38100" dir="2700000" algn="tl">
                    <a:srgbClr val="000000">
                      <a:alpha val="43137"/>
                    </a:srgbClr>
                  </a:outerShdw>
                </a:effectLst>
              </a:rPr>
              <a:t>Don’t become proud of  your Strength </a:t>
            </a:r>
            <a:r>
              <a:rPr lang="en-US" sz="2400" dirty="0">
                <a:effectLst>
                  <a:outerShdw blurRad="38100" dist="38100" dir="2700000" algn="tl">
                    <a:srgbClr val="000000">
                      <a:alpha val="43137"/>
                    </a:srgbClr>
                  </a:outerShdw>
                </a:effectLst>
              </a:rPr>
              <a:t>&amp; </a:t>
            </a:r>
            <a:r>
              <a:rPr lang="en-US" sz="2400" dirty="0" smtClean="0">
                <a:effectLst>
                  <a:outerShdw blurRad="38100" dist="38100" dir="2700000" algn="tl">
                    <a:srgbClr val="000000">
                      <a:alpha val="43137"/>
                    </a:srgbClr>
                  </a:outerShdw>
                </a:effectLst>
              </a:rPr>
              <a:t>Wealth and act in an </a:t>
            </a:r>
            <a:r>
              <a:rPr lang="en-US" sz="2400" dirty="0" err="1" smtClean="0">
                <a:effectLst>
                  <a:outerShdw blurRad="38100" dist="38100" dir="2700000" algn="tl">
                    <a:srgbClr val="000000">
                      <a:alpha val="43137"/>
                    </a:srgbClr>
                  </a:outerShdw>
                </a:effectLst>
              </a:rPr>
              <a:t>inauspecious</a:t>
            </a:r>
            <a:r>
              <a:rPr lang="en-US" sz="2400" dirty="0" smtClean="0">
                <a:effectLst>
                  <a:outerShdw blurRad="38100" dist="38100" dir="2700000" algn="tl">
                    <a:srgbClr val="000000">
                      <a:alpha val="43137"/>
                    </a:srgbClr>
                  </a:outerShdw>
                </a:effectLst>
              </a:rPr>
              <a:t> way.</a:t>
            </a:r>
          </a:p>
          <a:p>
            <a:pPr lvl="1">
              <a:buFont typeface="Wingdings" pitchFamily="2" charset="2"/>
              <a:buChar char="Ø"/>
            </a:pPr>
            <a:r>
              <a:rPr lang="en-US" sz="2400" dirty="0" smtClean="0">
                <a:effectLst>
                  <a:outerShdw blurRad="38100" dist="38100" dir="2700000" algn="tl">
                    <a:srgbClr val="000000">
                      <a:alpha val="43137"/>
                    </a:srgbClr>
                  </a:outerShdw>
                </a:effectLst>
                <a:latin typeface="+mj-lt"/>
              </a:rPr>
              <a:t>Know that SPG is the source of you Strength &amp; Wealth.</a:t>
            </a:r>
          </a:p>
          <a:p>
            <a:pPr lvl="1">
              <a:buFont typeface="Wingdings" pitchFamily="2" charset="2"/>
              <a:buChar char="Ø"/>
            </a:pPr>
            <a:r>
              <a:rPr lang="en-US" sz="2400" dirty="0" smtClean="0"/>
              <a:t>Engage your wealth </a:t>
            </a:r>
            <a:r>
              <a:rPr lang="en-US" sz="2400" dirty="0"/>
              <a:t>and strength </a:t>
            </a:r>
            <a:r>
              <a:rPr lang="en-US" sz="2400" dirty="0" smtClean="0"/>
              <a:t>in </a:t>
            </a:r>
            <a:r>
              <a:rPr lang="en-US" sz="2400" dirty="0"/>
              <a:t>the advancement of </a:t>
            </a:r>
            <a:r>
              <a:rPr lang="en-US" sz="2400" dirty="0" err="1"/>
              <a:t>brahminical</a:t>
            </a:r>
            <a:r>
              <a:rPr lang="en-US" sz="2400" dirty="0"/>
              <a:t> culture, God consciousness and cow </a:t>
            </a:r>
            <a:r>
              <a:rPr lang="en-US" sz="2400" dirty="0" smtClean="0"/>
              <a:t>protection</a:t>
            </a:r>
            <a:r>
              <a:rPr lang="en-US" sz="2400" dirty="0" smtClean="0">
                <a:effectLst>
                  <a:outerShdw blurRad="38100" dist="38100" dir="2700000" algn="tl">
                    <a:srgbClr val="000000">
                      <a:alpha val="43137"/>
                    </a:srgbClr>
                  </a:outerShdw>
                </a:effectLst>
              </a:rPr>
              <a:t>. This will bring </a:t>
            </a:r>
            <a:r>
              <a:rPr lang="en-US" sz="2400" dirty="0"/>
              <a:t>peace and prosperity in the </a:t>
            </a:r>
            <a:r>
              <a:rPr lang="en-US" sz="2400" dirty="0" smtClean="0"/>
              <a:t>world</a:t>
            </a:r>
            <a:r>
              <a:rPr lang="en-US" sz="2400" dirty="0" smtClean="0"/>
              <a:t>.</a:t>
            </a:r>
          </a:p>
          <a:p>
            <a:pPr lvl="1">
              <a:buFont typeface="Wingdings" pitchFamily="2" charset="2"/>
              <a:buChar char="Ø"/>
            </a:pPr>
            <a:r>
              <a:rPr lang="en-US" sz="2400" dirty="0" smtClean="0">
                <a:effectLst>
                  <a:outerShdw blurRad="38100" dist="38100" dir="2700000" algn="tl">
                    <a:srgbClr val="000000">
                      <a:alpha val="43137"/>
                    </a:srgbClr>
                  </a:outerShdw>
                </a:effectLst>
              </a:rPr>
              <a:t>Lead a principle </a:t>
            </a:r>
            <a:r>
              <a:rPr lang="en-US" sz="2400" dirty="0">
                <a:effectLst>
                  <a:outerShdw blurRad="38100" dist="38100" dir="2700000" algn="tl">
                    <a:srgbClr val="000000">
                      <a:alpha val="43137"/>
                    </a:srgbClr>
                  </a:outerShdw>
                </a:effectLst>
              </a:rPr>
              <a:t>centered </a:t>
            </a:r>
            <a:r>
              <a:rPr lang="en-US" sz="2400" dirty="0" smtClean="0">
                <a:effectLst>
                  <a:outerShdw blurRad="38100" dist="38100" dir="2700000" algn="tl">
                    <a:srgbClr val="000000">
                      <a:alpha val="43137"/>
                    </a:srgbClr>
                  </a:outerShdw>
                </a:effectLst>
              </a:rPr>
              <a:t>Life:</a:t>
            </a:r>
          </a:p>
          <a:p>
            <a:pPr lvl="2">
              <a:buFont typeface="Wingdings" pitchFamily="2" charset="2"/>
              <a:buChar char="Ø"/>
            </a:pPr>
            <a:r>
              <a:rPr lang="en-US" dirty="0" smtClean="0">
                <a:effectLst>
                  <a:outerShdw blurRad="38100" dist="38100" dir="2700000" algn="tl">
                    <a:srgbClr val="000000">
                      <a:alpha val="43137"/>
                    </a:srgbClr>
                  </a:outerShdw>
                </a:effectLst>
              </a:rPr>
              <a:t>Follow Injunctions </a:t>
            </a:r>
            <a:r>
              <a:rPr lang="en-US" dirty="0">
                <a:effectLst>
                  <a:outerShdw blurRad="38100" dist="38100" dir="2700000" algn="tl">
                    <a:srgbClr val="000000">
                      <a:alpha val="43137"/>
                    </a:srgbClr>
                  </a:outerShdw>
                </a:effectLst>
              </a:rPr>
              <a:t>/ instructions  of </a:t>
            </a:r>
            <a:r>
              <a:rPr lang="en-US" dirty="0" err="1">
                <a:effectLst>
                  <a:outerShdw blurRad="38100" dist="38100" dir="2700000" algn="tl">
                    <a:srgbClr val="000000">
                      <a:alpha val="43137"/>
                    </a:srgbClr>
                  </a:outerShdw>
                </a:effectLst>
              </a:rPr>
              <a:t>Spritual</a:t>
            </a:r>
            <a:r>
              <a:rPr lang="en-US" dirty="0">
                <a:effectLst>
                  <a:outerShdw blurRad="38100" dist="38100" dir="2700000" algn="tl">
                    <a:srgbClr val="000000">
                      <a:alpha val="43137"/>
                    </a:srgbClr>
                  </a:outerShdw>
                </a:effectLst>
              </a:rPr>
              <a:t> master and Lord </a:t>
            </a:r>
            <a:r>
              <a:rPr lang="en-US" dirty="0" err="1" smtClean="0">
                <a:effectLst>
                  <a:outerShdw blurRad="38100" dist="38100" dir="2700000" algn="tl">
                    <a:srgbClr val="000000">
                      <a:alpha val="43137"/>
                    </a:srgbClr>
                  </a:outerShdw>
                </a:effectLst>
              </a:rPr>
              <a:t>Krsna</a:t>
            </a:r>
            <a:r>
              <a:rPr lang="en-US" dirty="0" smtClean="0">
                <a:effectLst>
                  <a:outerShdw blurRad="38100" dist="38100" dir="2700000" algn="tl">
                    <a:srgbClr val="000000">
                      <a:alpha val="43137"/>
                    </a:srgbClr>
                  </a:outerShdw>
                </a:effectLst>
              </a:rPr>
              <a:t>. </a:t>
            </a:r>
          </a:p>
          <a:p>
            <a:pPr lvl="2">
              <a:buFont typeface="Wingdings" pitchFamily="2" charset="2"/>
              <a:buChar char="Ø"/>
            </a:pPr>
            <a:r>
              <a:rPr lang="en-US" dirty="0" err="1" smtClean="0">
                <a:effectLst>
                  <a:outerShdw blurRad="38100" dist="38100" dir="2700000" algn="tl">
                    <a:srgbClr val="000000">
                      <a:alpha val="43137"/>
                    </a:srgbClr>
                  </a:outerShdw>
                </a:effectLst>
              </a:rPr>
              <a:t>Dadami</a:t>
            </a:r>
            <a:r>
              <a:rPr lang="en-US" dirty="0" smtClean="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Bhuddiyogam</a:t>
            </a:r>
            <a:r>
              <a:rPr lang="en-US" dirty="0">
                <a:effectLst>
                  <a:outerShdw blurRad="38100" dist="38100" dir="2700000" algn="tl">
                    <a:srgbClr val="000000">
                      <a:alpha val="43137"/>
                    </a:srgbClr>
                  </a:outerShdw>
                </a:effectLst>
              </a:rPr>
              <a:t> tam </a:t>
            </a:r>
            <a:r>
              <a:rPr lang="en-US" dirty="0" err="1">
                <a:effectLst>
                  <a:outerShdw blurRad="38100" dist="38100" dir="2700000" algn="tl">
                    <a:srgbClr val="000000">
                      <a:alpha val="43137"/>
                    </a:srgbClr>
                  </a:outerShdw>
                </a:effectLst>
              </a:rPr>
              <a:t>yena</a:t>
            </a:r>
            <a:r>
              <a:rPr lang="en-US" dirty="0">
                <a:effectLst>
                  <a:outerShdw blurRad="38100" dist="38100" dir="2700000" algn="tl">
                    <a:srgbClr val="000000">
                      <a:alpha val="43137"/>
                    </a:srgbClr>
                  </a:outerShdw>
                </a:effectLst>
              </a:rPr>
              <a:t> mam </a:t>
            </a:r>
            <a:r>
              <a:rPr lang="en-US" dirty="0" err="1">
                <a:effectLst>
                  <a:outerShdw blurRad="38100" dist="38100" dir="2700000" algn="tl">
                    <a:srgbClr val="000000">
                      <a:alpha val="43137"/>
                    </a:srgbClr>
                  </a:outerShdw>
                </a:effectLst>
              </a:rPr>
              <a:t>upayanthiti</a:t>
            </a:r>
            <a:endParaRPr lang="en-US"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633275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sa</a:t>
            </a:r>
            <a:r>
              <a:rPr lang="vi-VN" sz="2800" dirty="0"/>
              <a:t> cintayann </a:t>
            </a:r>
            <a:r>
              <a:rPr lang="vi-VN" sz="2800" dirty="0">
                <a:hlinkClick r:id="rId5" action="ppaction://hlinkfile"/>
              </a:rPr>
              <a:t>ittham</a:t>
            </a:r>
            <a:r>
              <a:rPr lang="vi-VN" sz="2800" dirty="0"/>
              <a:t> athāśṛṇod </a:t>
            </a:r>
            <a:r>
              <a:rPr lang="vi-VN" sz="2800" dirty="0" smtClean="0">
                <a:hlinkClick r:id="rId6" action="ppaction://hlinkfile"/>
              </a:rPr>
              <a:t>yathā</a:t>
            </a:r>
            <a:endParaRPr lang="en-US" sz="2800" dirty="0" smtClean="0"/>
          </a:p>
          <a:p>
            <a:pPr marL="0" indent="0" algn="ctr">
              <a:buNone/>
            </a:pPr>
            <a:r>
              <a:rPr lang="vi-VN" sz="2800" dirty="0">
                <a:hlinkClick r:id="rId7" action="ppaction://hlinkfile"/>
              </a:rPr>
              <a:t>muneḥ</a:t>
            </a:r>
            <a:r>
              <a:rPr lang="vi-VN" sz="2800" dirty="0"/>
              <a:t> sutokto nirṛtis </a:t>
            </a:r>
            <a:r>
              <a:rPr lang="vi-VN" sz="2800" dirty="0" smtClean="0"/>
              <a:t>takṣakākhyaḥ</a:t>
            </a:r>
            <a:endParaRPr lang="en-US" sz="2800" dirty="0" smtClean="0"/>
          </a:p>
          <a:p>
            <a:pPr marL="0" indent="0" algn="ctr">
              <a:buNone/>
            </a:pPr>
            <a:r>
              <a:rPr lang="vi-VN" sz="2800" dirty="0">
                <a:hlinkClick r:id="rId4" action="ppaction://hlinkfile"/>
              </a:rPr>
              <a:t>sa</a:t>
            </a:r>
            <a:r>
              <a:rPr lang="vi-VN" sz="2800" dirty="0"/>
              <a:t> </a:t>
            </a:r>
            <a:r>
              <a:rPr lang="vi-VN" sz="2800" dirty="0">
                <a:hlinkClick r:id="rId8" action="ppaction://hlinkfile"/>
              </a:rPr>
              <a:t>sādhu</a:t>
            </a:r>
            <a:r>
              <a:rPr lang="vi-VN" sz="2800" dirty="0"/>
              <a:t> </a:t>
            </a:r>
            <a:r>
              <a:rPr lang="vi-VN" sz="2800" dirty="0">
                <a:hlinkClick r:id="rId9" action="ppaction://hlinkfile"/>
              </a:rPr>
              <a:t>mene</a:t>
            </a:r>
            <a:r>
              <a:rPr lang="vi-VN" sz="2800" dirty="0"/>
              <a:t> </a:t>
            </a:r>
            <a:r>
              <a:rPr lang="vi-VN" sz="2800" dirty="0">
                <a:hlinkClick r:id="rId10" action="ppaction://hlinkfile"/>
              </a:rPr>
              <a:t>na</a:t>
            </a:r>
            <a:r>
              <a:rPr lang="vi-VN" sz="2800" dirty="0"/>
              <a:t> </a:t>
            </a:r>
            <a:r>
              <a:rPr lang="vi-VN" sz="2800" dirty="0">
                <a:hlinkClick r:id="rId11" action="ppaction://hlinkfile"/>
              </a:rPr>
              <a:t>cireṇa</a:t>
            </a:r>
            <a:r>
              <a:rPr lang="vi-VN" sz="2800" dirty="0"/>
              <a:t> </a:t>
            </a:r>
            <a:r>
              <a:rPr lang="vi-VN" sz="2800" dirty="0" smtClean="0">
                <a:hlinkClick r:id="rId12" action="ppaction://hlinkfile"/>
              </a:rPr>
              <a:t>takṣakā</a:t>
            </a:r>
            <a:endParaRPr lang="en-US" sz="2800" dirty="0" smtClean="0"/>
          </a:p>
          <a:p>
            <a:pPr marL="0" indent="0" algn="ctr">
              <a:buNone/>
            </a:pPr>
            <a:r>
              <a:rPr lang="vi-VN" sz="2800" dirty="0" smtClean="0">
                <a:hlinkClick r:id="rId13" action="ppaction://hlinkfile"/>
              </a:rPr>
              <a:t>nalaḿ</a:t>
            </a:r>
            <a:r>
              <a:rPr lang="vi-VN" sz="2800" dirty="0" smtClean="0"/>
              <a:t> </a:t>
            </a:r>
            <a:r>
              <a:rPr lang="vi-VN" sz="2800" dirty="0">
                <a:hlinkClick r:id="rId14" action="ppaction://hlinkfile"/>
              </a:rPr>
              <a:t>prasaktasya</a:t>
            </a:r>
            <a:r>
              <a:rPr lang="vi-VN" sz="2800" dirty="0"/>
              <a:t> </a:t>
            </a:r>
            <a:r>
              <a:rPr lang="vi-VN" sz="2800" dirty="0" smtClean="0">
                <a:hlinkClick r:id="rId15" action="ppaction://hlinkfile"/>
              </a:rPr>
              <a:t>virakti</a:t>
            </a:r>
            <a:r>
              <a:rPr lang="vi-VN" sz="2800" dirty="0" smtClean="0"/>
              <a:t>-</a:t>
            </a:r>
            <a:r>
              <a:rPr lang="vi-VN" sz="2800" dirty="0" smtClean="0">
                <a:hlinkClick r:id="rId16" action="ppaction://hlinkfile"/>
              </a:rPr>
              <a:t>kāraṇam</a:t>
            </a:r>
            <a:endParaRPr lang="en-US" sz="2800" dirty="0" smtClean="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effectLst>
                  <a:outerShdw blurRad="38100" dist="38100" dir="2700000" algn="tl">
                    <a:srgbClr val="000000">
                      <a:alpha val="43137"/>
                    </a:srgbClr>
                  </a:outerShdw>
                </a:effectLst>
              </a:rPr>
              <a:t>While </a:t>
            </a:r>
            <a:r>
              <a:rPr lang="en-US" sz="2800" dirty="0">
                <a:effectLst>
                  <a:outerShdw blurRad="38100" dist="38100" dir="2700000" algn="tl">
                    <a:srgbClr val="000000">
                      <a:alpha val="43137"/>
                    </a:srgbClr>
                  </a:outerShdw>
                </a:effectLst>
              </a:rPr>
              <a:t>the King was thus repenting, he received news of his imminent death, which would be due to the bite of a snake-bird, occasioned by the curse spoken by the sage's son. The King accepted this as good news, for it would be the cause of his indifference toward worldly things.</a:t>
            </a:r>
          </a:p>
        </p:txBody>
      </p:sp>
    </p:spTree>
    <p:extLst>
      <p:ext uri="{BB962C8B-B14F-4D97-AF65-F5344CB8AC3E}">
        <p14:creationId xmlns:p14="http://schemas.microsoft.com/office/powerpoint/2010/main" val="1677049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wipe(down)">
                                      <p:cBhvr>
                                        <p:cTn id="34" dur="580">
                                          <p:stCondLst>
                                            <p:cond delay="0"/>
                                          </p:stCondLst>
                                        </p:cTn>
                                        <p:tgtEl>
                                          <p:spTgt spid="2">
                                            <p:txEl>
                                              <p:pRg st="7" end="7"/>
                                            </p:txEl>
                                          </p:spTgt>
                                        </p:tgtEl>
                                      </p:cBhvr>
                                    </p:animEffect>
                                    <p:anim calcmode="lin" valueType="num">
                                      <p:cBhvr>
                                        <p:cTn id="35"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xEl>
                                              <p:pRg st="7" end="7"/>
                                            </p:txEl>
                                          </p:spTgt>
                                        </p:tgtEl>
                                      </p:cBhvr>
                                      <p:to x="100000" y="60000"/>
                                    </p:animScale>
                                    <p:animScale>
                                      <p:cBhvr>
                                        <p:cTn id="41" dur="166" decel="50000">
                                          <p:stCondLst>
                                            <p:cond delay="676"/>
                                          </p:stCondLst>
                                        </p:cTn>
                                        <p:tgtEl>
                                          <p:spTgt spid="2">
                                            <p:txEl>
                                              <p:pRg st="7" end="7"/>
                                            </p:txEl>
                                          </p:spTgt>
                                        </p:tgtEl>
                                      </p:cBhvr>
                                      <p:to x="100000" y="100000"/>
                                    </p:animScale>
                                    <p:animScale>
                                      <p:cBhvr>
                                        <p:cTn id="42" dur="26">
                                          <p:stCondLst>
                                            <p:cond delay="1312"/>
                                          </p:stCondLst>
                                        </p:cTn>
                                        <p:tgtEl>
                                          <p:spTgt spid="2">
                                            <p:txEl>
                                              <p:pRg st="7" end="7"/>
                                            </p:txEl>
                                          </p:spTgt>
                                        </p:tgtEl>
                                      </p:cBhvr>
                                      <p:to x="100000" y="80000"/>
                                    </p:animScale>
                                    <p:animScale>
                                      <p:cBhvr>
                                        <p:cTn id="43" dur="166" decel="50000">
                                          <p:stCondLst>
                                            <p:cond delay="1338"/>
                                          </p:stCondLst>
                                        </p:cTn>
                                        <p:tgtEl>
                                          <p:spTgt spid="2">
                                            <p:txEl>
                                              <p:pRg st="7" end="7"/>
                                            </p:txEl>
                                          </p:spTgt>
                                        </p:tgtEl>
                                      </p:cBhvr>
                                      <p:to x="100000" y="100000"/>
                                    </p:animScale>
                                    <p:animScale>
                                      <p:cBhvr>
                                        <p:cTn id="44" dur="26">
                                          <p:stCondLst>
                                            <p:cond delay="1642"/>
                                          </p:stCondLst>
                                        </p:cTn>
                                        <p:tgtEl>
                                          <p:spTgt spid="2">
                                            <p:txEl>
                                              <p:pRg st="7" end="7"/>
                                            </p:txEl>
                                          </p:spTgt>
                                        </p:tgtEl>
                                      </p:cBhvr>
                                      <p:to x="100000" y="90000"/>
                                    </p:animScale>
                                    <p:animScale>
                                      <p:cBhvr>
                                        <p:cTn id="45" dur="166" decel="50000">
                                          <p:stCondLst>
                                            <p:cond delay="1668"/>
                                          </p:stCondLst>
                                        </p:cTn>
                                        <p:tgtEl>
                                          <p:spTgt spid="2">
                                            <p:txEl>
                                              <p:pRg st="7" end="7"/>
                                            </p:txEl>
                                          </p:spTgt>
                                        </p:tgtEl>
                                      </p:cBhvr>
                                      <p:to x="100000" y="100000"/>
                                    </p:animScale>
                                    <p:animScale>
                                      <p:cBhvr>
                                        <p:cTn id="46" dur="26">
                                          <p:stCondLst>
                                            <p:cond delay="1808"/>
                                          </p:stCondLst>
                                        </p:cTn>
                                        <p:tgtEl>
                                          <p:spTgt spid="2">
                                            <p:txEl>
                                              <p:pRg st="7" end="7"/>
                                            </p:txEl>
                                          </p:spTgt>
                                        </p:tgtEl>
                                      </p:cBhvr>
                                      <p:to x="100000" y="95000"/>
                                    </p:animScale>
                                    <p:animScale>
                                      <p:cBhvr>
                                        <p:cTn id="47" dur="166" decel="50000">
                                          <p:stCondLst>
                                            <p:cond delay="1834"/>
                                          </p:stCondLst>
                                        </p:cTn>
                                        <p:tgtEl>
                                          <p:spTgt spid="2">
                                            <p:txEl>
                                              <p:pRg st="7" end="7"/>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wipe(down)">
                                      <p:cBhvr>
                                        <p:cTn id="52" dur="580">
                                          <p:stCondLst>
                                            <p:cond delay="0"/>
                                          </p:stCondLst>
                                        </p:cTn>
                                        <p:tgtEl>
                                          <p:spTgt spid="2">
                                            <p:txEl>
                                              <p:pRg st="8" end="8"/>
                                            </p:txEl>
                                          </p:spTgt>
                                        </p:tgtEl>
                                      </p:cBhvr>
                                    </p:animEffect>
                                    <p:anim calcmode="lin" valueType="num">
                                      <p:cBhvr>
                                        <p:cTn id="53"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2">
                                            <p:txEl>
                                              <p:pRg st="8" end="8"/>
                                            </p:txEl>
                                          </p:spTgt>
                                        </p:tgtEl>
                                      </p:cBhvr>
                                      <p:to x="100000" y="60000"/>
                                    </p:animScale>
                                    <p:animScale>
                                      <p:cBhvr>
                                        <p:cTn id="59" dur="166" decel="50000">
                                          <p:stCondLst>
                                            <p:cond delay="676"/>
                                          </p:stCondLst>
                                        </p:cTn>
                                        <p:tgtEl>
                                          <p:spTgt spid="2">
                                            <p:txEl>
                                              <p:pRg st="8" end="8"/>
                                            </p:txEl>
                                          </p:spTgt>
                                        </p:tgtEl>
                                      </p:cBhvr>
                                      <p:to x="100000" y="100000"/>
                                    </p:animScale>
                                    <p:animScale>
                                      <p:cBhvr>
                                        <p:cTn id="60" dur="26">
                                          <p:stCondLst>
                                            <p:cond delay="1312"/>
                                          </p:stCondLst>
                                        </p:cTn>
                                        <p:tgtEl>
                                          <p:spTgt spid="2">
                                            <p:txEl>
                                              <p:pRg st="8" end="8"/>
                                            </p:txEl>
                                          </p:spTgt>
                                        </p:tgtEl>
                                      </p:cBhvr>
                                      <p:to x="100000" y="80000"/>
                                    </p:animScale>
                                    <p:animScale>
                                      <p:cBhvr>
                                        <p:cTn id="61" dur="166" decel="50000">
                                          <p:stCondLst>
                                            <p:cond delay="1338"/>
                                          </p:stCondLst>
                                        </p:cTn>
                                        <p:tgtEl>
                                          <p:spTgt spid="2">
                                            <p:txEl>
                                              <p:pRg st="8" end="8"/>
                                            </p:txEl>
                                          </p:spTgt>
                                        </p:tgtEl>
                                      </p:cBhvr>
                                      <p:to x="100000" y="100000"/>
                                    </p:animScale>
                                    <p:animScale>
                                      <p:cBhvr>
                                        <p:cTn id="62" dur="26">
                                          <p:stCondLst>
                                            <p:cond delay="1642"/>
                                          </p:stCondLst>
                                        </p:cTn>
                                        <p:tgtEl>
                                          <p:spTgt spid="2">
                                            <p:txEl>
                                              <p:pRg st="8" end="8"/>
                                            </p:txEl>
                                          </p:spTgt>
                                        </p:tgtEl>
                                      </p:cBhvr>
                                      <p:to x="100000" y="90000"/>
                                    </p:animScale>
                                    <p:animScale>
                                      <p:cBhvr>
                                        <p:cTn id="63" dur="166" decel="50000">
                                          <p:stCondLst>
                                            <p:cond delay="1668"/>
                                          </p:stCondLst>
                                        </p:cTn>
                                        <p:tgtEl>
                                          <p:spTgt spid="2">
                                            <p:txEl>
                                              <p:pRg st="8" end="8"/>
                                            </p:txEl>
                                          </p:spTgt>
                                        </p:tgtEl>
                                      </p:cBhvr>
                                      <p:to x="100000" y="100000"/>
                                    </p:animScale>
                                    <p:animScale>
                                      <p:cBhvr>
                                        <p:cTn id="64" dur="26">
                                          <p:stCondLst>
                                            <p:cond delay="1808"/>
                                          </p:stCondLst>
                                        </p:cTn>
                                        <p:tgtEl>
                                          <p:spTgt spid="2">
                                            <p:txEl>
                                              <p:pRg st="8" end="8"/>
                                            </p:txEl>
                                          </p:spTgt>
                                        </p:tgtEl>
                                      </p:cBhvr>
                                      <p:to x="100000" y="95000"/>
                                    </p:animScale>
                                    <p:animScale>
                                      <p:cBhvr>
                                        <p:cTn id="65"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b="1" i="1" u="sng" dirty="0" smtClean="0">
                <a:solidFill>
                  <a:schemeClr val="tx2">
                    <a:lumMod val="60000"/>
                    <a:lumOff val="40000"/>
                  </a:schemeClr>
                </a:solidFill>
                <a:effectLst>
                  <a:outerShdw blurRad="38100" dist="38100" dir="2700000" algn="tl">
                    <a:srgbClr val="000000">
                      <a:alpha val="43137"/>
                    </a:srgbClr>
                  </a:outerShdw>
                </a:effectLst>
              </a:rPr>
              <a:t>How is real happiness Achieved</a:t>
            </a:r>
            <a:r>
              <a:rPr lang="en-US" b="1" i="1" u="sng" dirty="0" smtClean="0">
                <a:solidFill>
                  <a:schemeClr val="tx2">
                    <a:lumMod val="60000"/>
                    <a:lumOff val="40000"/>
                  </a:schemeClr>
                </a:solidFill>
                <a:effectLst>
                  <a:outerShdw blurRad="38100" dist="38100" dir="2700000" algn="tl">
                    <a:srgbClr val="000000">
                      <a:alpha val="43137"/>
                    </a:srgbClr>
                  </a:outerShdw>
                </a:effectLst>
              </a:rPr>
              <a:t>.?</a:t>
            </a:r>
            <a:endParaRPr lang="en-US" b="1" i="1" u="sng" dirty="0" smtClean="0">
              <a:solidFill>
                <a:schemeClr val="tx2">
                  <a:lumMod val="60000"/>
                  <a:lumOff val="40000"/>
                </a:schemeClr>
              </a:solidFill>
              <a:effectLst>
                <a:outerShdw blurRad="38100" dist="38100" dir="2700000" algn="tl">
                  <a:srgbClr val="000000">
                    <a:alpha val="43137"/>
                  </a:srgbClr>
                </a:outerShdw>
              </a:effectLst>
            </a:endParaRPr>
          </a:p>
          <a:p>
            <a:pPr lvl="1">
              <a:buFont typeface="Wingdings" pitchFamily="2" charset="2"/>
              <a:buChar char="Ø"/>
            </a:pPr>
            <a:r>
              <a:rPr lang="en-US" dirty="0" smtClean="0"/>
              <a:t>Spiritual </a:t>
            </a:r>
            <a:r>
              <a:rPr lang="en-US" dirty="0"/>
              <a:t>existence or by cessation of the repetition of birth and </a:t>
            </a:r>
            <a:r>
              <a:rPr lang="en-US" dirty="0" smtClean="0"/>
              <a:t>death</a:t>
            </a:r>
            <a:endParaRPr lang="en-US" dirty="0" smtClean="0">
              <a:effectLst>
                <a:outerShdw blurRad="38100" dist="38100" dir="2700000" algn="tl">
                  <a:srgbClr val="000000">
                    <a:alpha val="43137"/>
                  </a:srgbClr>
                </a:outerShdw>
              </a:effectLst>
              <a:latin typeface="+mj-lt"/>
            </a:endParaRPr>
          </a:p>
          <a:p>
            <a:pPr lvl="1">
              <a:buFont typeface="Wingdings" pitchFamily="2" charset="2"/>
              <a:buChar char="Ø"/>
            </a:pPr>
            <a:r>
              <a:rPr lang="en-US" dirty="0" smtClean="0"/>
              <a:t>Poverty-stricken </a:t>
            </a:r>
            <a:r>
              <a:rPr lang="en-US" dirty="0" smtClean="0"/>
              <a:t>are better candidates</a:t>
            </a:r>
            <a:r>
              <a:rPr lang="en-US" dirty="0" smtClean="0">
                <a:effectLst>
                  <a:outerShdw blurRad="38100" dist="38100" dir="2700000" algn="tl">
                    <a:srgbClr val="000000">
                      <a:alpha val="43137"/>
                    </a:srgbClr>
                  </a:outerShdw>
                </a:effectLst>
              </a:rPr>
              <a:t> for attaining Perfection</a:t>
            </a:r>
            <a:r>
              <a:rPr lang="en-US" dirty="0" smtClean="0">
                <a:effectLst>
                  <a:outerShdw blurRad="38100" dist="38100" dir="2700000" algn="tl">
                    <a:srgbClr val="000000">
                      <a:alpha val="43137"/>
                    </a:srgbClr>
                  </a:outerShdw>
                </a:effectLst>
              </a:rPr>
              <a:t>.</a:t>
            </a:r>
          </a:p>
          <a:p>
            <a:pPr lvl="2">
              <a:buFont typeface="Wingdings" pitchFamily="2" charset="2"/>
              <a:buChar char="Ø"/>
            </a:pPr>
            <a:r>
              <a:rPr lang="en-US" dirty="0" smtClean="0">
                <a:effectLst>
                  <a:outerShdw blurRad="38100" dist="38100" dir="2700000" algn="tl">
                    <a:srgbClr val="000000">
                      <a:alpha val="43137"/>
                    </a:srgbClr>
                  </a:outerShdw>
                </a:effectLst>
              </a:rPr>
              <a:t>Material attachments are like anchors.</a:t>
            </a:r>
            <a:endParaRPr lang="en-US" dirty="0" smtClean="0">
              <a:effectLst>
                <a:outerShdw blurRad="38100" dist="38100" dir="2700000" algn="tl">
                  <a:srgbClr val="000000">
                    <a:alpha val="43137"/>
                  </a:srgbClr>
                </a:outerShdw>
              </a:effectLst>
            </a:endParaRPr>
          </a:p>
          <a:p>
            <a:pPr>
              <a:buFont typeface="Wingdings" pitchFamily="2" charset="2"/>
              <a:buChar char="Ø"/>
            </a:pPr>
            <a:r>
              <a:rPr lang="en-US" sz="2800" dirty="0" err="1"/>
              <a:t>Śamīka</a:t>
            </a:r>
            <a:r>
              <a:rPr lang="en-US" sz="2800" dirty="0"/>
              <a:t> </a:t>
            </a:r>
            <a:r>
              <a:rPr lang="en-US" sz="2800" dirty="0" smtClean="0">
                <a:hlinkClick r:id="rId2" action="ppaction://hlinkfile"/>
              </a:rPr>
              <a:t>Muni</a:t>
            </a:r>
            <a:r>
              <a:rPr lang="en-US" sz="2800" dirty="0" smtClean="0"/>
              <a:t> regrets </a:t>
            </a:r>
            <a:r>
              <a:rPr lang="en-US" sz="2800" dirty="0"/>
              <a:t>the </a:t>
            </a:r>
            <a:r>
              <a:rPr lang="en-US" sz="2800" dirty="0" smtClean="0"/>
              <a:t>incident &amp; conveys the </a:t>
            </a:r>
            <a:r>
              <a:rPr lang="en-US" sz="2800" dirty="0"/>
              <a:t>news to the King as a matter of </a:t>
            </a:r>
            <a:r>
              <a:rPr lang="en-US" sz="2800" dirty="0" smtClean="0"/>
              <a:t>duty.</a:t>
            </a:r>
          </a:p>
          <a:p>
            <a:pPr>
              <a:buFont typeface="Wingdings" pitchFamily="2" charset="2"/>
              <a:buChar char="Ø"/>
            </a:pPr>
            <a:r>
              <a:rPr lang="en-US" sz="2800" dirty="0"/>
              <a:t>Both </a:t>
            </a:r>
            <a:r>
              <a:rPr lang="en-US" sz="2800" dirty="0" err="1"/>
              <a:t>Śamīka</a:t>
            </a:r>
            <a:r>
              <a:rPr lang="en-US" sz="2800" dirty="0"/>
              <a:t> </a:t>
            </a:r>
            <a:r>
              <a:rPr lang="en-US" sz="2800" dirty="0">
                <a:hlinkClick r:id="rId2" action="ppaction://hlinkfile"/>
              </a:rPr>
              <a:t>Muni</a:t>
            </a:r>
            <a:r>
              <a:rPr lang="en-US" sz="2800" dirty="0"/>
              <a:t> and the King were self-realized souls</a:t>
            </a:r>
            <a:endParaRPr lang="en-US" sz="2800" dirty="0" smtClean="0">
              <a:effectLst>
                <a:outerShdw blurRad="38100" dist="38100" dir="2700000" algn="tl">
                  <a:srgbClr val="000000">
                    <a:alpha val="43137"/>
                  </a:srgbClr>
                </a:outerShdw>
              </a:effectLst>
            </a:endParaRPr>
          </a:p>
          <a:p>
            <a:pPr>
              <a:buFont typeface="Wingdings" pitchFamily="2" charset="2"/>
              <a:buChar char="Ø"/>
            </a:pPr>
            <a:r>
              <a:rPr lang="en-US" sz="2800" dirty="0" err="1" smtClean="0">
                <a:hlinkClick r:id="rId3" action="ppaction://hlinkfile"/>
              </a:rPr>
              <a:t>Mahārāja</a:t>
            </a:r>
            <a:r>
              <a:rPr lang="en-US" sz="2800" dirty="0" smtClean="0"/>
              <a:t> </a:t>
            </a:r>
            <a:r>
              <a:rPr lang="en-US" sz="2800" dirty="0" err="1">
                <a:hlinkClick r:id="rId4" action="ppaction://hlinkfile"/>
              </a:rPr>
              <a:t>Parīkṣit</a:t>
            </a:r>
            <a:r>
              <a:rPr lang="en-US" sz="2800" dirty="0"/>
              <a:t> </a:t>
            </a:r>
            <a:r>
              <a:rPr lang="en-US" sz="2800" dirty="0" smtClean="0"/>
              <a:t>didn’t go the </a:t>
            </a:r>
            <a:r>
              <a:rPr lang="en-US" sz="2800" dirty="0">
                <a:hlinkClick r:id="rId2" action="ppaction://hlinkfile"/>
              </a:rPr>
              <a:t>muni</a:t>
            </a:r>
            <a:r>
              <a:rPr lang="en-US" sz="2800" dirty="0"/>
              <a:t> to beg his </a:t>
            </a:r>
            <a:r>
              <a:rPr lang="en-US" sz="2800" dirty="0" smtClean="0"/>
              <a:t>pardon </a:t>
            </a:r>
          </a:p>
          <a:p>
            <a:pPr lvl="2">
              <a:buFont typeface="Wingdings" pitchFamily="2" charset="2"/>
              <a:buChar char="Ø"/>
            </a:pPr>
            <a:r>
              <a:rPr lang="en-US" sz="2800" dirty="0" smtClean="0"/>
              <a:t> </a:t>
            </a:r>
            <a:r>
              <a:rPr lang="en-US" dirty="0" smtClean="0"/>
              <a:t>He doesn’t want to embarrass the muni further. </a:t>
            </a:r>
            <a:endParaRPr lang="en-US" dirty="0" smtClean="0"/>
          </a:p>
          <a:p>
            <a:pPr>
              <a:buFont typeface="Wingdings" pitchFamily="2" charset="2"/>
              <a:buChar char="Ø"/>
            </a:pPr>
            <a:r>
              <a:rPr lang="en-US" sz="2400" dirty="0"/>
              <a:t>Instead he decided to prepare himself for his imminent death and find out the way to go back to Godhead</a:t>
            </a:r>
            <a:endParaRPr lang="en-US" sz="2400" dirty="0" smtClean="0"/>
          </a:p>
        </p:txBody>
      </p:sp>
    </p:spTree>
    <p:extLst>
      <p:ext uri="{BB962C8B-B14F-4D97-AF65-F5344CB8AC3E}">
        <p14:creationId xmlns:p14="http://schemas.microsoft.com/office/powerpoint/2010/main" val="4190729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b="1" i="1" u="sng" dirty="0" smtClean="0">
                <a:solidFill>
                  <a:schemeClr val="tx2">
                    <a:lumMod val="60000"/>
                    <a:lumOff val="40000"/>
                  </a:schemeClr>
                </a:solidFill>
                <a:effectLst>
                  <a:outerShdw blurRad="38100" dist="38100" dir="2700000" algn="tl">
                    <a:srgbClr val="000000">
                      <a:alpha val="43137"/>
                    </a:srgbClr>
                  </a:outerShdw>
                </a:effectLst>
              </a:rPr>
              <a:t>Purpose of </a:t>
            </a:r>
            <a:r>
              <a:rPr lang="en-US" b="1" i="1" u="sng" dirty="0" err="1" smtClean="0">
                <a:solidFill>
                  <a:schemeClr val="tx2">
                    <a:lumMod val="60000"/>
                    <a:lumOff val="40000"/>
                  </a:schemeClr>
                </a:solidFill>
                <a:effectLst>
                  <a:outerShdw blurRad="38100" dist="38100" dir="2700000" algn="tl">
                    <a:srgbClr val="000000">
                      <a:alpha val="43137"/>
                    </a:srgbClr>
                  </a:outerShdw>
                </a:effectLst>
              </a:rPr>
              <a:t>Varnasrama</a:t>
            </a:r>
            <a:r>
              <a:rPr lang="en-US" b="1" i="1" u="sng" dirty="0" smtClean="0">
                <a:solidFill>
                  <a:schemeClr val="tx2">
                    <a:lumMod val="60000"/>
                    <a:lumOff val="40000"/>
                  </a:schemeClr>
                </a:solidFill>
                <a:effectLst>
                  <a:outerShdw blurRad="38100" dist="38100" dir="2700000" algn="tl">
                    <a:srgbClr val="000000">
                      <a:alpha val="43137"/>
                    </a:srgbClr>
                  </a:outerShdw>
                </a:effectLst>
              </a:rPr>
              <a:t> / </a:t>
            </a:r>
            <a:r>
              <a:rPr lang="en-US" b="1" i="1" u="sng" dirty="0" err="1" smtClean="0">
                <a:solidFill>
                  <a:schemeClr val="tx2">
                    <a:lumMod val="60000"/>
                    <a:lumOff val="40000"/>
                  </a:schemeClr>
                </a:solidFill>
                <a:effectLst>
                  <a:outerShdw blurRad="38100" dist="38100" dir="2700000" algn="tl">
                    <a:srgbClr val="000000">
                      <a:alpha val="43137"/>
                    </a:srgbClr>
                  </a:outerShdw>
                </a:effectLst>
              </a:rPr>
              <a:t>Sanantana</a:t>
            </a:r>
            <a:r>
              <a:rPr lang="en-US" b="1" i="1" u="sng" dirty="0" smtClean="0">
                <a:solidFill>
                  <a:schemeClr val="tx2">
                    <a:lumMod val="60000"/>
                    <a:lumOff val="40000"/>
                  </a:schemeClr>
                </a:solidFill>
                <a:effectLst>
                  <a:outerShdw blurRad="38100" dist="38100" dir="2700000" algn="tl">
                    <a:srgbClr val="000000">
                      <a:alpha val="43137"/>
                    </a:srgbClr>
                  </a:outerShdw>
                </a:effectLst>
              </a:rPr>
              <a:t> dharma </a:t>
            </a:r>
            <a:r>
              <a:rPr lang="en-US" b="1" i="1" u="sng" dirty="0">
                <a:solidFill>
                  <a:schemeClr val="tx2">
                    <a:lumMod val="60000"/>
                    <a:lumOff val="40000"/>
                  </a:schemeClr>
                </a:solidFill>
                <a:effectLst>
                  <a:outerShdw blurRad="38100" dist="38100" dir="2700000" algn="tl">
                    <a:srgbClr val="000000">
                      <a:alpha val="43137"/>
                    </a:srgbClr>
                  </a:outerShdw>
                </a:effectLst>
              </a:rPr>
              <a:t>:</a:t>
            </a:r>
          </a:p>
          <a:p>
            <a:pPr lvl="1">
              <a:buFont typeface="Wingdings" pitchFamily="2" charset="2"/>
              <a:buChar char="Ø"/>
            </a:pPr>
            <a:r>
              <a:rPr lang="en-US" dirty="0" smtClean="0"/>
              <a:t>Prepares </a:t>
            </a:r>
            <a:r>
              <a:rPr lang="en-US" dirty="0"/>
              <a:t>a man for going back to </a:t>
            </a:r>
            <a:r>
              <a:rPr lang="en-US" dirty="0" smtClean="0"/>
              <a:t>Godhead</a:t>
            </a:r>
            <a:endParaRPr lang="en-US" dirty="0" smtClean="0">
              <a:effectLst>
                <a:outerShdw blurRad="38100" dist="38100" dir="2700000" algn="tl">
                  <a:srgbClr val="000000">
                    <a:alpha val="43137"/>
                  </a:srgbClr>
                </a:outerShdw>
              </a:effectLst>
              <a:latin typeface="+mj-lt"/>
            </a:endParaRPr>
          </a:p>
          <a:p>
            <a:pPr lvl="1">
              <a:buFont typeface="Wingdings" pitchFamily="2" charset="2"/>
              <a:buChar char="Ø"/>
            </a:pPr>
            <a:r>
              <a:rPr lang="en-US" dirty="0" smtClean="0">
                <a:effectLst>
                  <a:outerShdw blurRad="38100" dist="38100" dir="2700000" algn="tl">
                    <a:srgbClr val="000000">
                      <a:alpha val="43137"/>
                    </a:srgbClr>
                  </a:outerShdw>
                </a:effectLst>
              </a:rPr>
              <a:t>House </a:t>
            </a:r>
            <a:r>
              <a:rPr lang="en-US" dirty="0" err="1" smtClean="0">
                <a:effectLst>
                  <a:outerShdw blurRad="38100" dist="38100" dir="2700000" algn="tl">
                    <a:srgbClr val="000000">
                      <a:alpha val="43137"/>
                    </a:srgbClr>
                  </a:outerShdw>
                </a:effectLst>
              </a:rPr>
              <a:t>hoder</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sym typeface="Wingdings" pitchFamily="2" charset="2"/>
              </a:rPr>
              <a:t></a:t>
            </a:r>
            <a:r>
              <a:rPr lang="en-US" dirty="0" err="1" smtClean="0">
                <a:effectLst>
                  <a:outerShdw blurRad="38100" dist="38100" dir="2700000" algn="tl">
                    <a:srgbClr val="000000">
                      <a:alpha val="43137"/>
                    </a:srgbClr>
                  </a:outerShdw>
                </a:effectLst>
                <a:sym typeface="Wingdings" pitchFamily="2" charset="2"/>
              </a:rPr>
              <a:t>Vanaprasta</a:t>
            </a:r>
            <a:r>
              <a:rPr lang="en-US" dirty="0" smtClean="0">
                <a:effectLst>
                  <a:outerShdw blurRad="38100" dist="38100" dir="2700000" algn="tl">
                    <a:srgbClr val="000000">
                      <a:alpha val="43137"/>
                    </a:srgbClr>
                  </a:outerShdw>
                </a:effectLst>
                <a:sym typeface="Wingdings" pitchFamily="2" charset="2"/>
              </a:rPr>
              <a:t>  </a:t>
            </a:r>
            <a:r>
              <a:rPr lang="en-US" dirty="0" err="1" smtClean="0">
                <a:effectLst>
                  <a:outerShdw blurRad="38100" dist="38100" dir="2700000" algn="tl">
                    <a:srgbClr val="000000">
                      <a:alpha val="43137"/>
                    </a:srgbClr>
                  </a:outerShdw>
                </a:effectLst>
                <a:sym typeface="Wingdings" pitchFamily="2" charset="2"/>
              </a:rPr>
              <a:t>Sanyasa</a:t>
            </a:r>
            <a:r>
              <a:rPr lang="en-US" dirty="0" smtClean="0">
                <a:effectLst>
                  <a:outerShdw blurRad="38100" dist="38100" dir="2700000" algn="tl">
                    <a:srgbClr val="000000">
                      <a:alpha val="43137"/>
                    </a:srgbClr>
                  </a:outerShdw>
                </a:effectLst>
                <a:sym typeface="Wingdings" pitchFamily="2" charset="2"/>
              </a:rPr>
              <a:t> </a:t>
            </a:r>
            <a:endParaRPr lang="en-US" dirty="0">
              <a:effectLst>
                <a:outerShdw blurRad="38100" dist="38100" dir="2700000" algn="tl">
                  <a:srgbClr val="000000">
                    <a:alpha val="43137"/>
                  </a:srgbClr>
                </a:outerShdw>
              </a:effectLst>
              <a:latin typeface="+mj-lt"/>
            </a:endParaRPr>
          </a:p>
          <a:p>
            <a:pPr lvl="1">
              <a:buFont typeface="Wingdings" pitchFamily="2" charset="2"/>
              <a:buChar char="Ø"/>
            </a:pPr>
            <a:r>
              <a:rPr lang="en-US" dirty="0" err="1">
                <a:hlinkClick r:id="rId2" action="ppaction://hlinkfile"/>
              </a:rPr>
              <a:t>Parīkṣit</a:t>
            </a:r>
            <a:r>
              <a:rPr lang="en-US" dirty="0"/>
              <a:t> </a:t>
            </a:r>
            <a:r>
              <a:rPr lang="en-US" dirty="0" err="1">
                <a:hlinkClick r:id="rId3" action="ppaction://hlinkfile"/>
              </a:rPr>
              <a:t>Mahārāja</a:t>
            </a:r>
            <a:r>
              <a:rPr lang="en-US" dirty="0"/>
              <a:t> </a:t>
            </a:r>
            <a:r>
              <a:rPr lang="en-US" dirty="0" smtClean="0"/>
              <a:t>got seven-day notice, but the </a:t>
            </a:r>
            <a:r>
              <a:rPr lang="en-US" dirty="0"/>
              <a:t>common man there is no definite </a:t>
            </a:r>
            <a:r>
              <a:rPr lang="en-US" dirty="0" smtClean="0"/>
              <a:t>notice.</a:t>
            </a:r>
          </a:p>
          <a:p>
            <a:pPr lvl="1">
              <a:buFont typeface="Wingdings" pitchFamily="2" charset="2"/>
              <a:buChar char="Ø"/>
            </a:pPr>
            <a:r>
              <a:rPr lang="en-US" dirty="0" smtClean="0"/>
              <a:t>Irresponsible </a:t>
            </a:r>
            <a:r>
              <a:rPr lang="en-US" dirty="0"/>
              <a:t>life is adopted </a:t>
            </a:r>
            <a:r>
              <a:rPr lang="en-US" dirty="0" smtClean="0"/>
              <a:t>because </a:t>
            </a:r>
            <a:r>
              <a:rPr lang="en-US" dirty="0"/>
              <a:t>of a sinful desire to condemn </a:t>
            </a:r>
            <a:r>
              <a:rPr lang="en-US" dirty="0" err="1"/>
              <a:t>brahminical</a:t>
            </a:r>
            <a:r>
              <a:rPr lang="en-US" dirty="0"/>
              <a:t> culture, God consciousness and cow protection, for which the state is responsible. </a:t>
            </a:r>
            <a:endParaRPr lang="en-US" dirty="0" smtClean="0"/>
          </a:p>
          <a:p>
            <a:pPr lvl="1">
              <a:buFont typeface="Wingdings" pitchFamily="2" charset="2"/>
              <a:buChar char="Ø"/>
            </a:pPr>
            <a:r>
              <a:rPr lang="en-US" dirty="0" smtClean="0"/>
              <a:t>The states revenue </a:t>
            </a:r>
            <a:r>
              <a:rPr lang="en-US" dirty="0" smtClean="0"/>
              <a:t>should </a:t>
            </a:r>
            <a:r>
              <a:rPr lang="en-US" dirty="0" smtClean="0"/>
              <a:t>be employed for -</a:t>
            </a:r>
          </a:p>
          <a:p>
            <a:pPr lvl="2">
              <a:buFont typeface="Wingdings" pitchFamily="2" charset="2"/>
              <a:buChar char="Ø"/>
            </a:pPr>
            <a:r>
              <a:rPr lang="en-US" dirty="0" smtClean="0"/>
              <a:t>To </a:t>
            </a:r>
            <a:r>
              <a:rPr lang="en-US" dirty="0"/>
              <a:t>advance </a:t>
            </a:r>
            <a:r>
              <a:rPr lang="en-US" dirty="0" smtClean="0"/>
              <a:t>in 3 items mentioned above. </a:t>
            </a:r>
          </a:p>
          <a:p>
            <a:pPr lvl="2">
              <a:buFont typeface="Wingdings" pitchFamily="2" charset="2"/>
              <a:buChar char="Ø"/>
            </a:pPr>
            <a:r>
              <a:rPr lang="en-US" dirty="0" smtClean="0"/>
              <a:t>Educate </a:t>
            </a:r>
            <a:r>
              <a:rPr lang="en-US" dirty="0"/>
              <a:t>the populace to prepare for death. </a:t>
            </a:r>
            <a:endParaRPr lang="en-US" dirty="0" smtClean="0"/>
          </a:p>
          <a:p>
            <a:pPr lvl="1">
              <a:buFont typeface="Wingdings" pitchFamily="2" charset="2"/>
              <a:buChar char="Ø"/>
            </a:pPr>
            <a:r>
              <a:rPr lang="en-US" dirty="0" smtClean="0"/>
              <a:t>India follow PM – Do not imitate materialistic states.</a:t>
            </a:r>
          </a:p>
        </p:txBody>
      </p:sp>
    </p:spTree>
    <p:extLst>
      <p:ext uri="{BB962C8B-B14F-4D97-AF65-F5344CB8AC3E}">
        <p14:creationId xmlns:p14="http://schemas.microsoft.com/office/powerpoint/2010/main" val="4190729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5</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atho</a:t>
            </a:r>
            <a:r>
              <a:rPr lang="vi-VN" sz="2800" dirty="0"/>
              <a:t> vihāyemam </a:t>
            </a:r>
            <a:r>
              <a:rPr lang="vi-VN" sz="2800" dirty="0">
                <a:hlinkClick r:id="rId5" action="ppaction://hlinkfile"/>
              </a:rPr>
              <a:t>amuḿ</a:t>
            </a:r>
            <a:r>
              <a:rPr lang="vi-VN" sz="2800" dirty="0"/>
              <a:t> </a:t>
            </a:r>
            <a:r>
              <a:rPr lang="vi-VN" sz="2800" dirty="0">
                <a:hlinkClick r:id="rId6" action="ppaction://hlinkfile"/>
              </a:rPr>
              <a:t>ca</a:t>
            </a:r>
            <a:r>
              <a:rPr lang="vi-VN" sz="2800" dirty="0"/>
              <a:t> </a:t>
            </a:r>
            <a:r>
              <a:rPr lang="vi-VN" sz="2800" dirty="0" smtClean="0">
                <a:hlinkClick r:id="rId7" action="ppaction://hlinkfile"/>
              </a:rPr>
              <a:t>lokaḿ</a:t>
            </a:r>
            <a:endParaRPr lang="en-US" sz="2800" dirty="0" smtClean="0"/>
          </a:p>
          <a:p>
            <a:pPr marL="0" indent="0" algn="ctr">
              <a:buNone/>
            </a:pPr>
            <a:r>
              <a:rPr lang="en-US" sz="2800" dirty="0" err="1">
                <a:hlinkClick r:id="rId8" action="ppaction://hlinkfile"/>
              </a:rPr>
              <a:t>vimarśitau</a:t>
            </a:r>
            <a:r>
              <a:rPr lang="en-US" sz="2800" dirty="0"/>
              <a:t> </a:t>
            </a:r>
            <a:r>
              <a:rPr lang="en-US" sz="2800" dirty="0" err="1">
                <a:hlinkClick r:id="rId9" action="ppaction://hlinkfile"/>
              </a:rPr>
              <a:t>heyatayā</a:t>
            </a:r>
            <a:r>
              <a:rPr lang="en-US" sz="2800" dirty="0"/>
              <a:t> </a:t>
            </a:r>
            <a:r>
              <a:rPr lang="en-US" sz="2800" dirty="0" err="1">
                <a:hlinkClick r:id="rId10" action="ppaction://hlinkfile"/>
              </a:rPr>
              <a:t>purastāt</a:t>
            </a:r>
            <a:r>
              <a:rPr lang="en-US" sz="2800" dirty="0" smtClean="0"/>
              <a:t> </a:t>
            </a:r>
          </a:p>
          <a:p>
            <a:pPr marL="0" indent="0" algn="ctr">
              <a:buNone/>
            </a:pPr>
            <a:r>
              <a:rPr lang="vi-VN" sz="2800" dirty="0"/>
              <a:t>kṛṣṇāńghri-</a:t>
            </a:r>
            <a:r>
              <a:rPr lang="vi-VN" sz="2800" dirty="0">
                <a:hlinkClick r:id="rId11" action="ppaction://hlinkfile"/>
              </a:rPr>
              <a:t>sevām</a:t>
            </a:r>
            <a:r>
              <a:rPr lang="vi-VN" sz="2800" dirty="0"/>
              <a:t> </a:t>
            </a:r>
            <a:r>
              <a:rPr lang="vi-VN" sz="2800" dirty="0" smtClean="0"/>
              <a:t>adhimanyamāna</a:t>
            </a:r>
            <a:r>
              <a:rPr lang="vi-VN" sz="2800" dirty="0" smtClean="0">
                <a:hlinkClick r:id="rId12" action="ppaction://hlinkfile"/>
              </a:rPr>
              <a:t> </a:t>
            </a:r>
            <a:endParaRPr lang="en-US" sz="2800" dirty="0" smtClean="0"/>
          </a:p>
          <a:p>
            <a:pPr marL="0" indent="0" algn="ctr">
              <a:buNone/>
            </a:pPr>
            <a:r>
              <a:rPr lang="en-US" sz="2800" dirty="0" err="1" smtClean="0">
                <a:hlinkClick r:id="rId13" action="ppaction://hlinkfile"/>
              </a:rPr>
              <a:t>upāviśat</a:t>
            </a:r>
            <a:r>
              <a:rPr lang="en-US" sz="2800" dirty="0" smtClean="0"/>
              <a:t> </a:t>
            </a:r>
            <a:r>
              <a:rPr lang="en-US" sz="2800" dirty="0" err="1">
                <a:hlinkClick r:id="rId14" action="ppaction://hlinkfile"/>
              </a:rPr>
              <a:t>prāyam</a:t>
            </a:r>
            <a:r>
              <a:rPr lang="en-US" sz="2800" dirty="0"/>
              <a:t> </a:t>
            </a:r>
            <a:r>
              <a:rPr lang="en-US" sz="2800" dirty="0" err="1">
                <a:hlinkClick r:id="rId15" action="ppaction://hlinkfile"/>
              </a:rPr>
              <a:t>amartya</a:t>
            </a:r>
            <a:r>
              <a:rPr lang="en-US" sz="2800" dirty="0" err="1"/>
              <a:t>-</a:t>
            </a:r>
            <a:r>
              <a:rPr lang="en-US" sz="2800" dirty="0" err="1">
                <a:hlinkClick r:id="rId16" action="ppaction://hlinkfile"/>
              </a:rPr>
              <a:t>nadyām</a:t>
            </a: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err="1" smtClean="0">
                <a:hlinkClick r:id="rId17" action="ppaction://hlinkfile"/>
              </a:rPr>
              <a:t>Mahārāja</a:t>
            </a:r>
            <a:r>
              <a:rPr lang="en-US" sz="2800" dirty="0" smtClean="0"/>
              <a:t> </a:t>
            </a:r>
            <a:r>
              <a:rPr lang="en-US" sz="2800" dirty="0" err="1">
                <a:hlinkClick r:id="rId18" action="ppaction://hlinkfile"/>
              </a:rPr>
              <a:t>Parīkṣit</a:t>
            </a:r>
            <a:r>
              <a:rPr lang="en-US" sz="2800" dirty="0"/>
              <a:t> sat down firmly on the banks of the Ganges to concentrate his mind in </a:t>
            </a:r>
            <a:r>
              <a:rPr lang="en-US" sz="2800" dirty="0" err="1">
                <a:hlinkClick r:id="rId19" action="ppaction://hlinkfile"/>
              </a:rPr>
              <a:t>Kṛṣṇa</a:t>
            </a:r>
            <a:r>
              <a:rPr lang="en-US" sz="2800" dirty="0"/>
              <a:t> consciousness, rejecting all other practices of self-realization, because transcendental loving service to </a:t>
            </a:r>
            <a:r>
              <a:rPr lang="en-US" sz="2800" dirty="0" err="1">
                <a:hlinkClick r:id="rId19" action="ppaction://hlinkfile"/>
              </a:rPr>
              <a:t>Kṛṣṇa</a:t>
            </a:r>
            <a:r>
              <a:rPr lang="en-US" sz="2800" dirty="0"/>
              <a:t> is the greatest achievement, superseding all other methods.</a:t>
            </a:r>
          </a:p>
        </p:txBody>
      </p:sp>
    </p:spTree>
    <p:extLst>
      <p:ext uri="{BB962C8B-B14F-4D97-AF65-F5344CB8AC3E}">
        <p14:creationId xmlns:p14="http://schemas.microsoft.com/office/powerpoint/2010/main" val="39431416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barn(inVertical)">
                                      <p:cBhvr>
                                        <p:cTn id="14" dur="500"/>
                                        <p:tgtEl>
                                          <p:spTgt spid="2">
                                            <p:txEl>
                                              <p:pRg st="2" end="2"/>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barn(inVertical)">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80">
                                          <p:stCondLst>
                                            <p:cond delay="0"/>
                                          </p:stCondLst>
                                        </p:cTn>
                                        <p:tgtEl>
                                          <p:spTgt spid="2">
                                            <p:txEl>
                                              <p:pRg st="6" end="6"/>
                                            </p:txEl>
                                          </p:spTgt>
                                        </p:tgtEl>
                                      </p:cBhvr>
                                    </p:animEffect>
                                    <p:anim calcmode="lin" valueType="num">
                                      <p:cBhvr>
                                        <p:cTn id="29"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
                                            <p:txEl>
                                              <p:pRg st="6" end="6"/>
                                            </p:txEl>
                                          </p:spTgt>
                                        </p:tgtEl>
                                      </p:cBhvr>
                                      <p:to x="100000" y="60000"/>
                                    </p:animScale>
                                    <p:animScale>
                                      <p:cBhvr>
                                        <p:cTn id="35" dur="166" decel="50000">
                                          <p:stCondLst>
                                            <p:cond delay="676"/>
                                          </p:stCondLst>
                                        </p:cTn>
                                        <p:tgtEl>
                                          <p:spTgt spid="2">
                                            <p:txEl>
                                              <p:pRg st="6" end="6"/>
                                            </p:txEl>
                                          </p:spTgt>
                                        </p:tgtEl>
                                      </p:cBhvr>
                                      <p:to x="100000" y="100000"/>
                                    </p:animScale>
                                    <p:animScale>
                                      <p:cBhvr>
                                        <p:cTn id="36" dur="26">
                                          <p:stCondLst>
                                            <p:cond delay="1312"/>
                                          </p:stCondLst>
                                        </p:cTn>
                                        <p:tgtEl>
                                          <p:spTgt spid="2">
                                            <p:txEl>
                                              <p:pRg st="6" end="6"/>
                                            </p:txEl>
                                          </p:spTgt>
                                        </p:tgtEl>
                                      </p:cBhvr>
                                      <p:to x="100000" y="80000"/>
                                    </p:animScale>
                                    <p:animScale>
                                      <p:cBhvr>
                                        <p:cTn id="37" dur="166" decel="50000">
                                          <p:stCondLst>
                                            <p:cond delay="1338"/>
                                          </p:stCondLst>
                                        </p:cTn>
                                        <p:tgtEl>
                                          <p:spTgt spid="2">
                                            <p:txEl>
                                              <p:pRg st="6" end="6"/>
                                            </p:txEl>
                                          </p:spTgt>
                                        </p:tgtEl>
                                      </p:cBhvr>
                                      <p:to x="100000" y="100000"/>
                                    </p:animScale>
                                    <p:animScale>
                                      <p:cBhvr>
                                        <p:cTn id="38" dur="26">
                                          <p:stCondLst>
                                            <p:cond delay="1642"/>
                                          </p:stCondLst>
                                        </p:cTn>
                                        <p:tgtEl>
                                          <p:spTgt spid="2">
                                            <p:txEl>
                                              <p:pRg st="6" end="6"/>
                                            </p:txEl>
                                          </p:spTgt>
                                        </p:tgtEl>
                                      </p:cBhvr>
                                      <p:to x="100000" y="90000"/>
                                    </p:animScale>
                                    <p:animScale>
                                      <p:cBhvr>
                                        <p:cTn id="39" dur="166" decel="50000">
                                          <p:stCondLst>
                                            <p:cond delay="1668"/>
                                          </p:stCondLst>
                                        </p:cTn>
                                        <p:tgtEl>
                                          <p:spTgt spid="2">
                                            <p:txEl>
                                              <p:pRg st="6" end="6"/>
                                            </p:txEl>
                                          </p:spTgt>
                                        </p:tgtEl>
                                      </p:cBhvr>
                                      <p:to x="100000" y="100000"/>
                                    </p:animScale>
                                    <p:animScale>
                                      <p:cBhvr>
                                        <p:cTn id="40" dur="26">
                                          <p:stCondLst>
                                            <p:cond delay="1808"/>
                                          </p:stCondLst>
                                        </p:cTn>
                                        <p:tgtEl>
                                          <p:spTgt spid="2">
                                            <p:txEl>
                                              <p:pRg st="6" end="6"/>
                                            </p:txEl>
                                          </p:spTgt>
                                        </p:tgtEl>
                                      </p:cBhvr>
                                      <p:to x="100000" y="95000"/>
                                    </p:animScale>
                                    <p:animScale>
                                      <p:cBhvr>
                                        <p:cTn id="41" dur="166" decel="50000">
                                          <p:stCondLst>
                                            <p:cond delay="1834"/>
                                          </p:stCondLst>
                                        </p:cTn>
                                        <p:tgtEl>
                                          <p:spTgt spid="2">
                                            <p:txEl>
                                              <p:pRg st="6" end="6"/>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wipe(down)">
                                      <p:cBhvr>
                                        <p:cTn id="46" dur="580">
                                          <p:stCondLst>
                                            <p:cond delay="0"/>
                                          </p:stCondLst>
                                        </p:cTn>
                                        <p:tgtEl>
                                          <p:spTgt spid="2">
                                            <p:txEl>
                                              <p:pRg st="7" end="7"/>
                                            </p:txEl>
                                          </p:spTgt>
                                        </p:tgtEl>
                                      </p:cBhvr>
                                    </p:animEffect>
                                    <p:anim calcmode="lin" valueType="num">
                                      <p:cBhvr>
                                        <p:cTn id="4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7" end="7"/>
                                            </p:txEl>
                                          </p:spTgt>
                                        </p:tgtEl>
                                      </p:cBhvr>
                                      <p:to x="100000" y="60000"/>
                                    </p:animScale>
                                    <p:animScale>
                                      <p:cBhvr>
                                        <p:cTn id="53" dur="166" decel="50000">
                                          <p:stCondLst>
                                            <p:cond delay="676"/>
                                          </p:stCondLst>
                                        </p:cTn>
                                        <p:tgtEl>
                                          <p:spTgt spid="2">
                                            <p:txEl>
                                              <p:pRg st="7" end="7"/>
                                            </p:txEl>
                                          </p:spTgt>
                                        </p:tgtEl>
                                      </p:cBhvr>
                                      <p:to x="100000" y="100000"/>
                                    </p:animScale>
                                    <p:animScale>
                                      <p:cBhvr>
                                        <p:cTn id="54" dur="26">
                                          <p:stCondLst>
                                            <p:cond delay="1312"/>
                                          </p:stCondLst>
                                        </p:cTn>
                                        <p:tgtEl>
                                          <p:spTgt spid="2">
                                            <p:txEl>
                                              <p:pRg st="7" end="7"/>
                                            </p:txEl>
                                          </p:spTgt>
                                        </p:tgtEl>
                                      </p:cBhvr>
                                      <p:to x="100000" y="80000"/>
                                    </p:animScale>
                                    <p:animScale>
                                      <p:cBhvr>
                                        <p:cTn id="55" dur="166" decel="50000">
                                          <p:stCondLst>
                                            <p:cond delay="1338"/>
                                          </p:stCondLst>
                                        </p:cTn>
                                        <p:tgtEl>
                                          <p:spTgt spid="2">
                                            <p:txEl>
                                              <p:pRg st="7" end="7"/>
                                            </p:txEl>
                                          </p:spTgt>
                                        </p:tgtEl>
                                      </p:cBhvr>
                                      <p:to x="100000" y="100000"/>
                                    </p:animScale>
                                    <p:animScale>
                                      <p:cBhvr>
                                        <p:cTn id="56" dur="26">
                                          <p:stCondLst>
                                            <p:cond delay="1642"/>
                                          </p:stCondLst>
                                        </p:cTn>
                                        <p:tgtEl>
                                          <p:spTgt spid="2">
                                            <p:txEl>
                                              <p:pRg st="7" end="7"/>
                                            </p:txEl>
                                          </p:spTgt>
                                        </p:tgtEl>
                                      </p:cBhvr>
                                      <p:to x="100000" y="90000"/>
                                    </p:animScale>
                                    <p:animScale>
                                      <p:cBhvr>
                                        <p:cTn id="57" dur="166" decel="50000">
                                          <p:stCondLst>
                                            <p:cond delay="1668"/>
                                          </p:stCondLst>
                                        </p:cTn>
                                        <p:tgtEl>
                                          <p:spTgt spid="2">
                                            <p:txEl>
                                              <p:pRg st="7" end="7"/>
                                            </p:txEl>
                                          </p:spTgt>
                                        </p:tgtEl>
                                      </p:cBhvr>
                                      <p:to x="100000" y="100000"/>
                                    </p:animScale>
                                    <p:animScale>
                                      <p:cBhvr>
                                        <p:cTn id="58" dur="26">
                                          <p:stCondLst>
                                            <p:cond delay="1808"/>
                                          </p:stCondLst>
                                        </p:cTn>
                                        <p:tgtEl>
                                          <p:spTgt spid="2">
                                            <p:txEl>
                                              <p:pRg st="7" end="7"/>
                                            </p:txEl>
                                          </p:spTgt>
                                        </p:tgtEl>
                                      </p:cBhvr>
                                      <p:to x="100000" y="95000"/>
                                    </p:animScale>
                                    <p:animScale>
                                      <p:cBhvr>
                                        <p:cTn id="59"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2023"/>
            <a:ext cx="4563068" cy="577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4867868" y="402023"/>
            <a:ext cx="4199932" cy="57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400" dirty="0">
                <a:solidFill>
                  <a:schemeClr val="bg2">
                    <a:lumMod val="40000"/>
                    <a:lumOff val="60000"/>
                  </a:schemeClr>
                </a:solidFill>
                <a:latin typeface="ScaGoudy" pitchFamily="2" charset="0"/>
              </a:rPr>
              <a:t>Based on the teachings of</a:t>
            </a:r>
            <a:br>
              <a:rPr lang="en-US" sz="3400" dirty="0">
                <a:solidFill>
                  <a:schemeClr val="bg2">
                    <a:lumMod val="40000"/>
                    <a:lumOff val="60000"/>
                  </a:schemeClr>
                </a:solidFill>
                <a:latin typeface="ScaGoudy" pitchFamily="2" charset="0"/>
              </a:rPr>
            </a:br>
            <a:r>
              <a:rPr lang="en-US" sz="3400" b="1" dirty="0" smtClean="0">
                <a:solidFill>
                  <a:schemeClr val="bg2">
                    <a:lumMod val="40000"/>
                    <a:lumOff val="60000"/>
                  </a:schemeClr>
                </a:solidFill>
                <a:latin typeface="ScaGoudy" pitchFamily="2" charset="0"/>
              </a:rPr>
              <a:t>His </a:t>
            </a:r>
            <a:r>
              <a:rPr lang="en-US" sz="3400" b="1" dirty="0">
                <a:solidFill>
                  <a:schemeClr val="bg2">
                    <a:lumMod val="40000"/>
                    <a:lumOff val="60000"/>
                  </a:schemeClr>
                </a:solidFill>
                <a:latin typeface="ScaGoudy" pitchFamily="2" charset="0"/>
              </a:rPr>
              <a:t>Divine Grace A.C. </a:t>
            </a:r>
            <a:r>
              <a:rPr lang="en-US" sz="3400" b="1" dirty="0" err="1">
                <a:solidFill>
                  <a:schemeClr val="bg2">
                    <a:lumMod val="40000"/>
                    <a:lumOff val="60000"/>
                  </a:schemeClr>
                </a:solidFill>
                <a:latin typeface="ScaGoudy" pitchFamily="2" charset="0"/>
              </a:rPr>
              <a:t>Bhaktivedanta</a:t>
            </a:r>
            <a:r>
              <a:rPr lang="en-US" sz="3400" b="1" dirty="0">
                <a:solidFill>
                  <a:schemeClr val="bg2">
                    <a:lumMod val="40000"/>
                    <a:lumOff val="60000"/>
                  </a:schemeClr>
                </a:solidFill>
                <a:latin typeface="ScaGoudy" pitchFamily="2" charset="0"/>
              </a:rPr>
              <a:t> Swami </a:t>
            </a:r>
            <a:r>
              <a:rPr lang="en-US" sz="3400" b="1" dirty="0" err="1" smtClean="0">
                <a:solidFill>
                  <a:schemeClr val="bg2">
                    <a:lumMod val="40000"/>
                    <a:lumOff val="60000"/>
                  </a:schemeClr>
                </a:solidFill>
                <a:latin typeface="ScaGoudy" pitchFamily="2" charset="0"/>
              </a:rPr>
              <a:t>Prabhupada</a:t>
            </a:r>
            <a:endParaRPr lang="en-US" sz="3400" b="1" dirty="0" smtClean="0">
              <a:solidFill>
                <a:schemeClr val="bg2">
                  <a:lumMod val="40000"/>
                  <a:lumOff val="60000"/>
                </a:schemeClr>
              </a:solidFill>
              <a:latin typeface="ScaGoudy" pitchFamily="2" charset="0"/>
            </a:endParaRPr>
          </a:p>
          <a:p>
            <a:endParaRPr lang="en-US" sz="3400" b="1" dirty="0" smtClean="0">
              <a:solidFill>
                <a:schemeClr val="bg2">
                  <a:lumMod val="40000"/>
                  <a:lumOff val="60000"/>
                </a:schemeClr>
              </a:solidFill>
              <a:latin typeface="ScaGoudy" pitchFamily="2" charset="0"/>
            </a:endParaRPr>
          </a:p>
          <a:p>
            <a:r>
              <a:rPr lang="en-US" sz="3400" dirty="0" smtClean="0">
                <a:solidFill>
                  <a:schemeClr val="bg2">
                    <a:lumMod val="40000"/>
                    <a:lumOff val="60000"/>
                  </a:schemeClr>
                </a:solidFill>
                <a:latin typeface="ScaGoudy" pitchFamily="2" charset="0"/>
              </a:rPr>
              <a:t>~ Founder </a:t>
            </a:r>
            <a:r>
              <a:rPr lang="en-US" sz="3400" dirty="0" err="1" smtClean="0">
                <a:solidFill>
                  <a:schemeClr val="bg2">
                    <a:lumMod val="40000"/>
                    <a:lumOff val="60000"/>
                  </a:schemeClr>
                </a:solidFill>
                <a:latin typeface="ScaGoudy" pitchFamily="2" charset="0"/>
              </a:rPr>
              <a:t>Acharya</a:t>
            </a:r>
            <a:r>
              <a:rPr lang="en-US" sz="3400" dirty="0" smtClean="0">
                <a:solidFill>
                  <a:schemeClr val="bg2">
                    <a:lumMod val="40000"/>
                    <a:lumOff val="60000"/>
                  </a:schemeClr>
                </a:solidFill>
                <a:latin typeface="ScaGoudy" pitchFamily="2" charset="0"/>
              </a:rPr>
              <a:t> ~ </a:t>
            </a:r>
          </a:p>
          <a:p>
            <a:endParaRPr lang="en-US" sz="3400" b="1" dirty="0" smtClean="0">
              <a:solidFill>
                <a:schemeClr val="bg2">
                  <a:lumMod val="40000"/>
                  <a:lumOff val="60000"/>
                </a:schemeClr>
              </a:solidFill>
              <a:latin typeface="ScaGoudy" pitchFamily="2" charset="0"/>
            </a:endParaRPr>
          </a:p>
          <a:p>
            <a:r>
              <a:rPr lang="en-US" sz="3400" b="1" dirty="0" smtClean="0">
                <a:solidFill>
                  <a:schemeClr val="bg2">
                    <a:lumMod val="40000"/>
                    <a:lumOff val="60000"/>
                  </a:schemeClr>
                </a:solidFill>
                <a:latin typeface="ScaGoudy" pitchFamily="2" charset="0"/>
              </a:rPr>
              <a:t>International </a:t>
            </a:r>
            <a:r>
              <a:rPr lang="en-US" sz="3400" b="1" dirty="0">
                <a:solidFill>
                  <a:schemeClr val="bg2">
                    <a:lumMod val="40000"/>
                    <a:lumOff val="60000"/>
                  </a:schemeClr>
                </a:solidFill>
                <a:latin typeface="ScaGoudy" pitchFamily="2" charset="0"/>
              </a:rPr>
              <a:t>Society </a:t>
            </a:r>
            <a:r>
              <a:rPr lang="en-US" sz="3400" b="1" dirty="0" smtClean="0">
                <a:solidFill>
                  <a:schemeClr val="bg2">
                    <a:lumMod val="40000"/>
                    <a:lumOff val="60000"/>
                  </a:schemeClr>
                </a:solidFill>
                <a:latin typeface="ScaGoudy" pitchFamily="2" charset="0"/>
              </a:rPr>
              <a:t>For </a:t>
            </a:r>
            <a:r>
              <a:rPr lang="en-US" sz="3400" b="1" dirty="0">
                <a:solidFill>
                  <a:schemeClr val="bg2">
                    <a:lumMod val="40000"/>
                    <a:lumOff val="60000"/>
                  </a:schemeClr>
                </a:solidFill>
                <a:latin typeface="ScaGoudy" pitchFamily="2" charset="0"/>
              </a:rPr>
              <a:t>Krishna </a:t>
            </a:r>
            <a:r>
              <a:rPr lang="en-US" sz="4000" b="1" dirty="0">
                <a:solidFill>
                  <a:schemeClr val="bg2">
                    <a:lumMod val="40000"/>
                    <a:lumOff val="60000"/>
                  </a:schemeClr>
                </a:solidFill>
                <a:latin typeface="ScaGoudy" pitchFamily="2" charset="0"/>
              </a:rPr>
              <a:t>Consciousness</a:t>
            </a:r>
          </a:p>
        </p:txBody>
      </p:sp>
    </p:spTree>
    <p:extLst>
      <p:ext uri="{BB962C8B-B14F-4D97-AF65-F5344CB8AC3E}">
        <p14:creationId xmlns:p14="http://schemas.microsoft.com/office/powerpoint/2010/main" val="288020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075">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075">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07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05600"/>
          </a:xfrm>
        </p:spPr>
        <p:txBody>
          <a:bodyPr/>
          <a:lstStyle/>
          <a:p>
            <a:pPr>
              <a:buFont typeface="Wingdings" pitchFamily="2" charset="2"/>
              <a:buChar char="Ø"/>
            </a:pPr>
            <a:r>
              <a:rPr lang="en-US" sz="2600" dirty="0" smtClean="0">
                <a:effectLst>
                  <a:outerShdw blurRad="38100" dist="38100" dir="2700000" algn="tl">
                    <a:srgbClr val="000000">
                      <a:alpha val="43137"/>
                    </a:srgbClr>
                  </a:outerShdw>
                </a:effectLst>
              </a:rPr>
              <a:t>What does a devotees desire?</a:t>
            </a:r>
          </a:p>
          <a:p>
            <a:pPr lvl="1">
              <a:buFont typeface="Wingdings" pitchFamily="2" charset="2"/>
              <a:buChar char="Ø"/>
            </a:pPr>
            <a:r>
              <a:rPr lang="en-US" sz="2600" dirty="0" smtClean="0">
                <a:effectLst>
                  <a:outerShdw blurRad="38100" dist="38100" dir="2700000" algn="tl">
                    <a:srgbClr val="000000">
                      <a:alpha val="43137"/>
                    </a:srgbClr>
                  </a:outerShdw>
                </a:effectLst>
              </a:rPr>
              <a:t>Go back to the abode of the lord.</a:t>
            </a:r>
          </a:p>
          <a:p>
            <a:pPr lvl="1">
              <a:buFont typeface="Wingdings" pitchFamily="2" charset="2"/>
              <a:buChar char="Ø"/>
            </a:pPr>
            <a:r>
              <a:rPr lang="en-US" sz="2600" dirty="0" smtClean="0">
                <a:effectLst>
                  <a:outerShdw blurRad="38100" dist="38100" dir="2700000" algn="tl">
                    <a:srgbClr val="000000">
                      <a:alpha val="43137"/>
                    </a:srgbClr>
                  </a:outerShdw>
                </a:effectLst>
              </a:rPr>
              <a:t>None of the material planets are suitable for his stay.</a:t>
            </a:r>
          </a:p>
          <a:p>
            <a:pPr>
              <a:buFont typeface="Wingdings" pitchFamily="2" charset="2"/>
              <a:buChar char="Ø"/>
            </a:pPr>
            <a:r>
              <a:rPr lang="en-US" sz="2600" dirty="0" smtClean="0">
                <a:effectLst>
                  <a:outerShdw blurRad="38100" dist="38100" dir="2700000" algn="tl">
                    <a:srgbClr val="000000">
                      <a:alpha val="43137"/>
                    </a:srgbClr>
                  </a:outerShdw>
                </a:effectLst>
              </a:rPr>
              <a:t>Purpose of going back to godhead?</a:t>
            </a:r>
          </a:p>
          <a:p>
            <a:pPr lvl="1">
              <a:buFont typeface="Wingdings" pitchFamily="2" charset="2"/>
              <a:buChar char="Ø"/>
            </a:pPr>
            <a:r>
              <a:rPr lang="en-US" sz="2400" dirty="0" smtClean="0">
                <a:effectLst>
                  <a:outerShdw blurRad="38100" dist="38100" dir="2700000" algn="tl">
                    <a:srgbClr val="000000">
                      <a:alpha val="43137"/>
                    </a:srgbClr>
                  </a:outerShdw>
                </a:effectLst>
              </a:rPr>
              <a:t>Just </a:t>
            </a:r>
            <a:r>
              <a:rPr lang="en-US" sz="2400" dirty="0">
                <a:effectLst>
                  <a:outerShdw blurRad="38100" dist="38100" dir="2700000" algn="tl">
                    <a:srgbClr val="000000">
                      <a:alpha val="43137"/>
                    </a:srgbClr>
                  </a:outerShdw>
                </a:effectLst>
              </a:rPr>
              <a:t>to become one of the associates of the Lord </a:t>
            </a:r>
            <a:r>
              <a:rPr lang="en-US" sz="2400" dirty="0" smtClean="0">
                <a:effectLst>
                  <a:outerShdw blurRad="38100" dist="38100" dir="2700000" algn="tl">
                    <a:srgbClr val="000000">
                      <a:alpha val="43137"/>
                    </a:srgbClr>
                  </a:outerShdw>
                </a:effectLst>
              </a:rPr>
              <a:t>in various </a:t>
            </a:r>
            <a:r>
              <a:rPr lang="en-US" sz="2400" dirty="0" err="1" smtClean="0">
                <a:effectLst>
                  <a:outerShdw blurRad="38100" dist="38100" dir="2700000" algn="tl">
                    <a:srgbClr val="000000">
                      <a:alpha val="43137"/>
                    </a:srgbClr>
                  </a:outerShdw>
                </a:effectLst>
              </a:rPr>
              <a:t>Rasas</a:t>
            </a:r>
            <a:r>
              <a:rPr lang="en-US" sz="2400" dirty="0" smtClean="0">
                <a:effectLst>
                  <a:outerShdw blurRad="38100" dist="38100" dir="2700000" algn="tl">
                    <a:srgbClr val="000000">
                      <a:alpha val="43137"/>
                    </a:srgbClr>
                  </a:outerShdw>
                </a:effectLst>
              </a:rPr>
              <a:t> the capacity of servitor, friend, parent or conjugal lover of the Lord, either in one </a:t>
            </a:r>
            <a:r>
              <a:rPr lang="en-US" sz="2400" dirty="0">
                <a:effectLst>
                  <a:outerShdw blurRad="38100" dist="38100" dir="2700000" algn="tl">
                    <a:srgbClr val="000000">
                      <a:alpha val="43137"/>
                    </a:srgbClr>
                  </a:outerShdw>
                </a:effectLst>
              </a:rPr>
              <a:t>of the innumerable </a:t>
            </a:r>
            <a:r>
              <a:rPr lang="en-US" sz="2400" dirty="0" err="1">
                <a:effectLst>
                  <a:outerShdw blurRad="38100" dist="38100" dir="2700000" algn="tl">
                    <a:srgbClr val="000000">
                      <a:alpha val="43137"/>
                    </a:srgbClr>
                  </a:outerShdw>
                </a:effectLst>
                <a:hlinkClick r:id="rId2" action="ppaction://hlinkfile"/>
              </a:rPr>
              <a:t>Vaikuṇṭha</a:t>
            </a:r>
            <a:r>
              <a:rPr lang="en-US" sz="2400" dirty="0">
                <a:effectLst>
                  <a:outerShdw blurRad="38100" dist="38100" dir="2700000" algn="tl">
                    <a:srgbClr val="000000">
                      <a:alpha val="43137"/>
                    </a:srgbClr>
                  </a:outerShdw>
                </a:effectLst>
              </a:rPr>
              <a:t> planets or in </a:t>
            </a:r>
            <a:r>
              <a:rPr lang="en-US" sz="2400" dirty="0" err="1">
                <a:effectLst>
                  <a:outerShdw blurRad="38100" dist="38100" dir="2700000" algn="tl">
                    <a:srgbClr val="000000">
                      <a:alpha val="43137"/>
                    </a:srgbClr>
                  </a:outerShdw>
                </a:effectLst>
                <a:hlinkClick r:id="rId3" action="ppaction://hlinkfile"/>
              </a:rPr>
              <a:t>Goloka</a:t>
            </a:r>
            <a:r>
              <a:rPr lang="en-US" sz="2400" dirty="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hlinkClick r:id="rId4" action="ppaction://hlinkfile"/>
              </a:rPr>
              <a:t>Vṛndāvana</a:t>
            </a:r>
            <a:r>
              <a:rPr lang="en-US" sz="2400" dirty="0" smtClean="0">
                <a:effectLst>
                  <a:outerShdw blurRad="38100" dist="38100" dir="2700000" algn="tl">
                    <a:srgbClr val="000000">
                      <a:alpha val="43137"/>
                    </a:srgbClr>
                  </a:outerShdw>
                </a:effectLst>
              </a:rPr>
              <a:t>.</a:t>
            </a:r>
          </a:p>
          <a:p>
            <a:pPr>
              <a:buFont typeface="Wingdings" pitchFamily="2" charset="2"/>
              <a:buChar char="Ø"/>
            </a:pPr>
            <a:r>
              <a:rPr lang="en-US" sz="2400" dirty="0" err="1">
                <a:hlinkClick r:id="rId5" action="ppaction://hlinkfile"/>
              </a:rPr>
              <a:t>Mahārāja</a:t>
            </a:r>
            <a:r>
              <a:rPr lang="en-US" sz="2400" dirty="0"/>
              <a:t> </a:t>
            </a:r>
            <a:r>
              <a:rPr lang="en-US" sz="2400" dirty="0" err="1">
                <a:hlinkClick r:id="rId6" action="ppaction://hlinkfile"/>
              </a:rPr>
              <a:t>Parīkṣit</a:t>
            </a:r>
            <a:r>
              <a:rPr lang="en-US" sz="2400" dirty="0"/>
              <a:t> was </a:t>
            </a:r>
            <a:r>
              <a:rPr lang="en-US" sz="2400" dirty="0" smtClean="0"/>
              <a:t>aware </a:t>
            </a:r>
            <a:r>
              <a:rPr lang="en-US" sz="2400" dirty="0"/>
              <a:t>of all this </a:t>
            </a:r>
            <a:r>
              <a:rPr lang="en-US" sz="2400" dirty="0" smtClean="0"/>
              <a:t>Information.</a:t>
            </a:r>
          </a:p>
          <a:p>
            <a:pPr lvl="1">
              <a:buFont typeface="Wingdings" pitchFamily="2" charset="2"/>
              <a:buChar char="Ø"/>
            </a:pPr>
            <a:r>
              <a:rPr lang="en-US" sz="2000" dirty="0" smtClean="0"/>
              <a:t>Due </a:t>
            </a:r>
            <a:r>
              <a:rPr lang="en-US" sz="2000" dirty="0"/>
              <a:t>to his accumulated piety and birth in a high family of devotees, </a:t>
            </a:r>
            <a:r>
              <a:rPr lang="en-US" sz="2000" dirty="0" err="1" smtClean="0"/>
              <a:t>Vaiṣṇavas</a:t>
            </a:r>
            <a:r>
              <a:rPr lang="en-US" sz="2000" dirty="0" smtClean="0"/>
              <a:t>. </a:t>
            </a:r>
          </a:p>
          <a:p>
            <a:pPr>
              <a:buFont typeface="Wingdings" pitchFamily="2" charset="2"/>
              <a:buChar char="Ø"/>
            </a:pPr>
            <a:r>
              <a:rPr lang="en-US" sz="2400" dirty="0" smtClean="0"/>
              <a:t>Modern </a:t>
            </a:r>
            <a:r>
              <a:rPr lang="en-US" sz="2400" dirty="0"/>
              <a:t>scientists </a:t>
            </a:r>
            <a:r>
              <a:rPr lang="en-US" sz="2400" dirty="0" smtClean="0"/>
              <a:t>eager </a:t>
            </a:r>
            <a:r>
              <a:rPr lang="en-US" sz="2400" dirty="0"/>
              <a:t>to reach the </a:t>
            </a:r>
            <a:r>
              <a:rPr lang="en-US" sz="2400" dirty="0" smtClean="0"/>
              <a:t>Moon - </a:t>
            </a:r>
            <a:r>
              <a:rPr lang="en-US" sz="2400" dirty="0" err="1" smtClean="0">
                <a:hlinkClick r:id="rId5" action="ppaction://hlinkfile"/>
              </a:rPr>
              <a:t>Mahārāja</a:t>
            </a:r>
            <a:r>
              <a:rPr lang="en-US" sz="2400" dirty="0" smtClean="0"/>
              <a:t> </a:t>
            </a:r>
            <a:r>
              <a:rPr lang="en-US" sz="2400" dirty="0" err="1">
                <a:hlinkClick r:id="rId6" action="ppaction://hlinkfile"/>
              </a:rPr>
              <a:t>Parīkṣit</a:t>
            </a:r>
            <a:r>
              <a:rPr lang="en-US" sz="2400" dirty="0"/>
              <a:t> does not care a fig </a:t>
            </a:r>
            <a:r>
              <a:rPr lang="en-US" sz="2400" dirty="0" smtClean="0"/>
              <a:t>any material </a:t>
            </a:r>
            <a:r>
              <a:rPr lang="en-US" sz="2400" dirty="0"/>
              <a:t>planets. </a:t>
            </a:r>
            <a:endParaRPr lang="en-US" sz="2400" dirty="0" smtClean="0"/>
          </a:p>
          <a:p>
            <a:pPr>
              <a:buFont typeface="Wingdings" pitchFamily="2" charset="2"/>
              <a:buChar char="Ø"/>
            </a:pPr>
            <a:r>
              <a:rPr lang="en-US" sz="2400" dirty="0" err="1">
                <a:hlinkClick r:id="rId5" action="ppaction://hlinkfile"/>
              </a:rPr>
              <a:t>Mahārāja</a:t>
            </a:r>
            <a:r>
              <a:rPr lang="en-US" sz="2400" dirty="0"/>
              <a:t> </a:t>
            </a:r>
            <a:r>
              <a:rPr lang="en-US" sz="2400" dirty="0" err="1" smtClean="0">
                <a:hlinkClick r:id="rId6" action="ppaction://hlinkfile"/>
              </a:rPr>
              <a:t>Parīkṣi</a:t>
            </a:r>
            <a:r>
              <a:rPr lang="en-US" sz="2400" dirty="0" err="1" smtClean="0"/>
              <a:t>t’s</a:t>
            </a:r>
            <a:r>
              <a:rPr lang="en-US" sz="2400" dirty="0" smtClean="0"/>
              <a:t> disposition?</a:t>
            </a:r>
          </a:p>
          <a:p>
            <a:pPr lvl="1">
              <a:buFont typeface="Wingdings" pitchFamily="2" charset="2"/>
              <a:buChar char="Ø"/>
            </a:pPr>
            <a:r>
              <a:rPr lang="en-US" sz="2000" dirty="0" smtClean="0"/>
              <a:t> </a:t>
            </a:r>
            <a:r>
              <a:rPr lang="en-US" sz="2000" dirty="0" smtClean="0"/>
              <a:t>He </a:t>
            </a:r>
            <a:r>
              <a:rPr lang="en-US" sz="2000" dirty="0"/>
              <a:t>became more determined in the transcendental loving service of Lord </a:t>
            </a:r>
            <a:r>
              <a:rPr lang="en-US" sz="2000" dirty="0" err="1">
                <a:hlinkClick r:id="rId7" action="ppaction://hlinkfile"/>
              </a:rPr>
              <a:t>Kṛṣṇa</a:t>
            </a:r>
            <a:r>
              <a:rPr lang="en-US" sz="2000" dirty="0"/>
              <a:t> by complete fasting on the bank of the transcendental River </a:t>
            </a:r>
            <a:r>
              <a:rPr lang="en-US" sz="2000" dirty="0" err="1" smtClean="0">
                <a:hlinkClick r:id="rId8" action="ppaction://hlinkfile"/>
              </a:rPr>
              <a:t>Yamunā</a:t>
            </a:r>
            <a:r>
              <a:rPr lang="en-US" sz="2000" dirty="0"/>
              <a:t>.</a:t>
            </a:r>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marL="457200" lvl="1" indent="0">
              <a:buNone/>
            </a:pPr>
            <a:endParaRPr lang="en-US" sz="2200" b="1" i="1" u="sng" dirty="0">
              <a:effectLst/>
            </a:endParaRPr>
          </a:p>
        </p:txBody>
      </p:sp>
    </p:spTree>
    <p:extLst>
      <p:ext uri="{BB962C8B-B14F-4D97-AF65-F5344CB8AC3E}">
        <p14:creationId xmlns:p14="http://schemas.microsoft.com/office/powerpoint/2010/main" val="2142783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15400" cy="6705600"/>
          </a:xfrm>
        </p:spPr>
        <p:txBody>
          <a:bodyPr/>
          <a:lstStyle/>
          <a:p>
            <a:pPr>
              <a:buFont typeface="Wingdings" pitchFamily="2" charset="2"/>
              <a:buChar char="Ø"/>
            </a:pPr>
            <a:r>
              <a:rPr lang="en-US" sz="2800" i="1" u="sng" dirty="0" err="1" smtClean="0"/>
              <a:t>Practicle</a:t>
            </a:r>
            <a:r>
              <a:rPr lang="en-US" sz="2800" i="1" u="sng" dirty="0" smtClean="0"/>
              <a:t> </a:t>
            </a:r>
            <a:r>
              <a:rPr lang="en-US" sz="2800" i="1" u="sng" dirty="0" smtClean="0"/>
              <a:t>application! </a:t>
            </a:r>
            <a:endParaRPr lang="en-US" sz="2800" i="1" u="sng" dirty="0" smtClean="0"/>
          </a:p>
          <a:p>
            <a:pPr lvl="1">
              <a:buFont typeface="Wingdings" pitchFamily="2" charset="2"/>
              <a:buChar char="Ø"/>
            </a:pPr>
            <a:endParaRPr lang="en-US" sz="2000" dirty="0" smtClean="0">
              <a:latin typeface="+mj-lt"/>
            </a:endParaRPr>
          </a:p>
          <a:p>
            <a:pPr lvl="1">
              <a:buFont typeface="Wingdings" pitchFamily="2" charset="2"/>
              <a:buChar char="Ø"/>
            </a:pPr>
            <a:r>
              <a:rPr lang="en-US" sz="2000" dirty="0" smtClean="0">
                <a:latin typeface="+mj-lt"/>
              </a:rPr>
              <a:t>Death could be at any </a:t>
            </a:r>
            <a:r>
              <a:rPr lang="en-US" sz="2000" dirty="0" smtClean="0">
                <a:latin typeface="+mj-lt"/>
              </a:rPr>
              <a:t>moment.</a:t>
            </a:r>
          </a:p>
          <a:p>
            <a:pPr lvl="1">
              <a:buFont typeface="Wingdings" pitchFamily="2" charset="2"/>
              <a:buChar char="Ø"/>
            </a:pPr>
            <a:r>
              <a:rPr lang="en-US" sz="2000" dirty="0" smtClean="0">
                <a:latin typeface="+mj-lt"/>
              </a:rPr>
              <a:t>Each one of us will be tested at that time. – Be prepared.</a:t>
            </a:r>
            <a:endParaRPr lang="en-US" sz="2000" dirty="0" smtClean="0"/>
          </a:p>
          <a:p>
            <a:pPr lvl="1">
              <a:buFont typeface="Wingdings" pitchFamily="2" charset="2"/>
              <a:buChar char="Ø"/>
            </a:pPr>
            <a:endParaRPr lang="en-US" sz="2000" dirty="0" smtClean="0">
              <a:latin typeface="+mj-lt"/>
            </a:endParaRPr>
          </a:p>
          <a:p>
            <a:pPr lvl="0">
              <a:buFont typeface="Wingdings" pitchFamily="2" charset="2"/>
              <a:buChar char="Ø"/>
            </a:pPr>
            <a:endParaRPr lang="en-US" sz="2400" dirty="0" smtClean="0"/>
          </a:p>
          <a:p>
            <a:pPr marL="457200" lvl="1" indent="0">
              <a:buNone/>
            </a:pPr>
            <a:endParaRPr lang="en-US" sz="2000" dirty="0" smtClean="0"/>
          </a:p>
        </p:txBody>
      </p:sp>
    </p:spTree>
    <p:extLst>
      <p:ext uri="{BB962C8B-B14F-4D97-AF65-F5344CB8AC3E}">
        <p14:creationId xmlns:p14="http://schemas.microsoft.com/office/powerpoint/2010/main" val="11127041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9067800" cy="67818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6</a:t>
            </a:r>
          </a:p>
          <a:p>
            <a:pPr marL="0" indent="0" algn="ctr">
              <a:buNone/>
            </a:pPr>
            <a:r>
              <a:rPr lang="en-US" sz="2800" dirty="0" err="1" smtClean="0">
                <a:hlinkClick r:id="rId3" action="ppaction://hlinkfile"/>
              </a:rPr>
              <a:t>yā</a:t>
            </a:r>
            <a:r>
              <a:rPr lang="en-US" sz="2800" dirty="0" smtClean="0"/>
              <a:t> </a:t>
            </a:r>
            <a:r>
              <a:rPr lang="en-US" sz="2800" dirty="0" err="1">
                <a:hlinkClick r:id="rId4" action="ppaction://hlinkfile"/>
              </a:rPr>
              <a:t>vai</a:t>
            </a:r>
            <a:r>
              <a:rPr lang="en-US" sz="2800" dirty="0"/>
              <a:t> </a:t>
            </a:r>
            <a:r>
              <a:rPr lang="en-US" sz="2800" dirty="0" err="1" smtClean="0"/>
              <a:t>lasac-chrī-</a:t>
            </a:r>
            <a:r>
              <a:rPr lang="en-US" sz="2800" dirty="0" err="1" smtClean="0">
                <a:hlinkClick r:id="rId5" action="ppaction://hlinkfile"/>
              </a:rPr>
              <a:t>tulasī</a:t>
            </a:r>
            <a:r>
              <a:rPr lang="en-US" sz="2800" dirty="0" err="1" smtClean="0"/>
              <a:t>-</a:t>
            </a:r>
            <a:r>
              <a:rPr lang="en-US" sz="2800" dirty="0" err="1" smtClean="0">
                <a:hlinkClick r:id="rId6" action="ppaction://hlinkfile"/>
              </a:rPr>
              <a:t>vimiśra</a:t>
            </a:r>
            <a:r>
              <a:rPr lang="en-US" sz="2800" dirty="0" smtClean="0"/>
              <a:t>-</a:t>
            </a:r>
          </a:p>
          <a:p>
            <a:pPr marL="0" indent="0" algn="ctr">
              <a:buNone/>
            </a:pPr>
            <a:r>
              <a:rPr lang="vi-VN" sz="2800" dirty="0" smtClean="0"/>
              <a:t>kṛṣṇāńghri-reṇv-abhyadhikāmbu-</a:t>
            </a:r>
            <a:r>
              <a:rPr lang="vi-VN" sz="2800" dirty="0" smtClean="0">
                <a:hlinkClick r:id="rId7" action="ppaction://hlinkfile"/>
              </a:rPr>
              <a:t>netrī</a:t>
            </a:r>
            <a:endParaRPr lang="en-US" sz="2800" dirty="0" smtClean="0"/>
          </a:p>
          <a:p>
            <a:pPr marL="0" indent="0" algn="ctr">
              <a:buNone/>
            </a:pPr>
            <a:r>
              <a:rPr lang="en-US" sz="2800" dirty="0" err="1">
                <a:hlinkClick r:id="rId8" action="ppaction://hlinkfile"/>
              </a:rPr>
              <a:t>punāti</a:t>
            </a:r>
            <a:r>
              <a:rPr lang="en-US" sz="2800" dirty="0"/>
              <a:t> </a:t>
            </a:r>
            <a:r>
              <a:rPr lang="en-US" sz="2800" dirty="0" err="1">
                <a:hlinkClick r:id="rId9" action="ppaction://hlinkfile"/>
              </a:rPr>
              <a:t>lokān</a:t>
            </a:r>
            <a:r>
              <a:rPr lang="en-US" sz="2800" dirty="0"/>
              <a:t> </a:t>
            </a:r>
            <a:r>
              <a:rPr lang="en-US" sz="2800" dirty="0" err="1">
                <a:hlinkClick r:id="rId10" action="ppaction://hlinkfile"/>
              </a:rPr>
              <a:t>ubhayatra</a:t>
            </a:r>
            <a:r>
              <a:rPr lang="en-US" sz="2800" dirty="0"/>
              <a:t> </a:t>
            </a:r>
            <a:r>
              <a:rPr lang="en-US" sz="2800" dirty="0" err="1" smtClean="0">
                <a:hlinkClick r:id="rId11" action="ppaction://hlinkfile"/>
              </a:rPr>
              <a:t>seśān</a:t>
            </a:r>
            <a:endParaRPr lang="en-US" sz="2800" dirty="0" smtClean="0"/>
          </a:p>
          <a:p>
            <a:pPr marL="0" indent="0" algn="ctr">
              <a:buNone/>
            </a:pPr>
            <a:r>
              <a:rPr lang="vi-VN" sz="2800" dirty="0" smtClean="0"/>
              <a:t>kas </a:t>
            </a:r>
            <a:r>
              <a:rPr lang="vi-VN" sz="2800" dirty="0">
                <a:hlinkClick r:id="rId12" action="ppaction://hlinkfile"/>
              </a:rPr>
              <a:t>tāḿ</a:t>
            </a:r>
            <a:r>
              <a:rPr lang="vi-VN" sz="2800" dirty="0"/>
              <a:t> </a:t>
            </a:r>
            <a:r>
              <a:rPr lang="vi-VN" sz="2800" dirty="0">
                <a:hlinkClick r:id="rId13" action="ppaction://hlinkfile"/>
              </a:rPr>
              <a:t>na</a:t>
            </a:r>
            <a:r>
              <a:rPr lang="vi-VN" sz="2800" dirty="0"/>
              <a:t> </a:t>
            </a:r>
            <a:r>
              <a:rPr lang="vi-VN" sz="2800" dirty="0">
                <a:hlinkClick r:id="rId14" action="ppaction://hlinkfile"/>
              </a:rPr>
              <a:t>seveta</a:t>
            </a:r>
            <a:r>
              <a:rPr lang="vi-VN" sz="2800" dirty="0"/>
              <a:t> </a:t>
            </a:r>
            <a:r>
              <a:rPr lang="vi-VN" sz="2800" dirty="0">
                <a:hlinkClick r:id="rId15" action="ppaction://hlinkfile"/>
              </a:rPr>
              <a:t>mariṣyamāṇaḥ</a:t>
            </a: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t>The </a:t>
            </a:r>
            <a:r>
              <a:rPr lang="en-US" sz="2800" dirty="0"/>
              <a:t>river [Ganges, by which the King sat to fast] carries the most auspicious water, which is mixed with the dust of the lotus feet of the Lord and </a:t>
            </a:r>
            <a:r>
              <a:rPr lang="en-US" sz="2800" dirty="0" err="1">
                <a:hlinkClick r:id="rId5" action="ppaction://hlinkfile"/>
              </a:rPr>
              <a:t>tulasī</a:t>
            </a:r>
            <a:r>
              <a:rPr lang="en-US" sz="2800" dirty="0"/>
              <a:t> leaves. Therefore that water sanctifies the three worlds inside and outside and even sanctifies Lord </a:t>
            </a:r>
            <a:r>
              <a:rPr lang="en-US" sz="2800" dirty="0" err="1">
                <a:hlinkClick r:id="rId16" action="ppaction://hlinkfile"/>
              </a:rPr>
              <a:t>Śiva</a:t>
            </a:r>
            <a:r>
              <a:rPr lang="en-US" sz="2800" dirty="0"/>
              <a:t> and other demigods. Consequently everyone who is destined to die must take shelter of this river.</a:t>
            </a:r>
          </a:p>
        </p:txBody>
      </p:sp>
    </p:spTree>
    <p:extLst>
      <p:ext uri="{BB962C8B-B14F-4D97-AF65-F5344CB8AC3E}">
        <p14:creationId xmlns:p14="http://schemas.microsoft.com/office/powerpoint/2010/main" val="2556680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wipe(down)">
                                      <p:cBhvr>
                                        <p:cTn id="34" dur="580">
                                          <p:stCondLst>
                                            <p:cond delay="0"/>
                                          </p:stCondLst>
                                        </p:cTn>
                                        <p:tgtEl>
                                          <p:spTgt spid="2">
                                            <p:txEl>
                                              <p:pRg st="6" end="6"/>
                                            </p:txEl>
                                          </p:spTgt>
                                        </p:tgtEl>
                                      </p:cBhvr>
                                    </p:animEffect>
                                    <p:anim calcmode="lin" valueType="num">
                                      <p:cBhvr>
                                        <p:cTn id="35"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xEl>
                                              <p:pRg st="6" end="6"/>
                                            </p:txEl>
                                          </p:spTgt>
                                        </p:tgtEl>
                                      </p:cBhvr>
                                      <p:to x="100000" y="60000"/>
                                    </p:animScale>
                                    <p:animScale>
                                      <p:cBhvr>
                                        <p:cTn id="41" dur="166" decel="50000">
                                          <p:stCondLst>
                                            <p:cond delay="676"/>
                                          </p:stCondLst>
                                        </p:cTn>
                                        <p:tgtEl>
                                          <p:spTgt spid="2">
                                            <p:txEl>
                                              <p:pRg st="6" end="6"/>
                                            </p:txEl>
                                          </p:spTgt>
                                        </p:tgtEl>
                                      </p:cBhvr>
                                      <p:to x="100000" y="100000"/>
                                    </p:animScale>
                                    <p:animScale>
                                      <p:cBhvr>
                                        <p:cTn id="42" dur="26">
                                          <p:stCondLst>
                                            <p:cond delay="1312"/>
                                          </p:stCondLst>
                                        </p:cTn>
                                        <p:tgtEl>
                                          <p:spTgt spid="2">
                                            <p:txEl>
                                              <p:pRg st="6" end="6"/>
                                            </p:txEl>
                                          </p:spTgt>
                                        </p:tgtEl>
                                      </p:cBhvr>
                                      <p:to x="100000" y="80000"/>
                                    </p:animScale>
                                    <p:animScale>
                                      <p:cBhvr>
                                        <p:cTn id="43" dur="166" decel="50000">
                                          <p:stCondLst>
                                            <p:cond delay="1338"/>
                                          </p:stCondLst>
                                        </p:cTn>
                                        <p:tgtEl>
                                          <p:spTgt spid="2">
                                            <p:txEl>
                                              <p:pRg st="6" end="6"/>
                                            </p:txEl>
                                          </p:spTgt>
                                        </p:tgtEl>
                                      </p:cBhvr>
                                      <p:to x="100000" y="100000"/>
                                    </p:animScale>
                                    <p:animScale>
                                      <p:cBhvr>
                                        <p:cTn id="44" dur="26">
                                          <p:stCondLst>
                                            <p:cond delay="1642"/>
                                          </p:stCondLst>
                                        </p:cTn>
                                        <p:tgtEl>
                                          <p:spTgt spid="2">
                                            <p:txEl>
                                              <p:pRg st="6" end="6"/>
                                            </p:txEl>
                                          </p:spTgt>
                                        </p:tgtEl>
                                      </p:cBhvr>
                                      <p:to x="100000" y="90000"/>
                                    </p:animScale>
                                    <p:animScale>
                                      <p:cBhvr>
                                        <p:cTn id="45" dur="166" decel="50000">
                                          <p:stCondLst>
                                            <p:cond delay="1668"/>
                                          </p:stCondLst>
                                        </p:cTn>
                                        <p:tgtEl>
                                          <p:spTgt spid="2">
                                            <p:txEl>
                                              <p:pRg st="6" end="6"/>
                                            </p:txEl>
                                          </p:spTgt>
                                        </p:tgtEl>
                                      </p:cBhvr>
                                      <p:to x="100000" y="100000"/>
                                    </p:animScale>
                                    <p:animScale>
                                      <p:cBhvr>
                                        <p:cTn id="46" dur="26">
                                          <p:stCondLst>
                                            <p:cond delay="1808"/>
                                          </p:stCondLst>
                                        </p:cTn>
                                        <p:tgtEl>
                                          <p:spTgt spid="2">
                                            <p:txEl>
                                              <p:pRg st="6" end="6"/>
                                            </p:txEl>
                                          </p:spTgt>
                                        </p:tgtEl>
                                      </p:cBhvr>
                                      <p:to x="100000" y="95000"/>
                                    </p:animScale>
                                    <p:animScale>
                                      <p:cBhvr>
                                        <p:cTn id="47" dur="166" decel="50000">
                                          <p:stCondLst>
                                            <p:cond delay="1834"/>
                                          </p:stCondLst>
                                        </p:cTn>
                                        <p:tgtEl>
                                          <p:spTgt spid="2">
                                            <p:txEl>
                                              <p:pRg st="6" end="6"/>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wipe(down)">
                                      <p:cBhvr>
                                        <p:cTn id="52" dur="580">
                                          <p:stCondLst>
                                            <p:cond delay="0"/>
                                          </p:stCondLst>
                                        </p:cTn>
                                        <p:tgtEl>
                                          <p:spTgt spid="2">
                                            <p:txEl>
                                              <p:pRg st="7" end="7"/>
                                            </p:txEl>
                                          </p:spTgt>
                                        </p:tgtEl>
                                      </p:cBhvr>
                                    </p:animEffect>
                                    <p:anim calcmode="lin" valueType="num">
                                      <p:cBhvr>
                                        <p:cTn id="53"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2">
                                            <p:txEl>
                                              <p:pRg st="7" end="7"/>
                                            </p:txEl>
                                          </p:spTgt>
                                        </p:tgtEl>
                                      </p:cBhvr>
                                      <p:to x="100000" y="60000"/>
                                    </p:animScale>
                                    <p:animScale>
                                      <p:cBhvr>
                                        <p:cTn id="59" dur="166" decel="50000">
                                          <p:stCondLst>
                                            <p:cond delay="676"/>
                                          </p:stCondLst>
                                        </p:cTn>
                                        <p:tgtEl>
                                          <p:spTgt spid="2">
                                            <p:txEl>
                                              <p:pRg st="7" end="7"/>
                                            </p:txEl>
                                          </p:spTgt>
                                        </p:tgtEl>
                                      </p:cBhvr>
                                      <p:to x="100000" y="100000"/>
                                    </p:animScale>
                                    <p:animScale>
                                      <p:cBhvr>
                                        <p:cTn id="60" dur="26">
                                          <p:stCondLst>
                                            <p:cond delay="1312"/>
                                          </p:stCondLst>
                                        </p:cTn>
                                        <p:tgtEl>
                                          <p:spTgt spid="2">
                                            <p:txEl>
                                              <p:pRg st="7" end="7"/>
                                            </p:txEl>
                                          </p:spTgt>
                                        </p:tgtEl>
                                      </p:cBhvr>
                                      <p:to x="100000" y="80000"/>
                                    </p:animScale>
                                    <p:animScale>
                                      <p:cBhvr>
                                        <p:cTn id="61" dur="166" decel="50000">
                                          <p:stCondLst>
                                            <p:cond delay="1338"/>
                                          </p:stCondLst>
                                        </p:cTn>
                                        <p:tgtEl>
                                          <p:spTgt spid="2">
                                            <p:txEl>
                                              <p:pRg st="7" end="7"/>
                                            </p:txEl>
                                          </p:spTgt>
                                        </p:tgtEl>
                                      </p:cBhvr>
                                      <p:to x="100000" y="100000"/>
                                    </p:animScale>
                                    <p:animScale>
                                      <p:cBhvr>
                                        <p:cTn id="62" dur="26">
                                          <p:stCondLst>
                                            <p:cond delay="1642"/>
                                          </p:stCondLst>
                                        </p:cTn>
                                        <p:tgtEl>
                                          <p:spTgt spid="2">
                                            <p:txEl>
                                              <p:pRg st="7" end="7"/>
                                            </p:txEl>
                                          </p:spTgt>
                                        </p:tgtEl>
                                      </p:cBhvr>
                                      <p:to x="100000" y="90000"/>
                                    </p:animScale>
                                    <p:animScale>
                                      <p:cBhvr>
                                        <p:cTn id="63" dur="166" decel="50000">
                                          <p:stCondLst>
                                            <p:cond delay="1668"/>
                                          </p:stCondLst>
                                        </p:cTn>
                                        <p:tgtEl>
                                          <p:spTgt spid="2">
                                            <p:txEl>
                                              <p:pRg st="7" end="7"/>
                                            </p:txEl>
                                          </p:spTgt>
                                        </p:tgtEl>
                                      </p:cBhvr>
                                      <p:to x="100000" y="100000"/>
                                    </p:animScale>
                                    <p:animScale>
                                      <p:cBhvr>
                                        <p:cTn id="64" dur="26">
                                          <p:stCondLst>
                                            <p:cond delay="1808"/>
                                          </p:stCondLst>
                                        </p:cTn>
                                        <p:tgtEl>
                                          <p:spTgt spid="2">
                                            <p:txEl>
                                              <p:pRg st="7" end="7"/>
                                            </p:txEl>
                                          </p:spTgt>
                                        </p:tgtEl>
                                      </p:cBhvr>
                                      <p:to x="100000" y="95000"/>
                                    </p:animScale>
                                    <p:animScale>
                                      <p:cBhvr>
                                        <p:cTn id="65"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76200"/>
            <a:ext cx="8763000" cy="6629400"/>
          </a:xfrm>
        </p:spPr>
        <p:txBody>
          <a:bodyPr/>
          <a:lstStyle/>
          <a:p>
            <a:pPr lvl="1">
              <a:buFont typeface="Wingdings" pitchFamily="2" charset="2"/>
              <a:buChar char="Ø"/>
            </a:pPr>
            <a:r>
              <a:rPr lang="en-US" sz="2400" dirty="0" err="1" smtClean="0">
                <a:hlinkClick r:id="rId2" action="ppaction://hlinkfile"/>
              </a:rPr>
              <a:t>Mahārāja</a:t>
            </a:r>
            <a:r>
              <a:rPr lang="en-US" sz="2400" dirty="0" smtClean="0"/>
              <a:t> </a:t>
            </a:r>
            <a:r>
              <a:rPr lang="en-US" sz="2400" dirty="0" err="1">
                <a:hlinkClick r:id="rId3" action="ppaction://hlinkfile"/>
              </a:rPr>
              <a:t>Parīkṣit</a:t>
            </a:r>
            <a:r>
              <a:rPr lang="en-US" sz="2400" dirty="0"/>
              <a:t>, </a:t>
            </a:r>
            <a:r>
              <a:rPr lang="en-US" sz="2400" dirty="0" smtClean="0"/>
              <a:t>at </a:t>
            </a:r>
            <a:r>
              <a:rPr lang="en-US" sz="2400" dirty="0"/>
              <a:t>once retired from family life and shifted himself to the sacred bank of the </a:t>
            </a:r>
            <a:r>
              <a:rPr lang="en-US" sz="2400" dirty="0" err="1">
                <a:hlinkClick r:id="rId4" action="ppaction://hlinkfile"/>
              </a:rPr>
              <a:t>Yamunā</a:t>
            </a:r>
            <a:r>
              <a:rPr lang="en-US" sz="2400" dirty="0"/>
              <a:t> River. </a:t>
            </a:r>
            <a:endParaRPr lang="en-US" sz="2400" dirty="0" smtClean="0"/>
          </a:p>
          <a:p>
            <a:pPr lvl="1">
              <a:buFont typeface="Wingdings" pitchFamily="2" charset="2"/>
              <a:buChar char="Ø"/>
            </a:pPr>
            <a:r>
              <a:rPr lang="en-US" sz="2400" dirty="0" err="1" smtClean="0">
                <a:hlinkClick r:id="rId5" action="ppaction://hlinkfile"/>
              </a:rPr>
              <a:t>Śrīla</a:t>
            </a:r>
            <a:r>
              <a:rPr lang="en-US" sz="2400" dirty="0" smtClean="0"/>
              <a:t> </a:t>
            </a:r>
            <a:r>
              <a:rPr lang="en-US" sz="2400" dirty="0" err="1">
                <a:hlinkClick r:id="rId6" action="ppaction://hlinkfile"/>
              </a:rPr>
              <a:t>Jīva</a:t>
            </a:r>
            <a:r>
              <a:rPr lang="en-US" sz="2400" dirty="0"/>
              <a:t> </a:t>
            </a:r>
            <a:r>
              <a:rPr lang="en-US" sz="2400" dirty="0" err="1"/>
              <a:t>Gosvāmī</a:t>
            </a:r>
            <a:r>
              <a:rPr lang="en-US" sz="2400" dirty="0" smtClean="0"/>
              <a:t>, says - </a:t>
            </a:r>
            <a:r>
              <a:rPr lang="en-US" sz="2400" dirty="0"/>
              <a:t>King took shelter on the bank of the </a:t>
            </a:r>
            <a:r>
              <a:rPr lang="en-US" sz="2400" dirty="0" err="1">
                <a:hlinkClick r:id="rId4" action="ppaction://hlinkfile"/>
              </a:rPr>
              <a:t>Yamunā</a:t>
            </a:r>
            <a:r>
              <a:rPr lang="en-US" sz="2400" dirty="0"/>
              <a:t>. </a:t>
            </a:r>
            <a:r>
              <a:rPr lang="en-US" sz="2400" dirty="0" err="1">
                <a:hlinkClick r:id="rId5" action="ppaction://hlinkfile"/>
              </a:rPr>
              <a:t>Śrīla</a:t>
            </a:r>
            <a:r>
              <a:rPr lang="en-US" sz="2400" dirty="0"/>
              <a:t> </a:t>
            </a:r>
            <a:r>
              <a:rPr lang="en-US" sz="2400" dirty="0" err="1">
                <a:hlinkClick r:id="rId6" action="ppaction://hlinkfile"/>
              </a:rPr>
              <a:t>Jīva</a:t>
            </a:r>
            <a:r>
              <a:rPr lang="en-US" sz="2400" dirty="0"/>
              <a:t> </a:t>
            </a:r>
            <a:r>
              <a:rPr lang="en-US" sz="2400" dirty="0" smtClean="0"/>
              <a:t>- more </a:t>
            </a:r>
            <a:r>
              <a:rPr lang="en-US" sz="2400" dirty="0"/>
              <a:t>accurate because of the geographical </a:t>
            </a:r>
            <a:r>
              <a:rPr lang="en-US" sz="2400" dirty="0" smtClean="0"/>
              <a:t>situation</a:t>
            </a:r>
            <a:r>
              <a:rPr lang="en-US" sz="2400" dirty="0"/>
              <a:t> </a:t>
            </a:r>
            <a:r>
              <a:rPr lang="en-US" sz="2400" dirty="0" smtClean="0"/>
              <a:t>of </a:t>
            </a:r>
            <a:r>
              <a:rPr lang="en-US" sz="2400" dirty="0" err="1" smtClean="0"/>
              <a:t>Hastinapura</a:t>
            </a:r>
            <a:r>
              <a:rPr lang="en-US" sz="2400" dirty="0" smtClean="0"/>
              <a:t>.</a:t>
            </a:r>
          </a:p>
          <a:p>
            <a:pPr>
              <a:buFont typeface="Wingdings" pitchFamily="2" charset="2"/>
              <a:buChar char="Ø"/>
            </a:pPr>
            <a:r>
              <a:rPr lang="en-US" sz="2800" dirty="0">
                <a:hlinkClick r:id="rId4" action="ppaction://hlinkfile"/>
              </a:rPr>
              <a:t>Comparing the sanctity of  </a:t>
            </a:r>
            <a:r>
              <a:rPr lang="en-US" sz="2800" dirty="0" smtClean="0">
                <a:hlinkClick r:id="rId4" action="ppaction://hlinkfile"/>
              </a:rPr>
              <a:t>Ganges </a:t>
            </a:r>
            <a:r>
              <a:rPr lang="en-US" sz="2800" dirty="0">
                <a:hlinkClick r:id="rId4" action="ppaction://hlinkfile"/>
              </a:rPr>
              <a:t>&amp; </a:t>
            </a:r>
            <a:r>
              <a:rPr lang="en-US" sz="2800" dirty="0" err="1">
                <a:hlinkClick r:id="rId4" action="ppaction://hlinkfile"/>
              </a:rPr>
              <a:t>Yamunā</a:t>
            </a:r>
            <a:r>
              <a:rPr lang="en-US" sz="2800" dirty="0"/>
              <a:t> </a:t>
            </a:r>
          </a:p>
          <a:p>
            <a:pPr lvl="1">
              <a:buFont typeface="Wingdings" pitchFamily="2" charset="2"/>
              <a:buChar char="Ø"/>
            </a:pPr>
            <a:r>
              <a:rPr lang="en-US" sz="2400" dirty="0"/>
              <a:t>Yamuna - more directly connected with Lord </a:t>
            </a:r>
            <a:r>
              <a:rPr lang="en-US" sz="2400" dirty="0" err="1"/>
              <a:t>Kṛṣṇa</a:t>
            </a:r>
            <a:r>
              <a:rPr lang="en-US" sz="2400" dirty="0"/>
              <a:t>, as Lord contacted the River </a:t>
            </a:r>
            <a:r>
              <a:rPr lang="en-US" sz="2400" dirty="0" err="1">
                <a:hlinkClick r:id="rId4" action="ppaction://hlinkfile"/>
              </a:rPr>
              <a:t>Yamunā</a:t>
            </a:r>
            <a:r>
              <a:rPr lang="en-US" sz="2400" dirty="0"/>
              <a:t> more than the Ganges. </a:t>
            </a:r>
          </a:p>
          <a:p>
            <a:pPr lvl="1">
              <a:buFont typeface="Wingdings" pitchFamily="2" charset="2"/>
              <a:buChar char="Ø"/>
            </a:pPr>
            <a:r>
              <a:rPr lang="en-US" sz="2400" dirty="0"/>
              <a:t>The Lord sanctified the River </a:t>
            </a:r>
            <a:r>
              <a:rPr lang="en-US" sz="2400" dirty="0" err="1">
                <a:hlinkClick r:id="rId4" action="ppaction://hlinkfile"/>
              </a:rPr>
              <a:t>Yamunā</a:t>
            </a:r>
            <a:r>
              <a:rPr lang="en-US" sz="2400" dirty="0"/>
              <a:t> from the beginning of His transcendental pastimes in the world. Ex: </a:t>
            </a:r>
            <a:r>
              <a:rPr lang="en-US" sz="2400" dirty="0" err="1">
                <a:hlinkClick r:id="rId7" action="ppaction://hlinkfile"/>
              </a:rPr>
              <a:t>Vasudeva</a:t>
            </a:r>
            <a:r>
              <a:rPr lang="en-US" sz="2400" dirty="0"/>
              <a:t> carrying Baby </a:t>
            </a:r>
            <a:r>
              <a:rPr lang="en-US" sz="2400" dirty="0" err="1"/>
              <a:t>Krsna</a:t>
            </a:r>
            <a:r>
              <a:rPr lang="en-US" sz="2400" dirty="0"/>
              <a:t> </a:t>
            </a:r>
          </a:p>
          <a:p>
            <a:pPr lvl="1">
              <a:buFont typeface="Wingdings" pitchFamily="2" charset="2"/>
              <a:buChar char="Ø"/>
            </a:pPr>
            <a:r>
              <a:rPr lang="en-US" sz="2400" dirty="0" err="1">
                <a:hlinkClick r:id="rId8" action="ppaction://hlinkfile"/>
              </a:rPr>
              <a:t>Varāha</a:t>
            </a:r>
            <a:r>
              <a:rPr lang="en-US" sz="2400" dirty="0"/>
              <a:t> </a:t>
            </a:r>
            <a:r>
              <a:rPr lang="en-US" sz="2400" dirty="0" err="1">
                <a:hlinkClick r:id="rId9" action="ppaction://hlinkfile"/>
              </a:rPr>
              <a:t>Purāṇa</a:t>
            </a:r>
            <a:r>
              <a:rPr lang="en-US" sz="2400" dirty="0"/>
              <a:t> - </a:t>
            </a:r>
            <a:r>
              <a:rPr lang="en-US" sz="2400" dirty="0" err="1">
                <a:hlinkClick r:id="rId5" action="ppaction://hlinkfile"/>
              </a:rPr>
              <a:t>Śrīla</a:t>
            </a:r>
            <a:r>
              <a:rPr lang="en-US" sz="2400" dirty="0"/>
              <a:t> </a:t>
            </a:r>
            <a:r>
              <a:rPr lang="en-US" sz="2400" dirty="0" err="1">
                <a:hlinkClick r:id="rId6" action="ppaction://hlinkfile"/>
              </a:rPr>
              <a:t>Jīva</a:t>
            </a:r>
            <a:r>
              <a:rPr lang="en-US" sz="2400" dirty="0"/>
              <a:t> </a:t>
            </a:r>
            <a:r>
              <a:rPr lang="en-US" sz="2400" dirty="0" err="1"/>
              <a:t>Gosvāmī</a:t>
            </a:r>
            <a:r>
              <a:rPr lang="en-US" sz="2400" dirty="0"/>
              <a:t>, </a:t>
            </a:r>
          </a:p>
          <a:p>
            <a:pPr lvl="2">
              <a:buFont typeface="Wingdings" pitchFamily="2" charset="2"/>
              <a:buChar char="Ø"/>
            </a:pPr>
            <a:r>
              <a:rPr lang="en-US" dirty="0"/>
              <a:t>No difference between the </a:t>
            </a:r>
            <a:r>
              <a:rPr lang="en-US" dirty="0" smtClean="0"/>
              <a:t> </a:t>
            </a:r>
            <a:r>
              <a:rPr lang="en-US" dirty="0"/>
              <a:t>Ganges and the </a:t>
            </a:r>
            <a:r>
              <a:rPr lang="en-US" dirty="0" err="1">
                <a:hlinkClick r:id="rId4" action="ppaction://hlinkfile"/>
              </a:rPr>
              <a:t>Yamunā</a:t>
            </a:r>
            <a:r>
              <a:rPr lang="en-US" dirty="0"/>
              <a:t>,</a:t>
            </a:r>
          </a:p>
          <a:p>
            <a:pPr lvl="2">
              <a:buFont typeface="Wingdings" pitchFamily="2" charset="2"/>
              <a:buChar char="Ø"/>
            </a:pPr>
            <a:r>
              <a:rPr lang="en-US" dirty="0"/>
              <a:t>Ganges is sanctified 100 times - is called the </a:t>
            </a:r>
            <a:r>
              <a:rPr lang="en-US" dirty="0" err="1">
                <a:hlinkClick r:id="rId4" action="ppaction://hlinkfile"/>
              </a:rPr>
              <a:t>Yamunā</a:t>
            </a:r>
            <a:r>
              <a:rPr lang="en-US" dirty="0"/>
              <a:t>. </a:t>
            </a:r>
          </a:p>
          <a:p>
            <a:pPr lvl="3">
              <a:buFont typeface="Wingdings" pitchFamily="2" charset="2"/>
              <a:buChar char="Ø"/>
            </a:pPr>
            <a:r>
              <a:rPr lang="en-US" sz="2400" dirty="0"/>
              <a:t>1000 names of </a:t>
            </a:r>
            <a:r>
              <a:rPr lang="en-US" sz="2400" dirty="0" err="1">
                <a:hlinkClick r:id="rId10" action="ppaction://hlinkfile"/>
              </a:rPr>
              <a:t>Viṣṇu</a:t>
            </a:r>
            <a:r>
              <a:rPr lang="en-US" sz="2400" dirty="0"/>
              <a:t> = one name of </a:t>
            </a:r>
            <a:r>
              <a:rPr lang="en-US" sz="2400" dirty="0" err="1">
                <a:hlinkClick r:id="rId11" action="ppaction://hlinkfile"/>
              </a:rPr>
              <a:t>Rāma</a:t>
            </a:r>
            <a:r>
              <a:rPr lang="en-US" sz="2400" dirty="0"/>
              <a:t>, </a:t>
            </a:r>
          </a:p>
          <a:p>
            <a:pPr lvl="3">
              <a:buFont typeface="Wingdings" pitchFamily="2" charset="2"/>
              <a:buChar char="Ø"/>
            </a:pPr>
            <a:r>
              <a:rPr lang="en-US" sz="2400" dirty="0"/>
              <a:t>3 names of Lord </a:t>
            </a:r>
            <a:r>
              <a:rPr lang="en-US" sz="2400" dirty="0" err="1">
                <a:hlinkClick r:id="rId11" action="ppaction://hlinkfile"/>
              </a:rPr>
              <a:t>Rāma</a:t>
            </a:r>
            <a:r>
              <a:rPr lang="en-US" sz="2400" dirty="0"/>
              <a:t> =  one name of </a:t>
            </a:r>
            <a:r>
              <a:rPr lang="en-US" sz="2400" dirty="0" err="1">
                <a:hlinkClick r:id="rId12" action="ppaction://hlinkfile"/>
              </a:rPr>
              <a:t>Kṛṣṇa</a:t>
            </a:r>
            <a:r>
              <a:rPr lang="en-US" sz="2400" dirty="0"/>
              <a:t>.</a:t>
            </a:r>
          </a:p>
          <a:p>
            <a:pPr lvl="1">
              <a:buFont typeface="Wingdings" pitchFamily="2" charset="2"/>
              <a:buChar char="Ø"/>
            </a:pPr>
            <a:endParaRPr lang="en-US" sz="2400" dirty="0" smtClean="0"/>
          </a:p>
        </p:txBody>
      </p:sp>
    </p:spTree>
    <p:extLst>
      <p:ext uri="{BB962C8B-B14F-4D97-AF65-F5344CB8AC3E}">
        <p14:creationId xmlns:p14="http://schemas.microsoft.com/office/powerpoint/2010/main" val="1534500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9067800" cy="67818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19</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7</a:t>
            </a:r>
            <a:endParaRPr lang="en-US" sz="2800" b="1" u="sng" dirty="0" smtClean="0">
              <a:solidFill>
                <a:schemeClr val="tx2">
                  <a:lumMod val="60000"/>
                  <a:lumOff val="40000"/>
                </a:schemeClr>
              </a:solidFill>
            </a:endParaRPr>
          </a:p>
          <a:p>
            <a:pPr marL="0" indent="0" algn="ctr">
              <a:buNone/>
            </a:pPr>
            <a:endParaRPr lang="en-US" sz="2800" dirty="0" smtClean="0">
              <a:hlinkClick r:id="rId3" action="ppaction://hlinkfile"/>
            </a:endParaRPr>
          </a:p>
          <a:p>
            <a:pPr marL="0" indent="0" algn="ctr">
              <a:buNone/>
            </a:pPr>
            <a:r>
              <a:rPr lang="vi-VN" sz="2800" dirty="0" smtClean="0">
                <a:hlinkClick r:id="rId3" action="ppaction://hlinkfile"/>
              </a:rPr>
              <a:t>iti</a:t>
            </a:r>
            <a:r>
              <a:rPr lang="vi-VN" sz="2800" dirty="0" smtClean="0"/>
              <a:t> </a:t>
            </a:r>
            <a:r>
              <a:rPr lang="vi-VN" sz="2800" dirty="0">
                <a:hlinkClick r:id="rId4" action="ppaction://hlinkfile"/>
              </a:rPr>
              <a:t>vyavacchidya</a:t>
            </a:r>
            <a:r>
              <a:rPr lang="vi-VN" sz="2800" dirty="0"/>
              <a:t> </a:t>
            </a:r>
            <a:r>
              <a:rPr lang="vi-VN" sz="2800" dirty="0">
                <a:hlinkClick r:id="rId5" action="ppaction://hlinkfile"/>
              </a:rPr>
              <a:t>sa</a:t>
            </a:r>
            <a:r>
              <a:rPr lang="vi-VN" sz="2800" dirty="0"/>
              <a:t> </a:t>
            </a:r>
            <a:r>
              <a:rPr lang="vi-VN" sz="2800" dirty="0">
                <a:hlinkClick r:id="rId6" action="ppaction://hlinkfile"/>
              </a:rPr>
              <a:t>pāṇḍaveyaḥ </a:t>
            </a:r>
            <a:endParaRPr lang="en-US" sz="2800" dirty="0" smtClean="0"/>
          </a:p>
          <a:p>
            <a:pPr marL="0" indent="0" algn="ctr">
              <a:buNone/>
            </a:pPr>
            <a:r>
              <a:rPr lang="vi-VN" sz="2800" dirty="0"/>
              <a:t>prāyopaveśaḿ </a:t>
            </a:r>
            <a:r>
              <a:rPr lang="vi-VN" sz="2800" dirty="0">
                <a:hlinkClick r:id="rId7" action="ppaction://hlinkfile"/>
              </a:rPr>
              <a:t>prati</a:t>
            </a:r>
            <a:r>
              <a:rPr lang="vi-VN" sz="2800" dirty="0"/>
              <a:t> </a:t>
            </a:r>
            <a:r>
              <a:rPr lang="vi-VN" sz="2800" dirty="0">
                <a:hlinkClick r:id="rId8" action="ppaction://hlinkfile"/>
              </a:rPr>
              <a:t>viṣṇu</a:t>
            </a:r>
            <a:r>
              <a:rPr lang="vi-VN" sz="2800" dirty="0"/>
              <a:t>-</a:t>
            </a:r>
            <a:r>
              <a:rPr lang="vi-VN" sz="2800" dirty="0">
                <a:hlinkClick r:id="rId9" action="ppaction://hlinkfile"/>
              </a:rPr>
              <a:t>padyām </a:t>
            </a:r>
            <a:endParaRPr lang="en-US" sz="2800" dirty="0" smtClean="0"/>
          </a:p>
          <a:p>
            <a:pPr marL="0" indent="0" algn="ctr">
              <a:buNone/>
            </a:pPr>
            <a:r>
              <a:rPr lang="en-US" sz="2800" dirty="0" err="1">
                <a:hlinkClick r:id="rId10" action="ppaction://hlinkfile"/>
              </a:rPr>
              <a:t>dadhau</a:t>
            </a:r>
            <a:r>
              <a:rPr lang="en-US" sz="2800" dirty="0"/>
              <a:t> </a:t>
            </a:r>
            <a:r>
              <a:rPr lang="en-US" sz="2800" dirty="0" err="1"/>
              <a:t>mukundāńghrim</a:t>
            </a:r>
            <a:r>
              <a:rPr lang="en-US" sz="2800" dirty="0"/>
              <a:t> </a:t>
            </a:r>
            <a:r>
              <a:rPr lang="en-US" sz="2800" dirty="0" err="1">
                <a:hlinkClick r:id="rId11" action="ppaction://hlinkfile"/>
              </a:rPr>
              <a:t>ananya</a:t>
            </a:r>
            <a:r>
              <a:rPr lang="en-US" sz="2800" dirty="0" err="1"/>
              <a:t>-bhāvo</a:t>
            </a:r>
            <a:r>
              <a:rPr lang="en-US" sz="2800" dirty="0"/>
              <a:t> </a:t>
            </a:r>
            <a:endParaRPr lang="en-US" sz="2800" dirty="0" smtClean="0"/>
          </a:p>
          <a:p>
            <a:pPr marL="0" indent="0" algn="ctr">
              <a:buNone/>
            </a:pPr>
            <a:r>
              <a:rPr lang="vi-VN" sz="2800" dirty="0">
                <a:hlinkClick r:id="rId12" action="ppaction://hlinkfile"/>
              </a:rPr>
              <a:t>muni</a:t>
            </a:r>
            <a:r>
              <a:rPr lang="vi-VN" sz="2800" dirty="0"/>
              <a:t>-vrato </a:t>
            </a:r>
            <a:r>
              <a:rPr lang="vi-VN" sz="2800" dirty="0">
                <a:hlinkClick r:id="rId13" action="ppaction://hlinkfile"/>
              </a:rPr>
              <a:t>mukta</a:t>
            </a:r>
            <a:r>
              <a:rPr lang="vi-VN" sz="2800" dirty="0"/>
              <a:t>-</a:t>
            </a:r>
            <a:r>
              <a:rPr lang="vi-VN" sz="2800" dirty="0">
                <a:hlinkClick r:id="rId14" action="ppaction://hlinkfile"/>
              </a:rPr>
              <a:t>samasta</a:t>
            </a:r>
            <a:r>
              <a:rPr lang="vi-VN" sz="2800" dirty="0"/>
              <a:t>-</a:t>
            </a:r>
            <a:r>
              <a:rPr lang="vi-VN" sz="2800" dirty="0">
                <a:hlinkClick r:id="rId15" action="ppaction://hlinkfile"/>
              </a:rPr>
              <a:t>sańgaḥ </a:t>
            </a:r>
            <a:endParaRPr lang="en-US" sz="2800" dirty="0" smtClean="0"/>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Thus the King, the worthy descendant of the </a:t>
            </a:r>
            <a:r>
              <a:rPr lang="en-US" sz="2800" dirty="0" err="1"/>
              <a:t>Pāṇḍavas</a:t>
            </a:r>
            <a:r>
              <a:rPr lang="en-US" sz="2800" dirty="0"/>
              <a:t>, decided once and for all and sat on the Ganges' bank to fast until death and give himself up to the lotus feet of Lord </a:t>
            </a:r>
            <a:r>
              <a:rPr lang="en-US" sz="2800" dirty="0" err="1">
                <a:hlinkClick r:id="rId16" action="ppaction://hlinkfile"/>
              </a:rPr>
              <a:t>Kṛṣṇa</a:t>
            </a:r>
            <a:r>
              <a:rPr lang="en-US" sz="2800" dirty="0"/>
              <a:t>, who alone is able to award liberation. So, freeing himself from all kinds of associations and attachments, he accepted the vows of a sage</a:t>
            </a:r>
            <a:r>
              <a:rPr lang="en-US" sz="2800" dirty="0" smtClean="0"/>
              <a:t>.</a:t>
            </a:r>
            <a:endParaRPr lang="en-US" sz="2800" dirty="0"/>
          </a:p>
        </p:txBody>
      </p:sp>
    </p:spTree>
    <p:extLst>
      <p:ext uri="{BB962C8B-B14F-4D97-AF65-F5344CB8AC3E}">
        <p14:creationId xmlns:p14="http://schemas.microsoft.com/office/powerpoint/2010/main" val="33776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26"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wipe(down)">
                                      <p:cBhvr>
                                        <p:cTn id="29" dur="580">
                                          <p:stCondLst>
                                            <p:cond delay="0"/>
                                          </p:stCondLst>
                                        </p:cTn>
                                        <p:tgtEl>
                                          <p:spTgt spid="2">
                                            <p:txEl>
                                              <p:pRg st="5" end="5"/>
                                            </p:txEl>
                                          </p:spTgt>
                                        </p:tgtEl>
                                      </p:cBhvr>
                                    </p:animEffect>
                                    <p:anim calcmode="lin" valueType="num">
                                      <p:cBhvr>
                                        <p:cTn id="3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xEl>
                                              <p:pRg st="5" end="5"/>
                                            </p:txEl>
                                          </p:spTgt>
                                        </p:tgtEl>
                                      </p:cBhvr>
                                      <p:to x="100000" y="60000"/>
                                    </p:animScale>
                                    <p:animScale>
                                      <p:cBhvr>
                                        <p:cTn id="36" dur="166" decel="50000">
                                          <p:stCondLst>
                                            <p:cond delay="676"/>
                                          </p:stCondLst>
                                        </p:cTn>
                                        <p:tgtEl>
                                          <p:spTgt spid="2">
                                            <p:txEl>
                                              <p:pRg st="5" end="5"/>
                                            </p:txEl>
                                          </p:spTgt>
                                        </p:tgtEl>
                                      </p:cBhvr>
                                      <p:to x="100000" y="100000"/>
                                    </p:animScale>
                                    <p:animScale>
                                      <p:cBhvr>
                                        <p:cTn id="37" dur="26">
                                          <p:stCondLst>
                                            <p:cond delay="1312"/>
                                          </p:stCondLst>
                                        </p:cTn>
                                        <p:tgtEl>
                                          <p:spTgt spid="2">
                                            <p:txEl>
                                              <p:pRg st="5" end="5"/>
                                            </p:txEl>
                                          </p:spTgt>
                                        </p:tgtEl>
                                      </p:cBhvr>
                                      <p:to x="100000" y="80000"/>
                                    </p:animScale>
                                    <p:animScale>
                                      <p:cBhvr>
                                        <p:cTn id="38" dur="166" decel="50000">
                                          <p:stCondLst>
                                            <p:cond delay="1338"/>
                                          </p:stCondLst>
                                        </p:cTn>
                                        <p:tgtEl>
                                          <p:spTgt spid="2">
                                            <p:txEl>
                                              <p:pRg st="5" end="5"/>
                                            </p:txEl>
                                          </p:spTgt>
                                        </p:tgtEl>
                                      </p:cBhvr>
                                      <p:to x="100000" y="100000"/>
                                    </p:animScale>
                                    <p:animScale>
                                      <p:cBhvr>
                                        <p:cTn id="39" dur="26">
                                          <p:stCondLst>
                                            <p:cond delay="1642"/>
                                          </p:stCondLst>
                                        </p:cTn>
                                        <p:tgtEl>
                                          <p:spTgt spid="2">
                                            <p:txEl>
                                              <p:pRg st="5" end="5"/>
                                            </p:txEl>
                                          </p:spTgt>
                                        </p:tgtEl>
                                      </p:cBhvr>
                                      <p:to x="100000" y="90000"/>
                                    </p:animScale>
                                    <p:animScale>
                                      <p:cBhvr>
                                        <p:cTn id="40" dur="166" decel="50000">
                                          <p:stCondLst>
                                            <p:cond delay="1668"/>
                                          </p:stCondLst>
                                        </p:cTn>
                                        <p:tgtEl>
                                          <p:spTgt spid="2">
                                            <p:txEl>
                                              <p:pRg st="5" end="5"/>
                                            </p:txEl>
                                          </p:spTgt>
                                        </p:tgtEl>
                                      </p:cBhvr>
                                      <p:to x="100000" y="100000"/>
                                    </p:animScale>
                                    <p:animScale>
                                      <p:cBhvr>
                                        <p:cTn id="41" dur="26">
                                          <p:stCondLst>
                                            <p:cond delay="1808"/>
                                          </p:stCondLst>
                                        </p:cTn>
                                        <p:tgtEl>
                                          <p:spTgt spid="2">
                                            <p:txEl>
                                              <p:pRg st="5" end="5"/>
                                            </p:txEl>
                                          </p:spTgt>
                                        </p:tgtEl>
                                      </p:cBhvr>
                                      <p:to x="100000" y="95000"/>
                                    </p:animScale>
                                    <p:animScale>
                                      <p:cBhvr>
                                        <p:cTn id="42" dur="166" decel="50000">
                                          <p:stCondLst>
                                            <p:cond delay="1834"/>
                                          </p:stCondLst>
                                        </p:cTn>
                                        <p:tgtEl>
                                          <p:spTgt spid="2">
                                            <p:txEl>
                                              <p:pRg st="5" end="5"/>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wipe(down)">
                                      <p:cBhvr>
                                        <p:cTn id="47" dur="580">
                                          <p:stCondLst>
                                            <p:cond delay="0"/>
                                          </p:stCondLst>
                                        </p:cTn>
                                        <p:tgtEl>
                                          <p:spTgt spid="2">
                                            <p:txEl>
                                              <p:pRg st="6" end="6"/>
                                            </p:txEl>
                                          </p:spTgt>
                                        </p:tgtEl>
                                      </p:cBhvr>
                                    </p:animEffect>
                                    <p:anim calcmode="lin" valueType="num">
                                      <p:cBhvr>
                                        <p:cTn id="4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2">
                                            <p:txEl>
                                              <p:pRg st="6" end="6"/>
                                            </p:txEl>
                                          </p:spTgt>
                                        </p:tgtEl>
                                      </p:cBhvr>
                                      <p:to x="100000" y="60000"/>
                                    </p:animScale>
                                    <p:animScale>
                                      <p:cBhvr>
                                        <p:cTn id="54" dur="166" decel="50000">
                                          <p:stCondLst>
                                            <p:cond delay="676"/>
                                          </p:stCondLst>
                                        </p:cTn>
                                        <p:tgtEl>
                                          <p:spTgt spid="2">
                                            <p:txEl>
                                              <p:pRg st="6" end="6"/>
                                            </p:txEl>
                                          </p:spTgt>
                                        </p:tgtEl>
                                      </p:cBhvr>
                                      <p:to x="100000" y="100000"/>
                                    </p:animScale>
                                    <p:animScale>
                                      <p:cBhvr>
                                        <p:cTn id="55" dur="26">
                                          <p:stCondLst>
                                            <p:cond delay="1312"/>
                                          </p:stCondLst>
                                        </p:cTn>
                                        <p:tgtEl>
                                          <p:spTgt spid="2">
                                            <p:txEl>
                                              <p:pRg st="6" end="6"/>
                                            </p:txEl>
                                          </p:spTgt>
                                        </p:tgtEl>
                                      </p:cBhvr>
                                      <p:to x="100000" y="80000"/>
                                    </p:animScale>
                                    <p:animScale>
                                      <p:cBhvr>
                                        <p:cTn id="56" dur="166" decel="50000">
                                          <p:stCondLst>
                                            <p:cond delay="1338"/>
                                          </p:stCondLst>
                                        </p:cTn>
                                        <p:tgtEl>
                                          <p:spTgt spid="2">
                                            <p:txEl>
                                              <p:pRg st="6" end="6"/>
                                            </p:txEl>
                                          </p:spTgt>
                                        </p:tgtEl>
                                      </p:cBhvr>
                                      <p:to x="100000" y="100000"/>
                                    </p:animScale>
                                    <p:animScale>
                                      <p:cBhvr>
                                        <p:cTn id="57" dur="26">
                                          <p:stCondLst>
                                            <p:cond delay="1642"/>
                                          </p:stCondLst>
                                        </p:cTn>
                                        <p:tgtEl>
                                          <p:spTgt spid="2">
                                            <p:txEl>
                                              <p:pRg st="6" end="6"/>
                                            </p:txEl>
                                          </p:spTgt>
                                        </p:tgtEl>
                                      </p:cBhvr>
                                      <p:to x="100000" y="90000"/>
                                    </p:animScale>
                                    <p:animScale>
                                      <p:cBhvr>
                                        <p:cTn id="58" dur="166" decel="50000">
                                          <p:stCondLst>
                                            <p:cond delay="1668"/>
                                          </p:stCondLst>
                                        </p:cTn>
                                        <p:tgtEl>
                                          <p:spTgt spid="2">
                                            <p:txEl>
                                              <p:pRg st="6" end="6"/>
                                            </p:txEl>
                                          </p:spTgt>
                                        </p:tgtEl>
                                      </p:cBhvr>
                                      <p:to x="100000" y="100000"/>
                                    </p:animScale>
                                    <p:animScale>
                                      <p:cBhvr>
                                        <p:cTn id="59" dur="26">
                                          <p:stCondLst>
                                            <p:cond delay="1808"/>
                                          </p:stCondLst>
                                        </p:cTn>
                                        <p:tgtEl>
                                          <p:spTgt spid="2">
                                            <p:txEl>
                                              <p:pRg st="6" end="6"/>
                                            </p:txEl>
                                          </p:spTgt>
                                        </p:tgtEl>
                                      </p:cBhvr>
                                      <p:to x="100000" y="95000"/>
                                    </p:animScale>
                                    <p:animScale>
                                      <p:cBhvr>
                                        <p:cTn id="60" dur="166" decel="50000">
                                          <p:stCondLst>
                                            <p:cond delay="1834"/>
                                          </p:stCondLst>
                                        </p:cTn>
                                        <p:tgtEl>
                                          <p:spTgt spid="2">
                                            <p:txEl>
                                              <p:pRg st="6" end="6"/>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nodeType="clickEffect">
                                  <p:stCondLst>
                                    <p:cond delay="0"/>
                                  </p:stCondLst>
                                  <p:childTnLst>
                                    <p:set>
                                      <p:cBhvr>
                                        <p:cTn id="64" dur="1" fill="hold">
                                          <p:stCondLst>
                                            <p:cond delay="0"/>
                                          </p:stCondLst>
                                        </p:cTn>
                                        <p:tgtEl>
                                          <p:spTgt spid="2">
                                            <p:txEl>
                                              <p:pRg st="7" end="7"/>
                                            </p:txEl>
                                          </p:spTgt>
                                        </p:tgtEl>
                                        <p:attrNameLst>
                                          <p:attrName>style.visibility</p:attrName>
                                        </p:attrNameLst>
                                      </p:cBhvr>
                                      <p:to>
                                        <p:strVal val="visible"/>
                                      </p:to>
                                    </p:set>
                                    <p:animEffect transition="in" filter="wheel(1)">
                                      <p:cBhvr>
                                        <p:cTn id="65"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dirty="0" smtClean="0"/>
              <a:t> </a:t>
            </a:r>
            <a:r>
              <a:rPr lang="en-US" sz="2800" dirty="0" smtClean="0"/>
              <a:t>W</a:t>
            </a:r>
            <a:r>
              <a:rPr lang="en-US" sz="2800" dirty="0" smtClean="0"/>
              <a:t>ay to </a:t>
            </a:r>
            <a:r>
              <a:rPr lang="en-US" sz="2800" dirty="0"/>
              <a:t>liberation</a:t>
            </a:r>
            <a:r>
              <a:rPr lang="en-US" sz="2800" dirty="0" smtClean="0"/>
              <a:t>?</a:t>
            </a:r>
            <a:endParaRPr lang="en-US" sz="2800" dirty="0" smtClean="0"/>
          </a:p>
          <a:p>
            <a:pPr lvl="1">
              <a:buFont typeface="Wingdings" pitchFamily="2" charset="2"/>
              <a:buChar char="Ø"/>
            </a:pPr>
            <a:r>
              <a:rPr lang="en-US" sz="2400" dirty="0" smtClean="0"/>
              <a:t>Free up oneself </a:t>
            </a:r>
            <a:r>
              <a:rPr lang="en-US" sz="2400" dirty="0"/>
              <a:t>from all sorts of material </a:t>
            </a:r>
            <a:r>
              <a:rPr lang="en-US" sz="2400" dirty="0" smtClean="0"/>
              <a:t>association &amp; Meditate </a:t>
            </a:r>
            <a:r>
              <a:rPr lang="en-US" sz="2400" dirty="0"/>
              <a:t>upon the lotus feet of Lord </a:t>
            </a:r>
            <a:r>
              <a:rPr lang="en-US" sz="2400" dirty="0" err="1">
                <a:hlinkClick r:id="rId3" action="ppaction://hlinkfile"/>
              </a:rPr>
              <a:t>Śrī</a:t>
            </a:r>
            <a:r>
              <a:rPr lang="en-US" sz="2400" dirty="0"/>
              <a:t> </a:t>
            </a:r>
            <a:r>
              <a:rPr lang="en-US" sz="2400" dirty="0" err="1">
                <a:hlinkClick r:id="rId4" action="ppaction://hlinkfile"/>
              </a:rPr>
              <a:t>Kṛṣṇa</a:t>
            </a:r>
            <a:r>
              <a:rPr lang="en-US" sz="2400" dirty="0" smtClean="0"/>
              <a:t>.</a:t>
            </a:r>
          </a:p>
          <a:p>
            <a:pPr lvl="2">
              <a:buFont typeface="Wingdings" pitchFamily="2" charset="2"/>
              <a:buChar char="Ø"/>
            </a:pPr>
            <a:r>
              <a:rPr lang="en-US" sz="2000" dirty="0" smtClean="0"/>
              <a:t>Result: Cease to commit </a:t>
            </a:r>
            <a:r>
              <a:rPr lang="en-US" sz="2000" dirty="0"/>
              <a:t>any further </a:t>
            </a:r>
            <a:r>
              <a:rPr lang="en-US" sz="2000" dirty="0" smtClean="0"/>
              <a:t>sins &amp; Free </a:t>
            </a:r>
            <a:r>
              <a:rPr lang="en-US" sz="2000" dirty="0"/>
              <a:t>from the effects of all previous </a:t>
            </a:r>
            <a:r>
              <a:rPr lang="en-US" sz="2000" dirty="0" smtClean="0"/>
              <a:t>sins respectively. </a:t>
            </a:r>
            <a:endParaRPr lang="en-US" sz="2000" dirty="0" smtClean="0"/>
          </a:p>
          <a:p>
            <a:pPr lvl="1">
              <a:buFont typeface="Wingdings" pitchFamily="2" charset="2"/>
              <a:buChar char="Ø"/>
            </a:pPr>
            <a:r>
              <a:rPr lang="en-US" sz="2400" dirty="0" err="1" smtClean="0">
                <a:hlinkClick r:id="rId5" action="ppaction://hlinkfile"/>
              </a:rPr>
              <a:t>Mukunda</a:t>
            </a:r>
            <a:r>
              <a:rPr lang="en-US" sz="2400" dirty="0"/>
              <a:t> </a:t>
            </a:r>
            <a:r>
              <a:rPr lang="en-US" sz="2400" dirty="0" smtClean="0"/>
              <a:t>- The </a:t>
            </a:r>
            <a:r>
              <a:rPr lang="en-US" sz="2400" dirty="0"/>
              <a:t>giver of </a:t>
            </a:r>
            <a:r>
              <a:rPr lang="en-US" sz="2400" dirty="0" smtClean="0"/>
              <a:t>liberation</a:t>
            </a:r>
            <a:endParaRPr lang="en-US" sz="2400" dirty="0" smtClean="0"/>
          </a:p>
          <a:p>
            <a:pPr>
              <a:buFont typeface="Wingdings" pitchFamily="2" charset="2"/>
              <a:buChar char="Ø"/>
            </a:pPr>
            <a:r>
              <a:rPr lang="en-US" sz="2400" dirty="0" smtClean="0"/>
              <a:t>Significance of sitting on the banks of Ganges </a:t>
            </a:r>
            <a:r>
              <a:rPr lang="en-US" sz="2400" dirty="0"/>
              <a:t>or the </a:t>
            </a:r>
            <a:r>
              <a:rPr lang="en-US" sz="2400" dirty="0" err="1">
                <a:hlinkClick r:id="rId6" action="ppaction://hlinkfile"/>
              </a:rPr>
              <a:t>Yamunā</a:t>
            </a:r>
            <a:r>
              <a:rPr lang="en-US" sz="2400" dirty="0"/>
              <a:t> </a:t>
            </a:r>
            <a:endParaRPr lang="en-US" sz="2400" dirty="0" smtClean="0"/>
          </a:p>
          <a:p>
            <a:pPr lvl="2">
              <a:buFont typeface="Wingdings" pitchFamily="2" charset="2"/>
              <a:buChar char="Ø"/>
            </a:pPr>
            <a:r>
              <a:rPr lang="en-US" dirty="0" smtClean="0"/>
              <a:t>Gives </a:t>
            </a:r>
            <a:r>
              <a:rPr lang="en-US" dirty="0"/>
              <a:t>one a chance to remember the Lord </a:t>
            </a:r>
            <a:r>
              <a:rPr lang="en-US" dirty="0" smtClean="0"/>
              <a:t>continuously.</a:t>
            </a:r>
          </a:p>
          <a:p>
            <a:pPr>
              <a:buFont typeface="Wingdings" pitchFamily="2" charset="2"/>
              <a:buChar char="Ø"/>
            </a:pPr>
            <a:r>
              <a:rPr lang="en-US" sz="2800" dirty="0" smtClean="0"/>
              <a:t>When will the lord help a devotee progress </a:t>
            </a:r>
            <a:r>
              <a:rPr lang="en-US" sz="2800" dirty="0"/>
              <a:t>toward the path of </a:t>
            </a:r>
            <a:r>
              <a:rPr lang="en-US" sz="2800" dirty="0" smtClean="0"/>
              <a:t>liberation?</a:t>
            </a:r>
          </a:p>
          <a:p>
            <a:pPr lvl="2">
              <a:buFont typeface="Wingdings" pitchFamily="2" charset="2"/>
              <a:buChar char="Ø"/>
            </a:pPr>
            <a:r>
              <a:rPr lang="en-US" dirty="0" smtClean="0"/>
              <a:t>One should not </a:t>
            </a:r>
            <a:r>
              <a:rPr lang="en-US" dirty="0"/>
              <a:t>willingly commit any sin in his life </a:t>
            </a:r>
            <a:r>
              <a:rPr lang="en-US" dirty="0" smtClean="0"/>
              <a:t>&amp; should </a:t>
            </a:r>
            <a:r>
              <a:rPr lang="en-US" dirty="0"/>
              <a:t>constantly remember the lotus feet of the Lord without </a:t>
            </a:r>
            <a:r>
              <a:rPr lang="en-US" dirty="0" smtClean="0"/>
              <a:t>deviation</a:t>
            </a:r>
            <a:endParaRPr lang="en-US" dirty="0"/>
          </a:p>
          <a:p>
            <a:pPr lvl="2">
              <a:buFont typeface="Wingdings" pitchFamily="2" charset="2"/>
              <a:buChar char="Ø"/>
            </a:pPr>
            <a:r>
              <a:rPr lang="en-US" dirty="0" smtClean="0"/>
              <a:t>NOTE: </a:t>
            </a:r>
            <a:r>
              <a:rPr lang="en-US" dirty="0"/>
              <a:t>If there are accidental sins committed by the devotee, the Lord saves the surrendered soul from all sins, as </a:t>
            </a:r>
            <a:r>
              <a:rPr lang="en-US" dirty="0" smtClean="0"/>
              <a:t>confirmed. (SB. </a:t>
            </a:r>
            <a:r>
              <a:rPr lang="en-US" dirty="0">
                <a:hlinkClick r:id="rId7"/>
              </a:rPr>
              <a:t>11.5.42</a:t>
            </a:r>
            <a:r>
              <a:rPr lang="en-US" dirty="0"/>
              <a:t>)</a:t>
            </a:r>
            <a:endParaRPr lang="en-US" dirty="0"/>
          </a:p>
        </p:txBody>
      </p:sp>
    </p:spTree>
    <p:extLst>
      <p:ext uri="{BB962C8B-B14F-4D97-AF65-F5344CB8AC3E}">
        <p14:creationId xmlns:p14="http://schemas.microsoft.com/office/powerpoint/2010/main" val="1530916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marL="0" indent="0">
              <a:buNone/>
            </a:pPr>
            <a:endParaRPr lang="en-US" sz="3200" dirty="0" smtClean="0"/>
          </a:p>
          <a:p>
            <a:pPr>
              <a:buFont typeface="Wingdings" pitchFamily="2" charset="2"/>
              <a:buChar char="Ø"/>
            </a:pPr>
            <a:r>
              <a:rPr lang="en-US" b="1" i="1" u="sng" dirty="0"/>
              <a:t>Practical </a:t>
            </a:r>
            <a:r>
              <a:rPr lang="en-US" b="1" i="1" u="sng" dirty="0" smtClean="0"/>
              <a:t>Application</a:t>
            </a:r>
            <a:r>
              <a:rPr lang="en-US" b="1" i="1" u="sng" dirty="0" smtClean="0"/>
              <a:t>!</a:t>
            </a:r>
          </a:p>
          <a:p>
            <a:pPr marL="800100" lvl="3" indent="-342900">
              <a:buClr>
                <a:schemeClr val="hlink"/>
              </a:buClr>
              <a:buFont typeface="Wingdings" pitchFamily="2" charset="2"/>
              <a:buChar char="Ø"/>
            </a:pPr>
            <a:r>
              <a:rPr lang="en-US" dirty="0" smtClean="0"/>
              <a:t>Devotees should </a:t>
            </a:r>
            <a:r>
              <a:rPr lang="en-US" dirty="0"/>
              <a:t>not willingly commit any sin in his life &amp; should constantly remember the lotus feet of the Lord without </a:t>
            </a:r>
            <a:r>
              <a:rPr lang="en-US" dirty="0" smtClean="0"/>
              <a:t>deviation.</a:t>
            </a:r>
            <a:endParaRPr lang="en-US" dirty="0"/>
          </a:p>
          <a:p>
            <a:pPr>
              <a:buFont typeface="Wingdings" pitchFamily="2" charset="2"/>
              <a:buChar char="Ø"/>
            </a:pPr>
            <a:endParaRPr lang="en-US" b="1" i="1" u="sng" dirty="0"/>
          </a:p>
        </p:txBody>
      </p:sp>
    </p:spTree>
    <p:extLst>
      <p:ext uri="{BB962C8B-B14F-4D97-AF65-F5344CB8AC3E}">
        <p14:creationId xmlns:p14="http://schemas.microsoft.com/office/powerpoint/2010/main" val="9302292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19</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8</a:t>
            </a:r>
            <a:endParaRPr lang="en-US" b="1" u="sng" dirty="0" smtClean="0">
              <a:solidFill>
                <a:schemeClr val="tx2">
                  <a:lumMod val="60000"/>
                  <a:lumOff val="40000"/>
                </a:schemeClr>
              </a:solidFill>
            </a:endParaRPr>
          </a:p>
          <a:p>
            <a:pPr marL="0" indent="0" algn="ctr">
              <a:buNone/>
            </a:pPr>
            <a:endParaRPr lang="en-US" sz="2800" dirty="0" smtClean="0">
              <a:hlinkClick r:id="rId3" action="ppaction://hlinkfile"/>
            </a:endParaRPr>
          </a:p>
          <a:p>
            <a:pPr marL="0" indent="0" algn="ctr">
              <a:buNone/>
            </a:pPr>
            <a:r>
              <a:rPr lang="vi-VN" sz="2800" dirty="0"/>
              <a:t>tatropajagmur </a:t>
            </a:r>
            <a:r>
              <a:rPr lang="vi-VN" sz="2800" dirty="0">
                <a:hlinkClick r:id="rId4" action="ppaction://hlinkfile"/>
              </a:rPr>
              <a:t>bhuvanaḿ</a:t>
            </a:r>
            <a:r>
              <a:rPr lang="vi-VN" sz="2800" dirty="0"/>
              <a:t> </a:t>
            </a:r>
            <a:r>
              <a:rPr lang="vi-VN" sz="2800" dirty="0" smtClean="0"/>
              <a:t>punānā</a:t>
            </a:r>
            <a:endParaRPr lang="en-US" sz="2800" dirty="0" smtClean="0"/>
          </a:p>
          <a:p>
            <a:pPr marL="0" indent="0" algn="ctr">
              <a:buNone/>
            </a:pPr>
            <a:r>
              <a:rPr lang="vi-VN" sz="2800" dirty="0"/>
              <a:t>mahānubhāvā </a:t>
            </a:r>
            <a:r>
              <a:rPr lang="vi-VN" sz="2800" dirty="0">
                <a:hlinkClick r:id="rId5" action="ppaction://hlinkfile"/>
              </a:rPr>
              <a:t>munayaḥ</a:t>
            </a:r>
            <a:r>
              <a:rPr lang="vi-VN" sz="2800" dirty="0"/>
              <a:t> </a:t>
            </a:r>
            <a:r>
              <a:rPr lang="vi-VN" sz="2800" dirty="0" smtClean="0">
                <a:hlinkClick r:id="rId6" action="ppaction://hlinkfile"/>
              </a:rPr>
              <a:t>sa</a:t>
            </a:r>
            <a:r>
              <a:rPr lang="vi-VN" sz="2800" dirty="0" smtClean="0"/>
              <a:t>-</a:t>
            </a:r>
            <a:r>
              <a:rPr lang="vi-VN" sz="2800" dirty="0" smtClean="0">
                <a:hlinkClick r:id="rId7" action="ppaction://hlinkfile"/>
              </a:rPr>
              <a:t>śiṣyāḥ</a:t>
            </a:r>
            <a:endParaRPr lang="en-US" sz="2800" dirty="0" smtClean="0"/>
          </a:p>
          <a:p>
            <a:pPr marL="0" indent="0" algn="ctr">
              <a:buNone/>
            </a:pPr>
            <a:r>
              <a:rPr lang="vi-VN" sz="2800" dirty="0">
                <a:hlinkClick r:id="rId8" action="ppaction://hlinkfile"/>
              </a:rPr>
              <a:t>prāyeṇa</a:t>
            </a:r>
            <a:r>
              <a:rPr lang="vi-VN" sz="2800" dirty="0"/>
              <a:t> </a:t>
            </a:r>
            <a:r>
              <a:rPr lang="vi-VN" sz="2800" dirty="0" smtClean="0"/>
              <a:t>tīrthābhigamāpadeśaiḥ</a:t>
            </a:r>
            <a:endParaRPr lang="en-US" sz="2800" dirty="0" smtClean="0"/>
          </a:p>
          <a:p>
            <a:pPr marL="0" indent="0" algn="ctr">
              <a:buNone/>
            </a:pPr>
            <a:r>
              <a:rPr lang="vi-VN" sz="2800" dirty="0" smtClean="0">
                <a:hlinkClick r:id="rId9" action="ppaction://hlinkfile"/>
              </a:rPr>
              <a:t>svayaḿ</a:t>
            </a:r>
            <a:r>
              <a:rPr lang="vi-VN" sz="2800" dirty="0" smtClean="0"/>
              <a:t> </a:t>
            </a:r>
            <a:r>
              <a:rPr lang="vi-VN" sz="2800" dirty="0">
                <a:hlinkClick r:id="rId10" action="ppaction://hlinkfile"/>
              </a:rPr>
              <a:t>hi</a:t>
            </a:r>
            <a:r>
              <a:rPr lang="vi-VN" sz="2800" dirty="0"/>
              <a:t> </a:t>
            </a:r>
            <a:r>
              <a:rPr lang="vi-VN" sz="2800" dirty="0">
                <a:hlinkClick r:id="rId11" action="ppaction://hlinkfile"/>
              </a:rPr>
              <a:t>tīrthāni</a:t>
            </a:r>
            <a:r>
              <a:rPr lang="vi-VN" sz="2800" dirty="0"/>
              <a:t> </a:t>
            </a:r>
            <a:r>
              <a:rPr lang="vi-VN" sz="2800" dirty="0">
                <a:hlinkClick r:id="rId12" action="ppaction://hlinkfile"/>
              </a:rPr>
              <a:t>punanti</a:t>
            </a:r>
            <a:r>
              <a:rPr lang="vi-VN" sz="2800" dirty="0"/>
              <a:t> </a:t>
            </a:r>
            <a:r>
              <a:rPr lang="vi-VN" sz="2800" dirty="0" smtClean="0">
                <a:hlinkClick r:id="rId13" action="ppaction://hlinkfile"/>
              </a:rPr>
              <a:t>santaḥ</a:t>
            </a:r>
            <a:endParaRPr lang="en-US" sz="2800" dirty="0" smtClean="0"/>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t>At </a:t>
            </a:r>
            <a:r>
              <a:rPr lang="en-US" sz="2800" dirty="0"/>
              <a:t>that time all the great minds and thinkers, accompanied by their disciples, and sages who could verily sanctify a place of pilgrimage just by their presence, arrived there on the plea of making a pilgrim's journey.</a:t>
            </a:r>
            <a:endParaRPr lang="en-US" sz="2800" dirty="0"/>
          </a:p>
        </p:txBody>
      </p:sp>
    </p:spTree>
    <p:extLst>
      <p:ext uri="{BB962C8B-B14F-4D97-AF65-F5344CB8AC3E}">
        <p14:creationId xmlns:p14="http://schemas.microsoft.com/office/powerpoint/2010/main" val="35347650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26"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down)">
                                      <p:cBhvr>
                                        <p:cTn id="24" dur="580">
                                          <p:stCondLst>
                                            <p:cond delay="0"/>
                                          </p:stCondLst>
                                        </p:cTn>
                                        <p:tgtEl>
                                          <p:spTgt spid="2">
                                            <p:txEl>
                                              <p:pRg st="4" end="4"/>
                                            </p:txEl>
                                          </p:spTgt>
                                        </p:tgtEl>
                                      </p:cBhvr>
                                    </p:animEffect>
                                    <p:anim calcmode="lin" valueType="num">
                                      <p:cBhvr>
                                        <p:cTn id="25"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2">
                                            <p:txEl>
                                              <p:pRg st="4" end="4"/>
                                            </p:txEl>
                                          </p:spTgt>
                                        </p:tgtEl>
                                      </p:cBhvr>
                                      <p:to x="100000" y="60000"/>
                                    </p:animScale>
                                    <p:animScale>
                                      <p:cBhvr>
                                        <p:cTn id="31" dur="166" decel="50000">
                                          <p:stCondLst>
                                            <p:cond delay="676"/>
                                          </p:stCondLst>
                                        </p:cTn>
                                        <p:tgtEl>
                                          <p:spTgt spid="2">
                                            <p:txEl>
                                              <p:pRg st="4" end="4"/>
                                            </p:txEl>
                                          </p:spTgt>
                                        </p:tgtEl>
                                      </p:cBhvr>
                                      <p:to x="100000" y="100000"/>
                                    </p:animScale>
                                    <p:animScale>
                                      <p:cBhvr>
                                        <p:cTn id="32" dur="26">
                                          <p:stCondLst>
                                            <p:cond delay="1312"/>
                                          </p:stCondLst>
                                        </p:cTn>
                                        <p:tgtEl>
                                          <p:spTgt spid="2">
                                            <p:txEl>
                                              <p:pRg st="4" end="4"/>
                                            </p:txEl>
                                          </p:spTgt>
                                        </p:tgtEl>
                                      </p:cBhvr>
                                      <p:to x="100000" y="80000"/>
                                    </p:animScale>
                                    <p:animScale>
                                      <p:cBhvr>
                                        <p:cTn id="33" dur="166" decel="50000">
                                          <p:stCondLst>
                                            <p:cond delay="1338"/>
                                          </p:stCondLst>
                                        </p:cTn>
                                        <p:tgtEl>
                                          <p:spTgt spid="2">
                                            <p:txEl>
                                              <p:pRg st="4" end="4"/>
                                            </p:txEl>
                                          </p:spTgt>
                                        </p:tgtEl>
                                      </p:cBhvr>
                                      <p:to x="100000" y="100000"/>
                                    </p:animScale>
                                    <p:animScale>
                                      <p:cBhvr>
                                        <p:cTn id="34" dur="26">
                                          <p:stCondLst>
                                            <p:cond delay="1642"/>
                                          </p:stCondLst>
                                        </p:cTn>
                                        <p:tgtEl>
                                          <p:spTgt spid="2">
                                            <p:txEl>
                                              <p:pRg st="4" end="4"/>
                                            </p:txEl>
                                          </p:spTgt>
                                        </p:tgtEl>
                                      </p:cBhvr>
                                      <p:to x="100000" y="90000"/>
                                    </p:animScale>
                                    <p:animScale>
                                      <p:cBhvr>
                                        <p:cTn id="35" dur="166" decel="50000">
                                          <p:stCondLst>
                                            <p:cond delay="1668"/>
                                          </p:stCondLst>
                                        </p:cTn>
                                        <p:tgtEl>
                                          <p:spTgt spid="2">
                                            <p:txEl>
                                              <p:pRg st="4" end="4"/>
                                            </p:txEl>
                                          </p:spTgt>
                                        </p:tgtEl>
                                      </p:cBhvr>
                                      <p:to x="100000" y="100000"/>
                                    </p:animScale>
                                    <p:animScale>
                                      <p:cBhvr>
                                        <p:cTn id="36" dur="26">
                                          <p:stCondLst>
                                            <p:cond delay="1808"/>
                                          </p:stCondLst>
                                        </p:cTn>
                                        <p:tgtEl>
                                          <p:spTgt spid="2">
                                            <p:txEl>
                                              <p:pRg st="4" end="4"/>
                                            </p:txEl>
                                          </p:spTgt>
                                        </p:tgtEl>
                                      </p:cBhvr>
                                      <p:to x="100000" y="95000"/>
                                    </p:animScale>
                                    <p:animScale>
                                      <p:cBhvr>
                                        <p:cTn id="37" dur="166" decel="50000">
                                          <p:stCondLst>
                                            <p:cond delay="1834"/>
                                          </p:stCondLst>
                                        </p:cTn>
                                        <p:tgtEl>
                                          <p:spTgt spid="2">
                                            <p:txEl>
                                              <p:pRg st="4" end="4"/>
                                            </p:txEl>
                                          </p:spTgt>
                                        </p:tgtEl>
                                      </p:cBhvr>
                                      <p:to x="100000" y="100000"/>
                                    </p:animScale>
                                  </p:childTnLst>
                                </p:cTn>
                              </p:par>
                              <p:par>
                                <p:cTn id="38" presetID="26" presetClass="entr" presetSubtype="0" fill="hold" nodeType="with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wipe(down)">
                                      <p:cBhvr>
                                        <p:cTn id="40" dur="580">
                                          <p:stCondLst>
                                            <p:cond delay="0"/>
                                          </p:stCondLst>
                                        </p:cTn>
                                        <p:tgtEl>
                                          <p:spTgt spid="2">
                                            <p:txEl>
                                              <p:pRg st="5" end="5"/>
                                            </p:txEl>
                                          </p:spTgt>
                                        </p:tgtEl>
                                      </p:cBhvr>
                                    </p:animEffect>
                                    <p:anim calcmode="lin" valueType="num">
                                      <p:cBhvr>
                                        <p:cTn id="41"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2">
                                            <p:txEl>
                                              <p:pRg st="5" end="5"/>
                                            </p:txEl>
                                          </p:spTgt>
                                        </p:tgtEl>
                                      </p:cBhvr>
                                      <p:to x="100000" y="60000"/>
                                    </p:animScale>
                                    <p:animScale>
                                      <p:cBhvr>
                                        <p:cTn id="47" dur="166" decel="50000">
                                          <p:stCondLst>
                                            <p:cond delay="676"/>
                                          </p:stCondLst>
                                        </p:cTn>
                                        <p:tgtEl>
                                          <p:spTgt spid="2">
                                            <p:txEl>
                                              <p:pRg st="5" end="5"/>
                                            </p:txEl>
                                          </p:spTgt>
                                        </p:tgtEl>
                                      </p:cBhvr>
                                      <p:to x="100000" y="100000"/>
                                    </p:animScale>
                                    <p:animScale>
                                      <p:cBhvr>
                                        <p:cTn id="48" dur="26">
                                          <p:stCondLst>
                                            <p:cond delay="1312"/>
                                          </p:stCondLst>
                                        </p:cTn>
                                        <p:tgtEl>
                                          <p:spTgt spid="2">
                                            <p:txEl>
                                              <p:pRg st="5" end="5"/>
                                            </p:txEl>
                                          </p:spTgt>
                                        </p:tgtEl>
                                      </p:cBhvr>
                                      <p:to x="100000" y="80000"/>
                                    </p:animScale>
                                    <p:animScale>
                                      <p:cBhvr>
                                        <p:cTn id="49" dur="166" decel="50000">
                                          <p:stCondLst>
                                            <p:cond delay="1338"/>
                                          </p:stCondLst>
                                        </p:cTn>
                                        <p:tgtEl>
                                          <p:spTgt spid="2">
                                            <p:txEl>
                                              <p:pRg st="5" end="5"/>
                                            </p:txEl>
                                          </p:spTgt>
                                        </p:tgtEl>
                                      </p:cBhvr>
                                      <p:to x="100000" y="100000"/>
                                    </p:animScale>
                                    <p:animScale>
                                      <p:cBhvr>
                                        <p:cTn id="50" dur="26">
                                          <p:stCondLst>
                                            <p:cond delay="1642"/>
                                          </p:stCondLst>
                                        </p:cTn>
                                        <p:tgtEl>
                                          <p:spTgt spid="2">
                                            <p:txEl>
                                              <p:pRg st="5" end="5"/>
                                            </p:txEl>
                                          </p:spTgt>
                                        </p:tgtEl>
                                      </p:cBhvr>
                                      <p:to x="100000" y="90000"/>
                                    </p:animScale>
                                    <p:animScale>
                                      <p:cBhvr>
                                        <p:cTn id="51" dur="166" decel="50000">
                                          <p:stCondLst>
                                            <p:cond delay="1668"/>
                                          </p:stCondLst>
                                        </p:cTn>
                                        <p:tgtEl>
                                          <p:spTgt spid="2">
                                            <p:txEl>
                                              <p:pRg st="5" end="5"/>
                                            </p:txEl>
                                          </p:spTgt>
                                        </p:tgtEl>
                                      </p:cBhvr>
                                      <p:to x="100000" y="100000"/>
                                    </p:animScale>
                                    <p:animScale>
                                      <p:cBhvr>
                                        <p:cTn id="52" dur="26">
                                          <p:stCondLst>
                                            <p:cond delay="1808"/>
                                          </p:stCondLst>
                                        </p:cTn>
                                        <p:tgtEl>
                                          <p:spTgt spid="2">
                                            <p:txEl>
                                              <p:pRg st="5" end="5"/>
                                            </p:txEl>
                                          </p:spTgt>
                                        </p:tgtEl>
                                      </p:cBhvr>
                                      <p:to x="100000" y="95000"/>
                                    </p:animScale>
                                    <p:animScale>
                                      <p:cBhvr>
                                        <p:cTn id="53" dur="166" decel="50000">
                                          <p:stCondLst>
                                            <p:cond delay="1834"/>
                                          </p:stCondLst>
                                        </p:cTn>
                                        <p:tgtEl>
                                          <p:spTgt spid="2">
                                            <p:txEl>
                                              <p:pRg st="5" end="5"/>
                                            </p:txEl>
                                          </p:spTgt>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2">
                                            <p:txEl>
                                              <p:pRg st="6" end="6"/>
                                            </p:txEl>
                                          </p:spTgt>
                                        </p:tgtEl>
                                        <p:attrNameLst>
                                          <p:attrName>style.visibility</p:attrName>
                                        </p:attrNameLst>
                                      </p:cBhvr>
                                      <p:to>
                                        <p:strVal val="visible"/>
                                      </p:to>
                                    </p:set>
                                    <p:animEffect transition="in" filter="wipe(down)">
                                      <p:cBhvr>
                                        <p:cTn id="58" dur="580">
                                          <p:stCondLst>
                                            <p:cond delay="0"/>
                                          </p:stCondLst>
                                        </p:cTn>
                                        <p:tgtEl>
                                          <p:spTgt spid="2">
                                            <p:txEl>
                                              <p:pRg st="6" end="6"/>
                                            </p:txEl>
                                          </p:spTgt>
                                        </p:tgtEl>
                                      </p:cBhvr>
                                    </p:animEffect>
                                    <p:anim calcmode="lin" valueType="num">
                                      <p:cBhvr>
                                        <p:cTn id="59"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2">
                                            <p:txEl>
                                              <p:pRg st="6" end="6"/>
                                            </p:txEl>
                                          </p:spTgt>
                                        </p:tgtEl>
                                      </p:cBhvr>
                                      <p:to x="100000" y="60000"/>
                                    </p:animScale>
                                    <p:animScale>
                                      <p:cBhvr>
                                        <p:cTn id="65" dur="166" decel="50000">
                                          <p:stCondLst>
                                            <p:cond delay="676"/>
                                          </p:stCondLst>
                                        </p:cTn>
                                        <p:tgtEl>
                                          <p:spTgt spid="2">
                                            <p:txEl>
                                              <p:pRg st="6" end="6"/>
                                            </p:txEl>
                                          </p:spTgt>
                                        </p:tgtEl>
                                      </p:cBhvr>
                                      <p:to x="100000" y="100000"/>
                                    </p:animScale>
                                    <p:animScale>
                                      <p:cBhvr>
                                        <p:cTn id="66" dur="26">
                                          <p:stCondLst>
                                            <p:cond delay="1312"/>
                                          </p:stCondLst>
                                        </p:cTn>
                                        <p:tgtEl>
                                          <p:spTgt spid="2">
                                            <p:txEl>
                                              <p:pRg st="6" end="6"/>
                                            </p:txEl>
                                          </p:spTgt>
                                        </p:tgtEl>
                                      </p:cBhvr>
                                      <p:to x="100000" y="80000"/>
                                    </p:animScale>
                                    <p:animScale>
                                      <p:cBhvr>
                                        <p:cTn id="67" dur="166" decel="50000">
                                          <p:stCondLst>
                                            <p:cond delay="1338"/>
                                          </p:stCondLst>
                                        </p:cTn>
                                        <p:tgtEl>
                                          <p:spTgt spid="2">
                                            <p:txEl>
                                              <p:pRg st="6" end="6"/>
                                            </p:txEl>
                                          </p:spTgt>
                                        </p:tgtEl>
                                      </p:cBhvr>
                                      <p:to x="100000" y="100000"/>
                                    </p:animScale>
                                    <p:animScale>
                                      <p:cBhvr>
                                        <p:cTn id="68" dur="26">
                                          <p:stCondLst>
                                            <p:cond delay="1642"/>
                                          </p:stCondLst>
                                        </p:cTn>
                                        <p:tgtEl>
                                          <p:spTgt spid="2">
                                            <p:txEl>
                                              <p:pRg st="6" end="6"/>
                                            </p:txEl>
                                          </p:spTgt>
                                        </p:tgtEl>
                                      </p:cBhvr>
                                      <p:to x="100000" y="90000"/>
                                    </p:animScale>
                                    <p:animScale>
                                      <p:cBhvr>
                                        <p:cTn id="69" dur="166" decel="50000">
                                          <p:stCondLst>
                                            <p:cond delay="1668"/>
                                          </p:stCondLst>
                                        </p:cTn>
                                        <p:tgtEl>
                                          <p:spTgt spid="2">
                                            <p:txEl>
                                              <p:pRg st="6" end="6"/>
                                            </p:txEl>
                                          </p:spTgt>
                                        </p:tgtEl>
                                      </p:cBhvr>
                                      <p:to x="100000" y="100000"/>
                                    </p:animScale>
                                    <p:animScale>
                                      <p:cBhvr>
                                        <p:cTn id="70" dur="26">
                                          <p:stCondLst>
                                            <p:cond delay="1808"/>
                                          </p:stCondLst>
                                        </p:cTn>
                                        <p:tgtEl>
                                          <p:spTgt spid="2">
                                            <p:txEl>
                                              <p:pRg st="6" end="6"/>
                                            </p:txEl>
                                          </p:spTgt>
                                        </p:tgtEl>
                                      </p:cBhvr>
                                      <p:to x="100000" y="95000"/>
                                    </p:animScale>
                                    <p:animScale>
                                      <p:cBhvr>
                                        <p:cTn id="71" dur="166" decel="50000">
                                          <p:stCondLst>
                                            <p:cond delay="1834"/>
                                          </p:stCondLst>
                                        </p:cTn>
                                        <p:tgtEl>
                                          <p:spTgt spid="2">
                                            <p:txEl>
                                              <p:pRg st="6" end="6"/>
                                            </p:txEl>
                                          </p:spTgt>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26" presetClass="entr" presetSubtype="0" fill="hold" nodeType="clickEffect">
                                  <p:stCondLst>
                                    <p:cond delay="0"/>
                                  </p:stCondLst>
                                  <p:childTnLst>
                                    <p:set>
                                      <p:cBhvr>
                                        <p:cTn id="75" dur="1" fill="hold">
                                          <p:stCondLst>
                                            <p:cond delay="0"/>
                                          </p:stCondLst>
                                        </p:cTn>
                                        <p:tgtEl>
                                          <p:spTgt spid="2">
                                            <p:txEl>
                                              <p:pRg st="7" end="7"/>
                                            </p:txEl>
                                          </p:spTgt>
                                        </p:tgtEl>
                                        <p:attrNameLst>
                                          <p:attrName>style.visibility</p:attrName>
                                        </p:attrNameLst>
                                      </p:cBhvr>
                                      <p:to>
                                        <p:strVal val="visible"/>
                                      </p:to>
                                    </p:set>
                                    <p:animEffect transition="in" filter="wipe(down)">
                                      <p:cBhvr>
                                        <p:cTn id="76" dur="580">
                                          <p:stCondLst>
                                            <p:cond delay="0"/>
                                          </p:stCondLst>
                                        </p:cTn>
                                        <p:tgtEl>
                                          <p:spTgt spid="2">
                                            <p:txEl>
                                              <p:pRg st="7" end="7"/>
                                            </p:txEl>
                                          </p:spTgt>
                                        </p:tgtEl>
                                      </p:cBhvr>
                                    </p:animEffect>
                                    <p:anim calcmode="lin" valueType="num">
                                      <p:cBhvr>
                                        <p:cTn id="7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2">
                                            <p:txEl>
                                              <p:pRg st="7" end="7"/>
                                            </p:txEl>
                                          </p:spTgt>
                                        </p:tgtEl>
                                      </p:cBhvr>
                                      <p:to x="100000" y="60000"/>
                                    </p:animScale>
                                    <p:animScale>
                                      <p:cBhvr>
                                        <p:cTn id="83" dur="166" decel="50000">
                                          <p:stCondLst>
                                            <p:cond delay="676"/>
                                          </p:stCondLst>
                                        </p:cTn>
                                        <p:tgtEl>
                                          <p:spTgt spid="2">
                                            <p:txEl>
                                              <p:pRg st="7" end="7"/>
                                            </p:txEl>
                                          </p:spTgt>
                                        </p:tgtEl>
                                      </p:cBhvr>
                                      <p:to x="100000" y="100000"/>
                                    </p:animScale>
                                    <p:animScale>
                                      <p:cBhvr>
                                        <p:cTn id="84" dur="26">
                                          <p:stCondLst>
                                            <p:cond delay="1312"/>
                                          </p:stCondLst>
                                        </p:cTn>
                                        <p:tgtEl>
                                          <p:spTgt spid="2">
                                            <p:txEl>
                                              <p:pRg st="7" end="7"/>
                                            </p:txEl>
                                          </p:spTgt>
                                        </p:tgtEl>
                                      </p:cBhvr>
                                      <p:to x="100000" y="80000"/>
                                    </p:animScale>
                                    <p:animScale>
                                      <p:cBhvr>
                                        <p:cTn id="85" dur="166" decel="50000">
                                          <p:stCondLst>
                                            <p:cond delay="1338"/>
                                          </p:stCondLst>
                                        </p:cTn>
                                        <p:tgtEl>
                                          <p:spTgt spid="2">
                                            <p:txEl>
                                              <p:pRg st="7" end="7"/>
                                            </p:txEl>
                                          </p:spTgt>
                                        </p:tgtEl>
                                      </p:cBhvr>
                                      <p:to x="100000" y="100000"/>
                                    </p:animScale>
                                    <p:animScale>
                                      <p:cBhvr>
                                        <p:cTn id="86" dur="26">
                                          <p:stCondLst>
                                            <p:cond delay="1642"/>
                                          </p:stCondLst>
                                        </p:cTn>
                                        <p:tgtEl>
                                          <p:spTgt spid="2">
                                            <p:txEl>
                                              <p:pRg st="7" end="7"/>
                                            </p:txEl>
                                          </p:spTgt>
                                        </p:tgtEl>
                                      </p:cBhvr>
                                      <p:to x="100000" y="90000"/>
                                    </p:animScale>
                                    <p:animScale>
                                      <p:cBhvr>
                                        <p:cTn id="87" dur="166" decel="50000">
                                          <p:stCondLst>
                                            <p:cond delay="1668"/>
                                          </p:stCondLst>
                                        </p:cTn>
                                        <p:tgtEl>
                                          <p:spTgt spid="2">
                                            <p:txEl>
                                              <p:pRg st="7" end="7"/>
                                            </p:txEl>
                                          </p:spTgt>
                                        </p:tgtEl>
                                      </p:cBhvr>
                                      <p:to x="100000" y="100000"/>
                                    </p:animScale>
                                    <p:animScale>
                                      <p:cBhvr>
                                        <p:cTn id="88" dur="26">
                                          <p:stCondLst>
                                            <p:cond delay="1808"/>
                                          </p:stCondLst>
                                        </p:cTn>
                                        <p:tgtEl>
                                          <p:spTgt spid="2">
                                            <p:txEl>
                                              <p:pRg st="7" end="7"/>
                                            </p:txEl>
                                          </p:spTgt>
                                        </p:tgtEl>
                                      </p:cBhvr>
                                      <p:to x="100000" y="95000"/>
                                    </p:animScale>
                                    <p:animScale>
                                      <p:cBhvr>
                                        <p:cTn id="89"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smtClean="0"/>
              <a:t>Great-minded sages </a:t>
            </a:r>
            <a:r>
              <a:rPr lang="en-US" sz="2800" dirty="0"/>
              <a:t>arrived there on the plea of pilgrimage</a:t>
            </a:r>
            <a:r>
              <a:rPr lang="en-US" sz="2800" dirty="0" smtClean="0"/>
              <a:t>.</a:t>
            </a:r>
          </a:p>
          <a:p>
            <a:pPr lvl="1">
              <a:buFont typeface="Wingdings" pitchFamily="2" charset="2"/>
              <a:buChar char="Ø"/>
            </a:pPr>
            <a:r>
              <a:rPr lang="en-US" sz="2400" dirty="0" smtClean="0"/>
              <a:t>Actually </a:t>
            </a:r>
            <a:r>
              <a:rPr lang="en-US" sz="2400" dirty="0"/>
              <a:t>they came to meet </a:t>
            </a:r>
            <a:r>
              <a:rPr lang="en-US" sz="2400" dirty="0" err="1">
                <a:hlinkClick r:id="rId2" action="ppaction://hlinkfile"/>
              </a:rPr>
              <a:t>Mahārāja</a:t>
            </a:r>
            <a:r>
              <a:rPr lang="en-US" sz="2400" dirty="0"/>
              <a:t> </a:t>
            </a:r>
            <a:r>
              <a:rPr lang="en-US" sz="2400" dirty="0" err="1">
                <a:hlinkClick r:id="rId3" action="ppaction://hlinkfile"/>
              </a:rPr>
              <a:t>Parīkṣit</a:t>
            </a:r>
            <a:r>
              <a:rPr lang="en-US" sz="2400" dirty="0"/>
              <a:t> and not to take a bath of </a:t>
            </a:r>
            <a:r>
              <a:rPr lang="en-US" sz="2400" dirty="0" smtClean="0"/>
              <a:t>pilgrimage. </a:t>
            </a:r>
          </a:p>
          <a:p>
            <a:pPr lvl="1">
              <a:buFont typeface="Wingdings" pitchFamily="2" charset="2"/>
              <a:buChar char="Ø"/>
            </a:pPr>
            <a:r>
              <a:rPr lang="en-US" sz="2400" dirty="0" smtClean="0"/>
              <a:t>All </a:t>
            </a:r>
            <a:r>
              <a:rPr lang="en-US" sz="2400" dirty="0"/>
              <a:t>of them were competent enough to sanctify the places of pilgrimage. </a:t>
            </a:r>
            <a:endParaRPr lang="en-US" sz="2400" dirty="0" smtClean="0"/>
          </a:p>
          <a:p>
            <a:pPr>
              <a:buFont typeface="Wingdings" pitchFamily="2" charset="2"/>
              <a:buChar char="Ø"/>
            </a:pPr>
            <a:r>
              <a:rPr lang="en-US" sz="2800" dirty="0" smtClean="0"/>
              <a:t>Common </a:t>
            </a:r>
            <a:r>
              <a:rPr lang="en-US" sz="2800" dirty="0"/>
              <a:t>men </a:t>
            </a:r>
            <a:r>
              <a:rPr lang="en-US" sz="2800" dirty="0" smtClean="0"/>
              <a:t>visiting pilgrimage sites </a:t>
            </a:r>
            <a:r>
              <a:rPr lang="en-US" sz="2800" dirty="0" err="1" smtClean="0"/>
              <a:t>Vs</a:t>
            </a:r>
            <a:r>
              <a:rPr lang="en-US" sz="2800" dirty="0" smtClean="0"/>
              <a:t> Sages Visiting the sites</a:t>
            </a:r>
          </a:p>
          <a:p>
            <a:pPr>
              <a:buFont typeface="Wingdings" pitchFamily="2" charset="2"/>
              <a:buChar char="Ø"/>
            </a:pPr>
            <a:r>
              <a:rPr lang="en-US" sz="2800" dirty="0" smtClean="0"/>
              <a:t>Why did the sages come to see </a:t>
            </a:r>
            <a:r>
              <a:rPr lang="en-US" sz="2800" dirty="0" err="1" smtClean="0"/>
              <a:t>Parikshit</a:t>
            </a:r>
            <a:r>
              <a:rPr lang="en-US" sz="2800" dirty="0" smtClean="0"/>
              <a:t> </a:t>
            </a:r>
            <a:r>
              <a:rPr lang="en-US" sz="2800" dirty="0" err="1" smtClean="0"/>
              <a:t>Maharaj</a:t>
            </a:r>
            <a:r>
              <a:rPr lang="en-US" sz="2800" dirty="0" smtClean="0"/>
              <a:t>?</a:t>
            </a:r>
          </a:p>
          <a:p>
            <a:pPr lvl="1">
              <a:buFont typeface="Wingdings" pitchFamily="2" charset="2"/>
              <a:buChar char="Ø"/>
            </a:pPr>
            <a:r>
              <a:rPr lang="en-US" sz="2400" dirty="0" smtClean="0"/>
              <a:t>They </a:t>
            </a:r>
            <a:r>
              <a:rPr lang="en-US" sz="2400" dirty="0"/>
              <a:t>could foresee that </a:t>
            </a:r>
            <a:r>
              <a:rPr lang="en-US" sz="2400" dirty="0" err="1">
                <a:hlinkClick r:id="rId4" action="ppaction://hlinkfile"/>
              </a:rPr>
              <a:t>Śrīmad</a:t>
            </a:r>
            <a:r>
              <a:rPr lang="en-US" sz="2400" dirty="0" err="1"/>
              <a:t>-</a:t>
            </a:r>
            <a:r>
              <a:rPr lang="en-US" sz="2400" dirty="0" err="1">
                <a:hlinkClick r:id="rId5" action="ppaction://hlinkfile"/>
              </a:rPr>
              <a:t>Bhāgavatam</a:t>
            </a:r>
            <a:r>
              <a:rPr lang="en-US" sz="2400" dirty="0"/>
              <a:t> would be spoken by </a:t>
            </a:r>
            <a:r>
              <a:rPr lang="en-US" sz="2400" dirty="0" err="1">
                <a:hlinkClick r:id="rId6" action="ppaction://hlinkfile"/>
              </a:rPr>
              <a:t>Śukadeva</a:t>
            </a:r>
            <a:r>
              <a:rPr lang="en-US" sz="2400" dirty="0"/>
              <a:t> </a:t>
            </a:r>
            <a:r>
              <a:rPr lang="en-US" sz="2400" dirty="0" err="1"/>
              <a:t>Gosvāmī</a:t>
            </a:r>
            <a:r>
              <a:rPr lang="en-US" sz="2400" dirty="0"/>
              <a:t>. </a:t>
            </a:r>
            <a:endParaRPr lang="en-US" sz="2400" dirty="0" smtClean="0"/>
          </a:p>
          <a:p>
            <a:pPr lvl="1">
              <a:buFont typeface="Wingdings" pitchFamily="2" charset="2"/>
              <a:buChar char="Ø"/>
            </a:pPr>
            <a:r>
              <a:rPr lang="en-US" sz="2400" dirty="0" smtClean="0"/>
              <a:t>All </a:t>
            </a:r>
            <a:r>
              <a:rPr lang="en-US" sz="2400" dirty="0"/>
              <a:t>of them wanted to take advantage of the </a:t>
            </a:r>
            <a:r>
              <a:rPr lang="en-US" sz="2400" dirty="0" smtClean="0"/>
              <a:t>great occasion.</a:t>
            </a:r>
          </a:p>
          <a:p>
            <a:pPr lvl="1">
              <a:buFont typeface="Wingdings" pitchFamily="2" charset="2"/>
              <a:buChar char="Ø"/>
            </a:pPr>
            <a:r>
              <a:rPr lang="en-US" sz="2400" dirty="0" err="1" smtClean="0">
                <a:hlinkClick r:id="rId4" action="ppaction://hlinkfile"/>
              </a:rPr>
              <a:t>Śrīmad</a:t>
            </a:r>
            <a:r>
              <a:rPr lang="en-US" sz="2400" dirty="0" err="1" smtClean="0"/>
              <a:t>-</a:t>
            </a:r>
            <a:r>
              <a:rPr lang="en-US" sz="2400" dirty="0" err="1" smtClean="0">
                <a:hlinkClick r:id="rId5" action="ppaction://hlinkfile"/>
              </a:rPr>
              <a:t>Bhāgavatam</a:t>
            </a:r>
            <a:r>
              <a:rPr lang="en-US" sz="2400" dirty="0" smtClean="0"/>
              <a:t> is relished even by the liberated souls.</a:t>
            </a:r>
            <a:endParaRPr lang="en-US" sz="2400" dirty="0" smtClean="0"/>
          </a:p>
        </p:txBody>
      </p:sp>
    </p:spTree>
    <p:extLst>
      <p:ext uri="{BB962C8B-B14F-4D97-AF65-F5344CB8AC3E}">
        <p14:creationId xmlns:p14="http://schemas.microsoft.com/office/powerpoint/2010/main" val="33783755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b="1" i="1" u="sng" dirty="0" smtClean="0"/>
              <a:t>Practical Application!</a:t>
            </a:r>
          </a:p>
          <a:p>
            <a:pPr lvl="1">
              <a:buFont typeface="Wingdings" pitchFamily="2" charset="2"/>
              <a:buChar char="Ø"/>
            </a:pPr>
            <a:r>
              <a:rPr lang="en-US" sz="2400" dirty="0" smtClean="0"/>
              <a:t>When we visit the holy </a:t>
            </a:r>
            <a:r>
              <a:rPr lang="en-US" sz="2400" dirty="0" err="1" smtClean="0"/>
              <a:t>dham’s</a:t>
            </a:r>
            <a:r>
              <a:rPr lang="en-US" sz="2400" dirty="0" smtClean="0"/>
              <a:t> our goal should be to hear </a:t>
            </a:r>
            <a:r>
              <a:rPr lang="en-US" sz="2400" dirty="0" err="1" smtClean="0"/>
              <a:t>Krsna</a:t>
            </a:r>
            <a:r>
              <a:rPr lang="en-US" sz="2400" dirty="0" smtClean="0"/>
              <a:t> Katha from the Sadhus and not just to take bath and get rid of our sins. </a:t>
            </a:r>
          </a:p>
          <a:p>
            <a:pPr lvl="1">
              <a:buFont typeface="Wingdings" pitchFamily="2" charset="2"/>
              <a:buChar char="Ø"/>
            </a:pPr>
            <a:r>
              <a:rPr lang="en-US" sz="2400" dirty="0" smtClean="0"/>
              <a:t>When devotees get together – Do not gossip on the worldly affairs, instead read / discuss on Holy scriptures like Bhagavad Gita / </a:t>
            </a:r>
            <a:r>
              <a:rPr lang="en-US" sz="2400" dirty="0" err="1" smtClean="0"/>
              <a:t>Srimad</a:t>
            </a:r>
            <a:r>
              <a:rPr lang="en-US" sz="2400" dirty="0" smtClean="0"/>
              <a:t> </a:t>
            </a:r>
            <a:r>
              <a:rPr lang="en-US" sz="2400" dirty="0" err="1" smtClean="0"/>
              <a:t>Bhagavatam</a:t>
            </a:r>
            <a:r>
              <a:rPr lang="en-US" sz="2400" dirty="0" smtClean="0"/>
              <a:t> etc…</a:t>
            </a:r>
          </a:p>
        </p:txBody>
      </p:sp>
    </p:spTree>
    <p:extLst>
      <p:ext uri="{BB962C8B-B14F-4D97-AF65-F5344CB8AC3E}">
        <p14:creationId xmlns:p14="http://schemas.microsoft.com/office/powerpoint/2010/main" val="2601156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4"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886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19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219201"/>
            <a:ext cx="8915400" cy="5257799"/>
          </a:xfrm>
        </p:spPr>
        <p:txBody>
          <a:bodyPr/>
          <a:lstStyle/>
          <a:p>
            <a:pPr>
              <a:buFont typeface="Wingdings" pitchFamily="2" charset="2"/>
              <a:buChar char="Ø"/>
            </a:pPr>
            <a:r>
              <a:rPr lang="en-US" sz="3600" dirty="0" smtClean="0">
                <a:effectLst>
                  <a:outerShdw blurRad="38100" dist="38100" dir="2700000" algn="tl">
                    <a:srgbClr val="000000">
                      <a:alpha val="43137"/>
                    </a:srgbClr>
                  </a:outerShdw>
                </a:effectLst>
                <a:hlinkClick r:id="rId2"/>
              </a:rPr>
              <a:t>Lectures:</a:t>
            </a:r>
            <a:endParaRPr lang="en-US" sz="3600" dirty="0" smtClean="0">
              <a:effectLst>
                <a:outerShdw blurRad="38100" dist="38100" dir="2700000" algn="tl">
                  <a:srgbClr val="000000">
                    <a:alpha val="43137"/>
                  </a:srgbClr>
                </a:outerShdw>
              </a:effectLst>
              <a:hlinkClick r:id="rId2"/>
            </a:endParaRPr>
          </a:p>
          <a:p>
            <a:pPr>
              <a:buFont typeface="Wingdings" pitchFamily="2" charset="2"/>
              <a:buChar char="Ø"/>
            </a:pPr>
            <a:r>
              <a:rPr lang="en-US" sz="3600" dirty="0" smtClean="0">
                <a:effectLst>
                  <a:outerShdw blurRad="38100" dist="38100" dir="2700000" algn="tl">
                    <a:srgbClr val="000000">
                      <a:alpha val="43137"/>
                    </a:srgbClr>
                  </a:outerShdw>
                </a:effectLst>
              </a:rPr>
              <a:t>HH </a:t>
            </a:r>
            <a:r>
              <a:rPr lang="en-US" sz="3600" dirty="0" err="1" smtClean="0">
                <a:effectLst>
                  <a:outerShdw blurRad="38100" dist="38100" dir="2700000" algn="tl">
                    <a:srgbClr val="000000">
                      <a:alpha val="43137"/>
                    </a:srgbClr>
                  </a:outerShdw>
                </a:effectLst>
              </a:rPr>
              <a:t>Tamala</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Krsna</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Goswami</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smtClean="0">
                <a:effectLst>
                  <a:outerShdw blurRad="38100" dist="38100" dir="2700000" algn="tl">
                    <a:srgbClr val="000000">
                      <a:alpha val="43137"/>
                    </a:srgbClr>
                  </a:outerShdw>
                </a:effectLst>
              </a:rPr>
              <a:t>HH </a:t>
            </a:r>
            <a:r>
              <a:rPr lang="en-US" sz="3600" dirty="0" err="1" smtClean="0">
                <a:effectLst>
                  <a:outerShdw blurRad="38100" dist="38100" dir="2700000" algn="tl">
                    <a:srgbClr val="000000">
                      <a:alpha val="43137"/>
                    </a:srgbClr>
                  </a:outerShdw>
                </a:effectLst>
              </a:rPr>
              <a:t>Romapada</a:t>
            </a:r>
            <a:r>
              <a:rPr lang="en-US" sz="3600" dirty="0" smtClean="0">
                <a:effectLst>
                  <a:outerShdw blurRad="38100" dist="38100" dir="2700000" algn="tl">
                    <a:srgbClr val="000000">
                      <a:alpha val="43137"/>
                    </a:srgbClr>
                  </a:outerShdw>
                </a:effectLst>
              </a:rPr>
              <a:t> Swami</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smtClean="0">
                <a:effectLst>
                  <a:outerShdw blurRad="38100" dist="38100" dir="2700000" algn="tl">
                    <a:srgbClr val="000000">
                      <a:alpha val="43137"/>
                    </a:srgbClr>
                  </a:outerShdw>
                </a:effectLst>
              </a:rPr>
              <a:t>HG </a:t>
            </a:r>
            <a:r>
              <a:rPr lang="en-US" sz="3600" dirty="0" err="1" smtClean="0">
                <a:effectLst>
                  <a:outerShdw blurRad="38100" dist="38100" dir="2700000" algn="tl">
                    <a:srgbClr val="000000">
                      <a:alpha val="43137"/>
                    </a:srgbClr>
                  </a:outerShdw>
                </a:effectLst>
              </a:rPr>
              <a:t>Bhurija</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Prabhu</a:t>
            </a:r>
            <a:endParaRPr lang="en-US" sz="3600" dirty="0">
              <a:effectLst>
                <a:outerShdw blurRad="38100" dist="38100" dir="2700000" algn="tl">
                  <a:srgbClr val="000000">
                    <a:alpha val="43137"/>
                  </a:srgbClr>
                </a:outerShdw>
              </a:effectLst>
            </a:endParaRPr>
          </a:p>
          <a:p>
            <a:pPr>
              <a:buFont typeface="Wingdings" pitchFamily="2" charset="2"/>
              <a:buChar char="Ø"/>
            </a:pPr>
            <a:endParaRPr lang="en-US" sz="3600" dirty="0" smtClean="0">
              <a:effectLst>
                <a:outerShdw blurRad="38100" dist="38100" dir="2700000" algn="tl">
                  <a:srgbClr val="000000">
                    <a:alpha val="43137"/>
                  </a:srgbClr>
                </a:outerShdw>
              </a:effectLst>
            </a:endParaRPr>
          </a:p>
          <a:p>
            <a:pPr marL="0" indent="0">
              <a:buNone/>
            </a:pPr>
            <a:endParaRPr lang="en-US" dirty="0"/>
          </a:p>
        </p:txBody>
      </p:sp>
      <p:sp>
        <p:nvSpPr>
          <p:cNvPr id="3" name="Title 1"/>
          <p:cNvSpPr txBox="1">
            <a:spLocks/>
          </p:cNvSpPr>
          <p:nvPr/>
        </p:nvSpPr>
        <p:spPr bwMode="auto">
          <a:xfrm>
            <a:off x="152400" y="228600"/>
            <a:ext cx="6400800"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None/>
            </a:pPr>
            <a:r>
              <a:rPr lang="en-US" sz="4800" b="1" i="1" dirty="0">
                <a:solidFill>
                  <a:schemeClr val="tx2">
                    <a:lumMod val="40000"/>
                    <a:lumOff val="60000"/>
                  </a:schemeClr>
                </a:solidFill>
                <a:effectLst>
                  <a:outerShdw blurRad="38100" dist="38100" dir="2700000" algn="tl">
                    <a:srgbClr val="000000">
                      <a:alpha val="43137"/>
                    </a:srgbClr>
                  </a:outerShdw>
                </a:effectLst>
              </a:rPr>
              <a:t>References</a:t>
            </a:r>
          </a:p>
        </p:txBody>
      </p:sp>
    </p:spTree>
    <p:extLst>
      <p:ext uri="{BB962C8B-B14F-4D97-AF65-F5344CB8AC3E}">
        <p14:creationId xmlns:p14="http://schemas.microsoft.com/office/powerpoint/2010/main" val="4217602714"/>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pranathv\Pictures\SPsmile.jpg"/>
          <p:cNvPicPr>
            <a:picLocks noGrp="1" noChangeAspect="1" noChangeArrowheads="1"/>
          </p:cNvPicPr>
          <p:nvPr>
            <p:ph/>
          </p:nvPr>
        </p:nvPicPr>
        <p:blipFill>
          <a:blip r:embed="rId2" cstate="print"/>
          <a:srcRect/>
          <a:stretch>
            <a:fillRect/>
          </a:stretch>
        </p:blipFill>
        <p:spPr bwMode="auto">
          <a:xfrm>
            <a:off x="2209800" y="533400"/>
            <a:ext cx="3886200" cy="4811870"/>
          </a:xfrm>
          <a:prstGeom prst="rect">
            <a:avLst/>
          </a:prstGeom>
          <a:noFill/>
        </p:spPr>
      </p:pic>
      <p:sp>
        <p:nvSpPr>
          <p:cNvPr id="4" name="Rectangle 3"/>
          <p:cNvSpPr/>
          <p:nvPr/>
        </p:nvSpPr>
        <p:spPr>
          <a:xfrm>
            <a:off x="762000" y="5636633"/>
            <a:ext cx="8153400" cy="769441"/>
          </a:xfrm>
          <a:prstGeom prst="rect">
            <a:avLst/>
          </a:prstGeom>
        </p:spPr>
        <p:txBody>
          <a:bodyPr wrap="square">
            <a:spAutoFit/>
          </a:bodyPr>
          <a:lstStyle/>
          <a:p>
            <a:r>
              <a:rPr lang="en-US" sz="4400" dirty="0">
                <a:solidFill>
                  <a:schemeClr val="tx2">
                    <a:lumMod val="60000"/>
                    <a:lumOff val="40000"/>
                  </a:schemeClr>
                </a:solidFill>
                <a:effectLst>
                  <a:outerShdw blurRad="38100" dist="38100" dir="2700000" algn="tl">
                    <a:srgbClr val="000000">
                      <a:alpha val="43137"/>
                    </a:srgbClr>
                  </a:outerShdw>
                </a:effectLst>
              </a:rPr>
              <a:t>All glories to </a:t>
            </a:r>
            <a:r>
              <a:rPr lang="en-US" sz="4400" dirty="0" err="1">
                <a:solidFill>
                  <a:schemeClr val="tx2">
                    <a:lumMod val="60000"/>
                    <a:lumOff val="40000"/>
                  </a:schemeClr>
                </a:solidFill>
                <a:effectLst>
                  <a:outerShdw blurRad="38100" dist="38100" dir="2700000" algn="tl">
                    <a:srgbClr val="000000">
                      <a:alpha val="43137"/>
                    </a:srgbClr>
                  </a:outerShdw>
                </a:effectLst>
              </a:rPr>
              <a:t>Srila</a:t>
            </a:r>
            <a:r>
              <a:rPr lang="en-US" sz="4400" dirty="0">
                <a:solidFill>
                  <a:schemeClr val="tx2">
                    <a:lumMod val="60000"/>
                    <a:lumOff val="40000"/>
                  </a:schemeClr>
                </a:solidFill>
                <a:effectLst>
                  <a:outerShdw blurRad="38100" dist="38100" dir="2700000" algn="tl">
                    <a:srgbClr val="000000">
                      <a:alpha val="43137"/>
                    </a:srgbClr>
                  </a:outerShdw>
                </a:effectLst>
              </a:rPr>
              <a:t> </a:t>
            </a:r>
            <a:r>
              <a:rPr lang="en-US" sz="4400" dirty="0" err="1">
                <a:solidFill>
                  <a:schemeClr val="tx2">
                    <a:lumMod val="60000"/>
                    <a:lumOff val="40000"/>
                  </a:schemeClr>
                </a:solidFill>
                <a:effectLst>
                  <a:outerShdw blurRad="38100" dist="38100" dir="2700000" algn="tl">
                    <a:srgbClr val="000000">
                      <a:alpha val="43137"/>
                    </a:srgbClr>
                  </a:outerShdw>
                </a:effectLst>
              </a:rPr>
              <a:t>Prabhupada</a:t>
            </a:r>
            <a:r>
              <a:rPr lang="en-US" sz="4400" dirty="0">
                <a:solidFill>
                  <a:schemeClr val="tx2">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75010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a:t>
            </a:r>
            <a:r>
              <a:rPr lang="en-US" sz="3200" dirty="0" smtClean="0"/>
              <a:t>1.2.4</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a:buNone/>
            </a:pPr>
            <a:r>
              <a:rPr lang="vi-VN" sz="2800" dirty="0">
                <a:solidFill>
                  <a:schemeClr val="tx2">
                    <a:lumMod val="60000"/>
                    <a:lumOff val="40000"/>
                  </a:schemeClr>
                </a:solidFill>
                <a:hlinkClick r:id="rId2" action="ppaction://hlinkfile"/>
              </a:rPr>
              <a:t>nārāyaṇaḿ</a:t>
            </a:r>
            <a:r>
              <a:rPr lang="vi-VN" sz="2800" dirty="0">
                <a:solidFill>
                  <a:schemeClr val="tx2">
                    <a:lumMod val="60000"/>
                    <a:lumOff val="40000"/>
                  </a:schemeClr>
                </a:solidFill>
              </a:rPr>
              <a:t> </a:t>
            </a:r>
            <a:r>
              <a:rPr lang="vi-VN" sz="2800" dirty="0">
                <a:solidFill>
                  <a:schemeClr val="tx2">
                    <a:lumMod val="60000"/>
                    <a:lumOff val="40000"/>
                  </a:schemeClr>
                </a:solidFill>
                <a:hlinkClick r:id="rId3" action="ppaction://hlinkfile"/>
              </a:rPr>
              <a:t>namaskṛtya</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hlinkClick r:id="rId4" action="ppaction://hlinkfile"/>
              </a:rPr>
              <a:t>naraḿ</a:t>
            </a:r>
            <a:r>
              <a:rPr lang="vi-VN" sz="2800" dirty="0">
                <a:solidFill>
                  <a:schemeClr val="tx2">
                    <a:lumMod val="60000"/>
                    <a:lumOff val="40000"/>
                  </a:schemeClr>
                </a:solidFill>
              </a:rPr>
              <a:t> caiva narottamam</a:t>
            </a:r>
          </a:p>
          <a:p>
            <a:pPr marL="0" indent="0" algn="ctr">
              <a:buNone/>
            </a:pPr>
            <a:r>
              <a:rPr lang="vi-VN" sz="2800" dirty="0">
                <a:solidFill>
                  <a:schemeClr val="tx2">
                    <a:lumMod val="60000"/>
                    <a:lumOff val="40000"/>
                  </a:schemeClr>
                </a:solidFill>
                <a:hlinkClick r:id="rId5" action="ppaction://hlinkfile"/>
              </a:rPr>
              <a:t>devīḿ</a:t>
            </a:r>
            <a:r>
              <a:rPr lang="vi-VN" sz="2800" dirty="0">
                <a:solidFill>
                  <a:schemeClr val="tx2">
                    <a:lumMod val="60000"/>
                    <a:lumOff val="40000"/>
                  </a:schemeClr>
                </a:solidFill>
              </a:rPr>
              <a:t> </a:t>
            </a:r>
            <a:r>
              <a:rPr lang="vi-VN" sz="2800" dirty="0">
                <a:solidFill>
                  <a:schemeClr val="tx2">
                    <a:lumMod val="60000"/>
                    <a:lumOff val="40000"/>
                  </a:schemeClr>
                </a:solidFill>
                <a:hlinkClick r:id="rId6" action="ppaction://hlinkfile"/>
              </a:rPr>
              <a:t>sarasvatīḿ</a:t>
            </a:r>
            <a:r>
              <a:rPr lang="vi-VN" sz="2800" dirty="0">
                <a:solidFill>
                  <a:schemeClr val="tx2">
                    <a:lumMod val="60000"/>
                    <a:lumOff val="40000"/>
                  </a:schemeClr>
                </a:solidFill>
              </a:rPr>
              <a:t> </a:t>
            </a:r>
            <a:r>
              <a:rPr lang="vi-VN" sz="2800" dirty="0">
                <a:solidFill>
                  <a:schemeClr val="tx2">
                    <a:lumMod val="60000"/>
                    <a:lumOff val="40000"/>
                  </a:schemeClr>
                </a:solidFill>
                <a:hlinkClick r:id="rId7" action="ppaction://hlinkfile"/>
              </a:rPr>
              <a:t>vyāsaḿ</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rPr>
              <a:t>tato </a:t>
            </a:r>
            <a:r>
              <a:rPr lang="vi-VN" sz="2800" dirty="0">
                <a:solidFill>
                  <a:schemeClr val="tx2">
                    <a:lumMod val="60000"/>
                    <a:lumOff val="40000"/>
                  </a:schemeClr>
                </a:solidFill>
                <a:hlinkClick r:id="rId8" action="ppaction://hlinkfile"/>
              </a:rPr>
              <a:t>jayam</a:t>
            </a:r>
            <a:r>
              <a:rPr lang="vi-VN" sz="2800" dirty="0">
                <a:solidFill>
                  <a:schemeClr val="tx2">
                    <a:lumMod val="60000"/>
                    <a:lumOff val="40000"/>
                  </a:schemeClr>
                </a:solidFill>
              </a:rPr>
              <a:t> </a:t>
            </a:r>
            <a:r>
              <a:rPr lang="vi-VN" sz="2800" dirty="0">
                <a:solidFill>
                  <a:schemeClr val="tx2">
                    <a:lumMod val="60000"/>
                    <a:lumOff val="40000"/>
                  </a:schemeClr>
                </a:solidFill>
                <a:hlinkClick r:id="rId9" action="ppaction://hlinkfile"/>
              </a:rPr>
              <a:t>udīrayet</a:t>
            </a:r>
            <a:endParaRPr lang="vi-VN" sz="2800" dirty="0">
              <a:solidFill>
                <a:schemeClr val="tx2">
                  <a:lumMod val="60000"/>
                  <a:lumOff val="40000"/>
                </a:schemeClr>
              </a:solidFill>
            </a:endParaRPr>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vi-VN" sz="2800" dirty="0">
                <a:solidFill>
                  <a:schemeClr val="tx2">
                    <a:lumMod val="60000"/>
                    <a:lumOff val="40000"/>
                  </a:schemeClr>
                </a:solidFill>
              </a:rPr>
              <a:t>Before reciting this </a:t>
            </a:r>
            <a:r>
              <a:rPr lang="vi-VN" sz="2800" dirty="0">
                <a:solidFill>
                  <a:schemeClr val="tx2">
                    <a:lumMod val="60000"/>
                    <a:lumOff val="40000"/>
                  </a:schemeClr>
                </a:solidFill>
                <a:hlinkClick r:id="rId10" action="ppaction://hlinkfile"/>
              </a:rPr>
              <a:t>Śrīmad</a:t>
            </a:r>
            <a:r>
              <a:rPr lang="vi-VN" sz="2800" dirty="0">
                <a:solidFill>
                  <a:schemeClr val="tx2">
                    <a:lumMod val="60000"/>
                    <a:lumOff val="40000"/>
                  </a:schemeClr>
                </a:solidFill>
              </a:rPr>
              <a:t>-</a:t>
            </a:r>
            <a:r>
              <a:rPr lang="vi-VN" sz="2800" dirty="0">
                <a:solidFill>
                  <a:schemeClr val="tx2">
                    <a:lumMod val="60000"/>
                    <a:lumOff val="40000"/>
                  </a:schemeClr>
                </a:solidFill>
                <a:hlinkClick r:id="rId11" action="ppaction://hlinkfile"/>
              </a:rPr>
              <a:t>Bhāgavatam</a:t>
            </a:r>
            <a:r>
              <a:rPr lang="vi-VN" sz="2800" dirty="0">
                <a:solidFill>
                  <a:schemeClr val="tx2">
                    <a:lumMod val="60000"/>
                    <a:lumOff val="40000"/>
                  </a:schemeClr>
                </a:solidFill>
              </a:rPr>
              <a:t>, which is the very means of conquest, one should offer respectful obeisances unto the Personality of Godhead, </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unto </a:t>
            </a:r>
            <a:r>
              <a:rPr lang="vi-VN" sz="2800" dirty="0">
                <a:solidFill>
                  <a:schemeClr val="tx2">
                    <a:lumMod val="60000"/>
                    <a:lumOff val="40000"/>
                  </a:schemeClr>
                </a:solidFill>
                <a:hlinkClick r:id="rId13" action="ppaction://hlinkfile"/>
              </a:rPr>
              <a:t>Nara</a:t>
            </a:r>
            <a:r>
              <a:rPr lang="vi-VN" sz="2800" dirty="0">
                <a:solidFill>
                  <a:schemeClr val="tx2">
                    <a:lumMod val="60000"/>
                    <a:lumOff val="40000"/>
                  </a:schemeClr>
                </a:solidFill>
              </a:rPr>
              <a:t>-</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a:t>
            </a:r>
            <a:r>
              <a:rPr lang="vi-VN" sz="2800" dirty="0">
                <a:solidFill>
                  <a:schemeClr val="tx2">
                    <a:lumMod val="60000"/>
                    <a:lumOff val="40000"/>
                  </a:schemeClr>
                </a:solidFill>
                <a:hlinkClick r:id="rId14" action="ppaction://hlinkfile"/>
              </a:rPr>
              <a:t>Ṛṣi</a:t>
            </a:r>
            <a:r>
              <a:rPr lang="vi-VN" sz="2800" dirty="0">
                <a:solidFill>
                  <a:schemeClr val="tx2">
                    <a:lumMod val="60000"/>
                    <a:lumOff val="40000"/>
                  </a:schemeClr>
                </a:solidFill>
              </a:rPr>
              <a:t>, the supermost human being, unto mother </a:t>
            </a:r>
            <a:r>
              <a:rPr lang="vi-VN" sz="2800" dirty="0">
                <a:solidFill>
                  <a:schemeClr val="tx2">
                    <a:lumMod val="60000"/>
                    <a:lumOff val="40000"/>
                  </a:schemeClr>
                </a:solidFill>
                <a:hlinkClick r:id="rId15" action="ppaction://hlinkfile"/>
              </a:rPr>
              <a:t>Sarasvatī</a:t>
            </a:r>
            <a:r>
              <a:rPr lang="vi-VN" sz="2800" dirty="0">
                <a:solidFill>
                  <a:schemeClr val="tx2">
                    <a:lumMod val="60000"/>
                    <a:lumOff val="40000"/>
                  </a:schemeClr>
                </a:solidFill>
              </a:rPr>
              <a:t>, the goddess of learning, and unto </a:t>
            </a:r>
            <a:r>
              <a:rPr lang="vi-VN" sz="2800" dirty="0">
                <a:solidFill>
                  <a:schemeClr val="tx2">
                    <a:lumMod val="60000"/>
                    <a:lumOff val="40000"/>
                  </a:schemeClr>
                </a:solidFill>
                <a:hlinkClick r:id="rId16" action="ppaction://hlinkfile"/>
              </a:rPr>
              <a:t>Śrīla</a:t>
            </a:r>
            <a:r>
              <a:rPr lang="vi-VN" sz="2800" dirty="0">
                <a:solidFill>
                  <a:schemeClr val="tx2">
                    <a:lumMod val="60000"/>
                    <a:lumOff val="40000"/>
                  </a:schemeClr>
                </a:solidFill>
              </a:rPr>
              <a:t> Vyāsadeva, the author</a:t>
            </a:r>
            <a:r>
              <a:rPr lang="vi-VN" dirty="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60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1.2.18</a:t>
            </a:r>
          </a:p>
        </p:txBody>
      </p:sp>
      <p:sp>
        <p:nvSpPr>
          <p:cNvPr id="3" name="Content Placeholder 2"/>
          <p:cNvSpPr>
            <a:spLocks noGrp="1"/>
          </p:cNvSpPr>
          <p:nvPr>
            <p:ph idx="1"/>
          </p:nvPr>
        </p:nvSpPr>
        <p:spPr>
          <a:xfrm>
            <a:off x="228600" y="762000"/>
            <a:ext cx="8763000" cy="6019800"/>
          </a:xfrm>
        </p:spPr>
        <p:txBody>
          <a:bodyPr/>
          <a:lstStyle/>
          <a:p>
            <a:pPr marL="0" indent="0" algn="ctr">
              <a:buNone/>
            </a:pPr>
            <a:r>
              <a:rPr lang="vi-VN" sz="2800" dirty="0" smtClean="0">
                <a:hlinkClick r:id="rId2" action="ppaction://hlinkfile"/>
              </a:rPr>
              <a:t>naṣṭa</a:t>
            </a:r>
            <a:r>
              <a:rPr lang="vi-VN" sz="2800" dirty="0" smtClean="0"/>
              <a:t>-prāyeṣv </a:t>
            </a:r>
            <a:r>
              <a:rPr lang="vi-VN" sz="2800" dirty="0" smtClean="0">
                <a:hlinkClick r:id="rId3" action="ppaction://hlinkfile"/>
              </a:rPr>
              <a:t>abhadreṣu</a:t>
            </a:r>
            <a:endParaRPr lang="vi-VN" sz="2800" dirty="0" smtClean="0"/>
          </a:p>
          <a:p>
            <a:pPr marL="0" indent="0" algn="ctr">
              <a:buNone/>
            </a:pPr>
            <a:r>
              <a:rPr lang="vi-VN" sz="2800" dirty="0" smtClean="0">
                <a:hlinkClick r:id="rId4" action="ppaction://hlinkfile"/>
              </a:rPr>
              <a:t>nityaḿ</a:t>
            </a:r>
            <a:r>
              <a:rPr lang="vi-VN" sz="2800" dirty="0" smtClean="0"/>
              <a:t> </a:t>
            </a:r>
            <a:r>
              <a:rPr lang="vi-VN" sz="2800" dirty="0" smtClean="0">
                <a:hlinkClick r:id="rId5" action="ppaction://hlinkfile"/>
              </a:rPr>
              <a:t>bhāgavata</a:t>
            </a:r>
            <a:r>
              <a:rPr lang="vi-VN" sz="2800" dirty="0" smtClean="0"/>
              <a:t>-</a:t>
            </a:r>
            <a:r>
              <a:rPr lang="vi-VN" sz="2800" dirty="0" smtClean="0">
                <a:hlinkClick r:id="rId6" action="ppaction://hlinkfile"/>
              </a:rPr>
              <a:t>sevayā</a:t>
            </a:r>
            <a:endParaRPr lang="vi-VN" sz="2800" dirty="0" smtClean="0"/>
          </a:p>
          <a:p>
            <a:pPr marL="0" indent="0" algn="ctr">
              <a:buNone/>
            </a:pPr>
            <a:r>
              <a:rPr lang="vi-VN" sz="2800" dirty="0" smtClean="0"/>
              <a:t>bhagavaty </a:t>
            </a:r>
            <a:r>
              <a:rPr lang="vi-VN" sz="2800" dirty="0" smtClean="0">
                <a:hlinkClick r:id="rId7" action="ppaction://hlinkfile"/>
              </a:rPr>
              <a:t>uttama</a:t>
            </a:r>
            <a:r>
              <a:rPr lang="vi-VN" sz="2800" dirty="0" smtClean="0"/>
              <a:t>-</a:t>
            </a:r>
            <a:r>
              <a:rPr lang="vi-VN" sz="2800" dirty="0" smtClean="0">
                <a:hlinkClick r:id="rId8" action="ppaction://hlinkfile"/>
              </a:rPr>
              <a:t>śloke</a:t>
            </a:r>
            <a:endParaRPr lang="vi-VN" sz="2800" dirty="0" smtClean="0"/>
          </a:p>
          <a:p>
            <a:pPr marL="0" indent="0" algn="ctr">
              <a:buNone/>
            </a:pPr>
            <a:r>
              <a:rPr lang="vi-VN" sz="2800" dirty="0" smtClean="0"/>
              <a:t>bhaktir </a:t>
            </a:r>
            <a:r>
              <a:rPr lang="vi-VN" sz="2800" dirty="0" smtClean="0">
                <a:hlinkClick r:id="rId9" action="ppaction://hlinkfile"/>
              </a:rPr>
              <a:t>bhavati</a:t>
            </a:r>
            <a:r>
              <a:rPr lang="vi-VN" sz="2800" dirty="0" smtClean="0"/>
              <a:t> </a:t>
            </a:r>
            <a:r>
              <a:rPr lang="vi-VN" sz="2800" dirty="0" smtClean="0">
                <a:hlinkClick r:id="rId10" action="ppaction://hlinkfile"/>
              </a:rPr>
              <a:t>naiṣṭhikī</a:t>
            </a:r>
            <a:endParaRPr lang="en-US" sz="2800" dirty="0" smtClean="0"/>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solidFill>
                  <a:schemeClr val="tx2">
                    <a:lumMod val="60000"/>
                    <a:lumOff val="40000"/>
                  </a:schemeClr>
                </a:solidFill>
              </a:rPr>
              <a:t>By regular attendance in classes on the </a:t>
            </a:r>
            <a:r>
              <a:rPr lang="en-US" sz="2800" dirty="0" err="1" smtClean="0">
                <a:solidFill>
                  <a:schemeClr val="tx2">
                    <a:lumMod val="60000"/>
                    <a:lumOff val="40000"/>
                  </a:schemeClr>
                </a:solidFill>
                <a:hlinkClick r:id="rId11" action="ppaction://hlinkfile"/>
              </a:rPr>
              <a:t>Bhāgavatam</a:t>
            </a:r>
            <a:r>
              <a:rPr lang="en-US" sz="2800" dirty="0" smtClean="0">
                <a:solidFill>
                  <a:schemeClr val="tx2">
                    <a:lumMod val="60000"/>
                    <a:lumOff val="40000"/>
                  </a:schemeClr>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vi-VN" sz="2800" dirty="0" smtClean="0">
              <a:solidFill>
                <a:schemeClr val="tx2">
                  <a:lumMod val="60000"/>
                  <a:lumOff val="40000"/>
                </a:schemeClr>
              </a:solidFill>
            </a:endParaRPr>
          </a:p>
          <a:p>
            <a:endParaRPr lang="en-US" dirty="0"/>
          </a:p>
        </p:txBody>
      </p:sp>
    </p:spTree>
    <p:extLst>
      <p:ext uri="{BB962C8B-B14F-4D97-AF65-F5344CB8AC3E}">
        <p14:creationId xmlns:p14="http://schemas.microsoft.com/office/powerpoint/2010/main" val="11461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077200" cy="761999"/>
          </a:xfrm>
        </p:spPr>
        <p:txBody>
          <a:bodyPr/>
          <a:lstStyle/>
          <a:p>
            <a:r>
              <a:rPr lang="en-US" sz="3200" u="sng" dirty="0" smtClean="0"/>
              <a:t>Chapter 19 Sections &amp; Section </a:t>
            </a:r>
            <a:r>
              <a:rPr lang="en-US" sz="3200" u="sng" dirty="0" err="1" smtClean="0"/>
              <a:t>Thems</a:t>
            </a:r>
            <a:r>
              <a:rPr lang="en-US" sz="3200" u="sng" dirty="0" smtClean="0"/>
              <a:t/>
            </a:r>
            <a:br>
              <a:rPr lang="en-US" sz="3200" u="sng" dirty="0" smtClean="0"/>
            </a:br>
            <a:endParaRPr lang="en-US" sz="3200" u="sng" dirty="0"/>
          </a:p>
        </p:txBody>
      </p:sp>
      <p:sp>
        <p:nvSpPr>
          <p:cNvPr id="3" name="Content Placeholder 2"/>
          <p:cNvSpPr>
            <a:spLocks noGrp="1"/>
          </p:cNvSpPr>
          <p:nvPr>
            <p:ph idx="1"/>
          </p:nvPr>
        </p:nvSpPr>
        <p:spPr>
          <a:xfrm>
            <a:off x="76200" y="1143000"/>
            <a:ext cx="8991600" cy="5715000"/>
          </a:xfrm>
        </p:spPr>
        <p:txBody>
          <a:bodyPr/>
          <a:lstStyle/>
          <a:p>
            <a:pPr>
              <a:buFont typeface="Wingdings" pitchFamily="2" charset="2"/>
              <a:buChar char="Ø"/>
            </a:pPr>
            <a:r>
              <a:rPr lang="en-US" dirty="0" smtClean="0">
                <a:solidFill>
                  <a:schemeClr val="tx2">
                    <a:lumMod val="60000"/>
                    <a:lumOff val="40000"/>
                  </a:schemeClr>
                </a:solidFill>
                <a:latin typeface="+mj-lt"/>
              </a:rPr>
              <a:t>1.19.1 - 7 </a:t>
            </a:r>
            <a:endParaRPr lang="en-US" dirty="0" smtClean="0">
              <a:solidFill>
                <a:schemeClr val="tx2">
                  <a:lumMod val="60000"/>
                  <a:lumOff val="40000"/>
                </a:schemeClr>
              </a:solidFill>
              <a:latin typeface="+mj-lt"/>
            </a:endParaRPr>
          </a:p>
          <a:p>
            <a:pPr lvl="1">
              <a:buFont typeface="Wingdings" pitchFamily="2" charset="2"/>
              <a:buChar char="Ø"/>
            </a:pPr>
            <a:r>
              <a:rPr lang="en-US" sz="3200" dirty="0" err="1" smtClean="0">
                <a:hlinkClick r:id="rId2" action="ppaction://hlinkfile"/>
              </a:rPr>
              <a:t>Mahārāja</a:t>
            </a:r>
            <a:r>
              <a:rPr lang="en-US" sz="3200" dirty="0" smtClean="0"/>
              <a:t> </a:t>
            </a:r>
            <a:r>
              <a:rPr lang="en-US" sz="3200" dirty="0" err="1" smtClean="0"/>
              <a:t>Parīkṣit</a:t>
            </a:r>
            <a:r>
              <a:rPr lang="en-US" sz="3200" dirty="0"/>
              <a:t>:</a:t>
            </a:r>
            <a:r>
              <a:rPr lang="en-US" sz="3200" dirty="0" smtClean="0"/>
              <a:t> Preparation for Death. </a:t>
            </a:r>
          </a:p>
          <a:p>
            <a:pPr>
              <a:buFont typeface="Wingdings" pitchFamily="2" charset="2"/>
              <a:buChar char="Ø"/>
            </a:pPr>
            <a:r>
              <a:rPr lang="en-US" dirty="0" smtClean="0">
                <a:solidFill>
                  <a:schemeClr val="tx2">
                    <a:lumMod val="60000"/>
                    <a:lumOff val="40000"/>
                  </a:schemeClr>
                </a:solidFill>
              </a:rPr>
              <a:t>1.19.8 - 19 </a:t>
            </a:r>
          </a:p>
          <a:p>
            <a:pPr lvl="1">
              <a:buFont typeface="Wingdings" pitchFamily="2" charset="2"/>
              <a:buChar char="Ø"/>
            </a:pPr>
            <a:r>
              <a:rPr lang="en-US" sz="3200" dirty="0" smtClean="0">
                <a:solidFill>
                  <a:schemeClr val="tx2">
                    <a:lumMod val="60000"/>
                    <a:lumOff val="40000"/>
                  </a:schemeClr>
                </a:solidFill>
                <a:latin typeface="+mj-lt"/>
              </a:rPr>
              <a:t>A devotees association with sages.</a:t>
            </a:r>
            <a:r>
              <a:rPr lang="en-US" sz="3200" dirty="0" smtClean="0">
                <a:solidFill>
                  <a:schemeClr val="tx2">
                    <a:lumMod val="60000"/>
                    <a:lumOff val="40000"/>
                  </a:schemeClr>
                </a:solidFill>
                <a:latin typeface="+mj-lt"/>
              </a:rPr>
              <a:t> </a:t>
            </a:r>
            <a:endParaRPr lang="en-US" sz="3200" dirty="0" smtClean="0">
              <a:solidFill>
                <a:schemeClr val="tx2">
                  <a:lumMod val="60000"/>
                  <a:lumOff val="40000"/>
                </a:schemeClr>
              </a:solidFill>
              <a:latin typeface="+mj-lt"/>
            </a:endParaRPr>
          </a:p>
          <a:p>
            <a:pPr>
              <a:buFont typeface="Wingdings" pitchFamily="2" charset="2"/>
              <a:buChar char="Ø"/>
            </a:pPr>
            <a:r>
              <a:rPr lang="en-US" dirty="0" smtClean="0">
                <a:solidFill>
                  <a:schemeClr val="tx2">
                    <a:lumMod val="60000"/>
                    <a:lumOff val="40000"/>
                  </a:schemeClr>
                </a:solidFill>
                <a:latin typeface="+mj-lt"/>
              </a:rPr>
              <a:t>1.19.20 </a:t>
            </a:r>
            <a:r>
              <a:rPr lang="en-US" dirty="0" smtClean="0">
                <a:solidFill>
                  <a:schemeClr val="tx2">
                    <a:lumMod val="60000"/>
                    <a:lumOff val="40000"/>
                  </a:schemeClr>
                </a:solidFill>
                <a:latin typeface="+mj-lt"/>
              </a:rPr>
              <a:t>– </a:t>
            </a:r>
            <a:r>
              <a:rPr lang="en-US" dirty="0" smtClean="0">
                <a:solidFill>
                  <a:schemeClr val="tx2">
                    <a:lumMod val="60000"/>
                    <a:lumOff val="40000"/>
                  </a:schemeClr>
                </a:solidFill>
                <a:latin typeface="+mj-lt"/>
              </a:rPr>
              <a:t>24</a:t>
            </a:r>
            <a:endParaRPr lang="en-US" dirty="0" smtClean="0">
              <a:solidFill>
                <a:schemeClr val="tx2">
                  <a:lumMod val="60000"/>
                  <a:lumOff val="40000"/>
                </a:schemeClr>
              </a:solidFill>
              <a:latin typeface="+mj-lt"/>
            </a:endParaRPr>
          </a:p>
          <a:p>
            <a:pPr lvl="1">
              <a:buFont typeface="Wingdings" pitchFamily="2" charset="2"/>
              <a:buChar char="Ø"/>
            </a:pPr>
            <a:r>
              <a:rPr lang="en-US" sz="3200" dirty="0" smtClean="0"/>
              <a:t>Desires of Devotees. </a:t>
            </a:r>
            <a:endParaRPr lang="en-US" sz="3200" dirty="0" smtClean="0">
              <a:effectLst>
                <a:outerShdw blurRad="38100" dist="38100" dir="2700000" algn="tl">
                  <a:srgbClr val="000000">
                    <a:alpha val="43137"/>
                  </a:srgbClr>
                </a:outerShdw>
              </a:effectLst>
              <a:latin typeface="+mj-lt"/>
              <a:cs typeface="Calibri" pitchFamily="34" charset="0"/>
            </a:endParaRPr>
          </a:p>
          <a:p>
            <a:pPr>
              <a:buFont typeface="Wingdings" pitchFamily="2" charset="2"/>
              <a:buChar char="Ø"/>
            </a:pPr>
            <a:r>
              <a:rPr lang="en-US" dirty="0" smtClean="0">
                <a:solidFill>
                  <a:schemeClr val="tx2">
                    <a:lumMod val="60000"/>
                    <a:lumOff val="40000"/>
                  </a:schemeClr>
                </a:solidFill>
                <a:latin typeface="+mj-lt"/>
              </a:rPr>
              <a:t>1.19.25 - 40</a:t>
            </a:r>
            <a:endParaRPr lang="en-US" dirty="0" smtClean="0">
              <a:solidFill>
                <a:schemeClr val="tx2">
                  <a:lumMod val="60000"/>
                  <a:lumOff val="40000"/>
                </a:schemeClr>
              </a:solidFill>
              <a:latin typeface="+mj-lt"/>
            </a:endParaRPr>
          </a:p>
          <a:p>
            <a:pPr lvl="1">
              <a:buFont typeface="Wingdings" pitchFamily="2" charset="2"/>
              <a:buChar char="Ø"/>
            </a:pPr>
            <a:r>
              <a:rPr lang="en-US" sz="3200" dirty="0" smtClean="0">
                <a:solidFill>
                  <a:schemeClr val="tx2">
                    <a:lumMod val="60000"/>
                    <a:lumOff val="40000"/>
                  </a:schemeClr>
                </a:solidFill>
                <a:latin typeface="+mj-lt"/>
              </a:rPr>
              <a:t> </a:t>
            </a:r>
            <a:r>
              <a:rPr lang="en-US" sz="3200" dirty="0" smtClean="0">
                <a:solidFill>
                  <a:schemeClr val="tx2">
                    <a:lumMod val="60000"/>
                    <a:lumOff val="40000"/>
                  </a:schemeClr>
                </a:solidFill>
                <a:latin typeface="+mj-lt"/>
              </a:rPr>
              <a:t>Associating with a saint.</a:t>
            </a:r>
            <a:endParaRPr lang="en-US" sz="3200"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6797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077200" cy="990599"/>
          </a:xfrm>
        </p:spPr>
        <p:txBody>
          <a:bodyPr/>
          <a:lstStyle/>
          <a:p>
            <a:r>
              <a:rPr lang="en-US" sz="3200" u="sng" dirty="0" smtClean="0"/>
              <a:t>Section Theme –   </a:t>
            </a:r>
            <a:br>
              <a:rPr lang="en-US" sz="3200" u="sng" dirty="0" smtClean="0"/>
            </a:br>
            <a:r>
              <a:rPr lang="en-US" sz="3200" u="sng" dirty="0" smtClean="0"/>
              <a:t>Repentance &amp; Preparation of Death</a:t>
            </a:r>
            <a:endParaRPr lang="en-US" sz="3200" u="sng" dirty="0"/>
          </a:p>
        </p:txBody>
      </p:sp>
      <p:sp>
        <p:nvSpPr>
          <p:cNvPr id="3" name="Content Placeholder 2"/>
          <p:cNvSpPr>
            <a:spLocks noGrp="1"/>
          </p:cNvSpPr>
          <p:nvPr>
            <p:ph idx="1"/>
          </p:nvPr>
        </p:nvSpPr>
        <p:spPr>
          <a:xfrm>
            <a:off x="76200" y="1143000"/>
            <a:ext cx="8991600" cy="5715000"/>
          </a:xfrm>
        </p:spPr>
        <p:txBody>
          <a:bodyPr/>
          <a:lstStyle/>
          <a:p>
            <a:pPr>
              <a:buFont typeface="Wingdings" pitchFamily="2" charset="2"/>
              <a:buChar char="Ø"/>
            </a:pPr>
            <a:r>
              <a:rPr lang="en-US" sz="2800" dirty="0" smtClean="0">
                <a:solidFill>
                  <a:schemeClr val="tx2">
                    <a:lumMod val="60000"/>
                    <a:lumOff val="40000"/>
                  </a:schemeClr>
                </a:solidFill>
                <a:latin typeface="+mj-lt"/>
              </a:rPr>
              <a:t>1.19.1 - 3 </a:t>
            </a:r>
            <a:endParaRPr lang="en-US" sz="2800" dirty="0" smtClean="0">
              <a:solidFill>
                <a:schemeClr val="tx2">
                  <a:lumMod val="60000"/>
                  <a:lumOff val="40000"/>
                </a:schemeClr>
              </a:solidFill>
              <a:latin typeface="+mj-lt"/>
            </a:endParaRPr>
          </a:p>
          <a:p>
            <a:pPr lvl="1">
              <a:buFont typeface="Wingdings" pitchFamily="2" charset="2"/>
              <a:buChar char="Ø"/>
            </a:pPr>
            <a:r>
              <a:rPr lang="en-US" dirty="0" err="1" smtClean="0">
                <a:hlinkClick r:id="rId2" action="ppaction://hlinkfile"/>
              </a:rPr>
              <a:t>Mahārāja</a:t>
            </a:r>
            <a:r>
              <a:rPr lang="en-US" dirty="0" smtClean="0"/>
              <a:t> </a:t>
            </a:r>
            <a:r>
              <a:rPr lang="en-US" dirty="0" err="1" smtClean="0">
                <a:hlinkClick r:id="rId3" action="ppaction://hlinkfile"/>
              </a:rPr>
              <a:t>Parīkṣit</a:t>
            </a:r>
            <a:r>
              <a:rPr lang="en-US" dirty="0" smtClean="0">
                <a:hlinkClick r:id="rId3" action="ppaction://hlinkfile"/>
              </a:rPr>
              <a:t> Repents </a:t>
            </a:r>
            <a:r>
              <a:rPr lang="en-US" dirty="0" smtClean="0"/>
              <a:t>– For his accidental improper </a:t>
            </a:r>
            <a:r>
              <a:rPr lang="en-US" dirty="0" err="1" smtClean="0"/>
              <a:t>behaviour</a:t>
            </a:r>
            <a:r>
              <a:rPr lang="en-US" dirty="0"/>
              <a:t> towards </a:t>
            </a:r>
            <a:r>
              <a:rPr lang="en-US" dirty="0" err="1"/>
              <a:t>Śamīka</a:t>
            </a:r>
            <a:r>
              <a:rPr lang="en-US" dirty="0"/>
              <a:t> </a:t>
            </a:r>
            <a:r>
              <a:rPr lang="en-US" dirty="0" smtClean="0"/>
              <a:t>Rishi.</a:t>
            </a:r>
            <a:endParaRPr lang="en-US" dirty="0" smtClean="0">
              <a:effectLst/>
              <a:latin typeface="+mj-lt"/>
              <a:cs typeface="Calibri" pitchFamily="34" charset="0"/>
            </a:endParaRPr>
          </a:p>
          <a:p>
            <a:pPr>
              <a:buFont typeface="Wingdings" pitchFamily="2" charset="2"/>
              <a:buChar char="Ø"/>
            </a:pPr>
            <a:r>
              <a:rPr lang="en-US" sz="2800" dirty="0" smtClean="0">
                <a:solidFill>
                  <a:schemeClr val="tx2">
                    <a:lumMod val="60000"/>
                    <a:lumOff val="40000"/>
                  </a:schemeClr>
                </a:solidFill>
              </a:rPr>
              <a:t>1.19.4 </a:t>
            </a:r>
            <a:r>
              <a:rPr lang="en-US" sz="2800" dirty="0" smtClean="0">
                <a:solidFill>
                  <a:schemeClr val="tx2">
                    <a:lumMod val="60000"/>
                    <a:lumOff val="40000"/>
                  </a:schemeClr>
                </a:solidFill>
                <a:latin typeface="+mj-lt"/>
              </a:rPr>
              <a:t> </a:t>
            </a:r>
            <a:endParaRPr lang="en-US" sz="2800" dirty="0" smtClean="0">
              <a:solidFill>
                <a:schemeClr val="tx2">
                  <a:lumMod val="60000"/>
                  <a:lumOff val="40000"/>
                </a:schemeClr>
              </a:solidFill>
              <a:latin typeface="+mj-lt"/>
            </a:endParaRPr>
          </a:p>
          <a:p>
            <a:pPr lvl="1">
              <a:buFont typeface="Wingdings" pitchFamily="2" charset="2"/>
              <a:buChar char="Ø"/>
            </a:pPr>
            <a:r>
              <a:rPr lang="en-US" dirty="0">
                <a:hlinkClick r:id="rId2" action="ppaction://hlinkfile"/>
              </a:rPr>
              <a:t>Mahārāja</a:t>
            </a:r>
            <a:r>
              <a:rPr lang="en-US" dirty="0"/>
              <a:t> </a:t>
            </a:r>
            <a:r>
              <a:rPr lang="en-US" dirty="0">
                <a:hlinkClick r:id="rId3" action="ppaction://hlinkfile"/>
              </a:rPr>
              <a:t>Parīkṣit</a:t>
            </a:r>
            <a:r>
              <a:rPr lang="en-US" dirty="0">
                <a:hlinkClick r:id="rId3" action="ppaction://hlinkfile"/>
              </a:rPr>
              <a:t> </a:t>
            </a:r>
            <a:r>
              <a:rPr lang="en-US" dirty="0" smtClean="0"/>
              <a:t> - Receives news</a:t>
            </a:r>
            <a:r>
              <a:rPr lang="en-US" dirty="0">
                <a:effectLst>
                  <a:outerShdw blurRad="38100" dist="38100" dir="2700000" algn="tl">
                    <a:srgbClr val="000000">
                      <a:alpha val="43137"/>
                    </a:srgbClr>
                  </a:outerShdw>
                </a:effectLst>
                <a:latin typeface="+mj-lt"/>
                <a:cs typeface="Calibri" pitchFamily="34" charset="0"/>
              </a:rPr>
              <a:t> </a:t>
            </a:r>
            <a:r>
              <a:rPr lang="en-US" dirty="0" smtClean="0">
                <a:effectLst>
                  <a:outerShdw blurRad="38100" dist="38100" dir="2700000" algn="tl">
                    <a:srgbClr val="000000">
                      <a:alpha val="43137"/>
                    </a:srgbClr>
                  </a:outerShdw>
                </a:effectLst>
                <a:latin typeface="+mj-lt"/>
                <a:cs typeface="Calibri" pitchFamily="34" charset="0"/>
              </a:rPr>
              <a:t>of his imminent death.</a:t>
            </a:r>
            <a:endParaRPr lang="en-US" dirty="0" smtClean="0">
              <a:latin typeface="+mj-lt"/>
            </a:endParaRPr>
          </a:p>
          <a:p>
            <a:pPr>
              <a:buFont typeface="Wingdings" pitchFamily="2" charset="2"/>
              <a:buChar char="Ø"/>
            </a:pPr>
            <a:r>
              <a:rPr lang="en-US" sz="2800" dirty="0" smtClean="0">
                <a:solidFill>
                  <a:schemeClr val="tx2">
                    <a:lumMod val="60000"/>
                    <a:lumOff val="40000"/>
                  </a:schemeClr>
                </a:solidFill>
                <a:latin typeface="+mj-lt"/>
              </a:rPr>
              <a:t>1.19.5 </a:t>
            </a:r>
            <a:r>
              <a:rPr lang="en-US" sz="2800" dirty="0" smtClean="0">
                <a:solidFill>
                  <a:schemeClr val="tx2">
                    <a:lumMod val="60000"/>
                    <a:lumOff val="40000"/>
                  </a:schemeClr>
                </a:solidFill>
                <a:latin typeface="+mj-lt"/>
              </a:rPr>
              <a:t>– </a:t>
            </a:r>
            <a:r>
              <a:rPr lang="en-US" sz="2800" dirty="0" smtClean="0">
                <a:solidFill>
                  <a:schemeClr val="tx2">
                    <a:lumMod val="60000"/>
                    <a:lumOff val="40000"/>
                  </a:schemeClr>
                </a:solidFill>
                <a:latin typeface="+mj-lt"/>
              </a:rPr>
              <a:t>7</a:t>
            </a:r>
            <a:endParaRPr lang="en-US" sz="2800" dirty="0" smtClean="0">
              <a:solidFill>
                <a:schemeClr val="tx2">
                  <a:lumMod val="60000"/>
                  <a:lumOff val="40000"/>
                </a:schemeClr>
              </a:solidFill>
              <a:latin typeface="+mj-lt"/>
            </a:endParaRPr>
          </a:p>
          <a:p>
            <a:pPr lvl="1">
              <a:buFont typeface="Wingdings" pitchFamily="2" charset="2"/>
              <a:buChar char="Ø"/>
            </a:pPr>
            <a:r>
              <a:rPr lang="en-US" dirty="0" err="1">
                <a:hlinkClick r:id="rId2" action="ppaction://hlinkfile"/>
              </a:rPr>
              <a:t>Mahārāja</a:t>
            </a:r>
            <a:r>
              <a:rPr lang="en-US" dirty="0"/>
              <a:t> </a:t>
            </a:r>
            <a:r>
              <a:rPr lang="en-US" dirty="0" err="1">
                <a:hlinkClick r:id="rId3" action="ppaction://hlinkfile"/>
              </a:rPr>
              <a:t>Parīkṣit</a:t>
            </a:r>
            <a:r>
              <a:rPr lang="en-US" dirty="0">
                <a:hlinkClick r:id="rId3" action="ppaction://hlinkfile"/>
              </a:rPr>
              <a:t> </a:t>
            </a:r>
            <a:r>
              <a:rPr lang="en-US" dirty="0" smtClean="0"/>
              <a:t>– Prepares for his death. </a:t>
            </a:r>
            <a:endParaRPr lang="en-US" dirty="0" smtClean="0">
              <a:effectLst>
                <a:outerShdw blurRad="38100" dist="38100" dir="2700000" algn="tl">
                  <a:srgbClr val="000000">
                    <a:alpha val="43137"/>
                  </a:srgbClr>
                </a:outerShdw>
              </a:effectLst>
              <a:latin typeface="+mj-lt"/>
              <a:cs typeface="Calibri" pitchFamily="34" charset="0"/>
            </a:endParaRPr>
          </a:p>
          <a:p>
            <a:pPr>
              <a:buFont typeface="Wingdings" pitchFamily="2" charset="2"/>
              <a:buChar char="Ø"/>
            </a:pPr>
            <a:r>
              <a:rPr lang="en-US" sz="2800" dirty="0" smtClean="0">
                <a:solidFill>
                  <a:schemeClr val="tx2">
                    <a:lumMod val="60000"/>
                    <a:lumOff val="40000"/>
                  </a:schemeClr>
                </a:solidFill>
                <a:latin typeface="+mj-lt"/>
              </a:rPr>
              <a:t>1.19.8</a:t>
            </a:r>
            <a:endParaRPr lang="en-US" sz="2800" dirty="0" smtClean="0">
              <a:solidFill>
                <a:schemeClr val="tx2">
                  <a:lumMod val="60000"/>
                  <a:lumOff val="40000"/>
                </a:schemeClr>
              </a:solidFill>
              <a:latin typeface="+mj-lt"/>
            </a:endParaRPr>
          </a:p>
          <a:p>
            <a:pPr lvl="1">
              <a:buFont typeface="Wingdings" pitchFamily="2" charset="2"/>
              <a:buChar char="Ø"/>
            </a:pPr>
            <a:r>
              <a:rPr lang="en-US" dirty="0" smtClean="0">
                <a:solidFill>
                  <a:schemeClr val="tx2">
                    <a:lumMod val="60000"/>
                    <a:lumOff val="40000"/>
                  </a:schemeClr>
                </a:solidFill>
                <a:latin typeface="+mj-lt"/>
              </a:rPr>
              <a:t> </a:t>
            </a:r>
            <a:r>
              <a:rPr lang="en-US" dirty="0" smtClean="0">
                <a:solidFill>
                  <a:schemeClr val="tx2">
                    <a:lumMod val="60000"/>
                    <a:lumOff val="40000"/>
                  </a:schemeClr>
                </a:solidFill>
                <a:latin typeface="+mj-lt"/>
              </a:rPr>
              <a:t>Arrival of great sages to visit </a:t>
            </a:r>
            <a:r>
              <a:rPr lang="en-US" dirty="0" smtClean="0">
                <a:effectLst>
                  <a:outerShdw blurRad="38100" dist="38100" dir="2700000" algn="tl">
                    <a:srgbClr val="000000">
                      <a:alpha val="43137"/>
                    </a:srgbClr>
                  </a:outerShdw>
                </a:effectLst>
                <a:hlinkClick r:id="rId2" action="ppaction://hlinkfile"/>
              </a:rPr>
              <a:t>Mahārāja</a:t>
            </a:r>
            <a:r>
              <a:rPr lang="en-US" dirty="0" smtClean="0">
                <a:effectLst>
                  <a:outerShdw blurRad="38100" dist="38100" dir="2700000" algn="tl">
                    <a:srgbClr val="000000">
                      <a:alpha val="43137"/>
                    </a:srgbClr>
                  </a:outerShdw>
                </a:effectLst>
              </a:rPr>
              <a:t> </a:t>
            </a:r>
            <a:r>
              <a:rPr lang="en-US" dirty="0" smtClean="0">
                <a:hlinkClick r:id="rId3" action="ppaction://hlinkfile"/>
              </a:rPr>
              <a:t>Parīkṣit</a:t>
            </a:r>
            <a:endParaRPr lang="en-US"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29444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lstStyle/>
          <a:p>
            <a:pPr marL="0" indent="0" algn="ctr">
              <a:buNone/>
            </a:pPr>
            <a:r>
              <a:rPr lang="vi-VN" sz="3600" b="1" u="sng" dirty="0">
                <a:solidFill>
                  <a:schemeClr val="tx2">
                    <a:lumMod val="60000"/>
                    <a:lumOff val="40000"/>
                  </a:schemeClr>
                </a:solidFill>
                <a:hlinkClick r:id="rId3" action="ppaction://hlinkfile"/>
              </a:rPr>
              <a:t>Śrīmad Bhāgavatam</a:t>
            </a:r>
            <a:r>
              <a:rPr lang="vi-VN" sz="3600" b="1" u="sng" dirty="0">
                <a:solidFill>
                  <a:schemeClr val="tx2">
                    <a:lumMod val="60000"/>
                    <a:lumOff val="40000"/>
                  </a:schemeClr>
                </a:solidFill>
              </a:rPr>
              <a:t> </a:t>
            </a:r>
            <a:r>
              <a:rPr lang="vi-VN" sz="3600" b="1" u="sng" dirty="0" smtClean="0">
                <a:solidFill>
                  <a:schemeClr val="tx2">
                    <a:lumMod val="60000"/>
                    <a:lumOff val="40000"/>
                  </a:schemeClr>
                </a:solidFill>
              </a:rPr>
              <a:t>1.</a:t>
            </a:r>
            <a:r>
              <a:rPr lang="en-US" sz="3600" b="1" u="sng" dirty="0" smtClean="0">
                <a:solidFill>
                  <a:schemeClr val="tx2">
                    <a:lumMod val="60000"/>
                    <a:lumOff val="40000"/>
                  </a:schemeClr>
                </a:solidFill>
              </a:rPr>
              <a:t>19</a:t>
            </a:r>
            <a:r>
              <a:rPr lang="vi-VN" sz="3600" b="1" u="sng" dirty="0" smtClean="0">
                <a:solidFill>
                  <a:schemeClr val="tx2">
                    <a:lumMod val="60000"/>
                    <a:lumOff val="40000"/>
                  </a:schemeClr>
                </a:solidFill>
              </a:rPr>
              <a:t>.</a:t>
            </a:r>
            <a:r>
              <a:rPr lang="en-US" sz="3600" b="1" u="sng" dirty="0">
                <a:solidFill>
                  <a:schemeClr val="tx2">
                    <a:lumMod val="60000"/>
                    <a:lumOff val="40000"/>
                  </a:schemeClr>
                </a:solidFill>
              </a:rPr>
              <a:t>1</a:t>
            </a:r>
            <a:endParaRPr lang="en-US" sz="3600" b="1" u="sng" dirty="0" smtClean="0">
              <a:solidFill>
                <a:schemeClr val="tx2">
                  <a:lumMod val="60000"/>
                  <a:lumOff val="40000"/>
                </a:schemeClr>
              </a:solidFill>
            </a:endParaRPr>
          </a:p>
          <a:p>
            <a:pPr marL="0" indent="0" algn="ctr">
              <a:buNone/>
            </a:pPr>
            <a:r>
              <a:rPr lang="en-US" dirty="0">
                <a:hlinkClick r:id="rId4" action="ppaction://hlinkfile"/>
              </a:rPr>
              <a:t>sūta</a:t>
            </a:r>
            <a:r>
              <a:rPr lang="en-US" dirty="0"/>
              <a:t> </a:t>
            </a:r>
            <a:r>
              <a:rPr lang="en-US" dirty="0" err="1" smtClean="0">
                <a:hlinkClick r:id="rId5" action="ppaction://hlinkfile"/>
              </a:rPr>
              <a:t>uvāca</a:t>
            </a:r>
            <a:endParaRPr lang="en-US" dirty="0" smtClean="0">
              <a:hlinkClick r:id="rId6" action="ppaction://hlinkfile"/>
            </a:endParaRPr>
          </a:p>
          <a:p>
            <a:pPr marL="0" indent="0" algn="ctr">
              <a:buNone/>
            </a:pPr>
            <a:r>
              <a:rPr lang="vi-VN" dirty="0">
                <a:hlinkClick r:id="rId7" action="ppaction://hlinkfile"/>
              </a:rPr>
              <a:t>mahī</a:t>
            </a:r>
            <a:r>
              <a:rPr lang="vi-VN" dirty="0"/>
              <a:t>-patis tv </a:t>
            </a:r>
            <a:r>
              <a:rPr lang="vi-VN" dirty="0">
                <a:hlinkClick r:id="rId8" action="ppaction://hlinkfile"/>
              </a:rPr>
              <a:t>atha</a:t>
            </a:r>
            <a:r>
              <a:rPr lang="vi-VN" dirty="0"/>
              <a:t> </a:t>
            </a:r>
            <a:r>
              <a:rPr lang="vi-VN" dirty="0">
                <a:hlinkClick r:id="rId9" action="ppaction://hlinkfile"/>
              </a:rPr>
              <a:t>tat</a:t>
            </a:r>
            <a:r>
              <a:rPr lang="vi-VN" dirty="0"/>
              <a:t>-</a:t>
            </a:r>
            <a:r>
              <a:rPr lang="vi-VN" dirty="0">
                <a:hlinkClick r:id="rId10" action="ppaction://hlinkfile"/>
              </a:rPr>
              <a:t>karma</a:t>
            </a:r>
            <a:r>
              <a:rPr lang="vi-VN" dirty="0"/>
              <a:t> </a:t>
            </a:r>
            <a:r>
              <a:rPr lang="vi-VN" dirty="0" smtClean="0">
                <a:hlinkClick r:id="rId11" action="ppaction://hlinkfile"/>
              </a:rPr>
              <a:t>garhyaḿ</a:t>
            </a:r>
            <a:endParaRPr lang="en-US" dirty="0" smtClean="0"/>
          </a:p>
          <a:p>
            <a:pPr marL="0" indent="0" algn="ctr">
              <a:buNone/>
            </a:pPr>
            <a:r>
              <a:rPr lang="vi-VN" dirty="0"/>
              <a:t>vicintayann </a:t>
            </a:r>
            <a:r>
              <a:rPr lang="vi-VN" dirty="0">
                <a:hlinkClick r:id="rId12" action="ppaction://hlinkfile"/>
              </a:rPr>
              <a:t>ātma</a:t>
            </a:r>
            <a:r>
              <a:rPr lang="vi-VN" dirty="0"/>
              <a:t>-</a:t>
            </a:r>
            <a:r>
              <a:rPr lang="vi-VN" dirty="0">
                <a:hlinkClick r:id="rId13" action="ppaction://hlinkfile"/>
              </a:rPr>
              <a:t>kṛtaḿ</a:t>
            </a:r>
            <a:r>
              <a:rPr lang="vi-VN" dirty="0"/>
              <a:t> </a:t>
            </a:r>
            <a:r>
              <a:rPr lang="vi-VN" dirty="0" smtClean="0">
                <a:hlinkClick r:id="rId14" action="ppaction://hlinkfile"/>
              </a:rPr>
              <a:t>sudurmanāḥ</a:t>
            </a:r>
            <a:endParaRPr lang="en-US" dirty="0" smtClean="0"/>
          </a:p>
          <a:p>
            <a:pPr marL="0" indent="0" algn="ctr">
              <a:buNone/>
            </a:pPr>
            <a:r>
              <a:rPr lang="vi-VN" dirty="0">
                <a:hlinkClick r:id="rId15" action="ppaction://hlinkfile"/>
              </a:rPr>
              <a:t>aho</a:t>
            </a:r>
            <a:r>
              <a:rPr lang="vi-VN" dirty="0"/>
              <a:t> </a:t>
            </a:r>
            <a:r>
              <a:rPr lang="vi-VN" dirty="0">
                <a:hlinkClick r:id="rId16" action="ppaction://hlinkfile"/>
              </a:rPr>
              <a:t>mayā</a:t>
            </a:r>
            <a:r>
              <a:rPr lang="vi-VN" dirty="0"/>
              <a:t> </a:t>
            </a:r>
            <a:r>
              <a:rPr lang="vi-VN" dirty="0">
                <a:hlinkClick r:id="rId17" action="ppaction://hlinkfile"/>
              </a:rPr>
              <a:t>nīcam</a:t>
            </a:r>
            <a:r>
              <a:rPr lang="vi-VN" dirty="0"/>
              <a:t> </a:t>
            </a:r>
            <a:r>
              <a:rPr lang="vi-VN" dirty="0">
                <a:hlinkClick r:id="rId18" action="ppaction://hlinkfile"/>
              </a:rPr>
              <a:t>anārya</a:t>
            </a:r>
            <a:r>
              <a:rPr lang="vi-VN" dirty="0"/>
              <a:t>-</a:t>
            </a:r>
            <a:r>
              <a:rPr lang="vi-VN" dirty="0">
                <a:hlinkClick r:id="rId19" action="ppaction://hlinkfile"/>
              </a:rPr>
              <a:t>vat</a:t>
            </a:r>
            <a:r>
              <a:rPr lang="vi-VN" dirty="0"/>
              <a:t> </a:t>
            </a:r>
            <a:r>
              <a:rPr lang="vi-VN" dirty="0" smtClean="0">
                <a:hlinkClick r:id="rId13" action="ppaction://hlinkfile"/>
              </a:rPr>
              <a:t>kṛtaḿ</a:t>
            </a:r>
            <a:endParaRPr lang="en-US" dirty="0" smtClean="0"/>
          </a:p>
          <a:p>
            <a:pPr marL="0" indent="0" algn="ctr">
              <a:buNone/>
            </a:pPr>
            <a:r>
              <a:rPr lang="vi-VN" dirty="0">
                <a:hlinkClick r:id="rId20" action="ppaction://hlinkfile"/>
              </a:rPr>
              <a:t>nirāgasi</a:t>
            </a:r>
            <a:r>
              <a:rPr lang="vi-VN" dirty="0"/>
              <a:t> </a:t>
            </a:r>
            <a:r>
              <a:rPr lang="vi-VN" dirty="0">
                <a:hlinkClick r:id="rId21" action="ppaction://hlinkfile"/>
              </a:rPr>
              <a:t>brahmaṇi</a:t>
            </a:r>
            <a:r>
              <a:rPr lang="vi-VN" dirty="0"/>
              <a:t> </a:t>
            </a:r>
            <a:r>
              <a:rPr lang="vi-VN" dirty="0" smtClean="0">
                <a:hlinkClick r:id="rId22" action="ppaction://hlinkfile"/>
              </a:rPr>
              <a:t>gūḍha</a:t>
            </a:r>
            <a:r>
              <a:rPr lang="vi-VN" dirty="0" smtClean="0"/>
              <a:t>-</a:t>
            </a:r>
            <a:r>
              <a:rPr lang="vi-VN" dirty="0" smtClean="0">
                <a:hlinkClick r:id="rId23" action="ppaction://hlinkfile"/>
              </a:rPr>
              <a:t>tejasi</a:t>
            </a:r>
            <a:endParaRPr lang="en-US" dirty="0" smtClean="0"/>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err="1">
                <a:hlinkClick r:id="rId24" action="ppaction://hlinkfile"/>
              </a:rPr>
              <a:t>Śrī</a:t>
            </a:r>
            <a:r>
              <a:rPr lang="en-US" dirty="0"/>
              <a:t> </a:t>
            </a:r>
            <a:r>
              <a:rPr lang="en-US" dirty="0" err="1">
                <a:hlinkClick r:id="rId4" action="ppaction://hlinkfile"/>
              </a:rPr>
              <a:t>Sūta</a:t>
            </a:r>
            <a:r>
              <a:rPr lang="en-US" dirty="0"/>
              <a:t> </a:t>
            </a:r>
            <a:r>
              <a:rPr lang="en-US" dirty="0" err="1"/>
              <a:t>Gosvāmī</a:t>
            </a:r>
            <a:r>
              <a:rPr lang="en-US" dirty="0"/>
              <a:t> said: While returning home, the King [</a:t>
            </a:r>
            <a:r>
              <a:rPr lang="en-US" dirty="0" err="1">
                <a:hlinkClick r:id="rId25" action="ppaction://hlinkfile"/>
              </a:rPr>
              <a:t>Mahārāja</a:t>
            </a:r>
            <a:r>
              <a:rPr lang="en-US" dirty="0"/>
              <a:t> </a:t>
            </a:r>
            <a:r>
              <a:rPr lang="en-US" dirty="0" err="1">
                <a:hlinkClick r:id="rId26" action="ppaction://hlinkfile"/>
              </a:rPr>
              <a:t>Parīkṣit</a:t>
            </a:r>
            <a:r>
              <a:rPr lang="en-US" dirty="0"/>
              <a:t>] felt that the act he had committed against the faultless and powerful </a:t>
            </a:r>
            <a:r>
              <a:rPr lang="en-US" dirty="0" err="1">
                <a:hlinkClick r:id="rId27" action="ppaction://hlinkfile"/>
              </a:rPr>
              <a:t>brāhmaṇa</a:t>
            </a:r>
            <a:r>
              <a:rPr lang="en-US" dirty="0"/>
              <a:t> was heinous and uncivilized. Consequently he was distressed.</a:t>
            </a:r>
            <a:endParaRPr lang="vi-VN" dirty="0">
              <a:solidFill>
                <a:schemeClr val="tx2">
                  <a:lumMod val="60000"/>
                  <a:lumOff val="40000"/>
                </a:schemeClr>
              </a:solidFill>
            </a:endParaRPr>
          </a:p>
        </p:txBody>
      </p:sp>
    </p:spTree>
    <p:extLst>
      <p:ext uri="{BB962C8B-B14F-4D97-AF65-F5344CB8AC3E}">
        <p14:creationId xmlns:p14="http://schemas.microsoft.com/office/powerpoint/2010/main" val="7135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26"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par>
                                <p:cTn id="33" presetID="26"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par>
                                <p:cTn id="49" presetID="26" presetClass="entr" presetSubtype="0" fill="hold"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wipe(down)">
                                      <p:cBhvr>
                                        <p:cTn id="51" dur="580">
                                          <p:stCondLst>
                                            <p:cond delay="0"/>
                                          </p:stCondLst>
                                        </p:cTn>
                                        <p:tgtEl>
                                          <p:spTgt spid="3">
                                            <p:txEl>
                                              <p:pRg st="4" end="4"/>
                                            </p:txEl>
                                          </p:spTgt>
                                        </p:tgtEl>
                                      </p:cBhvr>
                                    </p:animEffect>
                                    <p:anim calcmode="lin" valueType="num">
                                      <p:cBhvr>
                                        <p:cTn id="5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4" end="4"/>
                                            </p:txEl>
                                          </p:spTgt>
                                        </p:tgtEl>
                                      </p:cBhvr>
                                      <p:to x="100000" y="60000"/>
                                    </p:animScale>
                                    <p:animScale>
                                      <p:cBhvr>
                                        <p:cTn id="58" dur="166" decel="50000">
                                          <p:stCondLst>
                                            <p:cond delay="676"/>
                                          </p:stCondLst>
                                        </p:cTn>
                                        <p:tgtEl>
                                          <p:spTgt spid="3">
                                            <p:txEl>
                                              <p:pRg st="4" end="4"/>
                                            </p:txEl>
                                          </p:spTgt>
                                        </p:tgtEl>
                                      </p:cBhvr>
                                      <p:to x="100000" y="100000"/>
                                    </p:animScale>
                                    <p:animScale>
                                      <p:cBhvr>
                                        <p:cTn id="59" dur="26">
                                          <p:stCondLst>
                                            <p:cond delay="1312"/>
                                          </p:stCondLst>
                                        </p:cTn>
                                        <p:tgtEl>
                                          <p:spTgt spid="3">
                                            <p:txEl>
                                              <p:pRg st="4" end="4"/>
                                            </p:txEl>
                                          </p:spTgt>
                                        </p:tgtEl>
                                      </p:cBhvr>
                                      <p:to x="100000" y="80000"/>
                                    </p:animScale>
                                    <p:animScale>
                                      <p:cBhvr>
                                        <p:cTn id="60" dur="166" decel="50000">
                                          <p:stCondLst>
                                            <p:cond delay="1338"/>
                                          </p:stCondLst>
                                        </p:cTn>
                                        <p:tgtEl>
                                          <p:spTgt spid="3">
                                            <p:txEl>
                                              <p:pRg st="4" end="4"/>
                                            </p:txEl>
                                          </p:spTgt>
                                        </p:tgtEl>
                                      </p:cBhvr>
                                      <p:to x="100000" y="100000"/>
                                    </p:animScale>
                                    <p:animScale>
                                      <p:cBhvr>
                                        <p:cTn id="61" dur="26">
                                          <p:stCondLst>
                                            <p:cond delay="1642"/>
                                          </p:stCondLst>
                                        </p:cTn>
                                        <p:tgtEl>
                                          <p:spTgt spid="3">
                                            <p:txEl>
                                              <p:pRg st="4" end="4"/>
                                            </p:txEl>
                                          </p:spTgt>
                                        </p:tgtEl>
                                      </p:cBhvr>
                                      <p:to x="100000" y="90000"/>
                                    </p:animScale>
                                    <p:animScale>
                                      <p:cBhvr>
                                        <p:cTn id="62" dur="166" decel="50000">
                                          <p:stCondLst>
                                            <p:cond delay="1668"/>
                                          </p:stCondLst>
                                        </p:cTn>
                                        <p:tgtEl>
                                          <p:spTgt spid="3">
                                            <p:txEl>
                                              <p:pRg st="4" end="4"/>
                                            </p:txEl>
                                          </p:spTgt>
                                        </p:tgtEl>
                                      </p:cBhvr>
                                      <p:to x="100000" y="100000"/>
                                    </p:animScale>
                                    <p:animScale>
                                      <p:cBhvr>
                                        <p:cTn id="63" dur="26">
                                          <p:stCondLst>
                                            <p:cond delay="1808"/>
                                          </p:stCondLst>
                                        </p:cTn>
                                        <p:tgtEl>
                                          <p:spTgt spid="3">
                                            <p:txEl>
                                              <p:pRg st="4" end="4"/>
                                            </p:txEl>
                                          </p:spTgt>
                                        </p:tgtEl>
                                      </p:cBhvr>
                                      <p:to x="100000" y="95000"/>
                                    </p:animScale>
                                    <p:animScale>
                                      <p:cBhvr>
                                        <p:cTn id="64" dur="166" decel="50000">
                                          <p:stCondLst>
                                            <p:cond delay="1834"/>
                                          </p:stCondLst>
                                        </p:cTn>
                                        <p:tgtEl>
                                          <p:spTgt spid="3">
                                            <p:txEl>
                                              <p:pRg st="4" end="4"/>
                                            </p:txEl>
                                          </p:spTgt>
                                        </p:tgtEl>
                                      </p:cBhvr>
                                      <p:to x="100000" y="100000"/>
                                    </p:animScale>
                                  </p:childTnLst>
                                </p:cTn>
                              </p:par>
                              <p:par>
                                <p:cTn id="65" presetID="26" presetClass="entr" presetSubtype="0" fill="hold" nodeType="with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wipe(down)">
                                      <p:cBhvr>
                                        <p:cTn id="67" dur="580">
                                          <p:stCondLst>
                                            <p:cond delay="0"/>
                                          </p:stCondLst>
                                        </p:cTn>
                                        <p:tgtEl>
                                          <p:spTgt spid="3">
                                            <p:txEl>
                                              <p:pRg st="5" end="5"/>
                                            </p:txEl>
                                          </p:spTgt>
                                        </p:tgtEl>
                                      </p:cBhvr>
                                    </p:animEffect>
                                    <p:anim calcmode="lin" valueType="num">
                                      <p:cBhvr>
                                        <p:cTn id="6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5" end="5"/>
                                            </p:txEl>
                                          </p:spTgt>
                                        </p:tgtEl>
                                      </p:cBhvr>
                                      <p:to x="100000" y="60000"/>
                                    </p:animScale>
                                    <p:animScale>
                                      <p:cBhvr>
                                        <p:cTn id="74" dur="166" decel="50000">
                                          <p:stCondLst>
                                            <p:cond delay="676"/>
                                          </p:stCondLst>
                                        </p:cTn>
                                        <p:tgtEl>
                                          <p:spTgt spid="3">
                                            <p:txEl>
                                              <p:pRg st="5" end="5"/>
                                            </p:txEl>
                                          </p:spTgt>
                                        </p:tgtEl>
                                      </p:cBhvr>
                                      <p:to x="100000" y="100000"/>
                                    </p:animScale>
                                    <p:animScale>
                                      <p:cBhvr>
                                        <p:cTn id="75" dur="26">
                                          <p:stCondLst>
                                            <p:cond delay="1312"/>
                                          </p:stCondLst>
                                        </p:cTn>
                                        <p:tgtEl>
                                          <p:spTgt spid="3">
                                            <p:txEl>
                                              <p:pRg st="5" end="5"/>
                                            </p:txEl>
                                          </p:spTgt>
                                        </p:tgtEl>
                                      </p:cBhvr>
                                      <p:to x="100000" y="80000"/>
                                    </p:animScale>
                                    <p:animScale>
                                      <p:cBhvr>
                                        <p:cTn id="76" dur="166" decel="50000">
                                          <p:stCondLst>
                                            <p:cond delay="1338"/>
                                          </p:stCondLst>
                                        </p:cTn>
                                        <p:tgtEl>
                                          <p:spTgt spid="3">
                                            <p:txEl>
                                              <p:pRg st="5" end="5"/>
                                            </p:txEl>
                                          </p:spTgt>
                                        </p:tgtEl>
                                      </p:cBhvr>
                                      <p:to x="100000" y="100000"/>
                                    </p:animScale>
                                    <p:animScale>
                                      <p:cBhvr>
                                        <p:cTn id="77" dur="26">
                                          <p:stCondLst>
                                            <p:cond delay="1642"/>
                                          </p:stCondLst>
                                        </p:cTn>
                                        <p:tgtEl>
                                          <p:spTgt spid="3">
                                            <p:txEl>
                                              <p:pRg st="5" end="5"/>
                                            </p:txEl>
                                          </p:spTgt>
                                        </p:tgtEl>
                                      </p:cBhvr>
                                      <p:to x="100000" y="90000"/>
                                    </p:animScale>
                                    <p:animScale>
                                      <p:cBhvr>
                                        <p:cTn id="78" dur="166" decel="50000">
                                          <p:stCondLst>
                                            <p:cond delay="1668"/>
                                          </p:stCondLst>
                                        </p:cTn>
                                        <p:tgtEl>
                                          <p:spTgt spid="3">
                                            <p:txEl>
                                              <p:pRg st="5" end="5"/>
                                            </p:txEl>
                                          </p:spTgt>
                                        </p:tgtEl>
                                      </p:cBhvr>
                                      <p:to x="100000" y="100000"/>
                                    </p:animScale>
                                    <p:animScale>
                                      <p:cBhvr>
                                        <p:cTn id="79" dur="26">
                                          <p:stCondLst>
                                            <p:cond delay="1808"/>
                                          </p:stCondLst>
                                        </p:cTn>
                                        <p:tgtEl>
                                          <p:spTgt spid="3">
                                            <p:txEl>
                                              <p:pRg st="5" end="5"/>
                                            </p:txEl>
                                          </p:spTgt>
                                        </p:tgtEl>
                                      </p:cBhvr>
                                      <p:to x="100000" y="95000"/>
                                    </p:animScale>
                                    <p:animScale>
                                      <p:cBhvr>
                                        <p:cTn id="80" dur="166" decel="50000">
                                          <p:stCondLst>
                                            <p:cond delay="1834"/>
                                          </p:stCondLst>
                                        </p:cTn>
                                        <p:tgtEl>
                                          <p:spTgt spid="3">
                                            <p:txEl>
                                              <p:pRg st="5" end="5"/>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Effect transition="in" filter="wipe(down)">
                                      <p:cBhvr>
                                        <p:cTn id="85" dur="580">
                                          <p:stCondLst>
                                            <p:cond delay="0"/>
                                          </p:stCondLst>
                                        </p:cTn>
                                        <p:tgtEl>
                                          <p:spTgt spid="3">
                                            <p:txEl>
                                              <p:pRg st="6" end="6"/>
                                            </p:txEl>
                                          </p:spTgt>
                                        </p:tgtEl>
                                      </p:cBhvr>
                                    </p:animEffect>
                                    <p:anim calcmode="lin" valueType="num">
                                      <p:cBhvr>
                                        <p:cTn id="8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6" end="6"/>
                                            </p:txEl>
                                          </p:spTgt>
                                        </p:tgtEl>
                                      </p:cBhvr>
                                      <p:to x="100000" y="60000"/>
                                    </p:animScale>
                                    <p:animScale>
                                      <p:cBhvr>
                                        <p:cTn id="92" dur="166" decel="50000">
                                          <p:stCondLst>
                                            <p:cond delay="676"/>
                                          </p:stCondLst>
                                        </p:cTn>
                                        <p:tgtEl>
                                          <p:spTgt spid="3">
                                            <p:txEl>
                                              <p:pRg st="6" end="6"/>
                                            </p:txEl>
                                          </p:spTgt>
                                        </p:tgtEl>
                                      </p:cBhvr>
                                      <p:to x="100000" y="100000"/>
                                    </p:animScale>
                                    <p:animScale>
                                      <p:cBhvr>
                                        <p:cTn id="93" dur="26">
                                          <p:stCondLst>
                                            <p:cond delay="1312"/>
                                          </p:stCondLst>
                                        </p:cTn>
                                        <p:tgtEl>
                                          <p:spTgt spid="3">
                                            <p:txEl>
                                              <p:pRg st="6" end="6"/>
                                            </p:txEl>
                                          </p:spTgt>
                                        </p:tgtEl>
                                      </p:cBhvr>
                                      <p:to x="100000" y="80000"/>
                                    </p:animScale>
                                    <p:animScale>
                                      <p:cBhvr>
                                        <p:cTn id="94" dur="166" decel="50000">
                                          <p:stCondLst>
                                            <p:cond delay="1338"/>
                                          </p:stCondLst>
                                        </p:cTn>
                                        <p:tgtEl>
                                          <p:spTgt spid="3">
                                            <p:txEl>
                                              <p:pRg st="6" end="6"/>
                                            </p:txEl>
                                          </p:spTgt>
                                        </p:tgtEl>
                                      </p:cBhvr>
                                      <p:to x="100000" y="100000"/>
                                    </p:animScale>
                                    <p:animScale>
                                      <p:cBhvr>
                                        <p:cTn id="95" dur="26">
                                          <p:stCondLst>
                                            <p:cond delay="1642"/>
                                          </p:stCondLst>
                                        </p:cTn>
                                        <p:tgtEl>
                                          <p:spTgt spid="3">
                                            <p:txEl>
                                              <p:pRg st="6" end="6"/>
                                            </p:txEl>
                                          </p:spTgt>
                                        </p:tgtEl>
                                      </p:cBhvr>
                                      <p:to x="100000" y="90000"/>
                                    </p:animScale>
                                    <p:animScale>
                                      <p:cBhvr>
                                        <p:cTn id="96" dur="166" decel="50000">
                                          <p:stCondLst>
                                            <p:cond delay="1668"/>
                                          </p:stCondLst>
                                        </p:cTn>
                                        <p:tgtEl>
                                          <p:spTgt spid="3">
                                            <p:txEl>
                                              <p:pRg st="6" end="6"/>
                                            </p:txEl>
                                          </p:spTgt>
                                        </p:tgtEl>
                                      </p:cBhvr>
                                      <p:to x="100000" y="100000"/>
                                    </p:animScale>
                                    <p:animScale>
                                      <p:cBhvr>
                                        <p:cTn id="97" dur="26">
                                          <p:stCondLst>
                                            <p:cond delay="1808"/>
                                          </p:stCondLst>
                                        </p:cTn>
                                        <p:tgtEl>
                                          <p:spTgt spid="3">
                                            <p:txEl>
                                              <p:pRg st="6" end="6"/>
                                            </p:txEl>
                                          </p:spTgt>
                                        </p:tgtEl>
                                      </p:cBhvr>
                                      <p:to x="100000" y="95000"/>
                                    </p:animScale>
                                    <p:animScale>
                                      <p:cBhvr>
                                        <p:cTn id="98" dur="166" decel="50000">
                                          <p:stCondLst>
                                            <p:cond delay="1834"/>
                                          </p:stCondLst>
                                        </p:cTn>
                                        <p:tgtEl>
                                          <p:spTgt spid="3">
                                            <p:txEl>
                                              <p:pRg st="6" end="6"/>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Effect transition="in" filter="fade">
                                      <p:cBhvr>
                                        <p:cTn id="10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smtClean="0"/>
              <a:t>Mood of a </a:t>
            </a:r>
            <a:r>
              <a:rPr lang="en-US" sz="2800" dirty="0" err="1" smtClean="0"/>
              <a:t>Vaishnava</a:t>
            </a:r>
            <a:r>
              <a:rPr lang="en-US" sz="2800" dirty="0" smtClean="0"/>
              <a:t>- </a:t>
            </a:r>
          </a:p>
          <a:p>
            <a:pPr lvl="1">
              <a:buFont typeface="Wingdings" pitchFamily="2" charset="2"/>
              <a:buChar char="Ø"/>
            </a:pPr>
            <a:r>
              <a:rPr lang="en-US" sz="2400" dirty="0" smtClean="0"/>
              <a:t>Considers himself at fault.</a:t>
            </a:r>
          </a:p>
          <a:p>
            <a:pPr>
              <a:buFont typeface="Wingdings" pitchFamily="2" charset="2"/>
              <a:buChar char="Ø"/>
            </a:pPr>
            <a:r>
              <a:rPr lang="en-US" sz="2800" dirty="0" smtClean="0"/>
              <a:t>What </a:t>
            </a:r>
            <a:r>
              <a:rPr lang="en-US" sz="2800" dirty="0" smtClean="0"/>
              <a:t>did </a:t>
            </a:r>
            <a:r>
              <a:rPr lang="en-US" sz="2800" dirty="0" err="1" smtClean="0"/>
              <a:t>Maharaj</a:t>
            </a:r>
            <a:r>
              <a:rPr lang="en-US" sz="2800" dirty="0" smtClean="0"/>
              <a:t> </a:t>
            </a:r>
            <a:r>
              <a:rPr lang="en-US" sz="2800" dirty="0" err="1" smtClean="0"/>
              <a:t>Parikshit</a:t>
            </a:r>
            <a:r>
              <a:rPr lang="en-US" sz="2800" dirty="0" smtClean="0"/>
              <a:t> </a:t>
            </a:r>
            <a:r>
              <a:rPr lang="en-US" sz="2800" dirty="0" smtClean="0"/>
              <a:t>Regret for?</a:t>
            </a:r>
          </a:p>
          <a:p>
            <a:pPr lvl="1">
              <a:buFont typeface="Wingdings" pitchFamily="2" charset="2"/>
              <a:buChar char="Ø"/>
            </a:pPr>
            <a:r>
              <a:rPr lang="en-US" dirty="0" smtClean="0"/>
              <a:t>For his </a:t>
            </a:r>
            <a:r>
              <a:rPr lang="en-US" dirty="0"/>
              <a:t>accidental improper treatment of the powerful </a:t>
            </a:r>
            <a:r>
              <a:rPr lang="en-US" dirty="0" err="1">
                <a:hlinkClick r:id="rId3" action="ppaction://hlinkfile"/>
              </a:rPr>
              <a:t>brāhmaṇa</a:t>
            </a:r>
            <a:r>
              <a:rPr lang="en-US" dirty="0"/>
              <a:t>, who was </a:t>
            </a:r>
            <a:r>
              <a:rPr lang="en-US" dirty="0" smtClean="0"/>
              <a:t>faultless. </a:t>
            </a:r>
            <a:endParaRPr lang="en-US" dirty="0" smtClean="0"/>
          </a:p>
          <a:p>
            <a:pPr lvl="1">
              <a:buFont typeface="Wingdings" pitchFamily="2" charset="2"/>
              <a:buChar char="Ø"/>
            </a:pPr>
            <a:r>
              <a:rPr lang="en-US" sz="2400" dirty="0"/>
              <a:t>Ritual or Knowledge is not just enough – Ex: SPP’s God Brother</a:t>
            </a:r>
          </a:p>
          <a:p>
            <a:pPr lvl="1">
              <a:buFont typeface="Wingdings" pitchFamily="2" charset="2"/>
              <a:buChar char="Ø"/>
            </a:pPr>
            <a:r>
              <a:rPr lang="en-US" sz="2400" dirty="0"/>
              <a:t>Avoid committing the sin again by fully surrendering at the lotus feet of Lord and always trying to be in the service of the lord </a:t>
            </a:r>
            <a:r>
              <a:rPr lang="en-US" sz="2400" dirty="0" err="1"/>
              <a:t>Krsna</a:t>
            </a:r>
            <a:r>
              <a:rPr lang="en-US" sz="2400" dirty="0"/>
              <a:t>.</a:t>
            </a:r>
          </a:p>
          <a:p>
            <a:pPr>
              <a:buFont typeface="Wingdings" pitchFamily="2" charset="2"/>
              <a:buChar char="Ø"/>
            </a:pPr>
            <a:r>
              <a:rPr lang="en-US" sz="2800" dirty="0" smtClean="0"/>
              <a:t>Result of </a:t>
            </a:r>
            <a:r>
              <a:rPr lang="en-US" sz="2800" dirty="0"/>
              <a:t>s</a:t>
            </a:r>
            <a:r>
              <a:rPr lang="en-US" sz="2800" dirty="0" smtClean="0"/>
              <a:t>incere repentance for a</a:t>
            </a:r>
            <a:r>
              <a:rPr lang="en-US" sz="2800" dirty="0" smtClean="0"/>
              <a:t>ccidental sins? </a:t>
            </a:r>
          </a:p>
          <a:p>
            <a:pPr lvl="1">
              <a:buFont typeface="Wingdings" pitchFamily="2" charset="2"/>
              <a:buChar char="Ø"/>
            </a:pPr>
            <a:r>
              <a:rPr lang="en-US" sz="2400" dirty="0" smtClean="0"/>
              <a:t>By </a:t>
            </a:r>
            <a:r>
              <a:rPr lang="en-US" sz="2400" dirty="0" smtClean="0"/>
              <a:t>the grace of the Lord all sins unwillingly committed by a devotee are burnt in the fire of </a:t>
            </a:r>
            <a:r>
              <a:rPr lang="en-US" sz="2400" dirty="0" smtClean="0"/>
              <a:t>repentance.</a:t>
            </a:r>
            <a:r>
              <a:rPr lang="en-US" sz="2400" b="1" i="1" u="sng" dirty="0"/>
              <a:t> </a:t>
            </a:r>
            <a:endParaRPr lang="en-US" sz="2400" b="1" i="1" u="sng" dirty="0" smtClean="0"/>
          </a:p>
          <a:p>
            <a:pPr>
              <a:buFont typeface="Wingdings" pitchFamily="2" charset="2"/>
              <a:buChar char="Ø"/>
            </a:pPr>
            <a:r>
              <a:rPr lang="en-US" sz="2800" b="1" i="1" u="sng" dirty="0" err="1" smtClean="0"/>
              <a:t>Practicle</a:t>
            </a:r>
            <a:r>
              <a:rPr lang="en-US" sz="2800" b="1" i="1" u="sng" dirty="0" smtClean="0"/>
              <a:t> </a:t>
            </a:r>
            <a:r>
              <a:rPr lang="en-US" sz="2800" b="1" i="1" u="sng" dirty="0"/>
              <a:t>Application: </a:t>
            </a:r>
          </a:p>
          <a:p>
            <a:pPr lvl="1">
              <a:buFont typeface="Wingdings" pitchFamily="2" charset="2"/>
              <a:buChar char="Ø"/>
            </a:pPr>
            <a:r>
              <a:rPr lang="en-US" sz="2400" dirty="0" smtClean="0"/>
              <a:t>Devotees should sincerely repent for this accidental sins. </a:t>
            </a:r>
            <a:endParaRPr lang="en-US" sz="2400" dirty="0"/>
          </a:p>
          <a:p>
            <a:pPr lvl="2">
              <a:buFont typeface="Wingdings" pitchFamily="2" charset="2"/>
              <a:buChar char="Ø"/>
            </a:pPr>
            <a:r>
              <a:rPr lang="en-US" sz="2000" dirty="0" smtClean="0"/>
              <a:t>Ex</a:t>
            </a:r>
            <a:r>
              <a:rPr lang="en-US" sz="2000" dirty="0"/>
              <a:t>: Lord Brahma</a:t>
            </a:r>
          </a:p>
          <a:p>
            <a:pPr>
              <a:buFont typeface="Wingdings" pitchFamily="2" charset="2"/>
              <a:buChar char="Ø"/>
            </a:pPr>
            <a:endParaRPr lang="en-US" sz="2800" dirty="0" smtClean="0"/>
          </a:p>
        </p:txBody>
      </p:sp>
    </p:spTree>
    <p:extLst>
      <p:ext uri="{BB962C8B-B14F-4D97-AF65-F5344CB8AC3E}">
        <p14:creationId xmlns:p14="http://schemas.microsoft.com/office/powerpoint/2010/main" val="6413414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14637</TotalTime>
  <Words>2316</Words>
  <Application>Microsoft Office PowerPoint</Application>
  <PresentationFormat>On-screen Show (4:3)</PresentationFormat>
  <Paragraphs>243</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Maple design template</vt:lpstr>
      <vt:lpstr>PowerPoint Presentation</vt:lpstr>
      <vt:lpstr>PowerPoint Presentation</vt:lpstr>
      <vt:lpstr>Seeking the Blessings of Guru, Gauranga &amp; All the Assembled Vaishnavas</vt:lpstr>
      <vt:lpstr>Śrīmad Bhāgavatam 1.2.4</vt:lpstr>
      <vt:lpstr>Śrīmad Bhāgavatam 1.2.18</vt:lpstr>
      <vt:lpstr>Chapter 19 Sections &amp; Section Thems </vt:lpstr>
      <vt:lpstr>Section Theme –    Repentance &amp; Preparation of Death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Naren Gunna</cp:lastModifiedBy>
  <cp:revision>943</cp:revision>
  <cp:lastPrinted>1601-01-01T00:00:00Z</cp:lastPrinted>
  <dcterms:created xsi:type="dcterms:W3CDTF">2010-04-22T03:05:53Z</dcterms:created>
  <dcterms:modified xsi:type="dcterms:W3CDTF">2012-12-29T17:49:08Z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