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5"/>
  </p:notesMasterIdLst>
  <p:sldIdLst>
    <p:sldId id="263" r:id="rId2"/>
    <p:sldId id="262" r:id="rId3"/>
    <p:sldId id="264" r:id="rId4"/>
    <p:sldId id="379" r:id="rId5"/>
    <p:sldId id="271" r:id="rId6"/>
    <p:sldId id="288" r:id="rId7"/>
    <p:sldId id="341" r:id="rId8"/>
    <p:sldId id="342" r:id="rId9"/>
    <p:sldId id="344" r:id="rId10"/>
    <p:sldId id="345" r:id="rId11"/>
    <p:sldId id="352" r:id="rId12"/>
    <p:sldId id="353" r:id="rId13"/>
    <p:sldId id="358" r:id="rId14"/>
    <p:sldId id="360" r:id="rId15"/>
    <p:sldId id="359" r:id="rId16"/>
    <p:sldId id="361" r:id="rId17"/>
    <p:sldId id="362" r:id="rId18"/>
    <p:sldId id="363" r:id="rId19"/>
    <p:sldId id="364" r:id="rId20"/>
    <p:sldId id="366" r:id="rId21"/>
    <p:sldId id="367" r:id="rId22"/>
    <p:sldId id="368" r:id="rId23"/>
    <p:sldId id="369" r:id="rId24"/>
    <p:sldId id="371" r:id="rId25"/>
    <p:sldId id="372" r:id="rId26"/>
    <p:sldId id="373" r:id="rId27"/>
    <p:sldId id="375" r:id="rId28"/>
    <p:sldId id="376" r:id="rId29"/>
    <p:sldId id="377" r:id="rId30"/>
    <p:sldId id="378" r:id="rId31"/>
    <p:sldId id="356" r:id="rId32"/>
    <p:sldId id="380" r:id="rId33"/>
    <p:sldId id="335"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69378" autoAdjust="0"/>
  </p:normalViewPr>
  <p:slideViewPr>
    <p:cSldViewPr>
      <p:cViewPr>
        <p:scale>
          <a:sx n="121" d="100"/>
          <a:sy n="121" d="100"/>
        </p:scale>
        <p:origin x="-2096" y="-7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B70BACC9-4BB0-4DA6-A5D4-AB8F12FD1562}" type="datetimeFigureOut">
              <a:rPr lang="en-US"/>
              <a:pPr>
                <a:defRPr/>
              </a:pPr>
              <a:t>12/29/12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7944F0CF-03FF-4FD5-BECE-606BCF5D47DC}" type="slidenum">
              <a:rPr lang="en-US"/>
              <a:pPr>
                <a:defRPr/>
              </a:pPr>
              <a:t>‹#›</a:t>
            </a:fld>
            <a:endParaRPr lang="en-US"/>
          </a:p>
        </p:txBody>
      </p:sp>
    </p:spTree>
    <p:extLst>
      <p:ext uri="{BB962C8B-B14F-4D97-AF65-F5344CB8AC3E}">
        <p14:creationId xmlns:p14="http://schemas.microsoft.com/office/powerpoint/2010/main" val="32293998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0" fontAlgn="base" latinLnBrk="0" hangingPunct="0">
              <a:lnSpc>
                <a:spcPct val="100000"/>
              </a:lnSpc>
              <a:spcBef>
                <a:spcPct val="30000"/>
              </a:spcBef>
              <a:spcAft>
                <a:spcPct val="0"/>
              </a:spcAft>
              <a:buClrTx/>
              <a:buSzTx/>
              <a:buFontTx/>
              <a:buNone/>
              <a:tabLst/>
              <a:defRPr/>
            </a:pPr>
            <a:r>
              <a:rPr lang="en-US" sz="2000" dirty="0" smtClean="0">
                <a:solidFill>
                  <a:srgbClr val="0070C0"/>
                </a:solidFill>
              </a:rPr>
              <a:t>The boy was not happy because he committed a great mistake, and he wanted to be relieved of the burden on his heart by crying. So after entering the hermitage and seeing his father in that condition, he cried loudly so that he might be relieved. But it was too late. The father regretted the whole incident.</a:t>
            </a:r>
          </a:p>
          <a:p>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7</a:t>
            </a:fld>
            <a:endParaRPr lang="en-US"/>
          </a:p>
        </p:txBody>
      </p:sp>
    </p:spTree>
    <p:extLst>
      <p:ext uri="{BB962C8B-B14F-4D97-AF65-F5344CB8AC3E}">
        <p14:creationId xmlns:p14="http://schemas.microsoft.com/office/powerpoint/2010/main" val="804465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33</a:t>
            </a:fld>
            <a:endParaRPr lang="en-US"/>
          </a:p>
        </p:txBody>
      </p:sp>
    </p:spTree>
    <p:extLst>
      <p:ext uri="{BB962C8B-B14F-4D97-AF65-F5344CB8AC3E}">
        <p14:creationId xmlns:p14="http://schemas.microsoft.com/office/powerpoint/2010/main" val="2147107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eaLnBrk="1" hangingPunct="1">
              <a:buFont typeface="Wingdings" pitchFamily="2" charset="2"/>
              <a:buChar char="Ø"/>
            </a:pPr>
            <a:r>
              <a:rPr lang="en-US" sz="2000" dirty="0" smtClean="0">
                <a:solidFill>
                  <a:srgbClr val="0070C0"/>
                </a:solidFill>
              </a:rPr>
              <a:t>The father did not take the dead snake on his neck very seriously. He simply threw it away. </a:t>
            </a:r>
          </a:p>
          <a:p>
            <a:pPr lvl="2" eaLnBrk="1" hangingPunct="1">
              <a:buFont typeface="Wingdings" pitchFamily="2" charset="2"/>
              <a:buChar char="Ø"/>
            </a:pPr>
            <a:r>
              <a:rPr lang="en-US" sz="2000" dirty="0" smtClean="0">
                <a:solidFill>
                  <a:srgbClr val="0070C0"/>
                </a:solidFill>
              </a:rPr>
              <a:t>Actually there was nothing seriously wrong in Mahārāja Parīkṣit's act, but the foolish son took it very seriously, and being influenced by Kali he cursed the King and thus ended a chapter of happy history</a:t>
            </a:r>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10</a:t>
            </a:fld>
            <a:endParaRPr lang="en-US"/>
          </a:p>
        </p:txBody>
      </p:sp>
    </p:spTree>
    <p:extLst>
      <p:ext uri="{BB962C8B-B14F-4D97-AF65-F5344CB8AC3E}">
        <p14:creationId xmlns:p14="http://schemas.microsoft.com/office/powerpoint/2010/main" val="336474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eaLnBrk="1" hangingPunct="1">
              <a:buFont typeface="Wingdings" pitchFamily="2" charset="2"/>
              <a:buChar char="Ø"/>
            </a:pPr>
            <a:r>
              <a:rPr lang="en-US" sz="2000" dirty="0" smtClean="0">
                <a:solidFill>
                  <a:srgbClr val="0070C0"/>
                </a:solidFill>
              </a:rPr>
              <a:t>The king is the best of all human beings, representative of God, and he is never to be condemned for any of his actions. In other words, the king can do no wrong. The king may order hanging of a culprit son of a brāhmaṇa, but he does not become sinful for killing a brāhmaṇa. </a:t>
            </a:r>
          </a:p>
          <a:p>
            <a:pPr lvl="2" eaLnBrk="1" hangingPunct="1">
              <a:buFont typeface="Wingdings" pitchFamily="2" charset="2"/>
              <a:buChar char="Ø"/>
            </a:pPr>
            <a:r>
              <a:rPr lang="en-US" sz="2000" dirty="0" smtClean="0">
                <a:solidFill>
                  <a:srgbClr val="0070C0"/>
                </a:solidFill>
              </a:rPr>
              <a:t>Even if there is something wrong with the king, he is never to be condemned. A medical practitioner may kill a patient by mistaken treatment, but such a killer is never condemned to death. So what to speak of a good and pious king like Mahārāja Parīkṣit? </a:t>
            </a:r>
          </a:p>
          <a:p>
            <a:pPr lvl="2" eaLnBrk="1" hangingPunct="1">
              <a:buFont typeface="Wingdings" pitchFamily="2" charset="2"/>
              <a:buChar char="Ø"/>
            </a:pPr>
            <a:r>
              <a:rPr lang="en-US" sz="2000" dirty="0" smtClean="0">
                <a:solidFill>
                  <a:srgbClr val="0070C0"/>
                </a:solidFill>
              </a:rPr>
              <a:t>In the Vedic way of life, the king is trained to become a </a:t>
            </a:r>
            <a:r>
              <a:rPr lang="en-US" sz="2000" dirty="0" err="1" smtClean="0">
                <a:solidFill>
                  <a:srgbClr val="0070C0"/>
                </a:solidFill>
              </a:rPr>
              <a:t>rājarṣi</a:t>
            </a:r>
            <a:r>
              <a:rPr lang="en-US" sz="2000" dirty="0" smtClean="0">
                <a:solidFill>
                  <a:srgbClr val="0070C0"/>
                </a:solidFill>
              </a:rPr>
              <a:t>, or a great saint, although he is ruling as king. It is the king only by whose good government the citizens can live peacefully and without any fear. The </a:t>
            </a:r>
            <a:r>
              <a:rPr lang="en-US" sz="2000" dirty="0" err="1" smtClean="0">
                <a:solidFill>
                  <a:srgbClr val="0070C0"/>
                </a:solidFill>
              </a:rPr>
              <a:t>rājarṣis</a:t>
            </a:r>
            <a:r>
              <a:rPr lang="en-US" sz="2000" dirty="0" smtClean="0">
                <a:solidFill>
                  <a:srgbClr val="0070C0"/>
                </a:solidFill>
              </a:rPr>
              <a:t> would manage their kingdoms so nicely and piously that their subjects would respect them as if they were the Lord. That is the instruction of the Vedas. </a:t>
            </a:r>
          </a:p>
          <a:p>
            <a:pPr lvl="2" eaLnBrk="1" hangingPunct="1">
              <a:buFont typeface="Wingdings" pitchFamily="2" charset="2"/>
              <a:buChar char="Ø"/>
            </a:pPr>
            <a:r>
              <a:rPr lang="en-US" sz="2000" dirty="0" smtClean="0">
                <a:solidFill>
                  <a:srgbClr val="0070C0"/>
                </a:solidFill>
              </a:rPr>
              <a:t>The king is called narendra, or the best amongst the human beings. How then could a king like Mahārāja Parīkṣit be condemned by an inexperienced, puffed-up son of a </a:t>
            </a:r>
            <a:r>
              <a:rPr lang="en-US" sz="2000" dirty="0" err="1" smtClean="0">
                <a:solidFill>
                  <a:srgbClr val="0070C0"/>
                </a:solidFill>
              </a:rPr>
              <a:t>brahmaṇa</a:t>
            </a:r>
            <a:r>
              <a:rPr lang="en-US" sz="2000" dirty="0" smtClean="0">
                <a:solidFill>
                  <a:srgbClr val="0070C0"/>
                </a:solidFill>
              </a:rPr>
              <a:t>, even though he had attained the powers of a qualified brāhmaṇa? Since Śamīka Ṛṣi was an experienced, good brāhmaṇa, he did not approve of the actions of his condemned son. </a:t>
            </a:r>
          </a:p>
          <a:p>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12</a:t>
            </a:fld>
            <a:endParaRPr lang="en-US"/>
          </a:p>
        </p:txBody>
      </p:sp>
    </p:spTree>
    <p:extLst>
      <p:ext uri="{BB962C8B-B14F-4D97-AF65-F5344CB8AC3E}">
        <p14:creationId xmlns:p14="http://schemas.microsoft.com/office/powerpoint/2010/main" val="9629222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eaLnBrk="1" hangingPunct="1">
              <a:buFont typeface="Wingdings" pitchFamily="2" charset="2"/>
              <a:buChar char="Ø"/>
            </a:pPr>
            <a:r>
              <a:rPr lang="en-US" sz="2000" dirty="0" smtClean="0">
                <a:solidFill>
                  <a:srgbClr val="0070C0"/>
                </a:solidFill>
              </a:rPr>
              <a:t>According to </a:t>
            </a:r>
            <a:r>
              <a:rPr lang="en-US" sz="2000" dirty="0" err="1" smtClean="0">
                <a:solidFill>
                  <a:srgbClr val="0070C0"/>
                </a:solidFill>
              </a:rPr>
              <a:t>Śrīmad</a:t>
            </a:r>
            <a:r>
              <a:rPr lang="en-US" sz="2000" dirty="0" smtClean="0">
                <a:solidFill>
                  <a:srgbClr val="0070C0"/>
                </a:solidFill>
              </a:rPr>
              <a:t>-Bhāgavatam the monarchical regime represents the Supreme Lord, the Personality of Godhead. The king is said to be the representative of the Absolute Personality of Godhead because he is trained to acquire the qualities of God to protect the living beings. </a:t>
            </a:r>
          </a:p>
          <a:p>
            <a:pPr lvl="2" eaLnBrk="1" hangingPunct="1">
              <a:buFont typeface="Wingdings" pitchFamily="2" charset="2"/>
              <a:buChar char="Ø"/>
            </a:pPr>
            <a:r>
              <a:rPr lang="en-US" sz="2000" dirty="0" smtClean="0">
                <a:solidFill>
                  <a:srgbClr val="0070C0"/>
                </a:solidFill>
              </a:rPr>
              <a:t>The Battle of Kurukṣetra was planned by the Lord to establish the real representative of the Lord, Mahārāja Yudhiṣṭhira. </a:t>
            </a:r>
          </a:p>
          <a:p>
            <a:pPr lvl="2" eaLnBrk="1" hangingPunct="1">
              <a:buFont typeface="Wingdings" pitchFamily="2" charset="2"/>
              <a:buChar char="Ø"/>
            </a:pPr>
            <a:r>
              <a:rPr lang="en-US" sz="2000" dirty="0" smtClean="0">
                <a:solidFill>
                  <a:srgbClr val="0070C0"/>
                </a:solidFill>
              </a:rPr>
              <a:t>An ideal king thoroughly trained by culture and devotional service with the martial spirit makes a perfect king. Such a personal monarchy is far better than the so-called democracy of no training and responsibility. </a:t>
            </a:r>
          </a:p>
          <a:p>
            <a:pPr lvl="2" eaLnBrk="1" hangingPunct="1">
              <a:buFont typeface="Wingdings" pitchFamily="2" charset="2"/>
              <a:buChar char="Ø"/>
            </a:pPr>
            <a:r>
              <a:rPr lang="en-US" sz="2000" dirty="0" smtClean="0">
                <a:solidFill>
                  <a:srgbClr val="0070C0"/>
                </a:solidFill>
              </a:rPr>
              <a:t>The thieves and rogues of modern democracy seek election by misrepresentation of votes, and the successful rogues and thieves devour the mass of population. </a:t>
            </a:r>
          </a:p>
          <a:p>
            <a:pPr lvl="2" eaLnBrk="1" hangingPunct="1">
              <a:buFont typeface="Wingdings" pitchFamily="2" charset="2"/>
              <a:buChar char="Ø"/>
            </a:pPr>
            <a:r>
              <a:rPr lang="en-US" sz="2000" dirty="0" smtClean="0">
                <a:solidFill>
                  <a:srgbClr val="0070C0"/>
                </a:solidFill>
              </a:rPr>
              <a:t>One trained monarch is far better than hundreds of useless ministerial rogues, and it is hinted herein that by abolition of a monarchical regime like that of Mahārāja Parīkṣit, the mass of people become open to many attacks of the age of Kali. They are never happy in an overly advertised form of democracy. The result of such a kingless administration is described in the following verses. </a:t>
            </a:r>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15</a:t>
            </a:fld>
            <a:endParaRPr lang="en-US"/>
          </a:p>
        </p:txBody>
      </p:sp>
    </p:spTree>
    <p:extLst>
      <p:ext uri="{BB962C8B-B14F-4D97-AF65-F5344CB8AC3E}">
        <p14:creationId xmlns:p14="http://schemas.microsoft.com/office/powerpoint/2010/main" val="4040552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eaLnBrk="1" hangingPunct="1">
              <a:buFont typeface="Wingdings" pitchFamily="2" charset="2"/>
              <a:buChar char="Ø"/>
            </a:pPr>
            <a:r>
              <a:rPr lang="en-US" sz="2000" dirty="0" smtClean="0">
                <a:solidFill>
                  <a:srgbClr val="0070C0"/>
                </a:solidFill>
              </a:rPr>
              <a:t>It is foretold herein that in the absence of a monarchical regime, the general mass of people will be an unwanted population like dogs and monkeys. As the monkeys are too sexually inclined and dogs are shameless in sexual intercourse, the general mass of population born of illegitimate connection will systematically go astray from the Vedic way of good manners and qualitative engagements in the castes and orders of life. </a:t>
            </a:r>
          </a:p>
          <a:p>
            <a:pPr lvl="2" eaLnBrk="1" hangingPunct="1">
              <a:buFont typeface="Wingdings" pitchFamily="2" charset="2"/>
              <a:buChar char="Ø"/>
            </a:pPr>
            <a:r>
              <a:rPr lang="en-US" sz="2000" dirty="0" smtClean="0">
                <a:solidFill>
                  <a:srgbClr val="0070C0"/>
                </a:solidFill>
              </a:rPr>
              <a:t>The Vedic way of life is the progressive march of the civilization of the </a:t>
            </a:r>
            <a:r>
              <a:rPr lang="en-US" sz="2000" dirty="0" err="1" smtClean="0">
                <a:solidFill>
                  <a:srgbClr val="0070C0"/>
                </a:solidFill>
              </a:rPr>
              <a:t>Āryans</a:t>
            </a:r>
            <a:r>
              <a:rPr lang="en-US" sz="2000" dirty="0" smtClean="0">
                <a:solidFill>
                  <a:srgbClr val="0070C0"/>
                </a:solidFill>
              </a:rPr>
              <a:t>. The </a:t>
            </a:r>
            <a:r>
              <a:rPr lang="en-US" sz="2000" dirty="0" err="1" smtClean="0">
                <a:solidFill>
                  <a:srgbClr val="0070C0"/>
                </a:solidFill>
              </a:rPr>
              <a:t>Āryans</a:t>
            </a:r>
            <a:r>
              <a:rPr lang="en-US" sz="2000" dirty="0" smtClean="0">
                <a:solidFill>
                  <a:srgbClr val="0070C0"/>
                </a:solidFill>
              </a:rPr>
              <a:t> are progressive in Vedic civilization. </a:t>
            </a:r>
          </a:p>
          <a:p>
            <a:pPr lvl="2" eaLnBrk="1" hangingPunct="1">
              <a:buFont typeface="Wingdings" pitchFamily="2" charset="2"/>
              <a:buChar char="Ø"/>
            </a:pPr>
            <a:r>
              <a:rPr lang="en-US" sz="2000" dirty="0" smtClean="0">
                <a:solidFill>
                  <a:srgbClr val="0070C0"/>
                </a:solidFill>
              </a:rPr>
              <a:t>The Vedic civilization's destination is to go back to Godhead, back home, where there is no birth, no death, no old age and no disease. </a:t>
            </a:r>
          </a:p>
          <a:p>
            <a:pPr lvl="2" eaLnBrk="1" hangingPunct="1">
              <a:buFont typeface="Wingdings" pitchFamily="2" charset="2"/>
              <a:buChar char="Ø"/>
            </a:pPr>
            <a:r>
              <a:rPr lang="en-US" sz="2000" dirty="0" smtClean="0">
                <a:solidFill>
                  <a:srgbClr val="0070C0"/>
                </a:solidFill>
              </a:rPr>
              <a:t>The Vedas direct everyone not to remain in the darkness of the material world but to go towards the light of the spiritual kingdom far beyond the material sky. </a:t>
            </a:r>
          </a:p>
          <a:p>
            <a:pPr lvl="2" eaLnBrk="1" hangingPunct="1">
              <a:buFont typeface="Wingdings" pitchFamily="2" charset="2"/>
              <a:buChar char="Ø"/>
            </a:pPr>
            <a:r>
              <a:rPr lang="en-US" sz="2000" dirty="0" smtClean="0">
                <a:solidFill>
                  <a:srgbClr val="0070C0"/>
                </a:solidFill>
              </a:rPr>
              <a:t>The qualitative caste system and the orders of life are scientifically planned by the Lord and His representatives, the great </a:t>
            </a:r>
            <a:r>
              <a:rPr lang="en-US" sz="2000" dirty="0" err="1" smtClean="0">
                <a:solidFill>
                  <a:srgbClr val="0070C0"/>
                </a:solidFill>
              </a:rPr>
              <a:t>ṛṣis</a:t>
            </a:r>
            <a:r>
              <a:rPr lang="en-US" sz="2000" dirty="0" smtClean="0">
                <a:solidFill>
                  <a:srgbClr val="0070C0"/>
                </a:solidFill>
              </a:rPr>
              <a:t>. </a:t>
            </a:r>
          </a:p>
          <a:p>
            <a:pPr lvl="2" eaLnBrk="1" hangingPunct="1">
              <a:buFont typeface="Wingdings" pitchFamily="2" charset="2"/>
              <a:buChar char="Ø"/>
            </a:pPr>
            <a:r>
              <a:rPr lang="en-US" sz="2000" dirty="0" smtClean="0">
                <a:solidFill>
                  <a:srgbClr val="0070C0"/>
                </a:solidFill>
              </a:rPr>
              <a:t>The perfect way of life gives all sorts of instruction in things both material and spiritual. </a:t>
            </a:r>
          </a:p>
          <a:p>
            <a:pPr lvl="2" eaLnBrk="1" hangingPunct="1">
              <a:buFont typeface="Wingdings" pitchFamily="2" charset="2"/>
              <a:buChar char="Ø"/>
            </a:pPr>
            <a:r>
              <a:rPr lang="en-US" sz="2000" dirty="0" smtClean="0">
                <a:solidFill>
                  <a:srgbClr val="0070C0"/>
                </a:solidFill>
              </a:rPr>
              <a:t>The Vedic way of life does not allow any man to be like the monkeys and dogs. </a:t>
            </a:r>
          </a:p>
          <a:p>
            <a:pPr lvl="2" eaLnBrk="1" hangingPunct="1">
              <a:buFont typeface="Wingdings" pitchFamily="2" charset="2"/>
              <a:buChar char="Ø"/>
            </a:pPr>
            <a:r>
              <a:rPr lang="en-US" sz="2000" dirty="0" smtClean="0">
                <a:solidFill>
                  <a:srgbClr val="0070C0"/>
                </a:solidFill>
              </a:rPr>
              <a:t>A degraded civilization of sense gratification and economic development is the by-product of a godless or kingless government of the people, by the people, and for the people. The people should not, therefore, begrudge the poor administrations they themselves elect.</a:t>
            </a:r>
          </a:p>
          <a:p>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19</a:t>
            </a:fld>
            <a:endParaRPr lang="en-US"/>
          </a:p>
        </p:txBody>
      </p:sp>
    </p:spTree>
    <p:extLst>
      <p:ext uri="{BB962C8B-B14F-4D97-AF65-F5344CB8AC3E}">
        <p14:creationId xmlns:p14="http://schemas.microsoft.com/office/powerpoint/2010/main" val="1598318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śauryam</a:t>
            </a:r>
            <a:r>
              <a:rPr lang="en-US" dirty="0" smtClean="0"/>
              <a:t>́ </a:t>
            </a:r>
            <a:r>
              <a:rPr lang="en-US" dirty="0" err="1" smtClean="0"/>
              <a:t>tejo</a:t>
            </a:r>
            <a:r>
              <a:rPr lang="en-US" dirty="0" smtClean="0"/>
              <a:t> </a:t>
            </a:r>
            <a:r>
              <a:rPr lang="en-US" dirty="0" err="1" smtClean="0"/>
              <a:t>dhṛtir</a:t>
            </a:r>
            <a:r>
              <a:rPr lang="en-US" dirty="0" smtClean="0"/>
              <a:t> </a:t>
            </a:r>
            <a:r>
              <a:rPr lang="en-US" dirty="0" err="1" smtClean="0"/>
              <a:t>dākṣyam</a:t>
            </a:r>
            <a:r>
              <a:rPr lang="en-US" dirty="0" smtClean="0"/>
              <a:t>́ </a:t>
            </a:r>
          </a:p>
          <a:p>
            <a:r>
              <a:rPr lang="en-US" dirty="0" err="1" smtClean="0"/>
              <a:t>yuddhe</a:t>
            </a:r>
            <a:r>
              <a:rPr lang="en-US" dirty="0" smtClean="0"/>
              <a:t> </a:t>
            </a:r>
            <a:r>
              <a:rPr lang="en-US" dirty="0" err="1" smtClean="0"/>
              <a:t>cāpy</a:t>
            </a:r>
            <a:r>
              <a:rPr lang="en-US" dirty="0" smtClean="0"/>
              <a:t> </a:t>
            </a:r>
            <a:r>
              <a:rPr lang="en-US" dirty="0" err="1" smtClean="0"/>
              <a:t>apalāyanam</a:t>
            </a:r>
            <a:r>
              <a:rPr lang="en-US" dirty="0" smtClean="0"/>
              <a:t> </a:t>
            </a:r>
          </a:p>
          <a:p>
            <a:r>
              <a:rPr lang="en-US" dirty="0" err="1" smtClean="0"/>
              <a:t>dānam</a:t>
            </a:r>
            <a:r>
              <a:rPr lang="en-US" dirty="0" smtClean="0"/>
              <a:t> </a:t>
            </a:r>
            <a:r>
              <a:rPr lang="en-US" dirty="0" err="1" smtClean="0"/>
              <a:t>īśvara-bhāvaś</a:t>
            </a:r>
            <a:r>
              <a:rPr lang="en-US" dirty="0" smtClean="0"/>
              <a:t> </a:t>
            </a:r>
            <a:r>
              <a:rPr lang="en-US" dirty="0" err="1" smtClean="0"/>
              <a:t>ca</a:t>
            </a:r>
            <a:r>
              <a:rPr lang="en-US" dirty="0" smtClean="0"/>
              <a:t> </a:t>
            </a:r>
          </a:p>
          <a:p>
            <a:r>
              <a:rPr lang="en-US" dirty="0" err="1" smtClean="0"/>
              <a:t>kṣātram</a:t>
            </a:r>
            <a:r>
              <a:rPr lang="en-US" dirty="0" smtClean="0"/>
              <a:t>́ karma </a:t>
            </a:r>
            <a:r>
              <a:rPr lang="en-US" dirty="0" err="1" smtClean="0"/>
              <a:t>svabhāva</a:t>
            </a:r>
            <a:r>
              <a:rPr lang="en-US" dirty="0" smtClean="0"/>
              <a:t>-jam</a:t>
            </a:r>
          </a:p>
          <a:p>
            <a:r>
              <a:rPr lang="en-US" dirty="0" smtClean="0"/>
              <a:t>Heroism, power, determination, resourcefulness, courage in battle, generosity and leadership are the natural qualities of work for the </a:t>
            </a:r>
            <a:r>
              <a:rPr lang="en-US" dirty="0" err="1" smtClean="0"/>
              <a:t>kṣatriyas</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21</a:t>
            </a:fld>
            <a:endParaRPr lang="en-US"/>
          </a:p>
        </p:txBody>
      </p:sp>
    </p:spTree>
    <p:extLst>
      <p:ext uri="{BB962C8B-B14F-4D97-AF65-F5344CB8AC3E}">
        <p14:creationId xmlns:p14="http://schemas.microsoft.com/office/powerpoint/2010/main" val="4239837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Fulfill many</a:t>
            </a:r>
            <a:r>
              <a:rPr lang="en-US" baseline="0" dirty="0" smtClean="0"/>
              <a:t> purposes in a single incident. He can bring opposites together for the greatest good.</a:t>
            </a:r>
            <a:endParaRPr lang="en-US" dirty="0" smtClean="0"/>
          </a:p>
          <a:p>
            <a:r>
              <a:rPr lang="en-US" dirty="0" smtClean="0"/>
              <a:t>Lord</a:t>
            </a:r>
            <a:r>
              <a:rPr lang="en-US" baseline="0" dirty="0" smtClean="0"/>
              <a:t> is facilitating age of Kali and the speaking of </a:t>
            </a:r>
            <a:r>
              <a:rPr lang="en-US" baseline="0" dirty="0" err="1" smtClean="0"/>
              <a:t>Srimad</a:t>
            </a:r>
            <a:r>
              <a:rPr lang="en-US" baseline="0" dirty="0" smtClean="0"/>
              <a:t> </a:t>
            </a:r>
            <a:r>
              <a:rPr lang="en-US" baseline="0" dirty="0" err="1" smtClean="0"/>
              <a:t>Bhagavatam</a:t>
            </a:r>
            <a:r>
              <a:rPr lang="en-US" baseline="0" dirty="0" smtClean="0"/>
              <a:t>.</a:t>
            </a:r>
          </a:p>
          <a:p>
            <a:r>
              <a:rPr lang="en-US" baseline="0" dirty="0" smtClean="0"/>
              <a:t>Cc </a:t>
            </a:r>
            <a:r>
              <a:rPr lang="en-US" baseline="0" dirty="0" err="1" smtClean="0"/>
              <a:t>madya</a:t>
            </a:r>
            <a:r>
              <a:rPr lang="en-US" baseline="0" dirty="0" smtClean="0"/>
              <a:t> 22.31 </a:t>
            </a:r>
            <a:r>
              <a:rPr lang="en-US" baseline="0" dirty="0" err="1" smtClean="0"/>
              <a:t>kṛṣṇa</a:t>
            </a:r>
            <a:r>
              <a:rPr lang="en-US" baseline="0" dirty="0" smtClean="0"/>
              <a:t> — </a:t>
            </a:r>
            <a:r>
              <a:rPr lang="en-US" baseline="0" dirty="0" err="1" smtClean="0"/>
              <a:t>sūrya-sama</a:t>
            </a:r>
            <a:r>
              <a:rPr lang="en-US" baseline="0" dirty="0" smtClean="0"/>
              <a:t>; </a:t>
            </a:r>
            <a:r>
              <a:rPr lang="en-US" baseline="0" dirty="0" err="1" smtClean="0"/>
              <a:t>māyā</a:t>
            </a:r>
            <a:r>
              <a:rPr lang="en-US" baseline="0" dirty="0" smtClean="0"/>
              <a:t> </a:t>
            </a:r>
            <a:r>
              <a:rPr lang="en-US" baseline="0" dirty="0" err="1" smtClean="0"/>
              <a:t>haya</a:t>
            </a:r>
            <a:r>
              <a:rPr lang="en-US" baseline="0" dirty="0" smtClean="0"/>
              <a:t> </a:t>
            </a:r>
            <a:r>
              <a:rPr lang="en-US" baseline="0" dirty="0" err="1" smtClean="0"/>
              <a:t>andhakāra</a:t>
            </a:r>
            <a:endParaRPr lang="en-US" baseline="0" dirty="0" smtClean="0"/>
          </a:p>
          <a:p>
            <a:r>
              <a:rPr lang="en-US" baseline="0" dirty="0" smtClean="0"/>
              <a:t>Kali – darkness SB – </a:t>
            </a:r>
            <a:r>
              <a:rPr lang="en-US" baseline="0" dirty="0" err="1" smtClean="0"/>
              <a:t>illustrisious</a:t>
            </a:r>
            <a:r>
              <a:rPr lang="en-US" baseline="0" dirty="0" smtClean="0"/>
              <a:t> sun.</a:t>
            </a:r>
          </a:p>
          <a:p>
            <a:r>
              <a:rPr lang="en-US" baseline="0" dirty="0" smtClean="0"/>
              <a:t>Thru miseries we can find greatest realization</a:t>
            </a:r>
          </a:p>
          <a:p>
            <a:r>
              <a:rPr lang="en-US" baseline="0" dirty="0" err="1" smtClean="0"/>
              <a:t>Parkshit</a:t>
            </a:r>
            <a:r>
              <a:rPr lang="en-US" baseline="0" dirty="0" smtClean="0"/>
              <a:t> was victimized by the </a:t>
            </a:r>
            <a:r>
              <a:rPr lang="en-US" baseline="0" dirty="0" err="1" smtClean="0"/>
              <a:t>pushings</a:t>
            </a:r>
            <a:r>
              <a:rPr lang="en-US" baseline="0" dirty="0" smtClean="0"/>
              <a:t> of the body.</a:t>
            </a:r>
          </a:p>
          <a:p>
            <a:r>
              <a:rPr lang="en-US" baseline="0" dirty="0" smtClean="0"/>
              <a:t>Too much victimized by senses.</a:t>
            </a:r>
          </a:p>
          <a:p>
            <a:endParaRPr lang="en-US" baseline="0" dirty="0" smtClean="0"/>
          </a:p>
          <a:p>
            <a:r>
              <a:rPr lang="en-US" baseline="0" dirty="0" smtClean="0"/>
              <a:t>BG 2.62-63</a:t>
            </a:r>
          </a:p>
          <a:p>
            <a:r>
              <a:rPr lang="en-US" baseline="0" dirty="0" err="1" smtClean="0"/>
              <a:t>dhyāyato</a:t>
            </a:r>
            <a:r>
              <a:rPr lang="en-US" baseline="0" dirty="0" smtClean="0"/>
              <a:t> </a:t>
            </a:r>
            <a:r>
              <a:rPr lang="en-US" baseline="0" dirty="0" err="1" smtClean="0"/>
              <a:t>viṣayān</a:t>
            </a:r>
            <a:r>
              <a:rPr lang="en-US" baseline="0" dirty="0" smtClean="0"/>
              <a:t> </a:t>
            </a:r>
            <a:r>
              <a:rPr lang="en-US" baseline="0" dirty="0" err="1" smtClean="0"/>
              <a:t>puḿsah</a:t>
            </a:r>
            <a:r>
              <a:rPr lang="en-US" baseline="0" dirty="0" smtClean="0"/>
              <a:t>̣ </a:t>
            </a:r>
            <a:r>
              <a:rPr lang="en-US" baseline="0" dirty="0" err="1" smtClean="0"/>
              <a:t>sańgas</a:t>
            </a:r>
            <a:r>
              <a:rPr lang="en-US" baseline="0" dirty="0" smtClean="0"/>
              <a:t> </a:t>
            </a:r>
            <a:r>
              <a:rPr lang="en-US" baseline="0" dirty="0" err="1" smtClean="0"/>
              <a:t>teṣūpajāyate</a:t>
            </a:r>
            <a:r>
              <a:rPr lang="en-US" baseline="0" dirty="0" smtClean="0"/>
              <a:t> </a:t>
            </a:r>
            <a:r>
              <a:rPr lang="en-US" baseline="0" dirty="0" err="1" smtClean="0"/>
              <a:t>sańgāt</a:t>
            </a:r>
            <a:r>
              <a:rPr lang="en-US" baseline="0" dirty="0" smtClean="0"/>
              <a:t> </a:t>
            </a:r>
            <a:r>
              <a:rPr lang="en-US" baseline="0" dirty="0" err="1" smtClean="0"/>
              <a:t>sañjāyate</a:t>
            </a:r>
            <a:r>
              <a:rPr lang="en-US" baseline="0" dirty="0" smtClean="0"/>
              <a:t> </a:t>
            </a:r>
            <a:r>
              <a:rPr lang="en-US" baseline="0" dirty="0" err="1" smtClean="0"/>
              <a:t>kāmah</a:t>
            </a:r>
            <a:r>
              <a:rPr lang="en-US" baseline="0" dirty="0" smtClean="0"/>
              <a:t>̣ </a:t>
            </a:r>
            <a:r>
              <a:rPr lang="en-US" baseline="0" dirty="0" err="1" smtClean="0"/>
              <a:t>kāmāt</a:t>
            </a:r>
            <a:r>
              <a:rPr lang="en-US" baseline="0" dirty="0" smtClean="0"/>
              <a:t> </a:t>
            </a:r>
            <a:r>
              <a:rPr lang="en-US" baseline="0" dirty="0" err="1" smtClean="0"/>
              <a:t>krodho</a:t>
            </a:r>
            <a:r>
              <a:rPr lang="en-US" baseline="0" dirty="0" smtClean="0"/>
              <a:t> '</a:t>
            </a:r>
            <a:r>
              <a:rPr lang="en-US" baseline="0" dirty="0" err="1" smtClean="0"/>
              <a:t>bhijāyate</a:t>
            </a:r>
            <a:endParaRPr lang="en-US" baseline="0" dirty="0" smtClean="0"/>
          </a:p>
          <a:p>
            <a:r>
              <a:rPr lang="en-US" baseline="0" dirty="0" err="1" smtClean="0"/>
              <a:t>krodhād</a:t>
            </a:r>
            <a:r>
              <a:rPr lang="en-US" baseline="0" dirty="0" smtClean="0"/>
              <a:t> </a:t>
            </a:r>
            <a:r>
              <a:rPr lang="en-US" baseline="0" dirty="0" err="1" smtClean="0"/>
              <a:t>bhavati</a:t>
            </a:r>
            <a:r>
              <a:rPr lang="en-US" baseline="0" dirty="0" smtClean="0"/>
              <a:t> </a:t>
            </a:r>
            <a:r>
              <a:rPr lang="en-US" baseline="0" dirty="0" err="1" smtClean="0"/>
              <a:t>sammohah</a:t>
            </a:r>
            <a:r>
              <a:rPr lang="en-US" baseline="0" dirty="0" smtClean="0"/>
              <a:t>̣ </a:t>
            </a:r>
            <a:r>
              <a:rPr lang="en-US" baseline="0" dirty="0" err="1" smtClean="0"/>
              <a:t>sammohāt</a:t>
            </a:r>
            <a:r>
              <a:rPr lang="en-US" baseline="0" dirty="0" smtClean="0"/>
              <a:t> </a:t>
            </a:r>
            <a:r>
              <a:rPr lang="en-US" baseline="0" dirty="0" err="1" smtClean="0"/>
              <a:t>smṛti-vibhramah</a:t>
            </a:r>
            <a:r>
              <a:rPr lang="en-US" baseline="0" dirty="0" smtClean="0"/>
              <a:t>̣ </a:t>
            </a:r>
            <a:r>
              <a:rPr lang="en-US" baseline="0" dirty="0" err="1" smtClean="0"/>
              <a:t>smṛti-bhraḿśād</a:t>
            </a:r>
            <a:r>
              <a:rPr lang="en-US" baseline="0" dirty="0" smtClean="0"/>
              <a:t> </a:t>
            </a:r>
            <a:r>
              <a:rPr lang="en-US" baseline="0" dirty="0" err="1" smtClean="0"/>
              <a:t>buddhi-nāśo</a:t>
            </a:r>
            <a:r>
              <a:rPr lang="en-US" baseline="0" dirty="0" smtClean="0"/>
              <a:t> </a:t>
            </a:r>
            <a:r>
              <a:rPr lang="en-US" baseline="0" dirty="0" err="1" smtClean="0"/>
              <a:t>buddhi-nāśāt</a:t>
            </a:r>
            <a:r>
              <a:rPr lang="en-US" baseline="0" dirty="0" smtClean="0"/>
              <a:t> </a:t>
            </a:r>
            <a:r>
              <a:rPr lang="en-US" baseline="0" dirty="0" err="1" smtClean="0"/>
              <a:t>praṇaśyati</a:t>
            </a:r>
            <a:endParaRPr lang="en-US" baseline="0" dirty="0" smtClean="0"/>
          </a:p>
          <a:p>
            <a:endParaRPr lang="en-US" baseline="0" dirty="0" smtClean="0"/>
          </a:p>
          <a:p>
            <a:r>
              <a:rPr lang="en-US" baseline="0" dirty="0" smtClean="0"/>
              <a:t>MP – immediately </a:t>
            </a:r>
            <a:r>
              <a:rPr lang="en-US" baseline="0" dirty="0" err="1" smtClean="0"/>
              <a:t>regreted</a:t>
            </a:r>
            <a:r>
              <a:rPr lang="en-US" baseline="0" dirty="0" smtClean="0"/>
              <a:t>.</a:t>
            </a:r>
          </a:p>
          <a:p>
            <a:r>
              <a:rPr lang="en-US" baseline="0" dirty="0" smtClean="0"/>
              <a:t>But Srngi without proper </a:t>
            </a:r>
            <a:r>
              <a:rPr lang="en-US" baseline="0" dirty="0" err="1" smtClean="0"/>
              <a:t>discriminitation</a:t>
            </a:r>
            <a:r>
              <a:rPr lang="en-US" baseline="0" dirty="0" smtClean="0"/>
              <a:t>, with anger cursed.</a:t>
            </a:r>
          </a:p>
          <a:p>
            <a:endParaRPr lang="en-US" baseline="0" dirty="0" smtClean="0"/>
          </a:p>
          <a:p>
            <a:r>
              <a:rPr lang="en-US" baseline="0" dirty="0" smtClean="0"/>
              <a:t>MP </a:t>
            </a:r>
            <a:r>
              <a:rPr lang="en-US" baseline="0" dirty="0" err="1" smtClean="0"/>
              <a:t>didn</a:t>
            </a:r>
            <a:r>
              <a:rPr lang="fr-FR" baseline="0" dirty="0" smtClean="0"/>
              <a:t>’</a:t>
            </a:r>
            <a:r>
              <a:rPr lang="en-US" baseline="0" dirty="0" smtClean="0"/>
              <a:t>t commit much of an offense – it out not out envy or pride but due to thirst and hunger, no malice in heart</a:t>
            </a:r>
          </a:p>
          <a:p>
            <a:r>
              <a:rPr lang="en-US" baseline="0" dirty="0" smtClean="0"/>
              <a:t>Srngi was foolish, fanatic without </a:t>
            </a:r>
            <a:r>
              <a:rPr lang="en-US" baseline="0" dirty="0" err="1" smtClean="0"/>
              <a:t>discriminition</a:t>
            </a:r>
            <a:r>
              <a:rPr lang="en-US" baseline="0" dirty="0" smtClean="0"/>
              <a:t> – </a:t>
            </a:r>
            <a:r>
              <a:rPr lang="en-US" baseline="0" dirty="0" err="1" smtClean="0"/>
              <a:t>commited</a:t>
            </a:r>
            <a:r>
              <a:rPr lang="en-US" baseline="0" dirty="0" smtClean="0"/>
              <a:t> great offence</a:t>
            </a:r>
          </a:p>
          <a:p>
            <a:endParaRPr lang="en-US" baseline="0" dirty="0" smtClean="0"/>
          </a:p>
          <a:p>
            <a:r>
              <a:rPr lang="en-US" baseline="0" dirty="0" smtClean="0"/>
              <a:t>MP counter curses my son, it will free Srngi but he is a great </a:t>
            </a:r>
            <a:r>
              <a:rPr lang="en-US" baseline="0" dirty="0" err="1" smtClean="0"/>
              <a:t>vaisnava</a:t>
            </a:r>
            <a:r>
              <a:rPr lang="en-US" baseline="0" dirty="0" smtClean="0"/>
              <a:t> and will not do that.</a:t>
            </a:r>
          </a:p>
          <a:p>
            <a:r>
              <a:rPr lang="en-US" baseline="0" dirty="0" err="1" smtClean="0"/>
              <a:t>Vaisnava</a:t>
            </a:r>
            <a:r>
              <a:rPr lang="en-US" baseline="0" dirty="0" smtClean="0"/>
              <a:t> -&gt; no pride, no envy, always thinking good for others, not concerned what happens to him as far justices &amp; injustices of the world</a:t>
            </a:r>
          </a:p>
          <a:p>
            <a:endParaRPr lang="en-US" baseline="0" dirty="0" smtClean="0"/>
          </a:p>
          <a:p>
            <a:r>
              <a:rPr lang="en-US" baseline="0" dirty="0" smtClean="0"/>
              <a:t>SB 10.14.8</a:t>
            </a:r>
          </a:p>
          <a:p>
            <a:r>
              <a:rPr lang="en-US" baseline="0" dirty="0" smtClean="0"/>
              <a:t>tat </a:t>
            </a:r>
            <a:r>
              <a:rPr lang="en-US" baseline="0" dirty="0" err="1" smtClean="0"/>
              <a:t>te</a:t>
            </a:r>
            <a:r>
              <a:rPr lang="en-US" baseline="0" dirty="0" smtClean="0"/>
              <a:t> '</a:t>
            </a:r>
            <a:r>
              <a:rPr lang="en-US" baseline="0" dirty="0" err="1" smtClean="0"/>
              <a:t>nukampām</a:t>
            </a:r>
            <a:r>
              <a:rPr lang="en-US" baseline="0" dirty="0" smtClean="0"/>
              <a:t>́ </a:t>
            </a:r>
            <a:r>
              <a:rPr lang="en-US" baseline="0" dirty="0" err="1" smtClean="0"/>
              <a:t>su-samīkṣamāṇo</a:t>
            </a:r>
            <a:r>
              <a:rPr lang="en-US" baseline="0" dirty="0" smtClean="0"/>
              <a:t> </a:t>
            </a:r>
          </a:p>
          <a:p>
            <a:r>
              <a:rPr lang="en-US" baseline="0" dirty="0" err="1" smtClean="0"/>
              <a:t>bhuñjāna</a:t>
            </a:r>
            <a:r>
              <a:rPr lang="en-US" baseline="0" dirty="0" smtClean="0"/>
              <a:t> </a:t>
            </a:r>
            <a:r>
              <a:rPr lang="en-US" baseline="0" dirty="0" err="1" smtClean="0"/>
              <a:t>evātma-kṛtam</a:t>
            </a:r>
            <a:r>
              <a:rPr lang="en-US" baseline="0" dirty="0" smtClean="0"/>
              <a:t>́ </a:t>
            </a:r>
            <a:r>
              <a:rPr lang="en-US" baseline="0" dirty="0" err="1" smtClean="0"/>
              <a:t>vipākam</a:t>
            </a:r>
            <a:r>
              <a:rPr lang="en-US" baseline="0" dirty="0" smtClean="0"/>
              <a:t> </a:t>
            </a:r>
          </a:p>
          <a:p>
            <a:r>
              <a:rPr lang="en-US" baseline="0" dirty="0" err="1" smtClean="0"/>
              <a:t>hṛd-vāg-vapurbhir</a:t>
            </a:r>
            <a:r>
              <a:rPr lang="en-US" baseline="0" dirty="0" smtClean="0"/>
              <a:t> </a:t>
            </a:r>
            <a:r>
              <a:rPr lang="en-US" baseline="0" dirty="0" err="1" smtClean="0"/>
              <a:t>vidadhan</a:t>
            </a:r>
            <a:r>
              <a:rPr lang="en-US" baseline="0" dirty="0" smtClean="0"/>
              <a:t> </a:t>
            </a:r>
            <a:r>
              <a:rPr lang="en-US" baseline="0" dirty="0" err="1" smtClean="0"/>
              <a:t>namas</a:t>
            </a:r>
            <a:r>
              <a:rPr lang="en-US" baseline="0" dirty="0" smtClean="0"/>
              <a:t> </a:t>
            </a:r>
            <a:r>
              <a:rPr lang="en-US" baseline="0" dirty="0" err="1" smtClean="0"/>
              <a:t>te</a:t>
            </a:r>
            <a:r>
              <a:rPr lang="en-US" baseline="0" dirty="0" smtClean="0"/>
              <a:t> </a:t>
            </a:r>
          </a:p>
          <a:p>
            <a:r>
              <a:rPr lang="en-US" baseline="0" dirty="0" err="1" smtClean="0"/>
              <a:t>jīveta</a:t>
            </a:r>
            <a:r>
              <a:rPr lang="en-US" baseline="0" dirty="0" smtClean="0"/>
              <a:t> </a:t>
            </a:r>
            <a:r>
              <a:rPr lang="en-US" baseline="0" dirty="0" err="1" smtClean="0"/>
              <a:t>yo</a:t>
            </a:r>
            <a:r>
              <a:rPr lang="en-US" baseline="0" dirty="0" smtClean="0"/>
              <a:t> </a:t>
            </a:r>
            <a:r>
              <a:rPr lang="en-US" baseline="0" dirty="0" err="1" smtClean="0"/>
              <a:t>mukti-pade</a:t>
            </a:r>
            <a:r>
              <a:rPr lang="en-US" baseline="0" dirty="0" smtClean="0"/>
              <a:t> </a:t>
            </a:r>
            <a:r>
              <a:rPr lang="en-US" baseline="0" dirty="0" err="1" smtClean="0"/>
              <a:t>sa</a:t>
            </a:r>
            <a:r>
              <a:rPr lang="en-US" baseline="0" dirty="0" smtClean="0"/>
              <a:t> </a:t>
            </a:r>
            <a:r>
              <a:rPr lang="en-US" baseline="0" dirty="0" err="1" smtClean="0"/>
              <a:t>dāya-bhāk</a:t>
            </a:r>
            <a:endParaRPr lang="en-US" baseline="0" dirty="0" smtClean="0"/>
          </a:p>
          <a:p>
            <a:endParaRPr lang="en-US" baseline="0" dirty="0" smtClean="0"/>
          </a:p>
          <a:p>
            <a:r>
              <a:rPr lang="en-US" baseline="0" dirty="0" smtClean="0"/>
              <a:t>NP was smashed with pot by Madai and he tried to do again. The Lord came like fire to protect but NP cried and asked them to be forgiven.</a:t>
            </a:r>
          </a:p>
          <a:p>
            <a:r>
              <a:rPr lang="en-US" baseline="0" dirty="0" smtClean="0"/>
              <a:t>Jagai stopped and NP saw the good qualities in them and forgive them.</a:t>
            </a:r>
          </a:p>
          <a:p>
            <a:r>
              <a:rPr lang="en-US" baseline="0" dirty="0" smtClean="0"/>
              <a:t>Their hearts transformed.</a:t>
            </a:r>
          </a:p>
          <a:p>
            <a:endParaRPr lang="en-US" baseline="0" dirty="0" smtClean="0"/>
          </a:p>
          <a:p>
            <a:r>
              <a:rPr lang="en-US" baseline="0" dirty="0" smtClean="0"/>
              <a:t>SB 9</a:t>
            </a:r>
            <a:r>
              <a:rPr lang="en-US" baseline="30000" dirty="0" smtClean="0"/>
              <a:t>th</a:t>
            </a:r>
            <a:r>
              <a:rPr lang="en-US" baseline="0" dirty="0" smtClean="0"/>
              <a:t> Canto. </a:t>
            </a:r>
            <a:r>
              <a:rPr lang="en-US" baseline="0" dirty="0" err="1" smtClean="0"/>
              <a:t>Jamadagni’s</a:t>
            </a:r>
            <a:r>
              <a:rPr lang="en-US" baseline="0" dirty="0" smtClean="0"/>
              <a:t> </a:t>
            </a:r>
            <a:r>
              <a:rPr lang="en-US" baseline="0" dirty="0" err="1" smtClean="0"/>
              <a:t>kamadenu</a:t>
            </a:r>
            <a:r>
              <a:rPr lang="en-US" baseline="0" dirty="0" smtClean="0"/>
              <a:t> cow stolen.</a:t>
            </a:r>
          </a:p>
          <a:p>
            <a:r>
              <a:rPr lang="en-US" baseline="0" dirty="0" smtClean="0"/>
              <a:t>Story of </a:t>
            </a:r>
            <a:r>
              <a:rPr lang="en-US" baseline="0" dirty="0" err="1" smtClean="0"/>
              <a:t>Karthviravyarjuna</a:t>
            </a:r>
            <a:r>
              <a:rPr lang="en-US" baseline="0" dirty="0" smtClean="0"/>
              <a:t>.</a:t>
            </a:r>
          </a:p>
          <a:p>
            <a:r>
              <a:rPr lang="en-US" baseline="0" dirty="0" smtClean="0"/>
              <a:t>City of </a:t>
            </a:r>
            <a:r>
              <a:rPr lang="en-US" baseline="0" dirty="0" err="1" smtClean="0"/>
              <a:t>Mahismata</a:t>
            </a:r>
            <a:r>
              <a:rPr lang="en-US" baseline="0" dirty="0" smtClean="0"/>
              <a:t>, </a:t>
            </a:r>
            <a:r>
              <a:rPr lang="en-US" baseline="0" dirty="0" err="1" smtClean="0"/>
              <a:t>narmada</a:t>
            </a:r>
            <a:r>
              <a:rPr lang="en-US" baseline="0" dirty="0" smtClean="0"/>
              <a:t> river. Stopped the current of the river with his thousand arms. </a:t>
            </a:r>
          </a:p>
          <a:p>
            <a:r>
              <a:rPr lang="en-US" baseline="0" dirty="0" err="1" smtClean="0"/>
              <a:t>Ravana</a:t>
            </a:r>
            <a:r>
              <a:rPr lang="en-US" baseline="0" dirty="0" smtClean="0"/>
              <a:t> got disturbed.</a:t>
            </a:r>
          </a:p>
          <a:p>
            <a:r>
              <a:rPr lang="en-US" baseline="0" dirty="0" err="1" smtClean="0"/>
              <a:t>Powerfull</a:t>
            </a:r>
            <a:r>
              <a:rPr lang="en-US" baseline="0" dirty="0" smtClean="0"/>
              <a:t> and captured like a monkey.</a:t>
            </a:r>
          </a:p>
          <a:p>
            <a:r>
              <a:rPr lang="en-US" baseline="0" dirty="0" smtClean="0"/>
              <a:t>10,000 sons and many soldiers came to the ashram.</a:t>
            </a:r>
          </a:p>
          <a:p>
            <a:r>
              <a:rPr lang="en-US" baseline="0" dirty="0" err="1" smtClean="0"/>
              <a:t>Kamadenu</a:t>
            </a:r>
            <a:r>
              <a:rPr lang="en-US" baseline="0" dirty="0" smtClean="0"/>
              <a:t> produced feast for them. KVA become envious instead of grateful.</a:t>
            </a:r>
          </a:p>
          <a:p>
            <a:r>
              <a:rPr lang="en-US" baseline="0" dirty="0" smtClean="0"/>
              <a:t>KVA sent army to steal the cow.</a:t>
            </a:r>
          </a:p>
          <a:p>
            <a:r>
              <a:rPr lang="en-US" baseline="0" dirty="0" err="1" smtClean="0"/>
              <a:t>Parasuram</a:t>
            </a:r>
            <a:r>
              <a:rPr lang="en-US" baseline="0" dirty="0" smtClean="0"/>
              <a:t> -&gt; destroyed the army with speed of mind and wind</a:t>
            </a:r>
          </a:p>
          <a:p>
            <a:endParaRPr lang="en-US" baseline="0" dirty="0" smtClean="0"/>
          </a:p>
          <a:p>
            <a:r>
              <a:rPr lang="en-US" baseline="0" dirty="0" err="1" smtClean="0"/>
              <a:t>Jamagagni</a:t>
            </a:r>
            <a:r>
              <a:rPr lang="en-US" baseline="0" dirty="0" smtClean="0"/>
              <a:t> -&gt; </a:t>
            </a:r>
            <a:r>
              <a:rPr lang="en-US" baseline="0" dirty="0" err="1" smtClean="0"/>
              <a:t>Parasuram</a:t>
            </a:r>
            <a:r>
              <a:rPr lang="en-US" baseline="0" dirty="0" smtClean="0"/>
              <a:t>. You are brahman. The quality of brahman is to forgive.</a:t>
            </a:r>
          </a:p>
          <a:p>
            <a:r>
              <a:rPr lang="en-US" baseline="0" dirty="0" smtClean="0"/>
              <a:t>Different qualities beautify different person in different order</a:t>
            </a:r>
          </a:p>
          <a:p>
            <a:r>
              <a:rPr lang="en-US" baseline="0" dirty="0" smtClean="0"/>
              <a:t>Woman -&gt; chaste, </a:t>
            </a:r>
            <a:r>
              <a:rPr lang="en-US" baseline="0" dirty="0" err="1" smtClean="0"/>
              <a:t>grahasta</a:t>
            </a:r>
            <a:r>
              <a:rPr lang="en-US" baseline="0" dirty="0" smtClean="0"/>
              <a:t> -&gt; charity, </a:t>
            </a:r>
            <a:r>
              <a:rPr lang="en-US" baseline="0" dirty="0" err="1" smtClean="0"/>
              <a:t>brahmachari</a:t>
            </a:r>
            <a:r>
              <a:rPr lang="en-US" baseline="0" dirty="0" smtClean="0"/>
              <a:t> -&gt; service, </a:t>
            </a:r>
            <a:r>
              <a:rPr lang="en-US" baseline="0" dirty="0" err="1" smtClean="0"/>
              <a:t>sannyasi</a:t>
            </a:r>
            <a:r>
              <a:rPr lang="en-US" baseline="0" dirty="0" smtClean="0"/>
              <a:t> -&gt; preaching, </a:t>
            </a:r>
            <a:r>
              <a:rPr lang="en-US" baseline="0" dirty="0" err="1" smtClean="0"/>
              <a:t>ksatriya</a:t>
            </a:r>
            <a:r>
              <a:rPr lang="en-US" baseline="0" dirty="0" smtClean="0"/>
              <a:t> -&gt; </a:t>
            </a:r>
            <a:r>
              <a:rPr lang="en-US" baseline="0" dirty="0" err="1" smtClean="0"/>
              <a:t>chivaly</a:t>
            </a:r>
            <a:r>
              <a:rPr lang="en-US" baseline="0" dirty="0" smtClean="0"/>
              <a:t> to protect innocent, </a:t>
            </a:r>
            <a:r>
              <a:rPr lang="en-US" baseline="0" dirty="0" err="1" smtClean="0"/>
              <a:t>vaisya</a:t>
            </a:r>
            <a:r>
              <a:rPr lang="en-US" baseline="0" dirty="0" smtClean="0"/>
              <a:t> -&gt; cow protection and economic </a:t>
            </a:r>
            <a:r>
              <a:rPr lang="en-US" baseline="0" dirty="0" err="1" smtClean="0"/>
              <a:t>dev</a:t>
            </a:r>
            <a:r>
              <a:rPr lang="en-US" baseline="0" dirty="0" smtClean="0"/>
              <a:t>, </a:t>
            </a:r>
            <a:r>
              <a:rPr lang="en-US" baseline="0" dirty="0" err="1" smtClean="0"/>
              <a:t>sudra</a:t>
            </a:r>
            <a:r>
              <a:rPr lang="en-US" baseline="0" dirty="0" smtClean="0"/>
              <a:t> by loyalty to his master</a:t>
            </a:r>
          </a:p>
          <a:p>
            <a:r>
              <a:rPr lang="en-US" baseline="0" dirty="0" err="1" smtClean="0"/>
              <a:t>Brahmana</a:t>
            </a:r>
            <a:r>
              <a:rPr lang="en-US" baseline="0" dirty="0" smtClean="0"/>
              <a:t> by his quality to forgive.</a:t>
            </a:r>
          </a:p>
          <a:p>
            <a:endParaRPr lang="en-US" baseline="0" dirty="0" smtClean="0"/>
          </a:p>
          <a:p>
            <a:r>
              <a:rPr lang="en-US" baseline="0" dirty="0" smtClean="0"/>
              <a:t>LC </a:t>
            </a:r>
            <a:r>
              <a:rPr lang="en-US" baseline="0" dirty="0" err="1" smtClean="0"/>
              <a:t>didn</a:t>
            </a:r>
            <a:r>
              <a:rPr lang="fr-FR" baseline="0" dirty="0" smtClean="0"/>
              <a:t>’</a:t>
            </a:r>
            <a:r>
              <a:rPr lang="en-US" baseline="0" dirty="0" smtClean="0"/>
              <a:t>t take action against </a:t>
            </a:r>
            <a:r>
              <a:rPr lang="en-US" baseline="0" dirty="0" err="1" smtClean="0"/>
              <a:t>Ramachandra</a:t>
            </a:r>
            <a:r>
              <a:rPr lang="en-US" baseline="0" dirty="0" smtClean="0"/>
              <a:t> </a:t>
            </a:r>
            <a:r>
              <a:rPr lang="en-US" baseline="0" dirty="0" err="1" smtClean="0"/>
              <a:t>Puri</a:t>
            </a:r>
            <a:r>
              <a:rPr lang="en-US" baseline="0" dirty="0" smtClean="0"/>
              <a:t>. He was propagating lies and </a:t>
            </a:r>
            <a:r>
              <a:rPr lang="en-US" baseline="0" dirty="0" err="1" smtClean="0"/>
              <a:t>blasephme</a:t>
            </a:r>
            <a:r>
              <a:rPr lang="en-US" baseline="0" dirty="0" smtClean="0"/>
              <a:t> LC. </a:t>
            </a:r>
          </a:p>
          <a:p>
            <a:r>
              <a:rPr lang="en-US" baseline="0" dirty="0" smtClean="0"/>
              <a:t>LC said he is like my father and helping my KC. LC forgave him.</a:t>
            </a:r>
          </a:p>
          <a:p>
            <a:endParaRPr lang="en-US" baseline="0" dirty="0" smtClean="0"/>
          </a:p>
          <a:p>
            <a:r>
              <a:rPr lang="en-US" baseline="0" dirty="0" smtClean="0"/>
              <a:t>Srngi had brahminical power but no proper discrimination. He </a:t>
            </a:r>
            <a:r>
              <a:rPr lang="en-US" baseline="0" dirty="0" err="1" smtClean="0"/>
              <a:t>didn</a:t>
            </a:r>
            <a:r>
              <a:rPr lang="fr-FR" baseline="0" dirty="0" smtClean="0"/>
              <a:t>’</a:t>
            </a:r>
            <a:r>
              <a:rPr lang="en-US" baseline="0" dirty="0" smtClean="0"/>
              <a:t>t see the truth behind.</a:t>
            </a:r>
          </a:p>
          <a:p>
            <a:r>
              <a:rPr lang="en-US" baseline="0" dirty="0" smtClean="0"/>
              <a:t>Religious </a:t>
            </a:r>
            <a:r>
              <a:rPr lang="en-US" baseline="0" dirty="0" err="1" smtClean="0"/>
              <a:t>fanaticsm</a:t>
            </a:r>
            <a:r>
              <a:rPr lang="en-US" baseline="0" dirty="0" smtClean="0"/>
              <a:t>. Religion </a:t>
            </a:r>
            <a:r>
              <a:rPr lang="en-US" baseline="0" dirty="0" smtClean="0">
                <a:sym typeface="Wingdings"/>
              </a:rPr>
              <a:t> Philosophy.</a:t>
            </a:r>
          </a:p>
          <a:p>
            <a:r>
              <a:rPr lang="en-US" baseline="0" dirty="0" smtClean="0">
                <a:sym typeface="Wingdings"/>
              </a:rPr>
              <a:t>Fanaticism born of false ego. I am brahman and my fathers is offended and the king needs to be punished.</a:t>
            </a:r>
          </a:p>
          <a:p>
            <a:r>
              <a:rPr lang="en-US" baseline="0" dirty="0" smtClean="0">
                <a:sym typeface="Wingdings"/>
              </a:rPr>
              <a:t>Immature people become fanatical without proper discrimination and the people suffer due to them.</a:t>
            </a:r>
          </a:p>
          <a:p>
            <a:endParaRPr lang="en-US" baseline="0" dirty="0" smtClean="0">
              <a:sym typeface="Wingdings"/>
            </a:endParaRPr>
          </a:p>
          <a:p>
            <a:r>
              <a:rPr lang="en-US" baseline="0" dirty="0" smtClean="0">
                <a:sym typeface="Wingdings"/>
              </a:rPr>
              <a:t>MP, </a:t>
            </a:r>
            <a:r>
              <a:rPr lang="en-US" baseline="0" dirty="0" err="1" smtClean="0">
                <a:sym typeface="Wingdings"/>
              </a:rPr>
              <a:t>didn</a:t>
            </a:r>
            <a:r>
              <a:rPr lang="fr-FR" baseline="0" dirty="0" smtClean="0">
                <a:sym typeface="Wingdings"/>
              </a:rPr>
              <a:t>’</a:t>
            </a:r>
            <a:r>
              <a:rPr lang="en-US" baseline="0" dirty="0" smtClean="0">
                <a:sym typeface="Wingdings"/>
              </a:rPr>
              <a:t>t say this is not proper curse for me and it is injustice for the mistake I committed.</a:t>
            </a:r>
          </a:p>
          <a:p>
            <a:r>
              <a:rPr lang="en-US" baseline="0" dirty="0" smtClean="0">
                <a:sym typeface="Wingdings"/>
              </a:rPr>
              <a:t>He accepted the curse with the mood that I deserve and didn’t counter curse.</a:t>
            </a:r>
          </a:p>
          <a:p>
            <a:r>
              <a:rPr lang="en-US" baseline="0" dirty="0" smtClean="0">
                <a:sym typeface="Wingdings"/>
              </a:rPr>
              <a:t>He took complete shelter of the Lord.</a:t>
            </a:r>
          </a:p>
          <a:p>
            <a:r>
              <a:rPr lang="en-US" baseline="0" dirty="0" smtClean="0">
                <a:sym typeface="Wingdings"/>
              </a:rPr>
              <a:t>Candidate eligible for real Liberation. Liberation means unalloyed devotion.</a:t>
            </a:r>
          </a:p>
          <a:p>
            <a:endParaRPr lang="en-US" baseline="0" dirty="0" smtClean="0">
              <a:sym typeface="Wingdings"/>
            </a:endParaRPr>
          </a:p>
          <a:p>
            <a:r>
              <a:rPr lang="en-US" baseline="0" dirty="0" smtClean="0">
                <a:sym typeface="Wingdings"/>
              </a:rPr>
              <a:t>So much to learn from this story.</a:t>
            </a:r>
          </a:p>
          <a:p>
            <a:r>
              <a:rPr lang="en-US" baseline="0" dirty="0" smtClean="0">
                <a:sym typeface="Wingdings"/>
              </a:rPr>
              <a:t>Srngi -&gt; what not do and MP  what to do. </a:t>
            </a:r>
            <a:r>
              <a:rPr lang="en-US" baseline="0" dirty="0" err="1" smtClean="0">
                <a:sym typeface="Wingdings"/>
              </a:rPr>
              <a:t>Samik</a:t>
            </a:r>
            <a:r>
              <a:rPr lang="en-US" baseline="0" dirty="0" smtClean="0">
                <a:sym typeface="Wingdings"/>
              </a:rPr>
              <a:t> </a:t>
            </a:r>
            <a:r>
              <a:rPr lang="en-US" baseline="0" dirty="0" err="1" smtClean="0">
                <a:sym typeface="Wingdings"/>
              </a:rPr>
              <a:t>rsi</a:t>
            </a:r>
            <a:r>
              <a:rPr lang="en-US" baseline="0" dirty="0" smtClean="0">
                <a:sym typeface="Wingdings"/>
              </a:rPr>
              <a:t> is in between explaining perfectly.</a:t>
            </a:r>
          </a:p>
          <a:p>
            <a:endParaRPr lang="en-US" baseline="0" dirty="0" smtClean="0">
              <a:sym typeface="Wingdings"/>
            </a:endParaRPr>
          </a:p>
          <a:p>
            <a:r>
              <a:rPr lang="en-US" baseline="0" dirty="0" smtClean="0">
                <a:sym typeface="Wingdings"/>
              </a:rPr>
              <a:t>In kali – age of quarrel and hypocrisy, it is not possible to have any type of unity or congenial relationship will survive what to speak of Love and Trust without the quality of forgiveness.</a:t>
            </a:r>
          </a:p>
          <a:p>
            <a:r>
              <a:rPr lang="en-US" baseline="0" dirty="0" smtClean="0">
                <a:sym typeface="Wingdings"/>
              </a:rPr>
              <a:t>Nature of the age, people commit offenses again each other. Sometimes big offences and sometime they become victim of circumstances.</a:t>
            </a:r>
          </a:p>
          <a:p>
            <a:r>
              <a:rPr lang="en-US" baseline="0" dirty="0" smtClean="0">
                <a:sym typeface="Wingdings"/>
              </a:rPr>
              <a:t>Fearful and social pressure, mind out of control.</a:t>
            </a:r>
          </a:p>
          <a:p>
            <a:r>
              <a:rPr lang="en-US" baseline="0" dirty="0" smtClean="0">
                <a:sym typeface="Wingdings"/>
              </a:rPr>
              <a:t>every atom is surcharged with the influence of kali.</a:t>
            </a:r>
          </a:p>
          <a:p>
            <a:endParaRPr lang="en-US" baseline="0" dirty="0" smtClean="0">
              <a:sym typeface="Wingdings"/>
            </a:endParaRPr>
          </a:p>
          <a:p>
            <a:r>
              <a:rPr lang="en-US" baseline="0" dirty="0" smtClean="0">
                <a:sym typeface="Wingdings"/>
              </a:rPr>
              <a:t>Devotees must be forgiving. Prabhupada forgave his disciples who committed offence.</a:t>
            </a:r>
          </a:p>
          <a:p>
            <a:endParaRPr lang="en-US" baseline="0" dirty="0" smtClean="0"/>
          </a:p>
          <a:p>
            <a:r>
              <a:rPr lang="en-US" baseline="0" dirty="0" smtClean="0"/>
              <a:t>Satsang of devotees will survive only when there is forgiveness.</a:t>
            </a:r>
          </a:p>
          <a:p>
            <a:endParaRPr lang="en-US" baseline="0" dirty="0" smtClean="0"/>
          </a:p>
          <a:p>
            <a:r>
              <a:rPr lang="en-US" baseline="0" dirty="0" smtClean="0"/>
              <a:t>Jagai and Madai </a:t>
            </a:r>
            <a:r>
              <a:rPr lang="en-US" baseline="0" dirty="0" smtClean="0">
                <a:sym typeface="Wingdings"/>
              </a:rPr>
              <a:t> sinners. LC took all the sins. </a:t>
            </a:r>
            <a:r>
              <a:rPr lang="en-US" baseline="0" dirty="0" err="1" smtClean="0">
                <a:sym typeface="Wingdings"/>
              </a:rPr>
              <a:t>Gaura</a:t>
            </a:r>
            <a:r>
              <a:rPr lang="en-US" baseline="0" dirty="0" smtClean="0">
                <a:sym typeface="Wingdings"/>
              </a:rPr>
              <a:t> </a:t>
            </a:r>
            <a:r>
              <a:rPr lang="en-US" baseline="0" dirty="0" err="1" smtClean="0">
                <a:sym typeface="Wingdings"/>
              </a:rPr>
              <a:t>Sundar</a:t>
            </a:r>
            <a:r>
              <a:rPr lang="en-US" baseline="0" dirty="0" smtClean="0">
                <a:sym typeface="Wingdings"/>
              </a:rPr>
              <a:t> became </a:t>
            </a:r>
            <a:r>
              <a:rPr lang="en-US" baseline="0" dirty="0" err="1" smtClean="0">
                <a:sym typeface="Wingdings"/>
              </a:rPr>
              <a:t>Shyama</a:t>
            </a:r>
            <a:r>
              <a:rPr lang="en-US" baseline="0" dirty="0" smtClean="0">
                <a:sym typeface="Wingdings"/>
              </a:rPr>
              <a:t> </a:t>
            </a:r>
            <a:r>
              <a:rPr lang="en-US" baseline="0" dirty="0" err="1" smtClean="0">
                <a:sym typeface="Wingdings"/>
              </a:rPr>
              <a:t>sundar</a:t>
            </a:r>
            <a:r>
              <a:rPr lang="en-US" baseline="0" dirty="0" smtClean="0">
                <a:sym typeface="Wingdings"/>
              </a:rPr>
              <a:t>.</a:t>
            </a:r>
          </a:p>
          <a:p>
            <a:r>
              <a:rPr lang="en-US" baseline="0" dirty="0" smtClean="0">
                <a:sym typeface="Wingdings"/>
              </a:rPr>
              <a:t>LC asked everybody to do </a:t>
            </a:r>
            <a:r>
              <a:rPr lang="en-US" baseline="0" dirty="0" err="1" smtClean="0">
                <a:sym typeface="Wingdings"/>
              </a:rPr>
              <a:t>harinam</a:t>
            </a:r>
            <a:r>
              <a:rPr lang="en-US" baseline="0" dirty="0" smtClean="0">
                <a:sym typeface="Wingdings"/>
              </a:rPr>
              <a:t> to drive away all the sins.</a:t>
            </a:r>
          </a:p>
          <a:p>
            <a:r>
              <a:rPr lang="en-US" baseline="0" dirty="0" smtClean="0">
                <a:sym typeface="Wingdings"/>
              </a:rPr>
              <a:t>Where will the sins will go? In the hearts of the persons who offend </a:t>
            </a:r>
            <a:r>
              <a:rPr lang="en-US" baseline="0" dirty="0" err="1" smtClean="0">
                <a:sym typeface="Wingdings"/>
              </a:rPr>
              <a:t>vaisnavas</a:t>
            </a:r>
            <a:r>
              <a:rPr lang="en-US" baseline="0" dirty="0" smtClean="0">
                <a:sym typeface="Wingdings"/>
              </a:rPr>
              <a:t>.</a:t>
            </a:r>
          </a:p>
          <a:p>
            <a:r>
              <a:rPr lang="en-US" baseline="0" dirty="0" smtClean="0">
                <a:sym typeface="Wingdings"/>
              </a:rPr>
              <a:t>Everybody danced and became one </a:t>
            </a:r>
            <a:r>
              <a:rPr lang="en-US" baseline="0" dirty="0" err="1" smtClean="0">
                <a:sym typeface="Wingdings"/>
              </a:rPr>
              <a:t>familty</a:t>
            </a:r>
            <a:r>
              <a:rPr lang="en-US" baseline="0" dirty="0" smtClean="0">
                <a:sym typeface="Wingdings"/>
              </a:rPr>
              <a:t>. LC become </a:t>
            </a:r>
            <a:r>
              <a:rPr lang="en-US" baseline="0" dirty="0" err="1" smtClean="0">
                <a:sym typeface="Wingdings"/>
              </a:rPr>
              <a:t>Gaura</a:t>
            </a:r>
            <a:r>
              <a:rPr lang="en-US" baseline="0" dirty="0" smtClean="0">
                <a:sym typeface="Wingdings"/>
              </a:rPr>
              <a:t> </a:t>
            </a:r>
            <a:r>
              <a:rPr lang="en-US" baseline="0" dirty="0" err="1" smtClean="0">
                <a:sym typeface="Wingdings"/>
              </a:rPr>
              <a:t>Sundar</a:t>
            </a:r>
            <a:r>
              <a:rPr lang="en-US" baseline="0" dirty="0" smtClean="0">
                <a:sym typeface="Wingdings"/>
              </a:rPr>
              <a:t> again.</a:t>
            </a:r>
          </a:p>
          <a:p>
            <a:endParaRPr lang="en-US" baseline="0" dirty="0" smtClean="0">
              <a:sym typeface="Wingdings"/>
            </a:endParaRPr>
          </a:p>
          <a:p>
            <a:r>
              <a:rPr lang="en-US" baseline="0" dirty="0" smtClean="0">
                <a:sym typeface="Wingdings"/>
              </a:rPr>
              <a:t>We have to learn to see in a progressive way how the path of Bhakti is meant to replace the negative with the positive.</a:t>
            </a:r>
          </a:p>
          <a:p>
            <a:r>
              <a:rPr lang="en-US" baseline="0" dirty="0" smtClean="0"/>
              <a:t>United we stand divided we fall. </a:t>
            </a:r>
            <a:r>
              <a:rPr lang="en-US" baseline="0" dirty="0" err="1" smtClean="0"/>
              <a:t>Eg</a:t>
            </a:r>
            <a:r>
              <a:rPr lang="en-US" baseline="0" dirty="0" smtClean="0"/>
              <a:t> of sticks.</a:t>
            </a:r>
          </a:p>
          <a:p>
            <a:endParaRPr lang="en-US" baseline="0" dirty="0" smtClean="0"/>
          </a:p>
          <a:p>
            <a:r>
              <a:rPr lang="en-US" baseline="0" dirty="0" smtClean="0"/>
              <a:t>Silent </a:t>
            </a:r>
            <a:r>
              <a:rPr lang="en-US" baseline="0" dirty="0" err="1" smtClean="0"/>
              <a:t>mediatation</a:t>
            </a:r>
            <a:r>
              <a:rPr lang="en-US" baseline="0" dirty="0" smtClean="0"/>
              <a:t> we cant do in city. Nothing called group mediations. Only in Bhakti, the group activity is allowed by </a:t>
            </a:r>
            <a:r>
              <a:rPr lang="en-US" baseline="0" dirty="0" err="1" smtClean="0"/>
              <a:t>sankiran</a:t>
            </a:r>
            <a:r>
              <a:rPr lang="en-US" baseline="0" dirty="0" smtClean="0"/>
              <a:t>.</a:t>
            </a:r>
          </a:p>
          <a:p>
            <a:endParaRPr lang="en-US" baseline="0" dirty="0" smtClean="0"/>
          </a:p>
          <a:p>
            <a:r>
              <a:rPr lang="en-US" baseline="0" dirty="0" smtClean="0"/>
              <a:t>How to sustain unity.</a:t>
            </a:r>
          </a:p>
          <a:p>
            <a:r>
              <a:rPr lang="en-US" baseline="0" dirty="0" smtClean="0"/>
              <a:t>SP said The oil to keep the wheel of KC movement going is Love and Trust.</a:t>
            </a:r>
          </a:p>
          <a:p>
            <a:r>
              <a:rPr lang="en-US" baseline="0" dirty="0" smtClean="0"/>
              <a:t>Love and trust? It is very difficult.</a:t>
            </a:r>
          </a:p>
          <a:p>
            <a:r>
              <a:rPr lang="en-US" baseline="0" dirty="0" smtClean="0"/>
              <a:t>Offenses against each others, mistakes and clashing of egos.</a:t>
            </a:r>
          </a:p>
          <a:p>
            <a:endParaRPr lang="en-US" baseline="0" dirty="0" smtClean="0"/>
          </a:p>
          <a:p>
            <a:r>
              <a:rPr lang="en-US" baseline="0" dirty="0" smtClean="0"/>
              <a:t>Devotees have to to  to be forgiving.</a:t>
            </a:r>
          </a:p>
          <a:p>
            <a:r>
              <a:rPr lang="en-US" baseline="0" dirty="0" smtClean="0"/>
              <a:t>Willing to put aside our own agendas for the sake of common cause of mission of LC and SP.</a:t>
            </a:r>
          </a:p>
          <a:p>
            <a:r>
              <a:rPr lang="en-US" baseline="0" dirty="0" smtClean="0"/>
              <a:t>Otherwise simply be fighting and simply be divisions.</a:t>
            </a:r>
          </a:p>
          <a:p>
            <a:r>
              <a:rPr lang="en-US" baseline="0" dirty="0" smtClean="0"/>
              <a:t>SP, most significant warning and continuously warned that we should not divide and remain united. That is ISKCON.</a:t>
            </a:r>
          </a:p>
          <a:p>
            <a:endParaRPr lang="en-US" baseline="0" dirty="0" smtClean="0"/>
          </a:p>
          <a:p>
            <a:r>
              <a:rPr lang="en-US" baseline="0" dirty="0" smtClean="0"/>
              <a:t>Unity on the basis of purity. If we are really taking shelter of the holy names, really developing taste for hearing and reading SB, really absorbed in the process of Devotional service we will raise above Ego </a:t>
            </a:r>
          </a:p>
          <a:p>
            <a:r>
              <a:rPr lang="en-US" baseline="0" dirty="0" smtClean="0"/>
              <a:t>We take shelter of Krishna when difficulties come.</a:t>
            </a:r>
          </a:p>
          <a:p>
            <a:r>
              <a:rPr lang="en-US" baseline="0" dirty="0" smtClean="0"/>
              <a:t>We will not fight, avenge, out do one another in a egoistic way.</a:t>
            </a:r>
          </a:p>
          <a:p>
            <a:r>
              <a:rPr lang="en-US" baseline="0" dirty="0" smtClean="0"/>
              <a:t>Meaning of Das, Das, Das, dasanudas. </a:t>
            </a:r>
          </a:p>
          <a:p>
            <a:r>
              <a:rPr lang="en-US" baseline="0" dirty="0" smtClean="0"/>
              <a:t>If we are really humble, then you wont think any one can possibly you but will feel that I deserve the worse.</a:t>
            </a:r>
          </a:p>
          <a:p>
            <a:endParaRPr lang="en-US" baseline="0" dirty="0" smtClean="0"/>
          </a:p>
          <a:p>
            <a:r>
              <a:rPr lang="en-US" baseline="0" dirty="0" smtClean="0"/>
              <a:t>Madai felt I deserve the worst.</a:t>
            </a:r>
          </a:p>
          <a:p>
            <a:r>
              <a:rPr lang="en-US" baseline="0" dirty="0" smtClean="0"/>
              <a:t>How many sins we have been forgiven to come to KC.</a:t>
            </a:r>
          </a:p>
          <a:p>
            <a:r>
              <a:rPr lang="en-US" baseline="0" dirty="0" smtClean="0"/>
              <a:t>How can we best serve SP? SP said What I have done to you, you do to others.</a:t>
            </a:r>
          </a:p>
          <a:p>
            <a:r>
              <a:rPr lang="en-US" baseline="0" dirty="0" smtClean="0"/>
              <a:t>SP forgave us and we should be forgiving.</a:t>
            </a:r>
          </a:p>
          <a:p>
            <a:endParaRPr lang="en-US" baseline="0" dirty="0" smtClean="0"/>
          </a:p>
          <a:p>
            <a:r>
              <a:rPr lang="en-US" baseline="0" dirty="0" smtClean="0"/>
              <a:t>Madai was weeping and praying to NP, I have offended so many  and don</a:t>
            </a:r>
            <a:r>
              <a:rPr lang="fr-FR" baseline="0" dirty="0" smtClean="0"/>
              <a:t>’</a:t>
            </a:r>
            <a:r>
              <a:rPr lang="en-US" baseline="0" dirty="0" smtClean="0"/>
              <a:t>t even know how many as I was drunken.</a:t>
            </a:r>
          </a:p>
          <a:p>
            <a:r>
              <a:rPr lang="en-US" baseline="0" dirty="0" smtClean="0"/>
              <a:t>NP took the offence as child kicking the mother.</a:t>
            </a:r>
          </a:p>
          <a:p>
            <a:endParaRPr lang="en-US" baseline="0" dirty="0" smtClean="0"/>
          </a:p>
          <a:p>
            <a:r>
              <a:rPr lang="en-US" baseline="0" dirty="0" smtClean="0"/>
              <a:t>Madai build a bathing </a:t>
            </a:r>
            <a:r>
              <a:rPr lang="en-US" baseline="0" dirty="0" err="1" smtClean="0"/>
              <a:t>ghat</a:t>
            </a:r>
            <a:r>
              <a:rPr lang="en-US" baseline="0" dirty="0" smtClean="0"/>
              <a:t>. People used to throw the stone.</a:t>
            </a:r>
          </a:p>
          <a:p>
            <a:r>
              <a:rPr lang="en-US" baseline="0" dirty="0" smtClean="0"/>
              <a:t>He used to pick and give the stone again and ask them to through again. I deserve worst.</a:t>
            </a:r>
          </a:p>
          <a:p>
            <a:r>
              <a:rPr lang="en-US" baseline="0" dirty="0" smtClean="0"/>
              <a:t>Not think that I am pure and LC took way all the sins.</a:t>
            </a:r>
          </a:p>
          <a:p>
            <a:endParaRPr lang="en-US" baseline="0" dirty="0" smtClean="0"/>
          </a:p>
          <a:p>
            <a:r>
              <a:rPr lang="en-US" baseline="0" dirty="0" smtClean="0"/>
              <a:t>United powerful society, it is important to have the mood of das, das, das dasanudas. </a:t>
            </a:r>
            <a:r>
              <a:rPr lang="en-US" baseline="0" dirty="0" err="1" smtClean="0"/>
              <a:t>Trinad</a:t>
            </a:r>
            <a:r>
              <a:rPr lang="en-US" baseline="0" dirty="0" smtClean="0"/>
              <a:t> </a:t>
            </a:r>
            <a:r>
              <a:rPr lang="en-US" baseline="0" dirty="0" err="1" smtClean="0"/>
              <a:t>api</a:t>
            </a:r>
            <a:r>
              <a:rPr lang="en-US" baseline="0" dirty="0" smtClean="0"/>
              <a:t> </a:t>
            </a:r>
            <a:r>
              <a:rPr lang="en-US" baseline="0" dirty="0" err="1" smtClean="0"/>
              <a:t>sunicena</a:t>
            </a:r>
            <a:r>
              <a:rPr lang="en-US" baseline="0" dirty="0" smtClean="0"/>
              <a:t>.</a:t>
            </a:r>
          </a:p>
          <a:p>
            <a:r>
              <a:rPr lang="en-US" baseline="0" dirty="0" smtClean="0"/>
              <a:t>In this way, actually we can glorify Krishna by chanting the holy names: HK HK KK HH.</a:t>
            </a:r>
          </a:p>
          <a:p>
            <a:r>
              <a:rPr lang="en-US" baseline="0" dirty="0" smtClean="0"/>
              <a:t>And we can have great great impact on the whole planet.</a:t>
            </a:r>
          </a:p>
          <a:p>
            <a:r>
              <a:rPr lang="en-US" baseline="0" dirty="0" smtClean="0"/>
              <a:t>SP said if our devotees are actually united with faith we can change the whole world and make it KC.</a:t>
            </a:r>
          </a:p>
          <a:p>
            <a:r>
              <a:rPr lang="en-US" baseline="0" dirty="0" smtClean="0"/>
              <a:t>We become so caught up, hung up and contaminated with all little differences to fight and quarrel, what is the use?</a:t>
            </a:r>
          </a:p>
          <a:p>
            <a:r>
              <a:rPr lang="en-US" baseline="0" dirty="0" smtClean="0"/>
              <a:t>Nothing is gained and they mission of the lord is compromised.</a:t>
            </a:r>
          </a:p>
          <a:p>
            <a:endParaRPr lang="en-US" baseline="0" dirty="0" smtClean="0"/>
          </a:p>
          <a:p>
            <a:r>
              <a:rPr lang="en-US" baseline="0" dirty="0" smtClean="0"/>
              <a:t>But if we are humble and forgiving, then Krishna will empower us as he empowered maharaja Parīkṣit.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26</a:t>
            </a:fld>
            <a:endParaRPr lang="en-US"/>
          </a:p>
        </p:txBody>
      </p:sp>
    </p:spTree>
    <p:extLst>
      <p:ext uri="{BB962C8B-B14F-4D97-AF65-F5344CB8AC3E}">
        <p14:creationId xmlns:p14="http://schemas.microsoft.com/office/powerpoint/2010/main" val="3205198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rgbClr val="0070C0"/>
                </a:solidFill>
              </a:rPr>
              <a:t>The whole incident is now cleared up. </a:t>
            </a:r>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28</a:t>
            </a:fld>
            <a:endParaRPr lang="en-US"/>
          </a:p>
        </p:txBody>
      </p:sp>
    </p:spTree>
    <p:extLst>
      <p:ext uri="{BB962C8B-B14F-4D97-AF65-F5344CB8AC3E}">
        <p14:creationId xmlns:p14="http://schemas.microsoft.com/office/powerpoint/2010/main" val="2337076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944F0CF-03FF-4FD5-BECE-606BCF5D47DC}" type="slidenum">
              <a:rPr lang="en-US" smtClean="0"/>
              <a:pPr>
                <a:defRPr/>
              </a:pPr>
              <a:t>32</a:t>
            </a:fld>
            <a:endParaRPr lang="en-US"/>
          </a:p>
        </p:txBody>
      </p:sp>
    </p:spTree>
    <p:extLst>
      <p:ext uri="{BB962C8B-B14F-4D97-AF65-F5344CB8AC3E}">
        <p14:creationId xmlns:p14="http://schemas.microsoft.com/office/powerpoint/2010/main" val="4239837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6" name="Freeform 4"/>
            <p:cNvSpPr>
              <a:spLocks/>
            </p:cNvSpPr>
            <p:nvPr/>
          </p:nvSpPr>
          <p:spPr bwMode="hidden">
            <a:xfrm>
              <a:off x="0" y="2496"/>
              <a:ext cx="2112" cy="1604"/>
            </a:xfrm>
            <a:custGeom>
              <a:avLst/>
              <a:gdLst>
                <a:gd name="T0" fmla="*/ 565 w 2123"/>
                <a:gd name="T1" fmla="*/ 789 h 1696"/>
                <a:gd name="T2" fmla="*/ 529 w 2123"/>
                <a:gd name="T3" fmla="*/ 517 h 1696"/>
                <a:gd name="T4" fmla="*/ 655 w 2123"/>
                <a:gd name="T5" fmla="*/ 300 h 1696"/>
                <a:gd name="T6" fmla="*/ 902 w 2123"/>
                <a:gd name="T7" fmla="*/ 445 h 1696"/>
                <a:gd name="T8" fmla="*/ 1184 w 2123"/>
                <a:gd name="T9" fmla="*/ 657 h 1696"/>
                <a:gd name="T10" fmla="*/ 1443 w 2123"/>
                <a:gd name="T11" fmla="*/ 839 h 1696"/>
                <a:gd name="T12" fmla="*/ 1755 w 2123"/>
                <a:gd name="T13" fmla="*/ 1029 h 1696"/>
                <a:gd name="T14" fmla="*/ 1833 w 2123"/>
                <a:gd name="T15" fmla="*/ 1069 h 1696"/>
                <a:gd name="T16" fmla="*/ 1790 w 2123"/>
                <a:gd name="T17" fmla="*/ 1025 h 1696"/>
                <a:gd name="T18" fmla="*/ 1376 w 2123"/>
                <a:gd name="T19" fmla="*/ 758 h 1696"/>
                <a:gd name="T20" fmla="*/ 1058 w 2123"/>
                <a:gd name="T21" fmla="*/ 517 h 1696"/>
                <a:gd name="T22" fmla="*/ 703 w 2123"/>
                <a:gd name="T23" fmla="*/ 249 h 1696"/>
                <a:gd name="T24" fmla="*/ 974 w 2123"/>
                <a:gd name="T25" fmla="*/ 235 h 1696"/>
                <a:gd name="T26" fmla="*/ 1251 w 2123"/>
                <a:gd name="T27" fmla="*/ 240 h 1696"/>
                <a:gd name="T28" fmla="*/ 1574 w 2123"/>
                <a:gd name="T29" fmla="*/ 203 h 1696"/>
                <a:gd name="T30" fmla="*/ 2068 w 2123"/>
                <a:gd name="T31" fmla="*/ 148 h 1696"/>
                <a:gd name="T32" fmla="*/ 2020 w 2123"/>
                <a:gd name="T33" fmla="*/ 131 h 1696"/>
                <a:gd name="T34" fmla="*/ 1503 w 2123"/>
                <a:gd name="T35" fmla="*/ 195 h 1696"/>
                <a:gd name="T36" fmla="*/ 1178 w 2123"/>
                <a:gd name="T37" fmla="*/ 208 h 1696"/>
                <a:gd name="T38" fmla="*/ 739 w 2123"/>
                <a:gd name="T39" fmla="*/ 195 h 1696"/>
                <a:gd name="T40" fmla="*/ 799 w 2123"/>
                <a:gd name="T41" fmla="*/ 172 h 1696"/>
                <a:gd name="T42" fmla="*/ 1112 w 2123"/>
                <a:gd name="T43" fmla="*/ 0 h 1696"/>
                <a:gd name="T44" fmla="*/ 1058 w 2123"/>
                <a:gd name="T45" fmla="*/ 23 h 1696"/>
                <a:gd name="T46" fmla="*/ 985 w 2123"/>
                <a:gd name="T47" fmla="*/ 63 h 1696"/>
                <a:gd name="T48" fmla="*/ 835 w 2123"/>
                <a:gd name="T49" fmla="*/ 145 h 1696"/>
                <a:gd name="T50" fmla="*/ 655 w 2123"/>
                <a:gd name="T51" fmla="*/ 213 h 1696"/>
                <a:gd name="T52" fmla="*/ 619 w 2123"/>
                <a:gd name="T53" fmla="*/ 272 h 1696"/>
                <a:gd name="T54" fmla="*/ 295 w 2123"/>
                <a:gd name="T55" fmla="*/ 445 h 1696"/>
                <a:gd name="T56" fmla="*/ 0 w 2123"/>
                <a:gd name="T57" fmla="*/ 549 h 1696"/>
                <a:gd name="T58" fmla="*/ 0 w 2123"/>
                <a:gd name="T59" fmla="*/ 553 h 1696"/>
                <a:gd name="T60" fmla="*/ 0 w 2123"/>
                <a:gd name="T61" fmla="*/ 581 h 1696"/>
                <a:gd name="T62" fmla="*/ 289 w 2123"/>
                <a:gd name="T63" fmla="*/ 480 h 1696"/>
                <a:gd name="T64" fmla="*/ 577 w 2123"/>
                <a:gd name="T65" fmla="*/ 326 h 1696"/>
                <a:gd name="T66" fmla="*/ 493 w 2123"/>
                <a:gd name="T67" fmla="*/ 508 h 1696"/>
                <a:gd name="T68" fmla="*/ 511 w 2123"/>
                <a:gd name="T69" fmla="*/ 753 h 1696"/>
                <a:gd name="T70" fmla="*/ 450 w 2123"/>
                <a:gd name="T71" fmla="*/ 883 h 1696"/>
                <a:gd name="T72" fmla="*/ 319 w 2123"/>
                <a:gd name="T73" fmla="*/ 1120 h 1696"/>
                <a:gd name="T74" fmla="*/ 313 w 2123"/>
                <a:gd name="T75" fmla="*/ 1283 h 1696"/>
                <a:gd name="T76" fmla="*/ 319 w 2123"/>
                <a:gd name="T77" fmla="*/ 1283 h 1696"/>
                <a:gd name="T78" fmla="*/ 337 w 2123"/>
                <a:gd name="T79" fmla="*/ 1175 h 1696"/>
                <a:gd name="T80" fmla="*/ 565 w 2123"/>
                <a:gd name="T81" fmla="*/ 789 h 1696"/>
                <a:gd name="T82" fmla="*/ 565 w 2123"/>
                <a:gd name="T83" fmla="*/ 789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p:nvSpPr>
          <p:spPr bwMode="hidden">
            <a:xfrm>
              <a:off x="0" y="524"/>
              <a:ext cx="973" cy="1195"/>
            </a:xfrm>
            <a:custGeom>
              <a:avLst/>
              <a:gdLst>
                <a:gd name="T0" fmla="*/ 328 w 969"/>
                <a:gd name="T1" fmla="*/ 1201 h 1192"/>
                <a:gd name="T2" fmla="*/ 500 w 969"/>
                <a:gd name="T3" fmla="*/ 1207 h 1192"/>
                <a:gd name="T4" fmla="*/ 590 w 969"/>
                <a:gd name="T5" fmla="*/ 1165 h 1192"/>
                <a:gd name="T6" fmla="*/ 828 w 969"/>
                <a:gd name="T7" fmla="*/ 1100 h 1192"/>
                <a:gd name="T8" fmla="*/ 953 w 969"/>
                <a:gd name="T9" fmla="*/ 1070 h 1192"/>
                <a:gd name="T10" fmla="*/ 774 w 969"/>
                <a:gd name="T11" fmla="*/ 1001 h 1192"/>
                <a:gd name="T12" fmla="*/ 566 w 969"/>
                <a:gd name="T13" fmla="*/ 963 h 1192"/>
                <a:gd name="T14" fmla="*/ 202 w 969"/>
                <a:gd name="T15" fmla="*/ 981 h 1192"/>
                <a:gd name="T16" fmla="*/ 304 w 969"/>
                <a:gd name="T17" fmla="*/ 903 h 1192"/>
                <a:gd name="T18" fmla="*/ 506 w 969"/>
                <a:gd name="T19" fmla="*/ 813 h 1192"/>
                <a:gd name="T20" fmla="*/ 709 w 969"/>
                <a:gd name="T21" fmla="*/ 681 h 1192"/>
                <a:gd name="T22" fmla="*/ 715 w 969"/>
                <a:gd name="T23" fmla="*/ 681 h 1192"/>
                <a:gd name="T24" fmla="*/ 727 w 969"/>
                <a:gd name="T25" fmla="*/ 675 h 1192"/>
                <a:gd name="T26" fmla="*/ 768 w 969"/>
                <a:gd name="T27" fmla="*/ 657 h 1192"/>
                <a:gd name="T28" fmla="*/ 792 w 969"/>
                <a:gd name="T29" fmla="*/ 651 h 1192"/>
                <a:gd name="T30" fmla="*/ 804 w 969"/>
                <a:gd name="T31" fmla="*/ 639 h 1192"/>
                <a:gd name="T32" fmla="*/ 810 w 969"/>
                <a:gd name="T33" fmla="*/ 627 h 1192"/>
                <a:gd name="T34" fmla="*/ 804 w 969"/>
                <a:gd name="T35" fmla="*/ 621 h 1192"/>
                <a:gd name="T36" fmla="*/ 798 w 969"/>
                <a:gd name="T37" fmla="*/ 609 h 1192"/>
                <a:gd name="T38" fmla="*/ 798 w 969"/>
                <a:gd name="T39" fmla="*/ 580 h 1192"/>
                <a:gd name="T40" fmla="*/ 810 w 969"/>
                <a:gd name="T41" fmla="*/ 550 h 1192"/>
                <a:gd name="T42" fmla="*/ 822 w 969"/>
                <a:gd name="T43" fmla="*/ 520 h 1192"/>
                <a:gd name="T44" fmla="*/ 840 w 969"/>
                <a:gd name="T45" fmla="*/ 490 h 1192"/>
                <a:gd name="T46" fmla="*/ 853 w 969"/>
                <a:gd name="T47" fmla="*/ 460 h 1192"/>
                <a:gd name="T48" fmla="*/ 861 w 969"/>
                <a:gd name="T49" fmla="*/ 442 h 1192"/>
                <a:gd name="T50" fmla="*/ 869 w 969"/>
                <a:gd name="T51" fmla="*/ 436 h 1192"/>
                <a:gd name="T52" fmla="*/ 869 w 969"/>
                <a:gd name="T53" fmla="*/ 352 h 1192"/>
                <a:gd name="T54" fmla="*/ 869 w 969"/>
                <a:gd name="T55" fmla="*/ 346 h 1192"/>
                <a:gd name="T56" fmla="*/ 875 w 969"/>
                <a:gd name="T57" fmla="*/ 340 h 1192"/>
                <a:gd name="T58" fmla="*/ 893 w 969"/>
                <a:gd name="T59" fmla="*/ 310 h 1192"/>
                <a:gd name="T60" fmla="*/ 905 w 969"/>
                <a:gd name="T61" fmla="*/ 274 h 1192"/>
                <a:gd name="T62" fmla="*/ 917 w 969"/>
                <a:gd name="T63" fmla="*/ 244 h 1192"/>
                <a:gd name="T64" fmla="*/ 923 w 969"/>
                <a:gd name="T65" fmla="*/ 232 h 1192"/>
                <a:gd name="T66" fmla="*/ 929 w 969"/>
                <a:gd name="T67" fmla="*/ 220 h 1192"/>
                <a:gd name="T68" fmla="*/ 947 w 969"/>
                <a:gd name="T69" fmla="*/ 173 h 1192"/>
                <a:gd name="T70" fmla="*/ 965 w 969"/>
                <a:gd name="T71" fmla="*/ 137 h 1192"/>
                <a:gd name="T72" fmla="*/ 971 w 969"/>
                <a:gd name="T73" fmla="*/ 125 h 1192"/>
                <a:gd name="T74" fmla="*/ 971 w 969"/>
                <a:gd name="T75" fmla="*/ 119 h 1192"/>
                <a:gd name="T76" fmla="*/ 989 w 969"/>
                <a:gd name="T77" fmla="*/ 0 h 1192"/>
                <a:gd name="T78" fmla="*/ 965 w 969"/>
                <a:gd name="T79" fmla="*/ 47 h 1192"/>
                <a:gd name="T80" fmla="*/ 798 w 969"/>
                <a:gd name="T81" fmla="*/ 113 h 1192"/>
                <a:gd name="T82" fmla="*/ 721 w 969"/>
                <a:gd name="T83" fmla="*/ 161 h 1192"/>
                <a:gd name="T84" fmla="*/ 470 w 969"/>
                <a:gd name="T85" fmla="*/ 238 h 1192"/>
                <a:gd name="T86" fmla="*/ 286 w 969"/>
                <a:gd name="T87" fmla="*/ 292 h 1192"/>
                <a:gd name="T88" fmla="*/ 178 w 969"/>
                <a:gd name="T89" fmla="*/ 298 h 1192"/>
                <a:gd name="T90" fmla="*/ 12 w 969"/>
                <a:gd name="T91" fmla="*/ 490 h 1192"/>
                <a:gd name="T92" fmla="*/ 0 w 969"/>
                <a:gd name="T93" fmla="*/ 514 h 1192"/>
                <a:gd name="T94" fmla="*/ 0 w 969"/>
                <a:gd name="T95" fmla="*/ 1201 h 1192"/>
                <a:gd name="T96" fmla="*/ 96 w 969"/>
                <a:gd name="T97" fmla="*/ 1195 h 1192"/>
                <a:gd name="T98" fmla="*/ 328 w 969"/>
                <a:gd name="T99" fmla="*/ 1201 h 1192"/>
                <a:gd name="T100" fmla="*/ 328 w 969"/>
                <a:gd name="T101" fmla="*/ 1201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p:nvSpPr>
          <p:spPr bwMode="hidden">
            <a:xfrm>
              <a:off x="3525" y="1"/>
              <a:ext cx="2185" cy="1508"/>
            </a:xfrm>
            <a:custGeom>
              <a:avLst/>
              <a:gdLst>
                <a:gd name="T0" fmla="*/ 1054 w 2176"/>
                <a:gd name="T1" fmla="*/ 777 h 1505"/>
                <a:gd name="T2" fmla="*/ 1215 w 2176"/>
                <a:gd name="T3" fmla="*/ 1245 h 1505"/>
                <a:gd name="T4" fmla="*/ 976 w 2176"/>
                <a:gd name="T5" fmla="*/ 1203 h 1505"/>
                <a:gd name="T6" fmla="*/ 738 w 2176"/>
                <a:gd name="T7" fmla="*/ 1137 h 1505"/>
                <a:gd name="T8" fmla="*/ 452 w 2176"/>
                <a:gd name="T9" fmla="*/ 1119 h 1505"/>
                <a:gd name="T10" fmla="*/ 0 w 2176"/>
                <a:gd name="T11" fmla="*/ 1089 h 1505"/>
                <a:gd name="T12" fmla="*/ 30 w 2176"/>
                <a:gd name="T13" fmla="*/ 1125 h 1505"/>
                <a:gd name="T14" fmla="*/ 506 w 2176"/>
                <a:gd name="T15" fmla="*/ 1143 h 1505"/>
                <a:gd name="T16" fmla="*/ 792 w 2176"/>
                <a:gd name="T17" fmla="*/ 1197 h 1505"/>
                <a:gd name="T18" fmla="*/ 1155 w 2176"/>
                <a:gd name="T19" fmla="*/ 1316 h 1505"/>
                <a:gd name="T20" fmla="*/ 1090 w 2176"/>
                <a:gd name="T21" fmla="*/ 1334 h 1505"/>
                <a:gd name="T22" fmla="*/ 726 w 2176"/>
                <a:gd name="T23" fmla="*/ 1520 h 1505"/>
                <a:gd name="T24" fmla="*/ 780 w 2176"/>
                <a:gd name="T25" fmla="*/ 1496 h 1505"/>
                <a:gd name="T26" fmla="*/ 881 w 2176"/>
                <a:gd name="T27" fmla="*/ 1454 h 1505"/>
                <a:gd name="T28" fmla="*/ 1042 w 2176"/>
                <a:gd name="T29" fmla="*/ 1370 h 1505"/>
                <a:gd name="T30" fmla="*/ 1239 w 2176"/>
                <a:gd name="T31" fmla="*/ 1310 h 1505"/>
                <a:gd name="T32" fmla="*/ 1292 w 2176"/>
                <a:gd name="T33" fmla="*/ 1233 h 1505"/>
                <a:gd name="T34" fmla="*/ 1667 w 2176"/>
                <a:gd name="T35" fmla="*/ 1053 h 1505"/>
                <a:gd name="T36" fmla="*/ 1971 w 2176"/>
                <a:gd name="T37" fmla="*/ 963 h 1505"/>
                <a:gd name="T38" fmla="*/ 2221 w 2176"/>
                <a:gd name="T39" fmla="*/ 831 h 1505"/>
                <a:gd name="T40" fmla="*/ 2001 w 2176"/>
                <a:gd name="T41" fmla="*/ 921 h 1505"/>
                <a:gd name="T42" fmla="*/ 1691 w 2176"/>
                <a:gd name="T43" fmla="*/ 999 h 1505"/>
                <a:gd name="T44" fmla="*/ 1369 w 2176"/>
                <a:gd name="T45" fmla="*/ 1161 h 1505"/>
                <a:gd name="T46" fmla="*/ 1531 w 2176"/>
                <a:gd name="T47" fmla="*/ 915 h 1505"/>
                <a:gd name="T48" fmla="*/ 1655 w 2176"/>
                <a:gd name="T49" fmla="*/ 550 h 1505"/>
                <a:gd name="T50" fmla="*/ 1775 w 2176"/>
                <a:gd name="T51" fmla="*/ 377 h 1505"/>
                <a:gd name="T52" fmla="*/ 2019 w 2176"/>
                <a:gd name="T53" fmla="*/ 60 h 1505"/>
                <a:gd name="T54" fmla="*/ 2043 w 2176"/>
                <a:gd name="T55" fmla="*/ 0 h 1505"/>
                <a:gd name="T56" fmla="*/ 2013 w 2176"/>
                <a:gd name="T57" fmla="*/ 0 h 1505"/>
                <a:gd name="T58" fmla="*/ 1631 w 2176"/>
                <a:gd name="T59" fmla="*/ 485 h 1505"/>
                <a:gd name="T60" fmla="*/ 1507 w 2176"/>
                <a:gd name="T61" fmla="*/ 897 h 1505"/>
                <a:gd name="T62" fmla="*/ 1280 w 2176"/>
                <a:gd name="T63" fmla="*/ 1185 h 1505"/>
                <a:gd name="T64" fmla="*/ 1155 w 2176"/>
                <a:gd name="T65" fmla="*/ 915 h 1505"/>
                <a:gd name="T66" fmla="*/ 1030 w 2176"/>
                <a:gd name="T67" fmla="*/ 545 h 1505"/>
                <a:gd name="T68" fmla="*/ 905 w 2176"/>
                <a:gd name="T69" fmla="*/ 222 h 1505"/>
                <a:gd name="T70" fmla="*/ 804 w 2176"/>
                <a:gd name="T71" fmla="*/ 0 h 1505"/>
                <a:gd name="T72" fmla="*/ 768 w 2176"/>
                <a:gd name="T73" fmla="*/ 0 h 1505"/>
                <a:gd name="T74" fmla="*/ 923 w 2176"/>
                <a:gd name="T75" fmla="*/ 359 h 1505"/>
                <a:gd name="T76" fmla="*/ 1054 w 2176"/>
                <a:gd name="T77" fmla="*/ 777 h 1505"/>
                <a:gd name="T78" fmla="*/ 1054 w 2176"/>
                <a:gd name="T79" fmla="*/ 77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0" y="649"/>
              <a:ext cx="816" cy="806"/>
            </a:xfrm>
            <a:custGeom>
              <a:avLst/>
              <a:gdLst>
                <a:gd name="T0" fmla="*/ 166 w 813"/>
                <a:gd name="T1" fmla="*/ 569 h 804"/>
                <a:gd name="T2" fmla="*/ 334 w 813"/>
                <a:gd name="T3" fmla="*/ 443 h 804"/>
                <a:gd name="T4" fmla="*/ 656 w 813"/>
                <a:gd name="T5" fmla="*/ 221 h 804"/>
                <a:gd name="T6" fmla="*/ 828 w 813"/>
                <a:gd name="T7" fmla="*/ 0 h 804"/>
                <a:gd name="T8" fmla="*/ 690 w 813"/>
                <a:gd name="T9" fmla="*/ 150 h 804"/>
                <a:gd name="T10" fmla="*/ 149 w 813"/>
                <a:gd name="T11" fmla="*/ 509 h 804"/>
                <a:gd name="T12" fmla="*/ 0 w 813"/>
                <a:gd name="T13" fmla="*/ 742 h 804"/>
                <a:gd name="T14" fmla="*/ 0 w 813"/>
                <a:gd name="T15" fmla="*/ 814 h 804"/>
                <a:gd name="T16" fmla="*/ 166 w 813"/>
                <a:gd name="T17" fmla="*/ 569 h 804"/>
                <a:gd name="T18" fmla="*/ 166 w 813"/>
                <a:gd name="T19" fmla="*/ 569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1545"/>
              <a:ext cx="762" cy="107"/>
            </a:xfrm>
            <a:custGeom>
              <a:avLst/>
              <a:gdLst>
                <a:gd name="T0" fmla="*/ 470 w 759"/>
                <a:gd name="T1" fmla="*/ 66 h 107"/>
                <a:gd name="T2" fmla="*/ 774 w 759"/>
                <a:gd name="T3" fmla="*/ 0 h 107"/>
                <a:gd name="T4" fmla="*/ 506 w 759"/>
                <a:gd name="T5" fmla="*/ 36 h 107"/>
                <a:gd name="T6" fmla="*/ 143 w 759"/>
                <a:gd name="T7" fmla="*/ 48 h 107"/>
                <a:gd name="T8" fmla="*/ 0 w 759"/>
                <a:gd name="T9" fmla="*/ 78 h 107"/>
                <a:gd name="T10" fmla="*/ 0 w 759"/>
                <a:gd name="T11" fmla="*/ 107 h 107"/>
                <a:gd name="T12" fmla="*/ 96 w 759"/>
                <a:gd name="T13" fmla="*/ 89 h 107"/>
                <a:gd name="T14" fmla="*/ 470 w 759"/>
                <a:gd name="T15" fmla="*/ 66 h 107"/>
                <a:gd name="T16" fmla="*/ 47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p:nvSpPr>
          <p:spPr bwMode="hidden">
            <a:xfrm>
              <a:off x="2314" y="3431"/>
              <a:ext cx="3182" cy="745"/>
            </a:xfrm>
            <a:custGeom>
              <a:avLst/>
              <a:gdLst>
                <a:gd name="T0" fmla="*/ 1417 w 3169"/>
                <a:gd name="T1" fmla="*/ 244 h 743"/>
                <a:gd name="T2" fmla="*/ 1769 w 3169"/>
                <a:gd name="T3" fmla="*/ 238 h 743"/>
                <a:gd name="T4" fmla="*/ 2132 w 3169"/>
                <a:gd name="T5" fmla="*/ 256 h 743"/>
                <a:gd name="T6" fmla="*/ 2555 w 3169"/>
                <a:gd name="T7" fmla="*/ 238 h 743"/>
                <a:gd name="T8" fmla="*/ 3234 w 3169"/>
                <a:gd name="T9" fmla="*/ 209 h 743"/>
                <a:gd name="T10" fmla="*/ 3180 w 3169"/>
                <a:gd name="T11" fmla="*/ 191 h 743"/>
                <a:gd name="T12" fmla="*/ 2472 w 3169"/>
                <a:gd name="T13" fmla="*/ 226 h 743"/>
                <a:gd name="T14" fmla="*/ 2043 w 3169"/>
                <a:gd name="T15" fmla="*/ 226 h 743"/>
                <a:gd name="T16" fmla="*/ 1489 w 3169"/>
                <a:gd name="T17" fmla="*/ 191 h 743"/>
                <a:gd name="T18" fmla="*/ 1573 w 3169"/>
                <a:gd name="T19" fmla="*/ 168 h 743"/>
                <a:gd name="T20" fmla="*/ 2079 w 3169"/>
                <a:gd name="T21" fmla="*/ 0 h 743"/>
                <a:gd name="T22" fmla="*/ 2001 w 3169"/>
                <a:gd name="T23" fmla="*/ 24 h 743"/>
                <a:gd name="T24" fmla="*/ 1876 w 3169"/>
                <a:gd name="T25" fmla="*/ 66 h 743"/>
                <a:gd name="T26" fmla="*/ 1637 w 3169"/>
                <a:gd name="T27" fmla="*/ 138 h 743"/>
                <a:gd name="T28" fmla="*/ 1368 w 3169"/>
                <a:gd name="T29" fmla="*/ 203 h 743"/>
                <a:gd name="T30" fmla="*/ 1293 w 3169"/>
                <a:gd name="T31" fmla="*/ 256 h 743"/>
                <a:gd name="T32" fmla="*/ 780 w 3169"/>
                <a:gd name="T33" fmla="*/ 418 h 743"/>
                <a:gd name="T34" fmla="*/ 340 w 3169"/>
                <a:gd name="T35" fmla="*/ 508 h 743"/>
                <a:gd name="T36" fmla="*/ 0 w 3169"/>
                <a:gd name="T37" fmla="*/ 627 h 743"/>
                <a:gd name="T38" fmla="*/ 304 w 3169"/>
                <a:gd name="T39" fmla="*/ 544 h 743"/>
                <a:gd name="T40" fmla="*/ 750 w 3169"/>
                <a:gd name="T41" fmla="*/ 454 h 743"/>
                <a:gd name="T42" fmla="*/ 1203 w 3169"/>
                <a:gd name="T43" fmla="*/ 316 h 743"/>
                <a:gd name="T44" fmla="*/ 1001 w 3169"/>
                <a:gd name="T45" fmla="*/ 496 h 743"/>
                <a:gd name="T46" fmla="*/ 887 w 3169"/>
                <a:gd name="T47" fmla="*/ 753 h 743"/>
                <a:gd name="T48" fmla="*/ 881 w 3169"/>
                <a:gd name="T49" fmla="*/ 753 h 743"/>
                <a:gd name="T50" fmla="*/ 953 w 3169"/>
                <a:gd name="T51" fmla="*/ 753 h 743"/>
                <a:gd name="T52" fmla="*/ 1042 w 3169"/>
                <a:gd name="T53" fmla="*/ 502 h 743"/>
                <a:gd name="T54" fmla="*/ 1322 w 3169"/>
                <a:gd name="T55" fmla="*/ 286 h 743"/>
                <a:gd name="T56" fmla="*/ 1561 w 3169"/>
                <a:gd name="T57" fmla="*/ 454 h 743"/>
                <a:gd name="T58" fmla="*/ 1805 w 3169"/>
                <a:gd name="T59" fmla="*/ 687 h 743"/>
                <a:gd name="T60" fmla="*/ 1894 w 3169"/>
                <a:gd name="T61" fmla="*/ 753 h 743"/>
                <a:gd name="T62" fmla="*/ 1959 w 3169"/>
                <a:gd name="T63" fmla="*/ 753 h 743"/>
                <a:gd name="T64" fmla="*/ 1727 w 3169"/>
                <a:gd name="T65" fmla="*/ 532 h 743"/>
                <a:gd name="T66" fmla="*/ 1417 w 3169"/>
                <a:gd name="T67" fmla="*/ 244 h 743"/>
                <a:gd name="T68" fmla="*/ 1417 w 3169"/>
                <a:gd name="T69" fmla="*/ 244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1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1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p:spPr>
          <p:txBody>
            <a:bodyPr/>
            <a:lstStyle/>
            <a:p>
              <a:pPr eaLnBrk="0" hangingPunct="0">
                <a:defRPr/>
              </a:pPr>
              <a:endParaRPr lang="en-US">
                <a:cs typeface="+mn-cs"/>
              </a:endParaRPr>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22" name="Freeform 20"/>
            <p:cNvSpPr>
              <a:spLocks/>
            </p:cNvSpPr>
            <p:nvPr/>
          </p:nvSpPr>
          <p:spPr bwMode="hidden">
            <a:xfrm>
              <a:off x="3160" y="1860"/>
              <a:ext cx="2162" cy="1934"/>
            </a:xfrm>
            <a:custGeom>
              <a:avLst/>
              <a:gdLst>
                <a:gd name="T0" fmla="*/ 1882 w 2153"/>
                <a:gd name="T1" fmla="*/ 861 h 1930"/>
                <a:gd name="T2" fmla="*/ 1977 w 2153"/>
                <a:gd name="T3" fmla="*/ 1029 h 1930"/>
                <a:gd name="T4" fmla="*/ 2096 w 2153"/>
                <a:gd name="T5" fmla="*/ 1178 h 1930"/>
                <a:gd name="T6" fmla="*/ 2162 w 2153"/>
                <a:gd name="T7" fmla="*/ 1261 h 1930"/>
                <a:gd name="T8" fmla="*/ 2198 w 2153"/>
                <a:gd name="T9" fmla="*/ 1309 h 1930"/>
                <a:gd name="T10" fmla="*/ 1929 w 2153"/>
                <a:gd name="T11" fmla="*/ 987 h 1930"/>
                <a:gd name="T12" fmla="*/ 1900 w 2153"/>
                <a:gd name="T13" fmla="*/ 939 h 1930"/>
                <a:gd name="T14" fmla="*/ 1820 w 2153"/>
                <a:gd name="T15" fmla="*/ 1255 h 1930"/>
                <a:gd name="T16" fmla="*/ 1806 w 2153"/>
                <a:gd name="T17" fmla="*/ 1501 h 1930"/>
                <a:gd name="T18" fmla="*/ 1858 w 2153"/>
                <a:gd name="T19" fmla="*/ 1926 h 1930"/>
                <a:gd name="T20" fmla="*/ 1827 w 2153"/>
                <a:gd name="T21" fmla="*/ 1950 h 1930"/>
                <a:gd name="T22" fmla="*/ 1781 w 2153"/>
                <a:gd name="T23" fmla="*/ 1549 h 1930"/>
                <a:gd name="T24" fmla="*/ 1763 w 2153"/>
                <a:gd name="T25" fmla="*/ 1303 h 1930"/>
                <a:gd name="T26" fmla="*/ 1799 w 2153"/>
                <a:gd name="T27" fmla="*/ 1095 h 1930"/>
                <a:gd name="T28" fmla="*/ 1806 w 2153"/>
                <a:gd name="T29" fmla="*/ 885 h 1930"/>
                <a:gd name="T30" fmla="*/ 1293 w 2153"/>
                <a:gd name="T31" fmla="*/ 1017 h 1930"/>
                <a:gd name="T32" fmla="*/ 840 w 2153"/>
                <a:gd name="T33" fmla="*/ 1142 h 1930"/>
                <a:gd name="T34" fmla="*/ 328 w 2153"/>
                <a:gd name="T35" fmla="*/ 1327 h 1930"/>
                <a:gd name="T36" fmla="*/ 18 w 2153"/>
                <a:gd name="T37" fmla="*/ 1435 h 1930"/>
                <a:gd name="T38" fmla="*/ 316 w 2153"/>
                <a:gd name="T39" fmla="*/ 1297 h 1930"/>
                <a:gd name="T40" fmla="*/ 697 w 2153"/>
                <a:gd name="T41" fmla="*/ 1154 h 1930"/>
                <a:gd name="T42" fmla="*/ 1042 w 2153"/>
                <a:gd name="T43" fmla="*/ 1047 h 1930"/>
                <a:gd name="T44" fmla="*/ 1441 w 2153"/>
                <a:gd name="T45" fmla="*/ 939 h 1930"/>
                <a:gd name="T46" fmla="*/ 1727 w 2153"/>
                <a:gd name="T47" fmla="*/ 825 h 1930"/>
                <a:gd name="T48" fmla="*/ 1363 w 2153"/>
                <a:gd name="T49" fmla="*/ 628 h 1930"/>
                <a:gd name="T50" fmla="*/ 881 w 2153"/>
                <a:gd name="T51" fmla="*/ 520 h 1930"/>
                <a:gd name="T52" fmla="*/ 232 w 2153"/>
                <a:gd name="T53" fmla="*/ 161 h 1930"/>
                <a:gd name="T54" fmla="*/ 0 w 2153"/>
                <a:gd name="T55" fmla="*/ 83 h 1930"/>
                <a:gd name="T56" fmla="*/ 334 w 2153"/>
                <a:gd name="T57" fmla="*/ 179 h 1930"/>
                <a:gd name="T58" fmla="*/ 727 w 2153"/>
                <a:gd name="T59" fmla="*/ 388 h 1930"/>
                <a:gd name="T60" fmla="*/ 953 w 2153"/>
                <a:gd name="T61" fmla="*/ 496 h 1930"/>
                <a:gd name="T62" fmla="*/ 1381 w 2153"/>
                <a:gd name="T63" fmla="*/ 598 h 1930"/>
                <a:gd name="T64" fmla="*/ 1685 w 2153"/>
                <a:gd name="T65" fmla="*/ 753 h 1930"/>
                <a:gd name="T66" fmla="*/ 1453 w 2153"/>
                <a:gd name="T67" fmla="*/ 466 h 1930"/>
                <a:gd name="T68" fmla="*/ 1311 w 2153"/>
                <a:gd name="T69" fmla="*/ 191 h 1930"/>
                <a:gd name="T70" fmla="*/ 1179 w 2153"/>
                <a:gd name="T71" fmla="*/ 0 h 1930"/>
                <a:gd name="T72" fmla="*/ 1369 w 2153"/>
                <a:gd name="T73" fmla="*/ 215 h 1930"/>
                <a:gd name="T74" fmla="*/ 1519 w 2153"/>
                <a:gd name="T75" fmla="*/ 490 h 1930"/>
                <a:gd name="T76" fmla="*/ 1781 w 2153"/>
                <a:gd name="T77" fmla="*/ 813 h 1930"/>
                <a:gd name="T78" fmla="*/ 1882 w 2153"/>
                <a:gd name="T79" fmla="*/ 861 h 1930"/>
                <a:gd name="T80" fmla="*/ 1882 w 2153"/>
                <a:gd name="T81" fmla="*/ 86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a:lvl1pPr>
          </a:lstStyle>
          <a:p>
            <a:pPr>
              <a:defRPr/>
            </a:pPr>
            <a:fld id="{AA5999A2-F783-4971-9C41-1CCB7222581D}" type="slidenum">
              <a:rPr lang="en-US"/>
              <a:pPr>
                <a:defRPr/>
              </a:pPr>
              <a:t>‹#›</a:t>
            </a:fld>
            <a:endParaRPr lang="en-US"/>
          </a:p>
        </p:txBody>
      </p:sp>
    </p:spTree>
    <p:extLst>
      <p:ext uri="{BB962C8B-B14F-4D97-AF65-F5344CB8AC3E}">
        <p14:creationId xmlns:p14="http://schemas.microsoft.com/office/powerpoint/2010/main" val="342817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63170B9-6FC3-4A35-9E99-6CF410FC906C}" type="slidenum">
              <a:rPr lang="en-US"/>
              <a:pPr>
                <a:defRPr/>
              </a:pPr>
              <a:t>‹#›</a:t>
            </a:fld>
            <a:endParaRPr lang="en-US"/>
          </a:p>
        </p:txBody>
      </p:sp>
    </p:spTree>
    <p:extLst>
      <p:ext uri="{BB962C8B-B14F-4D97-AF65-F5344CB8AC3E}">
        <p14:creationId xmlns:p14="http://schemas.microsoft.com/office/powerpoint/2010/main" val="3986719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2E669D49-73ED-468C-B013-21D9C5DF6E07}" type="slidenum">
              <a:rPr lang="en-US"/>
              <a:pPr>
                <a:defRPr/>
              </a:pPr>
              <a:t>‹#›</a:t>
            </a:fld>
            <a:endParaRPr lang="en-US"/>
          </a:p>
        </p:txBody>
      </p:sp>
    </p:spTree>
    <p:extLst>
      <p:ext uri="{BB962C8B-B14F-4D97-AF65-F5344CB8AC3E}">
        <p14:creationId xmlns:p14="http://schemas.microsoft.com/office/powerpoint/2010/main" val="3371553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64B8823E-4518-4853-88C0-C9EB0C8419BB}" type="slidenum">
              <a:rPr lang="en-US"/>
              <a:pPr>
                <a:defRPr/>
              </a:pPr>
              <a:t>‹#›</a:t>
            </a:fld>
            <a:endParaRPr lang="en-US"/>
          </a:p>
        </p:txBody>
      </p:sp>
    </p:spTree>
    <p:extLst>
      <p:ext uri="{BB962C8B-B14F-4D97-AF65-F5344CB8AC3E}">
        <p14:creationId xmlns:p14="http://schemas.microsoft.com/office/powerpoint/2010/main" val="1462281147"/>
      </p:ext>
    </p:extLst>
  </p:cSld>
  <p:clrMapOvr>
    <a:masterClrMapping/>
  </p:clrMapOvr>
  <p:transition xmlns:p14="http://schemas.microsoft.com/office/powerpoint/2010/mai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D12A8CC0-8439-4ABC-813B-DAD7ACEC6977}" type="slidenum">
              <a:rPr lang="en-US"/>
              <a:pPr>
                <a:defRPr/>
              </a:pPr>
              <a:t>‹#›</a:t>
            </a:fld>
            <a:endParaRPr lang="en-US"/>
          </a:p>
        </p:txBody>
      </p:sp>
    </p:spTree>
    <p:extLst>
      <p:ext uri="{BB962C8B-B14F-4D97-AF65-F5344CB8AC3E}">
        <p14:creationId xmlns:p14="http://schemas.microsoft.com/office/powerpoint/2010/main" val="61130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B18943DA-BC40-48EA-A980-DF8DACCDE17B}" type="slidenum">
              <a:rPr lang="en-US"/>
              <a:pPr>
                <a:defRPr/>
              </a:pPr>
              <a:t>‹#›</a:t>
            </a:fld>
            <a:endParaRPr lang="en-US"/>
          </a:p>
        </p:txBody>
      </p:sp>
    </p:spTree>
    <p:extLst>
      <p:ext uri="{BB962C8B-B14F-4D97-AF65-F5344CB8AC3E}">
        <p14:creationId xmlns:p14="http://schemas.microsoft.com/office/powerpoint/2010/main" val="670362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517D13A6-856C-42AC-B36A-29016D49C444}" type="slidenum">
              <a:rPr lang="en-US"/>
              <a:pPr>
                <a:defRPr/>
              </a:pPr>
              <a:t>‹#›</a:t>
            </a:fld>
            <a:endParaRPr lang="en-US"/>
          </a:p>
        </p:txBody>
      </p:sp>
    </p:spTree>
    <p:extLst>
      <p:ext uri="{BB962C8B-B14F-4D97-AF65-F5344CB8AC3E}">
        <p14:creationId xmlns:p14="http://schemas.microsoft.com/office/powerpoint/2010/main" val="207654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05B0CCD6-21F3-4832-BF8B-410223AABE87}" type="slidenum">
              <a:rPr lang="en-US"/>
              <a:pPr>
                <a:defRPr/>
              </a:pPr>
              <a:t>‹#›</a:t>
            </a:fld>
            <a:endParaRPr lang="en-US"/>
          </a:p>
        </p:txBody>
      </p:sp>
    </p:spTree>
    <p:extLst>
      <p:ext uri="{BB962C8B-B14F-4D97-AF65-F5344CB8AC3E}">
        <p14:creationId xmlns:p14="http://schemas.microsoft.com/office/powerpoint/2010/main" val="3996300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A4800A9C-8F46-4D26-8ECB-2205A87F4B9C}" type="slidenum">
              <a:rPr lang="en-US"/>
              <a:pPr>
                <a:defRPr/>
              </a:pPr>
              <a:t>‹#›</a:t>
            </a:fld>
            <a:endParaRPr lang="en-US"/>
          </a:p>
        </p:txBody>
      </p:sp>
    </p:spTree>
    <p:extLst>
      <p:ext uri="{BB962C8B-B14F-4D97-AF65-F5344CB8AC3E}">
        <p14:creationId xmlns:p14="http://schemas.microsoft.com/office/powerpoint/2010/main" val="309461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EF9F40A3-1EA3-4C85-BC52-A0A135D9648C}" type="slidenum">
              <a:rPr lang="en-US"/>
              <a:pPr>
                <a:defRPr/>
              </a:pPr>
              <a:t>‹#›</a:t>
            </a:fld>
            <a:endParaRPr lang="en-US"/>
          </a:p>
        </p:txBody>
      </p:sp>
    </p:spTree>
    <p:extLst>
      <p:ext uri="{BB962C8B-B14F-4D97-AF65-F5344CB8AC3E}">
        <p14:creationId xmlns:p14="http://schemas.microsoft.com/office/powerpoint/2010/main" val="4156536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F152B564-925F-47F5-8D8E-2D618A1805C3}" type="slidenum">
              <a:rPr lang="en-US"/>
              <a:pPr>
                <a:defRPr/>
              </a:pPr>
              <a:t>‹#›</a:t>
            </a:fld>
            <a:endParaRPr lang="en-US"/>
          </a:p>
        </p:txBody>
      </p:sp>
    </p:spTree>
    <p:extLst>
      <p:ext uri="{BB962C8B-B14F-4D97-AF65-F5344CB8AC3E}">
        <p14:creationId xmlns:p14="http://schemas.microsoft.com/office/powerpoint/2010/main" val="406767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E7CEF6FD-BA07-4DE8-ADCE-F3AD8396804B}" type="slidenum">
              <a:rPr lang="en-US"/>
              <a:pPr>
                <a:defRPr/>
              </a:pPr>
              <a:t>‹#›</a:t>
            </a:fld>
            <a:endParaRPr lang="en-US"/>
          </a:p>
        </p:txBody>
      </p:sp>
    </p:spTree>
    <p:extLst>
      <p:ext uri="{BB962C8B-B14F-4D97-AF65-F5344CB8AC3E}">
        <p14:creationId xmlns:p14="http://schemas.microsoft.com/office/powerpoint/2010/main" val="23736461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1033" name="Freeform 4"/>
            <p:cNvSpPr>
              <a:spLocks/>
            </p:cNvSpPr>
            <p:nvPr/>
          </p:nvSpPr>
          <p:spPr bwMode="hidden">
            <a:xfrm>
              <a:off x="0" y="2496"/>
              <a:ext cx="2112" cy="1604"/>
            </a:xfrm>
            <a:custGeom>
              <a:avLst/>
              <a:gdLst>
                <a:gd name="T0" fmla="*/ 565 w 2123"/>
                <a:gd name="T1" fmla="*/ 789 h 1696"/>
                <a:gd name="T2" fmla="*/ 529 w 2123"/>
                <a:gd name="T3" fmla="*/ 517 h 1696"/>
                <a:gd name="T4" fmla="*/ 655 w 2123"/>
                <a:gd name="T5" fmla="*/ 300 h 1696"/>
                <a:gd name="T6" fmla="*/ 902 w 2123"/>
                <a:gd name="T7" fmla="*/ 445 h 1696"/>
                <a:gd name="T8" fmla="*/ 1184 w 2123"/>
                <a:gd name="T9" fmla="*/ 657 h 1696"/>
                <a:gd name="T10" fmla="*/ 1443 w 2123"/>
                <a:gd name="T11" fmla="*/ 839 h 1696"/>
                <a:gd name="T12" fmla="*/ 1755 w 2123"/>
                <a:gd name="T13" fmla="*/ 1029 h 1696"/>
                <a:gd name="T14" fmla="*/ 1833 w 2123"/>
                <a:gd name="T15" fmla="*/ 1069 h 1696"/>
                <a:gd name="T16" fmla="*/ 1790 w 2123"/>
                <a:gd name="T17" fmla="*/ 1025 h 1696"/>
                <a:gd name="T18" fmla="*/ 1376 w 2123"/>
                <a:gd name="T19" fmla="*/ 758 h 1696"/>
                <a:gd name="T20" fmla="*/ 1058 w 2123"/>
                <a:gd name="T21" fmla="*/ 517 h 1696"/>
                <a:gd name="T22" fmla="*/ 703 w 2123"/>
                <a:gd name="T23" fmla="*/ 249 h 1696"/>
                <a:gd name="T24" fmla="*/ 974 w 2123"/>
                <a:gd name="T25" fmla="*/ 235 h 1696"/>
                <a:gd name="T26" fmla="*/ 1251 w 2123"/>
                <a:gd name="T27" fmla="*/ 240 h 1696"/>
                <a:gd name="T28" fmla="*/ 1574 w 2123"/>
                <a:gd name="T29" fmla="*/ 203 h 1696"/>
                <a:gd name="T30" fmla="*/ 2068 w 2123"/>
                <a:gd name="T31" fmla="*/ 148 h 1696"/>
                <a:gd name="T32" fmla="*/ 2020 w 2123"/>
                <a:gd name="T33" fmla="*/ 131 h 1696"/>
                <a:gd name="T34" fmla="*/ 1503 w 2123"/>
                <a:gd name="T35" fmla="*/ 195 h 1696"/>
                <a:gd name="T36" fmla="*/ 1178 w 2123"/>
                <a:gd name="T37" fmla="*/ 208 h 1696"/>
                <a:gd name="T38" fmla="*/ 739 w 2123"/>
                <a:gd name="T39" fmla="*/ 195 h 1696"/>
                <a:gd name="T40" fmla="*/ 799 w 2123"/>
                <a:gd name="T41" fmla="*/ 172 h 1696"/>
                <a:gd name="T42" fmla="*/ 1112 w 2123"/>
                <a:gd name="T43" fmla="*/ 0 h 1696"/>
                <a:gd name="T44" fmla="*/ 1058 w 2123"/>
                <a:gd name="T45" fmla="*/ 23 h 1696"/>
                <a:gd name="T46" fmla="*/ 985 w 2123"/>
                <a:gd name="T47" fmla="*/ 63 h 1696"/>
                <a:gd name="T48" fmla="*/ 835 w 2123"/>
                <a:gd name="T49" fmla="*/ 145 h 1696"/>
                <a:gd name="T50" fmla="*/ 655 w 2123"/>
                <a:gd name="T51" fmla="*/ 213 h 1696"/>
                <a:gd name="T52" fmla="*/ 619 w 2123"/>
                <a:gd name="T53" fmla="*/ 272 h 1696"/>
                <a:gd name="T54" fmla="*/ 295 w 2123"/>
                <a:gd name="T55" fmla="*/ 445 h 1696"/>
                <a:gd name="T56" fmla="*/ 0 w 2123"/>
                <a:gd name="T57" fmla="*/ 549 h 1696"/>
                <a:gd name="T58" fmla="*/ 0 w 2123"/>
                <a:gd name="T59" fmla="*/ 553 h 1696"/>
                <a:gd name="T60" fmla="*/ 0 w 2123"/>
                <a:gd name="T61" fmla="*/ 581 h 1696"/>
                <a:gd name="T62" fmla="*/ 289 w 2123"/>
                <a:gd name="T63" fmla="*/ 480 h 1696"/>
                <a:gd name="T64" fmla="*/ 577 w 2123"/>
                <a:gd name="T65" fmla="*/ 326 h 1696"/>
                <a:gd name="T66" fmla="*/ 493 w 2123"/>
                <a:gd name="T67" fmla="*/ 508 h 1696"/>
                <a:gd name="T68" fmla="*/ 511 w 2123"/>
                <a:gd name="T69" fmla="*/ 753 h 1696"/>
                <a:gd name="T70" fmla="*/ 450 w 2123"/>
                <a:gd name="T71" fmla="*/ 883 h 1696"/>
                <a:gd name="T72" fmla="*/ 319 w 2123"/>
                <a:gd name="T73" fmla="*/ 1120 h 1696"/>
                <a:gd name="T74" fmla="*/ 313 w 2123"/>
                <a:gd name="T75" fmla="*/ 1283 h 1696"/>
                <a:gd name="T76" fmla="*/ 319 w 2123"/>
                <a:gd name="T77" fmla="*/ 1283 h 1696"/>
                <a:gd name="T78" fmla="*/ 337 w 2123"/>
                <a:gd name="T79" fmla="*/ 1175 h 1696"/>
                <a:gd name="T80" fmla="*/ 565 w 2123"/>
                <a:gd name="T81" fmla="*/ 789 h 1696"/>
                <a:gd name="T82" fmla="*/ 565 w 2123"/>
                <a:gd name="T83" fmla="*/ 789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6"/>
            <p:cNvSpPr>
              <a:spLocks/>
            </p:cNvSpPr>
            <p:nvPr/>
          </p:nvSpPr>
          <p:spPr bwMode="hidden">
            <a:xfrm>
              <a:off x="0" y="524"/>
              <a:ext cx="973" cy="1195"/>
            </a:xfrm>
            <a:custGeom>
              <a:avLst/>
              <a:gdLst>
                <a:gd name="T0" fmla="*/ 328 w 969"/>
                <a:gd name="T1" fmla="*/ 1201 h 1192"/>
                <a:gd name="T2" fmla="*/ 500 w 969"/>
                <a:gd name="T3" fmla="*/ 1207 h 1192"/>
                <a:gd name="T4" fmla="*/ 590 w 969"/>
                <a:gd name="T5" fmla="*/ 1165 h 1192"/>
                <a:gd name="T6" fmla="*/ 828 w 969"/>
                <a:gd name="T7" fmla="*/ 1100 h 1192"/>
                <a:gd name="T8" fmla="*/ 953 w 969"/>
                <a:gd name="T9" fmla="*/ 1070 h 1192"/>
                <a:gd name="T10" fmla="*/ 774 w 969"/>
                <a:gd name="T11" fmla="*/ 1001 h 1192"/>
                <a:gd name="T12" fmla="*/ 566 w 969"/>
                <a:gd name="T13" fmla="*/ 963 h 1192"/>
                <a:gd name="T14" fmla="*/ 202 w 969"/>
                <a:gd name="T15" fmla="*/ 981 h 1192"/>
                <a:gd name="T16" fmla="*/ 304 w 969"/>
                <a:gd name="T17" fmla="*/ 903 h 1192"/>
                <a:gd name="T18" fmla="*/ 506 w 969"/>
                <a:gd name="T19" fmla="*/ 813 h 1192"/>
                <a:gd name="T20" fmla="*/ 709 w 969"/>
                <a:gd name="T21" fmla="*/ 681 h 1192"/>
                <a:gd name="T22" fmla="*/ 715 w 969"/>
                <a:gd name="T23" fmla="*/ 681 h 1192"/>
                <a:gd name="T24" fmla="*/ 727 w 969"/>
                <a:gd name="T25" fmla="*/ 675 h 1192"/>
                <a:gd name="T26" fmla="*/ 768 w 969"/>
                <a:gd name="T27" fmla="*/ 657 h 1192"/>
                <a:gd name="T28" fmla="*/ 792 w 969"/>
                <a:gd name="T29" fmla="*/ 651 h 1192"/>
                <a:gd name="T30" fmla="*/ 804 w 969"/>
                <a:gd name="T31" fmla="*/ 639 h 1192"/>
                <a:gd name="T32" fmla="*/ 810 w 969"/>
                <a:gd name="T33" fmla="*/ 627 h 1192"/>
                <a:gd name="T34" fmla="*/ 804 w 969"/>
                <a:gd name="T35" fmla="*/ 621 h 1192"/>
                <a:gd name="T36" fmla="*/ 798 w 969"/>
                <a:gd name="T37" fmla="*/ 609 h 1192"/>
                <a:gd name="T38" fmla="*/ 798 w 969"/>
                <a:gd name="T39" fmla="*/ 580 h 1192"/>
                <a:gd name="T40" fmla="*/ 810 w 969"/>
                <a:gd name="T41" fmla="*/ 550 h 1192"/>
                <a:gd name="T42" fmla="*/ 822 w 969"/>
                <a:gd name="T43" fmla="*/ 520 h 1192"/>
                <a:gd name="T44" fmla="*/ 840 w 969"/>
                <a:gd name="T45" fmla="*/ 490 h 1192"/>
                <a:gd name="T46" fmla="*/ 853 w 969"/>
                <a:gd name="T47" fmla="*/ 460 h 1192"/>
                <a:gd name="T48" fmla="*/ 861 w 969"/>
                <a:gd name="T49" fmla="*/ 442 h 1192"/>
                <a:gd name="T50" fmla="*/ 869 w 969"/>
                <a:gd name="T51" fmla="*/ 436 h 1192"/>
                <a:gd name="T52" fmla="*/ 869 w 969"/>
                <a:gd name="T53" fmla="*/ 352 h 1192"/>
                <a:gd name="T54" fmla="*/ 869 w 969"/>
                <a:gd name="T55" fmla="*/ 346 h 1192"/>
                <a:gd name="T56" fmla="*/ 875 w 969"/>
                <a:gd name="T57" fmla="*/ 340 h 1192"/>
                <a:gd name="T58" fmla="*/ 893 w 969"/>
                <a:gd name="T59" fmla="*/ 310 h 1192"/>
                <a:gd name="T60" fmla="*/ 905 w 969"/>
                <a:gd name="T61" fmla="*/ 274 h 1192"/>
                <a:gd name="T62" fmla="*/ 917 w 969"/>
                <a:gd name="T63" fmla="*/ 244 h 1192"/>
                <a:gd name="T64" fmla="*/ 923 w 969"/>
                <a:gd name="T65" fmla="*/ 232 h 1192"/>
                <a:gd name="T66" fmla="*/ 929 w 969"/>
                <a:gd name="T67" fmla="*/ 220 h 1192"/>
                <a:gd name="T68" fmla="*/ 947 w 969"/>
                <a:gd name="T69" fmla="*/ 173 h 1192"/>
                <a:gd name="T70" fmla="*/ 965 w 969"/>
                <a:gd name="T71" fmla="*/ 137 h 1192"/>
                <a:gd name="T72" fmla="*/ 971 w 969"/>
                <a:gd name="T73" fmla="*/ 125 h 1192"/>
                <a:gd name="T74" fmla="*/ 971 w 969"/>
                <a:gd name="T75" fmla="*/ 119 h 1192"/>
                <a:gd name="T76" fmla="*/ 989 w 969"/>
                <a:gd name="T77" fmla="*/ 0 h 1192"/>
                <a:gd name="T78" fmla="*/ 965 w 969"/>
                <a:gd name="T79" fmla="*/ 47 h 1192"/>
                <a:gd name="T80" fmla="*/ 798 w 969"/>
                <a:gd name="T81" fmla="*/ 113 h 1192"/>
                <a:gd name="T82" fmla="*/ 721 w 969"/>
                <a:gd name="T83" fmla="*/ 161 h 1192"/>
                <a:gd name="T84" fmla="*/ 470 w 969"/>
                <a:gd name="T85" fmla="*/ 238 h 1192"/>
                <a:gd name="T86" fmla="*/ 286 w 969"/>
                <a:gd name="T87" fmla="*/ 292 h 1192"/>
                <a:gd name="T88" fmla="*/ 178 w 969"/>
                <a:gd name="T89" fmla="*/ 298 h 1192"/>
                <a:gd name="T90" fmla="*/ 12 w 969"/>
                <a:gd name="T91" fmla="*/ 490 h 1192"/>
                <a:gd name="T92" fmla="*/ 0 w 969"/>
                <a:gd name="T93" fmla="*/ 514 h 1192"/>
                <a:gd name="T94" fmla="*/ 0 w 969"/>
                <a:gd name="T95" fmla="*/ 1201 h 1192"/>
                <a:gd name="T96" fmla="*/ 96 w 969"/>
                <a:gd name="T97" fmla="*/ 1195 h 1192"/>
                <a:gd name="T98" fmla="*/ 328 w 969"/>
                <a:gd name="T99" fmla="*/ 1201 h 1192"/>
                <a:gd name="T100" fmla="*/ 328 w 969"/>
                <a:gd name="T101" fmla="*/ 1201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hidden">
            <a:xfrm>
              <a:off x="3525" y="1"/>
              <a:ext cx="2185" cy="1508"/>
            </a:xfrm>
            <a:custGeom>
              <a:avLst/>
              <a:gdLst>
                <a:gd name="T0" fmla="*/ 1054 w 2176"/>
                <a:gd name="T1" fmla="*/ 777 h 1505"/>
                <a:gd name="T2" fmla="*/ 1215 w 2176"/>
                <a:gd name="T3" fmla="*/ 1245 h 1505"/>
                <a:gd name="T4" fmla="*/ 976 w 2176"/>
                <a:gd name="T5" fmla="*/ 1203 h 1505"/>
                <a:gd name="T6" fmla="*/ 738 w 2176"/>
                <a:gd name="T7" fmla="*/ 1137 h 1505"/>
                <a:gd name="T8" fmla="*/ 452 w 2176"/>
                <a:gd name="T9" fmla="*/ 1119 h 1505"/>
                <a:gd name="T10" fmla="*/ 0 w 2176"/>
                <a:gd name="T11" fmla="*/ 1089 h 1505"/>
                <a:gd name="T12" fmla="*/ 30 w 2176"/>
                <a:gd name="T13" fmla="*/ 1125 h 1505"/>
                <a:gd name="T14" fmla="*/ 506 w 2176"/>
                <a:gd name="T15" fmla="*/ 1143 h 1505"/>
                <a:gd name="T16" fmla="*/ 792 w 2176"/>
                <a:gd name="T17" fmla="*/ 1197 h 1505"/>
                <a:gd name="T18" fmla="*/ 1155 w 2176"/>
                <a:gd name="T19" fmla="*/ 1316 h 1505"/>
                <a:gd name="T20" fmla="*/ 1090 w 2176"/>
                <a:gd name="T21" fmla="*/ 1334 h 1505"/>
                <a:gd name="T22" fmla="*/ 726 w 2176"/>
                <a:gd name="T23" fmla="*/ 1520 h 1505"/>
                <a:gd name="T24" fmla="*/ 780 w 2176"/>
                <a:gd name="T25" fmla="*/ 1496 h 1505"/>
                <a:gd name="T26" fmla="*/ 881 w 2176"/>
                <a:gd name="T27" fmla="*/ 1454 h 1505"/>
                <a:gd name="T28" fmla="*/ 1042 w 2176"/>
                <a:gd name="T29" fmla="*/ 1370 h 1505"/>
                <a:gd name="T30" fmla="*/ 1239 w 2176"/>
                <a:gd name="T31" fmla="*/ 1310 h 1505"/>
                <a:gd name="T32" fmla="*/ 1292 w 2176"/>
                <a:gd name="T33" fmla="*/ 1233 h 1505"/>
                <a:gd name="T34" fmla="*/ 1667 w 2176"/>
                <a:gd name="T35" fmla="*/ 1053 h 1505"/>
                <a:gd name="T36" fmla="*/ 1971 w 2176"/>
                <a:gd name="T37" fmla="*/ 963 h 1505"/>
                <a:gd name="T38" fmla="*/ 2221 w 2176"/>
                <a:gd name="T39" fmla="*/ 831 h 1505"/>
                <a:gd name="T40" fmla="*/ 2001 w 2176"/>
                <a:gd name="T41" fmla="*/ 921 h 1505"/>
                <a:gd name="T42" fmla="*/ 1691 w 2176"/>
                <a:gd name="T43" fmla="*/ 999 h 1505"/>
                <a:gd name="T44" fmla="*/ 1369 w 2176"/>
                <a:gd name="T45" fmla="*/ 1161 h 1505"/>
                <a:gd name="T46" fmla="*/ 1531 w 2176"/>
                <a:gd name="T47" fmla="*/ 915 h 1505"/>
                <a:gd name="T48" fmla="*/ 1655 w 2176"/>
                <a:gd name="T49" fmla="*/ 550 h 1505"/>
                <a:gd name="T50" fmla="*/ 1775 w 2176"/>
                <a:gd name="T51" fmla="*/ 377 h 1505"/>
                <a:gd name="T52" fmla="*/ 2019 w 2176"/>
                <a:gd name="T53" fmla="*/ 60 h 1505"/>
                <a:gd name="T54" fmla="*/ 2043 w 2176"/>
                <a:gd name="T55" fmla="*/ 0 h 1505"/>
                <a:gd name="T56" fmla="*/ 2013 w 2176"/>
                <a:gd name="T57" fmla="*/ 0 h 1505"/>
                <a:gd name="T58" fmla="*/ 1631 w 2176"/>
                <a:gd name="T59" fmla="*/ 485 h 1505"/>
                <a:gd name="T60" fmla="*/ 1507 w 2176"/>
                <a:gd name="T61" fmla="*/ 897 h 1505"/>
                <a:gd name="T62" fmla="*/ 1280 w 2176"/>
                <a:gd name="T63" fmla="*/ 1185 h 1505"/>
                <a:gd name="T64" fmla="*/ 1155 w 2176"/>
                <a:gd name="T65" fmla="*/ 915 h 1505"/>
                <a:gd name="T66" fmla="*/ 1030 w 2176"/>
                <a:gd name="T67" fmla="*/ 545 h 1505"/>
                <a:gd name="T68" fmla="*/ 905 w 2176"/>
                <a:gd name="T69" fmla="*/ 222 h 1505"/>
                <a:gd name="T70" fmla="*/ 804 w 2176"/>
                <a:gd name="T71" fmla="*/ 0 h 1505"/>
                <a:gd name="T72" fmla="*/ 768 w 2176"/>
                <a:gd name="T73" fmla="*/ 0 h 1505"/>
                <a:gd name="T74" fmla="*/ 923 w 2176"/>
                <a:gd name="T75" fmla="*/ 359 h 1505"/>
                <a:gd name="T76" fmla="*/ 1054 w 2176"/>
                <a:gd name="T77" fmla="*/ 777 h 1505"/>
                <a:gd name="T78" fmla="*/ 1054 w 2176"/>
                <a:gd name="T79" fmla="*/ 77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0" y="649"/>
              <a:ext cx="816" cy="806"/>
            </a:xfrm>
            <a:custGeom>
              <a:avLst/>
              <a:gdLst>
                <a:gd name="T0" fmla="*/ 166 w 813"/>
                <a:gd name="T1" fmla="*/ 569 h 804"/>
                <a:gd name="T2" fmla="*/ 334 w 813"/>
                <a:gd name="T3" fmla="*/ 443 h 804"/>
                <a:gd name="T4" fmla="*/ 656 w 813"/>
                <a:gd name="T5" fmla="*/ 221 h 804"/>
                <a:gd name="T6" fmla="*/ 828 w 813"/>
                <a:gd name="T7" fmla="*/ 0 h 804"/>
                <a:gd name="T8" fmla="*/ 690 w 813"/>
                <a:gd name="T9" fmla="*/ 150 h 804"/>
                <a:gd name="T10" fmla="*/ 149 w 813"/>
                <a:gd name="T11" fmla="*/ 509 h 804"/>
                <a:gd name="T12" fmla="*/ 0 w 813"/>
                <a:gd name="T13" fmla="*/ 742 h 804"/>
                <a:gd name="T14" fmla="*/ 0 w 813"/>
                <a:gd name="T15" fmla="*/ 814 h 804"/>
                <a:gd name="T16" fmla="*/ 166 w 813"/>
                <a:gd name="T17" fmla="*/ 569 h 804"/>
                <a:gd name="T18" fmla="*/ 166 w 813"/>
                <a:gd name="T19" fmla="*/ 569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hidden">
            <a:xfrm>
              <a:off x="0" y="1545"/>
              <a:ext cx="762" cy="107"/>
            </a:xfrm>
            <a:custGeom>
              <a:avLst/>
              <a:gdLst>
                <a:gd name="T0" fmla="*/ 470 w 759"/>
                <a:gd name="T1" fmla="*/ 66 h 107"/>
                <a:gd name="T2" fmla="*/ 774 w 759"/>
                <a:gd name="T3" fmla="*/ 0 h 107"/>
                <a:gd name="T4" fmla="*/ 506 w 759"/>
                <a:gd name="T5" fmla="*/ 36 h 107"/>
                <a:gd name="T6" fmla="*/ 143 w 759"/>
                <a:gd name="T7" fmla="*/ 48 h 107"/>
                <a:gd name="T8" fmla="*/ 0 w 759"/>
                <a:gd name="T9" fmla="*/ 78 h 107"/>
                <a:gd name="T10" fmla="*/ 0 w 759"/>
                <a:gd name="T11" fmla="*/ 107 h 107"/>
                <a:gd name="T12" fmla="*/ 96 w 759"/>
                <a:gd name="T13" fmla="*/ 89 h 107"/>
                <a:gd name="T14" fmla="*/ 470 w 759"/>
                <a:gd name="T15" fmla="*/ 66 h 107"/>
                <a:gd name="T16" fmla="*/ 47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p:nvSpPr>
          <p:spPr bwMode="hidden">
            <a:xfrm>
              <a:off x="2314" y="3431"/>
              <a:ext cx="3182" cy="745"/>
            </a:xfrm>
            <a:custGeom>
              <a:avLst/>
              <a:gdLst>
                <a:gd name="T0" fmla="*/ 1417 w 3169"/>
                <a:gd name="T1" fmla="*/ 244 h 743"/>
                <a:gd name="T2" fmla="*/ 1769 w 3169"/>
                <a:gd name="T3" fmla="*/ 238 h 743"/>
                <a:gd name="T4" fmla="*/ 2132 w 3169"/>
                <a:gd name="T5" fmla="*/ 256 h 743"/>
                <a:gd name="T6" fmla="*/ 2555 w 3169"/>
                <a:gd name="T7" fmla="*/ 238 h 743"/>
                <a:gd name="T8" fmla="*/ 3234 w 3169"/>
                <a:gd name="T9" fmla="*/ 209 h 743"/>
                <a:gd name="T10" fmla="*/ 3180 w 3169"/>
                <a:gd name="T11" fmla="*/ 191 h 743"/>
                <a:gd name="T12" fmla="*/ 2472 w 3169"/>
                <a:gd name="T13" fmla="*/ 226 h 743"/>
                <a:gd name="T14" fmla="*/ 2043 w 3169"/>
                <a:gd name="T15" fmla="*/ 226 h 743"/>
                <a:gd name="T16" fmla="*/ 1489 w 3169"/>
                <a:gd name="T17" fmla="*/ 191 h 743"/>
                <a:gd name="T18" fmla="*/ 1573 w 3169"/>
                <a:gd name="T19" fmla="*/ 168 h 743"/>
                <a:gd name="T20" fmla="*/ 2079 w 3169"/>
                <a:gd name="T21" fmla="*/ 0 h 743"/>
                <a:gd name="T22" fmla="*/ 2001 w 3169"/>
                <a:gd name="T23" fmla="*/ 24 h 743"/>
                <a:gd name="T24" fmla="*/ 1876 w 3169"/>
                <a:gd name="T25" fmla="*/ 66 h 743"/>
                <a:gd name="T26" fmla="*/ 1637 w 3169"/>
                <a:gd name="T27" fmla="*/ 138 h 743"/>
                <a:gd name="T28" fmla="*/ 1368 w 3169"/>
                <a:gd name="T29" fmla="*/ 203 h 743"/>
                <a:gd name="T30" fmla="*/ 1293 w 3169"/>
                <a:gd name="T31" fmla="*/ 256 h 743"/>
                <a:gd name="T32" fmla="*/ 780 w 3169"/>
                <a:gd name="T33" fmla="*/ 418 h 743"/>
                <a:gd name="T34" fmla="*/ 340 w 3169"/>
                <a:gd name="T35" fmla="*/ 508 h 743"/>
                <a:gd name="T36" fmla="*/ 0 w 3169"/>
                <a:gd name="T37" fmla="*/ 627 h 743"/>
                <a:gd name="T38" fmla="*/ 304 w 3169"/>
                <a:gd name="T39" fmla="*/ 544 h 743"/>
                <a:gd name="T40" fmla="*/ 750 w 3169"/>
                <a:gd name="T41" fmla="*/ 454 h 743"/>
                <a:gd name="T42" fmla="*/ 1203 w 3169"/>
                <a:gd name="T43" fmla="*/ 316 h 743"/>
                <a:gd name="T44" fmla="*/ 1001 w 3169"/>
                <a:gd name="T45" fmla="*/ 496 h 743"/>
                <a:gd name="T46" fmla="*/ 887 w 3169"/>
                <a:gd name="T47" fmla="*/ 753 h 743"/>
                <a:gd name="T48" fmla="*/ 881 w 3169"/>
                <a:gd name="T49" fmla="*/ 753 h 743"/>
                <a:gd name="T50" fmla="*/ 953 w 3169"/>
                <a:gd name="T51" fmla="*/ 753 h 743"/>
                <a:gd name="T52" fmla="*/ 1042 w 3169"/>
                <a:gd name="T53" fmla="*/ 502 h 743"/>
                <a:gd name="T54" fmla="*/ 1322 w 3169"/>
                <a:gd name="T55" fmla="*/ 286 h 743"/>
                <a:gd name="T56" fmla="*/ 1561 w 3169"/>
                <a:gd name="T57" fmla="*/ 454 h 743"/>
                <a:gd name="T58" fmla="*/ 1805 w 3169"/>
                <a:gd name="T59" fmla="*/ 687 h 743"/>
                <a:gd name="T60" fmla="*/ 1894 w 3169"/>
                <a:gd name="T61" fmla="*/ 753 h 743"/>
                <a:gd name="T62" fmla="*/ 1959 w 3169"/>
                <a:gd name="T63" fmla="*/ 753 h 743"/>
                <a:gd name="T64" fmla="*/ 1727 w 3169"/>
                <a:gd name="T65" fmla="*/ 532 h 743"/>
                <a:gd name="T66" fmla="*/ 1417 w 3169"/>
                <a:gd name="T67" fmla="*/ 244 h 743"/>
                <a:gd name="T68" fmla="*/ 1417 w 3169"/>
                <a:gd name="T69" fmla="*/ 244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p:spPr>
          <p:txBody>
            <a:bodyPr/>
            <a:lstStyle/>
            <a:p>
              <a:pPr eaLnBrk="0" hangingPunct="0">
                <a:defRPr/>
              </a:pPr>
              <a:endParaRPr lang="en-US">
                <a:cs typeface="+mn-cs"/>
              </a:endParaRPr>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p:spPr>
          <p:txBody>
            <a:bodyPr/>
            <a:lstStyle/>
            <a:p>
              <a:pPr eaLnBrk="0" hangingPunct="0">
                <a:defRPr/>
              </a:pPr>
              <a:endParaRPr lang="en-US">
                <a:cs typeface="+mn-cs"/>
              </a:endParaRPr>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p:spPr>
          <p:txBody>
            <a:bodyPr/>
            <a:lstStyle/>
            <a:p>
              <a:pPr eaLnBrk="0" hangingPunct="0">
                <a:defRPr/>
              </a:pPr>
              <a:endParaRPr lang="en-US">
                <a:cs typeface="+mn-cs"/>
              </a:endParaRPr>
            </a:p>
          </p:txBody>
        </p:sp>
        <p:sp>
          <p:nvSpPr>
            <p:cNvPr id="1049" name="Freeform 20"/>
            <p:cNvSpPr>
              <a:spLocks/>
            </p:cNvSpPr>
            <p:nvPr/>
          </p:nvSpPr>
          <p:spPr bwMode="hidden">
            <a:xfrm>
              <a:off x="3160" y="1860"/>
              <a:ext cx="2162" cy="1934"/>
            </a:xfrm>
            <a:custGeom>
              <a:avLst/>
              <a:gdLst>
                <a:gd name="T0" fmla="*/ 1882 w 2153"/>
                <a:gd name="T1" fmla="*/ 861 h 1930"/>
                <a:gd name="T2" fmla="*/ 1977 w 2153"/>
                <a:gd name="T3" fmla="*/ 1029 h 1930"/>
                <a:gd name="T4" fmla="*/ 2096 w 2153"/>
                <a:gd name="T5" fmla="*/ 1178 h 1930"/>
                <a:gd name="T6" fmla="*/ 2162 w 2153"/>
                <a:gd name="T7" fmla="*/ 1261 h 1930"/>
                <a:gd name="T8" fmla="*/ 2198 w 2153"/>
                <a:gd name="T9" fmla="*/ 1309 h 1930"/>
                <a:gd name="T10" fmla="*/ 1929 w 2153"/>
                <a:gd name="T11" fmla="*/ 987 h 1930"/>
                <a:gd name="T12" fmla="*/ 1900 w 2153"/>
                <a:gd name="T13" fmla="*/ 939 h 1930"/>
                <a:gd name="T14" fmla="*/ 1820 w 2153"/>
                <a:gd name="T15" fmla="*/ 1255 h 1930"/>
                <a:gd name="T16" fmla="*/ 1806 w 2153"/>
                <a:gd name="T17" fmla="*/ 1501 h 1930"/>
                <a:gd name="T18" fmla="*/ 1858 w 2153"/>
                <a:gd name="T19" fmla="*/ 1926 h 1930"/>
                <a:gd name="T20" fmla="*/ 1827 w 2153"/>
                <a:gd name="T21" fmla="*/ 1950 h 1930"/>
                <a:gd name="T22" fmla="*/ 1781 w 2153"/>
                <a:gd name="T23" fmla="*/ 1549 h 1930"/>
                <a:gd name="T24" fmla="*/ 1763 w 2153"/>
                <a:gd name="T25" fmla="*/ 1303 h 1930"/>
                <a:gd name="T26" fmla="*/ 1799 w 2153"/>
                <a:gd name="T27" fmla="*/ 1095 h 1930"/>
                <a:gd name="T28" fmla="*/ 1806 w 2153"/>
                <a:gd name="T29" fmla="*/ 885 h 1930"/>
                <a:gd name="T30" fmla="*/ 1293 w 2153"/>
                <a:gd name="T31" fmla="*/ 1017 h 1930"/>
                <a:gd name="T32" fmla="*/ 840 w 2153"/>
                <a:gd name="T33" fmla="*/ 1142 h 1930"/>
                <a:gd name="T34" fmla="*/ 328 w 2153"/>
                <a:gd name="T35" fmla="*/ 1327 h 1930"/>
                <a:gd name="T36" fmla="*/ 18 w 2153"/>
                <a:gd name="T37" fmla="*/ 1435 h 1930"/>
                <a:gd name="T38" fmla="*/ 316 w 2153"/>
                <a:gd name="T39" fmla="*/ 1297 h 1930"/>
                <a:gd name="T40" fmla="*/ 697 w 2153"/>
                <a:gd name="T41" fmla="*/ 1154 h 1930"/>
                <a:gd name="T42" fmla="*/ 1042 w 2153"/>
                <a:gd name="T43" fmla="*/ 1047 h 1930"/>
                <a:gd name="T44" fmla="*/ 1441 w 2153"/>
                <a:gd name="T45" fmla="*/ 939 h 1930"/>
                <a:gd name="T46" fmla="*/ 1727 w 2153"/>
                <a:gd name="T47" fmla="*/ 825 h 1930"/>
                <a:gd name="T48" fmla="*/ 1363 w 2153"/>
                <a:gd name="T49" fmla="*/ 628 h 1930"/>
                <a:gd name="T50" fmla="*/ 881 w 2153"/>
                <a:gd name="T51" fmla="*/ 520 h 1930"/>
                <a:gd name="T52" fmla="*/ 232 w 2153"/>
                <a:gd name="T53" fmla="*/ 161 h 1930"/>
                <a:gd name="T54" fmla="*/ 0 w 2153"/>
                <a:gd name="T55" fmla="*/ 83 h 1930"/>
                <a:gd name="T56" fmla="*/ 334 w 2153"/>
                <a:gd name="T57" fmla="*/ 179 h 1930"/>
                <a:gd name="T58" fmla="*/ 727 w 2153"/>
                <a:gd name="T59" fmla="*/ 388 h 1930"/>
                <a:gd name="T60" fmla="*/ 953 w 2153"/>
                <a:gd name="T61" fmla="*/ 496 h 1930"/>
                <a:gd name="T62" fmla="*/ 1381 w 2153"/>
                <a:gd name="T63" fmla="*/ 598 h 1930"/>
                <a:gd name="T64" fmla="*/ 1685 w 2153"/>
                <a:gd name="T65" fmla="*/ 753 h 1930"/>
                <a:gd name="T66" fmla="*/ 1453 w 2153"/>
                <a:gd name="T67" fmla="*/ 466 h 1930"/>
                <a:gd name="T68" fmla="*/ 1311 w 2153"/>
                <a:gd name="T69" fmla="*/ 191 h 1930"/>
                <a:gd name="T70" fmla="*/ 1179 w 2153"/>
                <a:gd name="T71" fmla="*/ 0 h 1930"/>
                <a:gd name="T72" fmla="*/ 1369 w 2153"/>
                <a:gd name="T73" fmla="*/ 215 h 1930"/>
                <a:gd name="T74" fmla="*/ 1519 w 2153"/>
                <a:gd name="T75" fmla="*/ 490 h 1930"/>
                <a:gd name="T76" fmla="*/ 1781 w 2153"/>
                <a:gd name="T77" fmla="*/ 813 h 1930"/>
                <a:gd name="T78" fmla="*/ 1882 w 2153"/>
                <a:gd name="T79" fmla="*/ 861 h 1930"/>
                <a:gd name="T80" fmla="*/ 1882 w 2153"/>
                <a:gd name="T81" fmla="*/ 86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cs typeface="+mn-cs"/>
              </a:defRPr>
            </a:lvl1pPr>
          </a:lstStyle>
          <a:p>
            <a:pPr>
              <a:defRPr/>
            </a:pPr>
            <a:endParaRPr 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cs typeface="+mn-cs"/>
              </a:defRPr>
            </a:lvl1pPr>
          </a:lstStyle>
          <a:p>
            <a:pPr>
              <a:defRPr/>
            </a:pPr>
            <a:endParaRPr 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cs typeface="+mn-cs"/>
              </a:defRPr>
            </a:lvl1pPr>
          </a:lstStyle>
          <a:p>
            <a:pPr>
              <a:defRPr/>
            </a:pPr>
            <a:fld id="{D7994252-C300-4C8C-8A44-377180E2843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6"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7" r:id="rId12"/>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3200400" y="1532930"/>
            <a:ext cx="3200400" cy="584776"/>
          </a:xfrm>
          <a:prstGeom prst="rect">
            <a:avLst/>
          </a:prstGeom>
          <a:noFill/>
        </p:spPr>
        <p:txBody>
          <a:bodyPr wrap="square">
            <a:spAutoFit/>
          </a:bodyPr>
          <a:lstStyle/>
          <a:p>
            <a:pPr eaLnBrk="0" hangingPunct="0">
              <a:defRPr/>
            </a:pP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1.18.38 </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 </a:t>
            </a: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1.18.50</a:t>
            </a:r>
            <a:endParaRPr lang="en-US" sz="3200" dirty="0">
              <a:cs typeface="+mn-cs"/>
            </a:endParaRPr>
          </a:p>
        </p:txBody>
      </p:sp>
      <p:sp>
        <p:nvSpPr>
          <p:cNvPr id="4" name="TextBox 3"/>
          <p:cNvSpPr txBox="1"/>
          <p:nvPr/>
        </p:nvSpPr>
        <p:spPr>
          <a:xfrm>
            <a:off x="1600200" y="609600"/>
            <a:ext cx="6400800" cy="923330"/>
          </a:xfrm>
          <a:prstGeom prst="rect">
            <a:avLst/>
          </a:prstGeom>
          <a:noFill/>
        </p:spPr>
        <p:txBody>
          <a:bodyPr>
            <a:spAutoFit/>
          </a:bodyPr>
          <a:lstStyle/>
          <a:p>
            <a:pPr eaLnBrk="0" hangingPunct="0">
              <a:defRPr/>
            </a:pPr>
            <a:r>
              <a:rPr lang="en-U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Srimad</a:t>
            </a:r>
            <a:r>
              <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 </a:t>
            </a:r>
            <a:r>
              <a:rPr lang="en-US" sz="5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rPr>
              <a:t>Bhagavatam</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n-cs"/>
            </a:endParaRPr>
          </a:p>
        </p:txBody>
      </p:sp>
      <p:sp>
        <p:nvSpPr>
          <p:cNvPr id="5" name="TextBox 4"/>
          <p:cNvSpPr txBox="1"/>
          <p:nvPr/>
        </p:nvSpPr>
        <p:spPr>
          <a:xfrm>
            <a:off x="990600" y="2362200"/>
            <a:ext cx="7315200" cy="1077218"/>
          </a:xfrm>
          <a:prstGeom prst="rect">
            <a:avLst/>
          </a:prstGeom>
          <a:noFill/>
        </p:spPr>
        <p:txBody>
          <a:bodyPr wrap="square">
            <a:spAutoFit/>
          </a:bodyPr>
          <a:lstStyle/>
          <a:p>
            <a:pPr algn="ctr" eaLnBrk="0" hangingPunct="0">
              <a:defRPr/>
            </a:pPr>
            <a:r>
              <a:rPr lang="en-US" sz="3200" b="1"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Śamīka Ṛṣi </a:t>
            </a:r>
            <a:r>
              <a:rPr lang="en-US" sz="3200" b="1"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Regrets his Son’s Deed </a:t>
            </a:r>
            <a:r>
              <a:rPr lang="en-US" sz="3200" b="1" u="sng" dirty="0" err="1"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withLamentation</a:t>
            </a:r>
            <a:r>
              <a:rPr lang="en-US" sz="3200" b="1"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mn-cs"/>
              </a:rPr>
              <a:t> and Prayers</a:t>
            </a:r>
            <a:endParaRPr lang="en-US" sz="3200" b="1" u="sng" dirty="0">
              <a:solidFill>
                <a:srgbClr val="C00000"/>
              </a:solidFill>
              <a:cs typeface="+mn-cs"/>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1.18.40 </a:t>
            </a:r>
            <a:r>
              <a:rPr lang="en-US" sz="2800" u="sng" dirty="0"/>
              <a:t>Devotees must be Self-Conscious</a:t>
            </a:r>
            <a:r>
              <a:rPr lang="en-US" sz="2800" u="sng" dirty="0" smtClean="0"/>
              <a:t/>
            </a:r>
            <a:br>
              <a:rPr lang="en-US" sz="2800" u="sng" dirty="0" smtClean="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81000" y="1752600"/>
            <a:ext cx="82581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solidFill>
                  <a:srgbClr val="0070C0"/>
                </a:solidFill>
              </a:rPr>
              <a:t>Śamīka Ṛṣi </a:t>
            </a:r>
            <a:r>
              <a:rPr lang="en-US" sz="2000" dirty="0" smtClean="0">
                <a:solidFill>
                  <a:srgbClr val="0070C0"/>
                </a:solidFill>
              </a:rPr>
              <a:t>did </a:t>
            </a:r>
            <a:r>
              <a:rPr lang="en-US" sz="2000" dirty="0">
                <a:solidFill>
                  <a:srgbClr val="0070C0"/>
                </a:solidFill>
              </a:rPr>
              <a:t>not take the dead snake on his neck very </a:t>
            </a:r>
            <a:r>
              <a:rPr lang="en-US" sz="2000" dirty="0" smtClean="0">
                <a:solidFill>
                  <a:srgbClr val="0070C0"/>
                </a:solidFill>
              </a:rPr>
              <a:t>seriously.</a:t>
            </a:r>
          </a:p>
          <a:p>
            <a:pPr lvl="2" eaLnBrk="1" hangingPunct="1">
              <a:buFont typeface="Wingdings" pitchFamily="2" charset="2"/>
              <a:buChar char="Ø"/>
            </a:pPr>
            <a:r>
              <a:rPr lang="en-US" sz="2000" dirty="0">
                <a:solidFill>
                  <a:srgbClr val="0070C0"/>
                </a:solidFill>
              </a:rPr>
              <a:t>N</a:t>
            </a:r>
            <a:r>
              <a:rPr lang="en-US" sz="2000" dirty="0" smtClean="0">
                <a:solidFill>
                  <a:srgbClr val="0070C0"/>
                </a:solidFill>
              </a:rPr>
              <a:t>othing </a:t>
            </a:r>
            <a:r>
              <a:rPr lang="en-US" sz="2000" dirty="0">
                <a:solidFill>
                  <a:srgbClr val="0070C0"/>
                </a:solidFill>
              </a:rPr>
              <a:t>seriously wrong in Mahārāja Parīkṣit's </a:t>
            </a:r>
            <a:r>
              <a:rPr lang="en-US" sz="2000" dirty="0" smtClean="0">
                <a:solidFill>
                  <a:srgbClr val="0070C0"/>
                </a:solidFill>
              </a:rPr>
              <a:t>act</a:t>
            </a:r>
            <a:r>
              <a:rPr lang="en-US" sz="2000" dirty="0">
                <a:solidFill>
                  <a:srgbClr val="0070C0"/>
                </a:solidFill>
              </a:rPr>
              <a:t>.</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Foolish </a:t>
            </a:r>
            <a:r>
              <a:rPr lang="en-US" sz="2000" dirty="0">
                <a:solidFill>
                  <a:srgbClr val="0070C0"/>
                </a:solidFill>
              </a:rPr>
              <a:t>son took it very seriously, and being influenced by Kali he cursed the King and thus ended a chapter of happy history.</a:t>
            </a:r>
          </a:p>
        </p:txBody>
      </p:sp>
    </p:spTree>
    <p:extLst>
      <p:ext uri="{BB962C8B-B14F-4D97-AF65-F5344CB8AC3E}">
        <p14:creationId xmlns:p14="http://schemas.microsoft.com/office/powerpoint/2010/main" val="24778669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1.18.41</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en-US" b="1" i="1" dirty="0" err="1">
                <a:solidFill>
                  <a:srgbClr val="C00000"/>
                </a:solidFill>
                <a:effectLst>
                  <a:outerShdw blurRad="38100" dist="38100" dir="2700000" algn="tl">
                    <a:srgbClr val="000000">
                      <a:alpha val="43137"/>
                    </a:srgbClr>
                  </a:outerShdw>
                </a:effectLst>
              </a:rPr>
              <a:t>niśamya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śaptam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atad-arham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narendram</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sa</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brāhmaṇo</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nātmajam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abhyanandat</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aho</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batāḿho</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mahad</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adya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te</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kṛtam</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alpīyasi</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droha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urur</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damo</a:t>
            </a:r>
            <a:r>
              <a:rPr lang="en-US" b="1" i="1" dirty="0">
                <a:solidFill>
                  <a:srgbClr val="C00000"/>
                </a:solidFill>
                <a:effectLst>
                  <a:outerShdw blurRad="38100" dist="38100" dir="2700000" algn="tl">
                    <a:srgbClr val="000000">
                      <a:alpha val="43137"/>
                    </a:srgbClr>
                  </a:outerShdw>
                </a:effectLst>
              </a:rPr>
              <a:t> </a:t>
            </a:r>
            <a:r>
              <a:rPr lang="en-US" b="1" i="1" dirty="0" err="1" smtClean="0">
                <a:solidFill>
                  <a:srgbClr val="C00000"/>
                </a:solidFill>
                <a:effectLst>
                  <a:outerShdw blurRad="38100" dist="38100" dir="2700000" algn="tl">
                    <a:srgbClr val="000000">
                      <a:alpha val="43137"/>
                    </a:srgbClr>
                  </a:outerShdw>
                </a:effectLst>
              </a:rPr>
              <a:t>dhṛtah</a:t>
            </a:r>
            <a:r>
              <a:rPr lang="en-US" b="1" i="1" dirty="0" smtClean="0">
                <a:solidFill>
                  <a:srgbClr val="C00000"/>
                </a:solidFill>
                <a:effectLst>
                  <a:outerShdw blurRad="38100" dist="38100" dir="2700000" algn="tl">
                    <a:srgbClr val="000000">
                      <a:alpha val="43137"/>
                    </a:srgbClr>
                  </a:outerShdw>
                </a:effectLst>
              </a:rPr>
              <a:t>̣</a:t>
            </a: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The father heard from his son that the King had been cursed, although he should never have been condemned, for he was the best amongst all human beings. The ṛṣi did not congratulate his son, but, on the contrary, began to repent, saying: Alas! What a great sinful act was performed by my son. He has awarded heavy punishment for an insignificant offense.</a:t>
            </a:r>
            <a:endParaRPr lang="en-US" sz="2800" dirty="0">
              <a:solidFill>
                <a:srgbClr val="0070C0"/>
              </a:solidFill>
            </a:endParaRPr>
          </a:p>
        </p:txBody>
      </p:sp>
    </p:spTree>
    <p:extLst>
      <p:ext uri="{BB962C8B-B14F-4D97-AF65-F5344CB8AC3E}">
        <p14:creationId xmlns:p14="http://schemas.microsoft.com/office/powerpoint/2010/main" val="100257196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1.18.41: Instinctive Behavior Not For Devotees</a:t>
            </a:r>
            <a:r>
              <a:rPr lang="en-US" sz="2800" u="sng" dirty="0"/>
              <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King -  Best of human being &amp; representative </a:t>
            </a:r>
            <a:r>
              <a:rPr lang="en-US" sz="2000" dirty="0">
                <a:solidFill>
                  <a:srgbClr val="0070C0"/>
                </a:solidFill>
              </a:rPr>
              <a:t>of </a:t>
            </a:r>
            <a:r>
              <a:rPr lang="en-US" sz="2000" dirty="0" smtClean="0">
                <a:solidFill>
                  <a:srgbClr val="0070C0"/>
                </a:solidFill>
              </a:rPr>
              <a:t>God</a:t>
            </a: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king may order hanging of a culprit son of a brāhmaṇa, but he does not become sinful for killing a brāhmaṇa.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Even if there is something wrong with the king, he is never to be condemned.  Example:  medical practitioner</a:t>
            </a:r>
          </a:p>
          <a:p>
            <a:pPr lvl="2" eaLnBrk="1" hangingPunct="1">
              <a:buFont typeface="Wingdings" pitchFamily="2" charset="2"/>
              <a:buChar char="Ø"/>
            </a:pPr>
            <a:r>
              <a:rPr lang="en-US" sz="2000" dirty="0" smtClean="0">
                <a:solidFill>
                  <a:srgbClr val="0070C0"/>
                </a:solidFill>
              </a:rPr>
              <a:t>In </a:t>
            </a:r>
            <a:r>
              <a:rPr lang="en-US" sz="2000" dirty="0">
                <a:solidFill>
                  <a:srgbClr val="0070C0"/>
                </a:solidFill>
              </a:rPr>
              <a:t>the Vedic way of </a:t>
            </a:r>
            <a:r>
              <a:rPr lang="en-US" sz="2000" dirty="0" smtClean="0">
                <a:solidFill>
                  <a:srgbClr val="0070C0"/>
                </a:solidFill>
              </a:rPr>
              <a:t>life: King </a:t>
            </a:r>
            <a:r>
              <a:rPr lang="en-US" sz="2000" dirty="0" smtClean="0">
                <a:solidFill>
                  <a:srgbClr val="0070C0"/>
                </a:solidFill>
                <a:sym typeface="Wingdings"/>
              </a:rPr>
              <a:t> </a:t>
            </a:r>
            <a:r>
              <a:rPr lang="en-US" sz="2000" dirty="0" smtClean="0">
                <a:solidFill>
                  <a:srgbClr val="0070C0"/>
                </a:solidFill>
              </a:rPr>
              <a:t>is </a:t>
            </a:r>
            <a:r>
              <a:rPr lang="en-US" sz="2000" dirty="0">
                <a:solidFill>
                  <a:srgbClr val="0070C0"/>
                </a:solidFill>
              </a:rPr>
              <a:t>trained to become a </a:t>
            </a:r>
            <a:r>
              <a:rPr lang="en-US" sz="2000" dirty="0" err="1" smtClean="0">
                <a:solidFill>
                  <a:srgbClr val="0070C0"/>
                </a:solidFill>
              </a:rPr>
              <a:t>rājarṣI</a:t>
            </a:r>
            <a:r>
              <a:rPr lang="en-US" sz="2000" dirty="0" smtClean="0">
                <a:solidFill>
                  <a:srgbClr val="0070C0"/>
                </a:solidFill>
              </a:rPr>
              <a:t>,</a:t>
            </a: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king is called narendra, or the best amongst the human beings</a:t>
            </a:r>
            <a:r>
              <a:rPr lang="en-US" sz="2000" dirty="0" smtClean="0">
                <a:solidFill>
                  <a:srgbClr val="0070C0"/>
                </a:solidFill>
              </a:rPr>
              <a:t>.</a:t>
            </a:r>
          </a:p>
          <a:p>
            <a:pPr lvl="2" eaLnBrk="1" hangingPunct="1">
              <a:buFont typeface="Wingdings" pitchFamily="2" charset="2"/>
              <a:buChar char="Ø"/>
            </a:pPr>
            <a:r>
              <a:rPr lang="en-US" sz="2000" dirty="0" smtClean="0">
                <a:solidFill>
                  <a:srgbClr val="0070C0"/>
                </a:solidFill>
              </a:rPr>
              <a:t>How </a:t>
            </a:r>
            <a:r>
              <a:rPr lang="en-US" sz="2000" dirty="0">
                <a:solidFill>
                  <a:srgbClr val="0070C0"/>
                </a:solidFill>
              </a:rPr>
              <a:t>then could a king like Mahārāja Parīkṣit be condemned by an inexperienced, puffed-up son of a </a:t>
            </a:r>
            <a:r>
              <a:rPr lang="en-US" sz="2000" dirty="0" smtClean="0">
                <a:solidFill>
                  <a:srgbClr val="0070C0"/>
                </a:solidFill>
              </a:rPr>
              <a:t>brāhmaṇa, </a:t>
            </a:r>
            <a:r>
              <a:rPr lang="en-US" sz="2000" dirty="0">
                <a:solidFill>
                  <a:srgbClr val="0070C0"/>
                </a:solidFill>
              </a:rPr>
              <a:t>even though he had attained the powers of a qualified brāhmaṇa?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Since </a:t>
            </a:r>
            <a:r>
              <a:rPr lang="en-US" sz="2000" dirty="0">
                <a:solidFill>
                  <a:srgbClr val="0070C0"/>
                </a:solidFill>
              </a:rPr>
              <a:t>Śamīka Ṛṣi was an experienced, good brāhmaṇa, he did not approve of the actions of his condemned son. </a:t>
            </a:r>
            <a:r>
              <a:rPr lang="en-US" sz="2000" dirty="0" smtClean="0">
                <a:solidFill>
                  <a:srgbClr val="0070C0"/>
                </a:solidFill>
              </a:rPr>
              <a:t>He </a:t>
            </a:r>
            <a:r>
              <a:rPr lang="en-US" sz="2000" dirty="0">
                <a:solidFill>
                  <a:srgbClr val="0070C0"/>
                </a:solidFill>
              </a:rPr>
              <a:t>began to lament for all that his son had done.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king was beyond the jurisdiction of curses as a general rule, and what to speak of a good king like Mahārāja Parīkṣit. The offense of the King was most insignificant, and his being condemned to death was certainly a very great sin for Śṛńgi. Therefore Ṛṣi Śamīka regretted the whole incident.</a:t>
            </a:r>
          </a:p>
          <a:p>
            <a:pPr lvl="2" eaLnBrk="1" hangingPunct="1">
              <a:buFont typeface="Wingdings" pitchFamily="2" charset="2"/>
              <a:buChar char="Ø"/>
            </a:pPr>
            <a:endParaRPr lang="en-US" sz="2000" dirty="0" smtClean="0">
              <a:solidFill>
                <a:srgbClr val="0070C0"/>
              </a:solidFill>
            </a:endParaRPr>
          </a:p>
        </p:txBody>
      </p:sp>
    </p:spTree>
    <p:extLst>
      <p:ext uri="{BB962C8B-B14F-4D97-AF65-F5344CB8AC3E}">
        <p14:creationId xmlns:p14="http://schemas.microsoft.com/office/powerpoint/2010/main" val="15826988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1.18.42</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en-US" b="1" i="1" dirty="0" err="1">
                <a:solidFill>
                  <a:srgbClr val="C00000"/>
                </a:solidFill>
                <a:effectLst>
                  <a:outerShdw blurRad="38100" dist="38100" dir="2700000" algn="tl">
                    <a:srgbClr val="000000">
                      <a:alpha val="43137"/>
                    </a:srgbClr>
                  </a:outerShdw>
                </a:effectLst>
              </a:rPr>
              <a:t>na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vai</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nṛbhir</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nara-devam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parākhyam</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sammātum</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arhasy</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avipakva-buddhe</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yat</a:t>
            </a:r>
            <a:r>
              <a:rPr lang="en-US" b="1" i="1" dirty="0" err="1">
                <a:solidFill>
                  <a:srgbClr val="C00000"/>
                </a:solidFill>
                <a:effectLst>
                  <a:outerShdw blurRad="38100" dist="38100" dir="2700000" algn="tl">
                    <a:srgbClr val="000000">
                      <a:alpha val="43137"/>
                    </a:srgbClr>
                  </a:outerShdw>
                </a:effectLst>
              </a:rPr>
              <a:t>-tejasā</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durviṣaheṇa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guptā</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vindanti</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bhadrāṇy</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akutobhayāh</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prajāh</a:t>
            </a:r>
            <a:r>
              <a:rPr lang="en-US" b="1" i="1" dirty="0">
                <a:solidFill>
                  <a:srgbClr val="C00000"/>
                </a:solidFill>
                <a:effectLst>
                  <a:outerShdw blurRad="38100" dist="38100" dir="2700000" algn="tl">
                    <a:srgbClr val="000000">
                      <a:alpha val="43137"/>
                    </a:srgbClr>
                  </a:outerShdw>
                </a:effectLst>
              </a:rPr>
              <a:t>̣</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O my boy, your intelligence is immature, and therefore you have no knowledge that the king, who is the best amongst human beings, is as good as the Personality of Godhead. He is never to be placed on an equal footing with common men. The citizens of the state live in prosperity, being protected by his unsurpassable prowess.</a:t>
            </a:r>
            <a:endParaRPr lang="en-US" sz="2800" dirty="0">
              <a:solidFill>
                <a:srgbClr val="0070C0"/>
              </a:solidFill>
            </a:endParaRPr>
          </a:p>
        </p:txBody>
      </p:sp>
    </p:spTree>
    <p:extLst>
      <p:ext uri="{BB962C8B-B14F-4D97-AF65-F5344CB8AC3E}">
        <p14:creationId xmlns:p14="http://schemas.microsoft.com/office/powerpoint/2010/main" val="33288219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1.18.43</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en-US" b="1" i="1" dirty="0" err="1">
                <a:solidFill>
                  <a:srgbClr val="C00000"/>
                </a:solidFill>
                <a:effectLst>
                  <a:outerShdw blurRad="38100" dist="38100" dir="2700000" algn="tl">
                    <a:srgbClr val="000000">
                      <a:alpha val="43137"/>
                    </a:srgbClr>
                  </a:outerShdw>
                </a:effectLst>
              </a:rPr>
              <a:t>alakṣyamāṇe</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nara</a:t>
            </a:r>
            <a:r>
              <a:rPr lang="en-US" b="1" i="1" dirty="0">
                <a:solidFill>
                  <a:srgbClr val="C00000"/>
                </a:solidFill>
                <a:effectLst>
                  <a:outerShdw blurRad="38100" dist="38100" dir="2700000" algn="tl">
                    <a:srgbClr val="000000">
                      <a:alpha val="43137"/>
                    </a:srgbClr>
                  </a:outerShdw>
                </a:effectLst>
              </a:rPr>
              <a:t>-deva-</a:t>
            </a:r>
            <a:r>
              <a:rPr lang="en-US" b="1" i="1" dirty="0" err="1">
                <a:solidFill>
                  <a:srgbClr val="C00000"/>
                </a:solidFill>
                <a:effectLst>
                  <a:outerShdw blurRad="38100" dist="38100" dir="2700000" algn="tl">
                    <a:srgbClr val="000000">
                      <a:alpha val="43137"/>
                    </a:srgbClr>
                  </a:outerShdw>
                </a:effectLst>
              </a:rPr>
              <a:t>nāmni</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rathāńga</a:t>
            </a:r>
            <a:r>
              <a:rPr lang="en-US" b="1" i="1" dirty="0" err="1">
                <a:solidFill>
                  <a:srgbClr val="C00000"/>
                </a:solidFill>
                <a:effectLst>
                  <a:outerShdw blurRad="38100" dist="38100" dir="2700000" algn="tl">
                    <a:srgbClr val="000000">
                      <a:alpha val="43137"/>
                    </a:srgbClr>
                  </a:outerShdw>
                </a:effectLst>
              </a:rPr>
              <a:t>-pāṇāv</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ayam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ańga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lokah</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tadā</a:t>
            </a:r>
            <a:r>
              <a:rPr lang="en-US" b="1" i="1" dirty="0" smtClean="0">
                <a:solidFill>
                  <a:srgbClr val="C00000"/>
                </a:solidFill>
                <a:effectLst>
                  <a:outerShdw blurRad="38100" dist="38100" dir="2700000" algn="tl">
                    <a:srgbClr val="000000">
                      <a:alpha val="43137"/>
                    </a:srgbClr>
                  </a:outerShdw>
                </a:effectLst>
              </a:rPr>
              <a:t> </a:t>
            </a:r>
            <a:r>
              <a:rPr lang="en-US" b="1" i="1" dirty="0">
                <a:solidFill>
                  <a:srgbClr val="C00000"/>
                </a:solidFill>
                <a:effectLst>
                  <a:outerShdw blurRad="38100" dist="38100" dir="2700000" algn="tl">
                    <a:srgbClr val="000000">
                      <a:alpha val="43137"/>
                    </a:srgbClr>
                  </a:outerShdw>
                </a:effectLst>
              </a:rPr>
              <a:t>hi </a:t>
            </a:r>
            <a:r>
              <a:rPr lang="en-US" b="1" i="1" dirty="0" err="1">
                <a:solidFill>
                  <a:srgbClr val="C00000"/>
                </a:solidFill>
                <a:effectLst>
                  <a:outerShdw blurRad="38100" dist="38100" dir="2700000" algn="tl">
                    <a:srgbClr val="000000">
                      <a:alpha val="43137"/>
                    </a:srgbClr>
                  </a:outerShdw>
                </a:effectLst>
              </a:rPr>
              <a:t>caura-pracuro</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vinańkṣyaty</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arakṣyamāṇo</a:t>
            </a:r>
            <a:r>
              <a:rPr lang="en-US" b="1" i="1" dirty="0" smtClean="0">
                <a:solidFill>
                  <a:srgbClr val="C00000"/>
                </a:solidFill>
                <a:effectLst>
                  <a:outerShdw blurRad="38100" dist="38100" dir="2700000" algn="tl">
                    <a:srgbClr val="000000">
                      <a:alpha val="43137"/>
                    </a:srgbClr>
                  </a:outerShdw>
                </a:effectLst>
              </a:rPr>
              <a:t> </a:t>
            </a:r>
            <a:r>
              <a:rPr lang="en-US" b="1" i="1" dirty="0">
                <a:solidFill>
                  <a:srgbClr val="C00000"/>
                </a:solidFill>
                <a:effectLst>
                  <a:outerShdw blurRad="38100" dist="38100" dir="2700000" algn="tl">
                    <a:srgbClr val="000000">
                      <a:alpha val="43137"/>
                    </a:srgbClr>
                  </a:outerShdw>
                </a:effectLst>
              </a:rPr>
              <a:t>'</a:t>
            </a:r>
            <a:r>
              <a:rPr lang="en-US" b="1" i="1" dirty="0" err="1">
                <a:solidFill>
                  <a:srgbClr val="C00000"/>
                </a:solidFill>
                <a:effectLst>
                  <a:outerShdw blurRad="38100" dist="38100" dir="2700000" algn="tl">
                    <a:srgbClr val="000000">
                      <a:alpha val="43137"/>
                    </a:srgbClr>
                  </a:outerShdw>
                </a:effectLst>
              </a:rPr>
              <a:t>vivarūthavat</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kṣaṇāt</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My dear boy, the Lord, who carries the wheel of a chariot, is represented by the monarchical regime, and when this regime is abolished the whole world becomes filled with thieves, who then at once vanquish the unprotected subjects like scattered lambs.</a:t>
            </a:r>
            <a:endParaRPr lang="en-US" sz="2800" dirty="0">
              <a:solidFill>
                <a:srgbClr val="0070C0"/>
              </a:solidFill>
            </a:endParaRPr>
          </a:p>
        </p:txBody>
      </p:sp>
    </p:spTree>
    <p:extLst>
      <p:ext uri="{BB962C8B-B14F-4D97-AF65-F5344CB8AC3E}">
        <p14:creationId xmlns:p14="http://schemas.microsoft.com/office/powerpoint/2010/main" val="32277537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1.18.43: Duties of a Monarch</a:t>
            </a:r>
            <a:r>
              <a:rPr lang="en-US" sz="2800" u="sng" dirty="0"/>
              <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solidFill>
                  <a:srgbClr val="0070C0"/>
                </a:solidFill>
              </a:rPr>
              <a:t>According to </a:t>
            </a:r>
            <a:r>
              <a:rPr lang="en-US" sz="2000" dirty="0" smtClean="0">
                <a:solidFill>
                  <a:srgbClr val="0070C0"/>
                </a:solidFill>
              </a:rPr>
              <a:t>SB </a:t>
            </a:r>
            <a:r>
              <a:rPr lang="en-US" sz="2000" dirty="0">
                <a:solidFill>
                  <a:srgbClr val="0070C0"/>
                </a:solidFill>
              </a:rPr>
              <a:t>the monarchical regime represents the Supreme Lord, the Personality of Godhead. The king is said to be the representative of the Absolute Personality of Godhead because he is trained to acquire the qualities of God to protect the living beings.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Battle </a:t>
            </a:r>
            <a:r>
              <a:rPr lang="en-US" sz="2000" dirty="0">
                <a:solidFill>
                  <a:srgbClr val="0070C0"/>
                </a:solidFill>
              </a:rPr>
              <a:t>of Kurukṣetra was planned by the Lord to establish the real representative of the Lord, Mahārāja Yudhiṣṭhira.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An </a:t>
            </a:r>
            <a:r>
              <a:rPr lang="en-US" sz="2000" dirty="0">
                <a:solidFill>
                  <a:srgbClr val="0070C0"/>
                </a:solidFill>
              </a:rPr>
              <a:t>ideal king thoroughly trained by culture and devotional service with the martial spirit makes a perfect king. Such a personal monarchy is far better than the so-called democracy of no training and responsibility.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thieves and rogues of modern democracy seek election by misrepresentation of votes, and the successful rogues and thieves devour the mass of population.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One </a:t>
            </a:r>
            <a:r>
              <a:rPr lang="en-US" sz="2000" dirty="0">
                <a:solidFill>
                  <a:srgbClr val="0070C0"/>
                </a:solidFill>
              </a:rPr>
              <a:t>trained monarch is far better than hundreds of useless ministerial rogues, and it is hinted herein that by abolition of a monarchical regime like that of Mahārāja Parīkṣit, the mass of people become open to many attacks of the age of Kali. They are never happy in an overly advertised form of democracy. The result of such a kingless administration is described in the following verses. </a:t>
            </a:r>
            <a:endParaRPr lang="en-US" sz="2000" dirty="0" smtClean="0">
              <a:solidFill>
                <a:srgbClr val="0070C0"/>
              </a:solidFill>
            </a:endParaRPr>
          </a:p>
        </p:txBody>
      </p:sp>
    </p:spTree>
    <p:extLst>
      <p:ext uri="{BB962C8B-B14F-4D97-AF65-F5344CB8AC3E}">
        <p14:creationId xmlns:p14="http://schemas.microsoft.com/office/powerpoint/2010/main" val="1537719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1.18.44</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en-US" b="1" i="1" dirty="0">
                <a:solidFill>
                  <a:srgbClr val="C00000"/>
                </a:solidFill>
                <a:effectLst>
                  <a:outerShdw blurRad="38100" dist="38100" dir="2700000" algn="tl">
                    <a:srgbClr val="000000">
                      <a:alpha val="43137"/>
                    </a:srgbClr>
                  </a:outerShdw>
                </a:effectLst>
              </a:rPr>
              <a:t>tad </a:t>
            </a:r>
            <a:r>
              <a:rPr lang="en-US" b="1" i="1" dirty="0" err="1">
                <a:solidFill>
                  <a:srgbClr val="C00000"/>
                </a:solidFill>
                <a:effectLst>
                  <a:outerShdw blurRad="38100" dist="38100" dir="2700000" algn="tl">
                    <a:srgbClr val="000000">
                      <a:alpha val="43137"/>
                    </a:srgbClr>
                  </a:outerShdw>
                </a:effectLst>
              </a:rPr>
              <a:t>adya</a:t>
            </a:r>
            <a:r>
              <a:rPr lang="en-US" b="1" i="1" dirty="0">
                <a:solidFill>
                  <a:srgbClr val="C00000"/>
                </a:solidFill>
                <a:effectLst>
                  <a:outerShdw blurRad="38100" dist="38100" dir="2700000" algn="tl">
                    <a:srgbClr val="000000">
                      <a:alpha val="43137"/>
                    </a:srgbClr>
                  </a:outerShdw>
                </a:effectLst>
              </a:rPr>
              <a:t> naḥ </a:t>
            </a:r>
            <a:r>
              <a:rPr lang="en-US" b="1" i="1" dirty="0" err="1">
                <a:solidFill>
                  <a:srgbClr val="C00000"/>
                </a:solidFill>
                <a:effectLst>
                  <a:outerShdw blurRad="38100" dist="38100" dir="2700000" algn="tl">
                    <a:srgbClr val="000000">
                      <a:alpha val="43137"/>
                    </a:srgbClr>
                  </a:outerShdw>
                </a:effectLst>
              </a:rPr>
              <a:t>pāpam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upaity</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ananvayam</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yan</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naṣṭa-nāthasya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vasor</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vilumpakāt</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parasparam</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ghnanti</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śapanti</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vṛñjate</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paśūn</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striyo</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rthān</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puru-dasyavo</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janāḥt</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Due to the termination of the monarchical regimes and the plundering of the people's wealth by rogues and thieves, there will be great social disruptions. People will be killed and injured, and animals and women will be stolen. And for all these sins we shall be responsible.</a:t>
            </a:r>
            <a:endParaRPr lang="en-US" sz="2800" dirty="0">
              <a:solidFill>
                <a:srgbClr val="0070C0"/>
              </a:solidFill>
            </a:endParaRPr>
          </a:p>
        </p:txBody>
      </p:sp>
    </p:spTree>
    <p:extLst>
      <p:ext uri="{BB962C8B-B14F-4D97-AF65-F5344CB8AC3E}">
        <p14:creationId xmlns:p14="http://schemas.microsoft.com/office/powerpoint/2010/main" val="5877086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1.18.44: Effects of Democratic Leadership</a:t>
            </a:r>
            <a:r>
              <a:rPr lang="en-US" sz="2800" u="sng" dirty="0"/>
              <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solidFill>
                  <a:srgbClr val="0070C0"/>
                </a:solidFill>
              </a:rPr>
              <a:t>The word naḥ (we) is very significant in this verse. The sage rightly takes the responsibility of the brāhmaṇas as a community for killing monarchical government and thus giving an opportunity to the so-called democrats, who are generally plunderers of the wealth of the state subjects. The so-called democrats capture the administrative machine without assuming responsibility for the prosperous condition of the citizens.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Everyone </a:t>
            </a:r>
            <a:r>
              <a:rPr lang="en-US" sz="2000" dirty="0">
                <a:solidFill>
                  <a:srgbClr val="0070C0"/>
                </a:solidFill>
              </a:rPr>
              <a:t>captures the post for personal gratification, and thus instead of one king, a number of irresponsible kings grow up to tax the citizens.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It </a:t>
            </a:r>
            <a:r>
              <a:rPr lang="en-US" sz="2000" dirty="0">
                <a:solidFill>
                  <a:srgbClr val="0070C0"/>
                </a:solidFill>
              </a:rPr>
              <a:t>is foretold herein that in the absence of good monarchical government, everyone will be the cause of disturbance for others by plundering riches, animals, women, etc.</a:t>
            </a:r>
            <a:endParaRPr lang="en-US" sz="2000" dirty="0" smtClean="0">
              <a:solidFill>
                <a:srgbClr val="0070C0"/>
              </a:solidFill>
            </a:endParaRPr>
          </a:p>
        </p:txBody>
      </p:sp>
    </p:spTree>
    <p:extLst>
      <p:ext uri="{BB962C8B-B14F-4D97-AF65-F5344CB8AC3E}">
        <p14:creationId xmlns:p14="http://schemas.microsoft.com/office/powerpoint/2010/main" val="3916334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1.18.45</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en-US" b="1" i="1" dirty="0" err="1">
                <a:solidFill>
                  <a:srgbClr val="C00000"/>
                </a:solidFill>
                <a:effectLst>
                  <a:outerShdw blurRad="38100" dist="38100" dir="2700000" algn="tl">
                    <a:srgbClr val="000000">
                      <a:alpha val="43137"/>
                    </a:srgbClr>
                  </a:outerShdw>
                </a:effectLst>
              </a:rPr>
              <a:t>tadārya-dharmah</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pravilīyate</a:t>
            </a:r>
            <a:r>
              <a:rPr lang="en-US" b="1" i="1" dirty="0">
                <a:solidFill>
                  <a:srgbClr val="C00000"/>
                </a:solidFill>
                <a:effectLst>
                  <a:outerShdw blurRad="38100" dist="38100" dir="2700000" algn="tl">
                    <a:srgbClr val="000000">
                      <a:alpha val="43137"/>
                    </a:srgbClr>
                  </a:outerShdw>
                </a:effectLst>
              </a:rPr>
              <a:t> </a:t>
            </a:r>
            <a:r>
              <a:rPr lang="en-US" b="1" i="1" dirty="0" err="1" smtClean="0">
                <a:solidFill>
                  <a:srgbClr val="C00000"/>
                </a:solidFill>
                <a:effectLst>
                  <a:outerShdw blurRad="38100" dist="38100" dir="2700000" algn="tl">
                    <a:srgbClr val="000000">
                      <a:alpha val="43137"/>
                    </a:srgbClr>
                  </a:outerShdw>
                </a:effectLst>
              </a:rPr>
              <a:t>nṛṇām</a:t>
            </a:r>
            <a:r>
              <a:rPr lang="en-US" b="1" i="1" dirty="0" smtClean="0">
                <a:solidFill>
                  <a:srgbClr val="C00000"/>
                </a:solidFill>
                <a:effectLst>
                  <a:outerShdw blurRad="38100" dist="38100" dir="2700000" algn="tl">
                    <a:srgbClr val="000000">
                      <a:alpha val="43137"/>
                    </a:srgbClr>
                  </a:outerShdw>
                </a:effectLst>
              </a:rPr>
              <a:t>́</a:t>
            </a: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varṇāśramācāra</a:t>
            </a:r>
            <a:r>
              <a:rPr lang="en-US" b="1" i="1" dirty="0" err="1">
                <a:solidFill>
                  <a:srgbClr val="C00000"/>
                </a:solidFill>
                <a:effectLst>
                  <a:outerShdw blurRad="38100" dist="38100" dir="2700000" algn="tl">
                    <a:srgbClr val="000000">
                      <a:alpha val="43137"/>
                    </a:srgbClr>
                  </a:outerShdw>
                </a:effectLst>
              </a:rPr>
              <a:t>-yutas</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trayīmayah</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tato</a:t>
            </a:r>
            <a:r>
              <a:rPr lang="en-US" b="1" i="1" dirty="0" smtClean="0">
                <a:solidFill>
                  <a:srgbClr val="C00000"/>
                </a:solidFill>
                <a:effectLst>
                  <a:outerShdw blurRad="38100" dist="38100" dir="2700000" algn="tl">
                    <a:srgbClr val="000000">
                      <a:alpha val="43137"/>
                    </a:srgbClr>
                  </a:outerShdw>
                </a:effectLst>
              </a:rPr>
              <a:t> </a:t>
            </a:r>
            <a:r>
              <a:rPr lang="en-US" b="1" i="1" dirty="0">
                <a:solidFill>
                  <a:srgbClr val="C00000"/>
                </a:solidFill>
                <a:effectLst>
                  <a:outerShdw blurRad="38100" dist="38100" dir="2700000" algn="tl">
                    <a:srgbClr val="000000">
                      <a:alpha val="43137"/>
                    </a:srgbClr>
                  </a:outerShdw>
                </a:effectLst>
              </a:rPr>
              <a:t>'</a:t>
            </a:r>
            <a:r>
              <a:rPr lang="en-US" b="1" i="1" dirty="0" err="1">
                <a:solidFill>
                  <a:srgbClr val="C00000"/>
                </a:solidFill>
                <a:effectLst>
                  <a:outerShdw blurRad="38100" dist="38100" dir="2700000" algn="tl">
                    <a:srgbClr val="000000">
                      <a:alpha val="43137"/>
                    </a:srgbClr>
                  </a:outerShdw>
                </a:effectLst>
              </a:rPr>
              <a:t>rtha-kāmābhiniveśitātmanām</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śunām</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kapīnām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iva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varṇa-sańkaraḥt</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At that time the people in general will fall systematically from the path of a progressive civilization in respect to the qualitative engagements of the castes and the orders of society and the Vedic injunctions. Thus they will be more attracted to economic development for sense gratification, and as a result there will be an unwanted population on the level of dogs and monkeys.</a:t>
            </a:r>
            <a:endParaRPr lang="en-US" sz="2800" dirty="0">
              <a:solidFill>
                <a:srgbClr val="0070C0"/>
              </a:solidFill>
            </a:endParaRPr>
          </a:p>
        </p:txBody>
      </p:sp>
    </p:spTree>
    <p:extLst>
      <p:ext uri="{BB962C8B-B14F-4D97-AF65-F5344CB8AC3E}">
        <p14:creationId xmlns:p14="http://schemas.microsoft.com/office/powerpoint/2010/main" val="23283110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1.18.45: How Measure Advancement</a:t>
            </a:r>
            <a:r>
              <a:rPr lang="en-US" sz="2800" u="sng" dirty="0"/>
              <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Absence of a monarchical regime, the general mass will be an unwanted population like dogs and monkeys. </a:t>
            </a:r>
          </a:p>
          <a:p>
            <a:pPr lvl="2" eaLnBrk="1" hangingPunct="1">
              <a:buFont typeface="Wingdings" pitchFamily="2" charset="2"/>
              <a:buChar char="Ø"/>
            </a:pPr>
            <a:r>
              <a:rPr lang="en-US" sz="2000" dirty="0" smtClean="0">
                <a:solidFill>
                  <a:srgbClr val="0070C0"/>
                </a:solidFill>
              </a:rPr>
              <a:t>Monkeys </a:t>
            </a:r>
            <a:r>
              <a:rPr lang="en-US" sz="2000" dirty="0" smtClean="0">
                <a:solidFill>
                  <a:srgbClr val="0070C0"/>
                </a:solidFill>
                <a:sym typeface="Wingdings"/>
              </a:rPr>
              <a:t></a:t>
            </a:r>
            <a:r>
              <a:rPr lang="en-US" sz="2000" dirty="0" smtClean="0">
                <a:solidFill>
                  <a:srgbClr val="0070C0"/>
                </a:solidFill>
              </a:rPr>
              <a:t> too sexually inclined &amp; dogs </a:t>
            </a:r>
            <a:r>
              <a:rPr lang="en-US" sz="2000" dirty="0" smtClean="0">
                <a:solidFill>
                  <a:srgbClr val="0070C0"/>
                </a:solidFill>
                <a:sym typeface="Wingdings"/>
              </a:rPr>
              <a:t></a:t>
            </a:r>
            <a:r>
              <a:rPr lang="en-US" sz="2000" dirty="0" smtClean="0">
                <a:solidFill>
                  <a:srgbClr val="0070C0"/>
                </a:solidFill>
              </a:rPr>
              <a:t> shameless in sexual intercourse, the Varna-sankara will systematically go astray from the Vedic way of good manners and qualitative engagements in the Varnashrama. </a:t>
            </a:r>
          </a:p>
          <a:p>
            <a:pPr lvl="2" eaLnBrk="1" hangingPunct="1">
              <a:buFont typeface="Wingdings" pitchFamily="2" charset="2"/>
              <a:buChar char="Ø"/>
            </a:pPr>
            <a:r>
              <a:rPr lang="en-US" sz="2000" dirty="0" smtClean="0">
                <a:solidFill>
                  <a:srgbClr val="0070C0"/>
                </a:solidFill>
              </a:rPr>
              <a:t>Vedic way of life is the progressive march of the civilization of the </a:t>
            </a:r>
            <a:r>
              <a:rPr lang="en-US" sz="2000" dirty="0" err="1" smtClean="0">
                <a:solidFill>
                  <a:srgbClr val="0070C0"/>
                </a:solidFill>
              </a:rPr>
              <a:t>Āryans</a:t>
            </a:r>
            <a:r>
              <a:rPr lang="en-US" sz="2000" dirty="0" smtClean="0">
                <a:solidFill>
                  <a:srgbClr val="0070C0"/>
                </a:solidFill>
              </a:rPr>
              <a:t>.</a:t>
            </a:r>
          </a:p>
          <a:p>
            <a:pPr lvl="2" eaLnBrk="1" hangingPunct="1">
              <a:buFont typeface="Wingdings" pitchFamily="2" charset="2"/>
              <a:buChar char="Ø"/>
            </a:pPr>
            <a:r>
              <a:rPr lang="en-US" sz="2000" dirty="0" smtClean="0">
                <a:solidFill>
                  <a:srgbClr val="0070C0"/>
                </a:solidFill>
              </a:rPr>
              <a:t>Vedic civilization's destination is to go back to Godhead, back home, where there is no birth, no death, no old age and no disease. </a:t>
            </a:r>
          </a:p>
          <a:p>
            <a:pPr lvl="2" eaLnBrk="1" hangingPunct="1">
              <a:buFont typeface="Wingdings" pitchFamily="2" charset="2"/>
              <a:buChar char="Ø"/>
            </a:pPr>
            <a:r>
              <a:rPr lang="en-US" sz="2000" dirty="0" smtClean="0">
                <a:solidFill>
                  <a:srgbClr val="0070C0"/>
                </a:solidFill>
              </a:rPr>
              <a:t>The Vedas direct everyone not to remain in the darkness of the material world but to go towards the light of the spiritual kingdom far beyond the material sky. </a:t>
            </a:r>
          </a:p>
          <a:p>
            <a:pPr lvl="2" eaLnBrk="1" hangingPunct="1">
              <a:buFont typeface="Wingdings" pitchFamily="2" charset="2"/>
              <a:buChar char="Ø"/>
            </a:pPr>
            <a:r>
              <a:rPr lang="en-US" sz="2000" dirty="0" smtClean="0">
                <a:solidFill>
                  <a:srgbClr val="0070C0"/>
                </a:solidFill>
              </a:rPr>
              <a:t>Varnashrama system was scientifically planned by the Lord and His representatives, which gives instruction for </a:t>
            </a:r>
            <a:r>
              <a:rPr lang="en-US" sz="2000" dirty="0">
                <a:solidFill>
                  <a:srgbClr val="0070C0"/>
                </a:solidFill>
              </a:rPr>
              <a:t>both material and spiritual.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Vedic </a:t>
            </a:r>
            <a:r>
              <a:rPr lang="en-US" sz="2000" dirty="0">
                <a:solidFill>
                  <a:srgbClr val="0070C0"/>
                </a:solidFill>
              </a:rPr>
              <a:t>way of life does not allow any man to be like the monkeys and dogs. </a:t>
            </a:r>
            <a:endParaRPr lang="en-US" sz="2000" dirty="0" smtClean="0">
              <a:solidFill>
                <a:srgbClr val="0070C0"/>
              </a:solidFill>
            </a:endParaRPr>
          </a:p>
          <a:p>
            <a:pPr lvl="2" eaLnBrk="1" hangingPunct="1">
              <a:buFont typeface="Wingdings" pitchFamily="2" charset="2"/>
              <a:buChar char="Ø"/>
            </a:pPr>
            <a:r>
              <a:rPr lang="en-US" sz="2000" dirty="0">
                <a:solidFill>
                  <a:srgbClr val="0070C0"/>
                </a:solidFill>
              </a:rPr>
              <a:t>A degraded civilization of sense gratification and economic development is the by-product of a godless or kingless government of the people, by the people, and for the people. The people should not, therefore, begrudge the poor administrations they themselves elect.</a:t>
            </a:r>
          </a:p>
          <a:p>
            <a:pPr lvl="2" eaLnBrk="1" hangingPunct="1">
              <a:buFont typeface="Wingdings" pitchFamily="2" charset="2"/>
              <a:buChar char="Ø"/>
            </a:pPr>
            <a:endParaRPr lang="en-US" sz="2000" dirty="0" smtClean="0">
              <a:solidFill>
                <a:srgbClr val="0070C0"/>
              </a:solidFill>
            </a:endParaRPr>
          </a:p>
        </p:txBody>
      </p:sp>
    </p:spTree>
    <p:extLst>
      <p:ext uri="{BB962C8B-B14F-4D97-AF65-F5344CB8AC3E}">
        <p14:creationId xmlns:p14="http://schemas.microsoft.com/office/powerpoint/2010/main" val="2743199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5"/>
          <p:cNvSpPr>
            <a:spLocks noChangeArrowheads="1"/>
          </p:cNvSpPr>
          <p:nvPr/>
        </p:nvSpPr>
        <p:spPr bwMode="auto">
          <a:xfrm>
            <a:off x="457200" y="457200"/>
            <a:ext cx="3733800" cy="5943600"/>
          </a:xfrm>
          <a:prstGeom prst="rect">
            <a:avLst/>
          </a:prstGeom>
          <a:noFill/>
          <a:ln>
            <a:noFill/>
          </a:ln>
          <a:extLst/>
        </p:spPr>
        <p:txBody>
          <a:bodyPr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eaLnBrk="0" hangingPunct="0">
              <a:defRPr/>
            </a:pPr>
            <a:r>
              <a:rPr lang="en-US" sz="2800" b="1"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Based on the teachings of</a:t>
            </a:r>
            <a:br>
              <a:rPr lang="en-US" sz="2800" b="1"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br>
            <a:r>
              <a:rPr lang="en-US" sz="2800" b="1"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His Divine Grace A.C. Bhaktivedanta Swami Prabhupada</a:t>
            </a:r>
            <a:endParaRPr lang="en-US" sz="2800" b="1"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endParaRPr>
          </a:p>
          <a:p>
            <a:pPr eaLnBrk="0" hangingPunct="0">
              <a:defRPr/>
            </a:pPr>
            <a:endParaRPr lang="en-US" sz="2800" b="1"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endParaRPr>
          </a:p>
          <a:p>
            <a:pPr eaLnBrk="0" hangingPunct="0">
              <a:defRPr/>
            </a:pPr>
            <a:r>
              <a:rPr lang="en-US" sz="2800" b="1"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Founder Acharya </a:t>
            </a:r>
          </a:p>
          <a:p>
            <a:pPr eaLnBrk="0" hangingPunct="0">
              <a:defRPr/>
            </a:pPr>
            <a:r>
              <a:rPr lang="en-US" sz="2800" b="1"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ScaGoudy" pitchFamily="2" charset="0"/>
                <a:cs typeface="+mn-cs"/>
              </a:rPr>
              <a:t>International Society for Krishna Consciousness</a:t>
            </a:r>
          </a:p>
        </p:txBody>
      </p:sp>
      <p:pic>
        <p:nvPicPr>
          <p:cNvPr id="4" name="Picture 4" descr="C:\00 Office Archives\BGS-Seattle-2010\Slokas and Prayers MP3\Pictures\Srila Prabhupada.jpg"/>
          <p:cNvPicPr>
            <a:picLocks noChangeAspect="1" noChangeArrowheads="1"/>
          </p:cNvPicPr>
          <p:nvPr/>
        </p:nvPicPr>
        <p:blipFill>
          <a:blip r:embed="rId2" cstate="print"/>
          <a:srcRect/>
          <a:stretch>
            <a:fillRect/>
          </a:stretch>
        </p:blipFill>
        <p:spPr bwMode="auto">
          <a:xfrm>
            <a:off x="4114800" y="457200"/>
            <a:ext cx="4582901" cy="5943600"/>
          </a:xfrm>
          <a:prstGeom prst="rect">
            <a:avLst/>
          </a:prstGeom>
          <a:noFill/>
          <a:ln w="9525">
            <a:noFill/>
            <a:miter lim="800000"/>
            <a:headEnd/>
            <a:tailEnd/>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1.18.46</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dharma-pālo nara-patiḥ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sa </a:t>
            </a:r>
            <a:r>
              <a:rPr lang="vi-VN" b="1" i="1" dirty="0">
                <a:solidFill>
                  <a:srgbClr val="C00000"/>
                </a:solidFill>
                <a:effectLst>
                  <a:outerShdw blurRad="38100" dist="38100" dir="2700000" algn="tl">
                    <a:srgbClr val="000000">
                      <a:alpha val="43137"/>
                    </a:srgbClr>
                  </a:outerShdw>
                </a:effectLst>
              </a:rPr>
              <a:t>tu samrāḍ bṛhac-chravāḥ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sākṣān </a:t>
            </a:r>
            <a:r>
              <a:rPr lang="vi-VN" b="1" i="1" dirty="0">
                <a:solidFill>
                  <a:srgbClr val="C00000"/>
                </a:solidFill>
                <a:effectLst>
                  <a:outerShdw blurRad="38100" dist="38100" dir="2700000" algn="tl">
                    <a:srgbClr val="000000">
                      <a:alpha val="43137"/>
                    </a:srgbClr>
                  </a:outerShdw>
                </a:effectLst>
              </a:rPr>
              <a:t>mahā-bhāgavato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rājarṣir </a:t>
            </a:r>
            <a:r>
              <a:rPr lang="vi-VN" b="1" i="1" dirty="0">
                <a:solidFill>
                  <a:srgbClr val="C00000"/>
                </a:solidFill>
                <a:effectLst>
                  <a:outerShdw blurRad="38100" dist="38100" dir="2700000" algn="tl">
                    <a:srgbClr val="000000">
                      <a:alpha val="43137"/>
                    </a:srgbClr>
                  </a:outerShdw>
                </a:effectLst>
              </a:rPr>
              <a:t>haya-medhayāṭ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kṣut-tṛṭ-śrama-yuto </a:t>
            </a:r>
            <a:r>
              <a:rPr lang="vi-VN" b="1" i="1" dirty="0">
                <a:solidFill>
                  <a:srgbClr val="C00000"/>
                </a:solidFill>
                <a:effectLst>
                  <a:outerShdw blurRad="38100" dist="38100" dir="2700000" algn="tl">
                    <a:srgbClr val="000000">
                      <a:alpha val="43137"/>
                    </a:srgbClr>
                  </a:outerShdw>
                </a:effectLst>
              </a:rPr>
              <a:t>dīno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naivāsmac </a:t>
            </a:r>
            <a:r>
              <a:rPr lang="vi-VN" b="1" i="1" dirty="0">
                <a:solidFill>
                  <a:srgbClr val="C00000"/>
                </a:solidFill>
                <a:effectLst>
                  <a:outerShdw blurRad="38100" dist="38100" dir="2700000" algn="tl">
                    <a:srgbClr val="000000">
                      <a:alpha val="43137"/>
                    </a:srgbClr>
                  </a:outerShdw>
                </a:effectLst>
              </a:rPr>
              <a:t>chāpam arhati</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The Emperor Parīkṣit is a pious king. He is highly celebrated and is a first-class devotee of the Personality of Godhead. He is a saint amongst royalty, and he has performed many horse sacrifices. When such a king is tired and fatigued, being stricken with hunger and thirst, he does not at all deserve to be cursed.</a:t>
            </a:r>
            <a:endParaRPr lang="en-US" sz="2800" dirty="0">
              <a:solidFill>
                <a:srgbClr val="0070C0"/>
              </a:solidFill>
            </a:endParaRPr>
          </a:p>
        </p:txBody>
      </p:sp>
    </p:spTree>
    <p:extLst>
      <p:ext uri="{BB962C8B-B14F-4D97-AF65-F5344CB8AC3E}">
        <p14:creationId xmlns:p14="http://schemas.microsoft.com/office/powerpoint/2010/main" val="395271428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1.18.46: </a:t>
            </a:r>
            <a:r>
              <a:rPr lang="en-US" sz="2800" u="sng" dirty="0"/>
              <a:t>Qualities of Mahārāja Parīkṣit</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After stating the </a:t>
            </a:r>
            <a:r>
              <a:rPr lang="en-US" sz="2000" dirty="0">
                <a:solidFill>
                  <a:srgbClr val="0070C0"/>
                </a:solidFill>
              </a:rPr>
              <a:t>g</a:t>
            </a:r>
            <a:r>
              <a:rPr lang="en-US" sz="2000" dirty="0" smtClean="0">
                <a:solidFill>
                  <a:srgbClr val="0070C0"/>
                </a:solidFill>
              </a:rPr>
              <a:t>eneral </a:t>
            </a:r>
            <a:r>
              <a:rPr lang="en-US" sz="2000" dirty="0">
                <a:solidFill>
                  <a:srgbClr val="0070C0"/>
                </a:solidFill>
              </a:rPr>
              <a:t>codes relating to the royal position </a:t>
            </a:r>
            <a:r>
              <a:rPr lang="en-US" sz="2000" dirty="0" smtClean="0">
                <a:solidFill>
                  <a:srgbClr val="0070C0"/>
                </a:solidFill>
              </a:rPr>
              <a:t>is </a:t>
            </a:r>
            <a:r>
              <a:rPr lang="en-US" sz="2000" dirty="0">
                <a:solidFill>
                  <a:srgbClr val="0070C0"/>
                </a:solidFill>
              </a:rPr>
              <a:t>that the king can do no wrong and </a:t>
            </a:r>
            <a:r>
              <a:rPr lang="en-US" sz="2000" dirty="0" smtClean="0">
                <a:solidFill>
                  <a:srgbClr val="0070C0"/>
                </a:solidFill>
              </a:rPr>
              <a:t>never </a:t>
            </a:r>
            <a:r>
              <a:rPr lang="en-US" sz="2000" dirty="0">
                <a:solidFill>
                  <a:srgbClr val="0070C0"/>
                </a:solidFill>
              </a:rPr>
              <a:t>to be condemned, </a:t>
            </a:r>
            <a:r>
              <a:rPr lang="en-US" sz="2000" dirty="0" smtClean="0">
                <a:solidFill>
                  <a:srgbClr val="0070C0"/>
                </a:solidFill>
              </a:rPr>
              <a:t>Śamīka </a:t>
            </a:r>
            <a:r>
              <a:rPr lang="en-US" sz="2000" dirty="0">
                <a:solidFill>
                  <a:srgbClr val="0070C0"/>
                </a:solidFill>
              </a:rPr>
              <a:t>Ṛṣi wanted to say something about Emperor Parīkṣit specifically.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King, even calculated as a king only, was most celebrated as a ruler who administered the religious principles of the royal order.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All </a:t>
            </a:r>
            <a:r>
              <a:rPr lang="en-US" sz="2000" dirty="0">
                <a:solidFill>
                  <a:srgbClr val="0070C0"/>
                </a:solidFill>
              </a:rPr>
              <a:t>the qualities of a kṣatriya mentioned in the Bhagavad-gītā (18.43) were present in the person of the Emperor.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He </a:t>
            </a:r>
            <a:r>
              <a:rPr lang="en-US" sz="2000" dirty="0">
                <a:solidFill>
                  <a:srgbClr val="0070C0"/>
                </a:solidFill>
              </a:rPr>
              <a:t>was also a great devotee of the Lord and a self-realized soul.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Cursing </a:t>
            </a:r>
            <a:r>
              <a:rPr lang="en-US" sz="2000" dirty="0">
                <a:solidFill>
                  <a:srgbClr val="0070C0"/>
                </a:solidFill>
              </a:rPr>
              <a:t>such a king, when he was tired and fatigued with hunger and thirst, was not at all proper.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Śamīka </a:t>
            </a:r>
            <a:r>
              <a:rPr lang="en-US" sz="2000" dirty="0">
                <a:solidFill>
                  <a:srgbClr val="0070C0"/>
                </a:solidFill>
              </a:rPr>
              <a:t>Ṛṣi thus admitted from all sides that Mahārāja Parīkṣit was cursed most unjustly.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Although </a:t>
            </a:r>
            <a:r>
              <a:rPr lang="en-US" sz="2000" dirty="0">
                <a:solidFill>
                  <a:srgbClr val="0070C0"/>
                </a:solidFill>
              </a:rPr>
              <a:t>all the brāhmaṇas were aloof from the incident, still for the childish action of a brāhmaṇa boy the whole world situation was </a:t>
            </a:r>
            <a:r>
              <a:rPr lang="en-US" sz="2000" dirty="0" smtClean="0">
                <a:solidFill>
                  <a:srgbClr val="0070C0"/>
                </a:solidFill>
              </a:rPr>
              <a:t>changed.</a:t>
            </a:r>
          </a:p>
          <a:p>
            <a:pPr lvl="2" eaLnBrk="1" hangingPunct="1">
              <a:buFont typeface="Wingdings" pitchFamily="2" charset="2"/>
              <a:buChar char="Ø"/>
            </a:pPr>
            <a:r>
              <a:rPr lang="en-US" sz="2000" dirty="0" smtClean="0">
                <a:solidFill>
                  <a:srgbClr val="0070C0"/>
                </a:solidFill>
              </a:rPr>
              <a:t>Thus </a:t>
            </a:r>
            <a:r>
              <a:rPr lang="en-US" sz="2000" dirty="0">
                <a:solidFill>
                  <a:srgbClr val="0070C0"/>
                </a:solidFill>
              </a:rPr>
              <a:t>Ṛṣi Śamīka, a brāhmaṇa, took responsibility for all deterioration of the good orders of the world.</a:t>
            </a:r>
            <a:endParaRPr lang="en-US" sz="2000" dirty="0" smtClean="0">
              <a:solidFill>
                <a:srgbClr val="0070C0"/>
              </a:solidFill>
            </a:endParaRPr>
          </a:p>
        </p:txBody>
      </p:sp>
    </p:spTree>
    <p:extLst>
      <p:ext uri="{BB962C8B-B14F-4D97-AF65-F5344CB8AC3E}">
        <p14:creationId xmlns:p14="http://schemas.microsoft.com/office/powerpoint/2010/main" val="24924550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1.18.47</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apāpeṣu sva-bhṛtyeṣu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bālenāpakva-buddhinā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pāpaḿ </a:t>
            </a:r>
            <a:r>
              <a:rPr lang="vi-VN" b="1" i="1" dirty="0">
                <a:solidFill>
                  <a:srgbClr val="C00000"/>
                </a:solidFill>
                <a:effectLst>
                  <a:outerShdw blurRad="38100" dist="38100" dir="2700000" algn="tl">
                    <a:srgbClr val="000000">
                      <a:alpha val="43137"/>
                    </a:srgbClr>
                  </a:outerShdw>
                </a:effectLst>
              </a:rPr>
              <a:t>kṛtaḿ tad bhagavān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sarvātmā </a:t>
            </a:r>
            <a:r>
              <a:rPr lang="vi-VN" b="1" i="1" dirty="0">
                <a:solidFill>
                  <a:srgbClr val="C00000"/>
                </a:solidFill>
                <a:effectLst>
                  <a:outerShdw blurRad="38100" dist="38100" dir="2700000" algn="tl">
                    <a:srgbClr val="000000">
                      <a:alpha val="43137"/>
                    </a:srgbClr>
                  </a:outerShdw>
                </a:effectLst>
              </a:rPr>
              <a:t>kṣantum </a:t>
            </a:r>
            <a:r>
              <a:rPr lang="vi-VN" b="1" i="1" dirty="0" smtClean="0">
                <a:solidFill>
                  <a:srgbClr val="C00000"/>
                </a:solidFill>
                <a:effectLst>
                  <a:outerShdw blurRad="38100" dist="38100" dir="2700000" algn="tl">
                    <a:srgbClr val="000000">
                      <a:alpha val="43137"/>
                    </a:srgbClr>
                  </a:outerShdw>
                </a:effectLst>
              </a:rPr>
              <a:t>arhati</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Then the ṛṣi prayed to the all-pervading Personality of Godhead to pardon his immature boy, who had no intelligence and who committed the great sin of cursing a person who was completely free from all sins, who was subordinate and who deserved to be protected.</a:t>
            </a:r>
            <a:endParaRPr lang="en-US" sz="2800" dirty="0">
              <a:solidFill>
                <a:srgbClr val="0070C0"/>
              </a:solidFill>
            </a:endParaRPr>
          </a:p>
        </p:txBody>
      </p:sp>
    </p:spTree>
    <p:extLst>
      <p:ext uri="{BB962C8B-B14F-4D97-AF65-F5344CB8AC3E}">
        <p14:creationId xmlns:p14="http://schemas.microsoft.com/office/powerpoint/2010/main" val="311567669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1.18.47: Taking </a:t>
            </a:r>
            <a:r>
              <a:rPr lang="en-US" sz="2800" u="sng" dirty="0" err="1" smtClean="0"/>
              <a:t>Responsbilities</a:t>
            </a:r>
            <a:r>
              <a:rPr lang="en-US" sz="2800" u="sng" dirty="0" smtClean="0"/>
              <a:t> for our Action</a:t>
            </a:r>
            <a:r>
              <a:rPr lang="en-US" sz="2800" u="sng" dirty="0"/>
              <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04800" y="838200"/>
            <a:ext cx="8296275" cy="621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dirty="0">
                <a:solidFill>
                  <a:srgbClr val="0070C0"/>
                </a:solidFill>
              </a:rPr>
              <a:t>Everyone is responsible for his own action, either pious or sinful. </a:t>
            </a:r>
            <a:endParaRPr lang="en-US" dirty="0" smtClean="0">
              <a:solidFill>
                <a:srgbClr val="0070C0"/>
              </a:solidFill>
            </a:endParaRPr>
          </a:p>
          <a:p>
            <a:pPr lvl="2" eaLnBrk="1" hangingPunct="1">
              <a:buFont typeface="Wingdings" pitchFamily="2" charset="2"/>
              <a:buChar char="Ø"/>
            </a:pPr>
            <a:r>
              <a:rPr lang="en-US" dirty="0" smtClean="0">
                <a:solidFill>
                  <a:srgbClr val="0070C0"/>
                </a:solidFill>
              </a:rPr>
              <a:t>Ṛṣi </a:t>
            </a:r>
            <a:r>
              <a:rPr lang="en-US" dirty="0">
                <a:solidFill>
                  <a:srgbClr val="0070C0"/>
                </a:solidFill>
              </a:rPr>
              <a:t>Śamīka could foresee that his son had committed a great sin by cursing Mahārāja Parīkṣit, who deserved to be protected by the brāhmaṇas, for he was a pious ruler and completely free from all sins because of his being a first-class devotee of the Lord. </a:t>
            </a:r>
            <a:endParaRPr lang="en-US" dirty="0" smtClean="0">
              <a:solidFill>
                <a:srgbClr val="0070C0"/>
              </a:solidFill>
            </a:endParaRPr>
          </a:p>
          <a:p>
            <a:pPr lvl="2" eaLnBrk="1" hangingPunct="1">
              <a:buFont typeface="Wingdings" pitchFamily="2" charset="2"/>
              <a:buChar char="Ø"/>
            </a:pPr>
            <a:r>
              <a:rPr lang="en-US" dirty="0" smtClean="0">
                <a:solidFill>
                  <a:srgbClr val="0070C0"/>
                </a:solidFill>
              </a:rPr>
              <a:t>When </a:t>
            </a:r>
            <a:r>
              <a:rPr lang="en-US" dirty="0">
                <a:solidFill>
                  <a:srgbClr val="0070C0"/>
                </a:solidFill>
              </a:rPr>
              <a:t>an offense is done unto the devotee of the Lord, it is very difficult to overcome the reaction. </a:t>
            </a:r>
            <a:endParaRPr lang="en-US" dirty="0" smtClean="0">
              <a:solidFill>
                <a:srgbClr val="0070C0"/>
              </a:solidFill>
            </a:endParaRPr>
          </a:p>
          <a:p>
            <a:pPr lvl="2" eaLnBrk="1" hangingPunct="1">
              <a:buFont typeface="Wingdings" pitchFamily="2" charset="2"/>
              <a:buChar char="Ø"/>
            </a:pPr>
            <a:r>
              <a:rPr lang="en-US" dirty="0" smtClean="0">
                <a:solidFill>
                  <a:srgbClr val="0070C0"/>
                </a:solidFill>
              </a:rPr>
              <a:t>The </a:t>
            </a:r>
            <a:r>
              <a:rPr lang="en-US" dirty="0">
                <a:solidFill>
                  <a:srgbClr val="0070C0"/>
                </a:solidFill>
              </a:rPr>
              <a:t>brāhmaṇas, being at the head of the social orders, are meant to give protection to their subordinates and not to curse them. </a:t>
            </a:r>
            <a:endParaRPr lang="en-US" dirty="0" smtClean="0">
              <a:solidFill>
                <a:srgbClr val="0070C0"/>
              </a:solidFill>
            </a:endParaRPr>
          </a:p>
          <a:p>
            <a:pPr lvl="2" eaLnBrk="1" hangingPunct="1">
              <a:buFont typeface="Wingdings" pitchFamily="2" charset="2"/>
              <a:buChar char="Ø"/>
            </a:pPr>
            <a:r>
              <a:rPr lang="en-US" dirty="0" smtClean="0">
                <a:solidFill>
                  <a:srgbClr val="0070C0"/>
                </a:solidFill>
              </a:rPr>
              <a:t>Sometimes </a:t>
            </a:r>
            <a:r>
              <a:rPr lang="en-US" dirty="0">
                <a:solidFill>
                  <a:srgbClr val="0070C0"/>
                </a:solidFill>
              </a:rPr>
              <a:t>brāhmaṇa may furiously curse a </a:t>
            </a:r>
            <a:r>
              <a:rPr lang="en-US" dirty="0" smtClean="0">
                <a:solidFill>
                  <a:srgbClr val="0070C0"/>
                </a:solidFill>
              </a:rPr>
              <a:t>kṣatriya </a:t>
            </a:r>
            <a:r>
              <a:rPr lang="en-US" dirty="0">
                <a:solidFill>
                  <a:srgbClr val="0070C0"/>
                </a:solidFill>
              </a:rPr>
              <a:t>or vaiśya, etc., but in the case of Mahārāja Parīkṣit there were no </a:t>
            </a:r>
            <a:r>
              <a:rPr lang="en-US" dirty="0" smtClean="0">
                <a:solidFill>
                  <a:srgbClr val="0070C0"/>
                </a:solidFill>
              </a:rPr>
              <a:t>grounds. </a:t>
            </a:r>
          </a:p>
          <a:p>
            <a:pPr lvl="2" eaLnBrk="1" hangingPunct="1">
              <a:buFont typeface="Wingdings" pitchFamily="2" charset="2"/>
              <a:buChar char="Ø"/>
            </a:pPr>
            <a:r>
              <a:rPr lang="en-US" dirty="0" smtClean="0">
                <a:solidFill>
                  <a:srgbClr val="0070C0"/>
                </a:solidFill>
              </a:rPr>
              <a:t>The </a:t>
            </a:r>
            <a:r>
              <a:rPr lang="en-US" dirty="0">
                <a:solidFill>
                  <a:srgbClr val="0070C0"/>
                </a:solidFill>
              </a:rPr>
              <a:t>foolish boy had done it out of sheer vanity in being a brāhmaṇa's son, and thus he became liable to be punished by the law of God. </a:t>
            </a:r>
            <a:endParaRPr lang="en-US" dirty="0" smtClean="0">
              <a:solidFill>
                <a:srgbClr val="0070C0"/>
              </a:solidFill>
            </a:endParaRPr>
          </a:p>
          <a:p>
            <a:pPr lvl="2" eaLnBrk="1" hangingPunct="1">
              <a:buFont typeface="Wingdings" pitchFamily="2" charset="2"/>
              <a:buChar char="Ø"/>
            </a:pPr>
            <a:r>
              <a:rPr lang="en-US" dirty="0" smtClean="0">
                <a:solidFill>
                  <a:srgbClr val="0070C0"/>
                </a:solidFill>
              </a:rPr>
              <a:t>The </a:t>
            </a:r>
            <a:r>
              <a:rPr lang="en-US" dirty="0">
                <a:solidFill>
                  <a:srgbClr val="0070C0"/>
                </a:solidFill>
              </a:rPr>
              <a:t>Lord never forgives a person who condemns His pure devotee. </a:t>
            </a:r>
            <a:endParaRPr lang="en-US" dirty="0" smtClean="0">
              <a:solidFill>
                <a:srgbClr val="0070C0"/>
              </a:solidFill>
            </a:endParaRPr>
          </a:p>
          <a:p>
            <a:pPr lvl="2" eaLnBrk="1" hangingPunct="1">
              <a:buFont typeface="Wingdings" pitchFamily="2" charset="2"/>
              <a:buChar char="Ø"/>
            </a:pPr>
            <a:r>
              <a:rPr lang="en-US" dirty="0" smtClean="0">
                <a:solidFill>
                  <a:srgbClr val="0070C0"/>
                </a:solidFill>
              </a:rPr>
              <a:t>By cursing </a:t>
            </a:r>
            <a:r>
              <a:rPr lang="en-US" dirty="0">
                <a:solidFill>
                  <a:srgbClr val="0070C0"/>
                </a:solidFill>
              </a:rPr>
              <a:t>a king the foolish Śṛńgi had committed </a:t>
            </a:r>
            <a:r>
              <a:rPr lang="en-US" dirty="0" smtClean="0">
                <a:solidFill>
                  <a:srgbClr val="0070C0"/>
                </a:solidFill>
              </a:rPr>
              <a:t>not only a sin as well as a </a:t>
            </a:r>
            <a:r>
              <a:rPr lang="en-US" dirty="0">
                <a:solidFill>
                  <a:srgbClr val="0070C0"/>
                </a:solidFill>
              </a:rPr>
              <a:t>greatest offense. </a:t>
            </a:r>
            <a:endParaRPr lang="en-US" dirty="0" smtClean="0">
              <a:solidFill>
                <a:srgbClr val="0070C0"/>
              </a:solidFill>
            </a:endParaRPr>
          </a:p>
          <a:p>
            <a:pPr lvl="2" eaLnBrk="1" hangingPunct="1">
              <a:buFont typeface="Wingdings" pitchFamily="2" charset="2"/>
              <a:buChar char="Ø"/>
            </a:pPr>
            <a:r>
              <a:rPr lang="en-US" dirty="0" smtClean="0">
                <a:solidFill>
                  <a:srgbClr val="0070C0"/>
                </a:solidFill>
              </a:rPr>
              <a:t>He </a:t>
            </a:r>
            <a:r>
              <a:rPr lang="en-US" dirty="0">
                <a:solidFill>
                  <a:srgbClr val="0070C0"/>
                </a:solidFill>
              </a:rPr>
              <a:t>foresee that only the </a:t>
            </a:r>
            <a:r>
              <a:rPr lang="en-US" dirty="0" smtClean="0">
                <a:solidFill>
                  <a:srgbClr val="0070C0"/>
                </a:solidFill>
              </a:rPr>
              <a:t>SPG </a:t>
            </a:r>
            <a:r>
              <a:rPr lang="en-US" dirty="0">
                <a:solidFill>
                  <a:srgbClr val="0070C0"/>
                </a:solidFill>
              </a:rPr>
              <a:t>could save his boy from his sinful </a:t>
            </a:r>
            <a:r>
              <a:rPr lang="en-US" dirty="0" smtClean="0">
                <a:solidFill>
                  <a:srgbClr val="0070C0"/>
                </a:solidFill>
              </a:rPr>
              <a:t>act</a:t>
            </a:r>
            <a:r>
              <a:rPr lang="en-US" dirty="0">
                <a:solidFill>
                  <a:srgbClr val="0070C0"/>
                </a:solidFill>
              </a:rPr>
              <a:t> </a:t>
            </a:r>
            <a:r>
              <a:rPr lang="en-US" dirty="0" smtClean="0">
                <a:solidFill>
                  <a:srgbClr val="0070C0"/>
                </a:solidFill>
              </a:rPr>
              <a:t>and </a:t>
            </a:r>
            <a:r>
              <a:rPr lang="en-US" dirty="0">
                <a:solidFill>
                  <a:srgbClr val="0070C0"/>
                </a:solidFill>
              </a:rPr>
              <a:t>directly prayed for pardon from the Supreme Lord, who alone can undo a thing which is impossible to </a:t>
            </a:r>
            <a:r>
              <a:rPr lang="en-US" dirty="0" smtClean="0">
                <a:solidFill>
                  <a:srgbClr val="0070C0"/>
                </a:solidFill>
              </a:rPr>
              <a:t>change</a:t>
            </a:r>
          </a:p>
          <a:p>
            <a:pPr lvl="2" eaLnBrk="1" hangingPunct="1">
              <a:buFont typeface="Wingdings" pitchFamily="2" charset="2"/>
              <a:buChar char="Ø"/>
            </a:pPr>
            <a:r>
              <a:rPr lang="en-US" dirty="0">
                <a:solidFill>
                  <a:srgbClr val="0070C0"/>
                </a:solidFill>
              </a:rPr>
              <a:t>The appeal was made in the name of a foolish boy who had developed no intelligence at all. </a:t>
            </a:r>
          </a:p>
          <a:p>
            <a:pPr lvl="2" eaLnBrk="1" hangingPunct="1">
              <a:buFont typeface="Wingdings" pitchFamily="2" charset="2"/>
              <a:buChar char="Ø"/>
            </a:pPr>
            <a:endParaRPr lang="en-US" sz="2000" dirty="0" smtClean="0">
              <a:solidFill>
                <a:srgbClr val="0070C0"/>
              </a:solidFill>
            </a:endParaRPr>
          </a:p>
        </p:txBody>
      </p:sp>
    </p:spTree>
    <p:extLst>
      <p:ext uri="{BB962C8B-B14F-4D97-AF65-F5344CB8AC3E}">
        <p14:creationId xmlns:p14="http://schemas.microsoft.com/office/powerpoint/2010/main" val="26903091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1.18.47: Taking </a:t>
            </a:r>
            <a:r>
              <a:rPr lang="en-US" sz="2800" u="sng" dirty="0" err="1" smtClean="0"/>
              <a:t>Responsbilities</a:t>
            </a:r>
            <a:r>
              <a:rPr lang="en-US" sz="2800" u="sng" dirty="0" smtClean="0"/>
              <a:t> for our Action</a:t>
            </a:r>
            <a:r>
              <a:rPr lang="en-US" sz="2800" u="sng" dirty="0"/>
              <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Why </a:t>
            </a:r>
            <a:r>
              <a:rPr lang="en-US" sz="2000" dirty="0">
                <a:solidFill>
                  <a:srgbClr val="0070C0"/>
                </a:solidFill>
              </a:rPr>
              <a:t>was a brāhmaṇa's son made responsible for this offensive act? </a:t>
            </a:r>
          </a:p>
          <a:p>
            <a:pPr lvl="2" eaLnBrk="1" hangingPunct="1">
              <a:buFont typeface="Wingdings" pitchFamily="2" charset="2"/>
              <a:buChar char="Ø"/>
            </a:pPr>
            <a:r>
              <a:rPr lang="en-US" sz="2000" dirty="0" smtClean="0">
                <a:solidFill>
                  <a:srgbClr val="0070C0"/>
                </a:solidFill>
              </a:rPr>
              <a:t>Answer: Offensive </a:t>
            </a:r>
            <a:r>
              <a:rPr lang="en-US" sz="2000" dirty="0">
                <a:solidFill>
                  <a:srgbClr val="0070C0"/>
                </a:solidFill>
              </a:rPr>
              <a:t>act was performed by a child only so that he could be excused very easily, and thus the prayer of the father was accepted. </a:t>
            </a:r>
          </a:p>
          <a:p>
            <a:pPr lvl="2" eaLnBrk="1" hangingPunct="1">
              <a:buFont typeface="Wingdings" pitchFamily="2" charset="2"/>
              <a:buChar char="Ø"/>
            </a:pPr>
            <a:r>
              <a:rPr lang="en-US" sz="2000" dirty="0" smtClean="0">
                <a:solidFill>
                  <a:srgbClr val="0070C0"/>
                </a:solidFill>
              </a:rPr>
              <a:t>Why </a:t>
            </a:r>
            <a:r>
              <a:rPr lang="en-US" sz="2000" dirty="0">
                <a:solidFill>
                  <a:srgbClr val="0070C0"/>
                </a:solidFill>
              </a:rPr>
              <a:t>the brāhmaṇa community as a whole was made responsible for allowing Kali into the world </a:t>
            </a:r>
            <a:r>
              <a:rPr lang="en-US" sz="2000" dirty="0" smtClean="0">
                <a:solidFill>
                  <a:srgbClr val="0070C0"/>
                </a:solidFill>
              </a:rPr>
              <a:t>affairs?</a:t>
            </a:r>
          </a:p>
          <a:p>
            <a:pPr lvl="2" eaLnBrk="1" hangingPunct="1">
              <a:buFont typeface="Wingdings" pitchFamily="2" charset="2"/>
              <a:buChar char="Ø"/>
            </a:pPr>
            <a:r>
              <a:rPr lang="en-US" sz="2000" dirty="0" smtClean="0">
                <a:solidFill>
                  <a:srgbClr val="0070C0"/>
                </a:solidFill>
              </a:rPr>
              <a:t>Answer: </a:t>
            </a:r>
            <a:r>
              <a:rPr lang="en-US" sz="2000" dirty="0">
                <a:solidFill>
                  <a:srgbClr val="0070C0"/>
                </a:solidFill>
              </a:rPr>
              <a:t>Varāha Purāṇa </a:t>
            </a:r>
            <a:r>
              <a:rPr lang="en-US" sz="2000" dirty="0" smtClean="0">
                <a:solidFill>
                  <a:srgbClr val="0070C0"/>
                </a:solidFill>
              </a:rPr>
              <a:t>says </a:t>
            </a:r>
            <a:r>
              <a:rPr lang="en-US" sz="2000" dirty="0">
                <a:solidFill>
                  <a:srgbClr val="0070C0"/>
                </a:solidFill>
              </a:rPr>
              <a:t>the demons who acted inimically toward the Personality of Godhead but </a:t>
            </a:r>
            <a:r>
              <a:rPr lang="en-US" sz="2000" dirty="0" smtClean="0">
                <a:solidFill>
                  <a:srgbClr val="0070C0"/>
                </a:solidFill>
              </a:rPr>
              <a:t>not </a:t>
            </a:r>
            <a:r>
              <a:rPr lang="en-US" sz="2000" dirty="0">
                <a:solidFill>
                  <a:srgbClr val="0070C0"/>
                </a:solidFill>
              </a:rPr>
              <a:t>killed </a:t>
            </a:r>
            <a:r>
              <a:rPr lang="en-US" sz="2000" dirty="0" smtClean="0">
                <a:solidFill>
                  <a:srgbClr val="0070C0"/>
                </a:solidFill>
              </a:rPr>
              <a:t>were </a:t>
            </a:r>
            <a:r>
              <a:rPr lang="en-US" sz="2000" dirty="0">
                <a:solidFill>
                  <a:srgbClr val="0070C0"/>
                </a:solidFill>
              </a:rPr>
              <a:t>allowed to take birth in the families of brāhmaṇas to take advantage of the age of Kali. </a:t>
            </a:r>
          </a:p>
          <a:p>
            <a:pPr lvl="2" eaLnBrk="1" hangingPunct="1">
              <a:buFont typeface="Wingdings" pitchFamily="2" charset="2"/>
              <a:buChar char="Ø"/>
            </a:pPr>
            <a:r>
              <a:rPr lang="en-US" sz="2000" dirty="0">
                <a:solidFill>
                  <a:srgbClr val="0070C0"/>
                </a:solidFill>
              </a:rPr>
              <a:t>The all-merciful Lord gave them a chance to have their births in the families of pious brāhmaṇas so that they could progress toward salvation. </a:t>
            </a:r>
            <a:endParaRPr lang="en-US" sz="2000" dirty="0" smtClean="0">
              <a:solidFill>
                <a:srgbClr val="0070C0"/>
              </a:solidFill>
            </a:endParaRPr>
          </a:p>
          <a:p>
            <a:pPr lvl="2" eaLnBrk="1" hangingPunct="1">
              <a:buFont typeface="Wingdings" pitchFamily="2" charset="2"/>
              <a:buChar char="Ø"/>
            </a:pPr>
            <a:r>
              <a:rPr lang="en-US" sz="2000" dirty="0">
                <a:solidFill>
                  <a:srgbClr val="0070C0"/>
                </a:solidFill>
              </a:rPr>
              <a:t>But the demons, instead of utilizing the good opportunity, misused the brahminical culture due to being puffed up by vanity in becoming brāhmaṇas. </a:t>
            </a:r>
            <a:r>
              <a:rPr lang="en-US" sz="2000" dirty="0" smtClean="0">
                <a:solidFill>
                  <a:srgbClr val="0070C0"/>
                </a:solidFill>
              </a:rPr>
              <a:t>E.g. Son of Śamīka Ṛṣi. </a:t>
            </a:r>
          </a:p>
          <a:p>
            <a:pPr lvl="2" eaLnBrk="1" hangingPunct="1">
              <a:buFont typeface="Wingdings" pitchFamily="2" charset="2"/>
              <a:buChar char="Ø"/>
            </a:pPr>
            <a:r>
              <a:rPr lang="en-US" sz="2000" dirty="0" smtClean="0">
                <a:solidFill>
                  <a:srgbClr val="0070C0"/>
                </a:solidFill>
              </a:rPr>
              <a:t>Foolish sons of brāhmaṇas are warned hereby not to act like Śṛńgi and guard against the demoniac qualities from  their previous births. </a:t>
            </a: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foolish boy was, of course, excused by the Lord, but others, who may not have a father like Śamīka Ṛṣi, will be put into great difficulty if they misuse the advantages obtained by birth in a brāhmaṇa family.</a:t>
            </a:r>
          </a:p>
          <a:p>
            <a:pPr lvl="2" eaLnBrk="1" hangingPunct="1">
              <a:buFont typeface="Wingdings" pitchFamily="2" charset="2"/>
              <a:buChar char="Ø"/>
            </a:pPr>
            <a:endParaRPr lang="en-US" sz="2000" dirty="0" smtClean="0">
              <a:solidFill>
                <a:srgbClr val="0070C0"/>
              </a:solidFill>
            </a:endParaRPr>
          </a:p>
        </p:txBody>
      </p:sp>
    </p:spTree>
    <p:extLst>
      <p:ext uri="{BB962C8B-B14F-4D97-AF65-F5344CB8AC3E}">
        <p14:creationId xmlns:p14="http://schemas.microsoft.com/office/powerpoint/2010/main" val="2246742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1.18.48</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tiraskṛtā vipralabdhāḥ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śaptāḥ </a:t>
            </a:r>
            <a:r>
              <a:rPr lang="vi-VN" b="1" i="1" dirty="0">
                <a:solidFill>
                  <a:srgbClr val="C00000"/>
                </a:solidFill>
                <a:effectLst>
                  <a:outerShdw blurRad="38100" dist="38100" dir="2700000" algn="tl">
                    <a:srgbClr val="000000">
                      <a:alpha val="43137"/>
                    </a:srgbClr>
                  </a:outerShdw>
                </a:effectLst>
              </a:rPr>
              <a:t>kṣiptā hatā api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nāsya </a:t>
            </a:r>
            <a:r>
              <a:rPr lang="vi-VN" b="1" i="1" dirty="0">
                <a:solidFill>
                  <a:srgbClr val="C00000"/>
                </a:solidFill>
                <a:effectLst>
                  <a:outerShdw blurRad="38100" dist="38100" dir="2700000" algn="tl">
                    <a:srgbClr val="000000">
                      <a:alpha val="43137"/>
                    </a:srgbClr>
                  </a:outerShdw>
                </a:effectLst>
              </a:rPr>
              <a:t>tat pratikurvanti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tad-bhaktāḥ </a:t>
            </a:r>
            <a:r>
              <a:rPr lang="vi-VN" b="1" i="1" dirty="0">
                <a:solidFill>
                  <a:srgbClr val="C00000"/>
                </a:solidFill>
                <a:effectLst>
                  <a:outerShdw blurRad="38100" dist="38100" dir="2700000" algn="tl">
                    <a:srgbClr val="000000">
                      <a:alpha val="43137"/>
                    </a:srgbClr>
                  </a:outerShdw>
                </a:effectLst>
              </a:rPr>
              <a:t>prabhavo 'pi hi</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The devotees of the Lord are so forbearing that even though they are defamed, cheated, cursed, disturbed, neglected or even killed, they are never inclined to avenge themselves.</a:t>
            </a:r>
            <a:endParaRPr lang="en-US" sz="2800" dirty="0">
              <a:solidFill>
                <a:srgbClr val="0070C0"/>
              </a:solidFill>
            </a:endParaRPr>
          </a:p>
        </p:txBody>
      </p:sp>
    </p:spTree>
    <p:extLst>
      <p:ext uri="{BB962C8B-B14F-4D97-AF65-F5344CB8AC3E}">
        <p14:creationId xmlns:p14="http://schemas.microsoft.com/office/powerpoint/2010/main" val="1127675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1.18.48: What it means to Forgive?</a:t>
            </a:r>
            <a:r>
              <a:rPr lang="en-US" sz="2800" u="sng" dirty="0"/>
              <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Lord </a:t>
            </a:r>
            <a:r>
              <a:rPr lang="en-US" sz="2000" dirty="0">
                <a:solidFill>
                  <a:srgbClr val="0070C0"/>
                </a:solidFill>
              </a:rPr>
              <a:t>does not forgive </a:t>
            </a:r>
            <a:r>
              <a:rPr lang="en-US" sz="2000" dirty="0" smtClean="0">
                <a:solidFill>
                  <a:srgbClr val="0070C0"/>
                </a:solidFill>
              </a:rPr>
              <a:t>who commits </a:t>
            </a:r>
            <a:r>
              <a:rPr lang="en-US" sz="2000" dirty="0">
                <a:solidFill>
                  <a:srgbClr val="0070C0"/>
                </a:solidFill>
              </a:rPr>
              <a:t>an offense at the feet of a devotee.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Lord can only give direction to take shelter of the devotee. </a:t>
            </a:r>
            <a:endParaRPr lang="en-US" sz="2000" dirty="0" smtClean="0">
              <a:solidFill>
                <a:srgbClr val="0070C0"/>
              </a:solidFill>
            </a:endParaRPr>
          </a:p>
          <a:p>
            <a:pPr lvl="2" eaLnBrk="1" hangingPunct="1">
              <a:buFont typeface="Wingdings" pitchFamily="2" charset="2"/>
              <a:buChar char="Ø"/>
            </a:pPr>
            <a:r>
              <a:rPr lang="en-US" sz="2000" dirty="0">
                <a:solidFill>
                  <a:srgbClr val="0070C0"/>
                </a:solidFill>
              </a:rPr>
              <a:t>Ṛṣi thought </a:t>
            </a:r>
            <a:r>
              <a:rPr lang="en-US" sz="2000" dirty="0" smtClean="0">
                <a:solidFill>
                  <a:srgbClr val="0070C0"/>
                </a:solidFill>
              </a:rPr>
              <a:t>if </a:t>
            </a:r>
            <a:r>
              <a:rPr lang="en-US" sz="2000" dirty="0">
                <a:solidFill>
                  <a:srgbClr val="0070C0"/>
                </a:solidFill>
              </a:rPr>
              <a:t>Mahārāja Parīkṣit would </a:t>
            </a:r>
            <a:r>
              <a:rPr lang="en-US" sz="2000" dirty="0" smtClean="0">
                <a:solidFill>
                  <a:srgbClr val="0070C0"/>
                </a:solidFill>
              </a:rPr>
              <a:t>counter curse </a:t>
            </a:r>
            <a:r>
              <a:rPr lang="en-US" sz="2000" dirty="0">
                <a:solidFill>
                  <a:srgbClr val="0070C0"/>
                </a:solidFill>
              </a:rPr>
              <a:t>the boy, he might be saved. </a:t>
            </a:r>
            <a:r>
              <a:rPr lang="en-US" sz="2000" dirty="0" smtClean="0">
                <a:solidFill>
                  <a:srgbClr val="0070C0"/>
                </a:solidFill>
              </a:rPr>
              <a:t>But </a:t>
            </a:r>
            <a:r>
              <a:rPr lang="en-US" sz="2000" dirty="0">
                <a:solidFill>
                  <a:srgbClr val="0070C0"/>
                </a:solidFill>
              </a:rPr>
              <a:t>he knew also that a pure devotee is callous about worldly advantages or reverses.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Devotees </a:t>
            </a:r>
            <a:r>
              <a:rPr lang="en-US" sz="2000" dirty="0">
                <a:solidFill>
                  <a:srgbClr val="0070C0"/>
                </a:solidFill>
              </a:rPr>
              <a:t>are never inclined to counteract personal defamation, curses, negligence, etc. </a:t>
            </a:r>
            <a:r>
              <a:rPr lang="en-US" sz="2000" dirty="0" smtClean="0">
                <a:solidFill>
                  <a:srgbClr val="0070C0"/>
                </a:solidFill>
              </a:rPr>
              <a:t>Devotees do not care for the  </a:t>
            </a:r>
            <a:r>
              <a:rPr lang="en-US" sz="2000" dirty="0">
                <a:solidFill>
                  <a:srgbClr val="0070C0"/>
                </a:solidFill>
              </a:rPr>
              <a:t>personal </a:t>
            </a:r>
            <a:r>
              <a:rPr lang="en-US" sz="2000" dirty="0" smtClean="0">
                <a:solidFill>
                  <a:srgbClr val="0070C0"/>
                </a:solidFill>
              </a:rPr>
              <a:t>affairs</a:t>
            </a:r>
          </a:p>
          <a:p>
            <a:pPr lvl="2" eaLnBrk="1" hangingPunct="1">
              <a:buFont typeface="Wingdings" pitchFamily="2" charset="2"/>
              <a:buChar char="Ø"/>
            </a:pPr>
            <a:r>
              <a:rPr lang="en-US" sz="2000" dirty="0" smtClean="0">
                <a:solidFill>
                  <a:srgbClr val="0070C0"/>
                </a:solidFill>
              </a:rPr>
              <a:t>Devotees take strong action when offense is committed against </a:t>
            </a:r>
            <a:r>
              <a:rPr lang="en-US" sz="2000" dirty="0">
                <a:solidFill>
                  <a:srgbClr val="0070C0"/>
                </a:solidFill>
              </a:rPr>
              <a:t>the Lord and His </a:t>
            </a:r>
            <a:r>
              <a:rPr lang="en-US" sz="2000" dirty="0" smtClean="0">
                <a:solidFill>
                  <a:srgbClr val="0070C0"/>
                </a:solidFill>
              </a:rPr>
              <a:t>devotees. </a:t>
            </a:r>
          </a:p>
          <a:p>
            <a:pPr lvl="2" eaLnBrk="1" hangingPunct="1">
              <a:buFont typeface="Wingdings" pitchFamily="2" charset="2"/>
              <a:buChar char="Ø"/>
            </a:pPr>
            <a:r>
              <a:rPr lang="en-US" sz="2000" dirty="0" smtClean="0">
                <a:solidFill>
                  <a:srgbClr val="0070C0"/>
                </a:solidFill>
              </a:rPr>
              <a:t>Therefore </a:t>
            </a:r>
            <a:r>
              <a:rPr lang="en-US" sz="2000" dirty="0">
                <a:solidFill>
                  <a:srgbClr val="0070C0"/>
                </a:solidFill>
              </a:rPr>
              <a:t>Śamīka Ṛṣi knew that the King would not take counteraction. Thus there was no alternative than to place an appeal to the Lord for the immature boy.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It </a:t>
            </a:r>
            <a:r>
              <a:rPr lang="en-US" sz="2000" dirty="0">
                <a:solidFill>
                  <a:srgbClr val="0070C0"/>
                </a:solidFill>
              </a:rPr>
              <a:t>is not that only the brāhmaṇas are powerful enough to award curses or blessings upon the subordinates; the devotee of the Lord, even though he may not be a brāhmaṇa, is more powerful than a brāhmaṇa. </a:t>
            </a:r>
            <a:endParaRPr lang="en-US" sz="2000" dirty="0" smtClean="0">
              <a:solidFill>
                <a:srgbClr val="0070C0"/>
              </a:solidFill>
            </a:endParaRPr>
          </a:p>
          <a:p>
            <a:pPr lvl="2" eaLnBrk="1" hangingPunct="1">
              <a:buFont typeface="Wingdings" pitchFamily="2" charset="2"/>
              <a:buChar char="Ø"/>
            </a:pPr>
            <a:r>
              <a:rPr lang="en-US" sz="2000" dirty="0">
                <a:solidFill>
                  <a:srgbClr val="0070C0"/>
                </a:solidFill>
              </a:rPr>
              <a:t>But a powerful devotee never misuses the power for personal benefit. Whatever power the devotee may have is always utilized in service towards the Lord and His devotees only.</a:t>
            </a:r>
          </a:p>
          <a:p>
            <a:pPr lvl="2" eaLnBrk="1" hangingPunct="1">
              <a:buFont typeface="Wingdings" pitchFamily="2" charset="2"/>
              <a:buChar char="Ø"/>
            </a:pPr>
            <a:endParaRPr lang="en-US" sz="2000" dirty="0" smtClean="0">
              <a:solidFill>
                <a:srgbClr val="0070C0"/>
              </a:solidFill>
            </a:endParaRPr>
          </a:p>
        </p:txBody>
      </p:sp>
    </p:spTree>
    <p:extLst>
      <p:ext uri="{BB962C8B-B14F-4D97-AF65-F5344CB8AC3E}">
        <p14:creationId xmlns:p14="http://schemas.microsoft.com/office/powerpoint/2010/main" val="41512338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1.18.49</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iti putra-kṛtāghena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so </a:t>
            </a:r>
            <a:r>
              <a:rPr lang="vi-VN" b="1" i="1" dirty="0">
                <a:solidFill>
                  <a:srgbClr val="C00000"/>
                </a:solidFill>
                <a:effectLst>
                  <a:outerShdw blurRad="38100" dist="38100" dir="2700000" algn="tl">
                    <a:srgbClr val="000000">
                      <a:alpha val="43137"/>
                    </a:srgbClr>
                  </a:outerShdw>
                </a:effectLst>
              </a:rPr>
              <a:t>'nutapto mahā-muniḥ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svayaḿ </a:t>
            </a:r>
            <a:r>
              <a:rPr lang="vi-VN" b="1" i="1" dirty="0">
                <a:solidFill>
                  <a:srgbClr val="C00000"/>
                </a:solidFill>
                <a:effectLst>
                  <a:outerShdw blurRad="38100" dist="38100" dir="2700000" algn="tl">
                    <a:srgbClr val="000000">
                      <a:alpha val="43137"/>
                    </a:srgbClr>
                  </a:outerShdw>
                </a:effectLst>
              </a:rPr>
              <a:t>viprakṛto rājñā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naivāghaḿ </a:t>
            </a:r>
            <a:r>
              <a:rPr lang="vi-VN" b="1" i="1" dirty="0">
                <a:solidFill>
                  <a:srgbClr val="C00000"/>
                </a:solidFill>
                <a:effectLst>
                  <a:outerShdw blurRad="38100" dist="38100" dir="2700000" algn="tl">
                    <a:srgbClr val="000000">
                      <a:alpha val="43137"/>
                    </a:srgbClr>
                  </a:outerShdw>
                </a:effectLst>
              </a:rPr>
              <a:t>tad acintayat</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The sage thus regretted the sin committed by his own son. He did not take the insult paid by the King very seriously.</a:t>
            </a:r>
            <a:endParaRPr lang="en-US" sz="2800" dirty="0">
              <a:solidFill>
                <a:srgbClr val="0070C0"/>
              </a:solidFill>
            </a:endParaRPr>
          </a:p>
        </p:txBody>
      </p:sp>
    </p:spTree>
    <p:extLst>
      <p:ext uri="{BB962C8B-B14F-4D97-AF65-F5344CB8AC3E}">
        <p14:creationId xmlns:p14="http://schemas.microsoft.com/office/powerpoint/2010/main" val="310239686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1.18.49: </a:t>
            </a:r>
            <a:r>
              <a:rPr lang="en-US" sz="2800" u="sng" dirty="0"/>
              <a:t>Behavior of </a:t>
            </a:r>
            <a:r>
              <a:rPr lang="en-US" sz="2800" u="sng" dirty="0" smtClean="0"/>
              <a:t> Devotees</a:t>
            </a:r>
            <a:r>
              <a:rPr lang="en-US" sz="2800" u="sng" dirty="0"/>
              <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Mahārāja </a:t>
            </a:r>
            <a:r>
              <a:rPr lang="en-US" sz="2000" dirty="0">
                <a:solidFill>
                  <a:srgbClr val="0070C0"/>
                </a:solidFill>
              </a:rPr>
              <a:t>Parīkṣit's garlanding the sage with a dead snake was not at all a very serious offense, but Śṛńgi's cursing the King was a serious offense.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serious offense was committed by a foolish child only; therefore he deserved to be pardoned by the Supreme Lord, although it was not possible to get free from the sinful reaction.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Mahārāja </a:t>
            </a:r>
            <a:r>
              <a:rPr lang="en-US" sz="2000" dirty="0">
                <a:solidFill>
                  <a:srgbClr val="0070C0"/>
                </a:solidFill>
              </a:rPr>
              <a:t>Parīkṣit also did not mind the curse offered to him by a foolish brāhmaṇa.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On </a:t>
            </a:r>
            <a:r>
              <a:rPr lang="en-US" sz="2000" dirty="0">
                <a:solidFill>
                  <a:srgbClr val="0070C0"/>
                </a:solidFill>
              </a:rPr>
              <a:t>the contrary, he took full advantage of the awkward situation, and by the great will of the Lord, Mahārāja Parīkṣit achieved the highest perfection of life through the grace of Śrīla Śukadeva Gosvāmī.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Actually </a:t>
            </a:r>
            <a:r>
              <a:rPr lang="en-US" sz="2000" dirty="0">
                <a:solidFill>
                  <a:srgbClr val="0070C0"/>
                </a:solidFill>
              </a:rPr>
              <a:t>it was the desire of the Lord, and Mahārāja Parīkṣit, Ṛṣi Śamīka and his son Śṛńgi were all instrumental in fulfilling the desire of the Lord. So none of them were put into difficulty because everything was done in relation with the Supreme Person.</a:t>
            </a:r>
            <a:endParaRPr lang="en-US" sz="2000" dirty="0" smtClean="0">
              <a:solidFill>
                <a:srgbClr val="0070C0"/>
              </a:solidFill>
            </a:endParaRPr>
          </a:p>
        </p:txBody>
      </p:sp>
    </p:spTree>
    <p:extLst>
      <p:ext uri="{BB962C8B-B14F-4D97-AF65-F5344CB8AC3E}">
        <p14:creationId xmlns:p14="http://schemas.microsoft.com/office/powerpoint/2010/main" val="2079881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1.18.50</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vi-VN" b="1" i="1" dirty="0">
                <a:solidFill>
                  <a:srgbClr val="C00000"/>
                </a:solidFill>
                <a:effectLst>
                  <a:outerShdw blurRad="38100" dist="38100" dir="2700000" algn="tl">
                    <a:srgbClr val="000000">
                      <a:alpha val="43137"/>
                    </a:srgbClr>
                  </a:outerShdw>
                </a:effectLst>
              </a:rPr>
              <a:t>prāyaśaḥ sādhavo loke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parair </a:t>
            </a:r>
            <a:r>
              <a:rPr lang="vi-VN" b="1" i="1" dirty="0">
                <a:solidFill>
                  <a:srgbClr val="C00000"/>
                </a:solidFill>
                <a:effectLst>
                  <a:outerShdw blurRad="38100" dist="38100" dir="2700000" algn="tl">
                    <a:srgbClr val="000000">
                      <a:alpha val="43137"/>
                    </a:srgbClr>
                  </a:outerShdw>
                </a:effectLst>
              </a:rPr>
              <a:t>dvandveṣu yojitāḥ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na </a:t>
            </a:r>
            <a:r>
              <a:rPr lang="vi-VN" b="1" i="1" dirty="0">
                <a:solidFill>
                  <a:srgbClr val="C00000"/>
                </a:solidFill>
                <a:effectLst>
                  <a:outerShdw blurRad="38100" dist="38100" dir="2700000" algn="tl">
                    <a:srgbClr val="000000">
                      <a:alpha val="43137"/>
                    </a:srgbClr>
                  </a:outerShdw>
                </a:effectLst>
              </a:rPr>
              <a:t>vyathanti na hṛṣyanti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vi-VN" b="1" i="1" dirty="0" smtClean="0">
                <a:solidFill>
                  <a:srgbClr val="C00000"/>
                </a:solidFill>
                <a:effectLst>
                  <a:outerShdw blurRad="38100" dist="38100" dir="2700000" algn="tl">
                    <a:srgbClr val="000000">
                      <a:alpha val="43137"/>
                    </a:srgbClr>
                  </a:outerShdw>
                </a:effectLst>
              </a:rPr>
              <a:t>yata </a:t>
            </a:r>
            <a:r>
              <a:rPr lang="vi-VN" b="1" i="1" dirty="0">
                <a:solidFill>
                  <a:srgbClr val="C00000"/>
                </a:solidFill>
                <a:effectLst>
                  <a:outerShdw blurRad="38100" dist="38100" dir="2700000" algn="tl">
                    <a:srgbClr val="000000">
                      <a:alpha val="43137"/>
                    </a:srgbClr>
                  </a:outerShdw>
                </a:effectLst>
              </a:rPr>
              <a:t>ātmāguṇāśrayaḥ</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sz="2400" b="1" i="1" u="sng" dirty="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400" dirty="0">
                <a:solidFill>
                  <a:srgbClr val="0070C0"/>
                </a:solidFill>
              </a:rPr>
              <a:t>Generally the transcendentalists, even though engaged by others in the dualities of the material world, are not distressed. Nor do they take pleasure [in worldly things], for they are transcendentally engaged.</a:t>
            </a:r>
            <a:endParaRPr lang="en-US" sz="2800" dirty="0">
              <a:solidFill>
                <a:srgbClr val="0070C0"/>
              </a:solidFill>
            </a:endParaRPr>
          </a:p>
        </p:txBody>
      </p:sp>
    </p:spTree>
    <p:extLst>
      <p:ext uri="{BB962C8B-B14F-4D97-AF65-F5344CB8AC3E}">
        <p14:creationId xmlns:p14="http://schemas.microsoft.com/office/powerpoint/2010/main" val="34641857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648200" cy="6096000"/>
          </a:xfrm>
        </p:spPr>
        <p:txBody>
          <a:bodyPr/>
          <a:lstStyle/>
          <a:p>
            <a:pPr eaLnBrk="1" hangingPunct="1">
              <a:defRPr/>
            </a:pPr>
            <a:r>
              <a:rPr lang="en-US" sz="4800" dirty="0" smtClean="0">
                <a:solidFill>
                  <a:schemeClr val="tx2">
                    <a:lumMod val="60000"/>
                    <a:lumOff val="40000"/>
                  </a:schemeClr>
                </a:solidFill>
              </a:rPr>
              <a:t>Seeking the Blessings of Guru, Gauranga &amp; All the Assembled Vaishnavas</a:t>
            </a:r>
            <a:endParaRPr lang="en-US" sz="4800" dirty="0">
              <a:solidFill>
                <a:schemeClr val="tx2">
                  <a:lumMod val="60000"/>
                  <a:lumOff val="40000"/>
                </a:schemeClr>
              </a:solidFill>
            </a:endParaRPr>
          </a:p>
        </p:txBody>
      </p:sp>
      <p:pic>
        <p:nvPicPr>
          <p:cNvPr id="6147" name="Content Placeholder 3" descr="P:\01 VMMC Customization\Documents\Anjan's Directory\00 Active\Bhakti Vaibhava\SB 1.1.2\Pictures\paramp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953000" y="381000"/>
            <a:ext cx="3886200" cy="6019800"/>
          </a:xfr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1.18.50: </a:t>
            </a:r>
            <a:r>
              <a:rPr lang="en-US" sz="2800" u="sng" dirty="0"/>
              <a:t>Behavior of </a:t>
            </a:r>
            <a:r>
              <a:rPr lang="en-US" sz="2800" u="sng" dirty="0" smtClean="0"/>
              <a:t>Devotees</a:t>
            </a:r>
            <a:r>
              <a:rPr lang="en-US" sz="2800" u="sng" dirty="0"/>
              <a:t/>
            </a:r>
            <a:br>
              <a:rPr lang="en-US" sz="2800" u="sng" dirty="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342900" y="838200"/>
            <a:ext cx="8258175"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a:solidFill>
                  <a:srgbClr val="0070C0"/>
                </a:solidFill>
              </a:rPr>
              <a:t>The transcendentalists are the empiric philosophers, the mystics and the devotees of the Lord.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Empiric </a:t>
            </a:r>
            <a:r>
              <a:rPr lang="en-US" sz="2000" dirty="0">
                <a:solidFill>
                  <a:srgbClr val="0070C0"/>
                </a:solidFill>
              </a:rPr>
              <a:t>philosophers aim at the perfection of merging into the being of the Absolute, mystics aim at perceiving the all-pervading </a:t>
            </a:r>
            <a:r>
              <a:rPr lang="en-US" sz="2000" dirty="0" err="1">
                <a:solidFill>
                  <a:srgbClr val="0070C0"/>
                </a:solidFill>
              </a:rPr>
              <a:t>Supersoul</a:t>
            </a:r>
            <a:r>
              <a:rPr lang="en-US" sz="2000" dirty="0">
                <a:solidFill>
                  <a:srgbClr val="0070C0"/>
                </a:solidFill>
              </a:rPr>
              <a:t>, and the devotees of the Lord are engaged in the transcendental loving service of the Personality of Godhead.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Since </a:t>
            </a:r>
            <a:r>
              <a:rPr lang="en-US" sz="2000" dirty="0">
                <a:solidFill>
                  <a:srgbClr val="0070C0"/>
                </a:solidFill>
              </a:rPr>
              <a:t>Brahman, Paramātmā and Bhagavān are different phases of the same Transcendence, all these transcendentalists are beyond the three modes of material nature.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Material </a:t>
            </a:r>
            <a:r>
              <a:rPr lang="en-US" sz="2000" dirty="0">
                <a:solidFill>
                  <a:srgbClr val="0070C0"/>
                </a:solidFill>
              </a:rPr>
              <a:t>distresses and </a:t>
            </a:r>
            <a:r>
              <a:rPr lang="en-US" sz="2000" dirty="0" smtClean="0">
                <a:solidFill>
                  <a:srgbClr val="0070C0"/>
                </a:solidFill>
              </a:rPr>
              <a:t>happiness are </a:t>
            </a:r>
            <a:r>
              <a:rPr lang="en-US" sz="2000" dirty="0">
                <a:solidFill>
                  <a:srgbClr val="0070C0"/>
                </a:solidFill>
              </a:rPr>
              <a:t>products of the three modes, and therefore the causes of such material distress and happiness have nothing to do with the transcendentalists.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The </a:t>
            </a:r>
            <a:r>
              <a:rPr lang="en-US" sz="2000" dirty="0">
                <a:solidFill>
                  <a:srgbClr val="0070C0"/>
                </a:solidFill>
              </a:rPr>
              <a:t>King was a devotee, and the ṛṣi was a mystic. Therefore both of them were unattached to the accidental incident created by the supreme will. The playful child was an instrument in fulfilling the Lord's will.</a:t>
            </a:r>
            <a:endParaRPr lang="en-US" sz="2000" dirty="0" smtClean="0">
              <a:solidFill>
                <a:srgbClr val="0070C0"/>
              </a:solidFill>
            </a:endParaRPr>
          </a:p>
        </p:txBody>
      </p:sp>
    </p:spTree>
    <p:extLst>
      <p:ext uri="{BB962C8B-B14F-4D97-AF65-F5344CB8AC3E}">
        <p14:creationId xmlns:p14="http://schemas.microsoft.com/office/powerpoint/2010/main" val="16134519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descr="C:\00 Office Archives\Bhakti Vaibhava\SB 1.16.25-36\Pictures\Copy of Copy of 6309315559_00b064402f.jpg"/>
          <p:cNvPicPr>
            <a:picLocks noChangeAspect="1" noChangeArrowheads="1"/>
          </p:cNvPicPr>
          <p:nvPr/>
        </p:nvPicPr>
        <p:blipFill>
          <a:blip r:embed="rId2" cstate="print"/>
          <a:srcRect/>
          <a:stretch>
            <a:fillRect/>
          </a:stretch>
        </p:blipFill>
        <p:spPr bwMode="auto">
          <a:xfrm>
            <a:off x="0" y="0"/>
            <a:ext cx="9144000" cy="6894513"/>
          </a:xfrm>
          <a:prstGeom prst="rect">
            <a:avLst/>
          </a:prstGeom>
          <a:noFill/>
          <a:ln w="9525">
            <a:solidFill>
              <a:srgbClr val="000000"/>
            </a:solidFill>
            <a:miter lim="800000"/>
            <a:headEnd/>
            <a:tailEnd/>
          </a:ln>
        </p:spPr>
      </p:pic>
      <p:sp>
        <p:nvSpPr>
          <p:cNvPr id="6" name="TextBox 5"/>
          <p:cNvSpPr txBox="1"/>
          <p:nvPr/>
        </p:nvSpPr>
        <p:spPr>
          <a:xfrm>
            <a:off x="304800" y="117475"/>
            <a:ext cx="8534400" cy="492125"/>
          </a:xfrm>
          <a:prstGeom prst="rect">
            <a:avLst/>
          </a:prstGeom>
          <a:noFill/>
          <a:ln>
            <a:solidFill>
              <a:srgbClr val="000000"/>
            </a:solidFill>
          </a:ln>
        </p:spPr>
        <p:txBody>
          <a:bodyPr>
            <a:spAutoFit/>
          </a:bodyPr>
          <a:lstStyle/>
          <a:p>
            <a:pPr algn="ctr" fontAlgn="auto">
              <a:spcBef>
                <a:spcPts val="0"/>
              </a:spcBef>
              <a:spcAft>
                <a:spcPts val="0"/>
              </a:spcAft>
              <a:defRPr/>
            </a:pPr>
            <a:r>
              <a:rPr lang="en-US" sz="2600" dirty="0">
                <a:solidFill>
                  <a:srgbClr val="000000"/>
                </a:solidFill>
                <a:effectLst>
                  <a:outerShdw blurRad="38100" dist="38100" dir="2700000" algn="tl">
                    <a:srgbClr val="000000">
                      <a:alpha val="43137"/>
                    </a:srgbClr>
                  </a:outerShdw>
                </a:effectLst>
                <a:latin typeface="Balaram" pitchFamily="2" charset="0"/>
              </a:rPr>
              <a:t>Chapter 18 : Maharaj Parikshit cursed by a Brahmana boy</a:t>
            </a:r>
          </a:p>
        </p:txBody>
      </p:sp>
      <p:sp>
        <p:nvSpPr>
          <p:cNvPr id="7" name="Rectangle 6"/>
          <p:cNvSpPr/>
          <p:nvPr/>
        </p:nvSpPr>
        <p:spPr>
          <a:xfrm>
            <a:off x="76200" y="30480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a:t>
            </a:r>
          </a:p>
        </p:txBody>
      </p:sp>
      <p:sp>
        <p:nvSpPr>
          <p:cNvPr id="8" name="Rectangle 7"/>
          <p:cNvSpPr/>
          <p:nvPr/>
        </p:nvSpPr>
        <p:spPr>
          <a:xfrm>
            <a:off x="457200" y="30480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a:t>
            </a:r>
          </a:p>
        </p:txBody>
      </p:sp>
      <p:sp>
        <p:nvSpPr>
          <p:cNvPr id="9" name="Rectangle 8"/>
          <p:cNvSpPr/>
          <p:nvPr/>
        </p:nvSpPr>
        <p:spPr>
          <a:xfrm>
            <a:off x="838200" y="30480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a:t>
            </a:r>
          </a:p>
        </p:txBody>
      </p:sp>
      <p:sp>
        <p:nvSpPr>
          <p:cNvPr id="10" name="Rectangle 9"/>
          <p:cNvSpPr/>
          <p:nvPr/>
        </p:nvSpPr>
        <p:spPr>
          <a:xfrm>
            <a:off x="1219200" y="30480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a:t>
            </a:r>
          </a:p>
        </p:txBody>
      </p:sp>
      <p:sp>
        <p:nvSpPr>
          <p:cNvPr id="11" name="Rectangle 10"/>
          <p:cNvSpPr/>
          <p:nvPr/>
        </p:nvSpPr>
        <p:spPr>
          <a:xfrm>
            <a:off x="17526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5</a:t>
            </a:r>
          </a:p>
        </p:txBody>
      </p:sp>
      <p:sp>
        <p:nvSpPr>
          <p:cNvPr id="12" name="Rectangle 11"/>
          <p:cNvSpPr/>
          <p:nvPr/>
        </p:nvSpPr>
        <p:spPr>
          <a:xfrm>
            <a:off x="21336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6</a:t>
            </a:r>
          </a:p>
        </p:txBody>
      </p:sp>
      <p:sp>
        <p:nvSpPr>
          <p:cNvPr id="13" name="Rectangle 12"/>
          <p:cNvSpPr/>
          <p:nvPr/>
        </p:nvSpPr>
        <p:spPr>
          <a:xfrm>
            <a:off x="25146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7</a:t>
            </a:r>
          </a:p>
        </p:txBody>
      </p:sp>
      <p:sp>
        <p:nvSpPr>
          <p:cNvPr id="14" name="Rectangle 13"/>
          <p:cNvSpPr/>
          <p:nvPr/>
        </p:nvSpPr>
        <p:spPr>
          <a:xfrm>
            <a:off x="28956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8</a:t>
            </a:r>
          </a:p>
        </p:txBody>
      </p:sp>
      <p:sp>
        <p:nvSpPr>
          <p:cNvPr id="15" name="Rectangle 14"/>
          <p:cNvSpPr/>
          <p:nvPr/>
        </p:nvSpPr>
        <p:spPr>
          <a:xfrm>
            <a:off x="32004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9</a:t>
            </a:r>
          </a:p>
        </p:txBody>
      </p:sp>
      <p:sp>
        <p:nvSpPr>
          <p:cNvPr id="16" name="Rectangle 15"/>
          <p:cNvSpPr/>
          <p:nvPr/>
        </p:nvSpPr>
        <p:spPr>
          <a:xfrm>
            <a:off x="3657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10</a:t>
            </a:r>
          </a:p>
        </p:txBody>
      </p:sp>
      <p:sp>
        <p:nvSpPr>
          <p:cNvPr id="17" name="Rectangle 16"/>
          <p:cNvSpPr/>
          <p:nvPr/>
        </p:nvSpPr>
        <p:spPr>
          <a:xfrm>
            <a:off x="4038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11</a:t>
            </a:r>
          </a:p>
        </p:txBody>
      </p:sp>
      <p:sp>
        <p:nvSpPr>
          <p:cNvPr id="18" name="Rectangle 17"/>
          <p:cNvSpPr/>
          <p:nvPr/>
        </p:nvSpPr>
        <p:spPr>
          <a:xfrm>
            <a:off x="4419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12</a:t>
            </a:r>
          </a:p>
        </p:txBody>
      </p:sp>
      <p:sp>
        <p:nvSpPr>
          <p:cNvPr id="19" name="Rectangle 18"/>
          <p:cNvSpPr/>
          <p:nvPr/>
        </p:nvSpPr>
        <p:spPr>
          <a:xfrm>
            <a:off x="4800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13</a:t>
            </a:r>
          </a:p>
        </p:txBody>
      </p:sp>
      <p:sp>
        <p:nvSpPr>
          <p:cNvPr id="20" name="Rectangle 19"/>
          <p:cNvSpPr/>
          <p:nvPr/>
        </p:nvSpPr>
        <p:spPr>
          <a:xfrm>
            <a:off x="5181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14</a:t>
            </a:r>
          </a:p>
        </p:txBody>
      </p:sp>
      <p:sp>
        <p:nvSpPr>
          <p:cNvPr id="21" name="Rectangle 20"/>
          <p:cNvSpPr/>
          <p:nvPr/>
        </p:nvSpPr>
        <p:spPr>
          <a:xfrm>
            <a:off x="5562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15</a:t>
            </a:r>
          </a:p>
        </p:txBody>
      </p:sp>
      <p:sp>
        <p:nvSpPr>
          <p:cNvPr id="22" name="Rectangle 21"/>
          <p:cNvSpPr/>
          <p:nvPr/>
        </p:nvSpPr>
        <p:spPr>
          <a:xfrm>
            <a:off x="58674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16</a:t>
            </a:r>
          </a:p>
        </p:txBody>
      </p:sp>
      <p:sp>
        <p:nvSpPr>
          <p:cNvPr id="23" name="Rectangle 22"/>
          <p:cNvSpPr/>
          <p:nvPr/>
        </p:nvSpPr>
        <p:spPr>
          <a:xfrm>
            <a:off x="62484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17</a:t>
            </a:r>
          </a:p>
        </p:txBody>
      </p:sp>
      <p:sp>
        <p:nvSpPr>
          <p:cNvPr id="25" name="Rectangle 24"/>
          <p:cNvSpPr/>
          <p:nvPr/>
        </p:nvSpPr>
        <p:spPr>
          <a:xfrm>
            <a:off x="8305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22</a:t>
            </a:r>
          </a:p>
        </p:txBody>
      </p:sp>
      <p:sp>
        <p:nvSpPr>
          <p:cNvPr id="26" name="Rectangle 25"/>
          <p:cNvSpPr/>
          <p:nvPr/>
        </p:nvSpPr>
        <p:spPr>
          <a:xfrm>
            <a:off x="8686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23</a:t>
            </a:r>
          </a:p>
        </p:txBody>
      </p:sp>
      <p:sp>
        <p:nvSpPr>
          <p:cNvPr id="27" name="Rectangle 26"/>
          <p:cNvSpPr/>
          <p:nvPr/>
        </p:nvSpPr>
        <p:spPr>
          <a:xfrm>
            <a:off x="152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24</a:t>
            </a:r>
          </a:p>
        </p:txBody>
      </p:sp>
      <p:sp>
        <p:nvSpPr>
          <p:cNvPr id="28" name="Rectangle 27"/>
          <p:cNvSpPr/>
          <p:nvPr/>
        </p:nvSpPr>
        <p:spPr>
          <a:xfrm>
            <a:off x="533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25</a:t>
            </a:r>
          </a:p>
        </p:txBody>
      </p:sp>
      <p:sp>
        <p:nvSpPr>
          <p:cNvPr id="29" name="Rectangle 28"/>
          <p:cNvSpPr/>
          <p:nvPr/>
        </p:nvSpPr>
        <p:spPr>
          <a:xfrm>
            <a:off x="914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26</a:t>
            </a:r>
          </a:p>
        </p:txBody>
      </p:sp>
      <p:sp>
        <p:nvSpPr>
          <p:cNvPr id="30" name="Rectangle 29"/>
          <p:cNvSpPr/>
          <p:nvPr/>
        </p:nvSpPr>
        <p:spPr>
          <a:xfrm>
            <a:off x="1295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27</a:t>
            </a:r>
          </a:p>
        </p:txBody>
      </p:sp>
      <p:sp>
        <p:nvSpPr>
          <p:cNvPr id="31" name="Rectangle 30"/>
          <p:cNvSpPr/>
          <p:nvPr/>
        </p:nvSpPr>
        <p:spPr>
          <a:xfrm>
            <a:off x="1676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28</a:t>
            </a:r>
          </a:p>
        </p:txBody>
      </p:sp>
      <p:sp>
        <p:nvSpPr>
          <p:cNvPr id="32" name="Rectangle 31"/>
          <p:cNvSpPr/>
          <p:nvPr/>
        </p:nvSpPr>
        <p:spPr>
          <a:xfrm>
            <a:off x="2057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29</a:t>
            </a:r>
          </a:p>
        </p:txBody>
      </p:sp>
      <p:sp>
        <p:nvSpPr>
          <p:cNvPr id="33" name="Rectangle 32"/>
          <p:cNvSpPr/>
          <p:nvPr/>
        </p:nvSpPr>
        <p:spPr>
          <a:xfrm>
            <a:off x="2438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30</a:t>
            </a:r>
          </a:p>
        </p:txBody>
      </p:sp>
      <p:sp>
        <p:nvSpPr>
          <p:cNvPr id="34" name="Rectangle 33"/>
          <p:cNvSpPr/>
          <p:nvPr/>
        </p:nvSpPr>
        <p:spPr>
          <a:xfrm>
            <a:off x="2819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31</a:t>
            </a:r>
          </a:p>
        </p:txBody>
      </p:sp>
      <p:sp>
        <p:nvSpPr>
          <p:cNvPr id="35" name="Rectangle 34"/>
          <p:cNvSpPr/>
          <p:nvPr/>
        </p:nvSpPr>
        <p:spPr>
          <a:xfrm>
            <a:off x="2819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32</a:t>
            </a:r>
          </a:p>
        </p:txBody>
      </p:sp>
      <p:sp>
        <p:nvSpPr>
          <p:cNvPr id="36" name="Rectangle 35"/>
          <p:cNvSpPr/>
          <p:nvPr/>
        </p:nvSpPr>
        <p:spPr>
          <a:xfrm>
            <a:off x="3200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33</a:t>
            </a:r>
          </a:p>
        </p:txBody>
      </p:sp>
      <p:sp>
        <p:nvSpPr>
          <p:cNvPr id="37" name="Rectangle 36"/>
          <p:cNvSpPr/>
          <p:nvPr/>
        </p:nvSpPr>
        <p:spPr>
          <a:xfrm>
            <a:off x="3581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34</a:t>
            </a:r>
          </a:p>
        </p:txBody>
      </p:sp>
      <p:sp>
        <p:nvSpPr>
          <p:cNvPr id="38" name="Rectangle 37"/>
          <p:cNvSpPr/>
          <p:nvPr/>
        </p:nvSpPr>
        <p:spPr>
          <a:xfrm>
            <a:off x="3962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35</a:t>
            </a:r>
          </a:p>
        </p:txBody>
      </p:sp>
      <p:sp>
        <p:nvSpPr>
          <p:cNvPr id="39" name="Rectangle 38"/>
          <p:cNvSpPr/>
          <p:nvPr/>
        </p:nvSpPr>
        <p:spPr>
          <a:xfrm>
            <a:off x="4343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36</a:t>
            </a:r>
          </a:p>
        </p:txBody>
      </p:sp>
      <p:sp>
        <p:nvSpPr>
          <p:cNvPr id="41" name="Rectangle 40"/>
          <p:cNvSpPr/>
          <p:nvPr/>
        </p:nvSpPr>
        <p:spPr>
          <a:xfrm>
            <a:off x="76200" y="609600"/>
            <a:ext cx="1524000" cy="17526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accent4">
                    <a:lumMod val="75000"/>
                  </a:schemeClr>
                </a:solidFill>
                <a:latin typeface="Balaram" pitchFamily="2" charset="0"/>
              </a:rPr>
              <a:t>Suta Goswami begins describing Maharaj Parikshit’s life which contains wonderful dealings with Krishna.</a:t>
            </a:r>
          </a:p>
        </p:txBody>
      </p:sp>
      <p:sp>
        <p:nvSpPr>
          <p:cNvPr id="50" name="Rectangle 49"/>
          <p:cNvSpPr/>
          <p:nvPr/>
        </p:nvSpPr>
        <p:spPr>
          <a:xfrm>
            <a:off x="1828800" y="609600"/>
            <a:ext cx="1714500" cy="17526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accent4">
                    <a:lumMod val="75000"/>
                  </a:schemeClr>
                </a:solidFill>
                <a:latin typeface="Balaram" pitchFamily="2" charset="0"/>
              </a:rPr>
              <a:t>Suta Goswami tells how the King dealt with the appearance of Kali within His kingdom.</a:t>
            </a:r>
          </a:p>
        </p:txBody>
      </p:sp>
      <p:cxnSp>
        <p:nvCxnSpPr>
          <p:cNvPr id="53" name="Straight Connector 52"/>
          <p:cNvCxnSpPr/>
          <p:nvPr/>
        </p:nvCxnSpPr>
        <p:spPr>
          <a:xfrm>
            <a:off x="228600" y="3657600"/>
            <a:ext cx="8610600" cy="0"/>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71500" y="3810000"/>
            <a:ext cx="2171700" cy="17526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a:solidFill>
                  <a:schemeClr val="accent4">
                    <a:lumMod val="75000"/>
                  </a:schemeClr>
                </a:solidFill>
                <a:latin typeface="Balaram" pitchFamily="2" charset="0"/>
              </a:rPr>
              <a:t>Suta Goswami begins narrating how Maharaj Parikshit insulted the sage Shamika Rishi by placing a dead snake around the meditating sage's neck.</a:t>
            </a:r>
          </a:p>
        </p:txBody>
      </p:sp>
      <p:cxnSp>
        <p:nvCxnSpPr>
          <p:cNvPr id="10346" name="Straight Arrow Connector 63"/>
          <p:cNvCxnSpPr>
            <a:cxnSpLocks noChangeShapeType="1"/>
          </p:cNvCxnSpPr>
          <p:nvPr/>
        </p:nvCxnSpPr>
        <p:spPr bwMode="auto">
          <a:xfrm flipV="1">
            <a:off x="838200" y="2362200"/>
            <a:ext cx="0" cy="685800"/>
          </a:xfrm>
          <a:prstGeom prst="straightConnector1">
            <a:avLst/>
          </a:prstGeom>
          <a:noFill/>
          <a:ln w="19050" algn="ctr">
            <a:solidFill>
              <a:srgbClr val="000000"/>
            </a:solidFill>
            <a:round/>
            <a:headEnd/>
            <a:tailEnd type="arrow" w="med" len="med"/>
          </a:ln>
        </p:spPr>
      </p:cxnSp>
      <p:cxnSp>
        <p:nvCxnSpPr>
          <p:cNvPr id="10347" name="Straight Arrow Connector 74"/>
          <p:cNvCxnSpPr>
            <a:cxnSpLocks noChangeShapeType="1"/>
          </p:cNvCxnSpPr>
          <p:nvPr/>
        </p:nvCxnSpPr>
        <p:spPr bwMode="auto">
          <a:xfrm flipV="1">
            <a:off x="1676400" y="5562600"/>
            <a:ext cx="0" cy="381000"/>
          </a:xfrm>
          <a:prstGeom prst="straightConnector1">
            <a:avLst/>
          </a:prstGeom>
          <a:noFill/>
          <a:ln w="19050" algn="ctr">
            <a:solidFill>
              <a:srgbClr val="000000"/>
            </a:solidFill>
            <a:round/>
            <a:headEnd/>
            <a:tailEnd type="arrow" w="med" len="med"/>
          </a:ln>
        </p:spPr>
      </p:cxnSp>
      <p:sp>
        <p:nvSpPr>
          <p:cNvPr id="58" name="Rectangle 57"/>
          <p:cNvSpPr/>
          <p:nvPr/>
        </p:nvSpPr>
        <p:spPr>
          <a:xfrm>
            <a:off x="6781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18</a:t>
            </a:r>
          </a:p>
        </p:txBody>
      </p:sp>
      <p:sp>
        <p:nvSpPr>
          <p:cNvPr id="59" name="Rectangle 58"/>
          <p:cNvSpPr/>
          <p:nvPr/>
        </p:nvSpPr>
        <p:spPr>
          <a:xfrm>
            <a:off x="7162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19</a:t>
            </a:r>
          </a:p>
        </p:txBody>
      </p:sp>
      <p:sp>
        <p:nvSpPr>
          <p:cNvPr id="60" name="Rectangle 59"/>
          <p:cNvSpPr/>
          <p:nvPr/>
        </p:nvSpPr>
        <p:spPr>
          <a:xfrm>
            <a:off x="7543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20</a:t>
            </a:r>
          </a:p>
        </p:txBody>
      </p:sp>
      <p:sp>
        <p:nvSpPr>
          <p:cNvPr id="61" name="Rectangle 60"/>
          <p:cNvSpPr/>
          <p:nvPr/>
        </p:nvSpPr>
        <p:spPr>
          <a:xfrm>
            <a:off x="7924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21</a:t>
            </a:r>
          </a:p>
        </p:txBody>
      </p:sp>
      <p:sp>
        <p:nvSpPr>
          <p:cNvPr id="56" name="Rectangle 55"/>
          <p:cNvSpPr/>
          <p:nvPr/>
        </p:nvSpPr>
        <p:spPr>
          <a:xfrm>
            <a:off x="3657600" y="609600"/>
            <a:ext cx="2971800" cy="17526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accent4">
                    <a:lumMod val="75000"/>
                  </a:schemeClr>
                </a:solidFill>
                <a:latin typeface="Balaram" pitchFamily="2" charset="0"/>
              </a:rPr>
              <a:t>The sages glorify Suta Goswami and the importance of hearing about Krsna from great devotees.</a:t>
            </a:r>
          </a:p>
          <a:p>
            <a:pPr algn="ctr" fontAlgn="auto">
              <a:spcBef>
                <a:spcPts val="0"/>
              </a:spcBef>
              <a:spcAft>
                <a:spcPts val="0"/>
              </a:spcAft>
              <a:defRPr/>
            </a:pPr>
            <a:r>
              <a:rPr lang="en-US" sz="1400" b="1" dirty="0">
                <a:solidFill>
                  <a:schemeClr val="accent4">
                    <a:lumMod val="75000"/>
                  </a:schemeClr>
                </a:solidFill>
                <a:latin typeface="Balaram" pitchFamily="2" charset="0"/>
              </a:rPr>
              <a:t>They then request Him to describe the pastimes of the Lord, especially the topics upon which Maharaj Parikshit fixed His mind and thus attained Krsna's Lotus Feet.</a:t>
            </a:r>
          </a:p>
        </p:txBody>
      </p:sp>
      <p:cxnSp>
        <p:nvCxnSpPr>
          <p:cNvPr id="10355" name="Straight Arrow Connector 63"/>
          <p:cNvCxnSpPr>
            <a:cxnSpLocks noChangeShapeType="1"/>
          </p:cNvCxnSpPr>
          <p:nvPr/>
        </p:nvCxnSpPr>
        <p:spPr bwMode="auto">
          <a:xfrm flipV="1">
            <a:off x="7924800" y="2362200"/>
            <a:ext cx="0" cy="685800"/>
          </a:xfrm>
          <a:prstGeom prst="straightConnector1">
            <a:avLst/>
          </a:prstGeom>
          <a:noFill/>
          <a:ln w="19050" algn="ctr">
            <a:solidFill>
              <a:srgbClr val="000000"/>
            </a:solidFill>
            <a:round/>
            <a:headEnd/>
            <a:tailEnd type="arrow" w="med" len="med"/>
          </a:ln>
        </p:spPr>
      </p:cxnSp>
      <p:sp>
        <p:nvSpPr>
          <p:cNvPr id="62" name="Rectangle 61"/>
          <p:cNvSpPr/>
          <p:nvPr/>
        </p:nvSpPr>
        <p:spPr>
          <a:xfrm>
            <a:off x="3200400" y="3810000"/>
            <a:ext cx="1562100" cy="17526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accent4">
                    <a:lumMod val="75000"/>
                  </a:schemeClr>
                </a:solidFill>
                <a:latin typeface="Balaram" pitchFamily="2" charset="0"/>
              </a:rPr>
              <a:t>After Shamika Rishi is insulted, His son, Shringi, curses Maharaj Parikshit to die in seven days.</a:t>
            </a:r>
          </a:p>
        </p:txBody>
      </p:sp>
      <p:cxnSp>
        <p:nvCxnSpPr>
          <p:cNvPr id="10359" name="Straight Arrow Connector 74"/>
          <p:cNvCxnSpPr>
            <a:cxnSpLocks noChangeShapeType="1"/>
          </p:cNvCxnSpPr>
          <p:nvPr/>
        </p:nvCxnSpPr>
        <p:spPr bwMode="auto">
          <a:xfrm flipV="1">
            <a:off x="6324600" y="5562600"/>
            <a:ext cx="0" cy="533400"/>
          </a:xfrm>
          <a:prstGeom prst="straightConnector1">
            <a:avLst/>
          </a:prstGeom>
          <a:noFill/>
          <a:ln w="19050" algn="ctr">
            <a:solidFill>
              <a:srgbClr val="000000"/>
            </a:solidFill>
            <a:round/>
            <a:headEnd/>
            <a:tailEnd type="arrow" w="med" len="med"/>
          </a:ln>
        </p:spPr>
      </p:cxnSp>
      <p:cxnSp>
        <p:nvCxnSpPr>
          <p:cNvPr id="10360" name="Straight Arrow Connector 63"/>
          <p:cNvCxnSpPr>
            <a:cxnSpLocks noChangeShapeType="1"/>
          </p:cNvCxnSpPr>
          <p:nvPr/>
        </p:nvCxnSpPr>
        <p:spPr bwMode="auto">
          <a:xfrm flipV="1">
            <a:off x="5181600" y="2362200"/>
            <a:ext cx="0" cy="685800"/>
          </a:xfrm>
          <a:prstGeom prst="straightConnector1">
            <a:avLst/>
          </a:prstGeom>
          <a:noFill/>
          <a:ln w="19050" algn="ctr">
            <a:solidFill>
              <a:srgbClr val="000000"/>
            </a:solidFill>
            <a:round/>
            <a:headEnd/>
            <a:tailEnd type="arrow" w="med" len="med"/>
          </a:ln>
        </p:spPr>
      </p:cxnSp>
      <p:sp>
        <p:nvSpPr>
          <p:cNvPr id="52" name="Rectangle 51"/>
          <p:cNvSpPr/>
          <p:nvPr/>
        </p:nvSpPr>
        <p:spPr>
          <a:xfrm>
            <a:off x="4724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37</a:t>
            </a:r>
          </a:p>
        </p:txBody>
      </p:sp>
      <p:sp>
        <p:nvSpPr>
          <p:cNvPr id="54" name="Rectangle 53"/>
          <p:cNvSpPr/>
          <p:nvPr/>
        </p:nvSpPr>
        <p:spPr>
          <a:xfrm>
            <a:off x="4648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38</a:t>
            </a:r>
          </a:p>
        </p:txBody>
      </p:sp>
      <p:sp>
        <p:nvSpPr>
          <p:cNvPr id="57" name="Rectangle 56"/>
          <p:cNvSpPr/>
          <p:nvPr/>
        </p:nvSpPr>
        <p:spPr>
          <a:xfrm>
            <a:off x="5029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39</a:t>
            </a:r>
          </a:p>
        </p:txBody>
      </p:sp>
      <p:sp>
        <p:nvSpPr>
          <p:cNvPr id="63" name="Rectangle 62"/>
          <p:cNvSpPr/>
          <p:nvPr/>
        </p:nvSpPr>
        <p:spPr>
          <a:xfrm>
            <a:off x="5410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40</a:t>
            </a:r>
          </a:p>
        </p:txBody>
      </p:sp>
      <p:sp>
        <p:nvSpPr>
          <p:cNvPr id="64" name="Rectangle 63"/>
          <p:cNvSpPr/>
          <p:nvPr/>
        </p:nvSpPr>
        <p:spPr>
          <a:xfrm>
            <a:off x="5791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41</a:t>
            </a:r>
          </a:p>
        </p:txBody>
      </p:sp>
      <p:sp>
        <p:nvSpPr>
          <p:cNvPr id="65" name="Rectangle 64"/>
          <p:cNvSpPr/>
          <p:nvPr/>
        </p:nvSpPr>
        <p:spPr>
          <a:xfrm>
            <a:off x="6172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42</a:t>
            </a:r>
          </a:p>
        </p:txBody>
      </p:sp>
      <p:sp>
        <p:nvSpPr>
          <p:cNvPr id="66" name="Rectangle 65"/>
          <p:cNvSpPr/>
          <p:nvPr/>
        </p:nvSpPr>
        <p:spPr>
          <a:xfrm>
            <a:off x="6553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43</a:t>
            </a:r>
          </a:p>
        </p:txBody>
      </p:sp>
      <p:sp>
        <p:nvSpPr>
          <p:cNvPr id="67" name="Rectangle 66"/>
          <p:cNvSpPr/>
          <p:nvPr/>
        </p:nvSpPr>
        <p:spPr>
          <a:xfrm>
            <a:off x="6934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44</a:t>
            </a:r>
          </a:p>
        </p:txBody>
      </p:sp>
      <p:sp>
        <p:nvSpPr>
          <p:cNvPr id="68" name="Rectangle 67"/>
          <p:cNvSpPr/>
          <p:nvPr/>
        </p:nvSpPr>
        <p:spPr>
          <a:xfrm>
            <a:off x="7315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45</a:t>
            </a:r>
          </a:p>
        </p:txBody>
      </p:sp>
      <p:cxnSp>
        <p:nvCxnSpPr>
          <p:cNvPr id="10372" name="Straight Arrow Connector 63"/>
          <p:cNvCxnSpPr>
            <a:cxnSpLocks noChangeShapeType="1"/>
          </p:cNvCxnSpPr>
          <p:nvPr/>
        </p:nvCxnSpPr>
        <p:spPr bwMode="auto">
          <a:xfrm flipV="1">
            <a:off x="2667000" y="2362200"/>
            <a:ext cx="0" cy="685800"/>
          </a:xfrm>
          <a:prstGeom prst="straightConnector1">
            <a:avLst/>
          </a:prstGeom>
          <a:noFill/>
          <a:ln w="19050" algn="ctr">
            <a:solidFill>
              <a:srgbClr val="000000"/>
            </a:solidFill>
            <a:round/>
            <a:headEnd/>
            <a:tailEnd type="arrow" w="med" len="med"/>
          </a:ln>
        </p:spPr>
      </p:cxnSp>
      <p:sp>
        <p:nvSpPr>
          <p:cNvPr id="70" name="Rectangle 69"/>
          <p:cNvSpPr/>
          <p:nvPr/>
        </p:nvSpPr>
        <p:spPr>
          <a:xfrm>
            <a:off x="6819900" y="609600"/>
            <a:ext cx="2095500" cy="17526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a:solidFill>
                  <a:schemeClr val="accent4">
                    <a:lumMod val="75000"/>
                  </a:schemeClr>
                </a:solidFill>
                <a:latin typeface="Balaram" pitchFamily="2" charset="0"/>
              </a:rPr>
              <a:t>Suta Goswami explains how purification happens by hearing about Krsna &amp; then begins explaining Krsna's exalted qualities</a:t>
            </a:r>
          </a:p>
        </p:txBody>
      </p:sp>
      <p:sp>
        <p:nvSpPr>
          <p:cNvPr id="71" name="Rectangle 70"/>
          <p:cNvSpPr/>
          <p:nvPr/>
        </p:nvSpPr>
        <p:spPr>
          <a:xfrm>
            <a:off x="76200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46</a:t>
            </a:r>
          </a:p>
        </p:txBody>
      </p:sp>
      <p:sp>
        <p:nvSpPr>
          <p:cNvPr id="72" name="Rectangle 71"/>
          <p:cNvSpPr/>
          <p:nvPr/>
        </p:nvSpPr>
        <p:spPr>
          <a:xfrm>
            <a:off x="7543800" y="64008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47</a:t>
            </a:r>
          </a:p>
        </p:txBody>
      </p:sp>
      <p:sp>
        <p:nvSpPr>
          <p:cNvPr id="73" name="Rectangle 72"/>
          <p:cNvSpPr/>
          <p:nvPr/>
        </p:nvSpPr>
        <p:spPr>
          <a:xfrm>
            <a:off x="7924800" y="64008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48</a:t>
            </a:r>
          </a:p>
        </p:txBody>
      </p:sp>
      <p:sp>
        <p:nvSpPr>
          <p:cNvPr id="74" name="Rectangle 73"/>
          <p:cNvSpPr/>
          <p:nvPr/>
        </p:nvSpPr>
        <p:spPr>
          <a:xfrm>
            <a:off x="8305800" y="64008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49</a:t>
            </a:r>
          </a:p>
        </p:txBody>
      </p:sp>
      <p:sp>
        <p:nvSpPr>
          <p:cNvPr id="75" name="Rectangle 74"/>
          <p:cNvSpPr/>
          <p:nvPr/>
        </p:nvSpPr>
        <p:spPr>
          <a:xfrm>
            <a:off x="8686800" y="64008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50</a:t>
            </a:r>
          </a:p>
        </p:txBody>
      </p:sp>
      <p:cxnSp>
        <p:nvCxnSpPr>
          <p:cNvPr id="10387" name="Straight Arrow Connector 23"/>
          <p:cNvCxnSpPr>
            <a:cxnSpLocks noChangeShapeType="1"/>
          </p:cNvCxnSpPr>
          <p:nvPr/>
        </p:nvCxnSpPr>
        <p:spPr bwMode="auto">
          <a:xfrm flipV="1">
            <a:off x="3962400" y="5562600"/>
            <a:ext cx="0" cy="838200"/>
          </a:xfrm>
          <a:prstGeom prst="straightConnector1">
            <a:avLst/>
          </a:prstGeom>
          <a:noFill/>
          <a:ln w="19050" algn="ctr">
            <a:solidFill>
              <a:srgbClr val="000000"/>
            </a:solidFill>
            <a:round/>
            <a:headEnd/>
            <a:tailEnd type="arrow" w="med" len="med"/>
          </a:ln>
        </p:spPr>
      </p:cxnSp>
      <p:sp>
        <p:nvSpPr>
          <p:cNvPr id="76" name="Rectangle 75"/>
          <p:cNvSpPr/>
          <p:nvPr/>
        </p:nvSpPr>
        <p:spPr>
          <a:xfrm>
            <a:off x="5562600" y="3810000"/>
            <a:ext cx="1562100" cy="17526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rgbClr val="000000"/>
                </a:solidFill>
                <a:latin typeface="Balaram" pitchFamily="2" charset="0"/>
              </a:rPr>
              <a:t>Shamika Rishi laments when He hears what His son has done.</a:t>
            </a:r>
          </a:p>
        </p:txBody>
      </p:sp>
      <p:sp>
        <p:nvSpPr>
          <p:cNvPr id="77" name="Rectangle 76"/>
          <p:cNvSpPr/>
          <p:nvPr/>
        </p:nvSpPr>
        <p:spPr>
          <a:xfrm>
            <a:off x="7543800" y="3810000"/>
            <a:ext cx="1562100" cy="17526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a:solidFill>
                  <a:srgbClr val="000000"/>
                </a:solidFill>
                <a:latin typeface="Balaram" pitchFamily="2" charset="0"/>
              </a:rPr>
              <a:t>Shamika Rishi prays to the Supreme Lord to forgive His son's foolishness.</a:t>
            </a:r>
          </a:p>
        </p:txBody>
      </p:sp>
      <p:cxnSp>
        <p:nvCxnSpPr>
          <p:cNvPr id="10392" name="Straight Arrow Connector 77"/>
          <p:cNvCxnSpPr>
            <a:cxnSpLocks noChangeShapeType="1"/>
          </p:cNvCxnSpPr>
          <p:nvPr/>
        </p:nvCxnSpPr>
        <p:spPr bwMode="auto">
          <a:xfrm flipV="1">
            <a:off x="8305800" y="5562600"/>
            <a:ext cx="0" cy="838200"/>
          </a:xfrm>
          <a:prstGeom prst="straightConnector1">
            <a:avLst/>
          </a:prstGeom>
          <a:noFill/>
          <a:ln w="19050" algn="ctr">
            <a:solidFill>
              <a:srgbClr val="000000"/>
            </a:solidFill>
            <a:round/>
            <a:headEnd/>
            <a:tailEnd type="arrow" w="med" len="med"/>
          </a:ln>
        </p:spPr>
      </p:cxnSp>
    </p:spTree>
    <p:extLst>
      <p:ext uri="{BB962C8B-B14F-4D97-AF65-F5344CB8AC3E}">
        <p14:creationId xmlns:p14="http://schemas.microsoft.com/office/powerpoint/2010/main" val="3334943630"/>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algn="l" eaLnBrk="1" hangingPunct="1">
              <a:defRPr/>
            </a:pPr>
            <a:r>
              <a:rPr lang="en-US" sz="3600"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Take Home Points:</a:t>
            </a:r>
            <a:endParaRPr lang="en-US" sz="3600" u="sng" dirty="0">
              <a:solidFill>
                <a:schemeClr val="tx1">
                  <a:lumMod val="75000"/>
                </a:schemeClr>
              </a:solidFill>
            </a:endParaRPr>
          </a:p>
        </p:txBody>
      </p:sp>
      <p:sp>
        <p:nvSpPr>
          <p:cNvPr id="17" name="TextBox 16"/>
          <p:cNvSpPr txBox="1">
            <a:spLocks noChangeArrowheads="1"/>
          </p:cNvSpPr>
          <p:nvPr/>
        </p:nvSpPr>
        <p:spPr bwMode="auto">
          <a:xfrm>
            <a:off x="342900" y="838200"/>
            <a:ext cx="8258175"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800" dirty="0" smtClean="0">
                <a:solidFill>
                  <a:srgbClr val="0070C0"/>
                </a:solidFill>
              </a:rPr>
              <a:t>Devotees </a:t>
            </a:r>
            <a:r>
              <a:rPr lang="en-US" sz="2800" dirty="0">
                <a:solidFill>
                  <a:srgbClr val="0070C0"/>
                </a:solidFill>
              </a:rPr>
              <a:t>must be Self-Conscious </a:t>
            </a:r>
            <a:endParaRPr lang="en-US" sz="2800" dirty="0" smtClean="0">
              <a:solidFill>
                <a:srgbClr val="0070C0"/>
              </a:solidFill>
            </a:endParaRPr>
          </a:p>
          <a:p>
            <a:pPr lvl="2" eaLnBrk="1" hangingPunct="1">
              <a:buFont typeface="Wingdings" pitchFamily="2" charset="2"/>
              <a:buChar char="Ø"/>
            </a:pPr>
            <a:r>
              <a:rPr lang="en-US" sz="2800" dirty="0" smtClean="0">
                <a:solidFill>
                  <a:srgbClr val="0070C0"/>
                </a:solidFill>
              </a:rPr>
              <a:t>Instinctive Behavior </a:t>
            </a:r>
            <a:r>
              <a:rPr lang="en-US" sz="2800" dirty="0">
                <a:solidFill>
                  <a:srgbClr val="0070C0"/>
                </a:solidFill>
              </a:rPr>
              <a:t>is not for Devotees </a:t>
            </a:r>
            <a:endParaRPr lang="en-US" sz="2800" dirty="0" smtClean="0">
              <a:solidFill>
                <a:srgbClr val="0070C0"/>
              </a:solidFill>
            </a:endParaRPr>
          </a:p>
          <a:p>
            <a:pPr lvl="2" eaLnBrk="1" hangingPunct="1">
              <a:buFont typeface="Wingdings" pitchFamily="2" charset="2"/>
              <a:buChar char="Ø"/>
            </a:pPr>
            <a:r>
              <a:rPr lang="en-US" sz="2800" dirty="0" smtClean="0">
                <a:solidFill>
                  <a:srgbClr val="0070C0"/>
                </a:solidFill>
              </a:rPr>
              <a:t>Need to Respect a qualified Leader</a:t>
            </a:r>
          </a:p>
          <a:p>
            <a:pPr lvl="2" eaLnBrk="1" hangingPunct="1">
              <a:buFont typeface="Wingdings" pitchFamily="2" charset="2"/>
              <a:buChar char="Ø"/>
            </a:pPr>
            <a:r>
              <a:rPr lang="en-US" sz="2800" dirty="0" smtClean="0">
                <a:solidFill>
                  <a:srgbClr val="0070C0"/>
                </a:solidFill>
              </a:rPr>
              <a:t>Effects </a:t>
            </a:r>
            <a:r>
              <a:rPr lang="en-US" sz="2800" dirty="0">
                <a:solidFill>
                  <a:srgbClr val="0070C0"/>
                </a:solidFill>
              </a:rPr>
              <a:t>of Democratic Leadership </a:t>
            </a:r>
            <a:r>
              <a:rPr lang="en-US" sz="2800" dirty="0" smtClean="0">
                <a:solidFill>
                  <a:srgbClr val="0070C0"/>
                </a:solidFill>
              </a:rPr>
              <a:t>– Be compassionate towards the general public.  </a:t>
            </a:r>
          </a:p>
          <a:p>
            <a:pPr lvl="2" eaLnBrk="1" hangingPunct="1">
              <a:buFont typeface="Wingdings" pitchFamily="2" charset="2"/>
              <a:buChar char="Ø"/>
            </a:pPr>
            <a:r>
              <a:rPr lang="en-US" sz="2800" dirty="0" smtClean="0">
                <a:solidFill>
                  <a:srgbClr val="0070C0"/>
                </a:solidFill>
              </a:rPr>
              <a:t>Taking </a:t>
            </a:r>
            <a:r>
              <a:rPr lang="en-US" sz="2800" dirty="0">
                <a:solidFill>
                  <a:srgbClr val="0070C0"/>
                </a:solidFill>
              </a:rPr>
              <a:t>Responsibilities </a:t>
            </a:r>
            <a:r>
              <a:rPr lang="en-US" sz="2800" dirty="0" smtClean="0">
                <a:solidFill>
                  <a:srgbClr val="0070C0"/>
                </a:solidFill>
              </a:rPr>
              <a:t>for </a:t>
            </a:r>
            <a:r>
              <a:rPr lang="en-US" sz="2800" dirty="0">
                <a:solidFill>
                  <a:srgbClr val="0070C0"/>
                </a:solidFill>
              </a:rPr>
              <a:t>Our </a:t>
            </a:r>
            <a:r>
              <a:rPr lang="en-US" sz="2800" dirty="0" smtClean="0">
                <a:solidFill>
                  <a:srgbClr val="0070C0"/>
                </a:solidFill>
              </a:rPr>
              <a:t>Actions</a:t>
            </a:r>
          </a:p>
          <a:p>
            <a:pPr lvl="2" eaLnBrk="1" hangingPunct="1">
              <a:buFont typeface="Wingdings" pitchFamily="2" charset="2"/>
              <a:buChar char="Ø"/>
            </a:pPr>
            <a:r>
              <a:rPr lang="en-US" sz="2800" dirty="0" smtClean="0">
                <a:solidFill>
                  <a:srgbClr val="0070C0"/>
                </a:solidFill>
              </a:rPr>
              <a:t>Quality of Forgiveness is the foundation for Love &amp; Trust in the movement.</a:t>
            </a:r>
          </a:p>
          <a:p>
            <a:pPr lvl="2" eaLnBrk="1" hangingPunct="1">
              <a:buFont typeface="Wingdings" pitchFamily="2" charset="2"/>
              <a:buChar char="Ø"/>
            </a:pPr>
            <a:r>
              <a:rPr lang="en-US" sz="2800" dirty="0" err="1" smtClean="0">
                <a:solidFill>
                  <a:srgbClr val="0070C0"/>
                </a:solidFill>
              </a:rPr>
              <a:t>Srila</a:t>
            </a:r>
            <a:r>
              <a:rPr lang="en-US" sz="2800" dirty="0" smtClean="0">
                <a:solidFill>
                  <a:srgbClr val="0070C0"/>
                </a:solidFill>
              </a:rPr>
              <a:t> Prabhupada </a:t>
            </a:r>
            <a:r>
              <a:rPr lang="en-US" sz="2800" dirty="0" err="1" smtClean="0">
                <a:solidFill>
                  <a:srgbClr val="0070C0"/>
                </a:solidFill>
              </a:rPr>
              <a:t>Uvaca</a:t>
            </a:r>
            <a:r>
              <a:rPr lang="en-US" sz="2800" dirty="0" smtClean="0">
                <a:solidFill>
                  <a:srgbClr val="0070C0"/>
                </a:solidFill>
              </a:rPr>
              <a:t> </a:t>
            </a:r>
          </a:p>
          <a:p>
            <a:pPr marL="457200" lvl="2" indent="-457200" eaLnBrk="1" hangingPunct="1">
              <a:buFont typeface="Arial"/>
              <a:buChar char="•"/>
            </a:pPr>
            <a:r>
              <a:rPr lang="en-US" sz="2400" dirty="0" smtClean="0">
                <a:solidFill>
                  <a:srgbClr val="0070C0"/>
                </a:solidFill>
              </a:rPr>
              <a:t>“The </a:t>
            </a:r>
            <a:r>
              <a:rPr lang="en-US" sz="2400" dirty="0">
                <a:solidFill>
                  <a:srgbClr val="0070C0"/>
                </a:solidFill>
              </a:rPr>
              <a:t>oil to keep the wheel of KC movement going is Love and </a:t>
            </a:r>
            <a:r>
              <a:rPr lang="en-US" sz="2400" dirty="0" smtClean="0">
                <a:solidFill>
                  <a:srgbClr val="0070C0"/>
                </a:solidFill>
              </a:rPr>
              <a:t>Trust”</a:t>
            </a:r>
          </a:p>
          <a:p>
            <a:pPr marL="457200" lvl="2" indent="-457200" eaLnBrk="1" hangingPunct="1">
              <a:buFont typeface="Arial"/>
              <a:buChar char="•"/>
            </a:pPr>
            <a:r>
              <a:rPr lang="en-US" sz="2400" dirty="0" smtClean="0">
                <a:solidFill>
                  <a:srgbClr val="0070C0"/>
                </a:solidFill>
              </a:rPr>
              <a:t>“If </a:t>
            </a:r>
            <a:r>
              <a:rPr lang="en-US" sz="2400" dirty="0">
                <a:solidFill>
                  <a:srgbClr val="0070C0"/>
                </a:solidFill>
              </a:rPr>
              <a:t>our devotees are actually united with faith we can change the whole world and make it </a:t>
            </a:r>
            <a:r>
              <a:rPr lang="en-US" sz="2400" dirty="0" smtClean="0">
                <a:solidFill>
                  <a:srgbClr val="0070C0"/>
                </a:solidFill>
              </a:rPr>
              <a:t>KC”.</a:t>
            </a:r>
            <a:endParaRPr lang="en-US" sz="2800" dirty="0">
              <a:solidFill>
                <a:srgbClr val="0070C0"/>
              </a:solidFill>
            </a:endParaRPr>
          </a:p>
          <a:p>
            <a:pPr lvl="2" eaLnBrk="1" hangingPunct="1">
              <a:buFont typeface="Wingdings" pitchFamily="2" charset="2"/>
              <a:buChar char="Ø"/>
            </a:pPr>
            <a:endParaRPr lang="en-US" sz="1600" dirty="0">
              <a:solidFill>
                <a:srgbClr val="0070C0"/>
              </a:solidFill>
            </a:endParaRPr>
          </a:p>
        </p:txBody>
      </p:sp>
    </p:spTree>
    <p:extLst>
      <p:ext uri="{BB962C8B-B14F-4D97-AF65-F5344CB8AC3E}">
        <p14:creationId xmlns:p14="http://schemas.microsoft.com/office/powerpoint/2010/main" val="719481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85800"/>
          </a:xfrm>
        </p:spPr>
        <p:txBody>
          <a:bodyPr/>
          <a:lstStyle/>
          <a:p>
            <a:pPr eaLnBrk="1" hangingPunct="1">
              <a:defRPr/>
            </a:pPr>
            <a:r>
              <a:rPr lang="en-US" sz="2800" u="sng" dirty="0" smtClean="0">
                <a:solidFill>
                  <a:schemeClr val="tx1">
                    <a:lumMod val="75000"/>
                  </a:schemeClr>
                </a:solidFill>
              </a:rPr>
              <a:t>References</a:t>
            </a:r>
            <a:r>
              <a:rPr lang="en-US" sz="2800" u="sng" dirty="0">
                <a:solidFill>
                  <a:schemeClr val="tx1">
                    <a:lumMod val="75000"/>
                  </a:schemeClr>
                </a:solidFill>
              </a:rPr>
              <a:t/>
            </a:r>
            <a:br>
              <a:rPr lang="en-US" sz="2800" u="sng" dirty="0">
                <a:solidFill>
                  <a:schemeClr val="tx1">
                    <a:lumMod val="75000"/>
                  </a:schemeClr>
                </a:solidFill>
              </a:rPr>
            </a:br>
            <a:endParaRPr lang="en-US" sz="2800" u="sng" dirty="0">
              <a:solidFill>
                <a:schemeClr val="tx1">
                  <a:lumMod val="75000"/>
                </a:schemeClr>
              </a:solidFill>
            </a:endParaRPr>
          </a:p>
        </p:txBody>
      </p:sp>
      <p:sp>
        <p:nvSpPr>
          <p:cNvPr id="17" name="TextBox 16"/>
          <p:cNvSpPr txBox="1">
            <a:spLocks noChangeArrowheads="1"/>
          </p:cNvSpPr>
          <p:nvPr/>
        </p:nvSpPr>
        <p:spPr bwMode="auto">
          <a:xfrm>
            <a:off x="152400" y="838200"/>
            <a:ext cx="8839200" cy="658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b="1" dirty="0" smtClean="0">
                <a:solidFill>
                  <a:srgbClr val="002060"/>
                </a:solidFill>
              </a:rPr>
              <a:t>Rompadaswami.com</a:t>
            </a:r>
          </a:p>
          <a:p>
            <a:pPr lvl="2" eaLnBrk="1" hangingPunct="1">
              <a:buFont typeface="Wingdings" pitchFamily="2" charset="2"/>
              <a:buChar char="§"/>
            </a:pPr>
            <a:r>
              <a:rPr lang="en-US" sz="2000" dirty="0">
                <a:solidFill>
                  <a:srgbClr val="C00000"/>
                </a:solidFill>
              </a:rPr>
              <a:t>http://www.romapadaswami.com/taxonomy/term/1306?page=1</a:t>
            </a:r>
            <a:endParaRPr lang="en-US" sz="2000" b="1" dirty="0" smtClean="0">
              <a:solidFill>
                <a:srgbClr val="C00000"/>
              </a:solidFill>
            </a:endParaRPr>
          </a:p>
          <a:p>
            <a:pPr lvl="2" eaLnBrk="1" hangingPunct="1">
              <a:buFont typeface="Wingdings" pitchFamily="2" charset="2"/>
              <a:buChar char="§"/>
            </a:pPr>
            <a:endParaRPr lang="en-US" sz="2000" dirty="0" smtClean="0">
              <a:solidFill>
                <a:srgbClr val="002060"/>
              </a:solidFill>
            </a:endParaRPr>
          </a:p>
          <a:p>
            <a:pPr lvl="2" eaLnBrk="1" hangingPunct="1">
              <a:buFont typeface="Wingdings" pitchFamily="2" charset="2"/>
              <a:buChar char="Ø"/>
            </a:pPr>
            <a:r>
              <a:rPr lang="en-US" sz="2000" b="1" dirty="0" err="1" smtClean="0">
                <a:solidFill>
                  <a:srgbClr val="002060"/>
                </a:solidFill>
              </a:rPr>
              <a:t>Radhanath</a:t>
            </a:r>
            <a:r>
              <a:rPr lang="en-US" sz="2000" b="1" dirty="0" smtClean="0">
                <a:solidFill>
                  <a:srgbClr val="002060"/>
                </a:solidFill>
              </a:rPr>
              <a:t> Swami Media</a:t>
            </a:r>
          </a:p>
          <a:p>
            <a:pPr lvl="2" eaLnBrk="1" hangingPunct="1">
              <a:buFont typeface="Wingdings" pitchFamily="2" charset="2"/>
              <a:buChar char="§"/>
            </a:pPr>
            <a:r>
              <a:rPr lang="en-US" sz="2000" dirty="0">
                <a:solidFill>
                  <a:srgbClr val="C00000"/>
                </a:solidFill>
              </a:rPr>
              <a:t>http://www.radhanathswamimedia.com/category/srimad-bhagavatam/canto-1/sb-1-18/</a:t>
            </a:r>
            <a:endParaRPr lang="en-US" sz="2000" dirty="0" smtClean="0">
              <a:solidFill>
                <a:srgbClr val="C00000"/>
              </a:solidFill>
            </a:endParaRPr>
          </a:p>
          <a:p>
            <a:pPr lvl="2" eaLnBrk="1" hangingPunct="1">
              <a:buFont typeface="Wingdings" pitchFamily="2" charset="2"/>
              <a:buChar char="Ø"/>
            </a:pPr>
            <a:endParaRPr lang="en-US" sz="2000" b="1" dirty="0">
              <a:solidFill>
                <a:srgbClr val="002060"/>
              </a:solidFill>
            </a:endParaRPr>
          </a:p>
          <a:p>
            <a:pPr lvl="2" eaLnBrk="1" hangingPunct="1">
              <a:buFont typeface="Wingdings" pitchFamily="2" charset="2"/>
              <a:buChar char="Ø"/>
            </a:pPr>
            <a:r>
              <a:rPr lang="en-US" sz="2000" b="1" dirty="0" smtClean="0">
                <a:solidFill>
                  <a:srgbClr val="002060"/>
                </a:solidFill>
              </a:rPr>
              <a:t>TKG Tape Ministry</a:t>
            </a:r>
          </a:p>
          <a:p>
            <a:pPr lvl="2" eaLnBrk="1" hangingPunct="1">
              <a:buFont typeface="Wingdings" pitchFamily="2" charset="2"/>
              <a:buChar char="§"/>
            </a:pPr>
            <a:r>
              <a:rPr lang="en-US" sz="2000" dirty="0">
                <a:solidFill>
                  <a:srgbClr val="C00000"/>
                </a:solidFill>
              </a:rPr>
              <a:t>http://tkgtm.com/MP3audio/MP3_1997/1997.01.11_Dallas,_US_SB_1.18.45_How_To_Measure_Advancement__L1854.mp3</a:t>
            </a:r>
            <a:endParaRPr lang="en-US" sz="2000" dirty="0" smtClean="0">
              <a:solidFill>
                <a:srgbClr val="C00000"/>
              </a:solidFill>
            </a:endParaRPr>
          </a:p>
          <a:p>
            <a:pPr lvl="2" eaLnBrk="1" hangingPunct="1">
              <a:buFont typeface="Wingdings" pitchFamily="2" charset="2"/>
              <a:buChar char="§"/>
            </a:pPr>
            <a:endParaRPr lang="en-US" sz="2000" b="1" dirty="0" smtClean="0">
              <a:solidFill>
                <a:srgbClr val="002060"/>
              </a:solidFill>
            </a:endParaRPr>
          </a:p>
          <a:p>
            <a:pPr lvl="2" eaLnBrk="1" hangingPunct="1">
              <a:buFont typeface="Wingdings" pitchFamily="2" charset="2"/>
              <a:buChar char="§"/>
            </a:pPr>
            <a:r>
              <a:rPr lang="en-US" sz="2000" b="1" dirty="0" smtClean="0">
                <a:solidFill>
                  <a:srgbClr val="002060"/>
                </a:solidFill>
              </a:rPr>
              <a:t>H.G </a:t>
            </a:r>
            <a:r>
              <a:rPr lang="en-US" sz="2000" b="1" dirty="0" err="1" smtClean="0">
                <a:solidFill>
                  <a:srgbClr val="002060"/>
                </a:solidFill>
              </a:rPr>
              <a:t>Radheshyam</a:t>
            </a:r>
            <a:r>
              <a:rPr lang="en-US" sz="2000" b="1" dirty="0" smtClean="0">
                <a:solidFill>
                  <a:srgbClr val="002060"/>
                </a:solidFill>
              </a:rPr>
              <a:t> </a:t>
            </a:r>
            <a:r>
              <a:rPr lang="en-US" sz="2000" b="1" dirty="0" err="1" smtClean="0">
                <a:solidFill>
                  <a:srgbClr val="002060"/>
                </a:solidFill>
              </a:rPr>
              <a:t>Prabhu’s</a:t>
            </a:r>
            <a:r>
              <a:rPr lang="en-US" sz="2000" b="1" dirty="0" smtClean="0">
                <a:solidFill>
                  <a:srgbClr val="002060"/>
                </a:solidFill>
              </a:rPr>
              <a:t> lectures</a:t>
            </a:r>
          </a:p>
          <a:p>
            <a:pPr lvl="2" eaLnBrk="1" hangingPunct="1">
              <a:buFont typeface="Wingdings" pitchFamily="2" charset="2"/>
              <a:buChar char="Ø"/>
            </a:pPr>
            <a:r>
              <a:rPr lang="en-US" sz="2000" dirty="0">
                <a:solidFill>
                  <a:srgbClr val="C00000"/>
                </a:solidFill>
              </a:rPr>
              <a:t>http://</a:t>
            </a:r>
            <a:r>
              <a:rPr lang="en-US" sz="2000" dirty="0" err="1">
                <a:solidFill>
                  <a:srgbClr val="C00000"/>
                </a:solidFill>
              </a:rPr>
              <a:t>audio.iskcondesiretree.info</a:t>
            </a:r>
            <a:r>
              <a:rPr lang="en-US" sz="2000" dirty="0">
                <a:solidFill>
                  <a:srgbClr val="C00000"/>
                </a:solidFill>
              </a:rPr>
              <a:t>/03_-_ISKCON_Prabhujis/ISKCON_</a:t>
            </a:r>
            <a:r>
              <a:rPr lang="en-US" sz="2000" dirty="0" err="1">
                <a:solidFill>
                  <a:srgbClr val="C00000"/>
                </a:solidFill>
              </a:rPr>
              <a:t>Prabhujis</a:t>
            </a:r>
            <a:r>
              <a:rPr lang="en-US" sz="2000" dirty="0">
                <a:solidFill>
                  <a:srgbClr val="C00000"/>
                </a:solidFill>
              </a:rPr>
              <a:t>_-_</a:t>
            </a:r>
            <a:r>
              <a:rPr lang="en-US" sz="2000" dirty="0" err="1">
                <a:solidFill>
                  <a:srgbClr val="C00000"/>
                </a:solidFill>
              </a:rPr>
              <a:t>K_to_R</a:t>
            </a:r>
            <a:r>
              <a:rPr lang="en-US" sz="2000" dirty="0">
                <a:solidFill>
                  <a:srgbClr val="C00000"/>
                </a:solidFill>
              </a:rPr>
              <a:t>/</a:t>
            </a:r>
            <a:r>
              <a:rPr lang="en-US" sz="2000" dirty="0" err="1">
                <a:solidFill>
                  <a:srgbClr val="C00000"/>
                </a:solidFill>
              </a:rPr>
              <a:t>His_Grace_Radhe_Shyam_Prabhu</a:t>
            </a:r>
            <a:r>
              <a:rPr lang="en-US" sz="2000" dirty="0">
                <a:solidFill>
                  <a:srgbClr val="C00000"/>
                </a:solidFill>
              </a:rPr>
              <a:t>/</a:t>
            </a:r>
            <a:r>
              <a:rPr lang="en-US" sz="2000" dirty="0" err="1">
                <a:solidFill>
                  <a:srgbClr val="C00000"/>
                </a:solidFill>
              </a:rPr>
              <a:t>English_Lectures</a:t>
            </a:r>
            <a:r>
              <a:rPr lang="en-US" sz="2000" dirty="0">
                <a:solidFill>
                  <a:srgbClr val="C00000"/>
                </a:solidFill>
              </a:rPr>
              <a:t>/</a:t>
            </a:r>
            <a:r>
              <a:rPr lang="en-US" sz="2000" dirty="0" err="1">
                <a:solidFill>
                  <a:srgbClr val="C00000"/>
                </a:solidFill>
              </a:rPr>
              <a:t>Srimad_Bhagavatam</a:t>
            </a:r>
            <a:r>
              <a:rPr lang="en-US" sz="2000" dirty="0">
                <a:solidFill>
                  <a:srgbClr val="C00000"/>
                </a:solidFill>
              </a:rPr>
              <a:t>/Canto-01/Radhe_Shyam_Pr_SB_01-18-43_-_Duties_of_a_monarch_and_How_should_we_respect_a_Leader_-_2008-06-12.mp3</a:t>
            </a:r>
            <a:endParaRPr lang="en-US" sz="2000" b="1" dirty="0" smtClean="0">
              <a:solidFill>
                <a:srgbClr val="002060"/>
              </a:solidFill>
            </a:endParaRPr>
          </a:p>
          <a:p>
            <a:pPr marL="457200" lvl="2" eaLnBrk="1" hangingPunct="1">
              <a:buFont typeface="Courier New" pitchFamily="49" charset="0"/>
              <a:buChar char="o"/>
            </a:pPr>
            <a:endParaRPr lang="en-US" sz="1400" dirty="0"/>
          </a:p>
          <a:p>
            <a:pPr marL="457200" lvl="2" eaLnBrk="1" hangingPunct="1">
              <a:buFont typeface="Courier New" pitchFamily="49" charset="0"/>
              <a:buChar char="o"/>
            </a:pPr>
            <a:endParaRPr lang="en-US" sz="1400" dirty="0"/>
          </a:p>
          <a:p>
            <a:pPr marL="457200" lvl="2" eaLnBrk="1" hangingPunct="1">
              <a:buFont typeface="Courier New" pitchFamily="49" charset="0"/>
              <a:buChar char="o"/>
            </a:pPr>
            <a:endParaRPr lang="en-US" sz="1400" dirty="0"/>
          </a:p>
        </p:txBody>
      </p:sp>
    </p:spTree>
    <p:extLst>
      <p:ext uri="{BB962C8B-B14F-4D97-AF65-F5344CB8AC3E}">
        <p14:creationId xmlns:p14="http://schemas.microsoft.com/office/powerpoint/2010/main" val="4040763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1" descr="C:\00 Office Archives\Bhakti Vaibhava\SB 1.16.25-36\Pictures\Copy of Copy of 6309315559_00b064402f.jpg"/>
          <p:cNvPicPr>
            <a:picLocks noChangeAspect="1" noChangeArrowheads="1"/>
          </p:cNvPicPr>
          <p:nvPr/>
        </p:nvPicPr>
        <p:blipFill>
          <a:blip r:embed="rId2" cstate="print"/>
          <a:srcRect/>
          <a:stretch>
            <a:fillRect/>
          </a:stretch>
        </p:blipFill>
        <p:spPr bwMode="auto">
          <a:xfrm>
            <a:off x="0" y="0"/>
            <a:ext cx="9144000" cy="6894513"/>
          </a:xfrm>
          <a:prstGeom prst="rect">
            <a:avLst/>
          </a:prstGeom>
          <a:noFill/>
          <a:ln w="9525">
            <a:solidFill>
              <a:srgbClr val="000000"/>
            </a:solidFill>
            <a:miter lim="800000"/>
            <a:headEnd/>
            <a:tailEnd/>
          </a:ln>
        </p:spPr>
      </p:pic>
      <p:sp>
        <p:nvSpPr>
          <p:cNvPr id="6" name="TextBox 5"/>
          <p:cNvSpPr txBox="1"/>
          <p:nvPr/>
        </p:nvSpPr>
        <p:spPr>
          <a:xfrm>
            <a:off x="304800" y="117475"/>
            <a:ext cx="8534400" cy="492125"/>
          </a:xfrm>
          <a:prstGeom prst="rect">
            <a:avLst/>
          </a:prstGeom>
          <a:noFill/>
          <a:ln>
            <a:solidFill>
              <a:srgbClr val="000000"/>
            </a:solidFill>
          </a:ln>
        </p:spPr>
        <p:txBody>
          <a:bodyPr>
            <a:spAutoFit/>
          </a:bodyPr>
          <a:lstStyle/>
          <a:p>
            <a:pPr algn="ctr" fontAlgn="auto">
              <a:spcBef>
                <a:spcPts val="0"/>
              </a:spcBef>
              <a:spcAft>
                <a:spcPts val="0"/>
              </a:spcAft>
              <a:defRPr/>
            </a:pPr>
            <a:r>
              <a:rPr lang="en-US" sz="2600" dirty="0">
                <a:solidFill>
                  <a:srgbClr val="000000"/>
                </a:solidFill>
                <a:effectLst>
                  <a:outerShdw blurRad="38100" dist="38100" dir="2700000" algn="tl">
                    <a:srgbClr val="000000">
                      <a:alpha val="43137"/>
                    </a:srgbClr>
                  </a:outerShdw>
                </a:effectLst>
                <a:latin typeface="Balaram" pitchFamily="2" charset="0"/>
              </a:rPr>
              <a:t>Chapter 18 : Maharaj Parikshit cursed by a Brahmana boy</a:t>
            </a:r>
          </a:p>
        </p:txBody>
      </p:sp>
      <p:sp>
        <p:nvSpPr>
          <p:cNvPr id="7" name="Rectangle 6"/>
          <p:cNvSpPr/>
          <p:nvPr/>
        </p:nvSpPr>
        <p:spPr>
          <a:xfrm>
            <a:off x="76200" y="30480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a:t>
            </a:r>
          </a:p>
        </p:txBody>
      </p:sp>
      <p:sp>
        <p:nvSpPr>
          <p:cNvPr id="8" name="Rectangle 7"/>
          <p:cNvSpPr/>
          <p:nvPr/>
        </p:nvSpPr>
        <p:spPr>
          <a:xfrm>
            <a:off x="457200" y="30480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a:t>
            </a:r>
          </a:p>
        </p:txBody>
      </p:sp>
      <p:sp>
        <p:nvSpPr>
          <p:cNvPr id="9" name="Rectangle 8"/>
          <p:cNvSpPr/>
          <p:nvPr/>
        </p:nvSpPr>
        <p:spPr>
          <a:xfrm>
            <a:off x="838200" y="30480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a:t>
            </a:r>
          </a:p>
        </p:txBody>
      </p:sp>
      <p:sp>
        <p:nvSpPr>
          <p:cNvPr id="10" name="Rectangle 9"/>
          <p:cNvSpPr/>
          <p:nvPr/>
        </p:nvSpPr>
        <p:spPr>
          <a:xfrm>
            <a:off x="1219200" y="30480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a:t>
            </a:r>
          </a:p>
        </p:txBody>
      </p:sp>
      <p:sp>
        <p:nvSpPr>
          <p:cNvPr id="11" name="Rectangle 10"/>
          <p:cNvSpPr/>
          <p:nvPr/>
        </p:nvSpPr>
        <p:spPr>
          <a:xfrm>
            <a:off x="17526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5</a:t>
            </a:r>
          </a:p>
        </p:txBody>
      </p:sp>
      <p:sp>
        <p:nvSpPr>
          <p:cNvPr id="12" name="Rectangle 11"/>
          <p:cNvSpPr/>
          <p:nvPr/>
        </p:nvSpPr>
        <p:spPr>
          <a:xfrm>
            <a:off x="21336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6</a:t>
            </a:r>
          </a:p>
        </p:txBody>
      </p:sp>
      <p:sp>
        <p:nvSpPr>
          <p:cNvPr id="13" name="Rectangle 12"/>
          <p:cNvSpPr/>
          <p:nvPr/>
        </p:nvSpPr>
        <p:spPr>
          <a:xfrm>
            <a:off x="25146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7</a:t>
            </a:r>
          </a:p>
        </p:txBody>
      </p:sp>
      <p:sp>
        <p:nvSpPr>
          <p:cNvPr id="14" name="Rectangle 13"/>
          <p:cNvSpPr/>
          <p:nvPr/>
        </p:nvSpPr>
        <p:spPr>
          <a:xfrm>
            <a:off x="28956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8</a:t>
            </a:r>
          </a:p>
        </p:txBody>
      </p:sp>
      <p:sp>
        <p:nvSpPr>
          <p:cNvPr id="15" name="Rectangle 14"/>
          <p:cNvSpPr/>
          <p:nvPr/>
        </p:nvSpPr>
        <p:spPr>
          <a:xfrm>
            <a:off x="3200400" y="3048000"/>
            <a:ext cx="381000" cy="3810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9</a:t>
            </a:r>
          </a:p>
        </p:txBody>
      </p:sp>
      <p:sp>
        <p:nvSpPr>
          <p:cNvPr id="16" name="Rectangle 15"/>
          <p:cNvSpPr/>
          <p:nvPr/>
        </p:nvSpPr>
        <p:spPr>
          <a:xfrm>
            <a:off x="3657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10</a:t>
            </a:r>
          </a:p>
        </p:txBody>
      </p:sp>
      <p:sp>
        <p:nvSpPr>
          <p:cNvPr id="17" name="Rectangle 16"/>
          <p:cNvSpPr/>
          <p:nvPr/>
        </p:nvSpPr>
        <p:spPr>
          <a:xfrm>
            <a:off x="4038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11</a:t>
            </a:r>
          </a:p>
        </p:txBody>
      </p:sp>
      <p:sp>
        <p:nvSpPr>
          <p:cNvPr id="18" name="Rectangle 17"/>
          <p:cNvSpPr/>
          <p:nvPr/>
        </p:nvSpPr>
        <p:spPr>
          <a:xfrm>
            <a:off x="4419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12</a:t>
            </a:r>
          </a:p>
        </p:txBody>
      </p:sp>
      <p:sp>
        <p:nvSpPr>
          <p:cNvPr id="19" name="Rectangle 18"/>
          <p:cNvSpPr/>
          <p:nvPr/>
        </p:nvSpPr>
        <p:spPr>
          <a:xfrm>
            <a:off x="4800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13</a:t>
            </a:r>
          </a:p>
        </p:txBody>
      </p:sp>
      <p:sp>
        <p:nvSpPr>
          <p:cNvPr id="20" name="Rectangle 19"/>
          <p:cNvSpPr/>
          <p:nvPr/>
        </p:nvSpPr>
        <p:spPr>
          <a:xfrm>
            <a:off x="5181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14</a:t>
            </a:r>
          </a:p>
        </p:txBody>
      </p:sp>
      <p:sp>
        <p:nvSpPr>
          <p:cNvPr id="21" name="Rectangle 20"/>
          <p:cNvSpPr/>
          <p:nvPr/>
        </p:nvSpPr>
        <p:spPr>
          <a:xfrm>
            <a:off x="55626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15</a:t>
            </a:r>
          </a:p>
        </p:txBody>
      </p:sp>
      <p:sp>
        <p:nvSpPr>
          <p:cNvPr id="22" name="Rectangle 21"/>
          <p:cNvSpPr/>
          <p:nvPr/>
        </p:nvSpPr>
        <p:spPr>
          <a:xfrm>
            <a:off x="58674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16</a:t>
            </a:r>
          </a:p>
        </p:txBody>
      </p:sp>
      <p:sp>
        <p:nvSpPr>
          <p:cNvPr id="23" name="Rectangle 22"/>
          <p:cNvSpPr/>
          <p:nvPr/>
        </p:nvSpPr>
        <p:spPr>
          <a:xfrm>
            <a:off x="6248400" y="3048000"/>
            <a:ext cx="381000" cy="3810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17</a:t>
            </a:r>
          </a:p>
        </p:txBody>
      </p:sp>
      <p:sp>
        <p:nvSpPr>
          <p:cNvPr id="25" name="Rectangle 24"/>
          <p:cNvSpPr/>
          <p:nvPr/>
        </p:nvSpPr>
        <p:spPr>
          <a:xfrm>
            <a:off x="8305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22</a:t>
            </a:r>
          </a:p>
        </p:txBody>
      </p:sp>
      <p:sp>
        <p:nvSpPr>
          <p:cNvPr id="26" name="Rectangle 25"/>
          <p:cNvSpPr/>
          <p:nvPr/>
        </p:nvSpPr>
        <p:spPr>
          <a:xfrm>
            <a:off x="8686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23</a:t>
            </a:r>
          </a:p>
        </p:txBody>
      </p:sp>
      <p:sp>
        <p:nvSpPr>
          <p:cNvPr id="27" name="Rectangle 26"/>
          <p:cNvSpPr/>
          <p:nvPr/>
        </p:nvSpPr>
        <p:spPr>
          <a:xfrm>
            <a:off x="152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24</a:t>
            </a:r>
          </a:p>
        </p:txBody>
      </p:sp>
      <p:sp>
        <p:nvSpPr>
          <p:cNvPr id="28" name="Rectangle 27"/>
          <p:cNvSpPr/>
          <p:nvPr/>
        </p:nvSpPr>
        <p:spPr>
          <a:xfrm>
            <a:off x="533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25</a:t>
            </a:r>
          </a:p>
        </p:txBody>
      </p:sp>
      <p:sp>
        <p:nvSpPr>
          <p:cNvPr id="29" name="Rectangle 28"/>
          <p:cNvSpPr/>
          <p:nvPr/>
        </p:nvSpPr>
        <p:spPr>
          <a:xfrm>
            <a:off x="914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26</a:t>
            </a:r>
          </a:p>
        </p:txBody>
      </p:sp>
      <p:sp>
        <p:nvSpPr>
          <p:cNvPr id="30" name="Rectangle 29"/>
          <p:cNvSpPr/>
          <p:nvPr/>
        </p:nvSpPr>
        <p:spPr>
          <a:xfrm>
            <a:off x="1295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27</a:t>
            </a:r>
          </a:p>
        </p:txBody>
      </p:sp>
      <p:sp>
        <p:nvSpPr>
          <p:cNvPr id="31" name="Rectangle 30"/>
          <p:cNvSpPr/>
          <p:nvPr/>
        </p:nvSpPr>
        <p:spPr>
          <a:xfrm>
            <a:off x="1676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28</a:t>
            </a:r>
          </a:p>
        </p:txBody>
      </p:sp>
      <p:sp>
        <p:nvSpPr>
          <p:cNvPr id="32" name="Rectangle 31"/>
          <p:cNvSpPr/>
          <p:nvPr/>
        </p:nvSpPr>
        <p:spPr>
          <a:xfrm>
            <a:off x="2057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29</a:t>
            </a:r>
          </a:p>
        </p:txBody>
      </p:sp>
      <p:sp>
        <p:nvSpPr>
          <p:cNvPr id="33" name="Rectangle 32"/>
          <p:cNvSpPr/>
          <p:nvPr/>
        </p:nvSpPr>
        <p:spPr>
          <a:xfrm>
            <a:off x="2438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30</a:t>
            </a:r>
          </a:p>
        </p:txBody>
      </p:sp>
      <p:sp>
        <p:nvSpPr>
          <p:cNvPr id="34" name="Rectangle 33"/>
          <p:cNvSpPr/>
          <p:nvPr/>
        </p:nvSpPr>
        <p:spPr>
          <a:xfrm>
            <a:off x="2819400" y="5943600"/>
            <a:ext cx="381000" cy="3810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31</a:t>
            </a:r>
          </a:p>
        </p:txBody>
      </p:sp>
      <p:sp>
        <p:nvSpPr>
          <p:cNvPr id="35" name="Rectangle 34"/>
          <p:cNvSpPr/>
          <p:nvPr/>
        </p:nvSpPr>
        <p:spPr>
          <a:xfrm>
            <a:off x="2819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32</a:t>
            </a:r>
          </a:p>
        </p:txBody>
      </p:sp>
      <p:sp>
        <p:nvSpPr>
          <p:cNvPr id="36" name="Rectangle 35"/>
          <p:cNvSpPr/>
          <p:nvPr/>
        </p:nvSpPr>
        <p:spPr>
          <a:xfrm>
            <a:off x="3200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33</a:t>
            </a:r>
          </a:p>
        </p:txBody>
      </p:sp>
      <p:sp>
        <p:nvSpPr>
          <p:cNvPr id="37" name="Rectangle 36"/>
          <p:cNvSpPr/>
          <p:nvPr/>
        </p:nvSpPr>
        <p:spPr>
          <a:xfrm>
            <a:off x="3581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34</a:t>
            </a:r>
          </a:p>
        </p:txBody>
      </p:sp>
      <p:sp>
        <p:nvSpPr>
          <p:cNvPr id="38" name="Rectangle 37"/>
          <p:cNvSpPr/>
          <p:nvPr/>
        </p:nvSpPr>
        <p:spPr>
          <a:xfrm>
            <a:off x="3962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35</a:t>
            </a:r>
          </a:p>
        </p:txBody>
      </p:sp>
      <p:sp>
        <p:nvSpPr>
          <p:cNvPr id="39" name="Rectangle 38"/>
          <p:cNvSpPr/>
          <p:nvPr/>
        </p:nvSpPr>
        <p:spPr>
          <a:xfrm>
            <a:off x="4343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36</a:t>
            </a:r>
          </a:p>
        </p:txBody>
      </p:sp>
      <p:sp>
        <p:nvSpPr>
          <p:cNvPr id="41" name="Rectangle 40"/>
          <p:cNvSpPr/>
          <p:nvPr/>
        </p:nvSpPr>
        <p:spPr>
          <a:xfrm>
            <a:off x="76200" y="609600"/>
            <a:ext cx="1524000" cy="17526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accent4">
                    <a:lumMod val="75000"/>
                  </a:schemeClr>
                </a:solidFill>
                <a:latin typeface="Balaram" pitchFamily="2" charset="0"/>
              </a:rPr>
              <a:t>Suta Goswami begins describing Maharaj Parikshit’s life which contains wonderful dealings with Krishna.</a:t>
            </a:r>
          </a:p>
        </p:txBody>
      </p:sp>
      <p:sp>
        <p:nvSpPr>
          <p:cNvPr id="50" name="Rectangle 49"/>
          <p:cNvSpPr/>
          <p:nvPr/>
        </p:nvSpPr>
        <p:spPr>
          <a:xfrm>
            <a:off x="1828800" y="609600"/>
            <a:ext cx="1714500" cy="17526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accent4">
                    <a:lumMod val="75000"/>
                  </a:schemeClr>
                </a:solidFill>
                <a:latin typeface="Balaram" pitchFamily="2" charset="0"/>
              </a:rPr>
              <a:t>Suta Goswami tells how the King dealt with the appearance of Kali within His kingdom.</a:t>
            </a:r>
          </a:p>
        </p:txBody>
      </p:sp>
      <p:cxnSp>
        <p:nvCxnSpPr>
          <p:cNvPr id="53" name="Straight Connector 52"/>
          <p:cNvCxnSpPr/>
          <p:nvPr/>
        </p:nvCxnSpPr>
        <p:spPr>
          <a:xfrm>
            <a:off x="228600" y="3657600"/>
            <a:ext cx="8610600" cy="0"/>
          </a:xfrm>
          <a:prstGeom prst="line">
            <a:avLst/>
          </a:prstGeom>
          <a:ln w="28575">
            <a:solidFill>
              <a:srgbClr val="000000"/>
            </a:solidFill>
            <a:prstDash val="sysDot"/>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571500" y="3810000"/>
            <a:ext cx="2171700" cy="1752600"/>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a:solidFill>
                  <a:schemeClr val="accent4">
                    <a:lumMod val="75000"/>
                  </a:schemeClr>
                </a:solidFill>
                <a:latin typeface="Balaram" pitchFamily="2" charset="0"/>
              </a:rPr>
              <a:t>Suta Goswami begins narrating how Maharaj Parikshit insulted the sage Shamika Rishi by placing a dead snake around the meditating sage's neck.</a:t>
            </a:r>
          </a:p>
        </p:txBody>
      </p:sp>
      <p:cxnSp>
        <p:nvCxnSpPr>
          <p:cNvPr id="10346" name="Straight Arrow Connector 63"/>
          <p:cNvCxnSpPr>
            <a:cxnSpLocks noChangeShapeType="1"/>
          </p:cNvCxnSpPr>
          <p:nvPr/>
        </p:nvCxnSpPr>
        <p:spPr bwMode="auto">
          <a:xfrm flipV="1">
            <a:off x="838200" y="2362200"/>
            <a:ext cx="0" cy="685800"/>
          </a:xfrm>
          <a:prstGeom prst="straightConnector1">
            <a:avLst/>
          </a:prstGeom>
          <a:noFill/>
          <a:ln w="19050" algn="ctr">
            <a:solidFill>
              <a:srgbClr val="000000"/>
            </a:solidFill>
            <a:round/>
            <a:headEnd/>
            <a:tailEnd type="arrow" w="med" len="med"/>
          </a:ln>
        </p:spPr>
      </p:cxnSp>
      <p:cxnSp>
        <p:nvCxnSpPr>
          <p:cNvPr id="10347" name="Straight Arrow Connector 74"/>
          <p:cNvCxnSpPr>
            <a:cxnSpLocks noChangeShapeType="1"/>
          </p:cNvCxnSpPr>
          <p:nvPr/>
        </p:nvCxnSpPr>
        <p:spPr bwMode="auto">
          <a:xfrm flipV="1">
            <a:off x="1676400" y="5562600"/>
            <a:ext cx="0" cy="381000"/>
          </a:xfrm>
          <a:prstGeom prst="straightConnector1">
            <a:avLst/>
          </a:prstGeom>
          <a:noFill/>
          <a:ln w="19050" algn="ctr">
            <a:solidFill>
              <a:srgbClr val="000000"/>
            </a:solidFill>
            <a:round/>
            <a:headEnd/>
            <a:tailEnd type="arrow" w="med" len="med"/>
          </a:ln>
        </p:spPr>
      </p:cxnSp>
      <p:sp>
        <p:nvSpPr>
          <p:cNvPr id="58" name="Rectangle 57"/>
          <p:cNvSpPr/>
          <p:nvPr/>
        </p:nvSpPr>
        <p:spPr>
          <a:xfrm>
            <a:off x="6781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18</a:t>
            </a:r>
          </a:p>
        </p:txBody>
      </p:sp>
      <p:sp>
        <p:nvSpPr>
          <p:cNvPr id="59" name="Rectangle 58"/>
          <p:cNvSpPr/>
          <p:nvPr/>
        </p:nvSpPr>
        <p:spPr>
          <a:xfrm>
            <a:off x="7162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19</a:t>
            </a:r>
          </a:p>
        </p:txBody>
      </p:sp>
      <p:sp>
        <p:nvSpPr>
          <p:cNvPr id="60" name="Rectangle 59"/>
          <p:cNvSpPr/>
          <p:nvPr/>
        </p:nvSpPr>
        <p:spPr>
          <a:xfrm>
            <a:off x="7543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20</a:t>
            </a:r>
          </a:p>
        </p:txBody>
      </p:sp>
      <p:sp>
        <p:nvSpPr>
          <p:cNvPr id="61" name="Rectangle 60"/>
          <p:cNvSpPr/>
          <p:nvPr/>
        </p:nvSpPr>
        <p:spPr>
          <a:xfrm>
            <a:off x="7924800" y="3048000"/>
            <a:ext cx="381000" cy="3810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21</a:t>
            </a:r>
          </a:p>
        </p:txBody>
      </p:sp>
      <p:sp>
        <p:nvSpPr>
          <p:cNvPr id="56" name="Rectangle 55"/>
          <p:cNvSpPr/>
          <p:nvPr/>
        </p:nvSpPr>
        <p:spPr>
          <a:xfrm>
            <a:off x="3657600" y="609600"/>
            <a:ext cx="2971800" cy="1752600"/>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accent4">
                    <a:lumMod val="75000"/>
                  </a:schemeClr>
                </a:solidFill>
                <a:latin typeface="Balaram" pitchFamily="2" charset="0"/>
              </a:rPr>
              <a:t>The sages glorify Suta Goswami and the importance of hearing about Krsna from great devotees.</a:t>
            </a:r>
          </a:p>
          <a:p>
            <a:pPr algn="ctr" fontAlgn="auto">
              <a:spcBef>
                <a:spcPts val="0"/>
              </a:spcBef>
              <a:spcAft>
                <a:spcPts val="0"/>
              </a:spcAft>
              <a:defRPr/>
            </a:pPr>
            <a:r>
              <a:rPr lang="en-US" sz="1400" b="1" dirty="0">
                <a:solidFill>
                  <a:schemeClr val="accent4">
                    <a:lumMod val="75000"/>
                  </a:schemeClr>
                </a:solidFill>
                <a:latin typeface="Balaram" pitchFamily="2" charset="0"/>
              </a:rPr>
              <a:t>They then request Him to describe the pastimes of the Lord, especially the topics upon which Maharaj Parikshit fixed His mind and thus attained Krsna's Lotus Feet.</a:t>
            </a:r>
          </a:p>
        </p:txBody>
      </p:sp>
      <p:cxnSp>
        <p:nvCxnSpPr>
          <p:cNvPr id="10355" name="Straight Arrow Connector 63"/>
          <p:cNvCxnSpPr>
            <a:cxnSpLocks noChangeShapeType="1"/>
          </p:cNvCxnSpPr>
          <p:nvPr/>
        </p:nvCxnSpPr>
        <p:spPr bwMode="auto">
          <a:xfrm flipV="1">
            <a:off x="7924800" y="2362200"/>
            <a:ext cx="0" cy="685800"/>
          </a:xfrm>
          <a:prstGeom prst="straightConnector1">
            <a:avLst/>
          </a:prstGeom>
          <a:noFill/>
          <a:ln w="19050" algn="ctr">
            <a:solidFill>
              <a:srgbClr val="000000"/>
            </a:solidFill>
            <a:round/>
            <a:headEnd/>
            <a:tailEnd type="arrow" w="med" len="med"/>
          </a:ln>
        </p:spPr>
      </p:cxnSp>
      <p:sp>
        <p:nvSpPr>
          <p:cNvPr id="62" name="Rectangle 61"/>
          <p:cNvSpPr/>
          <p:nvPr/>
        </p:nvSpPr>
        <p:spPr>
          <a:xfrm>
            <a:off x="3200400" y="3810000"/>
            <a:ext cx="1562100" cy="17526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accent4">
                    <a:lumMod val="75000"/>
                  </a:schemeClr>
                </a:solidFill>
                <a:latin typeface="Balaram" pitchFamily="2" charset="0"/>
              </a:rPr>
              <a:t>After Shamika Rishi is insulted, His son, Shringi, curses Maharaj Parikshit to die in seven days.</a:t>
            </a:r>
          </a:p>
        </p:txBody>
      </p:sp>
      <p:cxnSp>
        <p:nvCxnSpPr>
          <p:cNvPr id="10359" name="Straight Arrow Connector 74"/>
          <p:cNvCxnSpPr>
            <a:cxnSpLocks noChangeShapeType="1"/>
          </p:cNvCxnSpPr>
          <p:nvPr/>
        </p:nvCxnSpPr>
        <p:spPr bwMode="auto">
          <a:xfrm flipV="1">
            <a:off x="6324600" y="5562600"/>
            <a:ext cx="0" cy="533400"/>
          </a:xfrm>
          <a:prstGeom prst="straightConnector1">
            <a:avLst/>
          </a:prstGeom>
          <a:noFill/>
          <a:ln w="19050" algn="ctr">
            <a:solidFill>
              <a:srgbClr val="000000"/>
            </a:solidFill>
            <a:round/>
            <a:headEnd/>
            <a:tailEnd type="arrow" w="med" len="med"/>
          </a:ln>
        </p:spPr>
      </p:cxnSp>
      <p:cxnSp>
        <p:nvCxnSpPr>
          <p:cNvPr id="10360" name="Straight Arrow Connector 63"/>
          <p:cNvCxnSpPr>
            <a:cxnSpLocks noChangeShapeType="1"/>
          </p:cNvCxnSpPr>
          <p:nvPr/>
        </p:nvCxnSpPr>
        <p:spPr bwMode="auto">
          <a:xfrm flipV="1">
            <a:off x="5181600" y="2362200"/>
            <a:ext cx="0" cy="685800"/>
          </a:xfrm>
          <a:prstGeom prst="straightConnector1">
            <a:avLst/>
          </a:prstGeom>
          <a:noFill/>
          <a:ln w="19050" algn="ctr">
            <a:solidFill>
              <a:srgbClr val="000000"/>
            </a:solidFill>
            <a:round/>
            <a:headEnd/>
            <a:tailEnd type="arrow" w="med" len="med"/>
          </a:ln>
        </p:spPr>
      </p:cxnSp>
      <p:sp>
        <p:nvSpPr>
          <p:cNvPr id="52" name="Rectangle 51"/>
          <p:cNvSpPr/>
          <p:nvPr/>
        </p:nvSpPr>
        <p:spPr>
          <a:xfrm>
            <a:off x="4724400" y="6400800"/>
            <a:ext cx="381000" cy="3810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37</a:t>
            </a:r>
          </a:p>
        </p:txBody>
      </p:sp>
      <p:sp>
        <p:nvSpPr>
          <p:cNvPr id="54" name="Rectangle 53"/>
          <p:cNvSpPr/>
          <p:nvPr/>
        </p:nvSpPr>
        <p:spPr>
          <a:xfrm>
            <a:off x="4648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38</a:t>
            </a:r>
          </a:p>
        </p:txBody>
      </p:sp>
      <p:sp>
        <p:nvSpPr>
          <p:cNvPr id="57" name="Rectangle 56"/>
          <p:cNvSpPr/>
          <p:nvPr/>
        </p:nvSpPr>
        <p:spPr>
          <a:xfrm>
            <a:off x="5029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39</a:t>
            </a:r>
          </a:p>
        </p:txBody>
      </p:sp>
      <p:sp>
        <p:nvSpPr>
          <p:cNvPr id="63" name="Rectangle 62"/>
          <p:cNvSpPr/>
          <p:nvPr/>
        </p:nvSpPr>
        <p:spPr>
          <a:xfrm>
            <a:off x="5410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40</a:t>
            </a:r>
          </a:p>
        </p:txBody>
      </p:sp>
      <p:sp>
        <p:nvSpPr>
          <p:cNvPr id="64" name="Rectangle 63"/>
          <p:cNvSpPr/>
          <p:nvPr/>
        </p:nvSpPr>
        <p:spPr>
          <a:xfrm>
            <a:off x="5791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41</a:t>
            </a:r>
          </a:p>
        </p:txBody>
      </p:sp>
      <p:sp>
        <p:nvSpPr>
          <p:cNvPr id="65" name="Rectangle 64"/>
          <p:cNvSpPr/>
          <p:nvPr/>
        </p:nvSpPr>
        <p:spPr>
          <a:xfrm>
            <a:off x="6172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42</a:t>
            </a:r>
          </a:p>
        </p:txBody>
      </p:sp>
      <p:sp>
        <p:nvSpPr>
          <p:cNvPr id="66" name="Rectangle 65"/>
          <p:cNvSpPr/>
          <p:nvPr/>
        </p:nvSpPr>
        <p:spPr>
          <a:xfrm>
            <a:off x="6553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43</a:t>
            </a:r>
          </a:p>
        </p:txBody>
      </p:sp>
      <p:sp>
        <p:nvSpPr>
          <p:cNvPr id="67" name="Rectangle 66"/>
          <p:cNvSpPr/>
          <p:nvPr/>
        </p:nvSpPr>
        <p:spPr>
          <a:xfrm>
            <a:off x="6934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44</a:t>
            </a:r>
          </a:p>
        </p:txBody>
      </p:sp>
      <p:sp>
        <p:nvSpPr>
          <p:cNvPr id="68" name="Rectangle 67"/>
          <p:cNvSpPr/>
          <p:nvPr/>
        </p:nvSpPr>
        <p:spPr>
          <a:xfrm>
            <a:off x="73152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45</a:t>
            </a:r>
          </a:p>
        </p:txBody>
      </p:sp>
      <p:cxnSp>
        <p:nvCxnSpPr>
          <p:cNvPr id="10372" name="Straight Arrow Connector 63"/>
          <p:cNvCxnSpPr>
            <a:cxnSpLocks noChangeShapeType="1"/>
          </p:cNvCxnSpPr>
          <p:nvPr/>
        </p:nvCxnSpPr>
        <p:spPr bwMode="auto">
          <a:xfrm flipV="1">
            <a:off x="2667000" y="2362200"/>
            <a:ext cx="0" cy="685800"/>
          </a:xfrm>
          <a:prstGeom prst="straightConnector1">
            <a:avLst/>
          </a:prstGeom>
          <a:noFill/>
          <a:ln w="19050" algn="ctr">
            <a:solidFill>
              <a:srgbClr val="000000"/>
            </a:solidFill>
            <a:round/>
            <a:headEnd/>
            <a:tailEnd type="arrow" w="med" len="med"/>
          </a:ln>
        </p:spPr>
      </p:cxnSp>
      <p:sp>
        <p:nvSpPr>
          <p:cNvPr id="70" name="Rectangle 69"/>
          <p:cNvSpPr/>
          <p:nvPr/>
        </p:nvSpPr>
        <p:spPr>
          <a:xfrm>
            <a:off x="6819900" y="609600"/>
            <a:ext cx="2095500" cy="1752600"/>
          </a:xfrm>
          <a:prstGeom prst="rect">
            <a:avLst/>
          </a:prstGeom>
          <a:gradFill flip="none" rotWithShape="1">
            <a:gsLst>
              <a:gs pos="0">
                <a:srgbClr val="99FFCC">
                  <a:shade val="30000"/>
                  <a:satMod val="115000"/>
                </a:srgbClr>
              </a:gs>
              <a:gs pos="50000">
                <a:srgbClr val="99FFCC">
                  <a:shade val="67500"/>
                  <a:satMod val="115000"/>
                </a:srgbClr>
              </a:gs>
              <a:gs pos="100000">
                <a:srgbClr val="99FFCC">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a:solidFill>
                  <a:schemeClr val="accent4">
                    <a:lumMod val="75000"/>
                  </a:schemeClr>
                </a:solidFill>
                <a:latin typeface="Balaram" pitchFamily="2" charset="0"/>
              </a:rPr>
              <a:t>Suta Goswami explains how purification happens by hearing about Krsna &amp; then begins explaining Krsna's exalted qualities</a:t>
            </a:r>
          </a:p>
        </p:txBody>
      </p:sp>
      <p:sp>
        <p:nvSpPr>
          <p:cNvPr id="71" name="Rectangle 70"/>
          <p:cNvSpPr/>
          <p:nvPr/>
        </p:nvSpPr>
        <p:spPr>
          <a:xfrm>
            <a:off x="7620000" y="5943600"/>
            <a:ext cx="381000" cy="3810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46</a:t>
            </a:r>
          </a:p>
        </p:txBody>
      </p:sp>
      <p:sp>
        <p:nvSpPr>
          <p:cNvPr id="72" name="Rectangle 71"/>
          <p:cNvSpPr/>
          <p:nvPr/>
        </p:nvSpPr>
        <p:spPr>
          <a:xfrm>
            <a:off x="7543800" y="64008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47</a:t>
            </a:r>
          </a:p>
        </p:txBody>
      </p:sp>
      <p:sp>
        <p:nvSpPr>
          <p:cNvPr id="73" name="Rectangle 72"/>
          <p:cNvSpPr/>
          <p:nvPr/>
        </p:nvSpPr>
        <p:spPr>
          <a:xfrm>
            <a:off x="7924800" y="64008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48</a:t>
            </a:r>
          </a:p>
        </p:txBody>
      </p:sp>
      <p:sp>
        <p:nvSpPr>
          <p:cNvPr id="74" name="Rectangle 73"/>
          <p:cNvSpPr/>
          <p:nvPr/>
        </p:nvSpPr>
        <p:spPr>
          <a:xfrm>
            <a:off x="8305800" y="64008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49</a:t>
            </a:r>
          </a:p>
        </p:txBody>
      </p:sp>
      <p:sp>
        <p:nvSpPr>
          <p:cNvPr id="75" name="Rectangle 74"/>
          <p:cNvSpPr/>
          <p:nvPr/>
        </p:nvSpPr>
        <p:spPr>
          <a:xfrm>
            <a:off x="8686800" y="6400800"/>
            <a:ext cx="381000" cy="3810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dirty="0">
                <a:solidFill>
                  <a:srgbClr val="000000"/>
                </a:solidFill>
                <a:latin typeface="Balaram" pitchFamily="2" charset="0"/>
              </a:rPr>
              <a:t>50</a:t>
            </a:r>
          </a:p>
        </p:txBody>
      </p:sp>
      <p:cxnSp>
        <p:nvCxnSpPr>
          <p:cNvPr id="10387" name="Straight Arrow Connector 23"/>
          <p:cNvCxnSpPr>
            <a:cxnSpLocks noChangeShapeType="1"/>
          </p:cNvCxnSpPr>
          <p:nvPr/>
        </p:nvCxnSpPr>
        <p:spPr bwMode="auto">
          <a:xfrm flipV="1">
            <a:off x="3962400" y="5562600"/>
            <a:ext cx="0" cy="838200"/>
          </a:xfrm>
          <a:prstGeom prst="straightConnector1">
            <a:avLst/>
          </a:prstGeom>
          <a:noFill/>
          <a:ln w="19050" algn="ctr">
            <a:solidFill>
              <a:srgbClr val="000000"/>
            </a:solidFill>
            <a:round/>
            <a:headEnd/>
            <a:tailEnd type="arrow" w="med" len="med"/>
          </a:ln>
        </p:spPr>
      </p:cxnSp>
      <p:sp>
        <p:nvSpPr>
          <p:cNvPr id="76" name="Rectangle 75"/>
          <p:cNvSpPr/>
          <p:nvPr/>
        </p:nvSpPr>
        <p:spPr>
          <a:xfrm>
            <a:off x="5562600" y="3810000"/>
            <a:ext cx="1562100" cy="1752600"/>
          </a:xfrm>
          <a:prstGeom prst="rect">
            <a:avLst/>
          </a:prstGeom>
          <a:gradFill flip="none" rotWithShape="1">
            <a:gsLst>
              <a:gs pos="0">
                <a:srgbClr val="CCECFF">
                  <a:shade val="30000"/>
                  <a:satMod val="115000"/>
                </a:srgbClr>
              </a:gs>
              <a:gs pos="50000">
                <a:srgbClr val="CCECFF">
                  <a:shade val="67500"/>
                  <a:satMod val="115000"/>
                </a:srgbClr>
              </a:gs>
              <a:gs pos="100000">
                <a:srgbClr val="CCECFF">
                  <a:shade val="100000"/>
                  <a:satMod val="115000"/>
                </a:srgbClr>
              </a:gs>
            </a:gsLst>
            <a:lin ang="135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rgbClr val="000000"/>
                </a:solidFill>
                <a:latin typeface="Balaram" pitchFamily="2" charset="0"/>
              </a:rPr>
              <a:t>Shamika Rishi laments when He hears what His son has done.</a:t>
            </a:r>
          </a:p>
        </p:txBody>
      </p:sp>
      <p:sp>
        <p:nvSpPr>
          <p:cNvPr id="77" name="Rectangle 76"/>
          <p:cNvSpPr/>
          <p:nvPr/>
        </p:nvSpPr>
        <p:spPr>
          <a:xfrm>
            <a:off x="7543800" y="3810000"/>
            <a:ext cx="1562100" cy="175260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b="1" dirty="0">
                <a:solidFill>
                  <a:srgbClr val="000000"/>
                </a:solidFill>
                <a:latin typeface="Balaram" pitchFamily="2" charset="0"/>
              </a:rPr>
              <a:t>Shamika Rishi prays to the Supreme Lord to forgive His son's foolishness.</a:t>
            </a:r>
          </a:p>
        </p:txBody>
      </p:sp>
      <p:cxnSp>
        <p:nvCxnSpPr>
          <p:cNvPr id="10392" name="Straight Arrow Connector 77"/>
          <p:cNvCxnSpPr>
            <a:cxnSpLocks noChangeShapeType="1"/>
          </p:cNvCxnSpPr>
          <p:nvPr/>
        </p:nvCxnSpPr>
        <p:spPr bwMode="auto">
          <a:xfrm flipV="1">
            <a:off x="8305800" y="5562600"/>
            <a:ext cx="0" cy="838200"/>
          </a:xfrm>
          <a:prstGeom prst="straightConnector1">
            <a:avLst/>
          </a:prstGeom>
          <a:noFill/>
          <a:ln w="19050" algn="ctr">
            <a:solidFill>
              <a:srgbClr val="000000"/>
            </a:solidFill>
            <a:round/>
            <a:headEnd/>
            <a:tailEnd type="arrow" w="med" len="med"/>
          </a:ln>
        </p:spPr>
      </p:cxnSp>
    </p:spTree>
    <p:extLst>
      <p:ext uri="{BB962C8B-B14F-4D97-AF65-F5344CB8AC3E}">
        <p14:creationId xmlns:p14="http://schemas.microsoft.com/office/powerpoint/2010/main" val="499629536"/>
      </p:ext>
    </p:extLst>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066800"/>
          </a:xfrm>
        </p:spPr>
        <p:txBody>
          <a:bodyPr/>
          <a:lstStyle/>
          <a:p>
            <a:pPr>
              <a:defRPr/>
            </a:pPr>
            <a:r>
              <a:rPr lang="en-US" sz="3600"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Śamīka Ṛṣi Regrets his Son’s Deed </a:t>
            </a:r>
            <a:r>
              <a:rPr lang="en-US" sz="3600"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with Lamentation </a:t>
            </a:r>
            <a:r>
              <a:rPr lang="en-US" sz="3600" u="sng"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and </a:t>
            </a:r>
            <a:r>
              <a:rPr lang="en-US" sz="3600" u="sng"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Prayers</a:t>
            </a:r>
            <a:endParaRPr lang="en-US" sz="3600" u="sng" dirty="0">
              <a:solidFill>
                <a:srgbClr val="C00000"/>
              </a:solidFill>
            </a:endParaRPr>
          </a:p>
        </p:txBody>
      </p:sp>
      <p:sp>
        <p:nvSpPr>
          <p:cNvPr id="3" name="Content Placeholder 2"/>
          <p:cNvSpPr>
            <a:spLocks noGrp="1"/>
          </p:cNvSpPr>
          <p:nvPr>
            <p:ph idx="1"/>
          </p:nvPr>
        </p:nvSpPr>
        <p:spPr>
          <a:xfrm>
            <a:off x="457200" y="1586089"/>
            <a:ext cx="8305800" cy="5257800"/>
          </a:xfrm>
        </p:spPr>
        <p:txBody>
          <a:bodyPr/>
          <a:lstStyle/>
          <a:p>
            <a:pPr eaLnBrk="1" hangingPunct="1">
              <a:buClr>
                <a:srgbClr val="C00000"/>
              </a:buClr>
              <a:buFont typeface="Wingdings" pitchFamily="2" charset="2"/>
              <a:buChar char="Ø"/>
              <a:defRPr/>
            </a:pPr>
            <a:r>
              <a:rPr lang="en-US" sz="2800" b="1" dirty="0" smtClean="0">
                <a:solidFill>
                  <a:srgbClr val="FFFF00"/>
                </a:solidFill>
              </a:rPr>
              <a:t>1.18.38–40: Devotees must be Self-Conscious</a:t>
            </a:r>
          </a:p>
          <a:p>
            <a:pPr eaLnBrk="1" hangingPunct="1">
              <a:buClr>
                <a:srgbClr val="C00000"/>
              </a:buClr>
              <a:buFont typeface="Wingdings" pitchFamily="2" charset="2"/>
              <a:buChar char="Ø"/>
              <a:defRPr/>
            </a:pPr>
            <a:r>
              <a:rPr lang="en-US" sz="2800" b="1" dirty="0">
                <a:solidFill>
                  <a:srgbClr val="FFFF00"/>
                </a:solidFill>
              </a:rPr>
              <a:t>1.18.41: Instinctive </a:t>
            </a:r>
            <a:r>
              <a:rPr lang="en-US" sz="2800" b="1" dirty="0" smtClean="0">
                <a:solidFill>
                  <a:srgbClr val="FFFF00"/>
                </a:solidFill>
              </a:rPr>
              <a:t>Behavior </a:t>
            </a:r>
            <a:r>
              <a:rPr lang="en-US" sz="2800" b="1" dirty="0">
                <a:solidFill>
                  <a:srgbClr val="FFFF00"/>
                </a:solidFill>
              </a:rPr>
              <a:t>is not for Devotees</a:t>
            </a:r>
          </a:p>
          <a:p>
            <a:pPr eaLnBrk="1" hangingPunct="1">
              <a:buClr>
                <a:srgbClr val="C00000"/>
              </a:buClr>
              <a:buFont typeface="Wingdings" pitchFamily="2" charset="2"/>
              <a:buChar char="Ø"/>
              <a:defRPr/>
            </a:pPr>
            <a:r>
              <a:rPr lang="en-US" sz="2800" b="1" dirty="0">
                <a:solidFill>
                  <a:srgbClr val="FFFF00"/>
                </a:solidFill>
              </a:rPr>
              <a:t>1.18.42–43: Duties of a Monarch</a:t>
            </a:r>
          </a:p>
          <a:p>
            <a:pPr eaLnBrk="1" hangingPunct="1">
              <a:buClr>
                <a:srgbClr val="C00000"/>
              </a:buClr>
              <a:buFont typeface="Wingdings" pitchFamily="2" charset="2"/>
              <a:buChar char="Ø"/>
              <a:defRPr/>
            </a:pPr>
            <a:r>
              <a:rPr lang="en-US" sz="2800" b="1" dirty="0">
                <a:solidFill>
                  <a:srgbClr val="FFFF00"/>
                </a:solidFill>
              </a:rPr>
              <a:t>1.18.44–45: Effects of Democratic Leadership</a:t>
            </a:r>
          </a:p>
          <a:p>
            <a:pPr eaLnBrk="1" hangingPunct="1">
              <a:buClr>
                <a:srgbClr val="C00000"/>
              </a:buClr>
              <a:buFont typeface="Wingdings" pitchFamily="2" charset="2"/>
              <a:buChar char="Ø"/>
              <a:defRPr/>
            </a:pPr>
            <a:r>
              <a:rPr lang="en-US" sz="2800" b="1" dirty="0" smtClean="0">
                <a:solidFill>
                  <a:srgbClr val="FFFF00"/>
                </a:solidFill>
              </a:rPr>
              <a:t>1.18.46: Qualities </a:t>
            </a:r>
            <a:r>
              <a:rPr lang="en-US" sz="2800" b="1" dirty="0">
                <a:solidFill>
                  <a:srgbClr val="FFFF00"/>
                </a:solidFill>
              </a:rPr>
              <a:t>of Mahārāja Parīkṣit</a:t>
            </a:r>
          </a:p>
          <a:p>
            <a:pPr eaLnBrk="1" hangingPunct="1">
              <a:buClr>
                <a:srgbClr val="C00000"/>
              </a:buClr>
              <a:buFont typeface="Wingdings" pitchFamily="2" charset="2"/>
              <a:buChar char="Ø"/>
              <a:defRPr/>
            </a:pPr>
            <a:r>
              <a:rPr lang="en-US" sz="2800" b="1" dirty="0">
                <a:solidFill>
                  <a:srgbClr val="FFFF00"/>
                </a:solidFill>
              </a:rPr>
              <a:t>1.18.47: Taking Responsibilities for Our Actions</a:t>
            </a:r>
          </a:p>
          <a:p>
            <a:pPr eaLnBrk="1" hangingPunct="1">
              <a:buClr>
                <a:srgbClr val="C00000"/>
              </a:buClr>
              <a:buFont typeface="Wingdings" pitchFamily="2" charset="2"/>
              <a:buChar char="Ø"/>
              <a:defRPr/>
            </a:pPr>
            <a:r>
              <a:rPr lang="en-US" sz="2800" b="1" dirty="0">
                <a:solidFill>
                  <a:srgbClr val="FFFF00"/>
                </a:solidFill>
              </a:rPr>
              <a:t>1.18.48–50: Behavior of Devotees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1.18.38</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228600" y="914400"/>
            <a:ext cx="8915400" cy="5867400"/>
          </a:xfrm>
        </p:spPr>
        <p:txBody>
          <a:bodyPr/>
          <a:lstStyle/>
          <a:p>
            <a:pPr marL="0" indent="0" algn="ctr" eaLnBrk="1" hangingPunct="1">
              <a:spcBef>
                <a:spcPts val="168"/>
              </a:spcBef>
              <a:buNone/>
              <a:defRPr/>
            </a:pPr>
            <a:r>
              <a:rPr lang="en-US" b="1" i="1" dirty="0" err="1">
                <a:solidFill>
                  <a:srgbClr val="C00000"/>
                </a:solidFill>
                <a:effectLst>
                  <a:outerShdw blurRad="38100" dist="38100" dir="2700000" algn="tl">
                    <a:srgbClr val="000000">
                      <a:alpha val="43137"/>
                    </a:srgbClr>
                  </a:outerShdw>
                </a:effectLst>
              </a:rPr>
              <a:t>ato</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bhyetyāśramam</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bālo</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smtClean="0">
                <a:solidFill>
                  <a:srgbClr val="C00000"/>
                </a:solidFill>
                <a:effectLst>
                  <a:outerShdw blurRad="38100" dist="38100" dir="2700000" algn="tl">
                    <a:srgbClr val="000000">
                      <a:alpha val="43137"/>
                    </a:srgbClr>
                  </a:outerShdw>
                </a:effectLst>
              </a:rPr>
              <a:t>gale </a:t>
            </a:r>
            <a:r>
              <a:rPr lang="en-US" b="1" i="1" dirty="0" err="1">
                <a:solidFill>
                  <a:srgbClr val="C00000"/>
                </a:solidFill>
                <a:effectLst>
                  <a:outerShdw blurRad="38100" dist="38100" dir="2700000" algn="tl">
                    <a:srgbClr val="000000">
                      <a:alpha val="43137"/>
                    </a:srgbClr>
                  </a:outerShdw>
                </a:effectLst>
              </a:rPr>
              <a:t>sarpa-kalevaram</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pitaram</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vīkṣya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duḥkhārto</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mukta</a:t>
            </a:r>
            <a:r>
              <a:rPr lang="en-US" b="1" i="1" dirty="0" err="1">
                <a:solidFill>
                  <a:srgbClr val="C00000"/>
                </a:solidFill>
                <a:effectLst>
                  <a:outerShdw blurRad="38100" dist="38100" dir="2700000" algn="tl">
                    <a:srgbClr val="000000">
                      <a:alpha val="43137"/>
                    </a:srgbClr>
                  </a:outerShdw>
                </a:effectLst>
              </a:rPr>
              <a:t>-kaṇṭho</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ruroda</a:t>
            </a:r>
            <a:r>
              <a:rPr lang="en-US" b="1" i="1" dirty="0">
                <a:solidFill>
                  <a:srgbClr val="C00000"/>
                </a:solidFill>
                <a:effectLst>
                  <a:outerShdw blurRad="38100" dist="38100" dir="2700000" algn="tl">
                    <a:srgbClr val="000000">
                      <a:alpha val="43137"/>
                    </a:srgbClr>
                  </a:outerShdw>
                </a:effectLst>
              </a:rPr>
              <a:t> </a:t>
            </a:r>
            <a:r>
              <a:rPr lang="en-US" b="1" i="1" dirty="0" smtClean="0">
                <a:solidFill>
                  <a:srgbClr val="C00000"/>
                </a:solidFill>
                <a:effectLst>
                  <a:outerShdw blurRad="38100" dist="38100" dir="2700000" algn="tl">
                    <a:srgbClr val="000000">
                      <a:alpha val="43137"/>
                    </a:srgbClr>
                  </a:outerShdw>
                </a:effectLst>
              </a:rPr>
              <a:t>ha</a:t>
            </a:r>
          </a:p>
          <a:p>
            <a:pPr marL="0" indent="0" algn="ctr" eaLnBrk="1" hangingPunct="1">
              <a:spcBef>
                <a:spcPts val="168"/>
              </a:spcBef>
              <a:buNone/>
              <a:defRPr/>
            </a:pP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solidFill>
                  <a:srgbClr val="0070C0"/>
                </a:solidFill>
              </a:rPr>
              <a:t>Thereafter, when the boy returned to the hermitage, he saw a snake on his father's shoulder, and out of his grief he cried very loudly.</a:t>
            </a:r>
            <a:endParaRPr lang="en-US" dirty="0">
              <a:solidFill>
                <a:srgbClr val="0070C0"/>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pPr eaLnBrk="1" hangingPunct="1">
              <a:defRPr/>
            </a:pPr>
            <a:r>
              <a:rPr lang="en-US" sz="2800" u="sng" dirty="0"/>
              <a:t>SB </a:t>
            </a:r>
            <a:r>
              <a:rPr lang="en-US" sz="2800" u="sng" dirty="0" smtClean="0"/>
              <a:t>1.18.38 Lamentation </a:t>
            </a:r>
            <a:r>
              <a:rPr lang="en-US" sz="2800" u="sng" dirty="0"/>
              <a:t>of Śṛńgi</a:t>
            </a:r>
            <a:r>
              <a:rPr lang="en-US" sz="2800" u="sng" dirty="0" smtClean="0"/>
              <a:t/>
            </a:r>
            <a:br>
              <a:rPr lang="en-US" sz="2800" u="sng" dirty="0" smtClean="0"/>
            </a:br>
            <a:r>
              <a:rPr lang="en-US" sz="2000" dirty="0" smtClean="0"/>
              <a:t>Important </a:t>
            </a:r>
            <a:r>
              <a:rPr lang="en-US" sz="2000" dirty="0"/>
              <a:t>Points from Purport</a:t>
            </a:r>
            <a:endParaRPr lang="en-US" sz="2800" u="sng" dirty="0">
              <a:solidFill>
                <a:schemeClr val="tx1">
                  <a:lumMod val="75000"/>
                </a:schemeClr>
              </a:solidFill>
            </a:endParaRPr>
          </a:p>
        </p:txBody>
      </p:sp>
      <p:sp>
        <p:nvSpPr>
          <p:cNvPr id="17" name="TextBox 16"/>
          <p:cNvSpPr txBox="1">
            <a:spLocks noChangeArrowheads="1"/>
          </p:cNvSpPr>
          <p:nvPr/>
        </p:nvSpPr>
        <p:spPr bwMode="auto">
          <a:xfrm>
            <a:off x="4343400" y="1219200"/>
            <a:ext cx="39624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342900" indent="-3429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buFont typeface="Wingdings" pitchFamily="2" charset="2"/>
              <a:buChar char="Ø"/>
            </a:pPr>
            <a:r>
              <a:rPr lang="en-US" sz="2000" dirty="0" smtClean="0">
                <a:solidFill>
                  <a:srgbClr val="0070C0"/>
                </a:solidFill>
              </a:rPr>
              <a:t>Srngi</a:t>
            </a:r>
            <a:r>
              <a:rPr lang="en-US" sz="2000" dirty="0">
                <a:solidFill>
                  <a:srgbClr val="0070C0"/>
                </a:solidFill>
              </a:rPr>
              <a:t> </a:t>
            </a:r>
            <a:r>
              <a:rPr lang="en-US" sz="2000" dirty="0" smtClean="0">
                <a:solidFill>
                  <a:srgbClr val="0070C0"/>
                </a:solidFill>
              </a:rPr>
              <a:t>was not </a:t>
            </a:r>
            <a:r>
              <a:rPr lang="en-US" sz="2000" dirty="0">
                <a:solidFill>
                  <a:srgbClr val="0070C0"/>
                </a:solidFill>
              </a:rPr>
              <a:t>happy </a:t>
            </a:r>
            <a:r>
              <a:rPr lang="en-US" sz="2000" dirty="0" smtClean="0">
                <a:solidFill>
                  <a:srgbClr val="0070C0"/>
                </a:solidFill>
              </a:rPr>
              <a:t>due to his </a:t>
            </a:r>
            <a:r>
              <a:rPr lang="en-US" sz="2000" dirty="0">
                <a:solidFill>
                  <a:srgbClr val="0070C0"/>
                </a:solidFill>
              </a:rPr>
              <a:t>mistake because </a:t>
            </a:r>
            <a:r>
              <a:rPr lang="en-US" sz="2000" dirty="0" smtClean="0">
                <a:solidFill>
                  <a:srgbClr val="0070C0"/>
                </a:solidFill>
              </a:rPr>
              <a:t>he </a:t>
            </a:r>
            <a:r>
              <a:rPr lang="en-US" sz="2000" dirty="0">
                <a:solidFill>
                  <a:srgbClr val="0070C0"/>
                </a:solidFill>
              </a:rPr>
              <a:t>wanted to be relieved of the burden on his heart by crying.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So </a:t>
            </a:r>
            <a:r>
              <a:rPr lang="en-US" sz="2000" dirty="0">
                <a:solidFill>
                  <a:srgbClr val="0070C0"/>
                </a:solidFill>
              </a:rPr>
              <a:t>after entering the hermitage and seeing his father in that condition, he cried loudly so that he might be relieved. </a:t>
            </a:r>
            <a:endParaRPr lang="en-US" sz="2000" dirty="0" smtClean="0">
              <a:solidFill>
                <a:srgbClr val="0070C0"/>
              </a:solidFill>
            </a:endParaRPr>
          </a:p>
          <a:p>
            <a:pPr lvl="2" eaLnBrk="1" hangingPunct="1">
              <a:buFont typeface="Wingdings" pitchFamily="2" charset="2"/>
              <a:buChar char="Ø"/>
            </a:pPr>
            <a:r>
              <a:rPr lang="en-US" sz="2000" dirty="0" smtClean="0">
                <a:solidFill>
                  <a:srgbClr val="0070C0"/>
                </a:solidFill>
              </a:rPr>
              <a:t>But </a:t>
            </a:r>
            <a:r>
              <a:rPr lang="en-US" sz="2000" dirty="0">
                <a:solidFill>
                  <a:srgbClr val="0070C0"/>
                </a:solidFill>
              </a:rPr>
              <a:t>it was too late. The father regretted the whole incident.</a:t>
            </a:r>
          </a:p>
        </p:txBody>
      </p:sp>
      <p:pic>
        <p:nvPicPr>
          <p:cNvPr id="3" name="Picture 2"/>
          <p:cNvPicPr>
            <a:picLocks noChangeAspect="1"/>
          </p:cNvPicPr>
          <p:nvPr/>
        </p:nvPicPr>
        <p:blipFill>
          <a:blip r:embed="rId3"/>
          <a:stretch>
            <a:fillRect/>
          </a:stretch>
        </p:blipFill>
        <p:spPr>
          <a:xfrm>
            <a:off x="533400" y="1219200"/>
            <a:ext cx="3365500" cy="4546900"/>
          </a:xfrm>
          <a:prstGeom prst="rect">
            <a:avLst/>
          </a:prstGeom>
        </p:spPr>
      </p:pic>
    </p:spTree>
    <p:extLst>
      <p:ext uri="{BB962C8B-B14F-4D97-AF65-F5344CB8AC3E}">
        <p14:creationId xmlns:p14="http://schemas.microsoft.com/office/powerpoint/2010/main" val="32858156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1.18.39</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en-US" b="1" i="1" dirty="0" err="1">
                <a:solidFill>
                  <a:srgbClr val="C00000"/>
                </a:solidFill>
                <a:effectLst>
                  <a:outerShdw blurRad="38100" dist="38100" dir="2700000" algn="tl">
                    <a:srgbClr val="000000">
                      <a:alpha val="43137"/>
                    </a:srgbClr>
                  </a:outerShdw>
                </a:effectLst>
              </a:rPr>
              <a:t>sa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vā</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āńgiraso</a:t>
            </a:r>
            <a:r>
              <a:rPr lang="en-US" b="1" i="1" dirty="0">
                <a:solidFill>
                  <a:srgbClr val="C00000"/>
                </a:solidFill>
                <a:effectLst>
                  <a:outerShdw blurRad="38100" dist="38100" dir="2700000" algn="tl">
                    <a:srgbClr val="000000">
                      <a:alpha val="43137"/>
                    </a:srgbClr>
                  </a:outerShdw>
                </a:effectLst>
              </a:rPr>
              <a:t> brahman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śrutvā</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suta-vilāpanam</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unmīlya</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śanakair</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netre</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dṛṣṭvā</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cāḿse</a:t>
            </a:r>
            <a:r>
              <a:rPr lang="en-US" b="1" i="1" dirty="0">
                <a:solidFill>
                  <a:srgbClr val="C00000"/>
                </a:solidFill>
                <a:effectLst>
                  <a:outerShdw blurRad="38100" dist="38100" dir="2700000" algn="tl">
                    <a:srgbClr val="000000">
                      <a:alpha val="43137"/>
                    </a:srgbClr>
                  </a:outerShdw>
                </a:effectLst>
              </a:rPr>
              <a:t> </a:t>
            </a:r>
            <a:r>
              <a:rPr lang="en-US" b="1" i="1" dirty="0" err="1" smtClean="0">
                <a:solidFill>
                  <a:srgbClr val="C00000"/>
                </a:solidFill>
                <a:effectLst>
                  <a:outerShdw blurRad="38100" dist="38100" dir="2700000" algn="tl">
                    <a:srgbClr val="000000">
                      <a:alpha val="43137"/>
                    </a:srgbClr>
                  </a:outerShdw>
                </a:effectLst>
              </a:rPr>
              <a:t>mṛtoragam</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solidFill>
                  <a:srgbClr val="0070C0"/>
                </a:solidFill>
              </a:rPr>
              <a:t>O brāhmaṇas, the ṛṣi, who was born in the family of Ańgirā Muni, hearing his son crying, gradually opened his eyes and saw the dead snake around his neck.</a:t>
            </a:r>
            <a:endParaRPr lang="en-US" dirty="0">
              <a:solidFill>
                <a:srgbClr val="0070C0"/>
              </a:solidFill>
            </a:endParaRPr>
          </a:p>
        </p:txBody>
      </p:sp>
    </p:spTree>
    <p:extLst>
      <p:ext uri="{BB962C8B-B14F-4D97-AF65-F5344CB8AC3E}">
        <p14:creationId xmlns:p14="http://schemas.microsoft.com/office/powerpoint/2010/main" val="14439325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pPr eaLnBrk="1" hangingPunct="1">
              <a:defRPr/>
            </a:pPr>
            <a:r>
              <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Śrīmad Bhāgavatam </a:t>
            </a:r>
            <a:r>
              <a:rPr lang="en-US" sz="36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1.18.40</a:t>
            </a:r>
            <a:endParaRPr lang="en-US" sz="36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152400" y="762000"/>
            <a:ext cx="8915400" cy="6096000"/>
          </a:xfrm>
        </p:spPr>
        <p:txBody>
          <a:bodyPr/>
          <a:lstStyle/>
          <a:p>
            <a:pPr marL="0" indent="0" algn="ctr" eaLnBrk="1" hangingPunct="1">
              <a:spcBef>
                <a:spcPts val="168"/>
              </a:spcBef>
              <a:buNone/>
              <a:defRPr/>
            </a:pPr>
            <a:r>
              <a:rPr lang="en-US" b="1" i="1" dirty="0" err="1">
                <a:solidFill>
                  <a:srgbClr val="C00000"/>
                </a:solidFill>
                <a:effectLst>
                  <a:outerShdw blurRad="38100" dist="38100" dir="2700000" algn="tl">
                    <a:srgbClr val="000000">
                      <a:alpha val="43137"/>
                    </a:srgbClr>
                  </a:outerShdw>
                </a:effectLst>
              </a:rPr>
              <a:t>visṛjya</a:t>
            </a:r>
            <a:r>
              <a:rPr lang="en-US" b="1" i="1" dirty="0">
                <a:solidFill>
                  <a:srgbClr val="C00000"/>
                </a:solidFill>
                <a:effectLst>
                  <a:outerShdw blurRad="38100" dist="38100" dir="2700000" algn="tl">
                    <a:srgbClr val="000000">
                      <a:alpha val="43137"/>
                    </a:srgbClr>
                  </a:outerShdw>
                </a:effectLst>
              </a:rPr>
              <a:t> taḿ </a:t>
            </a:r>
            <a:r>
              <a:rPr lang="en-US" b="1" i="1" dirty="0" err="1">
                <a:solidFill>
                  <a:srgbClr val="C00000"/>
                </a:solidFill>
                <a:effectLst>
                  <a:outerShdw blurRad="38100" dist="38100" dir="2700000" algn="tl">
                    <a:srgbClr val="000000">
                      <a:alpha val="43137"/>
                    </a:srgbClr>
                  </a:outerShdw>
                </a:effectLst>
              </a:rPr>
              <a:t>ca</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papraccha</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vatsa</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kasmād</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dhi</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rodiṣi</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kena</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vā</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te</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pakṛtam</a:t>
            </a:r>
            <a:r>
              <a:rPr lang="en-US" b="1" i="1" dirty="0">
                <a:solidFill>
                  <a:srgbClr val="C00000"/>
                </a:solidFill>
                <a:effectLst>
                  <a:outerShdw blurRad="38100" dist="38100" dir="2700000" algn="tl">
                    <a:srgbClr val="000000">
                      <a:alpha val="43137"/>
                    </a:srgbClr>
                  </a:outerShdw>
                </a:effectLst>
              </a:rPr>
              <a:t> </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b="1" i="1" dirty="0" err="1" smtClean="0">
                <a:solidFill>
                  <a:srgbClr val="C00000"/>
                </a:solidFill>
                <a:effectLst>
                  <a:outerShdw blurRad="38100" dist="38100" dir="2700000" algn="tl">
                    <a:srgbClr val="000000">
                      <a:alpha val="43137"/>
                    </a:srgbClr>
                  </a:outerShdw>
                </a:effectLst>
              </a:rPr>
              <a:t>ity</a:t>
            </a:r>
            <a:r>
              <a:rPr lang="en-US" b="1" i="1" dirty="0" smtClean="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uktah</a:t>
            </a:r>
            <a:r>
              <a:rPr lang="en-US" b="1" i="1" dirty="0">
                <a:solidFill>
                  <a:srgbClr val="C00000"/>
                </a:solidFill>
                <a:effectLst>
                  <a:outerShdw blurRad="38100" dist="38100" dir="2700000" algn="tl">
                    <a:srgbClr val="000000">
                      <a:alpha val="43137"/>
                    </a:srgbClr>
                  </a:outerShdw>
                </a:effectLst>
              </a:rPr>
              <a:t>̣ </a:t>
            </a:r>
            <a:r>
              <a:rPr lang="en-US" b="1" i="1" dirty="0" err="1">
                <a:solidFill>
                  <a:srgbClr val="C00000"/>
                </a:solidFill>
                <a:effectLst>
                  <a:outerShdw blurRad="38100" dist="38100" dir="2700000" algn="tl">
                    <a:srgbClr val="000000">
                      <a:alpha val="43137"/>
                    </a:srgbClr>
                  </a:outerShdw>
                </a:effectLst>
              </a:rPr>
              <a:t>sa</a:t>
            </a:r>
            <a:r>
              <a:rPr lang="en-US" b="1" i="1" dirty="0">
                <a:solidFill>
                  <a:srgbClr val="C00000"/>
                </a:solidFill>
                <a:effectLst>
                  <a:outerShdw blurRad="38100" dist="38100" dir="2700000" algn="tl">
                    <a:srgbClr val="000000">
                      <a:alpha val="43137"/>
                    </a:srgbClr>
                  </a:outerShdw>
                </a:effectLst>
              </a:rPr>
              <a:t> </a:t>
            </a:r>
            <a:r>
              <a:rPr lang="en-US" b="1" i="1" dirty="0" err="1" smtClean="0">
                <a:solidFill>
                  <a:srgbClr val="C00000"/>
                </a:solidFill>
                <a:effectLst>
                  <a:outerShdw blurRad="38100" dist="38100" dir="2700000" algn="tl">
                    <a:srgbClr val="000000">
                      <a:alpha val="43137"/>
                    </a:srgbClr>
                  </a:outerShdw>
                </a:effectLst>
              </a:rPr>
              <a:t>nyavedayat</a:t>
            </a: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endParaRPr lang="en-US" b="1" i="1" dirty="0" smtClean="0">
              <a:solidFill>
                <a:srgbClr val="C00000"/>
              </a:solidFill>
              <a:effectLst>
                <a:outerShdw blurRad="38100" dist="38100" dir="2700000" algn="tl">
                  <a:srgbClr val="000000">
                    <a:alpha val="43137"/>
                  </a:srgbClr>
                </a:outerShdw>
              </a:effectLst>
            </a:endParaRPr>
          </a:p>
          <a:p>
            <a:pPr marL="0" indent="0" algn="ctr" eaLnBrk="1" hangingPunct="1">
              <a:spcBef>
                <a:spcPts val="168"/>
              </a:spcBef>
              <a:buNone/>
              <a:defRPr/>
            </a:pPr>
            <a:r>
              <a:rPr lang="en-US" sz="2400"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eaLnBrk="1" hangingPunct="1">
              <a:buNone/>
              <a:defRPr/>
            </a:pPr>
            <a:r>
              <a:rPr lang="en-US" sz="2800" dirty="0">
                <a:solidFill>
                  <a:srgbClr val="0070C0"/>
                </a:solidFill>
              </a:rPr>
              <a:t>He threw the dead snake aside and asked his son why he was crying, whether anyone had done him harm. On hearing this, the son explained to him what had happened.</a:t>
            </a:r>
            <a:endParaRPr lang="en-US" dirty="0">
              <a:solidFill>
                <a:srgbClr val="0070C0"/>
              </a:solidFill>
            </a:endParaRPr>
          </a:p>
        </p:txBody>
      </p:sp>
    </p:spTree>
    <p:extLst>
      <p:ext uri="{BB962C8B-B14F-4D97-AF65-F5344CB8AC3E}">
        <p14:creationId xmlns:p14="http://schemas.microsoft.com/office/powerpoint/2010/main" val="175550572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 design template</Template>
  <TotalTime>6421</TotalTime>
  <Words>6001</Words>
  <Application>Microsoft Macintosh PowerPoint</Application>
  <PresentationFormat>On-screen Show (4:3)</PresentationFormat>
  <Paragraphs>505</Paragraphs>
  <Slides>33</Slides>
  <Notes>10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Maple design template</vt:lpstr>
      <vt:lpstr>PowerPoint Presentation</vt:lpstr>
      <vt:lpstr>PowerPoint Presentation</vt:lpstr>
      <vt:lpstr>Seeking the Blessings of Guru, Gauranga &amp; All the Assembled Vaishnavas</vt:lpstr>
      <vt:lpstr>PowerPoint Presentation</vt:lpstr>
      <vt:lpstr>Śamīka Ṛṣi Regrets his Son’s Deed with Lamentation and Prayers</vt:lpstr>
      <vt:lpstr>Śrīmad Bhāgavatam 1.18.38</vt:lpstr>
      <vt:lpstr>SB 1.18.38 Lamentation of Śṛńgi Important Points from Purport</vt:lpstr>
      <vt:lpstr>Śrīmad Bhāgavatam 1.18.39</vt:lpstr>
      <vt:lpstr>Śrīmad Bhāgavatam 1.18.40</vt:lpstr>
      <vt:lpstr>SB 1.18.40 Devotees must be Self-Conscious Important Points from Purport</vt:lpstr>
      <vt:lpstr>Śrīmad Bhāgavatam 1.18.41</vt:lpstr>
      <vt:lpstr>SB 1.18.41: Instinctive Behavior Not For Devotees Important Points from Purport</vt:lpstr>
      <vt:lpstr>Śrīmad Bhāgavatam 1.18.42</vt:lpstr>
      <vt:lpstr>Śrīmad Bhāgavatam 1.18.43</vt:lpstr>
      <vt:lpstr>SB 1.18.43: Duties of a Monarch Important Points from Purport</vt:lpstr>
      <vt:lpstr>Śrīmad Bhāgavatam 1.18.44</vt:lpstr>
      <vt:lpstr>SB 1.18.44: Effects of Democratic Leadership Important Points from Purport</vt:lpstr>
      <vt:lpstr>Śrīmad Bhāgavatam 1.18.45</vt:lpstr>
      <vt:lpstr>SB 1.18.45: How Measure Advancement Important Points from Purport</vt:lpstr>
      <vt:lpstr>Śrīmad Bhāgavatam 1.18.46</vt:lpstr>
      <vt:lpstr>SB 1.18.46: Qualities of Mahārāja Parīkṣit Important Points from Purport</vt:lpstr>
      <vt:lpstr>Śrīmad Bhāgavatam 1.18.47</vt:lpstr>
      <vt:lpstr>SB 1.18.47: Taking Responsbilities for our Action Important Points from Purport</vt:lpstr>
      <vt:lpstr>SB 1.18.47: Taking Responsbilities for our Action Important Points from Purport</vt:lpstr>
      <vt:lpstr>Śrīmad Bhāgavatam 1.18.48</vt:lpstr>
      <vt:lpstr>SB 1.18.48: What it means to Forgive? Important Points from Purport</vt:lpstr>
      <vt:lpstr>Śrīmad Bhāgavatam 1.18.49</vt:lpstr>
      <vt:lpstr>SB 1.18.49: Behavior of  Devotees Important Points from Purport</vt:lpstr>
      <vt:lpstr>Śrīmad Bhāgavatam 1.18.50</vt:lpstr>
      <vt:lpstr>SB 1.18.50: Behavior of Devotees Important Points from Purport</vt:lpstr>
      <vt:lpstr>PowerPoint Presentation</vt:lpstr>
      <vt:lpstr>Take Home Points:</vt:lpstr>
      <vt:lpstr>References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Naren Gunna</dc:creator>
  <cp:lastModifiedBy>Muru Subramani</cp:lastModifiedBy>
  <cp:revision>563</cp:revision>
  <cp:lastPrinted>1601-01-01T00:00:00Z</cp:lastPrinted>
  <dcterms:created xsi:type="dcterms:W3CDTF">2010-04-22T03:05:53Z</dcterms:created>
  <dcterms:modified xsi:type="dcterms:W3CDTF">2012-12-29T19:00:08Z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