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5"/>
  </p:notesMasterIdLst>
  <p:sldIdLst>
    <p:sldId id="256" r:id="rId5"/>
    <p:sldId id="279" r:id="rId6"/>
    <p:sldId id="280" r:id="rId7"/>
    <p:sldId id="332" r:id="rId8"/>
    <p:sldId id="333" r:id="rId9"/>
    <p:sldId id="285" r:id="rId10"/>
    <p:sldId id="317" r:id="rId11"/>
    <p:sldId id="320" r:id="rId12"/>
    <p:sldId id="338" r:id="rId13"/>
    <p:sldId id="325" r:id="rId14"/>
    <p:sldId id="339" r:id="rId15"/>
    <p:sldId id="340" r:id="rId16"/>
    <p:sldId id="327" r:id="rId17"/>
    <p:sldId id="341" r:id="rId18"/>
    <p:sldId id="328" r:id="rId19"/>
    <p:sldId id="329" r:id="rId20"/>
    <p:sldId id="324" r:id="rId21"/>
    <p:sldId id="342" r:id="rId22"/>
    <p:sldId id="330" r:id="rId23"/>
    <p:sldId id="316" r:id="rId24"/>
    <p:sldId id="331" r:id="rId25"/>
    <p:sldId id="337" r:id="rId26"/>
    <p:sldId id="335" r:id="rId27"/>
    <p:sldId id="336" r:id="rId28"/>
    <p:sldId id="311" r:id="rId29"/>
    <p:sldId id="282" r:id="rId30"/>
    <p:sldId id="283" r:id="rId31"/>
    <p:sldId id="284" r:id="rId32"/>
    <p:sldId id="286" r:id="rId33"/>
    <p:sldId id="287" r:id="rId34"/>
    <p:sldId id="306" r:id="rId35"/>
    <p:sldId id="292" r:id="rId36"/>
    <p:sldId id="290" r:id="rId37"/>
    <p:sldId id="291" r:id="rId38"/>
    <p:sldId id="308" r:id="rId39"/>
    <p:sldId id="293" r:id="rId40"/>
    <p:sldId id="300" r:id="rId41"/>
    <p:sldId id="301" r:id="rId42"/>
    <p:sldId id="309" r:id="rId43"/>
    <p:sldId id="296" r:id="rId44"/>
    <p:sldId id="302" r:id="rId45"/>
    <p:sldId id="297" r:id="rId46"/>
    <p:sldId id="303" r:id="rId47"/>
    <p:sldId id="310" r:id="rId48"/>
    <p:sldId id="298" r:id="rId49"/>
    <p:sldId id="304" r:id="rId50"/>
    <p:sldId id="299" r:id="rId51"/>
    <p:sldId id="294" r:id="rId52"/>
    <p:sldId id="305" r:id="rId53"/>
    <p:sldId id="281"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681" autoAdjust="0"/>
    <p:restoredTop sz="79279" autoAdjust="0"/>
  </p:normalViewPr>
  <p:slideViewPr>
    <p:cSldViewPr snapToGrid="0" snapToObjects="1">
      <p:cViewPr varScale="1">
        <p:scale>
          <a:sx n="73" d="100"/>
          <a:sy n="73" d="100"/>
        </p:scale>
        <p:origin x="-6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A937B2-C9DD-4A64-A33C-EA1543D90CF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94FB2A44-F50E-4AA0-9079-F2BE6AAEB3AE}">
      <dgm:prSet/>
      <dgm:spPr/>
      <dgm:t>
        <a:bodyPr/>
        <a:lstStyle/>
        <a:p>
          <a:pPr rtl="0"/>
          <a:r>
            <a:rPr lang="en-US" dirty="0" smtClean="0"/>
            <a:t>Service</a:t>
          </a:r>
          <a:endParaRPr lang="en-US" dirty="0"/>
        </a:p>
      </dgm:t>
    </dgm:pt>
    <dgm:pt modelId="{3A86ED0B-0136-48BD-B1A2-654811BF03F3}" type="parTrans" cxnId="{B7EB2D32-675D-4CE6-B738-A0BE970BA0CE}">
      <dgm:prSet/>
      <dgm:spPr/>
      <dgm:t>
        <a:bodyPr/>
        <a:lstStyle/>
        <a:p>
          <a:endParaRPr lang="en-US"/>
        </a:p>
      </dgm:t>
    </dgm:pt>
    <dgm:pt modelId="{B196A090-A121-4BB3-8CD3-A2970D5F9C07}" type="sibTrans" cxnId="{B7EB2D32-675D-4CE6-B738-A0BE970BA0CE}">
      <dgm:prSet/>
      <dgm:spPr/>
      <dgm:t>
        <a:bodyPr/>
        <a:lstStyle/>
        <a:p>
          <a:endParaRPr lang="en-US"/>
        </a:p>
      </dgm:t>
    </dgm:pt>
    <dgm:pt modelId="{5E58697C-D56C-4D9C-BCFD-F1A84B75C15A}">
      <dgm:prSet/>
      <dgm:spPr/>
      <dgm:t>
        <a:bodyPr/>
        <a:lstStyle/>
        <a:p>
          <a:pPr rtl="0"/>
          <a:r>
            <a:rPr lang="en-US" dirty="0" smtClean="0"/>
            <a:t>Intelligence</a:t>
          </a:r>
          <a:endParaRPr lang="en-US" dirty="0"/>
        </a:p>
      </dgm:t>
    </dgm:pt>
    <dgm:pt modelId="{6E2A2BB6-11E4-48C2-8CBD-33C411B454CB}" type="parTrans" cxnId="{16B609AA-50A8-4A56-93BA-4D96FAAFBDE0}">
      <dgm:prSet/>
      <dgm:spPr/>
      <dgm:t>
        <a:bodyPr/>
        <a:lstStyle/>
        <a:p>
          <a:endParaRPr lang="en-US"/>
        </a:p>
      </dgm:t>
    </dgm:pt>
    <dgm:pt modelId="{4ED0054C-F6A3-491E-A8A2-58DE5B36D6FC}" type="sibTrans" cxnId="{16B609AA-50A8-4A56-93BA-4D96FAAFBDE0}">
      <dgm:prSet/>
      <dgm:spPr/>
      <dgm:t>
        <a:bodyPr/>
        <a:lstStyle/>
        <a:p>
          <a:endParaRPr lang="en-US"/>
        </a:p>
      </dgm:t>
    </dgm:pt>
    <dgm:pt modelId="{F3B7E660-3BB7-4D9E-B7FA-E18D138CBB78}">
      <dgm:prSet/>
      <dgm:spPr/>
      <dgm:t>
        <a:bodyPr/>
        <a:lstStyle/>
        <a:p>
          <a:pPr rtl="0"/>
          <a:r>
            <a:rPr lang="en-US" dirty="0" smtClean="0"/>
            <a:t>Giving up the material world</a:t>
          </a:r>
          <a:endParaRPr lang="en-US" dirty="0"/>
        </a:p>
      </dgm:t>
    </dgm:pt>
    <dgm:pt modelId="{2A83D183-B956-46AE-B98F-8717F36649D6}" type="parTrans" cxnId="{0FE95594-FB11-4F38-82B8-61A880B9DA70}">
      <dgm:prSet/>
      <dgm:spPr/>
      <dgm:t>
        <a:bodyPr/>
        <a:lstStyle/>
        <a:p>
          <a:endParaRPr lang="en-US"/>
        </a:p>
      </dgm:t>
    </dgm:pt>
    <dgm:pt modelId="{9F0BB190-FAD8-4FAB-918C-26C13DF6733C}" type="sibTrans" cxnId="{0FE95594-FB11-4F38-82B8-61A880B9DA70}">
      <dgm:prSet/>
      <dgm:spPr/>
      <dgm:t>
        <a:bodyPr/>
        <a:lstStyle/>
        <a:p>
          <a:endParaRPr lang="en-US"/>
        </a:p>
      </dgm:t>
    </dgm:pt>
    <dgm:pt modelId="{487AB955-BC2A-4A3A-A763-8CAA0B88DD69}">
      <dgm:prSet/>
      <dgm:spPr/>
      <dgm:t>
        <a:bodyPr/>
        <a:lstStyle/>
        <a:p>
          <a:pPr rtl="0"/>
          <a:r>
            <a:rPr lang="en-US" dirty="0" smtClean="0"/>
            <a:t>Become a liberated associate of the Lord</a:t>
          </a:r>
          <a:endParaRPr lang="en-US" dirty="0"/>
        </a:p>
      </dgm:t>
    </dgm:pt>
    <dgm:pt modelId="{9F7F98DA-18F4-47D2-8D98-484F7F90FB93}" type="parTrans" cxnId="{18318126-6429-4931-A83E-58DE7BBB24A4}">
      <dgm:prSet/>
      <dgm:spPr/>
      <dgm:t>
        <a:bodyPr/>
        <a:lstStyle/>
        <a:p>
          <a:endParaRPr lang="en-US"/>
        </a:p>
      </dgm:t>
    </dgm:pt>
    <dgm:pt modelId="{E5B89CA6-26EE-40EF-96BB-0B9C59FEA020}" type="sibTrans" cxnId="{18318126-6429-4931-A83E-58DE7BBB24A4}">
      <dgm:prSet/>
      <dgm:spPr/>
      <dgm:t>
        <a:bodyPr/>
        <a:lstStyle/>
        <a:p>
          <a:endParaRPr lang="en-US"/>
        </a:p>
      </dgm:t>
    </dgm:pt>
    <dgm:pt modelId="{C9F4F4E9-AF6D-43BD-93CD-006ADE02B4BC}" type="pres">
      <dgm:prSet presAssocID="{4CA937B2-C9DD-4A64-A33C-EA1543D90CF7}" presName="CompostProcess" presStyleCnt="0">
        <dgm:presLayoutVars>
          <dgm:dir/>
          <dgm:resizeHandles val="exact"/>
        </dgm:presLayoutVars>
      </dgm:prSet>
      <dgm:spPr/>
      <dgm:t>
        <a:bodyPr/>
        <a:lstStyle/>
        <a:p>
          <a:endParaRPr lang="en-US"/>
        </a:p>
      </dgm:t>
    </dgm:pt>
    <dgm:pt modelId="{EA06ECFB-84D5-44A1-B8ED-8A26963D510D}" type="pres">
      <dgm:prSet presAssocID="{4CA937B2-C9DD-4A64-A33C-EA1543D90CF7}" presName="arrow" presStyleLbl="bgShp" presStyleIdx="0" presStyleCnt="1"/>
      <dgm:spPr/>
    </dgm:pt>
    <dgm:pt modelId="{0B3FC2EE-8506-4029-9755-37372BBBFFD6}" type="pres">
      <dgm:prSet presAssocID="{4CA937B2-C9DD-4A64-A33C-EA1543D90CF7}" presName="linearProcess" presStyleCnt="0"/>
      <dgm:spPr/>
    </dgm:pt>
    <dgm:pt modelId="{39954BF7-2CF2-4BB3-838A-AA97C9AC06C8}" type="pres">
      <dgm:prSet presAssocID="{94FB2A44-F50E-4AA0-9079-F2BE6AAEB3AE}" presName="textNode" presStyleLbl="node1" presStyleIdx="0" presStyleCnt="4">
        <dgm:presLayoutVars>
          <dgm:bulletEnabled val="1"/>
        </dgm:presLayoutVars>
      </dgm:prSet>
      <dgm:spPr/>
      <dgm:t>
        <a:bodyPr/>
        <a:lstStyle/>
        <a:p>
          <a:endParaRPr lang="en-US"/>
        </a:p>
      </dgm:t>
    </dgm:pt>
    <dgm:pt modelId="{A3AD398F-0A3F-4321-A051-4B4FBCC38094}" type="pres">
      <dgm:prSet presAssocID="{B196A090-A121-4BB3-8CD3-A2970D5F9C07}" presName="sibTrans" presStyleCnt="0"/>
      <dgm:spPr/>
    </dgm:pt>
    <dgm:pt modelId="{932F6933-F3A6-47A7-A532-F9379211646C}" type="pres">
      <dgm:prSet presAssocID="{5E58697C-D56C-4D9C-BCFD-F1A84B75C15A}" presName="textNode" presStyleLbl="node1" presStyleIdx="1" presStyleCnt="4">
        <dgm:presLayoutVars>
          <dgm:bulletEnabled val="1"/>
        </dgm:presLayoutVars>
      </dgm:prSet>
      <dgm:spPr/>
      <dgm:t>
        <a:bodyPr/>
        <a:lstStyle/>
        <a:p>
          <a:endParaRPr lang="en-US"/>
        </a:p>
      </dgm:t>
    </dgm:pt>
    <dgm:pt modelId="{8B4AE3C4-D734-4E6E-8FD3-50601F3FD1B5}" type="pres">
      <dgm:prSet presAssocID="{4ED0054C-F6A3-491E-A8A2-58DE5B36D6FC}" presName="sibTrans" presStyleCnt="0"/>
      <dgm:spPr/>
    </dgm:pt>
    <dgm:pt modelId="{ED202EAC-7C97-4D86-895C-A9423DB926C0}" type="pres">
      <dgm:prSet presAssocID="{F3B7E660-3BB7-4D9E-B7FA-E18D138CBB78}" presName="textNode" presStyleLbl="node1" presStyleIdx="2" presStyleCnt="4">
        <dgm:presLayoutVars>
          <dgm:bulletEnabled val="1"/>
        </dgm:presLayoutVars>
      </dgm:prSet>
      <dgm:spPr/>
      <dgm:t>
        <a:bodyPr/>
        <a:lstStyle/>
        <a:p>
          <a:endParaRPr lang="en-US"/>
        </a:p>
      </dgm:t>
    </dgm:pt>
    <dgm:pt modelId="{190B18C0-0931-47CE-AAB3-9E7A9D82D7AF}" type="pres">
      <dgm:prSet presAssocID="{9F0BB190-FAD8-4FAB-918C-26C13DF6733C}" presName="sibTrans" presStyleCnt="0"/>
      <dgm:spPr/>
    </dgm:pt>
    <dgm:pt modelId="{0F56E469-3093-47A9-AC04-8B6461233B60}" type="pres">
      <dgm:prSet presAssocID="{487AB955-BC2A-4A3A-A763-8CAA0B88DD69}" presName="textNode" presStyleLbl="node1" presStyleIdx="3" presStyleCnt="4">
        <dgm:presLayoutVars>
          <dgm:bulletEnabled val="1"/>
        </dgm:presLayoutVars>
      </dgm:prSet>
      <dgm:spPr/>
      <dgm:t>
        <a:bodyPr/>
        <a:lstStyle/>
        <a:p>
          <a:endParaRPr lang="en-US"/>
        </a:p>
      </dgm:t>
    </dgm:pt>
  </dgm:ptLst>
  <dgm:cxnLst>
    <dgm:cxn modelId="{1A52A137-BD3C-48F1-B501-D75E7BF5DD1A}" type="presOf" srcId="{5E58697C-D56C-4D9C-BCFD-F1A84B75C15A}" destId="{932F6933-F3A6-47A7-A532-F9379211646C}" srcOrd="0" destOrd="0" presId="urn:microsoft.com/office/officeart/2005/8/layout/hProcess9"/>
    <dgm:cxn modelId="{88DA6D5A-DD6B-44D5-BFFB-7AFDC73EB81E}" type="presOf" srcId="{487AB955-BC2A-4A3A-A763-8CAA0B88DD69}" destId="{0F56E469-3093-47A9-AC04-8B6461233B60}" srcOrd="0" destOrd="0" presId="urn:microsoft.com/office/officeart/2005/8/layout/hProcess9"/>
    <dgm:cxn modelId="{230F6882-5364-4DB2-9A5B-A6C57741B049}" type="presOf" srcId="{F3B7E660-3BB7-4D9E-B7FA-E18D138CBB78}" destId="{ED202EAC-7C97-4D86-895C-A9423DB926C0}" srcOrd="0" destOrd="0" presId="urn:microsoft.com/office/officeart/2005/8/layout/hProcess9"/>
    <dgm:cxn modelId="{0FE95594-FB11-4F38-82B8-61A880B9DA70}" srcId="{4CA937B2-C9DD-4A64-A33C-EA1543D90CF7}" destId="{F3B7E660-3BB7-4D9E-B7FA-E18D138CBB78}" srcOrd="2" destOrd="0" parTransId="{2A83D183-B956-46AE-B98F-8717F36649D6}" sibTransId="{9F0BB190-FAD8-4FAB-918C-26C13DF6733C}"/>
    <dgm:cxn modelId="{821EE857-A882-44FF-97F7-045983FF4325}" type="presOf" srcId="{4CA937B2-C9DD-4A64-A33C-EA1543D90CF7}" destId="{C9F4F4E9-AF6D-43BD-93CD-006ADE02B4BC}" srcOrd="0" destOrd="0" presId="urn:microsoft.com/office/officeart/2005/8/layout/hProcess9"/>
    <dgm:cxn modelId="{16B609AA-50A8-4A56-93BA-4D96FAAFBDE0}" srcId="{4CA937B2-C9DD-4A64-A33C-EA1543D90CF7}" destId="{5E58697C-D56C-4D9C-BCFD-F1A84B75C15A}" srcOrd="1" destOrd="0" parTransId="{6E2A2BB6-11E4-48C2-8CBD-33C411B454CB}" sibTransId="{4ED0054C-F6A3-491E-A8A2-58DE5B36D6FC}"/>
    <dgm:cxn modelId="{FC55B054-9992-4FF9-8FD7-F9CF3E4B1AE7}" type="presOf" srcId="{94FB2A44-F50E-4AA0-9079-F2BE6AAEB3AE}" destId="{39954BF7-2CF2-4BB3-838A-AA97C9AC06C8}" srcOrd="0" destOrd="0" presId="urn:microsoft.com/office/officeart/2005/8/layout/hProcess9"/>
    <dgm:cxn modelId="{B7EB2D32-675D-4CE6-B738-A0BE970BA0CE}" srcId="{4CA937B2-C9DD-4A64-A33C-EA1543D90CF7}" destId="{94FB2A44-F50E-4AA0-9079-F2BE6AAEB3AE}" srcOrd="0" destOrd="0" parTransId="{3A86ED0B-0136-48BD-B1A2-654811BF03F3}" sibTransId="{B196A090-A121-4BB3-8CD3-A2970D5F9C07}"/>
    <dgm:cxn modelId="{18318126-6429-4931-A83E-58DE7BBB24A4}" srcId="{4CA937B2-C9DD-4A64-A33C-EA1543D90CF7}" destId="{487AB955-BC2A-4A3A-A763-8CAA0B88DD69}" srcOrd="3" destOrd="0" parTransId="{9F7F98DA-18F4-47D2-8D98-484F7F90FB93}" sibTransId="{E5B89CA6-26EE-40EF-96BB-0B9C59FEA020}"/>
    <dgm:cxn modelId="{27EBDDE2-F2CF-471D-BC05-6C470D4883E7}" type="presParOf" srcId="{C9F4F4E9-AF6D-43BD-93CD-006ADE02B4BC}" destId="{EA06ECFB-84D5-44A1-B8ED-8A26963D510D}" srcOrd="0" destOrd="0" presId="urn:microsoft.com/office/officeart/2005/8/layout/hProcess9"/>
    <dgm:cxn modelId="{C0E1EF79-A0A6-4729-80A6-4F89F6F06440}" type="presParOf" srcId="{C9F4F4E9-AF6D-43BD-93CD-006ADE02B4BC}" destId="{0B3FC2EE-8506-4029-9755-37372BBBFFD6}" srcOrd="1" destOrd="0" presId="urn:microsoft.com/office/officeart/2005/8/layout/hProcess9"/>
    <dgm:cxn modelId="{E51E2B70-84BC-40F8-BD54-C94F5C6D4876}" type="presParOf" srcId="{0B3FC2EE-8506-4029-9755-37372BBBFFD6}" destId="{39954BF7-2CF2-4BB3-838A-AA97C9AC06C8}" srcOrd="0" destOrd="0" presId="urn:microsoft.com/office/officeart/2005/8/layout/hProcess9"/>
    <dgm:cxn modelId="{765A2FA3-6D44-46FE-9BA8-5652AEC78AB4}" type="presParOf" srcId="{0B3FC2EE-8506-4029-9755-37372BBBFFD6}" destId="{A3AD398F-0A3F-4321-A051-4B4FBCC38094}" srcOrd="1" destOrd="0" presId="urn:microsoft.com/office/officeart/2005/8/layout/hProcess9"/>
    <dgm:cxn modelId="{FC131379-41D0-44B7-8457-05EDF0D8C567}" type="presParOf" srcId="{0B3FC2EE-8506-4029-9755-37372BBBFFD6}" destId="{932F6933-F3A6-47A7-A532-F9379211646C}" srcOrd="2" destOrd="0" presId="urn:microsoft.com/office/officeart/2005/8/layout/hProcess9"/>
    <dgm:cxn modelId="{D8694D36-9EC3-4ABD-8A2D-F1097E13D63B}" type="presParOf" srcId="{0B3FC2EE-8506-4029-9755-37372BBBFFD6}" destId="{8B4AE3C4-D734-4E6E-8FD3-50601F3FD1B5}" srcOrd="3" destOrd="0" presId="urn:microsoft.com/office/officeart/2005/8/layout/hProcess9"/>
    <dgm:cxn modelId="{21A642A8-2868-4D77-A655-1E98064505D3}" type="presParOf" srcId="{0B3FC2EE-8506-4029-9755-37372BBBFFD6}" destId="{ED202EAC-7C97-4D86-895C-A9423DB926C0}" srcOrd="4" destOrd="0" presId="urn:microsoft.com/office/officeart/2005/8/layout/hProcess9"/>
    <dgm:cxn modelId="{AA7DBAA6-478F-416D-A269-61C85BF162E1}" type="presParOf" srcId="{0B3FC2EE-8506-4029-9755-37372BBBFFD6}" destId="{190B18C0-0931-47CE-AAB3-9E7A9D82D7AF}" srcOrd="5" destOrd="0" presId="urn:microsoft.com/office/officeart/2005/8/layout/hProcess9"/>
    <dgm:cxn modelId="{511E5037-6E19-4673-AEBD-B7EE35494A0E}" type="presParOf" srcId="{0B3FC2EE-8506-4029-9755-37372BBBFFD6}" destId="{0F56E469-3093-47A9-AC04-8B6461233B60}"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F592B21-C00F-4100-964B-72FDF4042366}" type="datetimeFigureOut">
              <a:rPr lang="en-US"/>
              <a:pPr>
                <a:defRPr/>
              </a:pPr>
              <a:t>12/22/2012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35B7AEB-D589-4EFA-95D8-84B0200EC0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FB941-D335-4C96-B0E0-2CF5B824F727}"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Don’t try to see Krishna – Try to act in such a way that He wants to see you</a:t>
            </a:r>
          </a:p>
          <a:p>
            <a:endParaRPr lang="en-US" dirty="0"/>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smtClean="0">
                <a:solidFill>
                  <a:schemeClr val="bg1"/>
                </a:solidFill>
              </a:rPr>
              <a:t>HH</a:t>
            </a:r>
            <a:r>
              <a:rPr lang="en-US" sz="2400" baseline="0" dirty="0" smtClean="0">
                <a:solidFill>
                  <a:schemeClr val="bg1"/>
                </a:solidFill>
              </a:rPr>
              <a:t> </a:t>
            </a:r>
            <a:r>
              <a:rPr lang="en-US" sz="2400" baseline="0" dirty="0" err="1" smtClean="0">
                <a:solidFill>
                  <a:schemeClr val="bg1"/>
                </a:solidFill>
              </a:rPr>
              <a:t>Romapada</a:t>
            </a:r>
            <a:r>
              <a:rPr lang="en-US" sz="2400" baseline="0" dirty="0" smtClean="0">
                <a:solidFill>
                  <a:schemeClr val="bg1"/>
                </a:solidFill>
              </a:rPr>
              <a:t> Swami </a:t>
            </a:r>
            <a:r>
              <a:rPr lang="en-US" sz="2400" baseline="0" dirty="0" err="1" smtClean="0">
                <a:solidFill>
                  <a:schemeClr val="bg1"/>
                </a:solidFill>
              </a:rPr>
              <a:t>Maharaj</a:t>
            </a:r>
            <a:endParaRPr lang="en-US" sz="2400" dirty="0" smtClean="0">
              <a:solidFill>
                <a:schemeClr val="bg1"/>
              </a:solidFill>
            </a:endParaRPr>
          </a:p>
          <a:p>
            <a:endParaRPr lang="en-US" sz="2400" dirty="0" smtClean="0">
              <a:solidFill>
                <a:schemeClr val="bg1"/>
              </a:solidFill>
            </a:endParaRPr>
          </a:p>
          <a:p>
            <a:r>
              <a:rPr lang="en-US" sz="2400" dirty="0" smtClean="0">
                <a:solidFill>
                  <a:schemeClr val="bg1"/>
                </a:solidFill>
              </a:rPr>
              <a:t>How do we perceive Lord’s presence in our life</a:t>
            </a:r>
          </a:p>
          <a:p>
            <a:pPr lvl="1"/>
            <a:r>
              <a:rPr lang="en-US" sz="2000" dirty="0" smtClean="0">
                <a:solidFill>
                  <a:schemeClr val="bg1"/>
                </a:solidFill>
              </a:rPr>
              <a:t>Hankering for spiritual things increases</a:t>
            </a:r>
          </a:p>
          <a:p>
            <a:pPr lvl="1"/>
            <a:r>
              <a:rPr lang="en-US" sz="2000" dirty="0" smtClean="0">
                <a:solidFill>
                  <a:schemeClr val="bg1"/>
                </a:solidFill>
              </a:rPr>
              <a:t>Hankering for material things reduces</a:t>
            </a:r>
          </a:p>
          <a:p>
            <a:endParaRPr lang="en-US" dirty="0"/>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4505E6-27D3-4A18-8B68-A9D9696F6FCA}"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39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C11A4D-61E8-4BDF-92B5-B6BD613C968D}"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3F8EA0-458E-45CD-B174-FC54E21B9E50}" type="slidenum">
              <a:rPr lang="en-US"/>
              <a:pPr fontAlgn="base">
                <a:spcBef>
                  <a:spcPct val="0"/>
                </a:spcBef>
                <a:spcAft>
                  <a:spcPct val="0"/>
                </a:spcAft>
              </a:pPr>
              <a:t>50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eacockFeather.png"/>
          <p:cNvPicPr>
            <a:picLocks noChangeAspect="1"/>
          </p:cNvPicPr>
          <p:nvPr userDrawn="1"/>
        </p:nvPicPr>
        <p:blipFill>
          <a:blip r:embed="rId2" cstate="print"/>
          <a:srcRect/>
          <a:stretch>
            <a:fillRect/>
          </a:stretch>
        </p:blipFill>
        <p:spPr bwMode="auto">
          <a:xfrm>
            <a:off x="0" y="1616075"/>
            <a:ext cx="3667125" cy="524192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6309AB45-E2AD-432D-95D3-F4E0F291DE9D}" type="datetimeFigureOut">
              <a:rPr lang="en-US"/>
              <a:pPr>
                <a:defRPr/>
              </a:pPr>
              <a:t>12/22/2012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5B336F-5D86-4C93-AEB3-EE3A65B283F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E4E32B-1C1E-41CF-A61F-B338A91ACB9E}" type="datetimeFigureOut">
              <a:rPr lang="en-US"/>
              <a:pPr>
                <a:defRPr/>
              </a:pPr>
              <a:t>12/22/2012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802472-62DF-4A1D-8354-BE7ED97936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0A69E9-EE6A-4DF5-B7FF-AC78C0A5CC9E}" type="datetimeFigureOut">
              <a:rPr lang="en-US"/>
              <a:pPr>
                <a:defRPr/>
              </a:pPr>
              <a:t>12/22/2012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BB0243-DDD8-4E2E-88EF-C6F202C9DF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PeacockFeatherSideways.png"/>
          <p:cNvPicPr>
            <a:picLocks noChangeAspect="1"/>
          </p:cNvPicPr>
          <p:nvPr userDrawn="1"/>
        </p:nvPicPr>
        <p:blipFill>
          <a:blip r:embed="rId2" cstate="print"/>
          <a:srcRect/>
          <a:stretch>
            <a:fillRect/>
          </a:stretch>
        </p:blipFill>
        <p:spPr bwMode="auto">
          <a:xfrm>
            <a:off x="0" y="0"/>
            <a:ext cx="2287588" cy="1600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8B8B058-7B4B-4C89-8859-E876B643795C}" type="datetimeFigureOut">
              <a:rPr lang="en-US"/>
              <a:pPr>
                <a:defRPr/>
              </a:pPr>
              <a:t>12/22/2012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5BF2E8-F23E-4E89-A338-792D4B62A8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CBCDA8-2BEE-4008-98D0-8929D6D91311}" type="datetimeFigureOut">
              <a:rPr lang="en-US"/>
              <a:pPr>
                <a:defRPr/>
              </a:pPr>
              <a:t>12/22/2012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76DB2B-1202-4FCE-8321-55385E87D07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81301F-F518-4206-B5AE-6C13CB689E97}" type="datetimeFigureOut">
              <a:rPr lang="en-US"/>
              <a:pPr>
                <a:defRPr/>
              </a:pPr>
              <a:t>12/22/2012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E61A8D-940A-43CC-8D4B-BF4342E6BA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B2C05C-2974-44CA-A429-9BA54757A3C0}" type="datetimeFigureOut">
              <a:rPr lang="en-US"/>
              <a:pPr>
                <a:defRPr/>
              </a:pPr>
              <a:t>12/22/2012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095CD32-79A1-4F88-A058-0F7EC5C7F2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17F367-8829-45D5-9ABC-E13047BCCB6B}" type="datetimeFigureOut">
              <a:rPr lang="en-US"/>
              <a:pPr>
                <a:defRPr/>
              </a:pPr>
              <a:t>12/22/2012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B1A6FE-88ED-446D-AFF4-C28FD87870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E3888E-B7C2-4BFD-B9D2-124F32940298}" type="datetimeFigureOut">
              <a:rPr lang="en-US"/>
              <a:pPr>
                <a:defRPr/>
              </a:pPr>
              <a:t>12/22/2012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9BDCD6-DF0D-4337-AC95-11E2BFE4F7B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4950D1-1842-4547-BEEB-6E2E18D80AF6}" type="datetimeFigureOut">
              <a:rPr lang="en-US"/>
              <a:pPr>
                <a:defRPr/>
              </a:pPr>
              <a:t>12/22/2012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5651C5-5C57-4B8D-87F1-9E9EFCDBE2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DCC7B5-422F-49D0-B3F6-1EF5FF909B20}" type="datetimeFigureOut">
              <a:rPr lang="en-US"/>
              <a:pPr>
                <a:defRPr/>
              </a:pPr>
              <a:t>12/22/2012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D2B2B2-FA45-4B4F-887F-A90A544CE8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5">
                <a:shade val="45000"/>
                <a:satMod val="135000"/>
              </a:schemeClr>
              <a:prstClr val="white"/>
            </a:duotone>
            <a:lum bright="-28000" contrast="58000"/>
          </a:blip>
          <a:srcRect/>
          <a:stretch>
            <a:fillRect l="-8000" r="-8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5357F8D-89B0-4EEE-ADCC-8F2BAFBC3659}" type="datetimeFigureOut">
              <a:rPr lang="en-US"/>
              <a:pPr>
                <a:defRPr/>
              </a:pPr>
              <a:t>12/22/2012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5CFE5CA-E93C-4079-9B94-AA376DA25A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98463" y="373063"/>
            <a:ext cx="8397875" cy="708025"/>
          </a:xfrm>
        </p:spPr>
        <p:txBody>
          <a:bodyPr rtlCol="0">
            <a:noAutofit/>
          </a:bodyPr>
          <a:lstStyle/>
          <a:p>
            <a:pPr algn="r" fontAlgn="auto">
              <a:spcAft>
                <a:spcPts val="0"/>
              </a:spcAft>
              <a:defRPr/>
            </a:pPr>
            <a:r>
              <a:rPr lang="en-US" b="1" dirty="0" smtClean="0">
                <a:solidFill>
                  <a:schemeClr val="accent1">
                    <a:lumMod val="20000"/>
                    <a:lumOff val="80000"/>
                  </a:schemeClr>
                </a:solidFill>
              </a:rPr>
              <a:t>SB 1.18.32 - 37</a:t>
            </a:r>
            <a:endParaRPr lang="en-US" b="1" dirty="0">
              <a:solidFill>
                <a:schemeClr val="accent1">
                  <a:lumMod val="20000"/>
                  <a:lumOff val="80000"/>
                </a:schemeClr>
              </a:solidFill>
            </a:endParaRPr>
          </a:p>
        </p:txBody>
      </p:sp>
      <p:sp>
        <p:nvSpPr>
          <p:cNvPr id="5" name="Subtitle 2"/>
          <p:cNvSpPr>
            <a:spLocks noGrp="1"/>
          </p:cNvSpPr>
          <p:nvPr>
            <p:ph type="subTitle" idx="1"/>
          </p:nvPr>
        </p:nvSpPr>
        <p:spPr>
          <a:xfrm>
            <a:off x="2382838" y="1108075"/>
            <a:ext cx="6400800" cy="5202238"/>
          </a:xfrm>
        </p:spPr>
        <p:txBody>
          <a:bodyPr rtlCol="0">
            <a:normAutofit/>
          </a:bodyPr>
          <a:lstStyle/>
          <a:p>
            <a:pPr algn="r" fontAlgn="auto">
              <a:spcAft>
                <a:spcPts val="0"/>
              </a:spcAft>
              <a:buFont typeface="Arial" pitchFamily="34" charset="0"/>
              <a:buNone/>
              <a:defRPr/>
            </a:pPr>
            <a:r>
              <a:rPr lang="en-US" dirty="0" err="1" smtClean="0">
                <a:solidFill>
                  <a:schemeClr val="tx2">
                    <a:lumMod val="40000"/>
                    <a:lumOff val="60000"/>
                  </a:schemeClr>
                </a:solidFill>
              </a:rPr>
              <a:t>Maharaj</a:t>
            </a:r>
            <a:r>
              <a:rPr lang="en-US" dirty="0" smtClean="0">
                <a:solidFill>
                  <a:schemeClr val="tx2">
                    <a:lumMod val="40000"/>
                    <a:lumOff val="60000"/>
                  </a:schemeClr>
                </a:solidFill>
              </a:rPr>
              <a:t> </a:t>
            </a:r>
            <a:r>
              <a:rPr lang="en-US" dirty="0" err="1" smtClean="0">
                <a:solidFill>
                  <a:schemeClr val="tx2">
                    <a:lumMod val="40000"/>
                    <a:lumOff val="60000"/>
                  </a:schemeClr>
                </a:solidFill>
              </a:rPr>
              <a:t>Parikshit</a:t>
            </a:r>
            <a:r>
              <a:rPr lang="en-US" dirty="0" smtClean="0">
                <a:solidFill>
                  <a:schemeClr val="tx2">
                    <a:lumMod val="40000"/>
                    <a:lumOff val="60000"/>
                  </a:schemeClr>
                </a:solidFill>
              </a:rPr>
              <a:t> cursed by the sage </a:t>
            </a:r>
            <a:r>
              <a:rPr lang="en-US" dirty="0" err="1" smtClean="0">
                <a:solidFill>
                  <a:schemeClr val="tx2">
                    <a:lumMod val="40000"/>
                    <a:lumOff val="60000"/>
                  </a:schemeClr>
                </a:solidFill>
              </a:rPr>
              <a:t>Samika</a:t>
            </a:r>
            <a:r>
              <a:rPr lang="en-US" dirty="0" smtClean="0">
                <a:solidFill>
                  <a:schemeClr val="tx2">
                    <a:lumMod val="40000"/>
                    <a:lumOff val="60000"/>
                  </a:schemeClr>
                </a:solidFill>
              </a:rPr>
              <a:t> </a:t>
            </a:r>
            <a:r>
              <a:rPr lang="en-US" dirty="0" err="1" smtClean="0">
                <a:solidFill>
                  <a:schemeClr val="tx2">
                    <a:lumMod val="40000"/>
                    <a:lumOff val="60000"/>
                  </a:schemeClr>
                </a:solidFill>
              </a:rPr>
              <a:t>Rsi’s</a:t>
            </a:r>
            <a:r>
              <a:rPr lang="en-US" dirty="0" smtClean="0">
                <a:solidFill>
                  <a:schemeClr val="tx2">
                    <a:lumMod val="40000"/>
                    <a:lumOff val="60000"/>
                  </a:schemeClr>
                </a:solidFill>
              </a:rPr>
              <a:t> son</a:t>
            </a:r>
            <a:endParaRPr lang="en-US"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1.18.33</a:t>
            </a:r>
            <a:endParaRPr lang="en-US" dirty="0">
              <a:solidFill>
                <a:schemeClr val="bg1"/>
              </a:solidFill>
            </a:endParaRPr>
          </a:p>
        </p:txBody>
      </p:sp>
      <p:sp>
        <p:nvSpPr>
          <p:cNvPr id="3" name="Content Placeholder 2"/>
          <p:cNvSpPr>
            <a:spLocks noGrp="1"/>
          </p:cNvSpPr>
          <p:nvPr>
            <p:ph idx="1"/>
          </p:nvPr>
        </p:nvSpPr>
        <p:spPr>
          <a:xfrm>
            <a:off x="457200" y="1417638"/>
            <a:ext cx="8229600" cy="4525963"/>
          </a:xfrm>
        </p:spPr>
        <p:txBody>
          <a:bodyPr/>
          <a:lstStyle/>
          <a:p>
            <a:r>
              <a:rPr lang="en-US" sz="2800" dirty="0" err="1" smtClean="0">
                <a:solidFill>
                  <a:schemeClr val="bg1"/>
                </a:solidFill>
              </a:rPr>
              <a:t>Shringi</a:t>
            </a:r>
            <a:endParaRPr lang="en-US" sz="2800" dirty="0" smtClean="0">
              <a:solidFill>
                <a:schemeClr val="bg1"/>
              </a:solidFill>
            </a:endParaRPr>
          </a:p>
          <a:p>
            <a:pPr lvl="1"/>
            <a:r>
              <a:rPr lang="en-US" sz="2400" i="1" dirty="0" smtClean="0">
                <a:solidFill>
                  <a:schemeClr val="bg1"/>
                </a:solidFill>
              </a:rPr>
              <a:t>“Puffed up inexperienced boy”</a:t>
            </a:r>
          </a:p>
          <a:p>
            <a:pPr lvl="2"/>
            <a:r>
              <a:rPr lang="en-US" dirty="0" smtClean="0">
                <a:solidFill>
                  <a:schemeClr val="bg1"/>
                </a:solidFill>
              </a:rPr>
              <a:t>Lacking in Culture</a:t>
            </a:r>
          </a:p>
          <a:p>
            <a:pPr lvl="3"/>
            <a:r>
              <a:rPr lang="en-US" dirty="0" smtClean="0">
                <a:solidFill>
                  <a:schemeClr val="bg1"/>
                </a:solidFill>
              </a:rPr>
              <a:t>Compared </a:t>
            </a:r>
            <a:r>
              <a:rPr lang="en-US" dirty="0" err="1" smtClean="0">
                <a:solidFill>
                  <a:schemeClr val="bg1"/>
                </a:solidFill>
              </a:rPr>
              <a:t>Maharaj</a:t>
            </a:r>
            <a:r>
              <a:rPr lang="en-US" dirty="0" smtClean="0">
                <a:solidFill>
                  <a:schemeClr val="bg1"/>
                </a:solidFill>
              </a:rPr>
              <a:t> </a:t>
            </a:r>
            <a:r>
              <a:rPr lang="en-US" dirty="0" err="1" smtClean="0">
                <a:solidFill>
                  <a:schemeClr val="bg1"/>
                </a:solidFill>
              </a:rPr>
              <a:t>Parikshit</a:t>
            </a:r>
            <a:r>
              <a:rPr lang="en-US" dirty="0" smtClean="0">
                <a:solidFill>
                  <a:schemeClr val="bg1"/>
                </a:solidFill>
              </a:rPr>
              <a:t> to a watchdog</a:t>
            </a:r>
          </a:p>
          <a:p>
            <a:r>
              <a:rPr lang="en-US" dirty="0" smtClean="0">
                <a:solidFill>
                  <a:schemeClr val="bg1"/>
                </a:solidFill>
              </a:rPr>
              <a:t>Culture</a:t>
            </a:r>
          </a:p>
          <a:p>
            <a:pPr lvl="1"/>
            <a:r>
              <a:rPr lang="en-US" dirty="0" smtClean="0">
                <a:solidFill>
                  <a:schemeClr val="bg1"/>
                </a:solidFill>
              </a:rPr>
              <a:t>Very important in all spheres of life</a:t>
            </a:r>
          </a:p>
          <a:p>
            <a:pPr lvl="2"/>
            <a:r>
              <a:rPr lang="en-US" dirty="0" smtClean="0">
                <a:solidFill>
                  <a:schemeClr val="bg1"/>
                </a:solidFill>
              </a:rPr>
              <a:t>Vedic Culture – Worship/Respect </a:t>
            </a:r>
            <a:r>
              <a:rPr lang="en-US" i="1" dirty="0" smtClean="0">
                <a:solidFill>
                  <a:schemeClr val="bg1"/>
                </a:solidFill>
              </a:rPr>
              <a:t>everything</a:t>
            </a:r>
          </a:p>
          <a:p>
            <a:pPr lvl="3"/>
            <a:r>
              <a:rPr lang="en-US" dirty="0" smtClean="0">
                <a:solidFill>
                  <a:schemeClr val="bg1"/>
                </a:solidFill>
              </a:rPr>
              <a:t>Instead of measuring things</a:t>
            </a:r>
          </a:p>
          <a:p>
            <a:pPr lvl="4"/>
            <a:r>
              <a:rPr lang="en-US" dirty="0" smtClean="0">
                <a:solidFill>
                  <a:schemeClr val="bg1"/>
                </a:solidFill>
              </a:rPr>
              <a:t>I can measure, because I am great</a:t>
            </a:r>
          </a:p>
          <a:p>
            <a:pPr lvl="3"/>
            <a:r>
              <a:rPr lang="en-US" dirty="0" smtClean="0">
                <a:solidFill>
                  <a:schemeClr val="bg1"/>
                </a:solidFill>
              </a:rPr>
              <a:t>“If you are humble, you are humble in front of everyone, because you are humble”</a:t>
            </a:r>
          </a:p>
          <a:p>
            <a:pPr lvl="3"/>
            <a:endParaRPr lang="en-US" dirty="0" smtClean="0">
              <a:solidFill>
                <a:schemeClr val="bg1"/>
              </a:solidFill>
            </a:endParaRPr>
          </a:p>
          <a:p>
            <a:endParaRPr lang="en-US" sz="3000" dirty="0" smtClean="0">
              <a:solidFill>
                <a:schemeClr val="bg1"/>
              </a:solidFill>
            </a:endParaRPr>
          </a:p>
          <a:p>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linds(horizontal)">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err="1" smtClean="0">
                <a:solidFill>
                  <a:schemeClr val="bg1"/>
                </a:solidFill>
              </a:rPr>
              <a:t>Ksatriyas</a:t>
            </a:r>
            <a:r>
              <a:rPr lang="en-US" sz="2800" dirty="0" smtClean="0">
                <a:solidFill>
                  <a:schemeClr val="bg1"/>
                </a:solidFill>
              </a:rPr>
              <a:t> are watchdogs</a:t>
            </a:r>
          </a:p>
          <a:p>
            <a:pPr lvl="1"/>
            <a:r>
              <a:rPr lang="en-US" sz="2400" dirty="0" smtClean="0">
                <a:solidFill>
                  <a:schemeClr val="bg1"/>
                </a:solidFill>
              </a:rPr>
              <a:t>Protect the society</a:t>
            </a:r>
          </a:p>
          <a:p>
            <a:pPr lvl="1"/>
            <a:r>
              <a:rPr lang="en-US" sz="2400" dirty="0" smtClean="0">
                <a:solidFill>
                  <a:schemeClr val="bg1"/>
                </a:solidFill>
              </a:rPr>
              <a:t>But to address </a:t>
            </a:r>
            <a:r>
              <a:rPr lang="en-US" sz="2400" dirty="0" err="1" smtClean="0">
                <a:solidFill>
                  <a:schemeClr val="bg1"/>
                </a:solidFill>
              </a:rPr>
              <a:t>Maharaj</a:t>
            </a:r>
            <a:r>
              <a:rPr lang="en-US" sz="2400" dirty="0" smtClean="0">
                <a:solidFill>
                  <a:schemeClr val="bg1"/>
                </a:solidFill>
              </a:rPr>
              <a:t> </a:t>
            </a:r>
            <a:r>
              <a:rPr lang="en-US" sz="2400" dirty="0" err="1" smtClean="0">
                <a:solidFill>
                  <a:schemeClr val="bg1"/>
                </a:solidFill>
              </a:rPr>
              <a:t>Parikshit</a:t>
            </a:r>
            <a:r>
              <a:rPr lang="en-US" sz="2400" dirty="0" smtClean="0">
                <a:solidFill>
                  <a:schemeClr val="bg1"/>
                </a:solidFill>
              </a:rPr>
              <a:t> like that, was sign of a less-cultured boy</a:t>
            </a:r>
          </a:p>
          <a:p>
            <a:r>
              <a:rPr lang="en-US" sz="2800" dirty="0" smtClean="0">
                <a:solidFill>
                  <a:schemeClr val="bg1"/>
                </a:solidFill>
              </a:rPr>
              <a:t>Downfall of </a:t>
            </a:r>
            <a:r>
              <a:rPr lang="en-US" sz="2800" dirty="0" err="1" smtClean="0">
                <a:solidFill>
                  <a:schemeClr val="bg1"/>
                </a:solidFill>
              </a:rPr>
              <a:t>brahminical</a:t>
            </a:r>
            <a:r>
              <a:rPr lang="en-US" sz="2800" dirty="0" smtClean="0">
                <a:solidFill>
                  <a:schemeClr val="bg1"/>
                </a:solidFill>
              </a:rPr>
              <a:t> powers</a:t>
            </a:r>
          </a:p>
          <a:p>
            <a:pPr lvl="1"/>
            <a:r>
              <a:rPr lang="en-US" sz="2400" dirty="0" smtClean="0">
                <a:solidFill>
                  <a:schemeClr val="bg1"/>
                </a:solidFill>
              </a:rPr>
              <a:t>More importance to birthright than culture</a:t>
            </a:r>
          </a:p>
          <a:p>
            <a:pPr lvl="2"/>
            <a:r>
              <a:rPr lang="en-US" sz="2000" dirty="0" smtClean="0">
                <a:solidFill>
                  <a:srgbClr val="FF0000"/>
                </a:solidFill>
              </a:rPr>
              <a:t>If we are connected to someone great, we think we are great</a:t>
            </a:r>
          </a:p>
          <a:p>
            <a:r>
              <a:rPr lang="en-US" sz="2800" dirty="0" smtClean="0">
                <a:solidFill>
                  <a:schemeClr val="bg1"/>
                </a:solidFill>
              </a:rPr>
              <a:t>Since </a:t>
            </a:r>
            <a:r>
              <a:rPr lang="en-US" sz="2800" dirty="0" err="1" smtClean="0">
                <a:solidFill>
                  <a:schemeClr val="bg1"/>
                </a:solidFill>
              </a:rPr>
              <a:t>brahmanas</a:t>
            </a:r>
            <a:r>
              <a:rPr lang="en-US" sz="2800" dirty="0" smtClean="0">
                <a:solidFill>
                  <a:schemeClr val="bg1"/>
                </a:solidFill>
              </a:rPr>
              <a:t> are the heads of the social order</a:t>
            </a:r>
          </a:p>
          <a:p>
            <a:pPr lvl="1"/>
            <a:r>
              <a:rPr lang="en-US" sz="2400" dirty="0" smtClean="0">
                <a:solidFill>
                  <a:schemeClr val="bg1"/>
                </a:solidFill>
              </a:rPr>
              <a:t>All other orders began to deteriorate</a:t>
            </a: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1.18.34</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brāhmaṇaiḥ kṣatra-bandhur hi</a:t>
            </a:r>
          </a:p>
          <a:p>
            <a:pPr algn="ctr">
              <a:buNone/>
            </a:pPr>
            <a:r>
              <a:rPr lang="vi-VN" sz="1800" dirty="0" smtClean="0">
                <a:solidFill>
                  <a:schemeClr val="bg1"/>
                </a:solidFill>
              </a:rPr>
              <a:t>gṛha-pālo nirūpitaḥ</a:t>
            </a:r>
          </a:p>
          <a:p>
            <a:pPr algn="ctr">
              <a:buNone/>
            </a:pPr>
            <a:r>
              <a:rPr lang="vi-VN" sz="1800" dirty="0" smtClean="0">
                <a:solidFill>
                  <a:schemeClr val="bg1"/>
                </a:solidFill>
              </a:rPr>
              <a:t>sa kathaḿ tad-gṛhe dvāḥ-sthaḥ</a:t>
            </a:r>
          </a:p>
          <a:p>
            <a:pPr algn="ctr">
              <a:buNone/>
            </a:pPr>
            <a:r>
              <a:rPr lang="vi-VN" sz="1800" dirty="0" smtClean="0">
                <a:solidFill>
                  <a:schemeClr val="bg1"/>
                </a:solidFill>
              </a:rPr>
              <a:t>sabhāṇḍaḿ bhoktum arhati</a:t>
            </a:r>
          </a:p>
          <a:p>
            <a:pPr algn="ctr">
              <a:buNone/>
            </a:pPr>
            <a:r>
              <a:rPr lang="vi-VN" sz="1800" b="1" dirty="0" smtClean="0">
                <a:solidFill>
                  <a:schemeClr val="bg1"/>
                </a:solidFill>
              </a:rPr>
              <a:t>SYNONYMS</a:t>
            </a:r>
          </a:p>
          <a:p>
            <a:pPr algn="ctr">
              <a:buNone/>
            </a:pPr>
            <a:r>
              <a:rPr lang="vi-VN" sz="1800" dirty="0" smtClean="0">
                <a:solidFill>
                  <a:schemeClr val="bg1"/>
                </a:solidFill>
              </a:rPr>
              <a:t>brāhmaṇaiḥ — by the brahminical order; kṣatra-bandhuḥ — the sons of the kṣatriyas; hi — certainly; gṛha-pālaḥ — the watchdog; nirūpitaḥ — designated; saḥ — he; katham — on what grounds; tat-gṛhe — in the home of him (the master); dvāḥ-sthaḥ — keeping at the door; sa-bhāṇḍam — in the same pot; bhoktum — to eat; arhati — deserves.</a:t>
            </a:r>
          </a:p>
          <a:p>
            <a:pPr algn="ctr">
              <a:buNone/>
            </a:pPr>
            <a:r>
              <a:rPr lang="vi-VN" sz="1800" b="1" dirty="0" smtClean="0">
                <a:solidFill>
                  <a:schemeClr val="bg1"/>
                </a:solidFill>
              </a:rPr>
              <a:t>TRANSLATION</a:t>
            </a:r>
          </a:p>
          <a:p>
            <a:pPr algn="ctr">
              <a:buNone/>
            </a:pPr>
            <a:r>
              <a:rPr lang="vi-VN" sz="1800" dirty="0" smtClean="0">
                <a:solidFill>
                  <a:schemeClr val="bg1"/>
                </a:solidFill>
              </a:rPr>
              <a:t>The descendants of the kingly orders are definitely designated as watchdogs, and they must keep themselves at the door. On what grounds can dogs enter the house and claim </a:t>
            </a:r>
            <a:r>
              <a:rPr lang="vi-VN" sz="1800" dirty="0" smtClean="0">
                <a:solidFill>
                  <a:schemeClr val="bg1"/>
                </a:solidFill>
              </a:rPr>
              <a:t>to</a:t>
            </a:r>
            <a:r>
              <a:rPr lang="en-US" sz="1800" dirty="0" smtClean="0">
                <a:solidFill>
                  <a:schemeClr val="bg1"/>
                </a:solidFill>
              </a:rPr>
              <a:t> </a:t>
            </a:r>
            <a:r>
              <a:rPr lang="vi-VN" sz="1800" dirty="0" smtClean="0">
                <a:solidFill>
                  <a:schemeClr val="bg1"/>
                </a:solidFill>
              </a:rPr>
              <a:t>dine</a:t>
            </a:r>
            <a:r>
              <a:rPr lang="vi-VN" sz="1800" dirty="0" smtClean="0">
                <a:solidFill>
                  <a:schemeClr val="bg1"/>
                </a:solidFill>
              </a:rPr>
              <a:t> with the master on the same plate?</a:t>
            </a:r>
          </a:p>
          <a:p>
            <a:pPr algn="ctr">
              <a:buNone/>
            </a:pPr>
            <a:r>
              <a:rPr lang="en-US" sz="1800" dirty="0" smtClean="0">
                <a:solidFill>
                  <a:schemeClr val="bg1"/>
                </a:solidFill>
              </a:rPr>
              <a:t>.</a:t>
            </a:r>
          </a:p>
          <a:p>
            <a:pPr algn="ct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1.18.34</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Mentality of false prestige</a:t>
            </a:r>
          </a:p>
          <a:p>
            <a:pPr lvl="1"/>
            <a:r>
              <a:rPr lang="en-US" dirty="0" smtClean="0">
                <a:solidFill>
                  <a:schemeClr val="bg1"/>
                </a:solidFill>
              </a:rPr>
              <a:t>Cause of the downfall of the perfect social order</a:t>
            </a:r>
          </a:p>
          <a:p>
            <a:r>
              <a:rPr lang="en-US" dirty="0" err="1" smtClean="0">
                <a:solidFill>
                  <a:schemeClr val="bg1"/>
                </a:solidFill>
              </a:rPr>
              <a:t>Shringi</a:t>
            </a:r>
            <a:endParaRPr lang="en-US" dirty="0" smtClean="0">
              <a:solidFill>
                <a:schemeClr val="bg1"/>
              </a:solidFill>
            </a:endParaRPr>
          </a:p>
          <a:p>
            <a:pPr lvl="1"/>
            <a:r>
              <a:rPr lang="en-US" dirty="0" smtClean="0">
                <a:solidFill>
                  <a:schemeClr val="bg1"/>
                </a:solidFill>
              </a:rPr>
              <a:t>Harsh, impudent </a:t>
            </a:r>
          </a:p>
          <a:p>
            <a:pPr lvl="1"/>
            <a:r>
              <a:rPr lang="en-US" dirty="0" smtClean="0">
                <a:solidFill>
                  <a:schemeClr val="bg1"/>
                </a:solidFill>
              </a:rPr>
              <a:t>“Uncultured boy”</a:t>
            </a:r>
          </a:p>
          <a:p>
            <a:pPr lvl="1"/>
            <a:r>
              <a:rPr lang="en-US" dirty="0" smtClean="0">
                <a:solidFill>
                  <a:schemeClr val="bg1"/>
                </a:solidFill>
              </a:rPr>
              <a:t>Tried to explain away father’s inhospitality in an impertinent manner</a:t>
            </a:r>
          </a:p>
          <a:p>
            <a:pPr lvl="2"/>
            <a:r>
              <a:rPr lang="en-US" dirty="0" smtClean="0">
                <a:solidFill>
                  <a:schemeClr val="bg1"/>
                </a:solidFill>
              </a:rPr>
              <a:t>Characteristic of </a:t>
            </a:r>
            <a:r>
              <a:rPr lang="en-US" dirty="0" err="1" smtClean="0">
                <a:solidFill>
                  <a:schemeClr val="bg1"/>
                </a:solidFill>
              </a:rPr>
              <a:t>brahmanas</a:t>
            </a:r>
            <a:r>
              <a:rPr lang="en-US" dirty="0" smtClean="0">
                <a:solidFill>
                  <a:schemeClr val="bg1"/>
                </a:solidFill>
              </a:rPr>
              <a:t> of Kali-</a:t>
            </a:r>
            <a:r>
              <a:rPr lang="en-US" dirty="0" err="1" smtClean="0">
                <a:solidFill>
                  <a:schemeClr val="bg1"/>
                </a:solidFill>
              </a:rPr>
              <a:t>yuga</a:t>
            </a:r>
            <a:endParaRPr lang="en-US" dirty="0" smtClean="0">
              <a:solidFill>
                <a:schemeClr val="bg1"/>
              </a:solidFill>
            </a:endParaRPr>
          </a:p>
          <a:p>
            <a:pPr lvl="1"/>
            <a:r>
              <a:rPr lang="en-US" dirty="0" smtClean="0">
                <a:solidFill>
                  <a:schemeClr val="bg1"/>
                </a:solidFill>
              </a:rPr>
              <a:t>Compared </a:t>
            </a:r>
            <a:r>
              <a:rPr lang="en-US" dirty="0" err="1" smtClean="0">
                <a:solidFill>
                  <a:schemeClr val="bg1"/>
                </a:solidFill>
              </a:rPr>
              <a:t>Maharaj</a:t>
            </a:r>
            <a:r>
              <a:rPr lang="en-US" dirty="0" smtClean="0">
                <a:solidFill>
                  <a:schemeClr val="bg1"/>
                </a:solidFill>
              </a:rPr>
              <a:t> </a:t>
            </a:r>
            <a:r>
              <a:rPr lang="en-US" dirty="0" err="1" smtClean="0">
                <a:solidFill>
                  <a:schemeClr val="bg1"/>
                </a:solidFill>
              </a:rPr>
              <a:t>Parikshit</a:t>
            </a:r>
            <a:r>
              <a:rPr lang="en-US" dirty="0" smtClean="0">
                <a:solidFill>
                  <a:schemeClr val="bg1"/>
                </a:solidFill>
              </a:rPr>
              <a:t> to a dog, who cannot drink from the same pot as his master</a:t>
            </a: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1.18.35</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kṛṣṇe gate bhagavati</a:t>
            </a:r>
          </a:p>
          <a:p>
            <a:pPr algn="ctr">
              <a:buNone/>
            </a:pPr>
            <a:r>
              <a:rPr lang="vi-VN" sz="1800" dirty="0" smtClean="0">
                <a:solidFill>
                  <a:schemeClr val="bg1"/>
                </a:solidFill>
              </a:rPr>
              <a:t>śāstary utpatha-gāminām</a:t>
            </a:r>
          </a:p>
          <a:p>
            <a:pPr algn="ctr">
              <a:buNone/>
            </a:pPr>
            <a:r>
              <a:rPr lang="vi-VN" sz="1800" dirty="0" smtClean="0">
                <a:solidFill>
                  <a:schemeClr val="bg1"/>
                </a:solidFill>
              </a:rPr>
              <a:t>tad bhinna-setūn adyāhaḿ</a:t>
            </a:r>
          </a:p>
          <a:p>
            <a:pPr algn="ctr">
              <a:buNone/>
            </a:pPr>
            <a:r>
              <a:rPr lang="vi-VN" sz="1800" dirty="0" smtClean="0">
                <a:solidFill>
                  <a:schemeClr val="bg1"/>
                </a:solidFill>
              </a:rPr>
              <a:t>śāsmi paśyata me balam</a:t>
            </a:r>
          </a:p>
          <a:p>
            <a:pPr algn="ctr">
              <a:buNone/>
            </a:pPr>
            <a:r>
              <a:rPr lang="vi-VN" sz="1800" b="1" dirty="0" smtClean="0">
                <a:solidFill>
                  <a:schemeClr val="bg1"/>
                </a:solidFill>
              </a:rPr>
              <a:t>SYNONYMS</a:t>
            </a:r>
          </a:p>
          <a:p>
            <a:pPr algn="ctr">
              <a:buNone/>
            </a:pPr>
            <a:r>
              <a:rPr lang="vi-VN" sz="1800" dirty="0" smtClean="0">
                <a:solidFill>
                  <a:schemeClr val="bg1"/>
                </a:solidFill>
              </a:rPr>
              <a:t>kṛṣṇe — Lord Kṛṣṇa; gate — having departed from this world; bhagavati — the Personality of Godhead; śāstari — the supreme ruler; utpatha-gāminām — of those who are upstarts;tat bhinna — being separated; setūn — the protector; adya — today; aham — myself; śāsmi — shall punish; paśyata — just see; me — my; balam — prowess.</a:t>
            </a:r>
          </a:p>
          <a:p>
            <a:pPr algn="ctr">
              <a:buNone/>
            </a:pPr>
            <a:r>
              <a:rPr lang="vi-VN" sz="1800" b="1" dirty="0" smtClean="0">
                <a:solidFill>
                  <a:schemeClr val="bg1"/>
                </a:solidFill>
              </a:rPr>
              <a:t>TRANSLATION</a:t>
            </a:r>
          </a:p>
          <a:p>
            <a:pPr algn="ctr">
              <a:buNone/>
            </a:pPr>
            <a:r>
              <a:rPr lang="vi-VN" sz="1800" dirty="0" smtClean="0">
                <a:solidFill>
                  <a:schemeClr val="bg1"/>
                </a:solidFill>
              </a:rPr>
              <a:t>After the departure of Lord Śrī Kṛṣṇa, the Personality of Godhead and supreme ruler of everyone, these upstarts have flourished, our protector being gone. Therefore I myself shall take up this matter and punish them. Just witness my power.</a:t>
            </a:r>
          </a:p>
          <a:p>
            <a:pPr algn="ctr"/>
            <a:endParaRPr lang="en-U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1.18.35</a:t>
            </a:r>
            <a:endParaRPr lang="en-US" dirty="0">
              <a:solidFill>
                <a:schemeClr val="bg1"/>
              </a:solidFill>
            </a:endParaRPr>
          </a:p>
        </p:txBody>
      </p:sp>
      <p:sp>
        <p:nvSpPr>
          <p:cNvPr id="3" name="Content Placeholder 2"/>
          <p:cNvSpPr>
            <a:spLocks noGrp="1"/>
          </p:cNvSpPr>
          <p:nvPr>
            <p:ph idx="1"/>
          </p:nvPr>
        </p:nvSpPr>
        <p:spPr/>
        <p:txBody>
          <a:bodyPr/>
          <a:lstStyle/>
          <a:p>
            <a:r>
              <a:rPr lang="en-US" dirty="0" err="1" smtClean="0">
                <a:solidFill>
                  <a:schemeClr val="bg1"/>
                </a:solidFill>
              </a:rPr>
              <a:t>Shringi</a:t>
            </a:r>
            <a:endParaRPr lang="en-US" dirty="0" smtClean="0">
              <a:solidFill>
                <a:schemeClr val="bg1"/>
              </a:solidFill>
            </a:endParaRPr>
          </a:p>
          <a:p>
            <a:pPr lvl="1"/>
            <a:r>
              <a:rPr lang="en-US" dirty="0" smtClean="0">
                <a:solidFill>
                  <a:schemeClr val="bg1"/>
                </a:solidFill>
              </a:rPr>
              <a:t>Puffed up by a little </a:t>
            </a:r>
            <a:r>
              <a:rPr lang="en-US" dirty="0" err="1" smtClean="0">
                <a:solidFill>
                  <a:schemeClr val="bg1"/>
                </a:solidFill>
              </a:rPr>
              <a:t>brahma-tejas</a:t>
            </a:r>
            <a:endParaRPr lang="en-US" dirty="0" smtClean="0">
              <a:solidFill>
                <a:schemeClr val="bg1"/>
              </a:solidFill>
            </a:endParaRPr>
          </a:p>
          <a:p>
            <a:pPr lvl="1"/>
            <a:r>
              <a:rPr lang="en-US" sz="2400" dirty="0" smtClean="0">
                <a:solidFill>
                  <a:schemeClr val="bg1"/>
                </a:solidFill>
              </a:rPr>
              <a:t>“</a:t>
            </a:r>
            <a:r>
              <a:rPr lang="en-US" sz="2400" i="1" dirty="0" smtClean="0">
                <a:solidFill>
                  <a:schemeClr val="bg1"/>
                </a:solidFill>
              </a:rPr>
              <a:t>Mahārāja </a:t>
            </a:r>
            <a:r>
              <a:rPr lang="en-US" sz="2400" i="1" dirty="0" err="1" smtClean="0">
                <a:solidFill>
                  <a:schemeClr val="bg1"/>
                </a:solidFill>
              </a:rPr>
              <a:t>Parīkṣit</a:t>
            </a:r>
            <a:r>
              <a:rPr lang="en-US" sz="2400" i="1" dirty="0" smtClean="0">
                <a:solidFill>
                  <a:schemeClr val="bg1"/>
                </a:solidFill>
              </a:rPr>
              <a:t> gave license to Kali to live in four places as mentioned hereinbefore, but by his very expert government the personality of Kali could hardly find the places allotted him. The personality of Kali-</a:t>
            </a:r>
            <a:r>
              <a:rPr lang="en-US" sz="2400" i="1" dirty="0" err="1" smtClean="0">
                <a:solidFill>
                  <a:schemeClr val="bg1"/>
                </a:solidFill>
              </a:rPr>
              <a:t>yuga</a:t>
            </a:r>
            <a:r>
              <a:rPr lang="en-US" sz="2400" i="1" dirty="0" smtClean="0">
                <a:solidFill>
                  <a:schemeClr val="bg1"/>
                </a:solidFill>
              </a:rPr>
              <a:t>, therefore, was seeking the opportunity to establish authority, and by the grace of the Lord </a:t>
            </a:r>
            <a:r>
              <a:rPr lang="en-US" sz="2400" i="1" dirty="0" smtClean="0">
                <a:solidFill>
                  <a:srgbClr val="FF0000"/>
                </a:solidFill>
              </a:rPr>
              <a:t>he found a hole in the puffed-up, inexperienced son of a </a:t>
            </a:r>
            <a:r>
              <a:rPr lang="en-US" sz="2400" i="1" dirty="0" err="1" smtClean="0">
                <a:solidFill>
                  <a:srgbClr val="FF0000"/>
                </a:solidFill>
              </a:rPr>
              <a:t>brāhmaṇa</a:t>
            </a:r>
            <a:r>
              <a:rPr lang="en-US" sz="2400" i="1" dirty="0" smtClean="0">
                <a:solidFill>
                  <a:schemeClr val="bg1"/>
                </a:solidFill>
              </a:rPr>
              <a:t>.”</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 y="6139225"/>
            <a:ext cx="7498079" cy="633549"/>
          </a:xfrm>
        </p:spPr>
        <p:txBody>
          <a:bodyPr/>
          <a:lstStyle/>
          <a:p>
            <a:r>
              <a:rPr lang="en-US" sz="2800" dirty="0" smtClean="0">
                <a:solidFill>
                  <a:schemeClr val="bg1"/>
                </a:solidFill>
              </a:rPr>
              <a:t>Ref: SB 1.17.38 Purport</a:t>
            </a:r>
            <a:endParaRPr lang="en-US" sz="2800" dirty="0">
              <a:solidFill>
                <a:schemeClr val="bg1"/>
              </a:solidFill>
            </a:endParaRPr>
          </a:p>
        </p:txBody>
      </p:sp>
      <p:graphicFrame>
        <p:nvGraphicFramePr>
          <p:cNvPr id="4" name="Table 3"/>
          <p:cNvGraphicFramePr>
            <a:graphicFrameLocks noGrp="1"/>
          </p:cNvGraphicFramePr>
          <p:nvPr/>
        </p:nvGraphicFramePr>
        <p:xfrm>
          <a:off x="1101633" y="1110343"/>
          <a:ext cx="7010400" cy="5015819"/>
        </p:xfrm>
        <a:graphic>
          <a:graphicData uri="http://schemas.openxmlformats.org/drawingml/2006/table">
            <a:tbl>
              <a:tblPr firstRow="1" bandRow="1">
                <a:tableStyleId>{5C22544A-7EE6-4342-B048-85BDC9FD1C3A}</a:tableStyleId>
              </a:tblPr>
              <a:tblGrid>
                <a:gridCol w="2336800"/>
                <a:gridCol w="2336800"/>
                <a:gridCol w="2336800"/>
              </a:tblGrid>
              <a:tr h="1515594">
                <a:tc>
                  <a:txBody>
                    <a:bodyPr/>
                    <a:lstStyle/>
                    <a:p>
                      <a:r>
                        <a:rPr lang="en-US" sz="2400" dirty="0" smtClean="0"/>
                        <a:t>Places where Kali can reside</a:t>
                      </a:r>
                      <a:endParaRPr lang="en-US" sz="24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sz="2400" dirty="0" smtClean="0"/>
                        <a:t>Principles of irreligion</a:t>
                      </a:r>
                      <a:endParaRPr lang="en-US" sz="24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sz="2400" dirty="0" smtClean="0"/>
                        <a:t>Principles</a:t>
                      </a:r>
                      <a:r>
                        <a:rPr lang="en-US" sz="2400" baseline="0" dirty="0" smtClean="0"/>
                        <a:t> of religion</a:t>
                      </a:r>
                      <a:endParaRPr lang="en-US" sz="2400" dirty="0"/>
                    </a:p>
                  </a:txBody>
                  <a:tcPr/>
                </a:tc>
              </a:tr>
              <a:tr h="700045">
                <a:tc>
                  <a:txBody>
                    <a:bodyPr/>
                    <a:lstStyle/>
                    <a:p>
                      <a:r>
                        <a:rPr lang="en-US" dirty="0" smtClean="0"/>
                        <a:t>Animal</a:t>
                      </a:r>
                      <a:r>
                        <a:rPr lang="en-US" baseline="0" dirty="0" smtClean="0"/>
                        <a:t> Slaughter</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smtClean="0">
                          <a:solidFill>
                            <a:srgbClr val="FF0000"/>
                          </a:solidFill>
                        </a:rPr>
                        <a:t>Pride</a:t>
                      </a:r>
                      <a:endParaRPr lang="en-US" dirty="0">
                        <a:solidFill>
                          <a:srgbClr val="FF0000"/>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smtClean="0"/>
                        <a:t>Austerity</a:t>
                      </a:r>
                      <a:endParaRPr lang="en-US" dirty="0"/>
                    </a:p>
                  </a:txBody>
                  <a:tcPr/>
                </a:tc>
              </a:tr>
              <a:tr h="700045">
                <a:tc>
                  <a:txBody>
                    <a:bodyPr/>
                    <a:lstStyle/>
                    <a:p>
                      <a:r>
                        <a:rPr lang="en-US" dirty="0" smtClean="0"/>
                        <a:t>Prostitution</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smtClean="0"/>
                        <a:t>Prostitution</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smtClean="0"/>
                        <a:t>Cleanliness</a:t>
                      </a:r>
                      <a:endParaRPr lang="en-US" dirty="0"/>
                    </a:p>
                  </a:txBody>
                  <a:tcPr/>
                </a:tc>
              </a:tr>
              <a:tr h="700045">
                <a:tc>
                  <a:txBody>
                    <a:bodyPr/>
                    <a:lstStyle/>
                    <a:p>
                      <a:r>
                        <a:rPr lang="en-US" dirty="0" smtClean="0"/>
                        <a:t>Drinking</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smtClean="0"/>
                        <a:t>Intoxication</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smtClean="0"/>
                        <a:t>Mercy</a:t>
                      </a:r>
                      <a:endParaRPr lang="en-US" dirty="0"/>
                    </a:p>
                  </a:txBody>
                  <a:tcPr/>
                </a:tc>
              </a:tr>
              <a:tr h="700045">
                <a:tc>
                  <a:txBody>
                    <a:bodyPr/>
                    <a:lstStyle/>
                    <a:p>
                      <a:r>
                        <a:rPr lang="en-US" dirty="0" smtClean="0"/>
                        <a:t>Gambling</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smtClean="0"/>
                        <a:t>Falsehood</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smtClean="0"/>
                        <a:t>Truthfulness</a:t>
                      </a:r>
                      <a:endParaRPr lang="en-US" dirty="0"/>
                    </a:p>
                  </a:txBody>
                  <a:tcPr/>
                </a:tc>
              </a:tr>
              <a:tr h="700045">
                <a:tc>
                  <a:txBody>
                    <a:bodyPr/>
                    <a:lstStyle/>
                    <a:p>
                      <a:r>
                        <a:rPr lang="en-US" dirty="0" smtClean="0"/>
                        <a:t>Gold</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en-US" dirty="0" smtClean="0"/>
                        <a:t>All of above</a:t>
                      </a:r>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1.18.35</a:t>
            </a:r>
            <a:endParaRPr lang="en-US" dirty="0">
              <a:solidFill>
                <a:schemeClr val="bg1"/>
              </a:solidFill>
            </a:endParaRPr>
          </a:p>
        </p:txBody>
      </p:sp>
      <p:sp>
        <p:nvSpPr>
          <p:cNvPr id="3" name="Content Placeholder 2"/>
          <p:cNvSpPr>
            <a:spLocks noGrp="1"/>
          </p:cNvSpPr>
          <p:nvPr>
            <p:ph idx="1"/>
          </p:nvPr>
        </p:nvSpPr>
        <p:spPr/>
        <p:txBody>
          <a:bodyPr/>
          <a:lstStyle/>
          <a:p>
            <a:r>
              <a:rPr lang="en-US" dirty="0" err="1" smtClean="0">
                <a:solidFill>
                  <a:schemeClr val="bg1"/>
                </a:solidFill>
              </a:rPr>
              <a:t>Shringi</a:t>
            </a:r>
            <a:endParaRPr lang="en-US" dirty="0" smtClean="0">
              <a:solidFill>
                <a:schemeClr val="bg1"/>
              </a:solidFill>
            </a:endParaRPr>
          </a:p>
          <a:p>
            <a:pPr lvl="1"/>
            <a:r>
              <a:rPr lang="en-US" dirty="0" smtClean="0">
                <a:solidFill>
                  <a:schemeClr val="bg1"/>
                </a:solidFill>
              </a:rPr>
              <a:t>Wanted to take the place of Lord Krishna after His departure</a:t>
            </a:r>
          </a:p>
          <a:p>
            <a:pPr lvl="1"/>
            <a:r>
              <a:rPr lang="en-US" dirty="0" smtClean="0">
                <a:solidFill>
                  <a:schemeClr val="bg1"/>
                </a:solidFill>
              </a:rPr>
              <a:t>An upstart with a little power wants to become an incarnation of the Lord</a:t>
            </a:r>
          </a:p>
          <a:p>
            <a:r>
              <a:rPr lang="en-US" dirty="0" smtClean="0">
                <a:solidFill>
                  <a:schemeClr val="bg1"/>
                </a:solidFill>
              </a:rPr>
              <a:t>False incarnations</a:t>
            </a:r>
          </a:p>
          <a:p>
            <a:pPr lvl="1"/>
            <a:r>
              <a:rPr lang="en-US" dirty="0" smtClean="0">
                <a:solidFill>
                  <a:schemeClr val="bg1"/>
                </a:solidFill>
              </a:rPr>
              <a:t>Mislead innocent public</a:t>
            </a:r>
          </a:p>
          <a:p>
            <a:pPr lvl="1"/>
            <a:r>
              <a:rPr lang="en-US" dirty="0" smtClean="0">
                <a:solidFill>
                  <a:schemeClr val="bg1"/>
                </a:solidFill>
              </a:rPr>
              <a:t>Accept spiritual obedience of general mass of people</a:t>
            </a:r>
          </a:p>
          <a:p>
            <a:pPr lvl="1"/>
            <a:r>
              <a:rPr lang="en-US" dirty="0" smtClean="0">
                <a:solidFill>
                  <a:schemeClr val="bg1"/>
                </a:solidFill>
              </a:rPr>
              <a:t>To maintain false prestige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1.18.36</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ity uktvā roṣa-tāmrākṣo</a:t>
            </a:r>
          </a:p>
          <a:p>
            <a:pPr algn="ctr">
              <a:buNone/>
            </a:pPr>
            <a:r>
              <a:rPr lang="vi-VN" sz="1800" dirty="0" smtClean="0">
                <a:solidFill>
                  <a:schemeClr val="bg1"/>
                </a:solidFill>
              </a:rPr>
              <a:t>vayasyān ṛṣi-bālakaḥ</a:t>
            </a:r>
          </a:p>
          <a:p>
            <a:pPr algn="ctr">
              <a:buNone/>
            </a:pPr>
            <a:r>
              <a:rPr lang="vi-VN" sz="1800" dirty="0" smtClean="0">
                <a:solidFill>
                  <a:schemeClr val="bg1"/>
                </a:solidFill>
              </a:rPr>
              <a:t>kauśiky-āpa upaspṛśya</a:t>
            </a:r>
          </a:p>
          <a:p>
            <a:pPr algn="ctr">
              <a:buNone/>
            </a:pPr>
            <a:r>
              <a:rPr lang="vi-VN" sz="1800" dirty="0" smtClean="0">
                <a:solidFill>
                  <a:schemeClr val="bg1"/>
                </a:solidFill>
              </a:rPr>
              <a:t>vāg-vajraḿ visasarja ha</a:t>
            </a:r>
          </a:p>
          <a:p>
            <a:pPr algn="ctr">
              <a:buNone/>
            </a:pPr>
            <a:r>
              <a:rPr lang="vi-VN" sz="1800" b="1" dirty="0" smtClean="0">
                <a:solidFill>
                  <a:schemeClr val="bg1"/>
                </a:solidFill>
              </a:rPr>
              <a:t>SYNONYMS</a:t>
            </a:r>
          </a:p>
          <a:p>
            <a:pPr algn="ctr">
              <a:buNone/>
            </a:pPr>
            <a:r>
              <a:rPr lang="vi-VN" sz="1800" dirty="0" smtClean="0">
                <a:solidFill>
                  <a:schemeClr val="bg1"/>
                </a:solidFill>
              </a:rPr>
              <a:t>iti — thus; uktvā — saying; roṣa-tāmra-akṣaḥ — with red-hot eyes due to being angry; vayasyān — unto the playmates; ṛṣi-bālakaḥ — the son of a ṛṣi; kauśikī — the River Kauśika;āpaḥ — water; upaspṛśya — by touching; vāk — words; vajram — thunderbolt; visasarja — threw; ha — in the past.</a:t>
            </a:r>
          </a:p>
          <a:p>
            <a:pPr algn="ctr">
              <a:buNone/>
            </a:pPr>
            <a:r>
              <a:rPr lang="vi-VN" sz="1800" b="1" dirty="0" smtClean="0">
                <a:solidFill>
                  <a:schemeClr val="bg1"/>
                </a:solidFill>
              </a:rPr>
              <a:t>TRANSLATION</a:t>
            </a:r>
          </a:p>
          <a:p>
            <a:pPr algn="ctr">
              <a:buNone/>
            </a:pPr>
            <a:r>
              <a:rPr lang="vi-VN" sz="1800" dirty="0" smtClean="0">
                <a:solidFill>
                  <a:schemeClr val="bg1"/>
                </a:solidFill>
              </a:rPr>
              <a:t>The son of the ṛṣi, his eyes red-hot with anger, touched the water of the River Kauśika while speaking to his playmates and discharged the following thunderbolt of words.</a:t>
            </a:r>
          </a:p>
          <a:p>
            <a:pPr algn="ctr"/>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1.18.36</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rgbClr val="FF0000"/>
                </a:solidFill>
              </a:rPr>
              <a:t>Showoff</a:t>
            </a:r>
            <a:r>
              <a:rPr lang="en-US" dirty="0" smtClean="0">
                <a:solidFill>
                  <a:schemeClr val="bg1"/>
                </a:solidFill>
              </a:rPr>
              <a:t> to his friends</a:t>
            </a:r>
          </a:p>
          <a:p>
            <a:pPr lvl="1"/>
            <a:r>
              <a:rPr lang="en-US" dirty="0" smtClean="0">
                <a:solidFill>
                  <a:schemeClr val="bg1"/>
                </a:solidFill>
              </a:rPr>
              <a:t>Circumstances were childish</a:t>
            </a:r>
          </a:p>
          <a:p>
            <a:r>
              <a:rPr lang="en-US" sz="2800" i="1" dirty="0" smtClean="0">
                <a:solidFill>
                  <a:schemeClr val="bg1"/>
                </a:solidFill>
              </a:rPr>
              <a:t>Any sane man would have prevented him from such a great mistake</a:t>
            </a:r>
          </a:p>
          <a:p>
            <a:pPr lvl="2"/>
            <a:r>
              <a:rPr lang="en-US" dirty="0" smtClean="0">
                <a:solidFill>
                  <a:schemeClr val="bg1"/>
                </a:solidFill>
              </a:rPr>
              <a:t>Association is the key</a:t>
            </a:r>
          </a:p>
          <a:p>
            <a:pPr lvl="2"/>
            <a:r>
              <a:rPr lang="en-US" dirty="0" smtClean="0">
                <a:solidFill>
                  <a:schemeClr val="bg1"/>
                </a:solidFill>
              </a:rPr>
              <a:t>“Our life must be guided</a:t>
            </a:r>
            <a:r>
              <a:rPr lang="en-US" dirty="0" smtClean="0">
                <a:solidFill>
                  <a:schemeClr val="bg1"/>
                </a:solidFill>
              </a:rPr>
              <a:t>” – HG </a:t>
            </a:r>
            <a:r>
              <a:rPr lang="en-US" dirty="0" err="1" smtClean="0">
                <a:solidFill>
                  <a:schemeClr val="bg1"/>
                </a:solidFill>
              </a:rPr>
              <a:t>Nityananda</a:t>
            </a:r>
            <a:r>
              <a:rPr lang="en-US" dirty="0" smtClean="0">
                <a:solidFill>
                  <a:schemeClr val="bg1"/>
                </a:solidFill>
              </a:rPr>
              <a:t> </a:t>
            </a:r>
            <a:r>
              <a:rPr lang="en-US" dirty="0" err="1" smtClean="0">
                <a:solidFill>
                  <a:schemeClr val="bg1"/>
                </a:solidFill>
              </a:rPr>
              <a:t>Prana</a:t>
            </a:r>
            <a:r>
              <a:rPr lang="en-US" dirty="0" smtClean="0">
                <a:solidFill>
                  <a:schemeClr val="bg1"/>
                </a:solidFill>
              </a:rPr>
              <a:t> Prabhu</a:t>
            </a:r>
            <a:endParaRPr lang="en-US" dirty="0" smtClean="0">
              <a:solidFill>
                <a:schemeClr val="bg1"/>
              </a:solidFill>
            </a:endParaRPr>
          </a:p>
          <a:p>
            <a:r>
              <a:rPr lang="en-US" dirty="0" smtClean="0">
                <a:solidFill>
                  <a:schemeClr val="bg1"/>
                </a:solidFill>
              </a:rPr>
              <a:t>“Anger is the cancer. You keep feeding it, it becomes bigger and bigger till it consumes you” – HG </a:t>
            </a:r>
            <a:r>
              <a:rPr lang="en-US" dirty="0" err="1" smtClean="0">
                <a:solidFill>
                  <a:schemeClr val="bg1"/>
                </a:solidFill>
              </a:rPr>
              <a:t>Harivilas</a:t>
            </a:r>
            <a:r>
              <a:rPr lang="en-US" dirty="0" smtClean="0">
                <a:solidFill>
                  <a:schemeClr val="bg1"/>
                </a:solidFill>
              </a:rPr>
              <a:t> Prabhu</a:t>
            </a:r>
          </a:p>
          <a:p>
            <a:pPr lvl="1"/>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solidFill>
                  <a:schemeClr val="bg1"/>
                </a:solidFill>
              </a:rPr>
              <a:t>Offering obeisances</a:t>
            </a:r>
          </a:p>
        </p:txBody>
      </p:sp>
      <p:sp>
        <p:nvSpPr>
          <p:cNvPr id="5123" name="Content Placeholder 2"/>
          <p:cNvSpPr>
            <a:spLocks noGrp="1"/>
          </p:cNvSpPr>
          <p:nvPr>
            <p:ph idx="1"/>
          </p:nvPr>
        </p:nvSpPr>
        <p:spPr/>
        <p:txBody>
          <a:bodyPr/>
          <a:lstStyle/>
          <a:p>
            <a:pPr algn="ctr">
              <a:lnSpc>
                <a:spcPct val="80000"/>
              </a:lnSpc>
              <a:buFontTx/>
              <a:buNone/>
            </a:pPr>
            <a:r>
              <a:rPr lang="en-US" sz="2000" smtClean="0">
                <a:solidFill>
                  <a:schemeClr val="bg1"/>
                </a:solidFill>
              </a:rPr>
              <a:t>näräyaëaà namaskåtya</a:t>
            </a:r>
          </a:p>
          <a:p>
            <a:pPr algn="ctr">
              <a:lnSpc>
                <a:spcPct val="80000"/>
              </a:lnSpc>
              <a:buFontTx/>
              <a:buNone/>
            </a:pPr>
            <a:r>
              <a:rPr lang="en-US" sz="2000" smtClean="0">
                <a:solidFill>
                  <a:schemeClr val="bg1"/>
                </a:solidFill>
              </a:rPr>
              <a:t>naraà caiva narottamam</a:t>
            </a:r>
          </a:p>
          <a:p>
            <a:pPr algn="ctr">
              <a:lnSpc>
                <a:spcPct val="80000"/>
              </a:lnSpc>
              <a:buFontTx/>
              <a:buNone/>
            </a:pPr>
            <a:r>
              <a:rPr lang="en-US" sz="2000" smtClean="0">
                <a:solidFill>
                  <a:schemeClr val="bg1"/>
                </a:solidFill>
              </a:rPr>
              <a:t>devéà sarasvatéà vyäsaà</a:t>
            </a:r>
          </a:p>
          <a:p>
            <a:pPr algn="ctr">
              <a:lnSpc>
                <a:spcPct val="80000"/>
              </a:lnSpc>
              <a:buFontTx/>
              <a:buNone/>
            </a:pPr>
            <a:r>
              <a:rPr lang="en-US" sz="2000" smtClean="0">
                <a:solidFill>
                  <a:schemeClr val="bg1"/>
                </a:solidFill>
              </a:rPr>
              <a:t>tato jayam udérayet</a:t>
            </a:r>
          </a:p>
          <a:p>
            <a:pPr>
              <a:lnSpc>
                <a:spcPct val="80000"/>
              </a:lnSpc>
              <a:buFontTx/>
              <a:buNone/>
            </a:pPr>
            <a:endParaRPr lang="en-US" sz="2000" smtClean="0">
              <a:solidFill>
                <a:schemeClr val="bg1"/>
              </a:solidFill>
            </a:endParaRPr>
          </a:p>
          <a:p>
            <a:pPr>
              <a:lnSpc>
                <a:spcPct val="80000"/>
              </a:lnSpc>
              <a:buFontTx/>
              <a:buNone/>
            </a:pPr>
            <a:r>
              <a:rPr lang="en-US" sz="2000" smtClean="0">
                <a:solidFill>
                  <a:schemeClr val="bg1"/>
                </a:solidFill>
              </a:rPr>
              <a:t>“Before reciting this Çrémad-Bhägavatam, which is the very means of conquest, one should offer respectful obeisances unto the Personality of Godhead, Näräyaëa, unto Nara-näräyaëa Åñi, the supermost human being, unto mother Sarasvaté, the goddess of learning, and unto Çréla Vyäsadeva, the author.” SB 1.2.4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1.18.37</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iti lańghita-maryādaḿ</a:t>
            </a:r>
          </a:p>
          <a:p>
            <a:pPr algn="ctr">
              <a:buNone/>
            </a:pPr>
            <a:r>
              <a:rPr lang="vi-VN" sz="1800" dirty="0" smtClean="0">
                <a:solidFill>
                  <a:schemeClr val="bg1"/>
                </a:solidFill>
              </a:rPr>
              <a:t>takṣakaḥ saptame 'hani</a:t>
            </a:r>
          </a:p>
          <a:p>
            <a:pPr algn="ctr">
              <a:buNone/>
            </a:pPr>
            <a:r>
              <a:rPr lang="vi-VN" sz="1800" dirty="0" smtClean="0">
                <a:solidFill>
                  <a:schemeClr val="bg1"/>
                </a:solidFill>
              </a:rPr>
              <a:t>dańkṣyati sma kulāńgāraḿ</a:t>
            </a:r>
          </a:p>
          <a:p>
            <a:pPr algn="ctr">
              <a:buNone/>
            </a:pPr>
            <a:r>
              <a:rPr lang="vi-VN" sz="1800" dirty="0" smtClean="0">
                <a:solidFill>
                  <a:schemeClr val="bg1"/>
                </a:solidFill>
              </a:rPr>
              <a:t>codito me tata-druham</a:t>
            </a:r>
          </a:p>
          <a:p>
            <a:pPr algn="ctr">
              <a:buNone/>
            </a:pPr>
            <a:r>
              <a:rPr lang="vi-VN" sz="1800" b="1" dirty="0" smtClean="0">
                <a:solidFill>
                  <a:schemeClr val="bg1"/>
                </a:solidFill>
              </a:rPr>
              <a:t>SYNONYMS</a:t>
            </a:r>
          </a:p>
          <a:p>
            <a:pPr algn="ctr">
              <a:buNone/>
            </a:pPr>
            <a:r>
              <a:rPr lang="vi-VN" sz="1800" dirty="0" smtClean="0">
                <a:solidFill>
                  <a:schemeClr val="bg1"/>
                </a:solidFill>
              </a:rPr>
              <a:t>iti — thus; lańghita — surpassing; maryādam — etiquette; takṣakaḥ — snake-bird; saptame — on the seventh; ahani — day; dańkṣyati — will bite; sma — certainly; kula-ańgāram — the wretched of the dynasty; coditaḥ — having done; me — my; tata-druham — enmity towards the father.</a:t>
            </a:r>
          </a:p>
          <a:p>
            <a:pPr algn="ctr">
              <a:buNone/>
            </a:pPr>
            <a:r>
              <a:rPr lang="vi-VN" sz="1800" b="1" dirty="0" smtClean="0">
                <a:solidFill>
                  <a:schemeClr val="bg1"/>
                </a:solidFill>
              </a:rPr>
              <a:t>TRANSLATION</a:t>
            </a:r>
          </a:p>
          <a:p>
            <a:pPr algn="ctr">
              <a:buNone/>
            </a:pPr>
            <a:r>
              <a:rPr lang="vi-VN" sz="1800" dirty="0" smtClean="0">
                <a:solidFill>
                  <a:schemeClr val="bg1"/>
                </a:solidFill>
              </a:rPr>
              <a:t>The brāhmaṇa's son cursed the King thus: On the seventh day from today a snake-bird will bite the most wretched one of that dynasty [Mahārāja Parīkṣit] because of his having broken the laws of etiquette by insulting my father.</a:t>
            </a:r>
          </a:p>
          <a:p>
            <a:pPr algn="ct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1.18.37</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Who was the “</a:t>
            </a:r>
            <a:r>
              <a:rPr lang="en-US" dirty="0" err="1" smtClean="0">
                <a:solidFill>
                  <a:schemeClr val="bg1"/>
                </a:solidFill>
              </a:rPr>
              <a:t>Kulangara</a:t>
            </a:r>
            <a:r>
              <a:rPr lang="en-US" dirty="0" smtClean="0">
                <a:solidFill>
                  <a:schemeClr val="bg1"/>
                </a:solidFill>
              </a:rPr>
              <a:t> – Wretched of the dynasty”?</a:t>
            </a:r>
          </a:p>
          <a:p>
            <a:pPr lvl="1"/>
            <a:r>
              <a:rPr lang="en-US" dirty="0" smtClean="0">
                <a:solidFill>
                  <a:schemeClr val="bg1"/>
                </a:solidFill>
              </a:rPr>
              <a:t>When </a:t>
            </a:r>
            <a:r>
              <a:rPr lang="en-US" dirty="0" smtClean="0">
                <a:solidFill>
                  <a:schemeClr val="bg1"/>
                </a:solidFill>
              </a:rPr>
              <a:t>you find fault, you have that in </a:t>
            </a:r>
            <a:r>
              <a:rPr lang="en-US" dirty="0" smtClean="0">
                <a:solidFill>
                  <a:schemeClr val="bg1"/>
                </a:solidFill>
              </a:rPr>
              <a:t>yourself</a:t>
            </a:r>
          </a:p>
          <a:p>
            <a:pPr lvl="2"/>
            <a:r>
              <a:rPr lang="en-US" dirty="0" smtClean="0">
                <a:solidFill>
                  <a:schemeClr val="bg1"/>
                </a:solidFill>
              </a:rPr>
              <a:t>Take some time to analyze </a:t>
            </a:r>
            <a:r>
              <a:rPr lang="en-US" dirty="0" smtClean="0">
                <a:solidFill>
                  <a:schemeClr val="bg1"/>
                </a:solidFill>
              </a:rPr>
              <a:t>when we find fault</a:t>
            </a:r>
            <a:endParaRPr lang="en-US" dirty="0" smtClean="0">
              <a:solidFill>
                <a:schemeClr val="bg1"/>
              </a:solidFill>
            </a:endParaRPr>
          </a:p>
          <a:p>
            <a:r>
              <a:rPr lang="en-US" dirty="0" smtClean="0">
                <a:solidFill>
                  <a:schemeClr val="bg1"/>
                </a:solidFill>
              </a:rPr>
              <a:t>Beginning </a:t>
            </a:r>
            <a:r>
              <a:rPr lang="en-US" dirty="0" smtClean="0">
                <a:solidFill>
                  <a:schemeClr val="bg1"/>
                </a:solidFill>
              </a:rPr>
              <a:t>of misuse of </a:t>
            </a:r>
            <a:r>
              <a:rPr lang="en-US" dirty="0" err="1" smtClean="0">
                <a:solidFill>
                  <a:schemeClr val="bg1"/>
                </a:solidFill>
              </a:rPr>
              <a:t>brahminical</a:t>
            </a:r>
            <a:r>
              <a:rPr lang="en-US" dirty="0" smtClean="0">
                <a:solidFill>
                  <a:schemeClr val="bg1"/>
                </a:solidFill>
              </a:rPr>
              <a:t> power</a:t>
            </a:r>
          </a:p>
          <a:p>
            <a:r>
              <a:rPr lang="en-US" dirty="0" smtClean="0">
                <a:solidFill>
                  <a:schemeClr val="bg1"/>
                </a:solidFill>
              </a:rPr>
              <a:t>Result</a:t>
            </a:r>
          </a:p>
          <a:p>
            <a:pPr lvl="1"/>
            <a:r>
              <a:rPr lang="en-US" dirty="0" err="1" smtClean="0">
                <a:solidFill>
                  <a:schemeClr val="bg1"/>
                </a:solidFill>
              </a:rPr>
              <a:t>Brahmanas</a:t>
            </a:r>
            <a:r>
              <a:rPr lang="en-US" dirty="0" smtClean="0">
                <a:solidFill>
                  <a:schemeClr val="bg1"/>
                </a:solidFill>
              </a:rPr>
              <a:t> became devoid of both </a:t>
            </a:r>
            <a:r>
              <a:rPr lang="en-US" dirty="0" err="1" smtClean="0">
                <a:solidFill>
                  <a:schemeClr val="bg1"/>
                </a:solidFill>
              </a:rPr>
              <a:t>brahminical</a:t>
            </a:r>
            <a:r>
              <a:rPr lang="en-US" dirty="0" smtClean="0">
                <a:solidFill>
                  <a:schemeClr val="bg1"/>
                </a:solidFill>
              </a:rPr>
              <a:t> power and culture</a:t>
            </a:r>
          </a:p>
          <a:p>
            <a:pPr lvl="3"/>
            <a:r>
              <a:rPr lang="en-US" dirty="0" smtClean="0">
                <a:solidFill>
                  <a:schemeClr val="bg1"/>
                </a:solidFill>
              </a:rPr>
              <a:t>Snake without poisoned teeth</a:t>
            </a:r>
          </a:p>
          <a:p>
            <a:pPr lvl="4"/>
            <a:r>
              <a:rPr lang="en-US" dirty="0" smtClean="0">
                <a:solidFill>
                  <a:schemeClr val="bg1"/>
                </a:solidFill>
              </a:rPr>
              <a:t>Can only scare children </a:t>
            </a:r>
          </a:p>
          <a:p>
            <a:pPr lvl="1"/>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linds(horizontal)">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342900" lvl="1" indent="-342900">
              <a:buFont typeface="Arial" charset="0"/>
              <a:buChar char="•"/>
            </a:pPr>
            <a:r>
              <a:rPr lang="en-US" sz="3200" i="1" dirty="0" smtClean="0">
                <a:solidFill>
                  <a:schemeClr val="bg1"/>
                </a:solidFill>
              </a:rPr>
              <a:t>“Thus the whole scientific system of the orders of society in this age has assumed the form of a </a:t>
            </a:r>
            <a:r>
              <a:rPr lang="en-US" sz="3200" i="1" dirty="0" smtClean="0">
                <a:solidFill>
                  <a:srgbClr val="FF0000"/>
                </a:solidFill>
              </a:rPr>
              <a:t>vitiated caste system</a:t>
            </a:r>
            <a:r>
              <a:rPr lang="en-US" sz="3200" i="1" dirty="0" smtClean="0">
                <a:solidFill>
                  <a:schemeClr val="bg1"/>
                </a:solidFill>
              </a:rPr>
              <a:t>, </a:t>
            </a:r>
            <a:r>
              <a:rPr lang="en-US" sz="3200" i="1" u="sng" dirty="0" smtClean="0">
                <a:solidFill>
                  <a:schemeClr val="bg1"/>
                </a:solidFill>
              </a:rPr>
              <a:t>which is now being uprooted by another class of men similarly influenced by the age of Kali</a:t>
            </a:r>
            <a:r>
              <a:rPr lang="en-US" sz="3200" i="1" dirty="0" smtClean="0">
                <a:solidFill>
                  <a:schemeClr val="bg1"/>
                </a:solidFill>
              </a:rPr>
              <a:t>. One should see to the root cause of vitiation and not try to condemn the system as it is, without knowledge of its scientific value.”</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Practical Application</a:t>
            </a:r>
            <a:br>
              <a:rPr lang="en-US" dirty="0" smtClean="0">
                <a:solidFill>
                  <a:schemeClr val="bg1"/>
                </a:solidFill>
              </a:rPr>
            </a:br>
            <a:endParaRPr lang="en-US" dirty="0"/>
          </a:p>
        </p:txBody>
      </p:sp>
      <p:sp>
        <p:nvSpPr>
          <p:cNvPr id="3" name="Content Placeholder 2"/>
          <p:cNvSpPr>
            <a:spLocks noGrp="1"/>
          </p:cNvSpPr>
          <p:nvPr>
            <p:ph idx="1"/>
          </p:nvPr>
        </p:nvSpPr>
        <p:spPr>
          <a:xfrm>
            <a:off x="457200" y="1031964"/>
            <a:ext cx="8229600" cy="4525963"/>
          </a:xfrm>
        </p:spPr>
        <p:txBody>
          <a:bodyPr/>
          <a:lstStyle/>
          <a:p>
            <a:r>
              <a:rPr lang="en-US" sz="2400" dirty="0" smtClean="0">
                <a:solidFill>
                  <a:schemeClr val="bg1"/>
                </a:solidFill>
              </a:rPr>
              <a:t>Is this foregone history 5000 years back?</a:t>
            </a:r>
          </a:p>
          <a:p>
            <a:pPr lvl="1"/>
            <a:r>
              <a:rPr lang="en-US" sz="2400" dirty="0" err="1" smtClean="0">
                <a:solidFill>
                  <a:schemeClr val="bg1"/>
                </a:solidFill>
              </a:rPr>
              <a:t>Sringi</a:t>
            </a:r>
            <a:r>
              <a:rPr lang="en-US" sz="2400" dirty="0" smtClean="0">
                <a:solidFill>
                  <a:schemeClr val="bg1"/>
                </a:solidFill>
              </a:rPr>
              <a:t> </a:t>
            </a:r>
            <a:r>
              <a:rPr lang="en-US" sz="2400" dirty="0" smtClean="0">
                <a:solidFill>
                  <a:schemeClr val="bg1"/>
                </a:solidFill>
              </a:rPr>
              <a:t>is here right now, in this room…</a:t>
            </a:r>
          </a:p>
          <a:p>
            <a:pPr lvl="2"/>
            <a:r>
              <a:rPr lang="en-US" sz="2000" dirty="0" smtClean="0">
                <a:solidFill>
                  <a:schemeClr val="bg1"/>
                </a:solidFill>
              </a:rPr>
              <a:t>He is speaking to you….</a:t>
            </a:r>
            <a:endParaRPr lang="en-US" sz="2000" dirty="0" smtClean="0">
              <a:solidFill>
                <a:schemeClr val="bg1"/>
              </a:solidFill>
            </a:endParaRPr>
          </a:p>
          <a:p>
            <a:r>
              <a:rPr lang="en-US" sz="2400" dirty="0" smtClean="0">
                <a:solidFill>
                  <a:srgbClr val="FF0000"/>
                </a:solidFill>
              </a:rPr>
              <a:t>Pride</a:t>
            </a:r>
          </a:p>
          <a:p>
            <a:pPr lvl="1"/>
            <a:r>
              <a:rPr lang="en-US" sz="2400" dirty="0" smtClean="0">
                <a:solidFill>
                  <a:schemeClr val="bg1"/>
                </a:solidFill>
              </a:rPr>
              <a:t>When </a:t>
            </a:r>
            <a:r>
              <a:rPr lang="en-US" sz="2400" dirty="0" smtClean="0">
                <a:solidFill>
                  <a:schemeClr val="bg1"/>
                </a:solidFill>
              </a:rPr>
              <a:t>we are proud, we are providing a foothold to Kali – within and without</a:t>
            </a:r>
          </a:p>
          <a:p>
            <a:pPr lvl="2"/>
            <a:r>
              <a:rPr lang="en-US" sz="2000" dirty="0" smtClean="0">
                <a:solidFill>
                  <a:schemeClr val="bg1"/>
                </a:solidFill>
              </a:rPr>
              <a:t>Anger, Delusion follow</a:t>
            </a:r>
          </a:p>
          <a:p>
            <a:pPr lvl="3"/>
            <a:r>
              <a:rPr lang="en-US" sz="1600" dirty="0" smtClean="0">
                <a:solidFill>
                  <a:schemeClr val="bg1"/>
                </a:solidFill>
              </a:rPr>
              <a:t>Consequences could be far reaching</a:t>
            </a:r>
          </a:p>
          <a:p>
            <a:pPr lvl="1"/>
            <a:r>
              <a:rPr lang="en-US" sz="2400" dirty="0" smtClean="0">
                <a:solidFill>
                  <a:schemeClr val="bg1"/>
                </a:solidFill>
              </a:rPr>
              <a:t>Counter</a:t>
            </a:r>
          </a:p>
          <a:p>
            <a:pPr lvl="2"/>
            <a:r>
              <a:rPr lang="en-US" sz="1800" dirty="0" smtClean="0">
                <a:solidFill>
                  <a:schemeClr val="bg1"/>
                </a:solidFill>
              </a:rPr>
              <a:t>Remove I and Mine – It is our enemy!</a:t>
            </a:r>
          </a:p>
          <a:p>
            <a:pPr lvl="2"/>
            <a:r>
              <a:rPr lang="en-US" sz="1800" dirty="0" smtClean="0">
                <a:solidFill>
                  <a:schemeClr val="bg1"/>
                </a:solidFill>
              </a:rPr>
              <a:t>Cultivate </a:t>
            </a:r>
            <a:r>
              <a:rPr lang="en-US" sz="1800" dirty="0" smtClean="0">
                <a:solidFill>
                  <a:schemeClr val="bg1"/>
                </a:solidFill>
              </a:rPr>
              <a:t>humility, tolerance</a:t>
            </a:r>
          </a:p>
          <a:p>
            <a:pPr lvl="3"/>
            <a:r>
              <a:rPr lang="en-US" sz="1600" u="sng" dirty="0" smtClean="0">
                <a:solidFill>
                  <a:schemeClr val="bg1"/>
                </a:solidFill>
              </a:rPr>
              <a:t>In your day to day interactions</a:t>
            </a:r>
          </a:p>
          <a:p>
            <a:pPr lvl="2"/>
            <a:r>
              <a:rPr lang="en-US" sz="1800" dirty="0" smtClean="0">
                <a:solidFill>
                  <a:schemeClr val="bg1"/>
                </a:solidFill>
              </a:rPr>
              <a:t>Seek advice from </a:t>
            </a:r>
            <a:r>
              <a:rPr lang="en-US" sz="1800" dirty="0" smtClean="0">
                <a:solidFill>
                  <a:schemeClr val="bg1"/>
                </a:solidFill>
              </a:rPr>
              <a:t>seniors (realized devotees) and </a:t>
            </a:r>
            <a:r>
              <a:rPr lang="en-US" sz="1800" dirty="0" smtClean="0">
                <a:solidFill>
                  <a:schemeClr val="bg1"/>
                </a:solidFill>
              </a:rPr>
              <a:t>peers when you need it</a:t>
            </a:r>
          </a:p>
          <a:p>
            <a:pPr lvl="3"/>
            <a:r>
              <a:rPr lang="en-US" sz="1600" dirty="0" smtClean="0">
                <a:solidFill>
                  <a:schemeClr val="bg1"/>
                </a:solidFill>
              </a:rPr>
              <a:t>Sincerely seek to apply them</a:t>
            </a:r>
          </a:p>
          <a:p>
            <a:pPr lvl="3"/>
            <a:r>
              <a:rPr lang="en-US" sz="1600" dirty="0" smtClean="0">
                <a:solidFill>
                  <a:schemeClr val="bg1"/>
                </a:solidFill>
              </a:rPr>
              <a:t>Hearing means </a:t>
            </a:r>
            <a:r>
              <a:rPr lang="en-US" sz="1600" dirty="0" smtClean="0">
                <a:solidFill>
                  <a:schemeClr val="bg1"/>
                </a:solidFill>
                <a:sym typeface="Wingdings" pitchFamily="2" charset="2"/>
              </a:rPr>
              <a:t> Hearing + Action</a:t>
            </a:r>
          </a:p>
          <a:p>
            <a:pPr lvl="2"/>
            <a:r>
              <a:rPr lang="en-US" sz="1800" dirty="0" smtClean="0">
                <a:solidFill>
                  <a:schemeClr val="bg1"/>
                </a:solidFill>
                <a:sym typeface="Wingdings" pitchFamily="2" charset="2"/>
              </a:rPr>
              <a:t>Remember “</a:t>
            </a:r>
            <a:r>
              <a:rPr lang="en-US" sz="1800" i="1" dirty="0" err="1" smtClean="0">
                <a:solidFill>
                  <a:schemeClr val="bg1"/>
                </a:solidFill>
              </a:rPr>
              <a:t>Punar</a:t>
            </a:r>
            <a:r>
              <a:rPr lang="en-US" sz="1800" i="1" dirty="0" smtClean="0">
                <a:solidFill>
                  <a:schemeClr val="bg1"/>
                </a:solidFill>
              </a:rPr>
              <a:t> </a:t>
            </a:r>
            <a:r>
              <a:rPr lang="en-US" sz="1800" i="1" dirty="0" err="1" smtClean="0">
                <a:solidFill>
                  <a:schemeClr val="bg1"/>
                </a:solidFill>
              </a:rPr>
              <a:t>Mushtika</a:t>
            </a:r>
            <a:r>
              <a:rPr lang="en-US" sz="1800" i="1" dirty="0" smtClean="0">
                <a:solidFill>
                  <a:schemeClr val="bg1"/>
                </a:solidFill>
              </a:rPr>
              <a:t> </a:t>
            </a:r>
            <a:r>
              <a:rPr lang="en-US" sz="1800" i="1" dirty="0" err="1" smtClean="0">
                <a:solidFill>
                  <a:schemeClr val="bg1"/>
                </a:solidFill>
              </a:rPr>
              <a:t>Bhava</a:t>
            </a:r>
            <a:r>
              <a:rPr lang="en-US" sz="1800" dirty="0" smtClean="0">
                <a:solidFill>
                  <a:schemeClr val="bg1"/>
                </a:solidFill>
              </a:rPr>
              <a:t>“</a:t>
            </a:r>
          </a:p>
          <a:p>
            <a:pPr lvl="2"/>
            <a:endParaRPr lang="en-US" dirty="0" smtClean="0">
              <a:solidFill>
                <a:schemeClr val="bg1"/>
              </a:solidFill>
            </a:endParaRPr>
          </a:p>
          <a:p>
            <a:pPr lvl="2"/>
            <a:endParaRPr lang="en-US" dirty="0" smtClean="0">
              <a:solidFill>
                <a:schemeClr val="bg1"/>
              </a:solidFill>
            </a:endParaRPr>
          </a:p>
          <a:p>
            <a:pPr lvl="1"/>
            <a:endParaRPr lang="en-US" dirty="0" smtClean="0">
              <a:solidFill>
                <a:schemeClr val="bg1"/>
              </a:solidFill>
            </a:endParaRPr>
          </a:p>
          <a:p>
            <a:endParaRPr lang="en-US" dirty="0" smtClean="0">
              <a:solidFill>
                <a:schemeClr val="bg1"/>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linds(horizontal)">
                                      <p:cBhvr>
                                        <p:cTn id="41" dur="500"/>
                                        <p:tgtEl>
                                          <p:spTgt spid="3">
                                            <p:txEl>
                                              <p:pRg st="8" end="8"/>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linds(horizontal)">
                                      <p:cBhvr>
                                        <p:cTn id="44" dur="500"/>
                                        <p:tgtEl>
                                          <p:spTgt spid="3">
                                            <p:txEl>
                                              <p:pRg st="9" end="9"/>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linds(horizontal)">
                                      <p:cBhvr>
                                        <p:cTn id="47" dur="500"/>
                                        <p:tgtEl>
                                          <p:spTgt spid="3">
                                            <p:txEl>
                                              <p:pRg st="10" end="10"/>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blinds(horizontal)">
                                      <p:cBhvr>
                                        <p:cTn id="50" dur="500"/>
                                        <p:tgtEl>
                                          <p:spTgt spid="3">
                                            <p:txEl>
                                              <p:pRg st="11" end="11"/>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blinds(horizontal)">
                                      <p:cBhvr>
                                        <p:cTn id="53" dur="500"/>
                                        <p:tgtEl>
                                          <p:spTgt spid="3">
                                            <p:txEl>
                                              <p:pRg st="12" end="12"/>
                                            </p:txEl>
                                          </p:spTgt>
                                        </p:tgtEl>
                                      </p:cBhvr>
                                    </p:animEffect>
                                  </p:childTnLst>
                                </p:cTn>
                              </p:par>
                              <p:par>
                                <p:cTn id="54" presetID="3" presetClass="entr" presetSubtype="10" fill="hold"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blinds(horizontal)">
                                      <p:cBhvr>
                                        <p:cTn id="56" dur="500"/>
                                        <p:tgtEl>
                                          <p:spTgt spid="3">
                                            <p:txEl>
                                              <p:pRg st="13" end="13"/>
                                            </p:txEl>
                                          </p:spTgt>
                                        </p:tgtEl>
                                      </p:cBhvr>
                                    </p:animEffect>
                                  </p:childTnLst>
                                </p:cTn>
                              </p:par>
                              <p:par>
                                <p:cTn id="57" presetID="3" presetClass="entr" presetSubtype="10" fill="hold"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blinds(horizontal)">
                                      <p:cBhvr>
                                        <p:cTn id="59"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Practical Application</a:t>
            </a:r>
            <a:endParaRPr lang="en-US" dirty="0">
              <a:solidFill>
                <a:schemeClr val="bg1"/>
              </a:solidFill>
            </a:endParaRPr>
          </a:p>
        </p:txBody>
      </p:sp>
      <p:sp>
        <p:nvSpPr>
          <p:cNvPr id="3" name="Content Placeholder 2"/>
          <p:cNvSpPr>
            <a:spLocks noGrp="1"/>
          </p:cNvSpPr>
          <p:nvPr>
            <p:ph idx="1"/>
          </p:nvPr>
        </p:nvSpPr>
        <p:spPr>
          <a:xfrm>
            <a:off x="457200" y="1417638"/>
            <a:ext cx="8229600" cy="4525963"/>
          </a:xfrm>
        </p:spPr>
        <p:txBody>
          <a:bodyPr/>
          <a:lstStyle/>
          <a:p>
            <a:r>
              <a:rPr lang="en-US" sz="2000" dirty="0" smtClean="0">
                <a:solidFill>
                  <a:schemeClr val="bg1"/>
                </a:solidFill>
              </a:rPr>
              <a:t>“Thus the downfall of the </a:t>
            </a:r>
            <a:r>
              <a:rPr lang="en-US" sz="2000" dirty="0" err="1" smtClean="0">
                <a:solidFill>
                  <a:schemeClr val="bg1"/>
                </a:solidFill>
              </a:rPr>
              <a:t>brahminical</a:t>
            </a:r>
            <a:r>
              <a:rPr lang="en-US" sz="2000" dirty="0" smtClean="0">
                <a:solidFill>
                  <a:schemeClr val="bg1"/>
                </a:solidFill>
              </a:rPr>
              <a:t> </a:t>
            </a:r>
            <a:r>
              <a:rPr lang="en-US" sz="2000" dirty="0" smtClean="0">
                <a:solidFill>
                  <a:srgbClr val="FF0000"/>
                </a:solidFill>
              </a:rPr>
              <a:t>powers</a:t>
            </a:r>
            <a:r>
              <a:rPr lang="en-US" sz="2000" dirty="0" smtClean="0">
                <a:solidFill>
                  <a:schemeClr val="bg1"/>
                </a:solidFill>
              </a:rPr>
              <a:t> began as they gave importance to birthright without culture”</a:t>
            </a:r>
          </a:p>
          <a:p>
            <a:pPr lvl="1"/>
            <a:r>
              <a:rPr lang="en-US" sz="2000" u="sng" dirty="0" smtClean="0">
                <a:solidFill>
                  <a:schemeClr val="bg1"/>
                </a:solidFill>
              </a:rPr>
              <a:t>If we are connected to someone great, we think we are great</a:t>
            </a:r>
          </a:p>
          <a:p>
            <a:pPr lvl="1"/>
            <a:r>
              <a:rPr lang="en-US" sz="2000" dirty="0" smtClean="0">
                <a:solidFill>
                  <a:schemeClr val="bg1"/>
                </a:solidFill>
              </a:rPr>
              <a:t>Purity is the </a:t>
            </a:r>
            <a:r>
              <a:rPr lang="en-US" sz="2000" dirty="0" smtClean="0">
                <a:solidFill>
                  <a:srgbClr val="FF0000"/>
                </a:solidFill>
              </a:rPr>
              <a:t>force </a:t>
            </a:r>
            <a:endParaRPr lang="en-US" sz="2000" dirty="0" smtClean="0">
              <a:solidFill>
                <a:srgbClr val="FF0000"/>
              </a:solidFill>
            </a:endParaRPr>
          </a:p>
          <a:p>
            <a:pPr lvl="2"/>
            <a:r>
              <a:rPr lang="en-US" sz="1800" dirty="0" smtClean="0">
                <a:solidFill>
                  <a:schemeClr val="bg1"/>
                </a:solidFill>
              </a:rPr>
              <a:t>Has to be within us!</a:t>
            </a:r>
            <a:endParaRPr lang="en-US" sz="1800" dirty="0" smtClean="0">
              <a:solidFill>
                <a:schemeClr val="bg1"/>
              </a:solidFill>
            </a:endParaRPr>
          </a:p>
          <a:p>
            <a:pPr lvl="2"/>
            <a:r>
              <a:rPr lang="en-US" sz="1800" u="sng" dirty="0" smtClean="0">
                <a:solidFill>
                  <a:srgbClr val="FF0000"/>
                </a:solidFill>
              </a:rPr>
              <a:t>Advanced devotee means only one thing - </a:t>
            </a:r>
            <a:r>
              <a:rPr lang="en-US" sz="1800" u="sng" dirty="0" err="1" smtClean="0">
                <a:solidFill>
                  <a:srgbClr val="FF0000"/>
                </a:solidFill>
              </a:rPr>
              <a:t>Amanina</a:t>
            </a:r>
            <a:r>
              <a:rPr lang="en-US" sz="1800" u="sng" dirty="0" smtClean="0">
                <a:solidFill>
                  <a:srgbClr val="FF0000"/>
                </a:solidFill>
              </a:rPr>
              <a:t> </a:t>
            </a:r>
            <a:r>
              <a:rPr lang="en-US" sz="1800" u="sng" dirty="0" err="1" smtClean="0">
                <a:solidFill>
                  <a:srgbClr val="FF0000"/>
                </a:solidFill>
              </a:rPr>
              <a:t>Mana</a:t>
            </a:r>
            <a:r>
              <a:rPr lang="en-US" sz="1800" u="sng" dirty="0" smtClean="0">
                <a:solidFill>
                  <a:srgbClr val="FF0000"/>
                </a:solidFill>
              </a:rPr>
              <a:t> Dena </a:t>
            </a:r>
          </a:p>
          <a:p>
            <a:pPr lvl="3"/>
            <a:r>
              <a:rPr lang="en-US" sz="1600" dirty="0" smtClean="0">
                <a:solidFill>
                  <a:schemeClr val="bg1"/>
                </a:solidFill>
              </a:rPr>
              <a:t>– HH </a:t>
            </a:r>
            <a:r>
              <a:rPr lang="en-US" sz="1600" dirty="0" err="1" smtClean="0">
                <a:solidFill>
                  <a:schemeClr val="bg1"/>
                </a:solidFill>
              </a:rPr>
              <a:t>Radhanath</a:t>
            </a:r>
            <a:r>
              <a:rPr lang="en-US" sz="1600" dirty="0" smtClean="0">
                <a:solidFill>
                  <a:schemeClr val="bg1"/>
                </a:solidFill>
              </a:rPr>
              <a:t> Swami </a:t>
            </a:r>
            <a:r>
              <a:rPr lang="en-US" sz="1600" dirty="0" err="1" smtClean="0">
                <a:solidFill>
                  <a:schemeClr val="bg1"/>
                </a:solidFill>
              </a:rPr>
              <a:t>Maharaj</a:t>
            </a:r>
            <a:endParaRPr lang="en-US" sz="1600" dirty="0" smtClean="0">
              <a:solidFill>
                <a:schemeClr val="bg1"/>
              </a:solidFill>
            </a:endParaRPr>
          </a:p>
          <a:p>
            <a:r>
              <a:rPr lang="en-US" sz="2000" dirty="0" smtClean="0">
                <a:solidFill>
                  <a:schemeClr val="bg1"/>
                </a:solidFill>
              </a:rPr>
              <a:t>Check – “Am I doing this to showoff?”</a:t>
            </a:r>
          </a:p>
          <a:p>
            <a:pPr lvl="1"/>
            <a:r>
              <a:rPr lang="en-US" sz="1800" dirty="0" smtClean="0">
                <a:solidFill>
                  <a:schemeClr val="bg1"/>
                </a:solidFill>
              </a:rPr>
              <a:t>What is my motivation? Appreciation, Respect?</a:t>
            </a:r>
          </a:p>
          <a:p>
            <a:r>
              <a:rPr lang="en-US" sz="2000" dirty="0" smtClean="0">
                <a:solidFill>
                  <a:schemeClr val="bg1"/>
                </a:solidFill>
              </a:rPr>
              <a:t>Always be in good association</a:t>
            </a:r>
          </a:p>
          <a:p>
            <a:pPr lvl="1"/>
            <a:r>
              <a:rPr lang="en-US" sz="1800" dirty="0" smtClean="0">
                <a:solidFill>
                  <a:schemeClr val="bg1"/>
                </a:solidFill>
              </a:rPr>
              <a:t>They will stop you from making blunders</a:t>
            </a:r>
            <a:endParaRPr lang="en-US" sz="1800" dirty="0" smtClean="0">
              <a:solidFill>
                <a:schemeClr val="bg1"/>
              </a:solidFill>
            </a:endParaRPr>
          </a:p>
          <a:p>
            <a:r>
              <a:rPr lang="en-US" sz="2000" dirty="0" smtClean="0">
                <a:solidFill>
                  <a:schemeClr val="bg1"/>
                </a:solidFill>
              </a:rPr>
              <a:t>In </a:t>
            </a:r>
            <a:r>
              <a:rPr lang="en-US" sz="2000" dirty="0" smtClean="0">
                <a:solidFill>
                  <a:schemeClr val="bg1"/>
                </a:solidFill>
              </a:rPr>
              <a:t>a provoking situation</a:t>
            </a:r>
          </a:p>
          <a:p>
            <a:pPr lvl="1"/>
            <a:r>
              <a:rPr lang="en-US" sz="1800" dirty="0" smtClean="0">
                <a:solidFill>
                  <a:schemeClr val="bg1"/>
                </a:solidFill>
              </a:rPr>
              <a:t>Step back - Take your time</a:t>
            </a:r>
          </a:p>
          <a:p>
            <a:pPr lvl="1"/>
            <a:r>
              <a:rPr lang="en-US" sz="1800" dirty="0" smtClean="0">
                <a:solidFill>
                  <a:schemeClr val="bg1"/>
                </a:solidFill>
              </a:rPr>
              <a:t>Take </a:t>
            </a:r>
            <a:r>
              <a:rPr lang="en-US" sz="1800" dirty="0" smtClean="0">
                <a:solidFill>
                  <a:schemeClr val="bg1"/>
                </a:solidFill>
              </a:rPr>
              <a:t>guidance</a:t>
            </a:r>
          </a:p>
          <a:p>
            <a:pPr lvl="1"/>
            <a:r>
              <a:rPr lang="en-US" sz="1800" u="sng" dirty="0" smtClean="0">
                <a:solidFill>
                  <a:srgbClr val="FF0000"/>
                </a:solidFill>
              </a:rPr>
              <a:t>“Greatness of a person has to be estimated by his ability to tolerate provoking situations” – </a:t>
            </a:r>
            <a:r>
              <a:rPr lang="en-US" sz="1800" u="sng" dirty="0" err="1" smtClean="0">
                <a:solidFill>
                  <a:srgbClr val="FF0000"/>
                </a:solidFill>
              </a:rPr>
              <a:t>Srila</a:t>
            </a:r>
            <a:r>
              <a:rPr lang="en-US" sz="1800" u="sng" dirty="0" smtClean="0">
                <a:solidFill>
                  <a:srgbClr val="FF0000"/>
                </a:solidFill>
              </a:rPr>
              <a:t> </a:t>
            </a:r>
            <a:r>
              <a:rPr lang="en-US" sz="1800" u="sng" dirty="0" err="1" smtClean="0">
                <a:solidFill>
                  <a:srgbClr val="FF0000"/>
                </a:solidFill>
              </a:rPr>
              <a:t>Prabhupada</a:t>
            </a:r>
            <a:endParaRPr lang="en-US" sz="1800" u="sng" dirty="0" smtClean="0">
              <a:solidFill>
                <a:srgbClr val="FF0000"/>
              </a:solidFill>
            </a:endParaRPr>
          </a:p>
          <a:p>
            <a:endParaRPr lang="en-US" dirty="0" smtClean="0">
              <a:solidFill>
                <a:schemeClr val="bg1"/>
              </a:solidFill>
            </a:endParaRPr>
          </a:p>
          <a:p>
            <a:endParaRPr lang="en-US" dirty="0" smtClean="0">
              <a:solidFill>
                <a:schemeClr val="bg1"/>
              </a:solidFill>
            </a:endParaRPr>
          </a:p>
          <a:p>
            <a:pPr lvl="1"/>
            <a:endParaRPr lang="en-US"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linds(horizontal)">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blinds(horizontal)">
                                      <p:cBhvr>
                                        <p:cTn id="49" dur="5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blinds(horizontal)">
                                      <p:cBhvr>
                                        <p:cTn id="54" dur="500"/>
                                        <p:tgtEl>
                                          <p:spTgt spid="3">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blinds(horizontal)">
                                      <p:cBhvr>
                                        <p:cTn id="59" dur="500"/>
                                        <p:tgtEl>
                                          <p:spTgt spid="3">
                                            <p:txEl>
                                              <p:pRg st="12" end="1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blinds(horizontal)">
                                      <p:cBhvr>
                                        <p:cTn id="6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References</a:t>
            </a:r>
            <a:endParaRPr lang="en-US" dirty="0">
              <a:solidFill>
                <a:schemeClr val="bg1"/>
              </a:solidFill>
            </a:endParaRPr>
          </a:p>
        </p:txBody>
      </p:sp>
      <p:sp>
        <p:nvSpPr>
          <p:cNvPr id="3" name="Content Placeholder 2"/>
          <p:cNvSpPr>
            <a:spLocks noGrp="1"/>
          </p:cNvSpPr>
          <p:nvPr>
            <p:ph idx="1"/>
          </p:nvPr>
        </p:nvSpPr>
        <p:spPr/>
        <p:txBody>
          <a:bodyPr/>
          <a:lstStyle/>
          <a:p>
            <a:r>
              <a:rPr lang="en-US" dirty="0" err="1" smtClean="0">
                <a:solidFill>
                  <a:schemeClr val="bg1"/>
                </a:solidFill>
              </a:rPr>
              <a:t>Srila</a:t>
            </a:r>
            <a:r>
              <a:rPr lang="en-US" dirty="0" smtClean="0">
                <a:solidFill>
                  <a:schemeClr val="bg1"/>
                </a:solidFill>
              </a:rPr>
              <a:t> </a:t>
            </a:r>
            <a:r>
              <a:rPr lang="en-US" dirty="0" err="1" smtClean="0">
                <a:solidFill>
                  <a:schemeClr val="bg1"/>
                </a:solidFill>
              </a:rPr>
              <a:t>Prabhupada’s</a:t>
            </a:r>
            <a:r>
              <a:rPr lang="en-US" dirty="0" smtClean="0">
                <a:solidFill>
                  <a:schemeClr val="bg1"/>
                </a:solidFill>
              </a:rPr>
              <a:t> purports</a:t>
            </a:r>
          </a:p>
          <a:p>
            <a:r>
              <a:rPr lang="en-US" dirty="0" smtClean="0">
                <a:solidFill>
                  <a:schemeClr val="bg1"/>
                </a:solidFill>
              </a:rPr>
              <a:t>“Unveiling His Lotus Feet” by HG </a:t>
            </a:r>
            <a:r>
              <a:rPr lang="en-US" dirty="0" err="1" smtClean="0">
                <a:solidFill>
                  <a:schemeClr val="bg1"/>
                </a:solidFill>
              </a:rPr>
              <a:t>Bhurijana</a:t>
            </a:r>
            <a:r>
              <a:rPr lang="en-US" dirty="0" smtClean="0">
                <a:solidFill>
                  <a:schemeClr val="bg1"/>
                </a:solidFill>
              </a:rPr>
              <a:t> </a:t>
            </a:r>
            <a:r>
              <a:rPr lang="en-US" dirty="0" smtClean="0">
                <a:solidFill>
                  <a:schemeClr val="bg1"/>
                </a:solidFill>
              </a:rPr>
              <a:t>Prabhu</a:t>
            </a:r>
          </a:p>
          <a:p>
            <a:r>
              <a:rPr lang="en-US" dirty="0" smtClean="0">
                <a:solidFill>
                  <a:schemeClr val="bg1"/>
                </a:solidFill>
              </a:rPr>
              <a:t>HH </a:t>
            </a:r>
            <a:r>
              <a:rPr lang="en-US" dirty="0" err="1" smtClean="0">
                <a:solidFill>
                  <a:schemeClr val="bg1"/>
                </a:solidFill>
              </a:rPr>
              <a:t>Bhakti</a:t>
            </a:r>
            <a:r>
              <a:rPr lang="en-US" dirty="0" smtClean="0">
                <a:solidFill>
                  <a:schemeClr val="bg1"/>
                </a:solidFill>
              </a:rPr>
              <a:t> </a:t>
            </a:r>
            <a:r>
              <a:rPr lang="en-US" dirty="0" err="1" smtClean="0">
                <a:solidFill>
                  <a:schemeClr val="bg1"/>
                </a:solidFill>
              </a:rPr>
              <a:t>Vikas</a:t>
            </a:r>
            <a:r>
              <a:rPr lang="en-US" dirty="0" smtClean="0">
                <a:solidFill>
                  <a:schemeClr val="bg1"/>
                </a:solidFill>
              </a:rPr>
              <a:t> Swami </a:t>
            </a:r>
            <a:r>
              <a:rPr lang="en-US" dirty="0" err="1" smtClean="0">
                <a:solidFill>
                  <a:schemeClr val="bg1"/>
                </a:solidFill>
              </a:rPr>
              <a:t>Maharaj</a:t>
            </a:r>
            <a:r>
              <a:rPr lang="en-US" dirty="0" smtClean="0">
                <a:solidFill>
                  <a:schemeClr val="bg1"/>
                </a:solidFill>
              </a:rPr>
              <a:t> lecture</a:t>
            </a:r>
          </a:p>
          <a:p>
            <a:r>
              <a:rPr lang="en-US" dirty="0" smtClean="0">
                <a:solidFill>
                  <a:schemeClr val="bg1"/>
                </a:solidFill>
              </a:rPr>
              <a:t>HH </a:t>
            </a:r>
            <a:r>
              <a:rPr lang="en-US" dirty="0" err="1" smtClean="0">
                <a:solidFill>
                  <a:schemeClr val="bg1"/>
                </a:solidFill>
              </a:rPr>
              <a:t>Bhakti</a:t>
            </a:r>
            <a:r>
              <a:rPr lang="en-US" dirty="0" smtClean="0">
                <a:solidFill>
                  <a:schemeClr val="bg1"/>
                </a:solidFill>
              </a:rPr>
              <a:t> </a:t>
            </a:r>
            <a:r>
              <a:rPr lang="en-US" dirty="0" err="1" smtClean="0">
                <a:solidFill>
                  <a:schemeClr val="bg1"/>
                </a:solidFill>
              </a:rPr>
              <a:t>Vijnana</a:t>
            </a:r>
            <a:r>
              <a:rPr lang="en-US" dirty="0" smtClean="0">
                <a:solidFill>
                  <a:schemeClr val="bg1"/>
                </a:solidFill>
              </a:rPr>
              <a:t> </a:t>
            </a:r>
            <a:r>
              <a:rPr lang="en-US" dirty="0" err="1" smtClean="0">
                <a:solidFill>
                  <a:schemeClr val="bg1"/>
                </a:solidFill>
              </a:rPr>
              <a:t>Goswami</a:t>
            </a:r>
            <a:r>
              <a:rPr lang="en-US" dirty="0" smtClean="0">
                <a:solidFill>
                  <a:schemeClr val="bg1"/>
                </a:solidFill>
              </a:rPr>
              <a:t> </a:t>
            </a:r>
            <a:r>
              <a:rPr lang="en-US" dirty="0" err="1" smtClean="0">
                <a:solidFill>
                  <a:schemeClr val="bg1"/>
                </a:solidFill>
              </a:rPr>
              <a:t>Maharaj</a:t>
            </a:r>
            <a:r>
              <a:rPr lang="en-US" dirty="0" smtClean="0">
                <a:solidFill>
                  <a:schemeClr val="bg1"/>
                </a:solidFill>
              </a:rPr>
              <a:t> lecture</a:t>
            </a:r>
          </a:p>
          <a:p>
            <a:r>
              <a:rPr lang="en-US" dirty="0" smtClean="0">
                <a:solidFill>
                  <a:schemeClr val="bg1"/>
                </a:solidFill>
              </a:rPr>
              <a:t>HH </a:t>
            </a:r>
            <a:r>
              <a:rPr lang="en-US" dirty="0" err="1" smtClean="0">
                <a:solidFill>
                  <a:schemeClr val="bg1"/>
                </a:solidFill>
              </a:rPr>
              <a:t>Radhanath</a:t>
            </a:r>
            <a:r>
              <a:rPr lang="en-US" dirty="0" smtClean="0">
                <a:solidFill>
                  <a:schemeClr val="bg1"/>
                </a:solidFill>
              </a:rPr>
              <a:t> Swami </a:t>
            </a:r>
            <a:r>
              <a:rPr lang="en-US" dirty="0" err="1" smtClean="0">
                <a:solidFill>
                  <a:schemeClr val="bg1"/>
                </a:solidFill>
              </a:rPr>
              <a:t>Maharaj</a:t>
            </a:r>
            <a:r>
              <a:rPr lang="en-US" dirty="0" smtClean="0">
                <a:solidFill>
                  <a:schemeClr val="bg1"/>
                </a:solidFill>
              </a:rPr>
              <a:t> lecture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1.6.20</a:t>
            </a:r>
            <a:endParaRPr lang="en-US" dirty="0">
              <a:solidFill>
                <a:schemeClr val="bg1"/>
              </a:solidFill>
            </a:endParaRPr>
          </a:p>
        </p:txBody>
      </p:sp>
      <p:sp>
        <p:nvSpPr>
          <p:cNvPr id="3" name="Content Placeholder 2"/>
          <p:cNvSpPr>
            <a:spLocks noGrp="1"/>
          </p:cNvSpPr>
          <p:nvPr>
            <p:ph idx="1"/>
          </p:nvPr>
        </p:nvSpPr>
        <p:spPr/>
        <p:txBody>
          <a:bodyPr/>
          <a:lstStyle/>
          <a:p>
            <a:r>
              <a:rPr lang="en-US" sz="2000" dirty="0" smtClean="0">
                <a:solidFill>
                  <a:schemeClr val="bg1"/>
                </a:solidFill>
              </a:rPr>
              <a:t>A devotee always feels pangs of separation</a:t>
            </a:r>
          </a:p>
          <a:p>
            <a:pPr lvl="1"/>
            <a:r>
              <a:rPr lang="en-US" sz="1800" dirty="0" smtClean="0">
                <a:solidFill>
                  <a:schemeClr val="bg1"/>
                </a:solidFill>
              </a:rPr>
              <a:t>That is transcendental ecstasy</a:t>
            </a:r>
          </a:p>
          <a:p>
            <a:pPr lvl="1"/>
            <a:r>
              <a:rPr lang="en-US" sz="1800" dirty="0" smtClean="0">
                <a:solidFill>
                  <a:schemeClr val="bg1"/>
                </a:solidFill>
              </a:rPr>
              <a:t>Separation from Krishna’s devotees, Krishna’s name, Krishna’s service, Krishna </a:t>
            </a:r>
            <a:r>
              <a:rPr lang="en-US" sz="1800" dirty="0" err="1" smtClean="0">
                <a:solidFill>
                  <a:schemeClr val="bg1"/>
                </a:solidFill>
              </a:rPr>
              <a:t>Katha</a:t>
            </a:r>
            <a:endParaRPr lang="en-US" sz="1800" dirty="0" smtClean="0">
              <a:solidFill>
                <a:schemeClr val="bg1"/>
              </a:solidFill>
            </a:endParaRPr>
          </a:p>
          <a:p>
            <a:pPr lvl="2"/>
            <a:r>
              <a:rPr lang="en-US" sz="1800" dirty="0" smtClean="0">
                <a:solidFill>
                  <a:schemeClr val="bg1"/>
                </a:solidFill>
              </a:rPr>
              <a:t>Just be sincere</a:t>
            </a:r>
          </a:p>
          <a:p>
            <a:r>
              <a:rPr lang="en-US" sz="2000" dirty="0" smtClean="0">
                <a:solidFill>
                  <a:schemeClr val="bg1"/>
                </a:solidFill>
              </a:rPr>
              <a:t>Perceiving the Lord</a:t>
            </a:r>
          </a:p>
          <a:p>
            <a:pPr lvl="1"/>
            <a:r>
              <a:rPr lang="en-US" sz="1600" dirty="0" smtClean="0">
                <a:solidFill>
                  <a:schemeClr val="bg1"/>
                </a:solidFill>
              </a:rPr>
              <a:t>Lord is above the perception of senses</a:t>
            </a:r>
          </a:p>
          <a:p>
            <a:pPr lvl="1"/>
            <a:r>
              <a:rPr lang="en-US" sz="1600" dirty="0" smtClean="0">
                <a:solidFill>
                  <a:schemeClr val="bg1"/>
                </a:solidFill>
              </a:rPr>
              <a:t>Still out of His causeless mercy He makes Himself perceptible</a:t>
            </a:r>
          </a:p>
          <a:p>
            <a:pPr lvl="2"/>
            <a:r>
              <a:rPr lang="en-US" sz="1600" dirty="0" smtClean="0">
                <a:solidFill>
                  <a:schemeClr val="bg1"/>
                </a:solidFill>
              </a:rPr>
              <a:t>To one who He is pleased with</a:t>
            </a:r>
          </a:p>
          <a:p>
            <a:pPr lvl="2"/>
            <a:r>
              <a:rPr lang="en-US" sz="1600" dirty="0" smtClean="0">
                <a:solidFill>
                  <a:schemeClr val="bg1"/>
                </a:solidFill>
              </a:rPr>
              <a:t>Not to the non-devotees (BG 7.25)</a:t>
            </a:r>
          </a:p>
          <a:p>
            <a:pPr lvl="1"/>
            <a:r>
              <a:rPr lang="en-US" sz="1600" dirty="0" smtClean="0">
                <a:solidFill>
                  <a:schemeClr val="bg1"/>
                </a:solidFill>
              </a:rPr>
              <a:t>Special gift only for Sri </a:t>
            </a:r>
            <a:r>
              <a:rPr lang="en-US" sz="1600" dirty="0" err="1" smtClean="0">
                <a:solidFill>
                  <a:schemeClr val="bg1"/>
                </a:solidFill>
              </a:rPr>
              <a:t>Narada</a:t>
            </a:r>
            <a:endParaRPr lang="en-US" sz="1600" dirty="0" smtClean="0">
              <a:solidFill>
                <a:schemeClr val="bg1"/>
              </a:solidFill>
            </a:endParaRPr>
          </a:p>
          <a:p>
            <a:pPr lvl="2"/>
            <a:r>
              <a:rPr lang="en-US" sz="1600" dirty="0" smtClean="0">
                <a:solidFill>
                  <a:schemeClr val="bg1"/>
                </a:solidFill>
              </a:rPr>
              <a:t>He could see during probationary period of DS</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blinds(horizontal)">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1.6.21</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hantāsmiñ janmani bhavān</a:t>
            </a:r>
          </a:p>
          <a:p>
            <a:pPr algn="ctr">
              <a:buNone/>
            </a:pPr>
            <a:r>
              <a:rPr lang="vi-VN" sz="1800" dirty="0" smtClean="0">
                <a:solidFill>
                  <a:schemeClr val="bg1"/>
                </a:solidFill>
              </a:rPr>
              <a:t>mā māḿ draṣṭum ihārhati</a:t>
            </a:r>
          </a:p>
          <a:p>
            <a:pPr algn="ctr">
              <a:buNone/>
            </a:pPr>
            <a:r>
              <a:rPr lang="vi-VN" sz="1800" dirty="0" smtClean="0">
                <a:solidFill>
                  <a:schemeClr val="bg1"/>
                </a:solidFill>
              </a:rPr>
              <a:t>avipakva-kaṣāyāṇāḿ</a:t>
            </a:r>
          </a:p>
          <a:p>
            <a:pPr algn="ctr">
              <a:buNone/>
            </a:pPr>
            <a:r>
              <a:rPr lang="vi-VN" sz="1800" dirty="0" smtClean="0">
                <a:solidFill>
                  <a:schemeClr val="bg1"/>
                </a:solidFill>
              </a:rPr>
              <a:t>durdarśo 'haḿ kuyoginām</a:t>
            </a:r>
          </a:p>
          <a:p>
            <a:pPr algn="ctr">
              <a:buNone/>
            </a:pPr>
            <a:r>
              <a:rPr lang="vi-VN" sz="1800" b="1" dirty="0" smtClean="0">
                <a:solidFill>
                  <a:schemeClr val="bg1"/>
                </a:solidFill>
              </a:rPr>
              <a:t>SYNONYMS</a:t>
            </a:r>
          </a:p>
          <a:p>
            <a:pPr algn="ctr">
              <a:buNone/>
            </a:pPr>
            <a:r>
              <a:rPr lang="vi-VN" sz="1800" dirty="0" smtClean="0">
                <a:solidFill>
                  <a:schemeClr val="bg1"/>
                </a:solidFill>
              </a:rPr>
              <a:t>hanta — O Nārada; asmin — this; janmani — duration of life; bhavān — yourself; mā — not; mām — Me; draṣṭum — to see; iha — here; arhati — deserve; avipakva — immature; kaṣāyāṇām — material dirt; durdarśaḥ — difficult to be seen; aham — I; kuyoginām — incomplete in service.</a:t>
            </a:r>
          </a:p>
          <a:p>
            <a:pPr algn="ctr">
              <a:buNone/>
            </a:pPr>
            <a:r>
              <a:rPr lang="vi-VN" sz="1800" b="1" dirty="0" smtClean="0">
                <a:solidFill>
                  <a:schemeClr val="bg1"/>
                </a:solidFill>
              </a:rPr>
              <a:t>TRANSLATION</a:t>
            </a:r>
          </a:p>
          <a:p>
            <a:pPr algn="ctr">
              <a:buNone/>
            </a:pPr>
            <a:r>
              <a:rPr lang="vi-VN" sz="1800" dirty="0" smtClean="0">
                <a:solidFill>
                  <a:schemeClr val="bg1"/>
                </a:solidFill>
              </a:rPr>
              <a:t>O Nārada [the Lord spoke], I regret that during this lifetime you will not be able to see Me anymore. Those who are incomplete in service and who are not completely free from all material taints can hardly see Me.</a:t>
            </a:r>
          </a:p>
          <a:p>
            <a:pPr algn="ct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1.6.21</a:t>
            </a:r>
            <a:endParaRPr lang="en-US" dirty="0">
              <a:solidFill>
                <a:schemeClr val="bg1"/>
              </a:solidFill>
            </a:endParaRPr>
          </a:p>
        </p:txBody>
      </p:sp>
      <p:sp>
        <p:nvSpPr>
          <p:cNvPr id="3" name="Content Placeholder 2"/>
          <p:cNvSpPr>
            <a:spLocks noGrp="1"/>
          </p:cNvSpPr>
          <p:nvPr>
            <p:ph idx="1"/>
          </p:nvPr>
        </p:nvSpPr>
        <p:spPr>
          <a:xfrm>
            <a:off x="457200" y="1138518"/>
            <a:ext cx="8229600" cy="4525963"/>
          </a:xfrm>
        </p:spPr>
        <p:txBody>
          <a:bodyPr/>
          <a:lstStyle/>
          <a:p>
            <a:r>
              <a:rPr lang="en-US" sz="2000" dirty="0" smtClean="0">
                <a:solidFill>
                  <a:schemeClr val="bg1"/>
                </a:solidFill>
              </a:rPr>
              <a:t>Supreme Personality of Godhead</a:t>
            </a:r>
          </a:p>
          <a:p>
            <a:pPr lvl="1"/>
            <a:r>
              <a:rPr lang="en-US" sz="1600" dirty="0" smtClean="0">
                <a:solidFill>
                  <a:schemeClr val="bg1"/>
                </a:solidFill>
              </a:rPr>
              <a:t>Most pure</a:t>
            </a:r>
          </a:p>
          <a:p>
            <a:pPr lvl="1"/>
            <a:r>
              <a:rPr lang="en-US" sz="1600" dirty="0" smtClean="0">
                <a:solidFill>
                  <a:schemeClr val="bg1"/>
                </a:solidFill>
              </a:rPr>
              <a:t>One who has slightest tinge of materiality cant approach Him</a:t>
            </a:r>
          </a:p>
          <a:p>
            <a:pPr lvl="2"/>
            <a:r>
              <a:rPr lang="en-US" sz="1400" dirty="0" smtClean="0">
                <a:solidFill>
                  <a:schemeClr val="bg1"/>
                </a:solidFill>
              </a:rPr>
              <a:t>Hold on to </a:t>
            </a:r>
            <a:r>
              <a:rPr lang="en-US" sz="1400" dirty="0" err="1" smtClean="0">
                <a:solidFill>
                  <a:schemeClr val="bg1"/>
                </a:solidFill>
              </a:rPr>
              <a:t>Srila</a:t>
            </a:r>
            <a:r>
              <a:rPr lang="en-US" sz="1400" dirty="0" smtClean="0">
                <a:solidFill>
                  <a:schemeClr val="bg1"/>
                </a:solidFill>
              </a:rPr>
              <a:t> </a:t>
            </a:r>
            <a:r>
              <a:rPr lang="en-US" sz="1400" dirty="0" err="1" smtClean="0">
                <a:solidFill>
                  <a:schemeClr val="bg1"/>
                </a:solidFill>
              </a:rPr>
              <a:t>Prabhupada’s</a:t>
            </a:r>
            <a:r>
              <a:rPr lang="en-US" sz="1400" dirty="0" smtClean="0">
                <a:solidFill>
                  <a:schemeClr val="bg1"/>
                </a:solidFill>
              </a:rPr>
              <a:t> Dhoti!</a:t>
            </a:r>
          </a:p>
          <a:p>
            <a:r>
              <a:rPr lang="en-US" sz="1800" dirty="0" smtClean="0">
                <a:solidFill>
                  <a:schemeClr val="bg1"/>
                </a:solidFill>
              </a:rPr>
              <a:t>Impurity in </a:t>
            </a:r>
            <a:r>
              <a:rPr lang="en-US" sz="1800" dirty="0" err="1" smtClean="0">
                <a:solidFill>
                  <a:schemeClr val="bg1"/>
                </a:solidFill>
              </a:rPr>
              <a:t>Srila</a:t>
            </a:r>
            <a:r>
              <a:rPr lang="en-US" sz="1800" dirty="0" smtClean="0">
                <a:solidFill>
                  <a:schemeClr val="bg1"/>
                </a:solidFill>
              </a:rPr>
              <a:t> </a:t>
            </a:r>
            <a:r>
              <a:rPr lang="en-US" sz="1800" dirty="0" err="1" smtClean="0">
                <a:solidFill>
                  <a:schemeClr val="bg1"/>
                </a:solidFill>
              </a:rPr>
              <a:t>Narada</a:t>
            </a:r>
            <a:r>
              <a:rPr lang="en-US" sz="1800" dirty="0" smtClean="0">
                <a:solidFill>
                  <a:schemeClr val="bg1"/>
                </a:solidFill>
              </a:rPr>
              <a:t> Muni???</a:t>
            </a:r>
          </a:p>
          <a:p>
            <a:pPr lvl="1"/>
            <a:r>
              <a:rPr lang="en-US" sz="2000" dirty="0" smtClean="0">
                <a:solidFill>
                  <a:schemeClr val="bg1"/>
                </a:solidFill>
              </a:rPr>
              <a:t>Mode of goodness</a:t>
            </a:r>
          </a:p>
          <a:p>
            <a:pPr lvl="1"/>
            <a:r>
              <a:rPr lang="en-US" sz="2000" dirty="0" smtClean="0">
                <a:solidFill>
                  <a:schemeClr val="bg1"/>
                </a:solidFill>
              </a:rPr>
              <a:t>Steps of purity – Removal of </a:t>
            </a:r>
          </a:p>
          <a:p>
            <a:pPr lvl="2"/>
            <a:r>
              <a:rPr lang="en-US" sz="1400" dirty="0" smtClean="0">
                <a:solidFill>
                  <a:schemeClr val="bg1"/>
                </a:solidFill>
              </a:rPr>
              <a:t>Passion and Ignorance (Kama and </a:t>
            </a:r>
            <a:r>
              <a:rPr lang="en-US" sz="1400" dirty="0" err="1" smtClean="0">
                <a:solidFill>
                  <a:schemeClr val="bg1"/>
                </a:solidFill>
              </a:rPr>
              <a:t>Lobha</a:t>
            </a:r>
            <a:r>
              <a:rPr lang="en-US" sz="1400" dirty="0" smtClean="0">
                <a:solidFill>
                  <a:schemeClr val="bg1"/>
                </a:solidFill>
              </a:rPr>
              <a:t>)</a:t>
            </a:r>
          </a:p>
          <a:p>
            <a:pPr lvl="2"/>
            <a:r>
              <a:rPr lang="en-US" sz="1400" dirty="0" smtClean="0">
                <a:solidFill>
                  <a:schemeClr val="bg1"/>
                </a:solidFill>
              </a:rPr>
              <a:t>Then goodness 	</a:t>
            </a:r>
          </a:p>
          <a:p>
            <a:pPr lvl="1"/>
            <a:r>
              <a:rPr lang="en-US" sz="2000" dirty="0" smtClean="0">
                <a:solidFill>
                  <a:schemeClr val="bg1"/>
                </a:solidFill>
              </a:rPr>
              <a:t>Searching for God</a:t>
            </a:r>
          </a:p>
          <a:p>
            <a:pPr lvl="2"/>
            <a:r>
              <a:rPr lang="en-US" sz="1400" dirty="0" smtClean="0">
                <a:solidFill>
                  <a:schemeClr val="bg1"/>
                </a:solidFill>
              </a:rPr>
              <a:t>Goodness (Forest)</a:t>
            </a:r>
          </a:p>
          <a:p>
            <a:pPr lvl="2"/>
            <a:r>
              <a:rPr lang="en-US" sz="1400" dirty="0" smtClean="0">
                <a:solidFill>
                  <a:schemeClr val="bg1"/>
                </a:solidFill>
              </a:rPr>
              <a:t>Passion (Cities)</a:t>
            </a:r>
          </a:p>
          <a:p>
            <a:pPr lvl="2"/>
            <a:r>
              <a:rPr lang="en-US" sz="1400" dirty="0" smtClean="0">
                <a:solidFill>
                  <a:schemeClr val="bg1"/>
                </a:solidFill>
              </a:rPr>
              <a:t>Ignorance (Brothels, Night clubs)</a:t>
            </a:r>
          </a:p>
          <a:p>
            <a:pPr lvl="2"/>
            <a:r>
              <a:rPr lang="en-US" sz="1400" dirty="0" smtClean="0">
                <a:solidFill>
                  <a:schemeClr val="bg1"/>
                </a:solidFill>
              </a:rPr>
              <a:t>Transcendence (Temple)</a:t>
            </a:r>
          </a:p>
          <a:p>
            <a:pPr lvl="3"/>
            <a:r>
              <a:rPr lang="en-US" sz="1400" dirty="0" smtClean="0">
                <a:solidFill>
                  <a:schemeClr val="bg1"/>
                </a:solidFill>
              </a:rPr>
              <a:t>Recommended for neophyte devotees (Deity Worship – Beginning of DS)</a:t>
            </a:r>
          </a:p>
          <a:p>
            <a:pPr marL="342900" lvl="1" indent="-342900">
              <a:buFont typeface="Arial" charset="0"/>
              <a:buChar char="•"/>
            </a:pPr>
            <a:r>
              <a:rPr lang="en-US" sz="1800" dirty="0" err="1" smtClean="0">
                <a:solidFill>
                  <a:schemeClr val="bg1"/>
                </a:solidFill>
              </a:rPr>
              <a:t>Narada</a:t>
            </a:r>
            <a:r>
              <a:rPr lang="en-US" sz="1800" dirty="0" smtClean="0">
                <a:solidFill>
                  <a:schemeClr val="bg1"/>
                </a:solidFill>
              </a:rPr>
              <a:t> Muni’s current life</a:t>
            </a:r>
          </a:p>
          <a:p>
            <a:pPr lvl="1"/>
            <a:r>
              <a:rPr lang="en-US" sz="1800" dirty="0" smtClean="0">
                <a:solidFill>
                  <a:srgbClr val="FF0000"/>
                </a:solidFill>
              </a:rPr>
              <a:t>Preaching</a:t>
            </a:r>
            <a:r>
              <a:rPr lang="en-US" sz="1800" dirty="0" smtClean="0">
                <a:solidFill>
                  <a:schemeClr val="bg1"/>
                </a:solidFill>
              </a:rPr>
              <a:t> instead of going to forest</a:t>
            </a:r>
          </a:p>
          <a:p>
            <a:pPr lvl="1"/>
            <a:r>
              <a:rPr lang="en-US" sz="1800" dirty="0" smtClean="0">
                <a:solidFill>
                  <a:schemeClr val="bg1"/>
                </a:solidFill>
              </a:rPr>
              <a:t>We follow in his footsteps</a:t>
            </a:r>
          </a:p>
          <a:p>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linds(horizont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blinds(horizontal)">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blinds(horizontal)">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blinds(horizontal)">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blinds(horizontal)">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All on a platter!</a:t>
            </a:r>
            <a:endParaRPr lang="en-US" dirty="0">
              <a:solidFill>
                <a:schemeClr val="bg1"/>
              </a:solidFill>
            </a:endParaRPr>
          </a:p>
        </p:txBody>
      </p:sp>
      <p:sp>
        <p:nvSpPr>
          <p:cNvPr id="3" name="Content Placeholder 2"/>
          <p:cNvSpPr>
            <a:spLocks noGrp="1"/>
          </p:cNvSpPr>
          <p:nvPr>
            <p:ph idx="1"/>
          </p:nvPr>
        </p:nvSpPr>
        <p:spPr>
          <a:xfrm>
            <a:off x="376518" y="1340223"/>
            <a:ext cx="8229600" cy="4525963"/>
          </a:xfrm>
        </p:spPr>
        <p:txBody>
          <a:bodyPr/>
          <a:lstStyle/>
          <a:p>
            <a:r>
              <a:rPr lang="en-US" dirty="0" smtClean="0">
                <a:solidFill>
                  <a:schemeClr val="bg1"/>
                </a:solidFill>
              </a:rPr>
              <a:t>Best transcendental environment</a:t>
            </a:r>
          </a:p>
          <a:p>
            <a:pPr lvl="1"/>
            <a:r>
              <a:rPr lang="en-US" dirty="0" smtClean="0">
                <a:solidFill>
                  <a:srgbClr val="FF0000"/>
                </a:solidFill>
              </a:rPr>
              <a:t>One of the best temples</a:t>
            </a:r>
          </a:p>
          <a:p>
            <a:pPr lvl="2"/>
            <a:r>
              <a:rPr lang="en-US" dirty="0" smtClean="0">
                <a:solidFill>
                  <a:schemeClr val="bg1"/>
                </a:solidFill>
              </a:rPr>
              <a:t>Enthusiastic, energetic</a:t>
            </a:r>
          </a:p>
          <a:p>
            <a:pPr lvl="1"/>
            <a:r>
              <a:rPr lang="en-US" dirty="0" smtClean="0">
                <a:solidFill>
                  <a:schemeClr val="bg1"/>
                </a:solidFill>
              </a:rPr>
              <a:t>Most Loving devotees</a:t>
            </a:r>
          </a:p>
          <a:p>
            <a:r>
              <a:rPr lang="en-US" dirty="0" smtClean="0">
                <a:solidFill>
                  <a:schemeClr val="bg1"/>
                </a:solidFill>
              </a:rPr>
              <a:t>On top of that</a:t>
            </a:r>
          </a:p>
          <a:p>
            <a:pPr lvl="1"/>
            <a:r>
              <a:rPr lang="en-US" dirty="0" smtClean="0">
                <a:solidFill>
                  <a:schemeClr val="bg1"/>
                </a:solidFill>
              </a:rPr>
              <a:t>Most wealthy country</a:t>
            </a:r>
          </a:p>
          <a:p>
            <a:pPr lvl="1"/>
            <a:r>
              <a:rPr lang="en-US" dirty="0" smtClean="0">
                <a:solidFill>
                  <a:schemeClr val="bg1"/>
                </a:solidFill>
              </a:rPr>
              <a:t>Most successful companies</a:t>
            </a:r>
          </a:p>
          <a:p>
            <a:pPr lvl="1"/>
            <a:r>
              <a:rPr lang="en-US" dirty="0" smtClean="0">
                <a:solidFill>
                  <a:schemeClr val="bg1"/>
                </a:solidFill>
              </a:rPr>
              <a:t>High salaries</a:t>
            </a:r>
          </a:p>
          <a:p>
            <a:pPr lvl="1"/>
            <a:r>
              <a:rPr lang="en-US" dirty="0" smtClean="0">
                <a:solidFill>
                  <a:schemeClr val="bg1"/>
                </a:solidFill>
              </a:rPr>
              <a:t>Beautiful neighborhood</a:t>
            </a:r>
          </a:p>
          <a:p>
            <a:pPr lvl="1"/>
            <a:r>
              <a:rPr lang="en-US" dirty="0" smtClean="0">
                <a:solidFill>
                  <a:schemeClr val="bg1"/>
                </a:solidFill>
              </a:rPr>
              <a:t>Minimum travel</a:t>
            </a:r>
          </a:p>
          <a:p>
            <a:pPr lvl="1"/>
            <a:endParaRPr lang="en-US" dirty="0"/>
          </a:p>
        </p:txBody>
      </p:sp>
      <p:sp>
        <p:nvSpPr>
          <p:cNvPr id="8" name="TextBox 7"/>
          <p:cNvSpPr txBox="1"/>
          <p:nvPr/>
        </p:nvSpPr>
        <p:spPr>
          <a:xfrm>
            <a:off x="4527176" y="3120153"/>
            <a:ext cx="3951723" cy="769441"/>
          </a:xfrm>
          <a:prstGeom prst="rect">
            <a:avLst/>
          </a:prstGeom>
          <a:solidFill>
            <a:schemeClr val="accent1"/>
          </a:solidFill>
        </p:spPr>
        <p:txBody>
          <a:bodyPr wrap="none" rtlCol="0">
            <a:spAutoFit/>
          </a:bodyPr>
          <a:lstStyle/>
          <a:p>
            <a:r>
              <a:rPr lang="en-US" sz="4400" dirty="0" smtClean="0">
                <a:solidFill>
                  <a:srgbClr val="FF0000"/>
                </a:solidFill>
              </a:rPr>
              <a:t>So lets preach!</a:t>
            </a:r>
            <a:endParaRPr lang="en-US" sz="4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linds(horizont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linds(horizontal)">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6147" name="Content Placeholder 2"/>
          <p:cNvSpPr>
            <a:spLocks noGrp="1"/>
          </p:cNvSpPr>
          <p:nvPr>
            <p:ph idx="1"/>
          </p:nvPr>
        </p:nvSpPr>
        <p:spPr/>
        <p:txBody>
          <a:bodyPr/>
          <a:lstStyle/>
          <a:p>
            <a:pPr algn="ctr">
              <a:lnSpc>
                <a:spcPct val="80000"/>
              </a:lnSpc>
              <a:buFontTx/>
              <a:buNone/>
            </a:pPr>
            <a:r>
              <a:rPr lang="en-US" sz="2000" smtClean="0">
                <a:solidFill>
                  <a:schemeClr val="bg1"/>
                </a:solidFill>
              </a:rPr>
              <a:t>nañöa-präyeñv abhadreñu</a:t>
            </a:r>
          </a:p>
          <a:p>
            <a:pPr algn="ctr">
              <a:lnSpc>
                <a:spcPct val="80000"/>
              </a:lnSpc>
              <a:buFontTx/>
              <a:buNone/>
            </a:pPr>
            <a:r>
              <a:rPr lang="en-US" sz="2000" smtClean="0">
                <a:solidFill>
                  <a:schemeClr val="bg1"/>
                </a:solidFill>
              </a:rPr>
              <a:t>nityaà bhägavata-sevayä</a:t>
            </a:r>
          </a:p>
          <a:p>
            <a:pPr algn="ctr">
              <a:lnSpc>
                <a:spcPct val="80000"/>
              </a:lnSpc>
              <a:buFontTx/>
              <a:buNone/>
            </a:pPr>
            <a:r>
              <a:rPr lang="en-US" sz="2000" smtClean="0">
                <a:solidFill>
                  <a:schemeClr val="bg1"/>
                </a:solidFill>
              </a:rPr>
              <a:t>bhagavaty uttama-çloke</a:t>
            </a:r>
          </a:p>
          <a:p>
            <a:pPr algn="ctr">
              <a:lnSpc>
                <a:spcPct val="80000"/>
              </a:lnSpc>
              <a:buFontTx/>
              <a:buNone/>
            </a:pPr>
            <a:r>
              <a:rPr lang="en-US" sz="2000" smtClean="0">
                <a:solidFill>
                  <a:schemeClr val="bg1"/>
                </a:solidFill>
              </a:rPr>
              <a:t>bhaktir bhavati naiñöhiké</a:t>
            </a:r>
          </a:p>
          <a:p>
            <a:pPr>
              <a:lnSpc>
                <a:spcPct val="80000"/>
              </a:lnSpc>
              <a:buFontTx/>
              <a:buNone/>
            </a:pPr>
            <a:endParaRPr lang="en-US" sz="2000" smtClean="0">
              <a:solidFill>
                <a:schemeClr val="bg1"/>
              </a:solidFill>
            </a:endParaRPr>
          </a:p>
          <a:p>
            <a:pPr>
              <a:lnSpc>
                <a:spcPct val="80000"/>
              </a:lnSpc>
              <a:buFontTx/>
              <a:buNone/>
            </a:pPr>
            <a:r>
              <a:rPr lang="en-US" sz="2000" smtClean="0">
                <a:solidFill>
                  <a:schemeClr val="bg1"/>
                </a:solidFill>
              </a:rPr>
              <a:t>“By regular attendance in classes on the Bhägavatam and by rendering of service to the pure devotee, all that is troublesome to the heart is almost completely destroyed, and loving service unto the Personality of Godhead, who is praised with transcendental songs, is established as an irrevocable fact.” SB1.2.18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1.6.22</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sakṛd yad darśitaḿ rūpam</a:t>
            </a:r>
          </a:p>
          <a:p>
            <a:pPr algn="ctr">
              <a:buNone/>
            </a:pPr>
            <a:r>
              <a:rPr lang="vi-VN" sz="1800" dirty="0" smtClean="0">
                <a:solidFill>
                  <a:schemeClr val="bg1"/>
                </a:solidFill>
              </a:rPr>
              <a:t>etat kāmāya te 'nagha</a:t>
            </a:r>
          </a:p>
          <a:p>
            <a:pPr algn="ctr">
              <a:buNone/>
            </a:pPr>
            <a:r>
              <a:rPr lang="vi-VN" sz="1800" dirty="0" smtClean="0">
                <a:solidFill>
                  <a:schemeClr val="bg1"/>
                </a:solidFill>
              </a:rPr>
              <a:t>mat-kāmaḥ śanakaiḥ sādhu</a:t>
            </a:r>
          </a:p>
          <a:p>
            <a:pPr algn="ctr">
              <a:buNone/>
            </a:pPr>
            <a:r>
              <a:rPr lang="vi-VN" sz="1800" dirty="0" smtClean="0">
                <a:solidFill>
                  <a:schemeClr val="bg1"/>
                </a:solidFill>
              </a:rPr>
              <a:t>sarvān muñcati hṛc-chayān</a:t>
            </a:r>
          </a:p>
          <a:p>
            <a:pPr algn="ctr">
              <a:buNone/>
            </a:pPr>
            <a:r>
              <a:rPr lang="vi-VN" sz="1800" b="1" dirty="0" smtClean="0">
                <a:solidFill>
                  <a:schemeClr val="bg1"/>
                </a:solidFill>
              </a:rPr>
              <a:t>SYNONYMS</a:t>
            </a:r>
          </a:p>
          <a:p>
            <a:pPr algn="ctr">
              <a:buNone/>
            </a:pPr>
            <a:r>
              <a:rPr lang="vi-VN" sz="1800" dirty="0" smtClean="0">
                <a:solidFill>
                  <a:schemeClr val="bg1"/>
                </a:solidFill>
              </a:rPr>
              <a:t>sakṛt — once only; yat — that; darśitam — shown; rūpam — form; etat — this is; kāmāya — for hankerings; te — your; anagha — O virtuous one; mat — Mine; kāmaḥ — desire; śanakaiḥ — by increasing; sādhuḥ — devotee; sarvān — all; muñcati — gives away; hṛt-śayān — material desires.</a:t>
            </a:r>
          </a:p>
          <a:p>
            <a:pPr algn="ctr">
              <a:buNone/>
            </a:pPr>
            <a:r>
              <a:rPr lang="vi-VN" sz="1800" b="1" dirty="0" smtClean="0">
                <a:solidFill>
                  <a:schemeClr val="bg1"/>
                </a:solidFill>
              </a:rPr>
              <a:t>TRANSLATION</a:t>
            </a:r>
          </a:p>
          <a:p>
            <a:pPr algn="ctr">
              <a:buNone/>
            </a:pPr>
            <a:r>
              <a:rPr lang="vi-VN" sz="1800" dirty="0" smtClean="0">
                <a:solidFill>
                  <a:schemeClr val="bg1"/>
                </a:solidFill>
              </a:rPr>
              <a:t>O virtuous one, you have only once seen My person, and this is just to increase your desire for Me, because the more you hanker for Me, the more you will be freed from all material desires.</a:t>
            </a:r>
          </a:p>
          <a:p>
            <a:pPr algn="ctr">
              <a:buNone/>
            </a:pP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Why does Krishna makes Himself perceptible directly/indirectly?</a:t>
            </a:r>
          </a:p>
          <a:p>
            <a:pPr lvl="1"/>
            <a:r>
              <a:rPr lang="en-US" dirty="0" smtClean="0">
                <a:solidFill>
                  <a:schemeClr val="bg1"/>
                </a:solidFill>
              </a:rPr>
              <a:t>Just to increase our hankering for Him</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solidFill>
                <a:sym typeface="Wingdings" pitchFamily="2" charset="2"/>
              </a:rPr>
              <a:t>Hankering for Krishna </a:t>
            </a:r>
            <a:r>
              <a:rPr lang="en-US" sz="2400" dirty="0" smtClean="0">
                <a:solidFill>
                  <a:schemeClr val="bg1"/>
                </a:solidFill>
                <a:sym typeface="Wingdings" pitchFamily="2" charset="2"/>
              </a:rPr>
              <a:t>= </a:t>
            </a:r>
            <a:r>
              <a:rPr lang="en-US" sz="1800" dirty="0" smtClean="0">
                <a:solidFill>
                  <a:schemeClr val="bg1"/>
                </a:solidFill>
                <a:sym typeface="Wingdings" pitchFamily="2" charset="2"/>
              </a:rPr>
              <a:t>Hankering for His service</a:t>
            </a:r>
            <a:endParaRPr lang="en-US" sz="1600" dirty="0" smtClean="0">
              <a:solidFill>
                <a:schemeClr val="bg1"/>
              </a:solidFill>
              <a:sym typeface="Wingdings" pitchFamily="2" charset="2"/>
            </a:endParaRPr>
          </a:p>
          <a:p>
            <a:pPr lvl="1"/>
            <a:r>
              <a:rPr lang="en-US" sz="1600" dirty="0" smtClean="0">
                <a:solidFill>
                  <a:schemeClr val="bg1"/>
                </a:solidFill>
                <a:sym typeface="Wingdings" pitchFamily="2" charset="2"/>
              </a:rPr>
              <a:t>His service and His person are identical</a:t>
            </a:r>
          </a:p>
          <a:p>
            <a:pPr lvl="1"/>
            <a:r>
              <a:rPr lang="en-US" sz="1600" dirty="0" smtClean="0">
                <a:solidFill>
                  <a:schemeClr val="bg1"/>
                </a:solidFill>
              </a:rPr>
              <a:t>Service to Krishna = Seeing Krishna</a:t>
            </a:r>
          </a:p>
          <a:p>
            <a:pPr lvl="2"/>
            <a:r>
              <a:rPr lang="en-US" sz="1600" dirty="0" smtClean="0">
                <a:solidFill>
                  <a:schemeClr val="bg1"/>
                </a:solidFill>
              </a:rPr>
              <a:t>The only means to see = Service</a:t>
            </a:r>
          </a:p>
          <a:p>
            <a:pPr lvl="3"/>
            <a:r>
              <a:rPr lang="en-US" sz="1400" dirty="0" err="1" smtClean="0">
                <a:solidFill>
                  <a:schemeClr val="bg1"/>
                </a:solidFill>
              </a:rPr>
              <a:t>Atah</a:t>
            </a:r>
            <a:r>
              <a:rPr lang="en-US" sz="1400" dirty="0" smtClean="0">
                <a:solidFill>
                  <a:schemeClr val="bg1"/>
                </a:solidFill>
              </a:rPr>
              <a:t> Sri Krishna </a:t>
            </a:r>
            <a:r>
              <a:rPr lang="en-US" sz="1400" dirty="0" err="1" smtClean="0">
                <a:solidFill>
                  <a:schemeClr val="bg1"/>
                </a:solidFill>
              </a:rPr>
              <a:t>Namadi</a:t>
            </a:r>
            <a:endParaRPr lang="en-US" sz="1400" dirty="0" smtClean="0">
              <a:solidFill>
                <a:schemeClr val="bg1"/>
              </a:solidFill>
            </a:endParaRPr>
          </a:p>
          <a:p>
            <a:r>
              <a:rPr lang="en-US" sz="2000" dirty="0" smtClean="0">
                <a:solidFill>
                  <a:schemeClr val="bg1"/>
                </a:solidFill>
              </a:rPr>
              <a:t>Choose your hankering!</a:t>
            </a:r>
          </a:p>
          <a:p>
            <a:pPr lvl="1"/>
            <a:r>
              <a:rPr lang="en-US" sz="1600" dirty="0" smtClean="0">
                <a:solidFill>
                  <a:schemeClr val="bg1"/>
                </a:solidFill>
              </a:rPr>
              <a:t>Material  </a:t>
            </a:r>
            <a:r>
              <a:rPr lang="en-US" sz="1600" dirty="0" smtClean="0">
                <a:solidFill>
                  <a:schemeClr val="bg1"/>
                </a:solidFill>
                <a:sym typeface="Wingdings" pitchFamily="2" charset="2"/>
              </a:rPr>
              <a:t></a:t>
            </a:r>
            <a:r>
              <a:rPr lang="en-US" sz="1600" dirty="0" smtClean="0">
                <a:solidFill>
                  <a:schemeClr val="bg1"/>
                </a:solidFill>
              </a:rPr>
              <a:t>Entanglement</a:t>
            </a:r>
            <a:endParaRPr lang="en-US" sz="1200" dirty="0" smtClean="0">
              <a:solidFill>
                <a:schemeClr val="bg1"/>
              </a:solidFill>
            </a:endParaRPr>
          </a:p>
          <a:p>
            <a:pPr lvl="1"/>
            <a:r>
              <a:rPr lang="en-US" sz="1600" dirty="0" smtClean="0">
                <a:solidFill>
                  <a:schemeClr val="bg1"/>
                </a:solidFill>
              </a:rPr>
              <a:t>Krishna’s Service </a:t>
            </a:r>
            <a:r>
              <a:rPr lang="en-US" sz="1600" dirty="0" smtClean="0">
                <a:solidFill>
                  <a:schemeClr val="bg1"/>
                </a:solidFill>
                <a:sym typeface="Wingdings" pitchFamily="2" charset="2"/>
              </a:rPr>
              <a:t> </a:t>
            </a:r>
            <a:r>
              <a:rPr lang="en-US" sz="1600" dirty="0" smtClean="0">
                <a:solidFill>
                  <a:schemeClr val="bg1"/>
                </a:solidFill>
              </a:rPr>
              <a:t>Liberation</a:t>
            </a:r>
            <a:endParaRPr lang="en-US" sz="1200" dirty="0" smtClean="0">
              <a:solidFill>
                <a:schemeClr val="bg1"/>
              </a:solidFill>
            </a:endParaRPr>
          </a:p>
          <a:p>
            <a:r>
              <a:rPr lang="en-US" sz="2400" dirty="0" smtClean="0">
                <a:solidFill>
                  <a:schemeClr val="bg1"/>
                </a:solidFill>
              </a:rPr>
              <a:t>Hankering for Krishna </a:t>
            </a:r>
            <a:r>
              <a:rPr lang="en-US" sz="2400" dirty="0" smtClean="0">
                <a:solidFill>
                  <a:schemeClr val="bg1"/>
                </a:solidFill>
                <a:sym typeface="Wingdings" pitchFamily="2" charset="2"/>
              </a:rPr>
              <a:t> Freedom from material hankering</a:t>
            </a:r>
          </a:p>
          <a:p>
            <a:pPr lvl="1"/>
            <a:r>
              <a:rPr lang="en-US" sz="2000" dirty="0" smtClean="0">
                <a:solidFill>
                  <a:schemeClr val="bg1"/>
                </a:solidFill>
                <a:sym typeface="Wingdings" pitchFamily="2" charset="2"/>
              </a:rPr>
              <a:t>Also the other way round..</a:t>
            </a:r>
          </a:p>
          <a:p>
            <a:endParaRPr lang="en-US" dirty="0" smtClean="0">
              <a:solidFill>
                <a:schemeClr val="bg1"/>
              </a:solidFill>
            </a:endParaRPr>
          </a:p>
          <a:p>
            <a:pPr lvl="2"/>
            <a:endParaRPr lang="en-US" sz="1200" dirty="0" smtClean="0">
              <a:solidFill>
                <a:schemeClr val="bg1"/>
              </a:solidFill>
            </a:endParaRPr>
          </a:p>
          <a:p>
            <a:pPr lvl="2"/>
            <a:endParaRPr lang="en-US" sz="1200" dirty="0" smtClean="0">
              <a:solidFill>
                <a:schemeClr val="bg1"/>
              </a:solidFill>
            </a:endParaRPr>
          </a:p>
          <a:p>
            <a:pPr lvl="1"/>
            <a:endParaRPr lang="en-US" sz="1600" dirty="0" smtClean="0">
              <a:solidFill>
                <a:schemeClr val="bg1"/>
              </a:solidFill>
            </a:endParaRPr>
          </a:p>
          <a:p>
            <a:pPr lvl="1"/>
            <a:endParaRPr lang="en-US" sz="1600" dirty="0" smtClean="0">
              <a:solidFill>
                <a:schemeClr val="bg1"/>
              </a:solidFill>
            </a:endParaRPr>
          </a:p>
          <a:p>
            <a:pPr lvl="1"/>
            <a:endParaRPr lang="en-US" sz="1600" dirty="0" smtClean="0">
              <a:solidFill>
                <a:schemeClr val="bg1"/>
              </a:solidFill>
            </a:endParaRPr>
          </a:p>
          <a:p>
            <a:pPr lvl="1"/>
            <a:endParaRPr lang="en-US"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Nature of Transcendental Hankering</a:t>
            </a:r>
            <a:endParaRPr lang="en-US" dirty="0">
              <a:solidFill>
                <a:schemeClr val="bg1"/>
              </a:solidFill>
            </a:endParaRPr>
          </a:p>
        </p:txBody>
      </p:sp>
      <p:sp>
        <p:nvSpPr>
          <p:cNvPr id="3" name="Content Placeholder 2"/>
          <p:cNvSpPr>
            <a:spLocks noGrp="1"/>
          </p:cNvSpPr>
          <p:nvPr>
            <p:ph idx="1"/>
          </p:nvPr>
        </p:nvSpPr>
        <p:spPr/>
        <p:txBody>
          <a:bodyPr/>
          <a:lstStyle/>
          <a:p>
            <a:r>
              <a:rPr lang="en-US" sz="2800" dirty="0" smtClean="0">
                <a:solidFill>
                  <a:schemeClr val="bg1"/>
                </a:solidFill>
              </a:rPr>
              <a:t>The more you satisfy the hankering (by engaging in service)</a:t>
            </a:r>
          </a:p>
          <a:p>
            <a:pPr lvl="1"/>
            <a:r>
              <a:rPr lang="en-US" sz="2400" dirty="0" smtClean="0">
                <a:solidFill>
                  <a:schemeClr val="bg1"/>
                </a:solidFill>
              </a:rPr>
              <a:t>The more you hanker ad infinitum (SB 1.18.14)</a:t>
            </a:r>
          </a:p>
          <a:p>
            <a:pPr lvl="1"/>
            <a:r>
              <a:rPr lang="en-US" sz="2400" dirty="0" smtClean="0">
                <a:solidFill>
                  <a:schemeClr val="bg1"/>
                </a:solidFill>
              </a:rPr>
              <a:t>Eternal (Real) ever increasing </a:t>
            </a:r>
            <a:r>
              <a:rPr lang="en-US" sz="2400" dirty="0" smtClean="0">
                <a:solidFill>
                  <a:srgbClr val="FF0000"/>
                </a:solidFill>
              </a:rPr>
              <a:t>satisfaction</a:t>
            </a:r>
            <a:r>
              <a:rPr lang="en-US" sz="2400" dirty="0" smtClean="0">
                <a:solidFill>
                  <a:schemeClr val="bg1"/>
                </a:solidFill>
              </a:rPr>
              <a:t> (</a:t>
            </a:r>
            <a:r>
              <a:rPr lang="en-US" sz="2400" dirty="0" err="1" smtClean="0">
                <a:solidFill>
                  <a:schemeClr val="bg1"/>
                </a:solidFill>
              </a:rPr>
              <a:t>Suprasidati</a:t>
            </a:r>
            <a:r>
              <a:rPr lang="en-US" sz="2400" dirty="0" smtClean="0">
                <a:solidFill>
                  <a:schemeClr val="bg1"/>
                </a:solidFill>
              </a:rPr>
              <a:t>)</a:t>
            </a:r>
          </a:p>
          <a:p>
            <a:pPr lvl="2"/>
            <a:r>
              <a:rPr lang="en-US" sz="2000" dirty="0" err="1" smtClean="0">
                <a:solidFill>
                  <a:schemeClr val="bg1"/>
                </a:solidFill>
              </a:rPr>
              <a:t>Tusyanti</a:t>
            </a:r>
            <a:r>
              <a:rPr lang="en-US" sz="2000" dirty="0" smtClean="0">
                <a:solidFill>
                  <a:schemeClr val="bg1"/>
                </a:solidFill>
              </a:rPr>
              <a:t> ca </a:t>
            </a:r>
            <a:r>
              <a:rPr lang="en-US" sz="2000" dirty="0" err="1" smtClean="0">
                <a:solidFill>
                  <a:schemeClr val="bg1"/>
                </a:solidFill>
              </a:rPr>
              <a:t>Ramanti</a:t>
            </a:r>
            <a:r>
              <a:rPr lang="en-US" sz="2000" dirty="0" smtClean="0">
                <a:solidFill>
                  <a:schemeClr val="bg1"/>
                </a:solidFill>
              </a:rPr>
              <a:t> ca</a:t>
            </a:r>
          </a:p>
          <a:p>
            <a:pPr lvl="1"/>
            <a:r>
              <a:rPr lang="en-US" sz="2400" dirty="0" smtClean="0">
                <a:solidFill>
                  <a:srgbClr val="FF0000"/>
                </a:solidFill>
              </a:rPr>
              <a:t>Natural</a:t>
            </a:r>
            <a:r>
              <a:rPr lang="en-US" sz="2400" dirty="0" smtClean="0">
                <a:solidFill>
                  <a:schemeClr val="bg1"/>
                </a:solidFill>
              </a:rPr>
              <a:t> to the soul (</a:t>
            </a:r>
            <a:r>
              <a:rPr lang="en-US" sz="2400" dirty="0" err="1" smtClean="0">
                <a:solidFill>
                  <a:schemeClr val="bg1"/>
                </a:solidFill>
              </a:rPr>
              <a:t>Paro</a:t>
            </a:r>
            <a:r>
              <a:rPr lang="en-US" sz="2400" dirty="0" smtClean="0">
                <a:solidFill>
                  <a:schemeClr val="bg1"/>
                </a:solidFill>
              </a:rPr>
              <a:t> Dharma)</a:t>
            </a:r>
          </a:p>
          <a:p>
            <a:r>
              <a:rPr lang="en-US" sz="3200" dirty="0" smtClean="0">
                <a:solidFill>
                  <a:schemeClr val="bg1"/>
                </a:solidFill>
              </a:rPr>
              <a:t>Material hankering</a:t>
            </a:r>
          </a:p>
          <a:p>
            <a:pPr lvl="1"/>
            <a:r>
              <a:rPr lang="en-US" sz="2400" dirty="0" smtClean="0">
                <a:solidFill>
                  <a:schemeClr val="bg1"/>
                </a:solidFill>
              </a:rPr>
              <a:t>“Law of Satiation” applies</a:t>
            </a:r>
          </a:p>
          <a:p>
            <a:pPr lvl="1"/>
            <a:r>
              <a:rPr lang="en-US" sz="2400" dirty="0" smtClean="0">
                <a:solidFill>
                  <a:schemeClr val="bg1"/>
                </a:solidFill>
              </a:rPr>
              <a:t>Temporary (unreal) satisfaction</a:t>
            </a:r>
          </a:p>
          <a:p>
            <a:pPr lvl="1"/>
            <a:r>
              <a:rPr lang="en-US" sz="2400" dirty="0" smtClean="0">
                <a:solidFill>
                  <a:schemeClr val="bg1"/>
                </a:solidFill>
              </a:rPr>
              <a:t>A new toy </a:t>
            </a:r>
            <a:r>
              <a:rPr lang="en-US" sz="2400" dirty="0" err="1" smtClean="0">
                <a:solidFill>
                  <a:schemeClr val="bg1"/>
                </a:solidFill>
              </a:rPr>
              <a:t>everytime</a:t>
            </a:r>
            <a:r>
              <a:rPr lang="en-US" sz="2400" dirty="0" smtClean="0">
                <a:solidFill>
                  <a:schemeClr val="bg1"/>
                </a:solidFill>
              </a:rPr>
              <a:t>!</a:t>
            </a:r>
          </a:p>
          <a:p>
            <a:pPr lvl="1"/>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No satiation!</a:t>
            </a:r>
            <a:endParaRPr lang="en-US" dirty="0">
              <a:solidFill>
                <a:schemeClr val="bg1"/>
              </a:solidFill>
            </a:endParaRPr>
          </a:p>
        </p:txBody>
      </p:sp>
      <p:sp>
        <p:nvSpPr>
          <p:cNvPr id="3" name="Content Placeholder 2"/>
          <p:cNvSpPr>
            <a:spLocks noGrp="1"/>
          </p:cNvSpPr>
          <p:nvPr>
            <p:ph idx="1"/>
          </p:nvPr>
        </p:nvSpPr>
        <p:spPr/>
        <p:txBody>
          <a:bodyPr/>
          <a:lstStyle/>
          <a:p>
            <a:r>
              <a:rPr lang="en-US" sz="2000" dirty="0" smtClean="0">
                <a:solidFill>
                  <a:schemeClr val="bg1"/>
                </a:solidFill>
              </a:rPr>
              <a:t>SB 1.18.14 Can anyone who is expert in relishing nectar [rasa] ever be fully satiated by hearing topics about Him?</a:t>
            </a:r>
          </a:p>
          <a:p>
            <a:r>
              <a:rPr lang="en-US" sz="2000" dirty="0" smtClean="0">
                <a:solidFill>
                  <a:schemeClr val="bg1"/>
                </a:solidFill>
              </a:rPr>
              <a:t>SB 1.1.19 </a:t>
            </a:r>
            <a:r>
              <a:rPr lang="en-US" sz="1800" dirty="0" smtClean="0">
                <a:solidFill>
                  <a:schemeClr val="bg1"/>
                </a:solidFill>
              </a:rPr>
              <a:t>We never tire of hearing the transcendental pastimes of the Personality of Godhead, who is glorified by hymns and prayers. Those who have developed a taste for transcendental relationships with Him relish hearing of His pastimes at every moment.</a:t>
            </a:r>
            <a:endParaRPr lang="en-US" sz="2000" dirty="0" smtClean="0">
              <a:solidFill>
                <a:schemeClr val="bg1"/>
              </a:solidFill>
            </a:endParaRPr>
          </a:p>
          <a:p>
            <a:pPr lvl="1">
              <a:buNone/>
            </a:pPr>
            <a:r>
              <a:rPr lang="en-US" sz="1400" dirty="0" smtClean="0">
                <a:solidFill>
                  <a:schemeClr val="bg1"/>
                </a:solidFill>
              </a:rPr>
              <a:t> 	</a:t>
            </a:r>
            <a:r>
              <a:rPr lang="en-US" sz="1600" dirty="0" smtClean="0">
                <a:solidFill>
                  <a:schemeClr val="bg1"/>
                </a:solidFill>
              </a:rPr>
              <a:t>Mundane news is static whereas transcendental news is dynamic, in as much </a:t>
            </a:r>
            <a:r>
              <a:rPr lang="en-US" sz="1600" dirty="0" smtClean="0">
                <a:solidFill>
                  <a:srgbClr val="FF0000"/>
                </a:solidFill>
              </a:rPr>
              <a:t>as the spirit is dynamic and matter is static</a:t>
            </a:r>
            <a:r>
              <a:rPr lang="en-US" sz="1600" dirty="0" smtClean="0">
                <a:solidFill>
                  <a:schemeClr val="bg1"/>
                </a:solidFill>
              </a:rPr>
              <a:t>. Those who have developed a taste for understanding the transcendental subject matter are never tired of hearing such narrations. One is quickly satiated by mundane activities, but no one is satiated by transcendental or devotional activities. Uttama-sloka indicates that literature which is not meant for nescience. Mundane literature is in the mode of darkness or ignorance, whereas transcendental literature is quite different. Transcendental literature is above the mode of darkness, and its light becomes more luminous with progressive reading and realization of the transcendental subject matter. </a:t>
            </a:r>
            <a:endParaRPr lang="en-US" sz="14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	</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What is the result of the hankering/service?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1.6.23</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sat-sevayādīrghayāpi</a:t>
            </a:r>
          </a:p>
          <a:p>
            <a:pPr algn="ctr">
              <a:buNone/>
            </a:pPr>
            <a:r>
              <a:rPr lang="vi-VN" sz="1600" dirty="0" smtClean="0">
                <a:solidFill>
                  <a:schemeClr val="bg1"/>
                </a:solidFill>
              </a:rPr>
              <a:t>jātā mayi dṛḍhā matiḥ</a:t>
            </a:r>
          </a:p>
          <a:p>
            <a:pPr algn="ctr">
              <a:buNone/>
            </a:pPr>
            <a:r>
              <a:rPr lang="vi-VN" sz="1600" dirty="0" smtClean="0">
                <a:solidFill>
                  <a:schemeClr val="bg1"/>
                </a:solidFill>
              </a:rPr>
              <a:t>hitvāvadyam imaḿ lokaḿ</a:t>
            </a:r>
          </a:p>
          <a:p>
            <a:pPr algn="ctr">
              <a:buNone/>
            </a:pPr>
            <a:r>
              <a:rPr lang="vi-VN" sz="1600" dirty="0" smtClean="0">
                <a:solidFill>
                  <a:schemeClr val="bg1"/>
                </a:solidFill>
              </a:rPr>
              <a:t>gantā maj-janatām asi</a:t>
            </a:r>
          </a:p>
          <a:p>
            <a:pPr algn="ctr">
              <a:buNone/>
            </a:pPr>
            <a:r>
              <a:rPr lang="vi-VN" sz="1600" b="1" dirty="0" smtClean="0">
                <a:solidFill>
                  <a:schemeClr val="bg1"/>
                </a:solidFill>
              </a:rPr>
              <a:t>SYNONYMS</a:t>
            </a:r>
          </a:p>
          <a:p>
            <a:pPr algn="ctr">
              <a:buNone/>
            </a:pPr>
            <a:r>
              <a:rPr lang="vi-VN" sz="1600" dirty="0" smtClean="0">
                <a:solidFill>
                  <a:schemeClr val="bg1"/>
                </a:solidFill>
              </a:rPr>
              <a:t>sat-sevayā — by service of the Absolute Truth; adīrghayā — for some days; api — even; jātā — having attained; mayi — unto Me; dṛḍhā — firm; matiḥ — intelligence; hitvā — having given up; avadyam— deplorable; imam — this; lokam — material worlds; gantā — going to; </a:t>
            </a:r>
            <a:r>
              <a:rPr lang="vi-VN" sz="1600" dirty="0" smtClean="0">
                <a:solidFill>
                  <a:srgbClr val="FF0000"/>
                </a:solidFill>
              </a:rPr>
              <a:t>mat-janatām</a:t>
            </a:r>
            <a:r>
              <a:rPr lang="vi-VN" sz="1600" dirty="0" smtClean="0">
                <a:solidFill>
                  <a:schemeClr val="bg1"/>
                </a:solidFill>
              </a:rPr>
              <a:t> — My associates; asi — become.</a:t>
            </a:r>
          </a:p>
          <a:p>
            <a:pPr algn="ctr">
              <a:buNone/>
            </a:pPr>
            <a:r>
              <a:rPr lang="vi-VN" sz="1600" b="1" dirty="0" smtClean="0">
                <a:solidFill>
                  <a:schemeClr val="bg1"/>
                </a:solidFill>
              </a:rPr>
              <a:t>TRANSLATION</a:t>
            </a:r>
          </a:p>
          <a:p>
            <a:pPr algn="ctr">
              <a:buNone/>
            </a:pPr>
            <a:r>
              <a:rPr lang="vi-VN" sz="1600" dirty="0" smtClean="0">
                <a:solidFill>
                  <a:schemeClr val="bg1"/>
                </a:solidFill>
              </a:rPr>
              <a:t>By service of the Absolute Truth, even for a few days, a devotee attains firm and fixed intelligence in Me. Consequently he goes on to become My associate in the transcendental world after giving up the present deplorable material worlds.</a:t>
            </a:r>
          </a:p>
          <a:p>
            <a:endParaRPr lang="en-US" sz="1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1800" dirty="0" smtClean="0">
                <a:solidFill>
                  <a:schemeClr val="bg1"/>
                </a:solidFill>
              </a:rPr>
              <a:t>Serving the Absolute Truth means</a:t>
            </a:r>
          </a:p>
          <a:p>
            <a:pPr lvl="1"/>
            <a:r>
              <a:rPr lang="en-US" sz="1800" dirty="0" smtClean="0">
                <a:solidFill>
                  <a:schemeClr val="bg1"/>
                </a:solidFill>
              </a:rPr>
              <a:t>Serving the SPG </a:t>
            </a:r>
          </a:p>
          <a:p>
            <a:pPr lvl="2"/>
            <a:r>
              <a:rPr lang="en-US" sz="1800" dirty="0" smtClean="0">
                <a:solidFill>
                  <a:schemeClr val="bg1"/>
                </a:solidFill>
              </a:rPr>
              <a:t>Under the direction of a </a:t>
            </a:r>
            <a:r>
              <a:rPr lang="en-US" sz="1800" dirty="0" err="1" smtClean="0">
                <a:solidFill>
                  <a:schemeClr val="bg1"/>
                </a:solidFill>
              </a:rPr>
              <a:t>bonafide</a:t>
            </a:r>
            <a:r>
              <a:rPr lang="en-US" sz="1800" dirty="0" smtClean="0">
                <a:solidFill>
                  <a:schemeClr val="bg1"/>
                </a:solidFill>
              </a:rPr>
              <a:t> SM</a:t>
            </a:r>
          </a:p>
          <a:p>
            <a:pPr lvl="3"/>
            <a:r>
              <a:rPr lang="en-US" sz="1600" dirty="0" smtClean="0">
                <a:solidFill>
                  <a:schemeClr val="bg1"/>
                </a:solidFill>
              </a:rPr>
              <a:t>who is a transparent medium between the Lord and the neophyte devotee</a:t>
            </a:r>
          </a:p>
          <a:p>
            <a:pPr lvl="2"/>
            <a:r>
              <a:rPr lang="en-US" sz="1600" dirty="0" smtClean="0">
                <a:solidFill>
                  <a:schemeClr val="bg1"/>
                </a:solidFill>
              </a:rPr>
              <a:t>The Only means to know God – “</a:t>
            </a:r>
            <a:r>
              <a:rPr lang="en-US" sz="1600" dirty="0" err="1" smtClean="0">
                <a:solidFill>
                  <a:schemeClr val="bg1"/>
                </a:solidFill>
              </a:rPr>
              <a:t>Atah</a:t>
            </a:r>
            <a:r>
              <a:rPr lang="en-US" sz="1600" dirty="0" smtClean="0">
                <a:solidFill>
                  <a:schemeClr val="bg1"/>
                </a:solidFill>
              </a:rPr>
              <a:t> Sri Krishna </a:t>
            </a:r>
            <a:r>
              <a:rPr lang="en-US" sz="1600" dirty="0" err="1" smtClean="0">
                <a:solidFill>
                  <a:schemeClr val="bg1"/>
                </a:solidFill>
              </a:rPr>
              <a:t>Namadi</a:t>
            </a:r>
            <a:r>
              <a:rPr lang="en-US" sz="1600" dirty="0" smtClean="0">
                <a:solidFill>
                  <a:schemeClr val="bg1"/>
                </a:solidFill>
              </a:rPr>
              <a:t>”</a:t>
            </a:r>
          </a:p>
          <a:p>
            <a:r>
              <a:rPr lang="en-US" sz="1800" dirty="0" smtClean="0">
                <a:solidFill>
                  <a:schemeClr val="bg1"/>
                </a:solidFill>
              </a:rPr>
              <a:t>Service gives Intelligence</a:t>
            </a:r>
          </a:p>
          <a:p>
            <a:pPr lvl="1"/>
            <a:r>
              <a:rPr lang="en-US" sz="1600" dirty="0" smtClean="0">
                <a:solidFill>
                  <a:schemeClr val="bg1"/>
                </a:solidFill>
              </a:rPr>
              <a:t>“</a:t>
            </a:r>
            <a:r>
              <a:rPr lang="en-US" sz="1600" dirty="0" err="1" smtClean="0">
                <a:solidFill>
                  <a:schemeClr val="bg1"/>
                </a:solidFill>
              </a:rPr>
              <a:t>Dadami</a:t>
            </a:r>
            <a:r>
              <a:rPr lang="en-US" sz="1600" dirty="0" smtClean="0">
                <a:solidFill>
                  <a:schemeClr val="bg1"/>
                </a:solidFill>
              </a:rPr>
              <a:t> </a:t>
            </a:r>
            <a:r>
              <a:rPr lang="en-US" sz="1600" dirty="0" err="1" smtClean="0">
                <a:solidFill>
                  <a:schemeClr val="bg1"/>
                </a:solidFill>
              </a:rPr>
              <a:t>Buddhi</a:t>
            </a:r>
            <a:r>
              <a:rPr lang="en-US" sz="1600" dirty="0" smtClean="0">
                <a:solidFill>
                  <a:schemeClr val="bg1"/>
                </a:solidFill>
              </a:rPr>
              <a:t> </a:t>
            </a:r>
            <a:r>
              <a:rPr lang="en-US" sz="1600" dirty="0" err="1" smtClean="0">
                <a:solidFill>
                  <a:schemeClr val="bg1"/>
                </a:solidFill>
              </a:rPr>
              <a:t>Yogam</a:t>
            </a:r>
            <a:r>
              <a:rPr lang="en-US" sz="1600" dirty="0" smtClean="0">
                <a:solidFill>
                  <a:schemeClr val="bg1"/>
                </a:solidFill>
              </a:rPr>
              <a:t> </a:t>
            </a:r>
            <a:r>
              <a:rPr lang="en-US" sz="1600" dirty="0" err="1" smtClean="0">
                <a:solidFill>
                  <a:schemeClr val="bg1"/>
                </a:solidFill>
              </a:rPr>
              <a:t>Tvam</a:t>
            </a:r>
            <a:r>
              <a:rPr lang="en-US" sz="1600" dirty="0" smtClean="0">
                <a:solidFill>
                  <a:schemeClr val="bg1"/>
                </a:solidFill>
              </a:rPr>
              <a:t>”</a:t>
            </a:r>
          </a:p>
          <a:p>
            <a:r>
              <a:rPr lang="en-US" sz="1800" dirty="0" smtClean="0">
                <a:solidFill>
                  <a:schemeClr val="bg1"/>
                </a:solidFill>
              </a:rPr>
              <a:t>Intelligence</a:t>
            </a:r>
          </a:p>
          <a:p>
            <a:pPr lvl="1"/>
            <a:r>
              <a:rPr lang="en-US" sz="1600" dirty="0" smtClean="0">
                <a:solidFill>
                  <a:schemeClr val="bg1"/>
                </a:solidFill>
              </a:rPr>
              <a:t>“ By which you can come to Me”</a:t>
            </a:r>
          </a:p>
          <a:p>
            <a:pPr lvl="1"/>
            <a:r>
              <a:rPr lang="en-US" sz="1600" dirty="0" smtClean="0">
                <a:solidFill>
                  <a:schemeClr val="bg1"/>
                </a:solidFill>
              </a:rPr>
              <a:t>Give up the deplorable material world</a:t>
            </a:r>
          </a:p>
          <a:p>
            <a:pPr lvl="1"/>
            <a:r>
              <a:rPr lang="en-US" sz="1600" dirty="0" smtClean="0">
                <a:solidFill>
                  <a:schemeClr val="bg1"/>
                </a:solidFill>
              </a:rPr>
              <a:t>Become one of the liberated associates of the Lord (Mat-</a:t>
            </a:r>
            <a:r>
              <a:rPr lang="en-US" sz="1600" dirty="0" err="1" smtClean="0">
                <a:solidFill>
                  <a:schemeClr val="bg1"/>
                </a:solidFill>
              </a:rPr>
              <a:t>Janatam</a:t>
            </a:r>
            <a:r>
              <a:rPr lang="en-US" sz="1600" dirty="0" smtClean="0">
                <a:solidFill>
                  <a:schemeClr val="bg1"/>
                </a:solidFill>
              </a:rPr>
              <a:t>)</a:t>
            </a:r>
          </a:p>
          <a:p>
            <a:pPr lvl="1"/>
            <a:endParaRPr lang="en-US" sz="1400" dirty="0" smtClean="0">
              <a:solidFill>
                <a:schemeClr val="bg1"/>
              </a:solidFill>
            </a:endParaRPr>
          </a:p>
          <a:p>
            <a:pPr lvl="2"/>
            <a:endParaRPr lang="en-US" sz="1000" dirty="0" smtClean="0">
              <a:solidFill>
                <a:schemeClr val="bg1"/>
              </a:solidFill>
            </a:endParaRP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What if I lose it?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Varnashrama</a:t>
            </a:r>
            <a:r>
              <a:rPr lang="en-US" dirty="0" smtClean="0">
                <a:solidFill>
                  <a:schemeClr val="bg1"/>
                </a:solidFill>
              </a:rPr>
              <a:t> System</a:t>
            </a:r>
            <a:endParaRPr lang="en-US" dirty="0">
              <a:solidFill>
                <a:schemeClr val="bg1"/>
              </a:solidFill>
            </a:endParaRPr>
          </a:p>
        </p:txBody>
      </p:sp>
      <p:sp>
        <p:nvSpPr>
          <p:cNvPr id="3" name="Content Placeholder 2"/>
          <p:cNvSpPr>
            <a:spLocks noGrp="1"/>
          </p:cNvSpPr>
          <p:nvPr>
            <p:ph idx="1"/>
          </p:nvPr>
        </p:nvSpPr>
        <p:spPr>
          <a:xfrm>
            <a:off x="457200" y="1417638"/>
            <a:ext cx="8229600" cy="4525963"/>
          </a:xfrm>
        </p:spPr>
        <p:txBody>
          <a:bodyPr/>
          <a:lstStyle/>
          <a:p>
            <a:r>
              <a:rPr lang="en-US" sz="2400" dirty="0" smtClean="0">
                <a:solidFill>
                  <a:schemeClr val="bg1"/>
                </a:solidFill>
              </a:rPr>
              <a:t>Natural arrangement by the supreme </a:t>
            </a:r>
            <a:r>
              <a:rPr lang="en-US" sz="2400" dirty="0" smtClean="0">
                <a:solidFill>
                  <a:schemeClr val="bg1"/>
                </a:solidFill>
              </a:rPr>
              <a:t>order</a:t>
            </a:r>
          </a:p>
          <a:p>
            <a:pPr lvl="1"/>
            <a:r>
              <a:rPr lang="en-US" sz="2000" dirty="0" smtClean="0">
                <a:solidFill>
                  <a:schemeClr val="bg1"/>
                </a:solidFill>
              </a:rPr>
              <a:t>It pleases the Supreme</a:t>
            </a:r>
            <a:endParaRPr lang="en-US" sz="2000" dirty="0" smtClean="0">
              <a:solidFill>
                <a:schemeClr val="bg1"/>
              </a:solidFill>
            </a:endParaRPr>
          </a:p>
          <a:p>
            <a:r>
              <a:rPr lang="en-US" sz="2400" dirty="0" smtClean="0">
                <a:solidFill>
                  <a:schemeClr val="bg1"/>
                </a:solidFill>
              </a:rPr>
              <a:t>Social Body</a:t>
            </a:r>
          </a:p>
          <a:p>
            <a:pPr lvl="1"/>
            <a:r>
              <a:rPr lang="en-US" sz="2000" dirty="0" err="1" smtClean="0">
                <a:solidFill>
                  <a:schemeClr val="bg1"/>
                </a:solidFill>
              </a:rPr>
              <a:t>Brahmanas</a:t>
            </a:r>
            <a:r>
              <a:rPr lang="en-US" sz="2000" dirty="0" smtClean="0">
                <a:solidFill>
                  <a:schemeClr val="bg1"/>
                </a:solidFill>
              </a:rPr>
              <a:t> – Head and </a:t>
            </a:r>
            <a:r>
              <a:rPr lang="en-US" sz="2000" dirty="0" smtClean="0">
                <a:solidFill>
                  <a:schemeClr val="bg1"/>
                </a:solidFill>
              </a:rPr>
              <a:t>brains</a:t>
            </a:r>
          </a:p>
          <a:p>
            <a:pPr lvl="2"/>
            <a:r>
              <a:rPr lang="en-US" sz="1800" dirty="0" smtClean="0">
                <a:solidFill>
                  <a:schemeClr val="bg1"/>
                </a:solidFill>
              </a:rPr>
              <a:t>Direct towards the goal of life</a:t>
            </a:r>
            <a:endParaRPr lang="en-US" sz="1800" dirty="0" smtClean="0">
              <a:solidFill>
                <a:schemeClr val="bg1"/>
              </a:solidFill>
            </a:endParaRPr>
          </a:p>
          <a:p>
            <a:pPr lvl="1"/>
            <a:r>
              <a:rPr lang="en-US" sz="2000" dirty="0" err="1" smtClean="0">
                <a:solidFill>
                  <a:schemeClr val="bg1"/>
                </a:solidFill>
              </a:rPr>
              <a:t>Ksatriyas</a:t>
            </a:r>
            <a:r>
              <a:rPr lang="en-US" sz="2000" dirty="0" smtClean="0">
                <a:solidFill>
                  <a:schemeClr val="bg1"/>
                </a:solidFill>
              </a:rPr>
              <a:t> – Arms</a:t>
            </a:r>
          </a:p>
          <a:p>
            <a:pPr lvl="2"/>
            <a:r>
              <a:rPr lang="en-US" sz="1800" dirty="0" smtClean="0">
                <a:solidFill>
                  <a:schemeClr val="bg1"/>
                </a:solidFill>
              </a:rPr>
              <a:t>Work under the direction of the head</a:t>
            </a:r>
          </a:p>
          <a:p>
            <a:pPr lvl="2"/>
            <a:r>
              <a:rPr lang="en-US" sz="1800" dirty="0" smtClean="0">
                <a:solidFill>
                  <a:schemeClr val="bg1"/>
                </a:solidFill>
              </a:rPr>
              <a:t>Provide protection to the body</a:t>
            </a:r>
          </a:p>
          <a:p>
            <a:pPr lvl="1"/>
            <a:r>
              <a:rPr lang="en-US" sz="2000" dirty="0" err="1" smtClean="0">
                <a:solidFill>
                  <a:schemeClr val="bg1"/>
                </a:solidFill>
              </a:rPr>
              <a:t>Vaishyas</a:t>
            </a:r>
            <a:r>
              <a:rPr lang="en-US" sz="2000" dirty="0" smtClean="0">
                <a:solidFill>
                  <a:schemeClr val="bg1"/>
                </a:solidFill>
              </a:rPr>
              <a:t> – Belly</a:t>
            </a:r>
          </a:p>
          <a:p>
            <a:pPr lvl="2"/>
            <a:r>
              <a:rPr lang="en-US" sz="1800" dirty="0" smtClean="0">
                <a:solidFill>
                  <a:schemeClr val="bg1"/>
                </a:solidFill>
              </a:rPr>
              <a:t>Under the direction of </a:t>
            </a:r>
            <a:r>
              <a:rPr lang="en-US" sz="1800" dirty="0" err="1" smtClean="0">
                <a:solidFill>
                  <a:schemeClr val="bg1"/>
                </a:solidFill>
              </a:rPr>
              <a:t>Ksatriyas</a:t>
            </a:r>
            <a:endParaRPr lang="en-US" sz="1800" dirty="0" smtClean="0">
              <a:solidFill>
                <a:schemeClr val="bg1"/>
              </a:solidFill>
            </a:endParaRPr>
          </a:p>
          <a:p>
            <a:pPr lvl="2"/>
            <a:r>
              <a:rPr lang="en-US" sz="1800" dirty="0" smtClean="0">
                <a:solidFill>
                  <a:schemeClr val="bg1"/>
                </a:solidFill>
              </a:rPr>
              <a:t>Provide food and other necessities</a:t>
            </a:r>
          </a:p>
          <a:p>
            <a:pPr lvl="1"/>
            <a:r>
              <a:rPr lang="en-US" sz="2000" dirty="0" err="1" smtClean="0">
                <a:solidFill>
                  <a:schemeClr val="bg1"/>
                </a:solidFill>
              </a:rPr>
              <a:t>Shudras</a:t>
            </a:r>
            <a:r>
              <a:rPr lang="en-US" sz="2000" dirty="0" smtClean="0">
                <a:solidFill>
                  <a:schemeClr val="bg1"/>
                </a:solidFill>
              </a:rPr>
              <a:t> - Legs </a:t>
            </a:r>
          </a:p>
          <a:p>
            <a:pPr lvl="2"/>
            <a:r>
              <a:rPr lang="en-US" sz="1800" dirty="0" smtClean="0">
                <a:solidFill>
                  <a:schemeClr val="bg1"/>
                </a:solidFill>
              </a:rPr>
              <a:t>Under the direction of other </a:t>
            </a:r>
            <a:r>
              <a:rPr lang="en-US" sz="1800" dirty="0" err="1" smtClean="0">
                <a:solidFill>
                  <a:schemeClr val="bg1"/>
                </a:solidFill>
              </a:rPr>
              <a:t>varnas</a:t>
            </a:r>
            <a:endParaRPr lang="en-US" sz="1800" dirty="0" smtClean="0">
              <a:solidFill>
                <a:schemeClr val="bg1"/>
              </a:solidFill>
            </a:endParaRPr>
          </a:p>
          <a:p>
            <a:pPr lvl="2"/>
            <a:r>
              <a:rPr lang="en-US" sz="1800" dirty="0" smtClean="0">
                <a:solidFill>
                  <a:schemeClr val="bg1"/>
                </a:solidFill>
              </a:rPr>
              <a:t>Serve the rest of the body</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1.6.24</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matir mayi nibaddheyaḿ</a:t>
            </a:r>
          </a:p>
          <a:p>
            <a:pPr algn="ctr">
              <a:buNone/>
            </a:pPr>
            <a:r>
              <a:rPr lang="vi-VN" sz="1600" dirty="0" smtClean="0">
                <a:solidFill>
                  <a:schemeClr val="bg1"/>
                </a:solidFill>
              </a:rPr>
              <a:t>na vipadyeta karhicit</a:t>
            </a:r>
          </a:p>
          <a:p>
            <a:pPr algn="ctr">
              <a:buNone/>
            </a:pPr>
            <a:r>
              <a:rPr lang="vi-VN" sz="1600" dirty="0" smtClean="0">
                <a:solidFill>
                  <a:schemeClr val="bg1"/>
                </a:solidFill>
              </a:rPr>
              <a:t>prajā-sarga-nirodhe 'pi</a:t>
            </a:r>
          </a:p>
          <a:p>
            <a:pPr algn="ctr">
              <a:buNone/>
            </a:pPr>
            <a:r>
              <a:rPr lang="vi-VN" sz="1600" dirty="0" smtClean="0">
                <a:solidFill>
                  <a:schemeClr val="bg1"/>
                </a:solidFill>
              </a:rPr>
              <a:t>smṛtiś ca mad-anugrahāt</a:t>
            </a:r>
          </a:p>
          <a:p>
            <a:pPr algn="ctr">
              <a:buNone/>
            </a:pPr>
            <a:r>
              <a:rPr lang="vi-VN" sz="1600" b="1" dirty="0" smtClean="0">
                <a:solidFill>
                  <a:schemeClr val="bg1"/>
                </a:solidFill>
              </a:rPr>
              <a:t>SYNONYMS</a:t>
            </a:r>
          </a:p>
          <a:p>
            <a:pPr algn="ctr">
              <a:buNone/>
            </a:pPr>
            <a:r>
              <a:rPr lang="vi-VN" sz="1600" dirty="0" smtClean="0">
                <a:solidFill>
                  <a:schemeClr val="bg1"/>
                </a:solidFill>
              </a:rPr>
              <a:t>matiḥ — intelligence; mayi — devoted to Me; nibaddhā — engaged; iyam — this; na — never; vipadyeta — separate; karhicit — at any time; prajā — living beings; sarga — at the time of creation;nirodhe — also at the time of annihilation; api — even; smṛtiḥ — remembrance; ca — and; mat — Mine; anugrahāt — by the mercy of.</a:t>
            </a:r>
          </a:p>
          <a:p>
            <a:pPr algn="ctr">
              <a:buNone/>
            </a:pPr>
            <a:r>
              <a:rPr lang="vi-VN" sz="1600" b="1" dirty="0" smtClean="0">
                <a:solidFill>
                  <a:schemeClr val="bg1"/>
                </a:solidFill>
              </a:rPr>
              <a:t>TRANSLATION</a:t>
            </a:r>
          </a:p>
          <a:p>
            <a:pPr algn="ctr">
              <a:buNone/>
            </a:pPr>
            <a:r>
              <a:rPr lang="vi-VN" sz="1600" dirty="0" smtClean="0">
                <a:solidFill>
                  <a:schemeClr val="bg1"/>
                </a:solidFill>
              </a:rPr>
              <a:t>Intelligence engaged in My devotion cannot be thwarted at any time. Even at the time of creation, as well as at the time of annihilation, your remembrance will continue by My mercy.</a:t>
            </a:r>
          </a:p>
          <a:p>
            <a:pPr>
              <a:buNone/>
            </a:pP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solidFill>
              </a:rPr>
              <a:t>BG 2.40</a:t>
            </a:r>
          </a:p>
          <a:p>
            <a:pPr lvl="1"/>
            <a:r>
              <a:rPr lang="en-US" sz="1600" dirty="0" smtClean="0">
                <a:solidFill>
                  <a:schemeClr val="bg1"/>
                </a:solidFill>
              </a:rPr>
              <a:t>“</a:t>
            </a:r>
            <a:r>
              <a:rPr lang="en-US" sz="1600" dirty="0" err="1" smtClean="0">
                <a:solidFill>
                  <a:schemeClr val="bg1"/>
                </a:solidFill>
              </a:rPr>
              <a:t>Nehabhikrama</a:t>
            </a:r>
            <a:r>
              <a:rPr lang="en-US" sz="1600" dirty="0" smtClean="0">
                <a:solidFill>
                  <a:schemeClr val="bg1"/>
                </a:solidFill>
              </a:rPr>
              <a:t>..”</a:t>
            </a:r>
          </a:p>
          <a:p>
            <a:r>
              <a:rPr lang="en-US" sz="2000" dirty="0" smtClean="0">
                <a:solidFill>
                  <a:schemeClr val="bg1"/>
                </a:solidFill>
              </a:rPr>
              <a:t>Eternal time frame</a:t>
            </a:r>
          </a:p>
          <a:p>
            <a:r>
              <a:rPr lang="en-US" sz="2000" dirty="0" err="1" smtClean="0">
                <a:solidFill>
                  <a:schemeClr val="bg1"/>
                </a:solidFill>
              </a:rPr>
              <a:t>Akarma</a:t>
            </a:r>
            <a:r>
              <a:rPr lang="en-US" sz="2000" dirty="0" smtClean="0">
                <a:solidFill>
                  <a:schemeClr val="bg1"/>
                </a:solidFill>
              </a:rPr>
              <a:t>/Spiritual A/c balance only goes up!</a:t>
            </a:r>
          </a:p>
          <a:p>
            <a:endParaRPr lang="en-US" sz="2000" dirty="0">
              <a:solidFill>
                <a:schemeClr val="bg1"/>
              </a:solidFill>
            </a:endParaRPr>
          </a:p>
        </p:txBody>
      </p:sp>
      <p:sp>
        <p:nvSpPr>
          <p:cNvPr id="4" name="Up Arrow 3"/>
          <p:cNvSpPr/>
          <p:nvPr/>
        </p:nvSpPr>
        <p:spPr>
          <a:xfrm>
            <a:off x="5836024" y="1201271"/>
            <a:ext cx="2178423" cy="38189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1.6.25</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etāvad uktvopararāma tan mahad</a:t>
            </a:r>
          </a:p>
          <a:p>
            <a:pPr algn="ctr">
              <a:buNone/>
            </a:pPr>
            <a:r>
              <a:rPr lang="vi-VN" sz="1600" dirty="0" smtClean="0">
                <a:solidFill>
                  <a:schemeClr val="bg1"/>
                </a:solidFill>
              </a:rPr>
              <a:t>bhūtaḿ nabho-lińgam alińgam īśvaram</a:t>
            </a:r>
          </a:p>
          <a:p>
            <a:pPr algn="ctr">
              <a:buNone/>
            </a:pPr>
            <a:r>
              <a:rPr lang="vi-VN" sz="1600" dirty="0" smtClean="0">
                <a:solidFill>
                  <a:schemeClr val="bg1"/>
                </a:solidFill>
              </a:rPr>
              <a:t>ahaḿ ca tasmai mahatāḿ mahīyase</a:t>
            </a:r>
          </a:p>
          <a:p>
            <a:pPr algn="ctr">
              <a:buNone/>
            </a:pPr>
            <a:r>
              <a:rPr lang="vi-VN" sz="1600" dirty="0" smtClean="0">
                <a:solidFill>
                  <a:schemeClr val="bg1"/>
                </a:solidFill>
              </a:rPr>
              <a:t>śīrṣṇāvanāmaḿ vidadhe 'nukampitaḥ</a:t>
            </a:r>
          </a:p>
          <a:p>
            <a:pPr algn="ctr">
              <a:buNone/>
            </a:pPr>
            <a:r>
              <a:rPr lang="vi-VN" sz="1600" b="1" dirty="0" smtClean="0">
                <a:solidFill>
                  <a:schemeClr val="bg1"/>
                </a:solidFill>
              </a:rPr>
              <a:t>SYNONYMS</a:t>
            </a:r>
          </a:p>
          <a:p>
            <a:pPr algn="ctr">
              <a:buNone/>
            </a:pPr>
            <a:r>
              <a:rPr lang="vi-VN" sz="1600" dirty="0" smtClean="0">
                <a:solidFill>
                  <a:schemeClr val="bg1"/>
                </a:solidFill>
              </a:rPr>
              <a:t>etāvat — thus; uktvā — spoken; upararāma — stopped; tat — that; mahat — great; bhūtam — wonderful; nabhaḥ-lińgam — personified by sound; alińgam — unseen by the eyes; īśvaram — the supreme authority; aham — I; ca — also; tasmai — unto Him; mahatām — the great; mahīyase — unto the glorified; śīrṣṇā — by the head; avanāmam — obeisances; vidadhe — executed; anukampitaḥ— being favored by Him.</a:t>
            </a:r>
          </a:p>
          <a:p>
            <a:pPr algn="ctr">
              <a:buNone/>
            </a:pPr>
            <a:r>
              <a:rPr lang="vi-VN" sz="1600" b="1" dirty="0" smtClean="0">
                <a:solidFill>
                  <a:schemeClr val="bg1"/>
                </a:solidFill>
              </a:rPr>
              <a:t>TRANSLATION</a:t>
            </a:r>
          </a:p>
          <a:p>
            <a:pPr algn="ctr">
              <a:buNone/>
            </a:pPr>
            <a:r>
              <a:rPr lang="vi-VN" sz="1600" dirty="0" smtClean="0">
                <a:solidFill>
                  <a:schemeClr val="bg1"/>
                </a:solidFill>
              </a:rPr>
              <a:t>Then that supreme authority, </a:t>
            </a:r>
            <a:r>
              <a:rPr lang="vi-VN" sz="1600" dirty="0" smtClean="0">
                <a:solidFill>
                  <a:srgbClr val="FF0000"/>
                </a:solidFill>
              </a:rPr>
              <a:t>personified by sound and unseen by eyes</a:t>
            </a:r>
            <a:r>
              <a:rPr lang="vi-VN" sz="1600" dirty="0" smtClean="0">
                <a:solidFill>
                  <a:schemeClr val="bg1"/>
                </a:solidFill>
              </a:rPr>
              <a:t>, but most wonderful, stopped speaking. Feeling a sense of gratitude, I offered my obeisances unto Him, bowing my head.</a:t>
            </a:r>
            <a:endParaRPr lang="vi-VN" sz="1600"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Supreme Lord </a:t>
            </a:r>
            <a:r>
              <a:rPr lang="en-US" dirty="0" smtClean="0">
                <a:solidFill>
                  <a:srgbClr val="FF0000"/>
                </a:solidFill>
                <a:sym typeface="Wingdings" pitchFamily="2" charset="2"/>
              </a:rPr>
              <a:t>is</a:t>
            </a:r>
            <a:r>
              <a:rPr lang="en-US" dirty="0" smtClean="0">
                <a:solidFill>
                  <a:schemeClr val="bg1"/>
                </a:solidFill>
                <a:sym typeface="Wingdings" pitchFamily="2" charset="2"/>
              </a:rPr>
              <a:t> </a:t>
            </a:r>
            <a:r>
              <a:rPr lang="en-US" dirty="0" smtClean="0">
                <a:solidFill>
                  <a:schemeClr val="bg1"/>
                </a:solidFill>
              </a:rPr>
              <a:t>His </a:t>
            </a:r>
            <a:r>
              <a:rPr lang="en-US" dirty="0" err="1" smtClean="0">
                <a:solidFill>
                  <a:schemeClr val="bg1"/>
                </a:solidFill>
              </a:rPr>
              <a:t>Vani</a:t>
            </a:r>
            <a:endParaRPr lang="en-US" dirty="0" smtClean="0">
              <a:solidFill>
                <a:schemeClr val="bg1"/>
              </a:solidFill>
            </a:endParaRPr>
          </a:p>
          <a:p>
            <a:pPr lvl="1"/>
            <a:r>
              <a:rPr lang="en-US" sz="2400" dirty="0" smtClean="0">
                <a:solidFill>
                  <a:schemeClr val="bg1"/>
                </a:solidFill>
              </a:rPr>
              <a:t>Can be seen and realized by His </a:t>
            </a:r>
            <a:r>
              <a:rPr lang="en-US" sz="2400" dirty="0" err="1" smtClean="0">
                <a:solidFill>
                  <a:schemeClr val="bg1"/>
                </a:solidFill>
              </a:rPr>
              <a:t>Vani</a:t>
            </a:r>
            <a:endParaRPr lang="en-US" sz="2400" dirty="0" smtClean="0">
              <a:solidFill>
                <a:schemeClr val="bg1"/>
              </a:solidFill>
            </a:endParaRPr>
          </a:p>
          <a:p>
            <a:pPr lvl="2"/>
            <a:r>
              <a:rPr lang="en-US" dirty="0" smtClean="0">
                <a:solidFill>
                  <a:schemeClr val="bg1"/>
                </a:solidFill>
              </a:rPr>
              <a:t>The Vedas</a:t>
            </a:r>
          </a:p>
          <a:p>
            <a:pPr lvl="1"/>
            <a:r>
              <a:rPr lang="en-US" sz="2400" dirty="0" smtClean="0">
                <a:solidFill>
                  <a:schemeClr val="bg1"/>
                </a:solidFill>
              </a:rPr>
              <a:t>The </a:t>
            </a:r>
            <a:r>
              <a:rPr lang="en-US" sz="2400" dirty="0" err="1" smtClean="0">
                <a:solidFill>
                  <a:schemeClr val="bg1"/>
                </a:solidFill>
              </a:rPr>
              <a:t>Bhagavad</a:t>
            </a:r>
            <a:r>
              <a:rPr lang="en-US" sz="2400" dirty="0" smtClean="0">
                <a:solidFill>
                  <a:schemeClr val="bg1"/>
                </a:solidFill>
              </a:rPr>
              <a:t> </a:t>
            </a:r>
            <a:r>
              <a:rPr lang="en-US" sz="2400" dirty="0" err="1" smtClean="0">
                <a:solidFill>
                  <a:schemeClr val="bg1"/>
                </a:solidFill>
              </a:rPr>
              <a:t>Gita</a:t>
            </a:r>
            <a:r>
              <a:rPr lang="en-US" sz="2400" dirty="0" smtClean="0">
                <a:solidFill>
                  <a:schemeClr val="bg1"/>
                </a:solidFill>
              </a:rPr>
              <a:t> is identical to the Lord</a:t>
            </a:r>
          </a:p>
          <a:p>
            <a:pPr lvl="2"/>
            <a:r>
              <a:rPr lang="en-US" sz="2000" dirty="0" err="1" smtClean="0">
                <a:solidFill>
                  <a:schemeClr val="bg1"/>
                </a:solidFill>
              </a:rPr>
              <a:t>Arjuna</a:t>
            </a:r>
            <a:r>
              <a:rPr lang="en-US" sz="2000" dirty="0" smtClean="0">
                <a:solidFill>
                  <a:schemeClr val="bg1"/>
                </a:solidFill>
              </a:rPr>
              <a:t> realized this on returning to </a:t>
            </a:r>
            <a:r>
              <a:rPr lang="en-US" sz="2000" dirty="0" err="1" smtClean="0">
                <a:solidFill>
                  <a:schemeClr val="bg1"/>
                </a:solidFill>
              </a:rPr>
              <a:t>Hastinapur</a:t>
            </a:r>
            <a:r>
              <a:rPr lang="en-US" sz="2000" dirty="0" smtClean="0">
                <a:solidFill>
                  <a:schemeClr val="bg1"/>
                </a:solidFill>
              </a:rPr>
              <a:t> after Lord’s departure</a:t>
            </a:r>
          </a:p>
          <a:p>
            <a:r>
              <a:rPr lang="en-US" dirty="0" smtClean="0">
                <a:solidFill>
                  <a:schemeClr val="bg1"/>
                </a:solidFill>
              </a:rPr>
              <a:t>The need</a:t>
            </a:r>
          </a:p>
          <a:p>
            <a:pPr lvl="1"/>
            <a:r>
              <a:rPr lang="en-US" b="1" dirty="0" smtClean="0">
                <a:solidFill>
                  <a:schemeClr val="bg1"/>
                </a:solidFill>
              </a:rPr>
              <a:t>Persistent chanting of the Transcendental sound</a:t>
            </a:r>
          </a:p>
          <a:p>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Now I know...</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1.6.26</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nāmāny anantasya hata-trapaḥ paṭhan</a:t>
            </a:r>
          </a:p>
          <a:p>
            <a:pPr algn="ctr">
              <a:buNone/>
            </a:pPr>
            <a:r>
              <a:rPr lang="vi-VN" sz="1600" dirty="0" smtClean="0">
                <a:solidFill>
                  <a:schemeClr val="bg1"/>
                </a:solidFill>
              </a:rPr>
              <a:t>guhyāni bhadrāṇi kṛtāni ca smaran</a:t>
            </a:r>
          </a:p>
          <a:p>
            <a:pPr algn="ctr">
              <a:buNone/>
            </a:pPr>
            <a:r>
              <a:rPr lang="vi-VN" sz="1600" dirty="0" smtClean="0">
                <a:solidFill>
                  <a:schemeClr val="bg1"/>
                </a:solidFill>
              </a:rPr>
              <a:t>gāḿ paryaṭaḿs tuṣṭa-manā gata-spṛhaḥ</a:t>
            </a:r>
          </a:p>
          <a:p>
            <a:pPr algn="ctr">
              <a:buNone/>
            </a:pPr>
            <a:r>
              <a:rPr lang="vi-VN" sz="1600" dirty="0" smtClean="0">
                <a:solidFill>
                  <a:schemeClr val="bg1"/>
                </a:solidFill>
              </a:rPr>
              <a:t>kālaḿ pratīkṣan vimado vimatsaraḥ</a:t>
            </a:r>
          </a:p>
          <a:p>
            <a:pPr algn="ctr">
              <a:buNone/>
            </a:pPr>
            <a:r>
              <a:rPr lang="vi-VN" sz="1600" b="1" dirty="0" smtClean="0">
                <a:solidFill>
                  <a:schemeClr val="bg1"/>
                </a:solidFill>
              </a:rPr>
              <a:t>SYNONYMS</a:t>
            </a:r>
          </a:p>
          <a:p>
            <a:pPr algn="ctr">
              <a:buNone/>
            </a:pPr>
            <a:r>
              <a:rPr lang="vi-VN" sz="1600" dirty="0" smtClean="0">
                <a:solidFill>
                  <a:schemeClr val="bg1"/>
                </a:solidFill>
              </a:rPr>
              <a:t>nāmāni — the holy name, fame, etc.; anantasya — of the unlimited; hata-trapaḥ — being freed from all formalities of the material world; paṭhan — by recitation, repeated reading, etc.; guhyāni — mysterious; bhadrāṇi — all benedictory; kṛtāni — activities; ca — and; smaran — constantly remembering; gām — on the earth; paryaṭan — traveling all through; tuṣṭa-manāḥ — fully satisfied;gata-spṛhaḥ — completely freed from all material desires; kālam — time; pratīkṣan — awaiting; vimadaḥ — without being proud; vimatsaraḥ — without being envious.</a:t>
            </a:r>
          </a:p>
          <a:p>
            <a:pPr algn="ctr">
              <a:buNone/>
            </a:pPr>
            <a:r>
              <a:rPr lang="vi-VN" sz="1600" b="1" dirty="0" smtClean="0">
                <a:solidFill>
                  <a:schemeClr val="bg1"/>
                </a:solidFill>
              </a:rPr>
              <a:t>TRANSLATION</a:t>
            </a:r>
          </a:p>
          <a:p>
            <a:pPr algn="ctr">
              <a:buNone/>
            </a:pPr>
            <a:r>
              <a:rPr lang="vi-VN" sz="1600" dirty="0" smtClean="0">
                <a:solidFill>
                  <a:schemeClr val="bg1"/>
                </a:solidFill>
              </a:rPr>
              <a:t>Thus I began chanting the holy name and fame of the Lord by repeated recitation, ignoring all the formalities of the material world. Such chanting and remembering of the transcendental pastimes of the Lord are benedictory. So doing, I traveled all over the earth, fully satisfied, humble and unenvious.</a:t>
            </a:r>
          </a:p>
          <a:p>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800" dirty="0" smtClean="0">
                <a:solidFill>
                  <a:schemeClr val="bg1"/>
                </a:solidFill>
              </a:rPr>
              <a:t>The child </a:t>
            </a:r>
            <a:r>
              <a:rPr lang="en-US" sz="1800" dirty="0" smtClean="0">
                <a:solidFill>
                  <a:srgbClr val="FF0000"/>
                </a:solidFill>
              </a:rPr>
              <a:t>now</a:t>
            </a:r>
            <a:r>
              <a:rPr lang="en-US" sz="1800" dirty="0" smtClean="0">
                <a:solidFill>
                  <a:schemeClr val="bg1"/>
                </a:solidFill>
              </a:rPr>
              <a:t> became aware that he could associate with the Lord through constant  devotional service</a:t>
            </a:r>
          </a:p>
          <a:p>
            <a:pPr lvl="1"/>
            <a:r>
              <a:rPr lang="en-US" sz="1600" dirty="0" smtClean="0">
                <a:solidFill>
                  <a:schemeClr val="bg1"/>
                </a:solidFill>
              </a:rPr>
              <a:t>Began to continuously chant Lord’s Holy Name and Fame</a:t>
            </a:r>
          </a:p>
          <a:p>
            <a:pPr lvl="1"/>
            <a:r>
              <a:rPr lang="en-US" sz="1600" i="1" dirty="0" smtClean="0">
                <a:solidFill>
                  <a:srgbClr val="FF0000"/>
                </a:solidFill>
              </a:rPr>
              <a:t>The child already began to act like </a:t>
            </a:r>
            <a:r>
              <a:rPr lang="en-US" sz="1600" i="1" dirty="0" err="1" smtClean="0">
                <a:solidFill>
                  <a:srgbClr val="FF0000"/>
                </a:solidFill>
              </a:rPr>
              <a:t>Narada</a:t>
            </a:r>
            <a:r>
              <a:rPr lang="en-US" sz="1600" i="1" dirty="0" smtClean="0">
                <a:solidFill>
                  <a:srgbClr val="FF0000"/>
                </a:solidFill>
              </a:rPr>
              <a:t> Muni</a:t>
            </a:r>
          </a:p>
          <a:p>
            <a:pPr lvl="2"/>
            <a:r>
              <a:rPr lang="en-US" sz="1600" i="1" dirty="0" smtClean="0">
                <a:solidFill>
                  <a:srgbClr val="FF0000"/>
                </a:solidFill>
              </a:rPr>
              <a:t>Even in this material body</a:t>
            </a:r>
          </a:p>
          <a:p>
            <a:r>
              <a:rPr lang="en-US" sz="1800" dirty="0" smtClean="0">
                <a:solidFill>
                  <a:schemeClr val="bg1"/>
                </a:solidFill>
              </a:rPr>
              <a:t>A Devotee’s life in a nutshell</a:t>
            </a:r>
          </a:p>
          <a:p>
            <a:pPr lvl="1"/>
            <a:r>
              <a:rPr lang="en-US" sz="1600" dirty="0" smtClean="0">
                <a:solidFill>
                  <a:schemeClr val="bg1"/>
                </a:solidFill>
              </a:rPr>
              <a:t>After initiation from the Lord or His representative</a:t>
            </a:r>
          </a:p>
          <a:p>
            <a:pPr lvl="2"/>
            <a:r>
              <a:rPr lang="en-US" sz="1600" dirty="0" smtClean="0">
                <a:solidFill>
                  <a:schemeClr val="bg1"/>
                </a:solidFill>
              </a:rPr>
              <a:t>One single desire (</a:t>
            </a:r>
            <a:r>
              <a:rPr lang="en-US" sz="1600" dirty="0" err="1" smtClean="0">
                <a:solidFill>
                  <a:schemeClr val="bg1"/>
                </a:solidFill>
              </a:rPr>
              <a:t>Vyavasayatmika</a:t>
            </a:r>
            <a:r>
              <a:rPr lang="en-US" sz="1600" dirty="0" smtClean="0">
                <a:solidFill>
                  <a:schemeClr val="bg1"/>
                </a:solidFill>
              </a:rPr>
              <a:t> </a:t>
            </a:r>
            <a:r>
              <a:rPr lang="en-US" sz="1600" dirty="0" err="1" smtClean="0">
                <a:solidFill>
                  <a:schemeClr val="bg1"/>
                </a:solidFill>
              </a:rPr>
              <a:t>Buddhir</a:t>
            </a:r>
            <a:r>
              <a:rPr lang="en-US" sz="1600" dirty="0" smtClean="0">
                <a:solidFill>
                  <a:schemeClr val="bg1"/>
                </a:solidFill>
              </a:rPr>
              <a:t>)</a:t>
            </a:r>
          </a:p>
          <a:p>
            <a:pPr lvl="3"/>
            <a:r>
              <a:rPr lang="en-US" sz="1200" dirty="0" smtClean="0">
                <a:solidFill>
                  <a:schemeClr val="bg1"/>
                </a:solidFill>
              </a:rPr>
              <a:t>To go back to Godhead</a:t>
            </a:r>
          </a:p>
          <a:p>
            <a:pPr lvl="3"/>
            <a:r>
              <a:rPr lang="en-US" sz="1200" dirty="0" smtClean="0">
                <a:solidFill>
                  <a:schemeClr val="bg1"/>
                </a:solidFill>
              </a:rPr>
              <a:t>Which awaits them in near future</a:t>
            </a:r>
          </a:p>
          <a:p>
            <a:pPr lvl="2"/>
            <a:r>
              <a:rPr lang="en-US" sz="1600" dirty="0" smtClean="0">
                <a:solidFill>
                  <a:schemeClr val="bg1"/>
                </a:solidFill>
              </a:rPr>
              <a:t>Non envious</a:t>
            </a:r>
          </a:p>
          <a:p>
            <a:pPr lvl="2"/>
            <a:r>
              <a:rPr lang="en-US" sz="1600" dirty="0" smtClean="0">
                <a:solidFill>
                  <a:schemeClr val="bg1"/>
                </a:solidFill>
              </a:rPr>
              <a:t>Not proud</a:t>
            </a:r>
          </a:p>
          <a:p>
            <a:pPr lvl="2"/>
            <a:r>
              <a:rPr lang="en-US" sz="1600" dirty="0" smtClean="0">
                <a:solidFill>
                  <a:schemeClr val="bg1"/>
                </a:solidFill>
              </a:rPr>
              <a:t>Fully satisfied</a:t>
            </a:r>
          </a:p>
          <a:p>
            <a:pPr lvl="2"/>
            <a:r>
              <a:rPr lang="en-US" sz="1600" dirty="0" smtClean="0">
                <a:solidFill>
                  <a:schemeClr val="bg1"/>
                </a:solidFill>
              </a:rPr>
              <a:t>Takes seriously chanting the name and glories of the Lord</a:t>
            </a:r>
          </a:p>
          <a:p>
            <a:pPr lvl="2"/>
            <a:r>
              <a:rPr lang="en-US" sz="1600" dirty="0" smtClean="0">
                <a:solidFill>
                  <a:schemeClr val="bg1"/>
                </a:solidFill>
              </a:rPr>
              <a:t>Travels all over the world so others may hear the message</a:t>
            </a:r>
          </a:p>
          <a:p>
            <a:pPr lvl="3"/>
            <a:r>
              <a:rPr lang="en-US" sz="1600" dirty="0" smtClean="0">
                <a:solidFill>
                  <a:schemeClr val="bg1"/>
                </a:solidFill>
              </a:rPr>
              <a:t>According to one’s personal capacity</a:t>
            </a:r>
          </a:p>
          <a:p>
            <a:pPr lvl="3"/>
            <a:r>
              <a:rPr lang="en-US" sz="1600" dirty="0" smtClean="0">
                <a:solidFill>
                  <a:schemeClr val="bg1"/>
                </a:solidFill>
              </a:rPr>
              <a:t>Preach to the walls if no one comes – </a:t>
            </a:r>
            <a:r>
              <a:rPr lang="en-US" sz="1600" dirty="0" err="1" smtClean="0">
                <a:solidFill>
                  <a:schemeClr val="bg1"/>
                </a:solidFill>
              </a:rPr>
              <a:t>Srila</a:t>
            </a:r>
            <a:r>
              <a:rPr lang="en-US" sz="1600" dirty="0" smtClean="0">
                <a:solidFill>
                  <a:schemeClr val="bg1"/>
                </a:solidFill>
              </a:rPr>
              <a:t> </a:t>
            </a:r>
            <a:r>
              <a:rPr lang="en-US" sz="1600" dirty="0" err="1" smtClean="0">
                <a:solidFill>
                  <a:schemeClr val="bg1"/>
                </a:solidFill>
              </a:rPr>
              <a:t>Bhakti</a:t>
            </a:r>
            <a:r>
              <a:rPr lang="en-US" sz="1600" dirty="0" smtClean="0">
                <a:solidFill>
                  <a:schemeClr val="bg1"/>
                </a:solidFill>
              </a:rPr>
              <a:t> </a:t>
            </a:r>
            <a:r>
              <a:rPr lang="en-US" sz="1600" dirty="0" err="1" smtClean="0">
                <a:solidFill>
                  <a:schemeClr val="bg1"/>
                </a:solidFill>
              </a:rPr>
              <a:t>Siddhanta</a:t>
            </a:r>
            <a:r>
              <a:rPr lang="en-US" sz="1600" dirty="0" smtClean="0">
                <a:solidFill>
                  <a:schemeClr val="bg1"/>
                </a:solidFill>
              </a:rPr>
              <a:t> </a:t>
            </a:r>
            <a:r>
              <a:rPr lang="en-US" sz="1600" dirty="0" err="1" smtClean="0">
                <a:solidFill>
                  <a:schemeClr val="bg1"/>
                </a:solidFill>
              </a:rPr>
              <a:t>Saraswati</a:t>
            </a:r>
            <a:r>
              <a:rPr lang="en-US" sz="1600" dirty="0" smtClean="0">
                <a:solidFill>
                  <a:schemeClr val="bg1"/>
                </a:solidFill>
              </a:rPr>
              <a:t> </a:t>
            </a:r>
            <a:r>
              <a:rPr lang="en-US" sz="1600" dirty="0" err="1" smtClean="0">
                <a:solidFill>
                  <a:schemeClr val="bg1"/>
                </a:solidFill>
              </a:rPr>
              <a:t>Thakura</a:t>
            </a:r>
            <a:endParaRPr lang="en-US" sz="1600" dirty="0" smtClean="0">
              <a:solidFill>
                <a:schemeClr val="bg1"/>
              </a:solidFill>
            </a:endParaRPr>
          </a:p>
          <a:p>
            <a:pPr lvl="2"/>
            <a:endParaRPr lang="en-US" sz="1500" dirty="0" smtClean="0">
              <a:solidFill>
                <a:schemeClr val="bg1"/>
              </a:solidFill>
            </a:endParaRPr>
          </a:p>
          <a:p>
            <a:pPr lvl="1"/>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500"/>
                                        <p:tgtEl>
                                          <p:spTgt spid="3">
                                            <p:txEl>
                                              <p:pRg st="9" end="9"/>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linds(horizontal)">
                                      <p:cBhvr>
                                        <p:cTn id="41" dur="500"/>
                                        <p:tgtEl>
                                          <p:spTgt spid="3">
                                            <p:txEl>
                                              <p:pRg st="10" end="10"/>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blinds(horizontal)">
                                      <p:cBhvr>
                                        <p:cTn id="44" dur="500"/>
                                        <p:tgtEl>
                                          <p:spTgt spid="3">
                                            <p:txEl>
                                              <p:pRg st="11" end="11"/>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blinds(horizontal)">
                                      <p:cBhvr>
                                        <p:cTn id="52" dur="500"/>
                                        <p:tgtEl>
                                          <p:spTgt spid="3">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Effect transition="in" filter="blinds(horizontal)">
                                      <p:cBhvr>
                                        <p:cTn id="57" dur="500"/>
                                        <p:tgtEl>
                                          <p:spTgt spid="3">
                                            <p:txEl>
                                              <p:pRg st="14" end="14"/>
                                            </p:txEl>
                                          </p:spTgt>
                                        </p:tgtEl>
                                      </p:cBhvr>
                                    </p:animEffect>
                                  </p:childTnLst>
                                </p:cTn>
                              </p:par>
                              <p:par>
                                <p:cTn id="58" presetID="3" presetClass="entr" presetSubtype="10" fill="hold" nodeType="withEffect">
                                  <p:stCondLst>
                                    <p:cond delay="0"/>
                                  </p:stCondLst>
                                  <p:childTnLst>
                                    <p:set>
                                      <p:cBhvr>
                                        <p:cTn id="59" dur="1" fill="hold">
                                          <p:stCondLst>
                                            <p:cond delay="0"/>
                                          </p:stCondLst>
                                        </p:cTn>
                                        <p:tgtEl>
                                          <p:spTgt spid="3">
                                            <p:txEl>
                                              <p:pRg st="15" end="15"/>
                                            </p:txEl>
                                          </p:spTgt>
                                        </p:tgtEl>
                                        <p:attrNameLst>
                                          <p:attrName>style.visibility</p:attrName>
                                        </p:attrNameLst>
                                      </p:cBhvr>
                                      <p:to>
                                        <p:strVal val="visible"/>
                                      </p:to>
                                    </p:set>
                                    <p:animEffect transition="in" filter="blinds(horizontal)">
                                      <p:cBhvr>
                                        <p:cTn id="60"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1.6.27</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evaḿ kṛṣṇa-mater brahman</a:t>
            </a:r>
          </a:p>
          <a:p>
            <a:pPr algn="ctr">
              <a:buNone/>
            </a:pPr>
            <a:r>
              <a:rPr lang="vi-VN" sz="1600" dirty="0" smtClean="0">
                <a:solidFill>
                  <a:schemeClr val="bg1"/>
                </a:solidFill>
              </a:rPr>
              <a:t>nāsaktasyāmalātmanaḥ</a:t>
            </a:r>
          </a:p>
          <a:p>
            <a:pPr algn="ctr">
              <a:buNone/>
            </a:pPr>
            <a:r>
              <a:rPr lang="vi-VN" sz="1600" dirty="0" smtClean="0">
                <a:solidFill>
                  <a:schemeClr val="bg1"/>
                </a:solidFill>
              </a:rPr>
              <a:t>kālaḥ prādurabhūt kāle</a:t>
            </a:r>
          </a:p>
          <a:p>
            <a:pPr algn="ctr">
              <a:buNone/>
            </a:pPr>
            <a:r>
              <a:rPr lang="vi-VN" sz="1600" dirty="0" smtClean="0">
                <a:solidFill>
                  <a:schemeClr val="bg1"/>
                </a:solidFill>
              </a:rPr>
              <a:t>taḍit saudāmanī yathā</a:t>
            </a:r>
          </a:p>
          <a:p>
            <a:pPr algn="ctr">
              <a:buNone/>
            </a:pPr>
            <a:r>
              <a:rPr lang="vi-VN" sz="1600" b="1" dirty="0" smtClean="0">
                <a:solidFill>
                  <a:schemeClr val="bg1"/>
                </a:solidFill>
              </a:rPr>
              <a:t>SYNONYMS</a:t>
            </a:r>
          </a:p>
          <a:p>
            <a:pPr algn="ctr">
              <a:buNone/>
            </a:pPr>
            <a:r>
              <a:rPr lang="vi-VN" sz="1600" dirty="0" smtClean="0">
                <a:solidFill>
                  <a:schemeClr val="bg1"/>
                </a:solidFill>
              </a:rPr>
              <a:t>evam — thus; kṛṣṇa-mateḥ — one who is fully absorbed in thinking of Kṛṣṇa; brahman — O Vyāsadeva; na — not; āsaktasya — of one who is attached; amala-ātmanaḥ — of one who is completely free from all material dirt; kālaḥ — death; prādurabhūt — become visible; kāle — in the course of time; taḍit — lightning; saudāmanī — illuminating; yathā — as it is.</a:t>
            </a:r>
          </a:p>
          <a:p>
            <a:pPr algn="ctr">
              <a:buNone/>
            </a:pPr>
            <a:r>
              <a:rPr lang="vi-VN" sz="1600" b="1" dirty="0" smtClean="0">
                <a:solidFill>
                  <a:schemeClr val="bg1"/>
                </a:solidFill>
              </a:rPr>
              <a:t>TRANSLATION</a:t>
            </a:r>
          </a:p>
          <a:p>
            <a:pPr algn="ctr">
              <a:buNone/>
            </a:pPr>
            <a:r>
              <a:rPr lang="vi-VN" sz="1600" dirty="0" smtClean="0">
                <a:solidFill>
                  <a:schemeClr val="bg1"/>
                </a:solidFill>
              </a:rPr>
              <a:t>And so, O Brāhmaṇa Vyāsadeva, in due course of time I, who was fully absorbed in thinking of Kṛṣṇa and who therefore had no attachments, being completely freed from all material taints, met with death, as lightning and illumination occur simultaneously.</a:t>
            </a:r>
          </a:p>
          <a:p>
            <a:pPr>
              <a:buNone/>
            </a:pP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400" dirty="0" smtClean="0">
                <a:solidFill>
                  <a:schemeClr val="bg1"/>
                </a:solidFill>
              </a:rPr>
              <a:t>Fully absorbed in thoughts of Krishna means</a:t>
            </a:r>
          </a:p>
          <a:p>
            <a:pPr lvl="1"/>
            <a:r>
              <a:rPr lang="en-US" sz="2000" dirty="0" smtClean="0">
                <a:solidFill>
                  <a:schemeClr val="bg1"/>
                </a:solidFill>
              </a:rPr>
              <a:t>Clearance of material </a:t>
            </a:r>
            <a:r>
              <a:rPr lang="en-US" sz="2000" dirty="0" err="1" smtClean="0">
                <a:solidFill>
                  <a:schemeClr val="bg1"/>
                </a:solidFill>
              </a:rPr>
              <a:t>dirts</a:t>
            </a:r>
            <a:r>
              <a:rPr lang="en-US" sz="2000" dirty="0" smtClean="0">
                <a:solidFill>
                  <a:schemeClr val="bg1"/>
                </a:solidFill>
              </a:rPr>
              <a:t> or hankerings</a:t>
            </a:r>
          </a:p>
          <a:p>
            <a:pPr lvl="2"/>
            <a:r>
              <a:rPr lang="en-US" sz="1800" dirty="0" smtClean="0">
                <a:solidFill>
                  <a:schemeClr val="bg1"/>
                </a:solidFill>
              </a:rPr>
              <a:t>Like a rich man has no hankering for small petty things</a:t>
            </a:r>
          </a:p>
          <a:p>
            <a:pPr lvl="2"/>
            <a:r>
              <a:rPr lang="en-US" sz="1800" dirty="0" smtClean="0">
                <a:solidFill>
                  <a:schemeClr val="bg1"/>
                </a:solidFill>
              </a:rPr>
              <a:t>Sign of a spiritually enriched person</a:t>
            </a:r>
          </a:p>
          <a:p>
            <a:pPr lvl="0"/>
            <a:r>
              <a:rPr lang="en-US" sz="2400" dirty="0" smtClean="0">
                <a:solidFill>
                  <a:schemeClr val="bg1"/>
                </a:solidFill>
              </a:rPr>
              <a:t>Death, at his leisure, suddenly appeared before </a:t>
            </a:r>
            <a:r>
              <a:rPr lang="en-US" sz="2400" dirty="0" err="1" smtClean="0">
                <a:solidFill>
                  <a:schemeClr val="bg1"/>
                </a:solidFill>
              </a:rPr>
              <a:t>Narada</a:t>
            </a:r>
            <a:r>
              <a:rPr lang="en-US" sz="2400" dirty="0" smtClean="0">
                <a:solidFill>
                  <a:schemeClr val="bg1"/>
                </a:solidFill>
              </a:rPr>
              <a:t> Muni</a:t>
            </a:r>
          </a:p>
          <a:p>
            <a:pPr lvl="0"/>
            <a:r>
              <a:rPr lang="en-US" sz="2400" dirty="0" smtClean="0">
                <a:solidFill>
                  <a:schemeClr val="bg1"/>
                </a:solidFill>
              </a:rPr>
              <a:t>For a pure devotee</a:t>
            </a:r>
          </a:p>
          <a:p>
            <a:pPr lvl="1"/>
            <a:r>
              <a:rPr lang="en-US" sz="2000" dirty="0" smtClean="0">
                <a:solidFill>
                  <a:schemeClr val="bg1"/>
                </a:solidFill>
              </a:rPr>
              <a:t>Death is like simultaneous</a:t>
            </a:r>
          </a:p>
          <a:p>
            <a:pPr lvl="2"/>
            <a:r>
              <a:rPr lang="en-US" sz="1600" dirty="0" smtClean="0">
                <a:solidFill>
                  <a:schemeClr val="bg1"/>
                </a:solidFill>
              </a:rPr>
              <a:t>Lightning – Loss of the current body</a:t>
            </a:r>
          </a:p>
          <a:p>
            <a:pPr lvl="2"/>
            <a:r>
              <a:rPr lang="en-US" sz="1600" dirty="0" smtClean="0">
                <a:solidFill>
                  <a:schemeClr val="bg1"/>
                </a:solidFill>
              </a:rPr>
              <a:t>Illumination – Development of a spiritual body</a:t>
            </a:r>
          </a:p>
          <a:p>
            <a:pPr lvl="1"/>
            <a:r>
              <a:rPr lang="en-US" sz="2000" dirty="0" smtClean="0">
                <a:solidFill>
                  <a:schemeClr val="bg1"/>
                </a:solidFill>
              </a:rPr>
              <a:t>Spiritualized body even before death</a:t>
            </a:r>
          </a:p>
          <a:p>
            <a:pPr lvl="2"/>
            <a:r>
              <a:rPr lang="en-US" sz="1800" dirty="0" smtClean="0">
                <a:solidFill>
                  <a:schemeClr val="bg1"/>
                </a:solidFill>
              </a:rPr>
              <a:t>Red hot iron in contact with fire</a:t>
            </a:r>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500"/>
                                        <p:tgtEl>
                                          <p:spTgt spid="3">
                                            <p:txEl>
                                              <p:pRg st="9" end="9"/>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linds(horizontal)">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0421"/>
          </a:xfrm>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idx="1"/>
          </p:nvPr>
        </p:nvSpPr>
        <p:spPr>
          <a:xfrm>
            <a:off x="457200" y="1057835"/>
            <a:ext cx="8229600" cy="4525963"/>
          </a:xfrm>
        </p:spPr>
        <p:txBody>
          <a:bodyPr/>
          <a:lstStyle/>
          <a:p>
            <a:r>
              <a:rPr lang="en-US" sz="2000" dirty="0" smtClean="0">
                <a:solidFill>
                  <a:schemeClr val="bg1"/>
                </a:solidFill>
              </a:rPr>
              <a:t>Service to Krishna</a:t>
            </a:r>
          </a:p>
          <a:p>
            <a:pPr lvl="1"/>
            <a:r>
              <a:rPr lang="en-US" sz="1800" dirty="0" smtClean="0">
                <a:solidFill>
                  <a:schemeClr val="bg1"/>
                </a:solidFill>
              </a:rPr>
              <a:t>Means Seeing Krishna</a:t>
            </a:r>
          </a:p>
          <a:p>
            <a:pPr lvl="1"/>
            <a:r>
              <a:rPr lang="en-US" sz="1800" dirty="0" smtClean="0">
                <a:solidFill>
                  <a:schemeClr val="bg1"/>
                </a:solidFill>
              </a:rPr>
              <a:t>Is the only means to see Krishna</a:t>
            </a:r>
          </a:p>
          <a:p>
            <a:pPr lvl="1"/>
            <a:r>
              <a:rPr lang="en-US" sz="1800" dirty="0" smtClean="0">
                <a:solidFill>
                  <a:schemeClr val="bg1"/>
                </a:solidFill>
              </a:rPr>
              <a:t>Gives intelligence</a:t>
            </a:r>
          </a:p>
          <a:p>
            <a:pPr lvl="1"/>
            <a:r>
              <a:rPr lang="en-US" sz="1800" dirty="0" smtClean="0">
                <a:solidFill>
                  <a:schemeClr val="bg1"/>
                </a:solidFill>
              </a:rPr>
              <a:t>Is never lost</a:t>
            </a:r>
          </a:p>
          <a:p>
            <a:pPr lvl="1"/>
            <a:r>
              <a:rPr lang="en-US" sz="1800" dirty="0" smtClean="0">
                <a:solidFill>
                  <a:schemeClr val="bg1"/>
                </a:solidFill>
              </a:rPr>
              <a:t>Leads to the ultimate goal - BTG</a:t>
            </a:r>
          </a:p>
          <a:p>
            <a:r>
              <a:rPr lang="en-US" sz="2000" dirty="0" smtClean="0">
                <a:solidFill>
                  <a:schemeClr val="bg1"/>
                </a:solidFill>
              </a:rPr>
              <a:t>“Law of satiation” does not apply to Krishna’s service, name, </a:t>
            </a:r>
            <a:r>
              <a:rPr lang="en-US" sz="2000" dirty="0" err="1" smtClean="0">
                <a:solidFill>
                  <a:schemeClr val="bg1"/>
                </a:solidFill>
              </a:rPr>
              <a:t>katha</a:t>
            </a:r>
            <a:r>
              <a:rPr lang="en-US" sz="2000" dirty="0" smtClean="0">
                <a:solidFill>
                  <a:schemeClr val="bg1"/>
                </a:solidFill>
              </a:rPr>
              <a:t> etc.</a:t>
            </a:r>
          </a:p>
          <a:p>
            <a:pPr lvl="1"/>
            <a:r>
              <a:rPr lang="en-US" sz="1800" dirty="0" smtClean="0">
                <a:solidFill>
                  <a:schemeClr val="bg1"/>
                </a:solidFill>
              </a:rPr>
              <a:t>The more you do, the more you hanker</a:t>
            </a:r>
          </a:p>
          <a:p>
            <a:pPr lvl="1"/>
            <a:r>
              <a:rPr lang="en-US" sz="1800" dirty="0" smtClean="0">
                <a:solidFill>
                  <a:schemeClr val="bg1"/>
                </a:solidFill>
              </a:rPr>
              <a:t>Gives the ever increasing ultimate satisfaction </a:t>
            </a:r>
          </a:p>
          <a:p>
            <a:r>
              <a:rPr lang="en-US" sz="2000" dirty="0" smtClean="0">
                <a:solidFill>
                  <a:schemeClr val="bg1"/>
                </a:solidFill>
              </a:rPr>
              <a:t>Best place for the cultivation of service</a:t>
            </a:r>
          </a:p>
          <a:p>
            <a:pPr lvl="1"/>
            <a:r>
              <a:rPr lang="en-US" sz="1800" dirty="0" smtClean="0">
                <a:solidFill>
                  <a:schemeClr val="bg1"/>
                </a:solidFill>
              </a:rPr>
              <a:t>A temple ( it is transcendental)</a:t>
            </a:r>
          </a:p>
          <a:p>
            <a:r>
              <a:rPr lang="en-US" sz="2000" dirty="0" smtClean="0">
                <a:solidFill>
                  <a:schemeClr val="bg1"/>
                </a:solidFill>
              </a:rPr>
              <a:t>The highest transcendental activity</a:t>
            </a:r>
          </a:p>
          <a:p>
            <a:pPr lvl="1"/>
            <a:r>
              <a:rPr lang="en-US" sz="1800" dirty="0" smtClean="0">
                <a:solidFill>
                  <a:schemeClr val="bg1"/>
                </a:solidFill>
              </a:rPr>
              <a:t>Follow </a:t>
            </a:r>
            <a:r>
              <a:rPr lang="en-US" sz="1800" dirty="0" err="1" smtClean="0">
                <a:solidFill>
                  <a:schemeClr val="bg1"/>
                </a:solidFill>
              </a:rPr>
              <a:t>Narada</a:t>
            </a:r>
            <a:r>
              <a:rPr lang="en-US" sz="1800" dirty="0" smtClean="0">
                <a:solidFill>
                  <a:schemeClr val="bg1"/>
                </a:solidFill>
              </a:rPr>
              <a:t> Muni’s example</a:t>
            </a:r>
          </a:p>
          <a:p>
            <a:pPr lvl="2"/>
            <a:r>
              <a:rPr lang="en-US" sz="1400" dirty="0" smtClean="0">
                <a:solidFill>
                  <a:schemeClr val="bg1"/>
                </a:solidFill>
              </a:rPr>
              <a:t>Travel and preach throughout the world, as per your personal capacity</a:t>
            </a:r>
          </a:p>
          <a:p>
            <a:r>
              <a:rPr lang="en-US" sz="2000" dirty="0" smtClean="0">
                <a:solidFill>
                  <a:schemeClr val="bg1"/>
                </a:solidFill>
              </a:rPr>
              <a:t>F                 or one thus purified, change of body</a:t>
            </a:r>
          </a:p>
          <a:p>
            <a:pPr lvl="1"/>
            <a:r>
              <a:rPr lang="en-US" sz="1600" dirty="0" smtClean="0">
                <a:solidFill>
                  <a:schemeClr val="bg1"/>
                </a:solidFill>
              </a:rPr>
              <a:t>Simultaneous lightning and illumination</a:t>
            </a:r>
            <a:endParaRPr lang="en-US"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500"/>
                                        <p:tgtEl>
                                          <p:spTgt spid="3">
                                            <p:txEl>
                                              <p:pRg st="9" end="9"/>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linds(horizontal)">
                                      <p:cBhvr>
                                        <p:cTn id="41" dur="500"/>
                                        <p:tgtEl>
                                          <p:spTgt spid="3">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linds(horizontal)">
                                      <p:cBhvr>
                                        <p:cTn id="46" dur="500"/>
                                        <p:tgtEl>
                                          <p:spTgt spid="3">
                                            <p:txEl>
                                              <p:pRg st="11" end="11"/>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blinds(horizontal)">
                                      <p:cBhvr>
                                        <p:cTn id="49" dur="500"/>
                                        <p:tgtEl>
                                          <p:spTgt spid="3">
                                            <p:txEl>
                                              <p:pRg st="12" end="12"/>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blinds(horizontal)">
                                      <p:cBhvr>
                                        <p:cTn id="52" dur="500"/>
                                        <p:tgtEl>
                                          <p:spTgt spid="3">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Effect transition="in" filter="blinds(horizontal)">
                                      <p:cBhvr>
                                        <p:cTn id="57" dur="500"/>
                                        <p:tgtEl>
                                          <p:spTgt spid="3">
                                            <p:txEl>
                                              <p:pRg st="14" end="14"/>
                                            </p:txEl>
                                          </p:spTgt>
                                        </p:tgtEl>
                                      </p:cBhvr>
                                    </p:animEffect>
                                  </p:childTnLst>
                                </p:cTn>
                              </p:par>
                              <p:par>
                                <p:cTn id="58" presetID="3" presetClass="entr" presetSubtype="10" fill="hold" nodeType="withEffect">
                                  <p:stCondLst>
                                    <p:cond delay="0"/>
                                  </p:stCondLst>
                                  <p:childTnLst>
                                    <p:set>
                                      <p:cBhvr>
                                        <p:cTn id="59" dur="1" fill="hold">
                                          <p:stCondLst>
                                            <p:cond delay="0"/>
                                          </p:stCondLst>
                                        </p:cTn>
                                        <p:tgtEl>
                                          <p:spTgt spid="3">
                                            <p:txEl>
                                              <p:pRg st="15" end="15"/>
                                            </p:txEl>
                                          </p:spTgt>
                                        </p:tgtEl>
                                        <p:attrNameLst>
                                          <p:attrName>style.visibility</p:attrName>
                                        </p:attrNameLst>
                                      </p:cBhvr>
                                      <p:to>
                                        <p:strVal val="visible"/>
                                      </p:to>
                                    </p:set>
                                    <p:animEffect transition="in" filter="blinds(horizontal)">
                                      <p:cBhvr>
                                        <p:cTn id="60"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Son of a </a:t>
            </a:r>
            <a:r>
              <a:rPr lang="en-US" dirty="0" err="1" smtClean="0">
                <a:solidFill>
                  <a:schemeClr val="bg1"/>
                </a:solidFill>
              </a:rPr>
              <a:t>brahmana</a:t>
            </a:r>
            <a:r>
              <a:rPr lang="en-US" dirty="0" smtClean="0">
                <a:solidFill>
                  <a:schemeClr val="bg1"/>
                </a:solidFill>
              </a:rPr>
              <a:t> </a:t>
            </a:r>
          </a:p>
          <a:p>
            <a:pPr lvl="1"/>
            <a:r>
              <a:rPr lang="en-US" dirty="0" smtClean="0">
                <a:solidFill>
                  <a:schemeClr val="bg1"/>
                </a:solidFill>
              </a:rPr>
              <a:t>Has a good chance of becoming a </a:t>
            </a:r>
            <a:r>
              <a:rPr lang="en-US" dirty="0" err="1" smtClean="0">
                <a:solidFill>
                  <a:schemeClr val="bg1"/>
                </a:solidFill>
              </a:rPr>
              <a:t>brahmana</a:t>
            </a:r>
            <a:r>
              <a:rPr lang="en-US" dirty="0" smtClean="0">
                <a:solidFill>
                  <a:schemeClr val="bg1"/>
                </a:solidFill>
              </a:rPr>
              <a:t> by training</a:t>
            </a:r>
          </a:p>
          <a:p>
            <a:pPr lvl="1"/>
            <a:r>
              <a:rPr lang="en-US" dirty="0" smtClean="0">
                <a:solidFill>
                  <a:schemeClr val="bg1"/>
                </a:solidFill>
              </a:rPr>
              <a:t>But not just by birth</a:t>
            </a:r>
          </a:p>
          <a:p>
            <a:r>
              <a:rPr lang="en-US" dirty="0" smtClean="0">
                <a:solidFill>
                  <a:schemeClr val="bg1"/>
                </a:solidFill>
              </a:rPr>
              <a:t>Basis of a strong spiritual culture </a:t>
            </a:r>
          </a:p>
          <a:p>
            <a:pPr lvl="1"/>
            <a:r>
              <a:rPr lang="en-US" dirty="0" smtClean="0">
                <a:solidFill>
                  <a:schemeClr val="bg1"/>
                </a:solidFill>
              </a:rPr>
              <a:t>Cultural heritage</a:t>
            </a:r>
          </a:p>
          <a:p>
            <a:pPr lvl="1"/>
            <a:r>
              <a:rPr lang="en-US" dirty="0" smtClean="0">
                <a:solidFill>
                  <a:schemeClr val="bg1"/>
                </a:solidFill>
              </a:rPr>
              <a:t>To help everyone progress while being in their position</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solidFill>
                  <a:schemeClr val="bg1"/>
                </a:solidFill>
              </a:rPr>
              <a:t>References:</a:t>
            </a:r>
          </a:p>
        </p:txBody>
      </p:sp>
      <p:sp>
        <p:nvSpPr>
          <p:cNvPr id="24579" name="Content Placeholder 2"/>
          <p:cNvSpPr>
            <a:spLocks noGrp="1"/>
          </p:cNvSpPr>
          <p:nvPr>
            <p:ph idx="1"/>
          </p:nvPr>
        </p:nvSpPr>
        <p:spPr/>
        <p:txBody>
          <a:bodyPr/>
          <a:lstStyle/>
          <a:p>
            <a:r>
              <a:rPr lang="en-US" dirty="0" err="1" smtClean="0">
                <a:solidFill>
                  <a:schemeClr val="bg1"/>
                </a:solidFill>
              </a:rPr>
              <a:t>Srila</a:t>
            </a:r>
            <a:r>
              <a:rPr lang="en-US" dirty="0" smtClean="0">
                <a:solidFill>
                  <a:schemeClr val="bg1"/>
                </a:solidFill>
              </a:rPr>
              <a:t> </a:t>
            </a:r>
            <a:r>
              <a:rPr lang="en-US" dirty="0" err="1" smtClean="0">
                <a:solidFill>
                  <a:schemeClr val="bg1"/>
                </a:solidFill>
              </a:rPr>
              <a:t>Prabhupada’s</a:t>
            </a:r>
            <a:r>
              <a:rPr lang="en-US" dirty="0" smtClean="0">
                <a:solidFill>
                  <a:schemeClr val="bg1"/>
                </a:solidFill>
              </a:rPr>
              <a:t> purports on these verses</a:t>
            </a:r>
          </a:p>
          <a:p>
            <a:r>
              <a:rPr lang="en-US" dirty="0" smtClean="0">
                <a:solidFill>
                  <a:schemeClr val="bg1"/>
                </a:solidFill>
              </a:rPr>
              <a:t>HG </a:t>
            </a:r>
            <a:r>
              <a:rPr lang="en-US" dirty="0" err="1" smtClean="0">
                <a:solidFill>
                  <a:schemeClr val="bg1"/>
                </a:solidFill>
              </a:rPr>
              <a:t>Bhurijana</a:t>
            </a:r>
            <a:r>
              <a:rPr lang="en-US" dirty="0" smtClean="0">
                <a:solidFill>
                  <a:schemeClr val="bg1"/>
                </a:solidFill>
              </a:rPr>
              <a:t> </a:t>
            </a:r>
            <a:r>
              <a:rPr lang="en-US" dirty="0" err="1" smtClean="0">
                <a:solidFill>
                  <a:schemeClr val="bg1"/>
                </a:solidFill>
              </a:rPr>
              <a:t>Prabhu’s</a:t>
            </a:r>
            <a:r>
              <a:rPr lang="en-US" dirty="0" smtClean="0">
                <a:solidFill>
                  <a:schemeClr val="bg1"/>
                </a:solidFill>
              </a:rPr>
              <a:t> book: “Unveiling His Lotus Feet”</a:t>
            </a:r>
          </a:p>
          <a:p>
            <a:r>
              <a:rPr lang="en-US" dirty="0" smtClean="0">
                <a:solidFill>
                  <a:schemeClr val="bg1"/>
                </a:solidFill>
              </a:rPr>
              <a:t>ISKCONDESIRETREE</a:t>
            </a:r>
          </a:p>
          <a:p>
            <a:pPr lvl="1"/>
            <a:r>
              <a:rPr lang="en-US" dirty="0" smtClean="0">
                <a:solidFill>
                  <a:schemeClr val="bg1"/>
                </a:solidFill>
              </a:rPr>
              <a:t>HH </a:t>
            </a:r>
            <a:r>
              <a:rPr lang="en-US" dirty="0" err="1" smtClean="0">
                <a:solidFill>
                  <a:schemeClr val="bg1"/>
                </a:solidFill>
              </a:rPr>
              <a:t>Radhanath</a:t>
            </a:r>
            <a:r>
              <a:rPr lang="en-US" dirty="0" smtClean="0">
                <a:solidFill>
                  <a:schemeClr val="bg1"/>
                </a:solidFill>
              </a:rPr>
              <a:t> Swami </a:t>
            </a:r>
            <a:r>
              <a:rPr lang="en-US" dirty="0" err="1" smtClean="0">
                <a:solidFill>
                  <a:schemeClr val="bg1"/>
                </a:solidFill>
              </a:rPr>
              <a:t>Maharaj’s</a:t>
            </a:r>
            <a:r>
              <a:rPr lang="en-US" dirty="0" smtClean="0">
                <a:solidFill>
                  <a:schemeClr val="bg1"/>
                </a:solidFill>
              </a:rPr>
              <a:t> lecture – 1.6.34</a:t>
            </a:r>
          </a:p>
          <a:p>
            <a:pPr lvl="1"/>
            <a:r>
              <a:rPr lang="en-US" dirty="0" smtClean="0">
                <a:solidFill>
                  <a:schemeClr val="bg1"/>
                </a:solidFill>
              </a:rPr>
              <a:t>HH </a:t>
            </a:r>
            <a:r>
              <a:rPr lang="en-US" dirty="0" err="1" smtClean="0">
                <a:solidFill>
                  <a:schemeClr val="bg1"/>
                </a:solidFill>
              </a:rPr>
              <a:t>Mahanidhi</a:t>
            </a:r>
            <a:r>
              <a:rPr lang="en-US" dirty="0" smtClean="0">
                <a:solidFill>
                  <a:schemeClr val="bg1"/>
                </a:solidFill>
              </a:rPr>
              <a:t> Swami’s lecture – 1.6.27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1.18.32</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tasya putro 'titejasvī</a:t>
            </a:r>
          </a:p>
          <a:p>
            <a:pPr algn="ctr">
              <a:buNone/>
            </a:pPr>
            <a:r>
              <a:rPr lang="vi-VN" sz="1800" dirty="0" smtClean="0">
                <a:solidFill>
                  <a:schemeClr val="bg1"/>
                </a:solidFill>
              </a:rPr>
              <a:t>viharan bālako 'rbhakaiḥ</a:t>
            </a:r>
          </a:p>
          <a:p>
            <a:pPr algn="ctr">
              <a:buNone/>
            </a:pPr>
            <a:r>
              <a:rPr lang="vi-VN" sz="1800" dirty="0" smtClean="0">
                <a:solidFill>
                  <a:schemeClr val="bg1"/>
                </a:solidFill>
              </a:rPr>
              <a:t>rājñāghaḿ prāpitaḿ tātaḿ</a:t>
            </a:r>
          </a:p>
          <a:p>
            <a:pPr algn="ctr">
              <a:buNone/>
            </a:pPr>
            <a:r>
              <a:rPr lang="vi-VN" sz="1800" dirty="0" smtClean="0">
                <a:solidFill>
                  <a:schemeClr val="bg1"/>
                </a:solidFill>
              </a:rPr>
              <a:t>śrutvā tatredam abravīt</a:t>
            </a:r>
          </a:p>
          <a:p>
            <a:pPr algn="ctr">
              <a:buNone/>
            </a:pPr>
            <a:r>
              <a:rPr lang="en-US" sz="1800" b="1" dirty="0" smtClean="0">
                <a:solidFill>
                  <a:schemeClr val="bg1"/>
                </a:solidFill>
              </a:rPr>
              <a:t>SYNONYMS</a:t>
            </a:r>
          </a:p>
          <a:p>
            <a:pPr algn="ctr">
              <a:buNone/>
            </a:pPr>
            <a:r>
              <a:rPr lang="en-US" sz="1800" dirty="0" smtClean="0">
                <a:solidFill>
                  <a:schemeClr val="bg1"/>
                </a:solidFill>
              </a:rPr>
              <a:t>tasya — his (the sage's); </a:t>
            </a:r>
            <a:r>
              <a:rPr lang="en-US" sz="1800" dirty="0" err="1" smtClean="0">
                <a:solidFill>
                  <a:schemeClr val="bg1"/>
                </a:solidFill>
              </a:rPr>
              <a:t>putrah</a:t>
            </a:r>
            <a:r>
              <a:rPr lang="en-US" sz="1800" dirty="0" smtClean="0">
                <a:solidFill>
                  <a:schemeClr val="bg1"/>
                </a:solidFill>
              </a:rPr>
              <a:t>̣ — son; </a:t>
            </a:r>
            <a:r>
              <a:rPr lang="en-US" sz="1800" dirty="0" err="1" smtClean="0">
                <a:solidFill>
                  <a:schemeClr val="bg1"/>
                </a:solidFill>
              </a:rPr>
              <a:t>ati</a:t>
            </a:r>
            <a:r>
              <a:rPr lang="en-US" sz="1800" dirty="0" smtClean="0">
                <a:solidFill>
                  <a:schemeClr val="bg1"/>
                </a:solidFill>
              </a:rPr>
              <a:t> — extremely; </a:t>
            </a:r>
            <a:r>
              <a:rPr lang="en-US" sz="1800" dirty="0" err="1" smtClean="0">
                <a:solidFill>
                  <a:schemeClr val="bg1"/>
                </a:solidFill>
              </a:rPr>
              <a:t>tejasvī</a:t>
            </a:r>
            <a:r>
              <a:rPr lang="en-US" sz="1800" dirty="0" smtClean="0">
                <a:solidFill>
                  <a:schemeClr val="bg1"/>
                </a:solidFill>
              </a:rPr>
              <a:t> — powerful; </a:t>
            </a:r>
            <a:r>
              <a:rPr lang="en-US" sz="1800" dirty="0" err="1" smtClean="0">
                <a:solidFill>
                  <a:schemeClr val="bg1"/>
                </a:solidFill>
              </a:rPr>
              <a:t>viharan</a:t>
            </a:r>
            <a:r>
              <a:rPr lang="en-US" sz="1800" dirty="0" smtClean="0">
                <a:solidFill>
                  <a:schemeClr val="bg1"/>
                </a:solidFill>
              </a:rPr>
              <a:t> — while playing; </a:t>
            </a:r>
            <a:r>
              <a:rPr lang="en-US" sz="1800" dirty="0" err="1" smtClean="0">
                <a:solidFill>
                  <a:schemeClr val="bg1"/>
                </a:solidFill>
              </a:rPr>
              <a:t>bālakah</a:t>
            </a:r>
            <a:r>
              <a:rPr lang="en-US" sz="1800" dirty="0" smtClean="0">
                <a:solidFill>
                  <a:schemeClr val="bg1"/>
                </a:solidFill>
              </a:rPr>
              <a:t>̣ — with boys; </a:t>
            </a:r>
            <a:r>
              <a:rPr lang="en-US" sz="1800" dirty="0" err="1" smtClean="0">
                <a:solidFill>
                  <a:schemeClr val="bg1"/>
                </a:solidFill>
              </a:rPr>
              <a:t>arbhakaih</a:t>
            </a:r>
            <a:r>
              <a:rPr lang="en-US" sz="1800" dirty="0" smtClean="0">
                <a:solidFill>
                  <a:schemeClr val="bg1"/>
                </a:solidFill>
              </a:rPr>
              <a:t>̣ — who were all childish; </a:t>
            </a:r>
            <a:r>
              <a:rPr lang="en-US" sz="1800" dirty="0" err="1" smtClean="0">
                <a:solidFill>
                  <a:schemeClr val="bg1"/>
                </a:solidFill>
              </a:rPr>
              <a:t>rājñā</a:t>
            </a:r>
            <a:r>
              <a:rPr lang="en-US" sz="1800" dirty="0" smtClean="0">
                <a:solidFill>
                  <a:schemeClr val="bg1"/>
                </a:solidFill>
              </a:rPr>
              <a:t> — by the </a:t>
            </a:r>
            <a:r>
              <a:rPr lang="en-US" sz="1800" dirty="0" err="1" smtClean="0">
                <a:solidFill>
                  <a:schemeClr val="bg1"/>
                </a:solidFill>
              </a:rPr>
              <a:t>King;agham</a:t>
            </a:r>
            <a:r>
              <a:rPr lang="en-US" sz="1800" dirty="0" smtClean="0">
                <a:solidFill>
                  <a:schemeClr val="bg1"/>
                </a:solidFill>
              </a:rPr>
              <a:t> — distress; </a:t>
            </a:r>
            <a:r>
              <a:rPr lang="en-US" sz="1800" dirty="0" err="1" smtClean="0">
                <a:solidFill>
                  <a:schemeClr val="bg1"/>
                </a:solidFill>
              </a:rPr>
              <a:t>prāpitam</a:t>
            </a:r>
            <a:r>
              <a:rPr lang="en-US" sz="1800" dirty="0" smtClean="0">
                <a:solidFill>
                  <a:schemeClr val="bg1"/>
                </a:solidFill>
              </a:rPr>
              <a:t> — made to have; </a:t>
            </a:r>
            <a:r>
              <a:rPr lang="en-US" sz="1800" dirty="0" err="1" smtClean="0">
                <a:solidFill>
                  <a:schemeClr val="bg1"/>
                </a:solidFill>
              </a:rPr>
              <a:t>tātam</a:t>
            </a:r>
            <a:r>
              <a:rPr lang="en-US" sz="1800" dirty="0" smtClean="0">
                <a:solidFill>
                  <a:schemeClr val="bg1"/>
                </a:solidFill>
              </a:rPr>
              <a:t> — the father; </a:t>
            </a:r>
            <a:r>
              <a:rPr lang="en-US" sz="1800" dirty="0" err="1" smtClean="0">
                <a:solidFill>
                  <a:schemeClr val="bg1"/>
                </a:solidFill>
              </a:rPr>
              <a:t>śrutvā</a:t>
            </a:r>
            <a:r>
              <a:rPr lang="en-US" sz="1800" dirty="0" smtClean="0">
                <a:solidFill>
                  <a:schemeClr val="bg1"/>
                </a:solidFill>
              </a:rPr>
              <a:t> — by hearing; </a:t>
            </a:r>
            <a:r>
              <a:rPr lang="en-US" sz="1800" dirty="0" err="1" smtClean="0">
                <a:solidFill>
                  <a:schemeClr val="bg1"/>
                </a:solidFill>
              </a:rPr>
              <a:t>tatra</a:t>
            </a:r>
            <a:r>
              <a:rPr lang="en-US" sz="1800" dirty="0" smtClean="0">
                <a:solidFill>
                  <a:schemeClr val="bg1"/>
                </a:solidFill>
              </a:rPr>
              <a:t> — then and there; </a:t>
            </a:r>
            <a:r>
              <a:rPr lang="en-US" sz="1800" dirty="0" err="1" smtClean="0">
                <a:solidFill>
                  <a:schemeClr val="bg1"/>
                </a:solidFill>
              </a:rPr>
              <a:t>idam</a:t>
            </a:r>
            <a:r>
              <a:rPr lang="en-US" sz="1800" dirty="0" smtClean="0">
                <a:solidFill>
                  <a:schemeClr val="bg1"/>
                </a:solidFill>
              </a:rPr>
              <a:t> — this; </a:t>
            </a:r>
            <a:r>
              <a:rPr lang="en-US" sz="1800" dirty="0" err="1" smtClean="0">
                <a:solidFill>
                  <a:schemeClr val="bg1"/>
                </a:solidFill>
              </a:rPr>
              <a:t>abravīt</a:t>
            </a:r>
            <a:r>
              <a:rPr lang="en-US" sz="1800" dirty="0" smtClean="0">
                <a:solidFill>
                  <a:schemeClr val="bg1"/>
                </a:solidFill>
              </a:rPr>
              <a:t> — spoke.</a:t>
            </a:r>
          </a:p>
          <a:p>
            <a:pPr algn="ctr">
              <a:buNone/>
            </a:pPr>
            <a:r>
              <a:rPr lang="en-US" sz="1800" b="1" dirty="0" smtClean="0">
                <a:solidFill>
                  <a:schemeClr val="bg1"/>
                </a:solidFill>
              </a:rPr>
              <a:t>TRANSLATION</a:t>
            </a:r>
          </a:p>
          <a:p>
            <a:pPr algn="ctr">
              <a:buNone/>
            </a:pPr>
            <a:r>
              <a:rPr lang="en-US" sz="1800" dirty="0" smtClean="0">
                <a:solidFill>
                  <a:schemeClr val="bg1"/>
                </a:solidFill>
              </a:rPr>
              <a:t>The sage had a son who was very powerful, being a </a:t>
            </a:r>
            <a:r>
              <a:rPr lang="en-US" sz="1800" dirty="0" err="1" smtClean="0">
                <a:solidFill>
                  <a:schemeClr val="bg1"/>
                </a:solidFill>
              </a:rPr>
              <a:t>brāhmaṇa's</a:t>
            </a:r>
            <a:r>
              <a:rPr lang="en-US" sz="1800" dirty="0" smtClean="0">
                <a:solidFill>
                  <a:schemeClr val="bg1"/>
                </a:solidFill>
              </a:rPr>
              <a:t> son. While he was playing with inexperienced boys, he heard of his father's distress, which was occasioned by the King. Then and there the boy spoke as follows.</a:t>
            </a:r>
          </a:p>
          <a:p>
            <a:pPr algn="ct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1.18.32</a:t>
            </a:r>
            <a:endParaRPr lang="en-US" dirty="0">
              <a:solidFill>
                <a:schemeClr val="bg1"/>
              </a:solidFill>
            </a:endParaRPr>
          </a:p>
        </p:txBody>
      </p:sp>
      <p:sp>
        <p:nvSpPr>
          <p:cNvPr id="3" name="Content Placeholder 2"/>
          <p:cNvSpPr>
            <a:spLocks noGrp="1"/>
          </p:cNvSpPr>
          <p:nvPr>
            <p:ph idx="1"/>
          </p:nvPr>
        </p:nvSpPr>
        <p:spPr/>
        <p:txBody>
          <a:bodyPr/>
          <a:lstStyle/>
          <a:p>
            <a:r>
              <a:rPr lang="en-US" dirty="0" err="1" smtClean="0">
                <a:solidFill>
                  <a:schemeClr val="bg1"/>
                </a:solidFill>
              </a:rPr>
              <a:t>Ati-tejasvi</a:t>
            </a:r>
            <a:r>
              <a:rPr lang="en-US" dirty="0" smtClean="0">
                <a:solidFill>
                  <a:schemeClr val="bg1"/>
                </a:solidFill>
              </a:rPr>
              <a:t> (Very powerful)</a:t>
            </a:r>
          </a:p>
          <a:p>
            <a:pPr lvl="1"/>
            <a:r>
              <a:rPr lang="en-US" dirty="0" smtClean="0">
                <a:solidFill>
                  <a:schemeClr val="bg1"/>
                </a:solidFill>
              </a:rPr>
              <a:t>Due to </a:t>
            </a:r>
            <a:r>
              <a:rPr lang="en-US" dirty="0" err="1" smtClean="0">
                <a:solidFill>
                  <a:schemeClr val="bg1"/>
                </a:solidFill>
              </a:rPr>
              <a:t>Maharaj</a:t>
            </a:r>
            <a:r>
              <a:rPr lang="en-US" dirty="0" smtClean="0">
                <a:solidFill>
                  <a:schemeClr val="bg1"/>
                </a:solidFill>
              </a:rPr>
              <a:t> </a:t>
            </a:r>
            <a:r>
              <a:rPr lang="en-US" dirty="0" err="1" smtClean="0">
                <a:solidFill>
                  <a:schemeClr val="bg1"/>
                </a:solidFill>
              </a:rPr>
              <a:t>Parikshit’s</a:t>
            </a:r>
            <a:r>
              <a:rPr lang="en-US" dirty="0" smtClean="0">
                <a:solidFill>
                  <a:schemeClr val="bg1"/>
                </a:solidFill>
              </a:rPr>
              <a:t> good </a:t>
            </a:r>
            <a:r>
              <a:rPr lang="en-US" dirty="0" smtClean="0">
                <a:solidFill>
                  <a:schemeClr val="bg1"/>
                </a:solidFill>
              </a:rPr>
              <a:t>government</a:t>
            </a:r>
          </a:p>
          <a:p>
            <a:pPr lvl="2"/>
            <a:r>
              <a:rPr lang="en-US" i="1" dirty="0" err="1" smtClean="0">
                <a:solidFill>
                  <a:schemeClr val="bg1"/>
                </a:solidFill>
              </a:rPr>
              <a:t>Punar</a:t>
            </a:r>
            <a:r>
              <a:rPr lang="en-US" i="1" dirty="0" smtClean="0">
                <a:solidFill>
                  <a:schemeClr val="bg1"/>
                </a:solidFill>
              </a:rPr>
              <a:t> </a:t>
            </a:r>
            <a:r>
              <a:rPr lang="en-US" i="1" dirty="0" err="1" smtClean="0">
                <a:solidFill>
                  <a:schemeClr val="bg1"/>
                </a:solidFill>
              </a:rPr>
              <a:t>Mushtika</a:t>
            </a:r>
            <a:r>
              <a:rPr lang="en-US" i="1" dirty="0" smtClean="0">
                <a:solidFill>
                  <a:schemeClr val="bg1"/>
                </a:solidFill>
              </a:rPr>
              <a:t> </a:t>
            </a:r>
            <a:r>
              <a:rPr lang="en-US" i="1" dirty="0" err="1" smtClean="0">
                <a:solidFill>
                  <a:schemeClr val="bg1"/>
                </a:solidFill>
              </a:rPr>
              <a:t>Bhava</a:t>
            </a:r>
            <a:endParaRPr lang="en-US" i="1" dirty="0" smtClean="0">
              <a:solidFill>
                <a:schemeClr val="bg1"/>
              </a:solidFill>
            </a:endParaRPr>
          </a:p>
          <a:p>
            <a:r>
              <a:rPr lang="en-US" dirty="0" smtClean="0">
                <a:solidFill>
                  <a:schemeClr val="bg1"/>
                </a:solidFill>
              </a:rPr>
              <a:t>Boy’s power was mixed with immaturity and pride</a:t>
            </a:r>
          </a:p>
          <a:p>
            <a:endParaRPr lang="en-US" dirty="0" smtClean="0">
              <a:solidFill>
                <a:schemeClr val="bg1"/>
              </a:solidFill>
            </a:endParaRP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Downfall of </a:t>
            </a:r>
            <a:r>
              <a:rPr lang="en-US" dirty="0" err="1" smtClean="0">
                <a:solidFill>
                  <a:schemeClr val="bg1"/>
                </a:solidFill>
              </a:rPr>
              <a:t>Varnashram</a:t>
            </a:r>
            <a:endParaRPr lang="en-US" dirty="0">
              <a:solidFill>
                <a:schemeClr val="bg1"/>
              </a:solidFill>
            </a:endParaRPr>
          </a:p>
        </p:txBody>
      </p:sp>
      <p:sp>
        <p:nvSpPr>
          <p:cNvPr id="3" name="Content Placeholder 2"/>
          <p:cNvSpPr>
            <a:spLocks noGrp="1"/>
          </p:cNvSpPr>
          <p:nvPr>
            <p:ph idx="1"/>
          </p:nvPr>
        </p:nvSpPr>
        <p:spPr>
          <a:xfrm>
            <a:off x="457200" y="1417638"/>
            <a:ext cx="8229600" cy="4525963"/>
          </a:xfrm>
        </p:spPr>
        <p:txBody>
          <a:bodyPr/>
          <a:lstStyle/>
          <a:p>
            <a:r>
              <a:rPr lang="en-US" dirty="0" smtClean="0">
                <a:solidFill>
                  <a:schemeClr val="bg1"/>
                </a:solidFill>
              </a:rPr>
              <a:t>This was THE start</a:t>
            </a:r>
          </a:p>
          <a:p>
            <a:pPr lvl="1"/>
            <a:r>
              <a:rPr lang="en-US" dirty="0" smtClean="0">
                <a:solidFill>
                  <a:schemeClr val="bg1"/>
                </a:solidFill>
              </a:rPr>
              <a:t>Hatred of lower orders of life</a:t>
            </a:r>
          </a:p>
          <a:p>
            <a:pPr lvl="1"/>
            <a:r>
              <a:rPr lang="en-US" dirty="0" smtClean="0">
                <a:solidFill>
                  <a:schemeClr val="bg1"/>
                </a:solidFill>
              </a:rPr>
              <a:t>Cultural life began to dwindle day by day</a:t>
            </a:r>
          </a:p>
          <a:p>
            <a:r>
              <a:rPr lang="en-US" dirty="0" smtClean="0">
                <a:solidFill>
                  <a:schemeClr val="bg1"/>
                </a:solidFill>
              </a:rPr>
              <a:t>Personality of Kali was looking for the opportunity to get a foothold</a:t>
            </a:r>
          </a:p>
          <a:p>
            <a:pPr lvl="1"/>
            <a:r>
              <a:rPr lang="en-US" dirty="0" smtClean="0">
                <a:solidFill>
                  <a:schemeClr val="bg1"/>
                </a:solidFill>
              </a:rPr>
              <a:t>the inexperienced boy gave a chance for the age of Kali to enter into the field of Vedic culture</a:t>
            </a:r>
          </a:p>
          <a:p>
            <a:r>
              <a:rPr lang="en-US" dirty="0" smtClean="0">
                <a:solidFill>
                  <a:schemeClr val="bg1"/>
                </a:solidFill>
              </a:rPr>
              <a:t>The first victim – </a:t>
            </a:r>
          </a:p>
          <a:p>
            <a:pPr lvl="1"/>
            <a:r>
              <a:rPr lang="en-US" dirty="0" smtClean="0">
                <a:solidFill>
                  <a:schemeClr val="bg1"/>
                </a:solidFill>
              </a:rPr>
              <a:t>The biggest enemy of Kali at that time</a:t>
            </a:r>
          </a:p>
          <a:p>
            <a:pPr lvl="1"/>
            <a:r>
              <a:rPr lang="en-US" dirty="0" err="1" smtClean="0">
                <a:solidFill>
                  <a:schemeClr val="bg1"/>
                </a:solidFill>
              </a:rPr>
              <a:t>Maharaj</a:t>
            </a:r>
            <a:r>
              <a:rPr lang="en-US" dirty="0" smtClean="0">
                <a:solidFill>
                  <a:schemeClr val="bg1"/>
                </a:solidFill>
              </a:rPr>
              <a:t> </a:t>
            </a:r>
            <a:r>
              <a:rPr lang="en-US" dirty="0" err="1" smtClean="0">
                <a:solidFill>
                  <a:schemeClr val="bg1"/>
                </a:solidFill>
              </a:rPr>
              <a:t>Parikshit</a:t>
            </a:r>
            <a:endParaRPr lang="en-US" dirty="0" smtClean="0">
              <a:solidFill>
                <a:schemeClr val="bg1"/>
              </a:solidFill>
            </a:endParaRPr>
          </a:p>
          <a:p>
            <a:pPr lvl="1"/>
            <a:endParaRPr lang="en-US" dirty="0" smtClean="0">
              <a:solidFill>
                <a:schemeClr val="bg1"/>
              </a:solidFill>
            </a:endParaRPr>
          </a:p>
          <a:p>
            <a:endParaRPr lang="en-US" dirty="0" smtClean="0">
              <a:solidFill>
                <a:schemeClr val="bg1"/>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1.18.33</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aho adharmaḥ pālānāḿ</a:t>
            </a:r>
          </a:p>
          <a:p>
            <a:pPr algn="ctr">
              <a:buNone/>
            </a:pPr>
            <a:r>
              <a:rPr lang="vi-VN" sz="1800" dirty="0" smtClean="0">
                <a:solidFill>
                  <a:schemeClr val="bg1"/>
                </a:solidFill>
              </a:rPr>
              <a:t>pīvnāḿ bali-bhujām iva</a:t>
            </a:r>
          </a:p>
          <a:p>
            <a:pPr algn="ctr">
              <a:buNone/>
            </a:pPr>
            <a:r>
              <a:rPr lang="vi-VN" sz="1800" dirty="0" smtClean="0">
                <a:solidFill>
                  <a:schemeClr val="bg1"/>
                </a:solidFill>
              </a:rPr>
              <a:t>svāminy aghaḿ yad dāsānāḿ</a:t>
            </a:r>
          </a:p>
          <a:p>
            <a:pPr algn="ctr">
              <a:buNone/>
            </a:pPr>
            <a:r>
              <a:rPr lang="vi-VN" sz="1800" dirty="0" smtClean="0">
                <a:solidFill>
                  <a:schemeClr val="bg1"/>
                </a:solidFill>
              </a:rPr>
              <a:t>dvāra-pānāḿ śunām iva</a:t>
            </a:r>
          </a:p>
          <a:p>
            <a:pPr algn="ctr">
              <a:buNone/>
            </a:pPr>
            <a:r>
              <a:rPr lang="vi-VN" sz="1800" b="1" dirty="0" smtClean="0">
                <a:solidFill>
                  <a:schemeClr val="bg1"/>
                </a:solidFill>
              </a:rPr>
              <a:t>SYNONYMS</a:t>
            </a:r>
          </a:p>
          <a:p>
            <a:pPr algn="ctr">
              <a:buNone/>
            </a:pPr>
            <a:r>
              <a:rPr lang="vi-VN" sz="1800" dirty="0" smtClean="0">
                <a:solidFill>
                  <a:schemeClr val="bg1"/>
                </a:solidFill>
              </a:rPr>
              <a:t>aho — just look at; adharmaḥ — irreligion; pālānām — of the rulers; pīvnām — of one who is brought up; bali-bhujām — like the crows; iva — like; svāmini — unto the master;agham — sin; yat — what is; dāsānām — of the servants; dvāra-pānām — keeping watch at the door; śunām — of the dogs; iva — like.</a:t>
            </a:r>
          </a:p>
          <a:p>
            <a:pPr algn="ctr">
              <a:buNone/>
            </a:pPr>
            <a:r>
              <a:rPr lang="vi-VN" sz="1800" b="1" dirty="0" smtClean="0">
                <a:solidFill>
                  <a:schemeClr val="bg1"/>
                </a:solidFill>
              </a:rPr>
              <a:t>TRANSLATION</a:t>
            </a:r>
          </a:p>
          <a:p>
            <a:pPr algn="ctr">
              <a:buNone/>
            </a:pPr>
            <a:r>
              <a:rPr lang="vi-VN" sz="1800" dirty="0" smtClean="0">
                <a:solidFill>
                  <a:schemeClr val="bg1"/>
                </a:solidFill>
              </a:rPr>
              <a:t>[The brāhmaṇa's son, Śṛńgi, said:] O just look at the sins of the rulers who, like crows and watchdogs at the door, perpetrate sins against their masters, contrary to the principles governing servants.</a:t>
            </a:r>
          </a:p>
          <a:p>
            <a:pPr algn="ctr">
              <a:buNone/>
            </a:pPr>
            <a:r>
              <a:rPr lang="vi-VN" sz="1800" dirty="0" smtClean="0"/>
              <a:t/>
            </a:r>
            <a:br>
              <a:rPr lang="vi-VN" sz="1800" dirty="0" smtClean="0"/>
            </a:b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03000398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C9163011-9807-4C53-8C86-1DD8B8398BD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6CE1A73-7373-4B19-8DE8-5A600F6ED2A9}">
  <ds:schemaRefs>
    <ds:schemaRef ds:uri="http://schemas.microsoft.com/sharepoint/v3/contenttype/forms"/>
  </ds:schemaRefs>
</ds:datastoreItem>
</file>

<file path=customXml/itemProps3.xml><?xml version="1.0" encoding="utf-8"?>
<ds:datastoreItem xmlns:ds="http://schemas.openxmlformats.org/officeDocument/2006/customXml" ds:itemID="{DE85BC1B-4CBF-46F5-A58B-70A39F37E0BD}">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TP030003989</Template>
  <TotalTime>1220</TotalTime>
  <Words>1922</Words>
  <Application>Microsoft Office PowerPoint</Application>
  <PresentationFormat>On-screen Show (4:3)</PresentationFormat>
  <Paragraphs>484</Paragraphs>
  <Slides>50</Slides>
  <Notes>34</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TP030003989</vt:lpstr>
      <vt:lpstr>SB 1.18.32 - 37</vt:lpstr>
      <vt:lpstr>Offering obeisances</vt:lpstr>
      <vt:lpstr>Slide 3</vt:lpstr>
      <vt:lpstr>Varnashrama System</vt:lpstr>
      <vt:lpstr>Slide 5</vt:lpstr>
      <vt:lpstr>SB 1.18.32</vt:lpstr>
      <vt:lpstr>SB 1.18.32</vt:lpstr>
      <vt:lpstr>Downfall of Varnashram</vt:lpstr>
      <vt:lpstr>SB 1.18.33</vt:lpstr>
      <vt:lpstr>SB 1.18.33</vt:lpstr>
      <vt:lpstr>Slide 11</vt:lpstr>
      <vt:lpstr>SB 1.18.34</vt:lpstr>
      <vt:lpstr>SB 1.18.34</vt:lpstr>
      <vt:lpstr>SB 1.18.35</vt:lpstr>
      <vt:lpstr>SB 1.18.35</vt:lpstr>
      <vt:lpstr>Ref: SB 1.17.38 Purport</vt:lpstr>
      <vt:lpstr>SB 1.18.35</vt:lpstr>
      <vt:lpstr>SB 1.18.36</vt:lpstr>
      <vt:lpstr>SB 1.18.36</vt:lpstr>
      <vt:lpstr>SB 1.18.37</vt:lpstr>
      <vt:lpstr>SB 1.18.37</vt:lpstr>
      <vt:lpstr>Slide 22</vt:lpstr>
      <vt:lpstr>Practical Application </vt:lpstr>
      <vt:lpstr>Practical Application</vt:lpstr>
      <vt:lpstr>References</vt:lpstr>
      <vt:lpstr>SB 1.6.20</vt:lpstr>
      <vt:lpstr>SB 1.6.21</vt:lpstr>
      <vt:lpstr>SB 1.6.21</vt:lpstr>
      <vt:lpstr>All on a platter!</vt:lpstr>
      <vt:lpstr>SB 1.6.22</vt:lpstr>
      <vt:lpstr>Slide 31</vt:lpstr>
      <vt:lpstr>Slide 32</vt:lpstr>
      <vt:lpstr>Nature of Transcendental Hankering</vt:lpstr>
      <vt:lpstr>No satiation!</vt:lpstr>
      <vt:lpstr>Slide 35</vt:lpstr>
      <vt:lpstr>SB 1.6.23</vt:lpstr>
      <vt:lpstr>Slide 37</vt:lpstr>
      <vt:lpstr>Slide 38</vt:lpstr>
      <vt:lpstr>Slide 39</vt:lpstr>
      <vt:lpstr>SB 1.6.24</vt:lpstr>
      <vt:lpstr>Slide 41</vt:lpstr>
      <vt:lpstr>SB 1.6.25</vt:lpstr>
      <vt:lpstr>Slide 43</vt:lpstr>
      <vt:lpstr>Slide 44</vt:lpstr>
      <vt:lpstr>SB 1.6.26</vt:lpstr>
      <vt:lpstr>Slide 46</vt:lpstr>
      <vt:lpstr>SB 1.6.27</vt:lpstr>
      <vt:lpstr>Slide 48</vt:lpstr>
      <vt:lpstr>Summary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1.3.40 - 44</dc:title>
  <dc:creator>navkishori</dc:creator>
  <cp:lastModifiedBy>anurag pareek</cp:lastModifiedBy>
  <cp:revision>258</cp:revision>
  <dcterms:created xsi:type="dcterms:W3CDTF">2010-09-10T19:25:43Z</dcterms:created>
  <dcterms:modified xsi:type="dcterms:W3CDTF">2012-12-22T18:52:32Z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TC300039899990</vt:lpwstr>
  </property>
</Properties>
</file>