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57" r:id="rId3"/>
    <p:sldId id="259" r:id="rId4"/>
    <p:sldId id="260" r:id="rId5"/>
    <p:sldId id="333" r:id="rId6"/>
    <p:sldId id="262" r:id="rId7"/>
    <p:sldId id="306" r:id="rId8"/>
    <p:sldId id="305" r:id="rId9"/>
    <p:sldId id="328" r:id="rId10"/>
    <p:sldId id="334" r:id="rId11"/>
    <p:sldId id="310" r:id="rId12"/>
    <p:sldId id="314" r:id="rId13"/>
    <p:sldId id="311" r:id="rId14"/>
    <p:sldId id="341" r:id="rId15"/>
    <p:sldId id="265" r:id="rId16"/>
    <p:sldId id="335" r:id="rId17"/>
    <p:sldId id="337" r:id="rId18"/>
    <p:sldId id="340" r:id="rId19"/>
    <p:sldId id="336" r:id="rId20"/>
    <p:sldId id="317" r:id="rId21"/>
    <p:sldId id="322" r:id="rId22"/>
    <p:sldId id="338" r:id="rId23"/>
    <p:sldId id="297" r:id="rId24"/>
    <p:sldId id="339" r:id="rId25"/>
    <p:sldId id="316" r:id="rId26"/>
    <p:sldId id="29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2" autoAdjust="0"/>
    <p:restoredTop sz="93220" autoAdjust="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DE2A5F-7029-45A9-A5A0-149EAFA60D6E}" type="doc">
      <dgm:prSet loTypeId="urn:microsoft.com/office/officeart/2005/8/layout/vList2" loCatId="list" qsTypeId="urn:microsoft.com/office/officeart/2005/8/quickstyle/simple1" qsCatId="simple" csTypeId="urn:microsoft.com/office/officeart/2005/8/colors/accent5_5" csCatId="accent5" phldr="1"/>
      <dgm:spPr/>
      <dgm:t>
        <a:bodyPr/>
        <a:lstStyle/>
        <a:p>
          <a:endParaRPr lang="en-US"/>
        </a:p>
      </dgm:t>
    </dgm:pt>
    <dgm:pt modelId="{3A9D83A0-AB27-45FD-815B-920A7821B828}">
      <dgm:prSet/>
      <dgm:spPr>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dgm:spPr>
      <dgm:t>
        <a:bodyPr/>
        <a:lstStyle/>
        <a:p>
          <a:r>
            <a:rPr lang="en-US" dirty="0"/>
            <a:t>The merciful </a:t>
          </a:r>
          <a:r>
            <a:rPr lang="en-US" dirty="0" smtClean="0"/>
            <a:t>Lord sometimes creates such awkward positions for his pure devotees in order to drag them towards Himself from the mire of material existence. But outwardly the situations appear to be frustrating to the devotees. </a:t>
          </a:r>
          <a:r>
            <a:rPr lang="en-US" b="1" i="1" u="sng" dirty="0" smtClean="0">
              <a:solidFill>
                <a:srgbClr val="FFFF00"/>
              </a:solidFill>
            </a:rPr>
            <a:t>The devotees of the Lord are always under the protection of the Lord</a:t>
          </a:r>
          <a:r>
            <a:rPr lang="en-US" b="1" i="1" dirty="0" smtClean="0">
              <a:solidFill>
                <a:srgbClr val="FFFF00"/>
              </a:solidFill>
            </a:rPr>
            <a:t>, and in any condition, frustration or success, the Lord is the supreme guide for the devotees. </a:t>
          </a:r>
          <a:r>
            <a:rPr lang="en-US" dirty="0" smtClean="0"/>
            <a:t>The pure devotees, therefore, accept all conditions of frustration as blessings from the Lord.</a:t>
          </a:r>
          <a:endParaRPr lang="en-US" dirty="0"/>
        </a:p>
      </dgm:t>
    </dgm:pt>
    <dgm:pt modelId="{4BF7BDB2-70BB-49FF-8148-820C48272FD8}" type="parTrans" cxnId="{773374DF-5D70-4E1C-BA65-EAF890FED45F}">
      <dgm:prSet/>
      <dgm:spPr/>
      <dgm:t>
        <a:bodyPr/>
        <a:lstStyle/>
        <a:p>
          <a:endParaRPr lang="en-US"/>
        </a:p>
      </dgm:t>
    </dgm:pt>
    <dgm:pt modelId="{35F1334E-95B5-43FA-BC5F-002687F56D85}" type="sibTrans" cxnId="{773374DF-5D70-4E1C-BA65-EAF890FED45F}">
      <dgm:prSet/>
      <dgm:spPr/>
      <dgm:t>
        <a:bodyPr/>
        <a:lstStyle/>
        <a:p>
          <a:endParaRPr lang="en-US"/>
        </a:p>
      </dgm:t>
    </dgm:pt>
    <dgm:pt modelId="{B2E61B7E-15E2-4DB2-BA5C-AC5B4AFD5AD5}" type="pres">
      <dgm:prSet presAssocID="{F2DE2A5F-7029-45A9-A5A0-149EAFA60D6E}" presName="linear" presStyleCnt="0">
        <dgm:presLayoutVars>
          <dgm:animLvl val="lvl"/>
          <dgm:resizeHandles val="exact"/>
        </dgm:presLayoutVars>
      </dgm:prSet>
      <dgm:spPr/>
      <dgm:t>
        <a:bodyPr/>
        <a:lstStyle/>
        <a:p>
          <a:endParaRPr lang="en-US"/>
        </a:p>
      </dgm:t>
    </dgm:pt>
    <dgm:pt modelId="{51EE294E-20BD-4A1A-9B4B-9163A2FE345B}" type="pres">
      <dgm:prSet presAssocID="{3A9D83A0-AB27-45FD-815B-920A7821B828}" presName="parentText" presStyleLbl="node1" presStyleIdx="0" presStyleCnt="1">
        <dgm:presLayoutVars>
          <dgm:chMax val="0"/>
          <dgm:bulletEnabled val="1"/>
        </dgm:presLayoutVars>
      </dgm:prSet>
      <dgm:spPr/>
      <dgm:t>
        <a:bodyPr/>
        <a:lstStyle/>
        <a:p>
          <a:endParaRPr lang="en-US"/>
        </a:p>
      </dgm:t>
    </dgm:pt>
  </dgm:ptLst>
  <dgm:cxnLst>
    <dgm:cxn modelId="{03F0C1BB-052C-44C0-858C-F7A7E4B79648}" type="presOf" srcId="{3A9D83A0-AB27-45FD-815B-920A7821B828}" destId="{51EE294E-20BD-4A1A-9B4B-9163A2FE345B}" srcOrd="0" destOrd="0" presId="urn:microsoft.com/office/officeart/2005/8/layout/vList2"/>
    <dgm:cxn modelId="{0FC825F3-D3FA-49D0-BA41-717A569407E1}" type="presOf" srcId="{F2DE2A5F-7029-45A9-A5A0-149EAFA60D6E}" destId="{B2E61B7E-15E2-4DB2-BA5C-AC5B4AFD5AD5}" srcOrd="0" destOrd="0" presId="urn:microsoft.com/office/officeart/2005/8/layout/vList2"/>
    <dgm:cxn modelId="{773374DF-5D70-4E1C-BA65-EAF890FED45F}" srcId="{F2DE2A5F-7029-45A9-A5A0-149EAFA60D6E}" destId="{3A9D83A0-AB27-45FD-815B-920A7821B828}" srcOrd="0" destOrd="0" parTransId="{4BF7BDB2-70BB-49FF-8148-820C48272FD8}" sibTransId="{35F1334E-95B5-43FA-BC5F-002687F56D85}"/>
    <dgm:cxn modelId="{155A2E95-4AA4-4CD6-BB8F-0D83BBCC5A49}" type="presParOf" srcId="{B2E61B7E-15E2-4DB2-BA5C-AC5B4AFD5AD5}" destId="{51EE294E-20BD-4A1A-9B4B-9163A2FE345B}"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DE2A5F-7029-45A9-A5A0-149EAFA60D6E}" type="doc">
      <dgm:prSet loTypeId="urn:microsoft.com/office/officeart/2005/8/layout/vList2" loCatId="list" qsTypeId="urn:microsoft.com/office/officeart/2005/8/quickstyle/simple1" qsCatId="simple" csTypeId="urn:microsoft.com/office/officeart/2005/8/colors/accent5_5" csCatId="accent5" phldr="1"/>
      <dgm:spPr/>
      <dgm:t>
        <a:bodyPr/>
        <a:lstStyle/>
        <a:p>
          <a:endParaRPr lang="en-US"/>
        </a:p>
      </dgm:t>
    </dgm:pt>
    <dgm:pt modelId="{591CA119-4011-41B3-A3A0-2ADEBF4E3EE5}">
      <dgm:prSet/>
      <dgm:spPr>
        <a:solidFill>
          <a:srgbClr val="0070C0">
            <a:alpha val="90000"/>
          </a:srgbClr>
        </a:solidFill>
        <a:effectLst>
          <a:softEdge rad="317500"/>
        </a:effectLst>
      </dgm:spPr>
      <dgm:t>
        <a:bodyPr/>
        <a:lstStyle/>
        <a:p>
          <a:pPr rtl="0"/>
          <a:r>
            <a:rPr lang="en-US" b="1" i="1" dirty="0" smtClean="0">
              <a:solidFill>
                <a:srgbClr val="C00000"/>
              </a:solidFill>
              <a:latin typeface="Balaram"/>
            </a:rPr>
            <a:t>The devotees of the Lord are always under the protection of the Lord, and in any condition, frustration or success, the Lord is the supreme guide for the devotees. </a:t>
          </a:r>
          <a:endParaRPr lang="en-US" b="1" i="1" dirty="0"/>
        </a:p>
      </dgm:t>
    </dgm:pt>
    <dgm:pt modelId="{4F32037E-F208-4DC4-A2FD-40372929196D}" type="parTrans" cxnId="{C7EE8F02-EB0A-435F-96EE-7CF9386ECC77}">
      <dgm:prSet/>
      <dgm:spPr/>
      <dgm:t>
        <a:bodyPr/>
        <a:lstStyle/>
        <a:p>
          <a:endParaRPr lang="en-US"/>
        </a:p>
      </dgm:t>
    </dgm:pt>
    <dgm:pt modelId="{35CBDF19-240B-42F3-9AD0-041552A32661}" type="sibTrans" cxnId="{C7EE8F02-EB0A-435F-96EE-7CF9386ECC77}">
      <dgm:prSet/>
      <dgm:spPr/>
      <dgm:t>
        <a:bodyPr/>
        <a:lstStyle/>
        <a:p>
          <a:endParaRPr lang="en-US"/>
        </a:p>
      </dgm:t>
    </dgm:pt>
    <dgm:pt modelId="{B2E61B7E-15E2-4DB2-BA5C-AC5B4AFD5AD5}" type="pres">
      <dgm:prSet presAssocID="{F2DE2A5F-7029-45A9-A5A0-149EAFA60D6E}" presName="linear" presStyleCnt="0">
        <dgm:presLayoutVars>
          <dgm:animLvl val="lvl"/>
          <dgm:resizeHandles val="exact"/>
        </dgm:presLayoutVars>
      </dgm:prSet>
      <dgm:spPr/>
      <dgm:t>
        <a:bodyPr/>
        <a:lstStyle/>
        <a:p>
          <a:endParaRPr lang="en-US"/>
        </a:p>
      </dgm:t>
    </dgm:pt>
    <dgm:pt modelId="{0B12B247-ECD0-4CD1-9EF7-0147D9F2EB7A}" type="pres">
      <dgm:prSet presAssocID="{591CA119-4011-41B3-A3A0-2ADEBF4E3EE5}" presName="parentText" presStyleLbl="node1" presStyleIdx="0" presStyleCnt="1" custScaleY="101763">
        <dgm:presLayoutVars>
          <dgm:chMax val="0"/>
          <dgm:bulletEnabled val="1"/>
        </dgm:presLayoutVars>
      </dgm:prSet>
      <dgm:spPr/>
      <dgm:t>
        <a:bodyPr/>
        <a:lstStyle/>
        <a:p>
          <a:endParaRPr lang="en-US"/>
        </a:p>
      </dgm:t>
    </dgm:pt>
  </dgm:ptLst>
  <dgm:cxnLst>
    <dgm:cxn modelId="{F999FBCF-8102-4CB3-BC15-20A5245EB8EE}" type="presOf" srcId="{F2DE2A5F-7029-45A9-A5A0-149EAFA60D6E}" destId="{B2E61B7E-15E2-4DB2-BA5C-AC5B4AFD5AD5}" srcOrd="0" destOrd="0" presId="urn:microsoft.com/office/officeart/2005/8/layout/vList2"/>
    <dgm:cxn modelId="{C7EE8F02-EB0A-435F-96EE-7CF9386ECC77}" srcId="{F2DE2A5F-7029-45A9-A5A0-149EAFA60D6E}" destId="{591CA119-4011-41B3-A3A0-2ADEBF4E3EE5}" srcOrd="0" destOrd="0" parTransId="{4F32037E-F208-4DC4-A2FD-40372929196D}" sibTransId="{35CBDF19-240B-42F3-9AD0-041552A32661}"/>
    <dgm:cxn modelId="{2D678506-1B38-4609-876A-D3BC81F19D2E}" type="presOf" srcId="{591CA119-4011-41B3-A3A0-2ADEBF4E3EE5}" destId="{0B12B247-ECD0-4CD1-9EF7-0147D9F2EB7A}" srcOrd="0" destOrd="0" presId="urn:microsoft.com/office/officeart/2005/8/layout/vList2"/>
    <dgm:cxn modelId="{E5FCC2F0-05E6-47E7-83B2-093CDA33894D}" type="presParOf" srcId="{B2E61B7E-15E2-4DB2-BA5C-AC5B4AFD5AD5}" destId="{0B12B247-ECD0-4CD1-9EF7-0147D9F2EB7A}"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E7941C-D94C-40C5-8EF6-98DD2CD5FC1D}" type="datetimeFigureOut">
              <a:rPr lang="en-US" smtClean="0"/>
              <a:pPr/>
              <a:t>12/15/2012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D289B3-84DF-442D-B7B4-CE15EABAA7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DC6301F-3138-4770-8055-ED1DBC6CCAE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C6301F-3138-4770-8055-ED1DBC6CCA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C6301F-3138-4770-8055-ED1DBC6CCA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C6301F-3138-4770-8055-ED1DBC6CCA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C6301F-3138-4770-8055-ED1DBC6CCAE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C6301F-3138-4770-8055-ED1DBC6CCA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DC6301F-3138-4770-8055-ED1DBC6CCA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DC6301F-3138-4770-8055-ED1DBC6CCA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DC6301F-3138-4770-8055-ED1DBC6CCAE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C6301F-3138-4770-8055-ED1DBC6CCA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844870E-A9D7-45D5-8647-8DC4F5017182}" type="datetimeFigureOut">
              <a:rPr lang="en-US" smtClean="0"/>
              <a:pPr/>
              <a:t>12/15/2012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C6301F-3138-4770-8055-ED1DBC6CCAE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844870E-A9D7-45D5-8647-8DC4F5017182}" type="datetimeFigureOut">
              <a:rPr lang="en-US" smtClean="0"/>
              <a:pPr/>
              <a:t>12/15/2012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DC6301F-3138-4770-8055-ED1DBC6CCAE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pic>
        <p:nvPicPr>
          <p:cNvPr id="23558" name="Picture 6" descr="http://www.govindas.com.au/images/srimad-bhagavatam-cover-can.jpg"/>
          <p:cNvPicPr>
            <a:picLocks noChangeAspect="1" noChangeArrowheads="1"/>
          </p:cNvPicPr>
          <p:nvPr/>
        </p:nvPicPr>
        <p:blipFill>
          <a:blip r:embed="rId2" cstate="print"/>
          <a:srcRect/>
          <a:stretch>
            <a:fillRect/>
          </a:stretch>
        </p:blipFill>
        <p:spPr bwMode="auto">
          <a:xfrm>
            <a:off x="990600" y="0"/>
            <a:ext cx="2057400" cy="2514600"/>
          </a:xfrm>
          <a:prstGeom prst="rect">
            <a:avLst/>
          </a:prstGeom>
          <a:noFill/>
        </p:spPr>
      </p:pic>
      <p:sp>
        <p:nvSpPr>
          <p:cNvPr id="2" name="Title 1"/>
          <p:cNvSpPr>
            <a:spLocks noGrp="1"/>
          </p:cNvSpPr>
          <p:nvPr>
            <p:ph type="ctrTitle"/>
          </p:nvPr>
        </p:nvSpPr>
        <p:spPr>
          <a:xfrm>
            <a:off x="3048000" y="533400"/>
            <a:ext cx="6096000" cy="1622425"/>
          </a:xfrm>
        </p:spPr>
        <p:txBody>
          <a:bodyPr>
            <a:normAutofit fontScale="90000"/>
          </a:bodyPr>
          <a:lstStyle/>
          <a:p>
            <a:r>
              <a:rPr lang="en-US" b="1" dirty="0" err="1" smtClean="0">
                <a:solidFill>
                  <a:srgbClr val="00B050"/>
                </a:solidFill>
                <a:effectLst>
                  <a:outerShdw blurRad="38100" dist="38100" dir="2700000" algn="tl">
                    <a:srgbClr val="000000">
                      <a:alpha val="43137"/>
                    </a:srgbClr>
                  </a:outerShdw>
                </a:effectLst>
                <a:latin typeface="Balaram" pitchFamily="2" charset="0"/>
              </a:rPr>
              <a:t>Srimad</a:t>
            </a:r>
            <a:r>
              <a:rPr lang="en-US" b="1" dirty="0" smtClean="0">
                <a:solidFill>
                  <a:srgbClr val="00B050"/>
                </a:solidFill>
                <a:effectLst>
                  <a:outerShdw blurRad="38100" dist="38100" dir="2700000" algn="tl">
                    <a:srgbClr val="000000">
                      <a:alpha val="43137"/>
                    </a:srgbClr>
                  </a:outerShdw>
                </a:effectLst>
                <a:latin typeface="Balaram" pitchFamily="2" charset="0"/>
              </a:rPr>
              <a:t> </a:t>
            </a:r>
            <a:r>
              <a:rPr lang="en-US" b="1" dirty="0" err="1" smtClean="0">
                <a:solidFill>
                  <a:srgbClr val="00B050"/>
                </a:solidFill>
                <a:effectLst>
                  <a:outerShdw blurRad="38100" dist="38100" dir="2700000" algn="tl">
                    <a:srgbClr val="000000">
                      <a:alpha val="43137"/>
                    </a:srgbClr>
                  </a:outerShdw>
                </a:effectLst>
                <a:latin typeface="Balaram" pitchFamily="2" charset="0"/>
              </a:rPr>
              <a:t>Bhagavtam</a:t>
            </a:r>
            <a:r>
              <a:rPr lang="en-US" b="1" dirty="0" smtClean="0">
                <a:solidFill>
                  <a:srgbClr val="00B050"/>
                </a:solidFill>
                <a:effectLst>
                  <a:outerShdw blurRad="38100" dist="38100" dir="2700000" algn="tl">
                    <a:srgbClr val="000000">
                      <a:alpha val="43137"/>
                    </a:srgbClr>
                  </a:outerShdw>
                </a:effectLst>
                <a:latin typeface="Balaram" pitchFamily="2" charset="0"/>
              </a:rPr>
              <a:t/>
            </a:r>
            <a:br>
              <a:rPr lang="en-US" b="1" dirty="0" smtClean="0">
                <a:solidFill>
                  <a:srgbClr val="00B050"/>
                </a:solidFill>
                <a:effectLst>
                  <a:outerShdw blurRad="38100" dist="38100" dir="2700000" algn="tl">
                    <a:srgbClr val="000000">
                      <a:alpha val="43137"/>
                    </a:srgbClr>
                  </a:outerShdw>
                </a:effectLst>
                <a:latin typeface="Balaram" pitchFamily="2" charset="0"/>
              </a:rPr>
            </a:br>
            <a:r>
              <a:rPr lang="en-US" b="1" dirty="0" smtClean="0">
                <a:solidFill>
                  <a:srgbClr val="00B050"/>
                </a:solidFill>
                <a:effectLst>
                  <a:outerShdw blurRad="38100" dist="38100" dir="2700000" algn="tl">
                    <a:srgbClr val="000000">
                      <a:alpha val="43137"/>
                    </a:srgbClr>
                  </a:outerShdw>
                </a:effectLst>
                <a:latin typeface="Balaram" pitchFamily="2" charset="0"/>
              </a:rPr>
              <a:t> 1.18.24-1.18.31</a:t>
            </a:r>
            <a:br>
              <a:rPr lang="en-US" b="1" dirty="0" smtClean="0">
                <a:solidFill>
                  <a:srgbClr val="00B050"/>
                </a:solidFill>
                <a:effectLst>
                  <a:outerShdw blurRad="38100" dist="38100" dir="2700000" algn="tl">
                    <a:srgbClr val="000000">
                      <a:alpha val="43137"/>
                    </a:srgbClr>
                  </a:outerShdw>
                </a:effectLst>
                <a:latin typeface="Balaram" pitchFamily="2" charset="0"/>
              </a:rPr>
            </a:br>
            <a:r>
              <a:rPr lang="en-US" sz="2800" dirty="0" smtClean="0"/>
              <a:t> Maharaja </a:t>
            </a:r>
            <a:r>
              <a:rPr lang="en-US" sz="2800" dirty="0" err="1" smtClean="0"/>
              <a:t>Pariksit</a:t>
            </a:r>
            <a:r>
              <a:rPr lang="en-US" sz="2800" dirty="0" smtClean="0"/>
              <a:t> Cursed by a </a:t>
            </a:r>
            <a:r>
              <a:rPr lang="en-US" sz="2800" dirty="0" err="1" smtClean="0"/>
              <a:t>Brahmana</a:t>
            </a:r>
            <a:r>
              <a:rPr lang="en-US" sz="2800" dirty="0" smtClean="0"/>
              <a:t> Boy</a:t>
            </a:r>
            <a:endParaRPr lang="en-US" sz="3100" b="1" dirty="0">
              <a:solidFill>
                <a:srgbClr val="00B050"/>
              </a:solidFill>
              <a:effectLst>
                <a:outerShdw blurRad="38100" dist="38100" dir="2700000" algn="tl">
                  <a:srgbClr val="000000">
                    <a:alpha val="43137"/>
                  </a:srgbClr>
                </a:outerShdw>
              </a:effectLst>
              <a:latin typeface="Balaram" pitchFamily="2" charset="0"/>
            </a:endParaRPr>
          </a:p>
        </p:txBody>
      </p:sp>
      <p:sp>
        <p:nvSpPr>
          <p:cNvPr id="3" name="Subtitle 2"/>
          <p:cNvSpPr>
            <a:spLocks noGrp="1"/>
          </p:cNvSpPr>
          <p:nvPr>
            <p:ph type="subTitle" idx="1"/>
          </p:nvPr>
        </p:nvSpPr>
        <p:spPr>
          <a:xfrm>
            <a:off x="2057400" y="2286000"/>
            <a:ext cx="5181600" cy="4038600"/>
          </a:xfrm>
        </p:spPr>
        <p:txBody>
          <a:bodyPr>
            <a:normAutofit/>
          </a:bodyPr>
          <a:lstStyle/>
          <a:p>
            <a:endParaRPr lang="en-US" sz="2800" dirty="0" smtClean="0">
              <a:solidFill>
                <a:srgbClr val="0070C0"/>
              </a:solidFill>
              <a:latin typeface="Balaram" pitchFamily="2" charset="0"/>
            </a:endParaRPr>
          </a:p>
          <a:p>
            <a:pPr algn="ctr"/>
            <a:r>
              <a:rPr lang="en-US" sz="2800" b="1" dirty="0" smtClean="0">
                <a:solidFill>
                  <a:srgbClr val="0070C0"/>
                </a:solidFill>
                <a:latin typeface="Balaram" pitchFamily="2" charset="0"/>
              </a:rPr>
              <a:t>Invocation prayers</a:t>
            </a:r>
          </a:p>
          <a:p>
            <a:pPr algn="ctr"/>
            <a:r>
              <a:rPr lang="en-US" sz="2800" b="1" dirty="0" smtClean="0">
                <a:solidFill>
                  <a:srgbClr val="0070C0"/>
                </a:solidFill>
                <a:latin typeface="Balaram" pitchFamily="2" charset="0"/>
              </a:rPr>
              <a:t>Recap</a:t>
            </a:r>
          </a:p>
          <a:p>
            <a:pPr algn="ctr"/>
            <a:r>
              <a:rPr lang="en-US" sz="2800" b="1" dirty="0" smtClean="0">
                <a:solidFill>
                  <a:srgbClr val="0070C0"/>
                </a:solidFill>
                <a:latin typeface="Balaram" pitchFamily="2" charset="0"/>
              </a:rPr>
              <a:t>SB 1.18.24-1.18.31</a:t>
            </a:r>
          </a:p>
          <a:p>
            <a:pPr algn="ctr"/>
            <a:r>
              <a:rPr lang="en-US" sz="2800" b="1" dirty="0" smtClean="0">
                <a:solidFill>
                  <a:srgbClr val="0070C0"/>
                </a:solidFill>
                <a:latin typeface="Balaram" pitchFamily="2" charset="0"/>
              </a:rPr>
              <a:t>Session Summary</a:t>
            </a:r>
          </a:p>
          <a:p>
            <a:pPr algn="ctr"/>
            <a:r>
              <a:rPr lang="en-US" sz="2800" b="1" dirty="0" smtClean="0">
                <a:solidFill>
                  <a:srgbClr val="0070C0"/>
                </a:solidFill>
                <a:latin typeface="Balaram" pitchFamily="2" charset="0"/>
              </a:rPr>
              <a:t>References</a:t>
            </a:r>
          </a:p>
          <a:p>
            <a:pPr algn="ctr"/>
            <a:endParaRPr lang="en-US" sz="2800" b="1" dirty="0">
              <a:solidFill>
                <a:srgbClr val="0070C0"/>
              </a:solidFill>
              <a:latin typeface="Balaram" pitchFamily="2" charset="0"/>
            </a:endParaRPr>
          </a:p>
        </p:txBody>
      </p:sp>
      <p:pic>
        <p:nvPicPr>
          <p:cNvPr id="23554" name="Picture 2" descr="http://www.rvc.edu/images/sb.jpg"/>
          <p:cNvPicPr>
            <a:picLocks noChangeAspect="1" noChangeArrowheads="1"/>
          </p:cNvPicPr>
          <p:nvPr/>
        </p:nvPicPr>
        <p:blipFill>
          <a:blip r:embed="rId3" cstate="print"/>
          <a:srcRect/>
          <a:stretch>
            <a:fillRect/>
          </a:stretch>
        </p:blipFill>
        <p:spPr bwMode="auto">
          <a:xfrm>
            <a:off x="6286500" y="2133600"/>
            <a:ext cx="2857500" cy="4886325"/>
          </a:xfrm>
          <a:prstGeom prst="rect">
            <a:avLst/>
          </a:prstGeom>
          <a:noFill/>
        </p:spPr>
      </p:pic>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1143000"/>
          </a:xfrm>
        </p:spPr>
        <p:txBody>
          <a:bodyPr>
            <a:normAutofit fontScale="90000"/>
          </a:bodyPr>
          <a:lstStyle/>
          <a:p>
            <a:pPr algn="ctr"/>
            <a:r>
              <a:rPr lang="en-US" dirty="0" smtClean="0">
                <a:latin typeface="Balaram"/>
              </a:rPr>
              <a:t>Gradual development of perception from matter to a living entity.</a:t>
            </a:r>
            <a:endParaRPr lang="en-US" b="1" dirty="0">
              <a:solidFill>
                <a:srgbClr val="00B050"/>
              </a:solidFill>
              <a:effectLst>
                <a:outerShdw blurRad="38100" dist="38100" dir="2700000" algn="tl">
                  <a:srgbClr val="000000">
                    <a:alpha val="43137"/>
                  </a:srgbClr>
                </a:outerShdw>
              </a:effectLst>
              <a:latin typeface="Balaram"/>
            </a:endParaRPr>
          </a:p>
        </p:txBody>
      </p:sp>
      <p:sp>
        <p:nvSpPr>
          <p:cNvPr id="3" name="Content Placeholder 2"/>
          <p:cNvSpPr>
            <a:spLocks noGrp="1"/>
          </p:cNvSpPr>
          <p:nvPr>
            <p:ph idx="1"/>
          </p:nvPr>
        </p:nvSpPr>
        <p:spPr>
          <a:xfrm>
            <a:off x="1066800" y="1066800"/>
            <a:ext cx="8077200" cy="5791200"/>
          </a:xfrm>
          <a:noFill/>
        </p:spPr>
        <p:txBody>
          <a:bodyPr>
            <a:noAutofit/>
            <a:scene3d>
              <a:camera prst="orthographicFront"/>
              <a:lightRig rig="threePt" dir="t"/>
            </a:scene3d>
            <a:sp3d extrusionH="57150">
              <a:bevelT w="12700" h="82550"/>
              <a:bevelB h="82550"/>
              <a:extrusionClr>
                <a:schemeClr val="accent4">
                  <a:lumMod val="40000"/>
                  <a:lumOff val="60000"/>
                </a:schemeClr>
              </a:extrusionClr>
            </a:sp3d>
          </a:bodyPr>
          <a:lstStyle/>
          <a:p>
            <a:pPr marL="870966" lvl="1" indent="-514350">
              <a:buNone/>
            </a:pPr>
            <a:r>
              <a:rPr lang="en-US" sz="3200" b="1" cap="small" dirty="0" smtClean="0">
                <a:solidFill>
                  <a:srgbClr val="0070C0"/>
                </a:solidFill>
                <a:latin typeface="Balaram"/>
              </a:rPr>
              <a:t>Perception of matter</a:t>
            </a:r>
          </a:p>
          <a:p>
            <a:pPr marL="870966" lvl="1" indent="-514350">
              <a:buNone/>
            </a:pPr>
            <a:r>
              <a:rPr lang="en-US" sz="3200" b="1" cap="small" dirty="0" smtClean="0">
                <a:solidFill>
                  <a:srgbClr val="0070C0"/>
                </a:solidFill>
                <a:latin typeface="Balaram"/>
              </a:rPr>
              <a:t>Subtler State of Senses</a:t>
            </a:r>
          </a:p>
          <a:p>
            <a:pPr marL="870966" lvl="1" indent="-514350">
              <a:buNone/>
            </a:pPr>
            <a:r>
              <a:rPr lang="en-US" sz="3200" b="1" cap="small" dirty="0" smtClean="0">
                <a:solidFill>
                  <a:srgbClr val="0070C0"/>
                </a:solidFill>
                <a:latin typeface="Balaram"/>
              </a:rPr>
              <a:t>Subtler Mind</a:t>
            </a:r>
          </a:p>
          <a:p>
            <a:pPr marL="870966" lvl="1" indent="-514350">
              <a:buNone/>
            </a:pPr>
            <a:r>
              <a:rPr lang="en-US" sz="3200" b="1" cap="small" dirty="0" smtClean="0">
                <a:solidFill>
                  <a:srgbClr val="0070C0"/>
                </a:solidFill>
                <a:latin typeface="Balaram"/>
              </a:rPr>
              <a:t>Breathing Activities</a:t>
            </a:r>
          </a:p>
          <a:p>
            <a:pPr marL="870966" lvl="1" indent="-514350">
              <a:buNone/>
            </a:pPr>
            <a:r>
              <a:rPr lang="en-US" sz="3200" b="1" cap="small" dirty="0" smtClean="0">
                <a:solidFill>
                  <a:srgbClr val="0070C0"/>
                </a:solidFill>
                <a:latin typeface="Balaram"/>
              </a:rPr>
              <a:t>Intelligence	</a:t>
            </a:r>
          </a:p>
          <a:p>
            <a:pPr marL="870966" lvl="1" indent="-514350">
              <a:buNone/>
            </a:pPr>
            <a:r>
              <a:rPr lang="en-US" sz="3200" b="1" cap="small" dirty="0" smtClean="0">
                <a:solidFill>
                  <a:srgbClr val="0070C0"/>
                </a:solidFill>
                <a:latin typeface="Balaram"/>
              </a:rPr>
              <a:t>The living soul is realized by the mechanical activities of the yoga system, or practice of meditation restraining the senses, regulating the breathing  system and applying intelligence </a:t>
            </a:r>
          </a:p>
          <a:p>
            <a:pPr marL="870966" lvl="1" indent="-514350">
              <a:buNone/>
            </a:pPr>
            <a:r>
              <a:rPr lang="en-US" sz="3200" b="1" cap="small" dirty="0" smtClean="0">
                <a:solidFill>
                  <a:srgbClr val="0070C0"/>
                </a:solidFill>
                <a:latin typeface="Balaram"/>
              </a:rPr>
              <a:t>Transcendental position.</a:t>
            </a:r>
          </a:p>
          <a:p>
            <a:pPr marL="870966" lvl="1" indent="-514350">
              <a:buNone/>
            </a:pPr>
            <a:r>
              <a:rPr lang="en-US" sz="3200" b="1" cap="small" dirty="0" smtClean="0">
                <a:solidFill>
                  <a:srgbClr val="0070C0"/>
                </a:solidFill>
                <a:latin typeface="Balaram"/>
              </a:rPr>
              <a:t>Stops all material activities of the body</a:t>
            </a:r>
            <a:r>
              <a:rPr lang="en-US" sz="3200" b="1" dirty="0" smtClean="0">
                <a:solidFill>
                  <a:srgbClr val="0070C0"/>
                </a:solidFill>
                <a:latin typeface="Balaram"/>
              </a:rPr>
              <a:t>.</a:t>
            </a:r>
          </a:p>
          <a:p>
            <a:pPr lvl="1"/>
            <a:endParaRPr lang="en-US" sz="3200" b="1" i="1" dirty="0" smtClean="0">
              <a:solidFill>
                <a:srgbClr val="0070C0"/>
              </a:solidFill>
              <a:latin typeface="Balaram"/>
            </a:endParaRPr>
          </a:p>
        </p:txBody>
      </p:sp>
      <p:sp>
        <p:nvSpPr>
          <p:cNvPr id="4" name="Down Arrow 3"/>
          <p:cNvSpPr/>
          <p:nvPr/>
        </p:nvSpPr>
        <p:spPr>
          <a:xfrm>
            <a:off x="2438400" y="14478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2438400" y="19812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2438400" y="25908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2438400" y="31242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2438400" y="37338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2438400" y="57150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2438400" y="62484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3581400"/>
          </a:xfrm>
        </p:spPr>
        <p:txBody>
          <a:bodyPr>
            <a:normAutofit/>
          </a:bodyPr>
          <a:lstStyle/>
          <a:p>
            <a:pPr algn="ctr"/>
            <a:r>
              <a:rPr lang="en-US" sz="4000" b="1" i="1" dirty="0" smtClean="0">
                <a:solidFill>
                  <a:srgbClr val="00B050"/>
                </a:solidFill>
                <a:effectLst>
                  <a:outerShdw blurRad="38100" dist="38100" dir="2700000" algn="tl">
                    <a:srgbClr val="000000">
                      <a:alpha val="43137"/>
                    </a:srgbClr>
                  </a:outerShdw>
                </a:effectLst>
                <a:latin typeface="Balaram"/>
              </a:rPr>
              <a:t>[SB 1.18.27] </a:t>
            </a:r>
            <a:br>
              <a:rPr lang="en-US" sz="4000" b="1" i="1" dirty="0" smtClean="0">
                <a:solidFill>
                  <a:srgbClr val="00B050"/>
                </a:solidFill>
                <a:effectLst>
                  <a:outerShdw blurRad="38100" dist="38100" dir="2700000" algn="tl">
                    <a:srgbClr val="000000">
                      <a:alpha val="43137"/>
                    </a:srgbClr>
                  </a:outerShdw>
                </a:effectLst>
                <a:latin typeface="Balaram"/>
              </a:rPr>
            </a:br>
            <a:r>
              <a:rPr lang="en-US" sz="4000" dirty="0" err="1" smtClean="0">
                <a:latin typeface="Balaram"/>
              </a:rPr>
              <a:t>viprakirna-jatacchannam</a:t>
            </a:r>
            <a:r>
              <a:rPr lang="en-US" sz="4000" dirty="0" smtClean="0">
                <a:latin typeface="Balaram"/>
              </a:rPr>
              <a:t/>
            </a:r>
            <a:br>
              <a:rPr lang="en-US" sz="4000" dirty="0" smtClean="0">
                <a:latin typeface="Balaram"/>
              </a:rPr>
            </a:br>
            <a:r>
              <a:rPr lang="en-US" sz="4000" dirty="0" err="1" smtClean="0">
                <a:latin typeface="Balaram"/>
              </a:rPr>
              <a:t>rauravenajinena</a:t>
            </a:r>
            <a:r>
              <a:rPr lang="en-US" sz="4000" dirty="0" smtClean="0">
                <a:latin typeface="Balaram"/>
              </a:rPr>
              <a:t> ca</a:t>
            </a:r>
            <a:br>
              <a:rPr lang="en-US" sz="4000" dirty="0" smtClean="0">
                <a:latin typeface="Balaram"/>
              </a:rPr>
            </a:br>
            <a:r>
              <a:rPr lang="en-US" sz="4000" dirty="0" err="1" smtClean="0">
                <a:latin typeface="Balaram"/>
              </a:rPr>
              <a:t>visusyat-talur</a:t>
            </a:r>
            <a:r>
              <a:rPr lang="en-US" sz="4000" dirty="0" smtClean="0">
                <a:latin typeface="Balaram"/>
              </a:rPr>
              <a:t> </a:t>
            </a:r>
            <a:r>
              <a:rPr lang="en-US" sz="4000" dirty="0" err="1" smtClean="0">
                <a:latin typeface="Balaram"/>
              </a:rPr>
              <a:t>udakam</a:t>
            </a:r>
            <a:r>
              <a:rPr lang="en-US" sz="4000" dirty="0" smtClean="0">
                <a:latin typeface="Balaram"/>
              </a:rPr>
              <a:t/>
            </a:r>
            <a:br>
              <a:rPr lang="en-US" sz="4000" dirty="0" smtClean="0">
                <a:latin typeface="Balaram"/>
              </a:rPr>
            </a:br>
            <a:r>
              <a:rPr lang="en-US" sz="4000" dirty="0" err="1" smtClean="0">
                <a:latin typeface="Balaram"/>
              </a:rPr>
              <a:t>tatha-bhutam</a:t>
            </a:r>
            <a:r>
              <a:rPr lang="en-US" sz="4000" dirty="0" smtClean="0">
                <a:latin typeface="Balaram"/>
              </a:rPr>
              <a:t> </a:t>
            </a:r>
            <a:r>
              <a:rPr lang="en-US" sz="4000" dirty="0" err="1" smtClean="0">
                <a:latin typeface="Balaram"/>
              </a:rPr>
              <a:t>ayacata</a:t>
            </a:r>
            <a:endParaRPr lang="en-US" sz="4000" b="1" i="1" dirty="0">
              <a:solidFill>
                <a:srgbClr val="00B050"/>
              </a:solidFill>
              <a:effectLst>
                <a:outerShdw blurRad="38100" dist="38100" dir="2700000" algn="tl">
                  <a:srgbClr val="000000">
                    <a:alpha val="43137"/>
                  </a:srgbClr>
                </a:outerShdw>
              </a:effectLst>
              <a:latin typeface="Balaram"/>
            </a:endParaRPr>
          </a:p>
        </p:txBody>
      </p:sp>
      <p:sp>
        <p:nvSpPr>
          <p:cNvPr id="3" name="Content Placeholder 2"/>
          <p:cNvSpPr>
            <a:spLocks noGrp="1"/>
          </p:cNvSpPr>
          <p:nvPr>
            <p:ph idx="1"/>
          </p:nvPr>
        </p:nvSpPr>
        <p:spPr>
          <a:xfrm>
            <a:off x="1143000" y="3352800"/>
            <a:ext cx="7848600" cy="3124200"/>
          </a:xfrm>
        </p:spPr>
        <p:txBody>
          <a:bodyPr>
            <a:noAutofit/>
          </a:bodyPr>
          <a:lstStyle/>
          <a:p>
            <a:pPr>
              <a:buNone/>
            </a:pPr>
            <a:r>
              <a:rPr lang="en-US" sz="4000" b="1" i="1" dirty="0" smtClean="0">
                <a:solidFill>
                  <a:srgbClr val="0070C0"/>
                </a:solidFill>
                <a:latin typeface="Balaram"/>
              </a:rPr>
              <a:t>The sage, in meditation, was covered by the skin of a stag, and long, compressed hair was scattered all over him. The King, whose palate was dry from thirst, asked him for water.</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3352800"/>
          </a:xfrm>
        </p:spPr>
        <p:txBody>
          <a:bodyPr>
            <a:normAutofit/>
          </a:bodyPr>
          <a:lstStyle/>
          <a:p>
            <a:pPr algn="ctr"/>
            <a:r>
              <a:rPr lang="en-US" sz="4000" dirty="0" smtClean="0">
                <a:solidFill>
                  <a:srgbClr val="00B050"/>
                </a:solidFill>
                <a:effectLst>
                  <a:outerShdw blurRad="38100" dist="38100" dir="2700000" algn="tl">
                    <a:srgbClr val="000000">
                      <a:alpha val="43137"/>
                    </a:srgbClr>
                  </a:outerShdw>
                </a:effectLst>
                <a:latin typeface="Balaram"/>
              </a:rPr>
              <a:t>[SB 1.18.28] </a:t>
            </a:r>
            <a:br>
              <a:rPr lang="en-US" sz="4000" dirty="0" smtClean="0">
                <a:solidFill>
                  <a:srgbClr val="00B050"/>
                </a:solidFill>
                <a:effectLst>
                  <a:outerShdw blurRad="38100" dist="38100" dir="2700000" algn="tl">
                    <a:srgbClr val="000000">
                      <a:alpha val="43137"/>
                    </a:srgbClr>
                  </a:outerShdw>
                </a:effectLst>
                <a:latin typeface="Balaram"/>
              </a:rPr>
            </a:br>
            <a:r>
              <a:rPr lang="en-US" sz="4000" dirty="0" err="1" smtClean="0">
                <a:latin typeface="Balaram"/>
              </a:rPr>
              <a:t>alabdha-trna-bhumy-adir</a:t>
            </a:r>
            <a:r>
              <a:rPr lang="en-US" sz="4000" dirty="0" smtClean="0">
                <a:latin typeface="Balaram"/>
              </a:rPr>
              <a:t/>
            </a:r>
            <a:br>
              <a:rPr lang="en-US" sz="4000" dirty="0" smtClean="0">
                <a:latin typeface="Balaram"/>
              </a:rPr>
            </a:br>
            <a:r>
              <a:rPr lang="en-US" sz="4000" dirty="0" err="1" smtClean="0">
                <a:latin typeface="Balaram"/>
              </a:rPr>
              <a:t>asampraptarghya-sunrtah</a:t>
            </a:r>
            <a:r>
              <a:rPr lang="en-US" sz="4000" dirty="0" smtClean="0">
                <a:latin typeface="Balaram"/>
              </a:rPr>
              <a:t/>
            </a:r>
            <a:br>
              <a:rPr lang="en-US" sz="4000" dirty="0" smtClean="0">
                <a:latin typeface="Balaram"/>
              </a:rPr>
            </a:br>
            <a:r>
              <a:rPr lang="en-US" sz="4000" dirty="0" err="1" smtClean="0">
                <a:latin typeface="Balaram"/>
              </a:rPr>
              <a:t>avajnatam</a:t>
            </a:r>
            <a:r>
              <a:rPr lang="en-US" sz="4000" dirty="0" smtClean="0">
                <a:latin typeface="Balaram"/>
              </a:rPr>
              <a:t> </a:t>
            </a:r>
            <a:r>
              <a:rPr lang="en-US" sz="4000" dirty="0" err="1" smtClean="0">
                <a:latin typeface="Balaram"/>
              </a:rPr>
              <a:t>ivatmanam</a:t>
            </a:r>
            <a:r>
              <a:rPr lang="en-US" sz="4000" dirty="0" smtClean="0">
                <a:latin typeface="Balaram"/>
              </a:rPr>
              <a:t/>
            </a:r>
            <a:br>
              <a:rPr lang="en-US" sz="4000" dirty="0" smtClean="0">
                <a:latin typeface="Balaram"/>
              </a:rPr>
            </a:br>
            <a:r>
              <a:rPr lang="en-US" sz="4000" dirty="0" err="1" smtClean="0">
                <a:latin typeface="Balaram"/>
              </a:rPr>
              <a:t>manyamanas</a:t>
            </a:r>
            <a:r>
              <a:rPr lang="en-US" sz="4000" dirty="0" smtClean="0">
                <a:latin typeface="Balaram"/>
              </a:rPr>
              <a:t> </a:t>
            </a:r>
            <a:r>
              <a:rPr lang="en-US" sz="4000" dirty="0" err="1" smtClean="0">
                <a:latin typeface="Balaram"/>
              </a:rPr>
              <a:t>cukopa</a:t>
            </a:r>
            <a:r>
              <a:rPr lang="en-US" sz="4000" dirty="0" smtClean="0">
                <a:latin typeface="Balaram"/>
              </a:rPr>
              <a:t> ha</a:t>
            </a:r>
            <a:endParaRPr lang="en-US" sz="4000" dirty="0">
              <a:solidFill>
                <a:srgbClr val="00B050"/>
              </a:solidFill>
              <a:effectLst>
                <a:outerShdw blurRad="38100" dist="38100" dir="2700000" algn="tl">
                  <a:srgbClr val="000000">
                    <a:alpha val="43137"/>
                  </a:srgbClr>
                </a:outerShdw>
              </a:effectLst>
              <a:latin typeface="Balaram"/>
            </a:endParaRPr>
          </a:p>
        </p:txBody>
      </p:sp>
      <p:sp>
        <p:nvSpPr>
          <p:cNvPr id="3" name="Content Placeholder 2"/>
          <p:cNvSpPr>
            <a:spLocks noGrp="1"/>
          </p:cNvSpPr>
          <p:nvPr>
            <p:ph idx="1"/>
          </p:nvPr>
        </p:nvSpPr>
        <p:spPr>
          <a:xfrm>
            <a:off x="1143000" y="3429000"/>
            <a:ext cx="7848600" cy="3429000"/>
          </a:xfrm>
        </p:spPr>
        <p:txBody>
          <a:bodyPr>
            <a:noAutofit/>
          </a:bodyPr>
          <a:lstStyle/>
          <a:p>
            <a:pPr>
              <a:buNone/>
            </a:pPr>
            <a:r>
              <a:rPr lang="en-US" sz="3600" b="1" i="1" dirty="0" smtClean="0">
                <a:solidFill>
                  <a:srgbClr val="0070C0"/>
                </a:solidFill>
                <a:latin typeface="Balaram"/>
              </a:rPr>
              <a:t>The King, not received by any formal welcome by means of being offered a seat, place, water and sweet addresses, considered himself neglected,  and so thinking he became angry.</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09600"/>
          </a:xfrm>
        </p:spPr>
        <p:txBody>
          <a:bodyPr>
            <a:normAutofit fontScale="90000"/>
          </a:bodyPr>
          <a:lstStyle/>
          <a:p>
            <a:pPr algn="ctr"/>
            <a:r>
              <a:rPr lang="en-US" b="1" dirty="0" smtClean="0">
                <a:solidFill>
                  <a:srgbClr val="00B050"/>
                </a:solidFill>
                <a:effectLst>
                  <a:outerShdw blurRad="38100" dist="38100" dir="2700000" algn="tl">
                    <a:srgbClr val="000000">
                      <a:alpha val="43137"/>
                    </a:srgbClr>
                  </a:outerShdw>
                </a:effectLst>
                <a:latin typeface="Balaram" pitchFamily="2" charset="0"/>
              </a:rPr>
              <a:t>Key points</a:t>
            </a:r>
            <a:endParaRPr lang="en-US" b="1" dirty="0">
              <a:solidFill>
                <a:srgbClr val="00B050"/>
              </a:solidFill>
              <a:effectLst>
                <a:outerShdw blurRad="38100" dist="38100" dir="2700000" algn="tl">
                  <a:srgbClr val="000000">
                    <a:alpha val="43137"/>
                  </a:srgbClr>
                </a:outerShdw>
              </a:effectLst>
              <a:latin typeface="Balaram" pitchFamily="2" charset="0"/>
            </a:endParaRPr>
          </a:p>
        </p:txBody>
      </p:sp>
      <p:sp>
        <p:nvSpPr>
          <p:cNvPr id="3" name="Content Placeholder 2"/>
          <p:cNvSpPr>
            <a:spLocks noGrp="1"/>
          </p:cNvSpPr>
          <p:nvPr>
            <p:ph idx="1"/>
          </p:nvPr>
        </p:nvSpPr>
        <p:spPr>
          <a:xfrm>
            <a:off x="914400" y="381000"/>
            <a:ext cx="8229600" cy="6477000"/>
          </a:xfrm>
        </p:spPr>
        <p:txBody>
          <a:bodyPr>
            <a:noAutofit/>
          </a:bodyPr>
          <a:lstStyle/>
          <a:p>
            <a:r>
              <a:rPr lang="en-US" b="1" i="1" dirty="0" smtClean="0">
                <a:solidFill>
                  <a:srgbClr val="0070C0"/>
                </a:solidFill>
                <a:latin typeface="Balaram"/>
              </a:rPr>
              <a:t>A great devotee and king asked for water from a sage absorbed in trance was certainly providential. Otherwise there was no chance of such a unique happening. Maharaja </a:t>
            </a:r>
            <a:r>
              <a:rPr lang="en-US" b="1" i="1" dirty="0" err="1" smtClean="0">
                <a:solidFill>
                  <a:srgbClr val="0070C0"/>
                </a:solidFill>
                <a:latin typeface="Balaram"/>
              </a:rPr>
              <a:t>Pariksit</a:t>
            </a:r>
            <a:r>
              <a:rPr lang="en-US" b="1" i="1" dirty="0" smtClean="0">
                <a:solidFill>
                  <a:srgbClr val="0070C0"/>
                </a:solidFill>
                <a:latin typeface="Balaram"/>
              </a:rPr>
              <a:t> was thus placed in an awkward position so that gradually </a:t>
            </a:r>
            <a:r>
              <a:rPr lang="en-US" b="1" i="1" dirty="0" err="1" smtClean="0">
                <a:solidFill>
                  <a:srgbClr val="0070C0"/>
                </a:solidFill>
                <a:latin typeface="Balaram"/>
              </a:rPr>
              <a:t>Srimad-Bhagavatam</a:t>
            </a:r>
            <a:r>
              <a:rPr lang="en-US" b="1" i="1" dirty="0" smtClean="0">
                <a:solidFill>
                  <a:srgbClr val="0070C0"/>
                </a:solidFill>
                <a:latin typeface="Balaram"/>
              </a:rPr>
              <a:t> could be revealed.</a:t>
            </a:r>
          </a:p>
          <a:p>
            <a:r>
              <a:rPr lang="en-US" b="1" i="1" dirty="0" smtClean="0">
                <a:solidFill>
                  <a:srgbClr val="C00000"/>
                </a:solidFill>
                <a:latin typeface="Balaram"/>
              </a:rPr>
              <a:t>The law of reception in the codes of the Vedic principles states that even if an enemy is received at home, he must be received with all respects. </a:t>
            </a:r>
          </a:p>
          <a:p>
            <a:r>
              <a:rPr lang="en-US" b="1" i="1" dirty="0" smtClean="0">
                <a:solidFill>
                  <a:srgbClr val="0070C0"/>
                </a:solidFill>
                <a:latin typeface="Balaram"/>
              </a:rPr>
              <a:t>E.g. Lord Krishna accompanying </a:t>
            </a:r>
            <a:r>
              <a:rPr lang="en-US" b="1" i="1" dirty="0" err="1" smtClean="0">
                <a:solidFill>
                  <a:srgbClr val="0070C0"/>
                </a:solidFill>
                <a:latin typeface="Balaram"/>
              </a:rPr>
              <a:t>Arjuna</a:t>
            </a:r>
            <a:r>
              <a:rPr lang="en-US" b="1" i="1" dirty="0" smtClean="0">
                <a:solidFill>
                  <a:srgbClr val="0070C0"/>
                </a:solidFill>
                <a:latin typeface="Balaram"/>
              </a:rPr>
              <a:t> and  </a:t>
            </a:r>
            <a:r>
              <a:rPr lang="en-US" b="1" i="1" dirty="0" err="1" smtClean="0">
                <a:solidFill>
                  <a:srgbClr val="0070C0"/>
                </a:solidFill>
                <a:latin typeface="Balaram"/>
              </a:rPr>
              <a:t>Bhima</a:t>
            </a:r>
            <a:r>
              <a:rPr lang="en-US" b="1" i="1" dirty="0" smtClean="0">
                <a:solidFill>
                  <a:srgbClr val="0070C0"/>
                </a:solidFill>
                <a:latin typeface="Balaram"/>
              </a:rPr>
              <a:t> at the home of </a:t>
            </a:r>
            <a:r>
              <a:rPr lang="en-US" b="1" i="1" dirty="0" err="1" smtClean="0">
                <a:solidFill>
                  <a:srgbClr val="0070C0"/>
                </a:solidFill>
                <a:latin typeface="Balaram"/>
              </a:rPr>
              <a:t>Jarasandha</a:t>
            </a:r>
            <a:r>
              <a:rPr lang="en-US" b="1" i="1" dirty="0" smtClean="0">
                <a:solidFill>
                  <a:srgbClr val="0070C0"/>
                </a:solidFill>
                <a:latin typeface="Balaram"/>
              </a:rPr>
              <a:t> in Magadha</a:t>
            </a:r>
          </a:p>
          <a:p>
            <a:r>
              <a:rPr lang="en-US" b="1" i="1" dirty="0" smtClean="0">
                <a:solidFill>
                  <a:srgbClr val="C00000"/>
                </a:solidFill>
                <a:latin typeface="Balaram"/>
              </a:rPr>
              <a:t>When Maharaja </a:t>
            </a:r>
            <a:r>
              <a:rPr lang="en-US" b="1" i="1" dirty="0" err="1" smtClean="0">
                <a:solidFill>
                  <a:srgbClr val="C00000"/>
                </a:solidFill>
                <a:latin typeface="Balaram"/>
              </a:rPr>
              <a:t>Pariksit</a:t>
            </a:r>
            <a:r>
              <a:rPr lang="en-US" b="1" i="1" dirty="0" smtClean="0">
                <a:solidFill>
                  <a:srgbClr val="C00000"/>
                </a:solidFill>
                <a:latin typeface="Balaram"/>
              </a:rPr>
              <a:t> entered the door of </a:t>
            </a:r>
            <a:r>
              <a:rPr lang="en-US" b="1" i="1" dirty="0" err="1" smtClean="0">
                <a:solidFill>
                  <a:srgbClr val="C00000"/>
                </a:solidFill>
                <a:latin typeface="Balaram"/>
              </a:rPr>
              <a:t>Samika</a:t>
            </a:r>
            <a:r>
              <a:rPr lang="en-US" b="1" i="1" dirty="0" smtClean="0">
                <a:solidFill>
                  <a:srgbClr val="C00000"/>
                </a:solidFill>
                <a:latin typeface="Balaram"/>
              </a:rPr>
              <a:t> </a:t>
            </a:r>
            <a:r>
              <a:rPr lang="en-US" b="1" i="1" dirty="0" err="1" smtClean="0">
                <a:solidFill>
                  <a:srgbClr val="C00000"/>
                </a:solidFill>
                <a:latin typeface="Balaram"/>
              </a:rPr>
              <a:t>Rsi</a:t>
            </a:r>
            <a:r>
              <a:rPr lang="en-US" b="1" i="1" dirty="0" smtClean="0">
                <a:solidFill>
                  <a:srgbClr val="C00000"/>
                </a:solidFill>
                <a:latin typeface="Balaram"/>
              </a:rPr>
              <a:t>, he did not expect a royal reception</a:t>
            </a:r>
            <a:endParaRPr lang="en-US" b="1" i="1" dirty="0" smtClean="0">
              <a:solidFill>
                <a:srgbClr val="0070C0"/>
              </a:solidFill>
              <a:latin typeface="Balaram"/>
            </a:endParaRPr>
          </a:p>
          <a:p>
            <a:pPr>
              <a:buNone/>
            </a:pPr>
            <a:endParaRPr lang="en-US" b="1" i="1" dirty="0" smtClean="0">
              <a:solidFill>
                <a:srgbClr val="0070C0"/>
              </a:solidFill>
              <a:latin typeface="Balaram"/>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09600"/>
          </a:xfrm>
        </p:spPr>
        <p:txBody>
          <a:bodyPr>
            <a:normAutofit fontScale="90000"/>
          </a:bodyPr>
          <a:lstStyle/>
          <a:p>
            <a:pPr algn="ctr"/>
            <a:r>
              <a:rPr lang="en-US" b="1" dirty="0" smtClean="0">
                <a:solidFill>
                  <a:srgbClr val="00B050"/>
                </a:solidFill>
                <a:effectLst>
                  <a:outerShdw blurRad="38100" dist="38100" dir="2700000" algn="tl">
                    <a:srgbClr val="000000">
                      <a:alpha val="43137"/>
                    </a:srgbClr>
                  </a:outerShdw>
                </a:effectLst>
                <a:latin typeface="Balaram" pitchFamily="2" charset="0"/>
              </a:rPr>
              <a:t>Key points</a:t>
            </a:r>
            <a:endParaRPr lang="en-US" b="1" dirty="0">
              <a:solidFill>
                <a:srgbClr val="00B050"/>
              </a:solidFill>
              <a:effectLst>
                <a:outerShdw blurRad="38100" dist="38100" dir="2700000" algn="tl">
                  <a:srgbClr val="000000">
                    <a:alpha val="43137"/>
                  </a:srgbClr>
                </a:outerShdw>
              </a:effectLst>
              <a:latin typeface="Balaram" pitchFamily="2" charset="0"/>
            </a:endParaRPr>
          </a:p>
        </p:txBody>
      </p:sp>
      <p:sp>
        <p:nvSpPr>
          <p:cNvPr id="3" name="Content Placeholder 2"/>
          <p:cNvSpPr>
            <a:spLocks noGrp="1"/>
          </p:cNvSpPr>
          <p:nvPr>
            <p:ph idx="1"/>
          </p:nvPr>
        </p:nvSpPr>
        <p:spPr>
          <a:xfrm>
            <a:off x="914400" y="381000"/>
            <a:ext cx="8229600" cy="6477000"/>
          </a:xfrm>
        </p:spPr>
        <p:txBody>
          <a:bodyPr>
            <a:noAutofit/>
          </a:bodyPr>
          <a:lstStyle/>
          <a:p>
            <a:r>
              <a:rPr lang="en-US" sz="2800" b="1" i="1" dirty="0" smtClean="0">
                <a:solidFill>
                  <a:srgbClr val="0070C0"/>
                </a:solidFill>
                <a:latin typeface="Balaram"/>
              </a:rPr>
              <a:t>As a matter of fact, the King was right to get angry with the </a:t>
            </a:r>
            <a:r>
              <a:rPr lang="en-US" sz="2800" b="1" i="1" dirty="0" err="1" smtClean="0">
                <a:solidFill>
                  <a:srgbClr val="0070C0"/>
                </a:solidFill>
                <a:latin typeface="Balaram"/>
              </a:rPr>
              <a:t>rsi</a:t>
            </a:r>
            <a:r>
              <a:rPr lang="en-US" sz="2800" b="1" i="1" dirty="0" smtClean="0">
                <a:solidFill>
                  <a:srgbClr val="0070C0"/>
                </a:solidFill>
                <a:latin typeface="Balaram"/>
              </a:rPr>
              <a:t> when he needed a glass of water very badly. To become angry in such a grave situation was not unnatural for the King, but because the King himself was not less than a great saint, his becoming angry and taking action were astonishing. So it must be accepted that it was so ordained by the supreme will of the Lord. </a:t>
            </a:r>
          </a:p>
          <a:p>
            <a:r>
              <a:rPr lang="en-US" sz="2800" b="1" i="1" dirty="0" smtClean="0">
                <a:solidFill>
                  <a:srgbClr val="C00000"/>
                </a:solidFill>
                <a:latin typeface="Balaram"/>
              </a:rPr>
              <a:t>The King was a great devotee of the Lord, and the saint was also as good as the King. But by the will of the Lord, the circumstances were so created that they became ways to the King's becoming unattached to family connection and governmental activities and thus  becoming a completely surrendered soul unto the lotus feet of Lord </a:t>
            </a:r>
            <a:r>
              <a:rPr lang="en-US" sz="2800" b="1" i="1" dirty="0" err="1" smtClean="0">
                <a:solidFill>
                  <a:srgbClr val="C00000"/>
                </a:solidFill>
                <a:latin typeface="Balaram"/>
              </a:rPr>
              <a:t>Krsna</a:t>
            </a:r>
            <a:r>
              <a:rPr lang="en-US" sz="2800" b="1" i="1" dirty="0" smtClean="0">
                <a:solidFill>
                  <a:srgbClr val="C00000"/>
                </a:solidFill>
                <a:latin typeface="Balaram"/>
              </a:rPr>
              <a:t>.</a:t>
            </a:r>
          </a:p>
          <a:p>
            <a:pPr>
              <a:buNone/>
            </a:pPr>
            <a:endParaRPr lang="en-US" sz="2800" b="1" i="1" dirty="0" smtClean="0">
              <a:solidFill>
                <a:srgbClr val="0070C0"/>
              </a:solidFill>
              <a:latin typeface="Balaram"/>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81400" y="0"/>
            <a:ext cx="2895600" cy="1143000"/>
          </a:xfrm>
          <a:solidFill>
            <a:srgbClr val="00B050"/>
          </a:solidFill>
          <a:effectLst>
            <a:outerShdw blurRad="63500" dist="25400" dir="5400000" rotWithShape="0">
              <a:srgbClr val="000000">
                <a:alpha val="43137"/>
              </a:srgbClr>
            </a:outerShdw>
            <a:softEdge rad="317500"/>
          </a:effectLst>
          <a:scene3d>
            <a:camera prst="orthographicFront">
              <a:rot lat="0" lon="600000" rev="0"/>
            </a:camera>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sz="4000" dirty="0" smtClean="0">
                <a:solidFill>
                  <a:schemeClr val="accent2">
                    <a:lumMod val="75000"/>
                  </a:schemeClr>
                </a:solidFill>
                <a:latin typeface="Balaram" pitchFamily="2" charset="0"/>
              </a:rPr>
              <a:t>Punch line</a:t>
            </a:r>
            <a:endParaRPr lang="en-US" sz="4000" dirty="0">
              <a:solidFill>
                <a:schemeClr val="accent2">
                  <a:lumMod val="75000"/>
                </a:schemeClr>
              </a:solidFill>
              <a:latin typeface="Balaram" pitchFamily="2" charset="0"/>
            </a:endParaRPr>
          </a:p>
        </p:txBody>
      </p:sp>
      <p:graphicFrame>
        <p:nvGraphicFramePr>
          <p:cNvPr id="4" name="Content Placeholder 3"/>
          <p:cNvGraphicFramePr>
            <a:graphicFrameLocks noGrp="1"/>
          </p:cNvGraphicFramePr>
          <p:nvPr>
            <p:ph idx="1"/>
          </p:nvPr>
        </p:nvGraphicFramePr>
        <p:xfrm>
          <a:off x="1435608" y="990600"/>
          <a:ext cx="749808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wheel spokes="8"/>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3352800"/>
          </a:xfrm>
        </p:spPr>
        <p:txBody>
          <a:bodyPr>
            <a:normAutofit fontScale="90000"/>
          </a:bodyPr>
          <a:lstStyle/>
          <a:p>
            <a:pPr algn="ctr"/>
            <a:r>
              <a:rPr lang="en-US" sz="4000" i="1" dirty="0" smtClean="0">
                <a:solidFill>
                  <a:srgbClr val="00B050"/>
                </a:solidFill>
                <a:effectLst>
                  <a:outerShdw blurRad="38100" dist="38100" dir="2700000" algn="tl">
                    <a:srgbClr val="000000">
                      <a:alpha val="43137"/>
                    </a:srgbClr>
                  </a:outerShdw>
                </a:effectLst>
                <a:latin typeface="Balaram"/>
              </a:rPr>
              <a:t>[SB 1.18.29] </a:t>
            </a:r>
            <a:br>
              <a:rPr lang="en-US" sz="4000" i="1" dirty="0" smtClean="0">
                <a:solidFill>
                  <a:srgbClr val="00B050"/>
                </a:solidFill>
                <a:effectLst>
                  <a:outerShdw blurRad="38100" dist="38100" dir="2700000" algn="tl">
                    <a:srgbClr val="000000">
                      <a:alpha val="43137"/>
                    </a:srgbClr>
                  </a:outerShdw>
                </a:effectLst>
                <a:latin typeface="Balaram"/>
              </a:rPr>
            </a:br>
            <a:r>
              <a:rPr lang="en-US" sz="4000" b="1" i="1" dirty="0" smtClean="0">
                <a:latin typeface="Balaram"/>
              </a:rPr>
              <a:t> </a:t>
            </a:r>
            <a:r>
              <a:rPr lang="en-US" sz="3600" b="1" i="1" dirty="0" err="1" smtClean="0">
                <a:latin typeface="Balaram"/>
              </a:rPr>
              <a:t>abhuta-purvah</a:t>
            </a:r>
            <a:r>
              <a:rPr lang="en-US" sz="3600" b="1" i="1" dirty="0" smtClean="0">
                <a:latin typeface="Balaram"/>
              </a:rPr>
              <a:t> </a:t>
            </a:r>
            <a:r>
              <a:rPr lang="en-US" sz="4000" b="1" dirty="0" err="1" smtClean="0">
                <a:latin typeface="Balaram"/>
              </a:rPr>
              <a:t>sahasa</a:t>
            </a:r>
            <a:r>
              <a:rPr lang="en-US" sz="4000" b="1" dirty="0" smtClean="0">
                <a:latin typeface="Balaram"/>
              </a:rPr>
              <a:t/>
            </a:r>
            <a:br>
              <a:rPr lang="en-US" sz="4000" b="1" dirty="0" smtClean="0">
                <a:latin typeface="Balaram"/>
              </a:rPr>
            </a:br>
            <a:r>
              <a:rPr lang="en-US" sz="4000" b="1" dirty="0" err="1" smtClean="0">
                <a:latin typeface="Balaram"/>
              </a:rPr>
              <a:t>ksut-trdbhyam</a:t>
            </a:r>
            <a:r>
              <a:rPr lang="en-US" sz="4000" b="1" dirty="0" smtClean="0">
                <a:latin typeface="Balaram"/>
              </a:rPr>
              <a:t> </a:t>
            </a:r>
            <a:r>
              <a:rPr lang="en-US" sz="4000" b="1" dirty="0" err="1" smtClean="0">
                <a:latin typeface="Balaram"/>
              </a:rPr>
              <a:t>arditatmanah</a:t>
            </a:r>
            <a:r>
              <a:rPr lang="en-US" sz="4000" b="1" dirty="0" smtClean="0">
                <a:latin typeface="Balaram"/>
              </a:rPr>
              <a:t/>
            </a:r>
            <a:br>
              <a:rPr lang="en-US" sz="4000" b="1" dirty="0" smtClean="0">
                <a:latin typeface="Balaram"/>
              </a:rPr>
            </a:br>
            <a:r>
              <a:rPr lang="en-US" sz="4000" b="1" dirty="0" err="1" smtClean="0">
                <a:latin typeface="Balaram"/>
              </a:rPr>
              <a:t>brahmanam</a:t>
            </a:r>
            <a:r>
              <a:rPr lang="en-US" sz="4000" b="1" dirty="0" smtClean="0">
                <a:latin typeface="Balaram"/>
              </a:rPr>
              <a:t> </a:t>
            </a:r>
            <a:r>
              <a:rPr lang="en-US" sz="4000" b="1" dirty="0" err="1" smtClean="0">
                <a:latin typeface="Balaram"/>
              </a:rPr>
              <a:t>praty</a:t>
            </a:r>
            <a:r>
              <a:rPr lang="en-US" sz="4000" b="1" dirty="0" smtClean="0">
                <a:latin typeface="Balaram"/>
              </a:rPr>
              <a:t> </a:t>
            </a:r>
            <a:r>
              <a:rPr lang="en-US" sz="4000" b="1" dirty="0" err="1" smtClean="0">
                <a:latin typeface="Balaram"/>
              </a:rPr>
              <a:t>abhud</a:t>
            </a:r>
            <a:r>
              <a:rPr lang="en-US" sz="4000" b="1" dirty="0" smtClean="0">
                <a:latin typeface="Balaram"/>
              </a:rPr>
              <a:t> </a:t>
            </a:r>
            <a:r>
              <a:rPr lang="en-US" sz="4000" b="1" dirty="0" err="1" smtClean="0">
                <a:latin typeface="Balaram"/>
              </a:rPr>
              <a:t>brahman</a:t>
            </a:r>
            <a:r>
              <a:rPr lang="en-US" sz="4000" b="1" dirty="0" smtClean="0">
                <a:latin typeface="Balaram"/>
              </a:rPr>
              <a:t/>
            </a:r>
            <a:br>
              <a:rPr lang="en-US" sz="4000" b="1" dirty="0" smtClean="0">
                <a:latin typeface="Balaram"/>
              </a:rPr>
            </a:br>
            <a:r>
              <a:rPr lang="en-US" sz="4000" b="1" dirty="0" err="1" smtClean="0">
                <a:latin typeface="Balaram"/>
              </a:rPr>
              <a:t>matsaro</a:t>
            </a:r>
            <a:r>
              <a:rPr lang="en-US" sz="4000" b="1" dirty="0" smtClean="0">
                <a:latin typeface="Balaram"/>
              </a:rPr>
              <a:t> </a:t>
            </a:r>
            <a:r>
              <a:rPr lang="en-US" sz="4000" b="1" dirty="0" err="1" smtClean="0">
                <a:latin typeface="Balaram"/>
              </a:rPr>
              <a:t>manyur</a:t>
            </a:r>
            <a:r>
              <a:rPr lang="en-US" sz="4000" b="1" dirty="0" smtClean="0">
                <a:latin typeface="Balaram"/>
              </a:rPr>
              <a:t> </a:t>
            </a:r>
            <a:r>
              <a:rPr lang="en-US" sz="4000" b="1" dirty="0" err="1" smtClean="0">
                <a:latin typeface="Balaram"/>
              </a:rPr>
              <a:t>eva</a:t>
            </a:r>
            <a:r>
              <a:rPr lang="en-US" sz="4000" b="1" dirty="0" smtClean="0">
                <a:latin typeface="Balaram"/>
              </a:rPr>
              <a:t> ca</a:t>
            </a:r>
            <a:r>
              <a:rPr lang="en-US" sz="4000" dirty="0" smtClean="0">
                <a:latin typeface="Balaram"/>
              </a:rPr>
              <a:t/>
            </a:r>
            <a:br>
              <a:rPr lang="en-US" sz="4000" dirty="0" smtClean="0">
                <a:latin typeface="Balaram"/>
              </a:rPr>
            </a:br>
            <a:endParaRPr lang="en-US" sz="4000" i="1" dirty="0">
              <a:solidFill>
                <a:srgbClr val="00B050"/>
              </a:solidFill>
              <a:effectLst>
                <a:outerShdw blurRad="38100" dist="38100" dir="2700000" algn="tl">
                  <a:srgbClr val="000000">
                    <a:alpha val="43137"/>
                  </a:srgbClr>
                </a:outerShdw>
              </a:effectLst>
              <a:latin typeface="Balaram"/>
            </a:endParaRPr>
          </a:p>
        </p:txBody>
      </p:sp>
      <p:sp>
        <p:nvSpPr>
          <p:cNvPr id="3" name="Content Placeholder 2"/>
          <p:cNvSpPr>
            <a:spLocks noGrp="1"/>
          </p:cNvSpPr>
          <p:nvPr>
            <p:ph idx="1"/>
          </p:nvPr>
        </p:nvSpPr>
        <p:spPr>
          <a:xfrm>
            <a:off x="1143000" y="3429000"/>
            <a:ext cx="7848600" cy="3429000"/>
          </a:xfrm>
        </p:spPr>
        <p:txBody>
          <a:bodyPr>
            <a:noAutofit/>
          </a:bodyPr>
          <a:lstStyle/>
          <a:p>
            <a:pPr>
              <a:buNone/>
            </a:pPr>
            <a:r>
              <a:rPr lang="en-US" sz="4000" b="1" i="1" dirty="0" smtClean="0">
                <a:solidFill>
                  <a:srgbClr val="0070C0"/>
                </a:solidFill>
                <a:latin typeface="Balaram"/>
              </a:rPr>
              <a:t>O </a:t>
            </a:r>
            <a:r>
              <a:rPr lang="en-US" sz="4000" b="1" i="1" dirty="0" err="1" smtClean="0">
                <a:solidFill>
                  <a:srgbClr val="0070C0"/>
                </a:solidFill>
                <a:latin typeface="Balaram"/>
              </a:rPr>
              <a:t>brahmanas</a:t>
            </a:r>
            <a:r>
              <a:rPr lang="en-US" sz="4000" b="1" i="1" dirty="0" smtClean="0">
                <a:solidFill>
                  <a:srgbClr val="0070C0"/>
                </a:solidFill>
                <a:latin typeface="Balaram"/>
              </a:rPr>
              <a:t>, the King's anger and envy, directed toward the </a:t>
            </a:r>
            <a:r>
              <a:rPr lang="en-US" sz="4000" b="1" i="1" dirty="0" err="1" smtClean="0">
                <a:solidFill>
                  <a:srgbClr val="0070C0"/>
                </a:solidFill>
                <a:latin typeface="Balaram"/>
              </a:rPr>
              <a:t>brahmana</a:t>
            </a:r>
            <a:r>
              <a:rPr lang="en-US" sz="4000" b="1" i="1" dirty="0" smtClean="0">
                <a:solidFill>
                  <a:srgbClr val="0070C0"/>
                </a:solidFill>
                <a:latin typeface="Balaram"/>
              </a:rPr>
              <a:t> sage, were unprecedented, being that circumstances had made him hungry and thirsty.</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498080" cy="3352800"/>
          </a:xfrm>
        </p:spPr>
        <p:txBody>
          <a:bodyPr>
            <a:normAutofit fontScale="90000"/>
          </a:bodyPr>
          <a:lstStyle/>
          <a:p>
            <a:pPr algn="ctr"/>
            <a:r>
              <a:rPr lang="en-US" sz="4000" i="1" dirty="0" smtClean="0">
                <a:solidFill>
                  <a:srgbClr val="00B050"/>
                </a:solidFill>
                <a:effectLst>
                  <a:outerShdw blurRad="38100" dist="38100" dir="2700000" algn="tl">
                    <a:srgbClr val="000000">
                      <a:alpha val="43137"/>
                    </a:srgbClr>
                  </a:outerShdw>
                </a:effectLst>
                <a:latin typeface="Balaram"/>
              </a:rPr>
              <a:t>[SB 1.18.30] </a:t>
            </a:r>
            <a:br>
              <a:rPr lang="en-US" sz="4000" i="1" dirty="0" smtClean="0">
                <a:solidFill>
                  <a:srgbClr val="00B050"/>
                </a:solidFill>
                <a:effectLst>
                  <a:outerShdw blurRad="38100" dist="38100" dir="2700000" algn="tl">
                    <a:srgbClr val="000000">
                      <a:alpha val="43137"/>
                    </a:srgbClr>
                  </a:outerShdw>
                </a:effectLst>
                <a:latin typeface="Balaram"/>
              </a:rPr>
            </a:br>
            <a:r>
              <a:rPr lang="en-US" sz="4400" b="1" i="1" dirty="0" err="1" smtClean="0">
                <a:latin typeface="Balaram"/>
              </a:rPr>
              <a:t>sa</a:t>
            </a:r>
            <a:r>
              <a:rPr lang="en-US" sz="4400" b="1" i="1" dirty="0" smtClean="0">
                <a:latin typeface="Balaram"/>
              </a:rPr>
              <a:t> </a:t>
            </a:r>
            <a:r>
              <a:rPr lang="en-US" sz="4400" b="1" i="1" dirty="0" err="1" smtClean="0">
                <a:latin typeface="Balaram"/>
              </a:rPr>
              <a:t>tu</a:t>
            </a:r>
            <a:r>
              <a:rPr lang="en-US" sz="4400" b="1" i="1" dirty="0" smtClean="0">
                <a:latin typeface="Balaram"/>
              </a:rPr>
              <a:t> </a:t>
            </a:r>
            <a:r>
              <a:rPr lang="en-US" sz="4400" b="1" i="1" dirty="0" err="1" smtClean="0">
                <a:latin typeface="Balaram"/>
              </a:rPr>
              <a:t>brahma-rser</a:t>
            </a:r>
            <a:r>
              <a:rPr lang="en-US" sz="4400" b="1" i="1" dirty="0" smtClean="0">
                <a:latin typeface="Balaram"/>
              </a:rPr>
              <a:t> </a:t>
            </a:r>
            <a:r>
              <a:rPr lang="en-US" sz="4400" b="1" i="1" dirty="0" err="1" smtClean="0">
                <a:latin typeface="Balaram"/>
              </a:rPr>
              <a:t>amse</a:t>
            </a:r>
            <a:r>
              <a:rPr lang="en-US" sz="4400" b="1" i="1" dirty="0" smtClean="0">
                <a:latin typeface="Balaram"/>
              </a:rPr>
              <a:t/>
            </a:r>
            <a:br>
              <a:rPr lang="en-US" sz="4400" b="1" i="1" dirty="0" smtClean="0">
                <a:latin typeface="Balaram"/>
              </a:rPr>
            </a:br>
            <a:r>
              <a:rPr lang="en-US" sz="4400" b="1" i="1" dirty="0" err="1" smtClean="0">
                <a:latin typeface="Balaram"/>
              </a:rPr>
              <a:t>gatasum</a:t>
            </a:r>
            <a:r>
              <a:rPr lang="en-US" sz="4400" b="1" i="1" dirty="0" smtClean="0">
                <a:latin typeface="Balaram"/>
              </a:rPr>
              <a:t> </a:t>
            </a:r>
            <a:r>
              <a:rPr lang="en-US" sz="4400" b="1" i="1" dirty="0" err="1" smtClean="0">
                <a:latin typeface="Balaram"/>
              </a:rPr>
              <a:t>uragam</a:t>
            </a:r>
            <a:r>
              <a:rPr lang="en-US" sz="4400" b="1" i="1" dirty="0" smtClean="0">
                <a:latin typeface="Balaram"/>
              </a:rPr>
              <a:t> </a:t>
            </a:r>
            <a:r>
              <a:rPr lang="en-US" sz="4400" b="1" i="1" dirty="0" err="1" smtClean="0">
                <a:latin typeface="Balaram"/>
              </a:rPr>
              <a:t>rusa</a:t>
            </a:r>
            <a:r>
              <a:rPr lang="en-US" sz="4400" b="1" i="1" dirty="0" smtClean="0">
                <a:latin typeface="Balaram"/>
              </a:rPr>
              <a:t/>
            </a:r>
            <a:br>
              <a:rPr lang="en-US" sz="4400" b="1" i="1" dirty="0" smtClean="0">
                <a:latin typeface="Balaram"/>
              </a:rPr>
            </a:br>
            <a:r>
              <a:rPr lang="en-US" sz="4400" b="1" i="1" dirty="0" err="1" smtClean="0">
                <a:latin typeface="Balaram"/>
              </a:rPr>
              <a:t>vinirgacchan</a:t>
            </a:r>
            <a:r>
              <a:rPr lang="en-US" sz="4400" b="1" i="1" dirty="0" smtClean="0">
                <a:latin typeface="Balaram"/>
              </a:rPr>
              <a:t> </a:t>
            </a:r>
            <a:r>
              <a:rPr lang="en-US" sz="4400" b="1" i="1" dirty="0" err="1" smtClean="0">
                <a:latin typeface="Balaram"/>
              </a:rPr>
              <a:t>dhanus-kotya</a:t>
            </a:r>
            <a:r>
              <a:rPr lang="en-US" sz="4400" b="1" i="1" dirty="0" smtClean="0">
                <a:latin typeface="Balaram"/>
              </a:rPr>
              <a:t/>
            </a:r>
            <a:br>
              <a:rPr lang="en-US" sz="4400" b="1" i="1" dirty="0" smtClean="0">
                <a:latin typeface="Balaram"/>
              </a:rPr>
            </a:br>
            <a:r>
              <a:rPr lang="en-US" sz="4400" b="1" i="1" dirty="0" err="1" smtClean="0">
                <a:latin typeface="Balaram"/>
              </a:rPr>
              <a:t>nidhaya</a:t>
            </a:r>
            <a:r>
              <a:rPr lang="en-US" sz="4400" b="1" i="1" dirty="0" smtClean="0">
                <a:latin typeface="Balaram"/>
              </a:rPr>
              <a:t> </a:t>
            </a:r>
            <a:r>
              <a:rPr lang="en-US" sz="4400" b="1" i="1" dirty="0" err="1" smtClean="0">
                <a:latin typeface="Balaram"/>
              </a:rPr>
              <a:t>puram</a:t>
            </a:r>
            <a:r>
              <a:rPr lang="en-US" sz="4400" b="1" i="1" dirty="0" smtClean="0">
                <a:latin typeface="Balaram"/>
              </a:rPr>
              <a:t> </a:t>
            </a:r>
            <a:r>
              <a:rPr lang="en-US" sz="4400" b="1" i="1" dirty="0" err="1" smtClean="0">
                <a:latin typeface="Balaram"/>
              </a:rPr>
              <a:t>agatah</a:t>
            </a:r>
            <a:r>
              <a:rPr lang="en-US" sz="4000" dirty="0" smtClean="0">
                <a:latin typeface="Balaram"/>
              </a:rPr>
              <a:t/>
            </a:r>
            <a:br>
              <a:rPr lang="en-US" sz="4000" dirty="0" smtClean="0">
                <a:latin typeface="Balaram"/>
              </a:rPr>
            </a:br>
            <a:endParaRPr lang="en-US" sz="4000" i="1" dirty="0">
              <a:solidFill>
                <a:srgbClr val="00B050"/>
              </a:solidFill>
              <a:effectLst>
                <a:outerShdw blurRad="38100" dist="38100" dir="2700000" algn="tl">
                  <a:srgbClr val="000000">
                    <a:alpha val="43137"/>
                  </a:srgbClr>
                </a:outerShdw>
              </a:effectLst>
              <a:latin typeface="Balaram"/>
            </a:endParaRPr>
          </a:p>
        </p:txBody>
      </p:sp>
      <p:sp>
        <p:nvSpPr>
          <p:cNvPr id="3" name="Content Placeholder 2"/>
          <p:cNvSpPr>
            <a:spLocks noGrp="1"/>
          </p:cNvSpPr>
          <p:nvPr>
            <p:ph idx="1"/>
          </p:nvPr>
        </p:nvSpPr>
        <p:spPr>
          <a:xfrm>
            <a:off x="1143000" y="3733800"/>
            <a:ext cx="7848600" cy="3124200"/>
          </a:xfrm>
        </p:spPr>
        <p:txBody>
          <a:bodyPr>
            <a:noAutofit/>
          </a:bodyPr>
          <a:lstStyle/>
          <a:p>
            <a:pPr>
              <a:buNone/>
            </a:pPr>
            <a:r>
              <a:rPr lang="en-US" sz="4000" b="1" i="1" dirty="0" smtClean="0">
                <a:solidFill>
                  <a:srgbClr val="0070C0"/>
                </a:solidFill>
                <a:latin typeface="Balaram"/>
              </a:rPr>
              <a:t>While leaving, the King, being so insulted, picked up a lifeless snake with his bow and angrily placed it on the shoulder of the sage. Then he returned to his palace.</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09600"/>
          </a:xfrm>
        </p:spPr>
        <p:txBody>
          <a:bodyPr>
            <a:normAutofit fontScale="90000"/>
          </a:bodyPr>
          <a:lstStyle/>
          <a:p>
            <a:pPr algn="ctr"/>
            <a:r>
              <a:rPr lang="en-US" b="1" dirty="0" smtClean="0">
                <a:solidFill>
                  <a:srgbClr val="00B050"/>
                </a:solidFill>
                <a:effectLst>
                  <a:outerShdw blurRad="38100" dist="38100" dir="2700000" algn="tl">
                    <a:srgbClr val="000000">
                      <a:alpha val="43137"/>
                    </a:srgbClr>
                  </a:outerShdw>
                </a:effectLst>
                <a:latin typeface="Balaram" pitchFamily="2" charset="0"/>
              </a:rPr>
              <a:t>Key points</a:t>
            </a:r>
            <a:endParaRPr lang="en-US" b="1" dirty="0">
              <a:solidFill>
                <a:srgbClr val="00B050"/>
              </a:solidFill>
              <a:effectLst>
                <a:outerShdw blurRad="38100" dist="38100" dir="2700000" algn="tl">
                  <a:srgbClr val="000000">
                    <a:alpha val="43137"/>
                  </a:srgbClr>
                </a:outerShdw>
              </a:effectLst>
              <a:latin typeface="Balaram" pitchFamily="2" charset="0"/>
            </a:endParaRPr>
          </a:p>
        </p:txBody>
      </p:sp>
      <p:sp>
        <p:nvSpPr>
          <p:cNvPr id="3" name="Content Placeholder 2"/>
          <p:cNvSpPr>
            <a:spLocks noGrp="1"/>
          </p:cNvSpPr>
          <p:nvPr>
            <p:ph idx="1"/>
          </p:nvPr>
        </p:nvSpPr>
        <p:spPr>
          <a:xfrm>
            <a:off x="838200" y="381000"/>
            <a:ext cx="8305800" cy="6477000"/>
          </a:xfrm>
        </p:spPr>
        <p:txBody>
          <a:bodyPr>
            <a:noAutofit/>
          </a:bodyPr>
          <a:lstStyle/>
          <a:p>
            <a:pPr>
              <a:spcBef>
                <a:spcPts val="300"/>
              </a:spcBef>
            </a:pPr>
            <a:r>
              <a:rPr lang="en-US" sz="2800" b="1" i="1" dirty="0" smtClean="0">
                <a:solidFill>
                  <a:srgbClr val="0070C0"/>
                </a:solidFill>
                <a:latin typeface="Balaram"/>
              </a:rPr>
              <a:t>For a king like Maharaja </a:t>
            </a:r>
            <a:r>
              <a:rPr lang="en-US" sz="2800" b="1" i="1" dirty="0" err="1" smtClean="0">
                <a:solidFill>
                  <a:srgbClr val="0070C0"/>
                </a:solidFill>
                <a:latin typeface="Balaram"/>
              </a:rPr>
              <a:t>Pariksit</a:t>
            </a:r>
            <a:r>
              <a:rPr lang="en-US" sz="2800" b="1" i="1" dirty="0" smtClean="0">
                <a:solidFill>
                  <a:srgbClr val="0070C0"/>
                </a:solidFill>
                <a:latin typeface="Balaram"/>
              </a:rPr>
              <a:t> to become angry and envious, especially at a sage and </a:t>
            </a:r>
            <a:r>
              <a:rPr lang="en-US" sz="2800" b="1" i="1" dirty="0" err="1" smtClean="0">
                <a:solidFill>
                  <a:srgbClr val="0070C0"/>
                </a:solidFill>
                <a:latin typeface="Balaram"/>
              </a:rPr>
              <a:t>brahmana</a:t>
            </a:r>
            <a:r>
              <a:rPr lang="en-US" sz="2800" b="1" i="1" dirty="0" smtClean="0">
                <a:solidFill>
                  <a:srgbClr val="0070C0"/>
                </a:solidFill>
                <a:latin typeface="Balaram"/>
              </a:rPr>
              <a:t>, was undoubtedly unprecedented. The King knew well that </a:t>
            </a:r>
            <a:r>
              <a:rPr lang="en-US" sz="2800" b="1" i="1" dirty="0" err="1" smtClean="0">
                <a:solidFill>
                  <a:srgbClr val="0070C0"/>
                </a:solidFill>
                <a:latin typeface="Balaram"/>
              </a:rPr>
              <a:t>brahmanas</a:t>
            </a:r>
            <a:r>
              <a:rPr lang="en-US" sz="2800" b="1" i="1" dirty="0" smtClean="0">
                <a:solidFill>
                  <a:srgbClr val="0070C0"/>
                </a:solidFill>
                <a:latin typeface="Balaram"/>
              </a:rPr>
              <a:t>, sages, children, women and old men are always beyond the jurisdiction of punishment.</a:t>
            </a:r>
          </a:p>
          <a:p>
            <a:pPr>
              <a:spcBef>
                <a:spcPts val="300"/>
              </a:spcBef>
            </a:pPr>
            <a:r>
              <a:rPr lang="en-US" sz="2800" b="1" i="1" dirty="0" smtClean="0">
                <a:solidFill>
                  <a:srgbClr val="C00000"/>
                </a:solidFill>
                <a:latin typeface="Balaram"/>
              </a:rPr>
              <a:t>The King was right to punish his subject for coldly receiving him or neglecting him, but because the culprit was a sage and a </a:t>
            </a:r>
            <a:r>
              <a:rPr lang="en-US" sz="2800" b="1" i="1" dirty="0" err="1" smtClean="0">
                <a:solidFill>
                  <a:srgbClr val="C00000"/>
                </a:solidFill>
                <a:latin typeface="Balaram"/>
              </a:rPr>
              <a:t>brahmana</a:t>
            </a:r>
            <a:r>
              <a:rPr lang="en-US" sz="2800" b="1" i="1" dirty="0" smtClean="0">
                <a:solidFill>
                  <a:srgbClr val="C00000"/>
                </a:solidFill>
                <a:latin typeface="Balaram"/>
              </a:rPr>
              <a:t>, it was unprecedented. </a:t>
            </a:r>
          </a:p>
          <a:p>
            <a:pPr>
              <a:spcBef>
                <a:spcPts val="300"/>
              </a:spcBef>
            </a:pPr>
            <a:r>
              <a:rPr lang="en-US" sz="2800" b="1" i="1" dirty="0" smtClean="0">
                <a:solidFill>
                  <a:srgbClr val="0070C0"/>
                </a:solidFill>
                <a:latin typeface="Balaram"/>
              </a:rPr>
              <a:t>As the Lord is never envious of anyone, so also the Lord's devotee is never envious of anyone. The only justification for Maharaja </a:t>
            </a:r>
            <a:r>
              <a:rPr lang="en-US" sz="2800" b="1" i="1" dirty="0" err="1" smtClean="0">
                <a:solidFill>
                  <a:srgbClr val="0070C0"/>
                </a:solidFill>
                <a:latin typeface="Balaram"/>
              </a:rPr>
              <a:t>Pariksit's</a:t>
            </a:r>
            <a:r>
              <a:rPr lang="en-US" sz="2800" b="1" i="1" dirty="0" smtClean="0">
                <a:solidFill>
                  <a:srgbClr val="0070C0"/>
                </a:solidFill>
                <a:latin typeface="Balaram"/>
              </a:rPr>
              <a:t> behavior is that it was ordained by the Lord.</a:t>
            </a:r>
          </a:p>
          <a:p>
            <a:pPr>
              <a:spcBef>
                <a:spcPts val="300"/>
              </a:spcBef>
            </a:pPr>
            <a:r>
              <a:rPr lang="en-US" sz="2800" b="1" i="1" dirty="0" smtClean="0">
                <a:solidFill>
                  <a:srgbClr val="C00000"/>
                </a:solidFill>
                <a:latin typeface="Balaram"/>
              </a:rPr>
              <a:t>The King thus treated the sage tit for tat, although he was never accustomed to such silly actions. By the will of the Lord, the King, while going away, found a dead snake in front of him, and he thought that the sage, who had coldly received him, thus might be coldly rewarded by being offered a garland of a dead snake.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3352800"/>
          </a:xfrm>
        </p:spPr>
        <p:txBody>
          <a:bodyPr>
            <a:noAutofit/>
          </a:bodyPr>
          <a:lstStyle/>
          <a:p>
            <a:pPr algn="ctr"/>
            <a:r>
              <a:rPr lang="en-US" sz="3600" b="1" i="1" dirty="0" smtClean="0">
                <a:solidFill>
                  <a:srgbClr val="00B050"/>
                </a:solidFill>
                <a:effectLst>
                  <a:outerShdw blurRad="38100" dist="38100" dir="2700000" algn="tl">
                    <a:srgbClr val="000000">
                      <a:alpha val="43137"/>
                    </a:srgbClr>
                  </a:outerShdw>
                </a:effectLst>
                <a:latin typeface="Balaram"/>
              </a:rPr>
              <a:t>[SB 1.18.31] </a:t>
            </a:r>
            <a:br>
              <a:rPr lang="en-US" sz="3600" b="1" i="1" dirty="0" smtClean="0">
                <a:solidFill>
                  <a:srgbClr val="00B050"/>
                </a:solidFill>
                <a:effectLst>
                  <a:outerShdw blurRad="38100" dist="38100" dir="2700000" algn="tl">
                    <a:srgbClr val="000000">
                      <a:alpha val="43137"/>
                    </a:srgbClr>
                  </a:outerShdw>
                </a:effectLst>
                <a:latin typeface="Balaram"/>
              </a:rPr>
            </a:br>
            <a:r>
              <a:rPr lang="en-US" sz="3600" b="1" i="1" dirty="0" err="1" smtClean="0">
                <a:latin typeface="Balaram"/>
              </a:rPr>
              <a:t>esa</a:t>
            </a:r>
            <a:r>
              <a:rPr lang="en-US" sz="3600" b="1" i="1" dirty="0" smtClean="0">
                <a:latin typeface="Balaram"/>
              </a:rPr>
              <a:t> </a:t>
            </a:r>
            <a:r>
              <a:rPr lang="en-US" sz="3600" b="1" i="1" dirty="0" err="1" smtClean="0">
                <a:latin typeface="Balaram"/>
              </a:rPr>
              <a:t>kim</a:t>
            </a:r>
            <a:r>
              <a:rPr lang="en-US" sz="3600" b="1" i="1" dirty="0" smtClean="0">
                <a:latin typeface="Balaram"/>
              </a:rPr>
              <a:t> </a:t>
            </a:r>
            <a:r>
              <a:rPr lang="en-US" sz="3600" b="1" i="1" dirty="0" err="1" smtClean="0">
                <a:latin typeface="Balaram"/>
              </a:rPr>
              <a:t>nibhrtasesakarano</a:t>
            </a:r>
            <a:r>
              <a:rPr lang="en-US" sz="3600" b="1" i="1" dirty="0" smtClean="0">
                <a:latin typeface="Balaram"/>
              </a:rPr>
              <a:t/>
            </a:r>
            <a:br>
              <a:rPr lang="en-US" sz="3600" b="1" i="1" dirty="0" smtClean="0">
                <a:latin typeface="Balaram"/>
              </a:rPr>
            </a:br>
            <a:r>
              <a:rPr lang="en-US" sz="3600" b="1" i="1" dirty="0" err="1" smtClean="0">
                <a:latin typeface="Balaram"/>
              </a:rPr>
              <a:t>militeksanah</a:t>
            </a:r>
            <a:r>
              <a:rPr lang="en-US" sz="3600" b="1" i="1" dirty="0" smtClean="0">
                <a:latin typeface="Balaram"/>
              </a:rPr>
              <a:t/>
            </a:r>
            <a:br>
              <a:rPr lang="en-US" sz="3600" b="1" i="1" dirty="0" smtClean="0">
                <a:latin typeface="Balaram"/>
              </a:rPr>
            </a:br>
            <a:r>
              <a:rPr lang="en-US" sz="3600" b="1" i="1" dirty="0" err="1" smtClean="0">
                <a:latin typeface="Balaram"/>
              </a:rPr>
              <a:t>mrsa-samadhir</a:t>
            </a:r>
            <a:r>
              <a:rPr lang="en-US" sz="3600" b="1" i="1" dirty="0" smtClean="0">
                <a:latin typeface="Balaram"/>
              </a:rPr>
              <a:t> </a:t>
            </a:r>
            <a:r>
              <a:rPr lang="en-US" sz="3600" b="1" i="1" dirty="0" err="1" smtClean="0">
                <a:latin typeface="Balaram"/>
              </a:rPr>
              <a:t>ahosvit</a:t>
            </a:r>
            <a:r>
              <a:rPr lang="en-US" sz="3600" b="1" i="1" dirty="0" smtClean="0">
                <a:latin typeface="Balaram"/>
              </a:rPr>
              <a:t/>
            </a:r>
            <a:br>
              <a:rPr lang="en-US" sz="3600" b="1" i="1" dirty="0" smtClean="0">
                <a:latin typeface="Balaram"/>
              </a:rPr>
            </a:br>
            <a:r>
              <a:rPr lang="en-US" sz="3600" b="1" i="1" dirty="0" err="1" smtClean="0">
                <a:latin typeface="Balaram"/>
              </a:rPr>
              <a:t>kim</a:t>
            </a:r>
            <a:r>
              <a:rPr lang="en-US" sz="3600" b="1" i="1" dirty="0" smtClean="0">
                <a:latin typeface="Balaram"/>
              </a:rPr>
              <a:t> nu </a:t>
            </a:r>
            <a:r>
              <a:rPr lang="en-US" sz="3600" b="1" i="1" dirty="0" err="1" smtClean="0">
                <a:latin typeface="Balaram"/>
              </a:rPr>
              <a:t>syat</a:t>
            </a:r>
            <a:r>
              <a:rPr lang="en-US" sz="3600" b="1" i="1" dirty="0" smtClean="0">
                <a:latin typeface="Balaram"/>
              </a:rPr>
              <a:t> </a:t>
            </a:r>
            <a:r>
              <a:rPr lang="en-US" sz="3600" b="1" i="1" dirty="0" err="1" smtClean="0">
                <a:latin typeface="Balaram"/>
              </a:rPr>
              <a:t>ksatra-bandhubhih</a:t>
            </a:r>
            <a:r>
              <a:rPr lang="en-US" sz="3600" b="1" i="1" dirty="0" smtClean="0">
                <a:latin typeface="Balaram"/>
              </a:rPr>
              <a:t/>
            </a:r>
            <a:br>
              <a:rPr lang="en-US" sz="3600" b="1" i="1" dirty="0" smtClean="0">
                <a:latin typeface="Balaram"/>
              </a:rPr>
            </a:br>
            <a:endParaRPr lang="en-US" sz="3600" b="1" i="1" dirty="0">
              <a:solidFill>
                <a:srgbClr val="00B050"/>
              </a:solidFill>
              <a:effectLst>
                <a:outerShdw blurRad="38100" dist="38100" dir="2700000" algn="tl">
                  <a:srgbClr val="000000">
                    <a:alpha val="43137"/>
                  </a:srgbClr>
                </a:outerShdw>
              </a:effectLst>
              <a:latin typeface="Balaram"/>
            </a:endParaRPr>
          </a:p>
        </p:txBody>
      </p:sp>
      <p:sp>
        <p:nvSpPr>
          <p:cNvPr id="3" name="Content Placeholder 2"/>
          <p:cNvSpPr>
            <a:spLocks noGrp="1"/>
          </p:cNvSpPr>
          <p:nvPr>
            <p:ph idx="1"/>
          </p:nvPr>
        </p:nvSpPr>
        <p:spPr>
          <a:xfrm>
            <a:off x="1143000" y="2819400"/>
            <a:ext cx="7848600" cy="4038600"/>
          </a:xfrm>
        </p:spPr>
        <p:txBody>
          <a:bodyPr>
            <a:noAutofit/>
          </a:bodyPr>
          <a:lstStyle/>
          <a:p>
            <a:pPr>
              <a:buNone/>
            </a:pPr>
            <a:r>
              <a:rPr lang="en-US" sz="4000" b="1" i="1" dirty="0" smtClean="0">
                <a:solidFill>
                  <a:srgbClr val="0070C0"/>
                </a:solidFill>
                <a:latin typeface="Balaram"/>
              </a:rPr>
              <a:t>Upon returning, he began to contemplate and argue within himself whether the sage had actually been in meditation, with senses concentrated and eyes closed, or whether he had just been feigning trance just to avoid receiving a lower </a:t>
            </a:r>
            <a:r>
              <a:rPr lang="en-US" sz="4000" b="1" i="1" dirty="0" err="1" smtClean="0">
                <a:solidFill>
                  <a:srgbClr val="0070C0"/>
                </a:solidFill>
                <a:latin typeface="Balaram"/>
              </a:rPr>
              <a:t>ksatriya</a:t>
            </a:r>
            <a:r>
              <a:rPr lang="en-US" sz="4000" b="1" i="1" dirty="0" smtClean="0">
                <a:solidFill>
                  <a:srgbClr val="0070C0"/>
                </a:solidFill>
                <a:latin typeface="Balaram"/>
              </a:rPr>
              <a:t>.</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685800"/>
          </a:xfrm>
        </p:spPr>
        <p:txBody>
          <a:bodyPr>
            <a:normAutofit fontScale="90000"/>
          </a:bodyPr>
          <a:lstStyle/>
          <a:p>
            <a:pPr algn="ctr"/>
            <a:r>
              <a:rPr lang="en-US" sz="4400" dirty="0" smtClean="0">
                <a:solidFill>
                  <a:srgbClr val="00B050"/>
                </a:solidFill>
                <a:latin typeface="Balaram" pitchFamily="2" charset="0"/>
                <a:ea typeface="Times New Roman" pitchFamily="18" charset="0"/>
                <a:cs typeface="Tahoma" pitchFamily="34" charset="0"/>
              </a:rPr>
              <a:t/>
            </a:r>
            <a:br>
              <a:rPr lang="en-US" sz="4400" dirty="0" smtClean="0">
                <a:solidFill>
                  <a:srgbClr val="00B050"/>
                </a:solidFill>
                <a:latin typeface="Balaram" pitchFamily="2" charset="0"/>
                <a:ea typeface="Times New Roman" pitchFamily="18" charset="0"/>
                <a:cs typeface="Tahoma" pitchFamily="34" charset="0"/>
              </a:rPr>
            </a:br>
            <a:r>
              <a:rPr lang="en-US" sz="4400" dirty="0" smtClean="0">
                <a:solidFill>
                  <a:srgbClr val="00B050"/>
                </a:solidFill>
                <a:latin typeface="Balaram" pitchFamily="2" charset="0"/>
                <a:ea typeface="Times New Roman" pitchFamily="18" charset="0"/>
                <a:cs typeface="Tahoma" pitchFamily="34" charset="0"/>
              </a:rPr>
              <a:t>SB 1.2.4</a:t>
            </a:r>
            <a:br>
              <a:rPr lang="en-US" sz="4400" dirty="0" smtClean="0">
                <a:solidFill>
                  <a:srgbClr val="00B050"/>
                </a:solidFill>
                <a:latin typeface="Balaram" pitchFamily="2" charset="0"/>
                <a:ea typeface="Times New Roman" pitchFamily="18" charset="0"/>
                <a:cs typeface="Tahoma" pitchFamily="34" charset="0"/>
              </a:rPr>
            </a:br>
            <a:endParaRPr lang="en-US" dirty="0">
              <a:solidFill>
                <a:srgbClr val="00B050"/>
              </a:solidFill>
            </a:endParaRPr>
          </a:p>
        </p:txBody>
      </p:sp>
      <p:sp>
        <p:nvSpPr>
          <p:cNvPr id="3" name="Content Placeholder 2"/>
          <p:cNvSpPr>
            <a:spLocks noGrp="1"/>
          </p:cNvSpPr>
          <p:nvPr>
            <p:ph idx="1"/>
          </p:nvPr>
        </p:nvSpPr>
        <p:spPr>
          <a:xfrm>
            <a:off x="1435608" y="762000"/>
            <a:ext cx="7498080" cy="5486400"/>
          </a:xfrm>
        </p:spPr>
        <p:txBody>
          <a:bodyPr>
            <a:normAutofit lnSpcReduction="10000"/>
          </a:bodyPr>
          <a:lstStyle/>
          <a:p>
            <a:pPr algn="ctr">
              <a:buNone/>
            </a:pP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narayanam</a:t>
            </a: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namaskrtyam</a:t>
            </a: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b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b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naram</a:t>
            </a: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caiva</a:t>
            </a: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narottamam</a:t>
            </a: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b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b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devim</a:t>
            </a: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sarasvatim</a:t>
            </a: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vyasam</a:t>
            </a: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r>
            <a:b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b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tato</a:t>
            </a: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jayam</a:t>
            </a:r>
            <a:r>
              <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udirayet</a:t>
            </a:r>
            <a:endParaRPr lang="en-US"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endParaRPr>
          </a:p>
          <a:p>
            <a:pPr algn="ctr">
              <a:buNone/>
            </a:pPr>
            <a:endParaRPr lang="en-US" dirty="0" smtClean="0">
              <a:solidFill>
                <a:schemeClr val="tx2">
                  <a:lumMod val="60000"/>
                  <a:lumOff val="40000"/>
                </a:schemeClr>
              </a:solidFill>
              <a:latin typeface="Balaram" pitchFamily="2" charset="0"/>
              <a:cs typeface="Tahoma" pitchFamily="34" charset="0"/>
            </a:endParaRPr>
          </a:p>
          <a:p>
            <a:pPr algn="ctr">
              <a:buNone/>
            </a:pPr>
            <a:r>
              <a:rPr lang="en-US" b="1" i="1" dirty="0" smtClean="0">
                <a:solidFill>
                  <a:srgbClr val="7030A0"/>
                </a:solidFill>
                <a:latin typeface="Balaram" pitchFamily="2" charset="0"/>
              </a:rPr>
              <a:t>Before reciting this </a:t>
            </a:r>
            <a:r>
              <a:rPr lang="en-US" b="1" i="1" dirty="0" err="1" smtClean="0">
                <a:solidFill>
                  <a:srgbClr val="7030A0"/>
                </a:solidFill>
                <a:latin typeface="Balaram" pitchFamily="2" charset="0"/>
              </a:rPr>
              <a:t>Srimad-Bhagavatam</a:t>
            </a:r>
            <a:r>
              <a:rPr lang="en-US" b="1" i="1" dirty="0" smtClean="0">
                <a:solidFill>
                  <a:srgbClr val="7030A0"/>
                </a:solidFill>
                <a:latin typeface="Balaram" pitchFamily="2" charset="0"/>
              </a:rPr>
              <a:t>, which is the very means of conquest, one should offer respectful obeisances unto the Personality of Godhead, </a:t>
            </a:r>
            <a:r>
              <a:rPr lang="en-US" b="1" i="1" dirty="0" err="1" smtClean="0">
                <a:solidFill>
                  <a:srgbClr val="7030A0"/>
                </a:solidFill>
                <a:latin typeface="Balaram" pitchFamily="2" charset="0"/>
              </a:rPr>
              <a:t>Narayana</a:t>
            </a:r>
            <a:r>
              <a:rPr lang="en-US" b="1" i="1" dirty="0" smtClean="0">
                <a:solidFill>
                  <a:srgbClr val="7030A0"/>
                </a:solidFill>
                <a:latin typeface="Balaram" pitchFamily="2" charset="0"/>
              </a:rPr>
              <a:t>, unto Nara-</a:t>
            </a:r>
            <a:r>
              <a:rPr lang="en-US" b="1" i="1" dirty="0" err="1" smtClean="0">
                <a:solidFill>
                  <a:srgbClr val="7030A0"/>
                </a:solidFill>
                <a:latin typeface="Balaram" pitchFamily="2" charset="0"/>
              </a:rPr>
              <a:t>Narayana</a:t>
            </a:r>
            <a:r>
              <a:rPr lang="en-US" b="1" i="1" dirty="0" smtClean="0">
                <a:solidFill>
                  <a:srgbClr val="7030A0"/>
                </a:solidFill>
                <a:latin typeface="Balaram" pitchFamily="2" charset="0"/>
              </a:rPr>
              <a:t> </a:t>
            </a:r>
            <a:r>
              <a:rPr lang="en-US" b="1" i="1" dirty="0" err="1" smtClean="0">
                <a:solidFill>
                  <a:srgbClr val="7030A0"/>
                </a:solidFill>
                <a:latin typeface="Balaram" pitchFamily="2" charset="0"/>
              </a:rPr>
              <a:t>Rsi</a:t>
            </a:r>
            <a:r>
              <a:rPr lang="en-US" b="1" i="1" dirty="0" smtClean="0">
                <a:solidFill>
                  <a:srgbClr val="7030A0"/>
                </a:solidFill>
                <a:latin typeface="Balaram" pitchFamily="2" charset="0"/>
              </a:rPr>
              <a:t>, the </a:t>
            </a:r>
            <a:r>
              <a:rPr lang="en-US" b="1" i="1" dirty="0" err="1" smtClean="0">
                <a:solidFill>
                  <a:srgbClr val="7030A0"/>
                </a:solidFill>
                <a:latin typeface="Balaram" pitchFamily="2" charset="0"/>
              </a:rPr>
              <a:t>supermost</a:t>
            </a:r>
            <a:r>
              <a:rPr lang="en-US" b="1" i="1" dirty="0" smtClean="0">
                <a:solidFill>
                  <a:srgbClr val="7030A0"/>
                </a:solidFill>
                <a:latin typeface="Balaram" pitchFamily="2" charset="0"/>
              </a:rPr>
              <a:t> human being, unto mother </a:t>
            </a:r>
            <a:r>
              <a:rPr lang="en-US" b="1" i="1" dirty="0" err="1" smtClean="0">
                <a:solidFill>
                  <a:srgbClr val="7030A0"/>
                </a:solidFill>
                <a:latin typeface="Balaram" pitchFamily="2" charset="0"/>
              </a:rPr>
              <a:t>Sarasvati</a:t>
            </a:r>
            <a:r>
              <a:rPr lang="en-US" b="1" i="1" dirty="0" smtClean="0">
                <a:solidFill>
                  <a:srgbClr val="7030A0"/>
                </a:solidFill>
                <a:latin typeface="Balaram" pitchFamily="2" charset="0"/>
              </a:rPr>
              <a:t>, the goddess of learning, and unto Srila </a:t>
            </a:r>
            <a:r>
              <a:rPr lang="en-US" b="1" i="1" dirty="0" err="1" smtClean="0">
                <a:solidFill>
                  <a:srgbClr val="7030A0"/>
                </a:solidFill>
                <a:latin typeface="Balaram" pitchFamily="2" charset="0"/>
              </a:rPr>
              <a:t>Vyasadeva</a:t>
            </a:r>
            <a:r>
              <a:rPr lang="en-US" b="1" i="1" dirty="0" smtClean="0">
                <a:solidFill>
                  <a:srgbClr val="7030A0"/>
                </a:solidFill>
                <a:latin typeface="Balaram" pitchFamily="2" charset="0"/>
              </a:rPr>
              <a:t>, the author.</a:t>
            </a:r>
            <a:endParaRPr lang="en-US" dirty="0">
              <a:solidFill>
                <a:srgbClr val="7030A0"/>
              </a:solidFill>
            </a:endParaRPr>
          </a:p>
        </p:txBody>
      </p:sp>
      <p:pic>
        <p:nvPicPr>
          <p:cNvPr id="2053" name="Picture 5" descr="C:\Documents and Settings\bhatt\My Documents\My Pictures\RadhaMadhava_070.jpg"/>
          <p:cNvPicPr>
            <a:picLocks noChangeAspect="1" noChangeArrowheads="1"/>
          </p:cNvPicPr>
          <p:nvPr/>
        </p:nvPicPr>
        <p:blipFill>
          <a:blip r:embed="rId2" cstate="print"/>
          <a:srcRect/>
          <a:stretch>
            <a:fillRect/>
          </a:stretch>
        </p:blipFill>
        <p:spPr bwMode="auto">
          <a:xfrm>
            <a:off x="685800" y="0"/>
            <a:ext cx="2133600" cy="2514600"/>
          </a:xfrm>
          <a:prstGeom prst="rect">
            <a:avLst/>
          </a:prstGeom>
          <a:noFill/>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09600"/>
          </a:xfrm>
        </p:spPr>
        <p:txBody>
          <a:bodyPr>
            <a:normAutofit fontScale="90000"/>
          </a:bodyPr>
          <a:lstStyle/>
          <a:p>
            <a:pPr algn="ctr"/>
            <a:r>
              <a:rPr lang="en-US" b="1" dirty="0" smtClean="0">
                <a:solidFill>
                  <a:srgbClr val="00B050"/>
                </a:solidFill>
                <a:effectLst>
                  <a:outerShdw blurRad="38100" dist="38100" dir="2700000" algn="tl">
                    <a:srgbClr val="000000">
                      <a:alpha val="43137"/>
                    </a:srgbClr>
                  </a:outerShdw>
                </a:effectLst>
                <a:latin typeface="Balaram" pitchFamily="2" charset="0"/>
              </a:rPr>
              <a:t>Key points</a:t>
            </a:r>
            <a:endParaRPr lang="en-US" b="1" dirty="0">
              <a:solidFill>
                <a:srgbClr val="00B050"/>
              </a:solidFill>
              <a:effectLst>
                <a:outerShdw blurRad="38100" dist="38100" dir="2700000" algn="tl">
                  <a:srgbClr val="000000">
                    <a:alpha val="43137"/>
                  </a:srgbClr>
                </a:outerShdw>
              </a:effectLst>
              <a:latin typeface="Balaram" pitchFamily="2" charset="0"/>
            </a:endParaRPr>
          </a:p>
        </p:txBody>
      </p:sp>
      <p:sp>
        <p:nvSpPr>
          <p:cNvPr id="3" name="Content Placeholder 2"/>
          <p:cNvSpPr>
            <a:spLocks noGrp="1"/>
          </p:cNvSpPr>
          <p:nvPr>
            <p:ph idx="1"/>
          </p:nvPr>
        </p:nvSpPr>
        <p:spPr>
          <a:xfrm>
            <a:off x="1066800" y="457200"/>
            <a:ext cx="8077200" cy="6400800"/>
          </a:xfrm>
        </p:spPr>
        <p:txBody>
          <a:bodyPr>
            <a:noAutofit/>
          </a:bodyPr>
          <a:lstStyle/>
          <a:p>
            <a:r>
              <a:rPr lang="en-US" b="1" i="1" dirty="0" smtClean="0">
                <a:solidFill>
                  <a:srgbClr val="0070C0"/>
                </a:solidFill>
                <a:latin typeface="Balaram"/>
              </a:rPr>
              <a:t>The King, being a devotee of the Lord, did not approve of his own action, and thus he began to wonder whether the sage was really in a trance or was just pretending in order to avoid receiving the King, who was a </a:t>
            </a:r>
            <a:r>
              <a:rPr lang="en-US" b="1" i="1" dirty="0" err="1" smtClean="0">
                <a:solidFill>
                  <a:srgbClr val="0070C0"/>
                </a:solidFill>
                <a:latin typeface="Balaram"/>
              </a:rPr>
              <a:t>ksatriya</a:t>
            </a:r>
            <a:r>
              <a:rPr lang="en-US" b="1" i="1" dirty="0" smtClean="0">
                <a:solidFill>
                  <a:srgbClr val="0070C0"/>
                </a:solidFill>
                <a:latin typeface="Balaram"/>
              </a:rPr>
              <a:t> and therefore lower in rank. </a:t>
            </a:r>
          </a:p>
          <a:p>
            <a:r>
              <a:rPr lang="en-US" b="1" i="1" dirty="0" smtClean="0">
                <a:solidFill>
                  <a:srgbClr val="C00000"/>
                </a:solidFill>
                <a:latin typeface="Balaram"/>
              </a:rPr>
              <a:t>Repentance comes in the mind of a good soul as soon as he commits something wrong. </a:t>
            </a:r>
          </a:p>
          <a:p>
            <a:r>
              <a:rPr lang="en-US" b="1" i="1" dirty="0" err="1" smtClean="0">
                <a:solidFill>
                  <a:srgbClr val="0070C0"/>
                </a:solidFill>
                <a:latin typeface="Balaram"/>
              </a:rPr>
              <a:t>Srila</a:t>
            </a:r>
            <a:r>
              <a:rPr lang="en-US" b="1" i="1" dirty="0" smtClean="0">
                <a:solidFill>
                  <a:srgbClr val="0070C0"/>
                </a:solidFill>
                <a:latin typeface="Balaram"/>
              </a:rPr>
              <a:t> </a:t>
            </a:r>
            <a:r>
              <a:rPr lang="en-US" b="1" i="1" dirty="0" err="1" smtClean="0">
                <a:solidFill>
                  <a:srgbClr val="0070C0"/>
                </a:solidFill>
                <a:latin typeface="Balaram"/>
              </a:rPr>
              <a:t>Visvanatha</a:t>
            </a:r>
            <a:r>
              <a:rPr lang="en-US" b="1" i="1" dirty="0" smtClean="0">
                <a:solidFill>
                  <a:srgbClr val="0070C0"/>
                </a:solidFill>
                <a:latin typeface="Balaram"/>
              </a:rPr>
              <a:t> </a:t>
            </a:r>
            <a:r>
              <a:rPr lang="en-US" b="1" i="1" dirty="0" err="1" smtClean="0">
                <a:solidFill>
                  <a:srgbClr val="0070C0"/>
                </a:solidFill>
                <a:latin typeface="Balaram"/>
              </a:rPr>
              <a:t>Cakravarti</a:t>
            </a:r>
            <a:r>
              <a:rPr lang="en-US" b="1" i="1" dirty="0" smtClean="0">
                <a:solidFill>
                  <a:srgbClr val="0070C0"/>
                </a:solidFill>
                <a:latin typeface="Balaram"/>
              </a:rPr>
              <a:t> </a:t>
            </a:r>
            <a:r>
              <a:rPr lang="en-US" b="1" i="1" dirty="0" err="1" smtClean="0">
                <a:solidFill>
                  <a:srgbClr val="0070C0"/>
                </a:solidFill>
                <a:latin typeface="Balaram"/>
              </a:rPr>
              <a:t>Thakura</a:t>
            </a:r>
            <a:r>
              <a:rPr lang="en-US" b="1" i="1" dirty="0" smtClean="0">
                <a:solidFill>
                  <a:srgbClr val="0070C0"/>
                </a:solidFill>
                <a:latin typeface="Balaram"/>
              </a:rPr>
              <a:t> and </a:t>
            </a:r>
            <a:r>
              <a:rPr lang="en-US" b="1" i="1" dirty="0" err="1" smtClean="0">
                <a:solidFill>
                  <a:srgbClr val="0070C0"/>
                </a:solidFill>
                <a:latin typeface="Balaram"/>
              </a:rPr>
              <a:t>Srila</a:t>
            </a:r>
            <a:r>
              <a:rPr lang="en-US" b="1" i="1" dirty="0" smtClean="0">
                <a:solidFill>
                  <a:srgbClr val="0070C0"/>
                </a:solidFill>
                <a:latin typeface="Balaram"/>
              </a:rPr>
              <a:t> </a:t>
            </a:r>
            <a:r>
              <a:rPr lang="en-US" b="1" i="1" dirty="0" err="1" smtClean="0">
                <a:solidFill>
                  <a:srgbClr val="0070C0"/>
                </a:solidFill>
                <a:latin typeface="Balaram"/>
              </a:rPr>
              <a:t>Jiva</a:t>
            </a:r>
            <a:r>
              <a:rPr lang="en-US" b="1" i="1" dirty="0" smtClean="0">
                <a:solidFill>
                  <a:srgbClr val="0070C0"/>
                </a:solidFill>
                <a:latin typeface="Balaram"/>
              </a:rPr>
              <a:t> </a:t>
            </a:r>
            <a:r>
              <a:rPr lang="en-US" b="1" i="1" dirty="0" err="1" smtClean="0">
                <a:solidFill>
                  <a:srgbClr val="0070C0"/>
                </a:solidFill>
                <a:latin typeface="Balaram"/>
              </a:rPr>
              <a:t>Gosvami</a:t>
            </a:r>
            <a:r>
              <a:rPr lang="en-US" b="1" i="1" dirty="0" smtClean="0">
                <a:solidFill>
                  <a:srgbClr val="0070C0"/>
                </a:solidFill>
                <a:latin typeface="Balaram"/>
              </a:rPr>
              <a:t> do not believe that the King's action was due to his past misdeeds. </a:t>
            </a:r>
          </a:p>
          <a:p>
            <a:r>
              <a:rPr lang="en-US" b="1" i="1" dirty="0" smtClean="0">
                <a:solidFill>
                  <a:srgbClr val="C00000"/>
                </a:solidFill>
                <a:latin typeface="Balaram"/>
              </a:rPr>
              <a:t>The arrangement was so made by the Lord just to call the King back home, back to Godhead.</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09600"/>
          </a:xfrm>
        </p:spPr>
        <p:txBody>
          <a:bodyPr>
            <a:normAutofit fontScale="90000"/>
          </a:bodyPr>
          <a:lstStyle/>
          <a:p>
            <a:pPr algn="ctr"/>
            <a:r>
              <a:rPr lang="en-US" b="1" dirty="0" smtClean="0">
                <a:solidFill>
                  <a:srgbClr val="00B050"/>
                </a:solidFill>
                <a:effectLst>
                  <a:outerShdw blurRad="38100" dist="38100" dir="2700000" algn="tl">
                    <a:srgbClr val="000000">
                      <a:alpha val="43137"/>
                    </a:srgbClr>
                  </a:outerShdw>
                </a:effectLst>
                <a:latin typeface="Balaram" pitchFamily="2" charset="0"/>
              </a:rPr>
              <a:t>Key points</a:t>
            </a:r>
            <a:endParaRPr lang="en-US" b="1" dirty="0">
              <a:solidFill>
                <a:srgbClr val="00B050"/>
              </a:solidFill>
              <a:effectLst>
                <a:outerShdw blurRad="38100" dist="38100" dir="2700000" algn="tl">
                  <a:srgbClr val="000000">
                    <a:alpha val="43137"/>
                  </a:srgbClr>
                </a:outerShdw>
              </a:effectLst>
              <a:latin typeface="Balaram" pitchFamily="2" charset="0"/>
            </a:endParaRPr>
          </a:p>
        </p:txBody>
      </p:sp>
      <p:sp>
        <p:nvSpPr>
          <p:cNvPr id="3" name="Content Placeholder 2"/>
          <p:cNvSpPr>
            <a:spLocks noGrp="1"/>
          </p:cNvSpPr>
          <p:nvPr>
            <p:ph idx="1"/>
          </p:nvPr>
        </p:nvSpPr>
        <p:spPr>
          <a:xfrm>
            <a:off x="914400" y="381000"/>
            <a:ext cx="8229600" cy="6477000"/>
          </a:xfrm>
        </p:spPr>
        <p:txBody>
          <a:bodyPr>
            <a:noAutofit/>
          </a:bodyPr>
          <a:lstStyle/>
          <a:p>
            <a:pPr>
              <a:spcBef>
                <a:spcPts val="300"/>
              </a:spcBef>
            </a:pPr>
            <a:r>
              <a:rPr lang="en-US" sz="3000" b="1" i="1" dirty="0" err="1" smtClean="0">
                <a:solidFill>
                  <a:srgbClr val="0070C0"/>
                </a:solidFill>
                <a:latin typeface="Balaram"/>
              </a:rPr>
              <a:t>Srila</a:t>
            </a:r>
            <a:r>
              <a:rPr lang="en-US" sz="3000" b="1" i="1" dirty="0" smtClean="0">
                <a:solidFill>
                  <a:srgbClr val="0070C0"/>
                </a:solidFill>
                <a:latin typeface="Balaram"/>
              </a:rPr>
              <a:t> </a:t>
            </a:r>
            <a:r>
              <a:rPr lang="en-US" sz="3000" b="1" i="1" dirty="0" err="1" smtClean="0">
                <a:solidFill>
                  <a:srgbClr val="0070C0"/>
                </a:solidFill>
                <a:latin typeface="Balaram"/>
              </a:rPr>
              <a:t>Visvanatha</a:t>
            </a:r>
            <a:r>
              <a:rPr lang="en-US" sz="3000" b="1" i="1" dirty="0" smtClean="0">
                <a:solidFill>
                  <a:srgbClr val="0070C0"/>
                </a:solidFill>
                <a:latin typeface="Balaram"/>
              </a:rPr>
              <a:t> </a:t>
            </a:r>
            <a:r>
              <a:rPr lang="en-US" sz="3000" b="1" i="1" dirty="0" err="1" smtClean="0">
                <a:solidFill>
                  <a:srgbClr val="0070C0"/>
                </a:solidFill>
                <a:latin typeface="Balaram"/>
              </a:rPr>
              <a:t>Cakravarti</a:t>
            </a:r>
            <a:r>
              <a:rPr lang="en-US" sz="3000" b="1" i="1" dirty="0" smtClean="0">
                <a:solidFill>
                  <a:srgbClr val="0070C0"/>
                </a:solidFill>
                <a:latin typeface="Balaram"/>
              </a:rPr>
              <a:t>, the plan was made by the will of the Lord, and by the will of the Lord the situation of frustration was created. The plan was that for his so-called misdeed the King could be cursed by an inexperienced </a:t>
            </a:r>
            <a:r>
              <a:rPr lang="en-US" sz="3000" b="1" i="1" dirty="0" err="1" smtClean="0">
                <a:solidFill>
                  <a:srgbClr val="0070C0"/>
                </a:solidFill>
                <a:latin typeface="Balaram"/>
              </a:rPr>
              <a:t>brahmana</a:t>
            </a:r>
            <a:r>
              <a:rPr lang="en-US" sz="3000" b="1" i="1" dirty="0" smtClean="0">
                <a:solidFill>
                  <a:srgbClr val="0070C0"/>
                </a:solidFill>
                <a:latin typeface="Balaram"/>
              </a:rPr>
              <a:t> boy infected by the influence of Kali, and thus the King would leave his hearth and home for good. His connections with </a:t>
            </a:r>
            <a:r>
              <a:rPr lang="en-US" sz="3000" b="1" i="1" dirty="0" err="1" smtClean="0">
                <a:solidFill>
                  <a:srgbClr val="0070C0"/>
                </a:solidFill>
                <a:latin typeface="Balaram"/>
              </a:rPr>
              <a:t>Srila</a:t>
            </a:r>
            <a:r>
              <a:rPr lang="en-US" sz="3000" b="1" i="1" dirty="0" smtClean="0">
                <a:solidFill>
                  <a:srgbClr val="0070C0"/>
                </a:solidFill>
                <a:latin typeface="Balaram"/>
              </a:rPr>
              <a:t> </a:t>
            </a:r>
            <a:r>
              <a:rPr lang="en-US" sz="3000" b="1" i="1" dirty="0" err="1" smtClean="0">
                <a:solidFill>
                  <a:srgbClr val="0070C0"/>
                </a:solidFill>
                <a:latin typeface="Balaram"/>
              </a:rPr>
              <a:t>Sukadeva</a:t>
            </a:r>
            <a:r>
              <a:rPr lang="en-US" sz="3000" b="1" i="1" dirty="0" smtClean="0">
                <a:solidFill>
                  <a:srgbClr val="0070C0"/>
                </a:solidFill>
                <a:latin typeface="Balaram"/>
              </a:rPr>
              <a:t> </a:t>
            </a:r>
            <a:r>
              <a:rPr lang="en-US" sz="3000" b="1" i="1" dirty="0" err="1" smtClean="0">
                <a:solidFill>
                  <a:srgbClr val="0070C0"/>
                </a:solidFill>
                <a:latin typeface="Balaram"/>
              </a:rPr>
              <a:t>Gosvami</a:t>
            </a:r>
            <a:r>
              <a:rPr lang="en-US" sz="3000" b="1" i="1" dirty="0" smtClean="0">
                <a:solidFill>
                  <a:srgbClr val="0070C0"/>
                </a:solidFill>
                <a:latin typeface="Balaram"/>
              </a:rPr>
              <a:t> would enable the presentation of the great </a:t>
            </a:r>
            <a:r>
              <a:rPr lang="en-US" sz="3000" b="1" i="1" dirty="0" err="1" smtClean="0">
                <a:solidFill>
                  <a:srgbClr val="0070C0"/>
                </a:solidFill>
                <a:latin typeface="Balaram"/>
              </a:rPr>
              <a:t>Srimad-Bhagavatam</a:t>
            </a:r>
            <a:r>
              <a:rPr lang="en-US" sz="3000" b="1" i="1" dirty="0" smtClean="0">
                <a:solidFill>
                  <a:srgbClr val="0070C0"/>
                </a:solidFill>
                <a:latin typeface="Balaram"/>
              </a:rPr>
              <a:t>, which is considered to be the book incarnation of the Lord.</a:t>
            </a:r>
          </a:p>
          <a:p>
            <a:pPr>
              <a:spcBef>
                <a:spcPts val="300"/>
              </a:spcBef>
            </a:pPr>
            <a:r>
              <a:rPr lang="en-US" sz="3000" b="1" i="1" dirty="0" smtClean="0">
                <a:solidFill>
                  <a:srgbClr val="C00000"/>
                </a:solidFill>
                <a:latin typeface="Balaram"/>
              </a:rPr>
              <a:t>This specific pastime of the Lord has a special significance because anyone who properly learns about this particular pastime of the Lord will certainly be dissuaded from mundane sex desire and be placed on the path of sublime devotional service to the Lord.</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09600"/>
          </a:xfrm>
        </p:spPr>
        <p:txBody>
          <a:bodyPr>
            <a:normAutofit fontScale="90000"/>
          </a:bodyPr>
          <a:lstStyle/>
          <a:p>
            <a:pPr algn="ctr"/>
            <a:r>
              <a:rPr lang="en-US" b="1" dirty="0" smtClean="0">
                <a:solidFill>
                  <a:srgbClr val="00B050"/>
                </a:solidFill>
                <a:effectLst>
                  <a:outerShdw blurRad="38100" dist="38100" dir="2700000" algn="tl">
                    <a:srgbClr val="000000">
                      <a:alpha val="43137"/>
                    </a:srgbClr>
                  </a:outerShdw>
                </a:effectLst>
                <a:latin typeface="Balaram" pitchFamily="2" charset="0"/>
              </a:rPr>
              <a:t>Key points</a:t>
            </a:r>
            <a:endParaRPr lang="en-US" b="1" dirty="0">
              <a:solidFill>
                <a:srgbClr val="00B050"/>
              </a:solidFill>
              <a:effectLst>
                <a:outerShdw blurRad="38100" dist="38100" dir="2700000" algn="tl">
                  <a:srgbClr val="000000">
                    <a:alpha val="43137"/>
                  </a:srgbClr>
                </a:outerShdw>
              </a:effectLst>
              <a:latin typeface="Balaram" pitchFamily="2" charset="0"/>
            </a:endParaRPr>
          </a:p>
        </p:txBody>
      </p:sp>
      <p:sp>
        <p:nvSpPr>
          <p:cNvPr id="3" name="Content Placeholder 2"/>
          <p:cNvSpPr>
            <a:spLocks noGrp="1"/>
          </p:cNvSpPr>
          <p:nvPr>
            <p:ph idx="1"/>
          </p:nvPr>
        </p:nvSpPr>
        <p:spPr>
          <a:xfrm>
            <a:off x="838200" y="304800"/>
            <a:ext cx="8305800" cy="6553200"/>
          </a:xfrm>
        </p:spPr>
        <p:txBody>
          <a:bodyPr>
            <a:noAutofit/>
          </a:bodyPr>
          <a:lstStyle/>
          <a:p>
            <a:r>
              <a:rPr lang="en-US" sz="2800" b="1" i="1" dirty="0" smtClean="0">
                <a:solidFill>
                  <a:srgbClr val="0070C0"/>
                </a:solidFill>
                <a:latin typeface="Balaram"/>
              </a:rPr>
              <a:t>The pure devotee's mundane frustration is meant to elevate the devotee to a higher transcendental position. </a:t>
            </a:r>
          </a:p>
          <a:p>
            <a:r>
              <a:rPr lang="en-US" sz="2800" b="1" i="1" dirty="0" smtClean="0">
                <a:solidFill>
                  <a:srgbClr val="C00000"/>
                </a:solidFill>
                <a:latin typeface="Balaram"/>
              </a:rPr>
              <a:t>By placing </a:t>
            </a:r>
            <a:r>
              <a:rPr lang="en-US" sz="2800" b="1" i="1" dirty="0" err="1" smtClean="0">
                <a:solidFill>
                  <a:srgbClr val="C00000"/>
                </a:solidFill>
                <a:latin typeface="Balaram"/>
              </a:rPr>
              <a:t>Arjuna</a:t>
            </a:r>
            <a:r>
              <a:rPr lang="en-US" sz="2800" b="1" i="1" dirty="0" smtClean="0">
                <a:solidFill>
                  <a:srgbClr val="C00000"/>
                </a:solidFill>
                <a:latin typeface="Balaram"/>
              </a:rPr>
              <a:t> and the </a:t>
            </a:r>
            <a:r>
              <a:rPr lang="en-US" sz="2800" b="1" i="1" dirty="0" err="1" smtClean="0">
                <a:solidFill>
                  <a:srgbClr val="C00000"/>
                </a:solidFill>
                <a:latin typeface="Balaram"/>
              </a:rPr>
              <a:t>Pandavas</a:t>
            </a:r>
            <a:r>
              <a:rPr lang="en-US" sz="2800" b="1" i="1" dirty="0" smtClean="0">
                <a:solidFill>
                  <a:srgbClr val="C00000"/>
                </a:solidFill>
                <a:latin typeface="Balaram"/>
              </a:rPr>
              <a:t> in frustration due to the intrigue of their cousin-brothers, </a:t>
            </a:r>
            <a:r>
              <a:rPr lang="en-US" sz="2800" b="1" i="1" dirty="0" err="1" smtClean="0">
                <a:solidFill>
                  <a:srgbClr val="C00000"/>
                </a:solidFill>
                <a:latin typeface="Balaram"/>
              </a:rPr>
              <a:t>tthe</a:t>
            </a:r>
            <a:r>
              <a:rPr lang="en-US" sz="2800" b="1" i="1" dirty="0" smtClean="0">
                <a:solidFill>
                  <a:srgbClr val="C00000"/>
                </a:solidFill>
                <a:latin typeface="Balaram"/>
              </a:rPr>
              <a:t> Battle of </a:t>
            </a:r>
            <a:r>
              <a:rPr lang="en-US" sz="2800" b="1" i="1" dirty="0" err="1" smtClean="0">
                <a:solidFill>
                  <a:srgbClr val="C00000"/>
                </a:solidFill>
                <a:latin typeface="Balaram"/>
              </a:rPr>
              <a:t>Kuruksetra</a:t>
            </a:r>
            <a:r>
              <a:rPr lang="en-US" sz="2800" b="1" i="1" dirty="0" smtClean="0">
                <a:solidFill>
                  <a:srgbClr val="C00000"/>
                </a:solidFill>
                <a:latin typeface="Balaram"/>
              </a:rPr>
              <a:t> was created by the Lord.  This was to incarnate the sound representative of the Lord, </a:t>
            </a:r>
            <a:r>
              <a:rPr lang="en-US" sz="2800" b="1" i="1" dirty="0" err="1" smtClean="0">
                <a:solidFill>
                  <a:srgbClr val="C00000"/>
                </a:solidFill>
                <a:latin typeface="Balaram"/>
              </a:rPr>
              <a:t>Bhagavad-gita</a:t>
            </a:r>
            <a:r>
              <a:rPr lang="en-US" sz="2800" b="1" i="1" dirty="0" smtClean="0">
                <a:solidFill>
                  <a:srgbClr val="C00000"/>
                </a:solidFill>
                <a:latin typeface="Balaram"/>
              </a:rPr>
              <a:t>. </a:t>
            </a:r>
          </a:p>
          <a:p>
            <a:r>
              <a:rPr lang="en-US" sz="2800" b="1" i="1" dirty="0" smtClean="0">
                <a:solidFill>
                  <a:srgbClr val="0070C0"/>
                </a:solidFill>
                <a:latin typeface="Balaram"/>
              </a:rPr>
              <a:t>So by placing King </a:t>
            </a:r>
            <a:r>
              <a:rPr lang="en-US" sz="2800" b="1" i="1" dirty="0" err="1" smtClean="0">
                <a:solidFill>
                  <a:srgbClr val="0070C0"/>
                </a:solidFill>
                <a:latin typeface="Balaram"/>
              </a:rPr>
              <a:t>Pariksit</a:t>
            </a:r>
            <a:r>
              <a:rPr lang="en-US" sz="2800" b="1" i="1" dirty="0" smtClean="0">
                <a:solidFill>
                  <a:srgbClr val="0070C0"/>
                </a:solidFill>
                <a:latin typeface="Balaram"/>
              </a:rPr>
              <a:t> in an awkward position, the incarnation of </a:t>
            </a:r>
            <a:r>
              <a:rPr lang="en-US" sz="2800" b="1" i="1" dirty="0" err="1" smtClean="0">
                <a:solidFill>
                  <a:srgbClr val="0070C0"/>
                </a:solidFill>
                <a:latin typeface="Balaram"/>
              </a:rPr>
              <a:t>Srimad-Bhagavatam</a:t>
            </a:r>
            <a:r>
              <a:rPr lang="en-US" sz="2800" b="1" i="1" dirty="0" smtClean="0">
                <a:solidFill>
                  <a:srgbClr val="0070C0"/>
                </a:solidFill>
                <a:latin typeface="Balaram"/>
              </a:rPr>
              <a:t>, the book representative of the Lord,  was created by the will of the Lord.</a:t>
            </a:r>
          </a:p>
          <a:p>
            <a:r>
              <a:rPr lang="en-US" sz="2800" b="1" i="1" dirty="0" smtClean="0">
                <a:solidFill>
                  <a:srgbClr val="C00000"/>
                </a:solidFill>
                <a:latin typeface="Balaram"/>
              </a:rPr>
              <a:t>Being distressed by hunger and thirst was only a show, because the King endured much, even in the womb of his mother. He was never disturbed by the glaring heat of the </a:t>
            </a:r>
            <a:r>
              <a:rPr lang="en-US" sz="2800" b="1" i="1" dirty="0" err="1" smtClean="0">
                <a:solidFill>
                  <a:srgbClr val="C00000"/>
                </a:solidFill>
                <a:latin typeface="Balaram"/>
              </a:rPr>
              <a:t>brahmastra</a:t>
            </a:r>
            <a:r>
              <a:rPr lang="en-US" sz="2800" b="1" i="1" dirty="0" smtClean="0">
                <a:solidFill>
                  <a:srgbClr val="C00000"/>
                </a:solidFill>
                <a:latin typeface="Balaram"/>
              </a:rPr>
              <a:t> released by </a:t>
            </a:r>
            <a:r>
              <a:rPr lang="en-US" sz="2800" b="1" i="1" dirty="0" err="1" smtClean="0">
                <a:solidFill>
                  <a:srgbClr val="C00000"/>
                </a:solidFill>
                <a:latin typeface="Balaram"/>
              </a:rPr>
              <a:t>Asvatthama</a:t>
            </a:r>
            <a:r>
              <a:rPr lang="en-US" sz="2800" b="1" i="1" dirty="0" smtClean="0">
                <a:solidFill>
                  <a:srgbClr val="C00000"/>
                </a:solidFill>
                <a:latin typeface="Balaram"/>
              </a:rPr>
              <a:t>. </a:t>
            </a:r>
          </a:p>
          <a:p>
            <a:r>
              <a:rPr lang="en-US" sz="2800" b="1" i="1" dirty="0" smtClean="0">
                <a:solidFill>
                  <a:srgbClr val="0070C0"/>
                </a:solidFill>
                <a:latin typeface="Balaram"/>
              </a:rPr>
              <a:t>The King's distressed condition was certainly unprecedented. The devotees like Maharaja </a:t>
            </a:r>
            <a:r>
              <a:rPr lang="en-US" sz="2800" b="1" i="1" dirty="0" err="1" smtClean="0">
                <a:solidFill>
                  <a:srgbClr val="0070C0"/>
                </a:solidFill>
                <a:latin typeface="Balaram"/>
              </a:rPr>
              <a:t>Pariksit</a:t>
            </a:r>
            <a:r>
              <a:rPr lang="en-US" sz="2800" b="1" i="1" dirty="0" smtClean="0">
                <a:solidFill>
                  <a:srgbClr val="0070C0"/>
                </a:solidFill>
                <a:latin typeface="Balaram"/>
              </a:rPr>
              <a:t> are powerful enough to forbear such distresses, by the will of the Lord, and they are never disturbed. The situation, in this case, was therefore all planned by the Lord.</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487362"/>
          </a:xfrm>
        </p:spPr>
        <p:txBody>
          <a:bodyPr>
            <a:noAutofit/>
          </a:bodyPr>
          <a:lstStyle/>
          <a:p>
            <a:pPr algn="ctr"/>
            <a:r>
              <a:rPr lang="en-US" sz="3600" dirty="0" smtClean="0">
                <a:solidFill>
                  <a:srgbClr val="00B050"/>
                </a:solidFill>
                <a:latin typeface="Balaram" pitchFamily="2" charset="0"/>
              </a:rPr>
              <a:t>Session Summary</a:t>
            </a:r>
            <a:endParaRPr lang="en-US" sz="3600" dirty="0">
              <a:solidFill>
                <a:srgbClr val="00B050"/>
              </a:solidFill>
              <a:latin typeface="Balaram" pitchFamily="2" charset="0"/>
            </a:endParaRPr>
          </a:p>
        </p:txBody>
      </p:sp>
      <p:sp>
        <p:nvSpPr>
          <p:cNvPr id="3" name="Content Placeholder 2"/>
          <p:cNvSpPr>
            <a:spLocks noGrp="1"/>
          </p:cNvSpPr>
          <p:nvPr>
            <p:ph idx="1"/>
          </p:nvPr>
        </p:nvSpPr>
        <p:spPr>
          <a:xfrm>
            <a:off x="990600" y="457200"/>
            <a:ext cx="8153400" cy="6172200"/>
          </a:xfrm>
        </p:spPr>
        <p:txBody>
          <a:bodyPr>
            <a:noAutofit/>
          </a:bodyPr>
          <a:lstStyle/>
          <a:p>
            <a:r>
              <a:rPr lang="en-US" sz="2800" b="1" i="1" dirty="0" smtClean="0">
                <a:solidFill>
                  <a:srgbClr val="0070C0"/>
                </a:solidFill>
                <a:latin typeface="Balaram"/>
              </a:rPr>
              <a:t>Maharaja </a:t>
            </a:r>
            <a:r>
              <a:rPr lang="en-US" sz="2800" b="1" i="1" dirty="0" err="1" smtClean="0">
                <a:solidFill>
                  <a:srgbClr val="0070C0"/>
                </a:solidFill>
                <a:latin typeface="Balaram"/>
              </a:rPr>
              <a:t>Pariksit</a:t>
            </a:r>
            <a:r>
              <a:rPr lang="en-US" sz="2800" b="1" i="1" dirty="0" smtClean="0">
                <a:solidFill>
                  <a:srgbClr val="0070C0"/>
                </a:solidFill>
                <a:latin typeface="Balaram"/>
              </a:rPr>
              <a:t> was a pure devotee of the Lord, and there was no reason for him to become extremely fatigued, hungry and thirsty because a devotee of the Lord never becomes perturbed by such bodily demands</a:t>
            </a:r>
          </a:p>
          <a:p>
            <a:r>
              <a:rPr lang="en-US" sz="2800" b="1" i="1" dirty="0" smtClean="0">
                <a:solidFill>
                  <a:srgbClr val="0070C0"/>
                </a:solidFill>
                <a:latin typeface="Balaram"/>
              </a:rPr>
              <a:t>One has to give up all attachment for worldly relations before one is able to go back to Godhead, and thus when a devotee is too much absorbed in worldly affairs, the Lord creates a situation to cause indifference. The Supreme Lord never forgets His pure devotee, even though he may be engaged in so called worldly affairs. Sometimes He creates an awkward situation, and the devotee becomes obliged to renounce all worldly affairs. The devotee can understand by the signal of the Lord, but others take it to be unfavorable and frustrating.</a:t>
            </a:r>
          </a:p>
          <a:p>
            <a:r>
              <a:rPr lang="en-US" sz="2800" b="1" i="1" dirty="0" smtClean="0">
                <a:solidFill>
                  <a:srgbClr val="C00000"/>
                </a:solidFill>
                <a:latin typeface="Balaram"/>
              </a:rPr>
              <a:t>Maharaja </a:t>
            </a:r>
            <a:r>
              <a:rPr lang="en-US" sz="2800" b="1" i="1" dirty="0" err="1" smtClean="0">
                <a:solidFill>
                  <a:srgbClr val="C00000"/>
                </a:solidFill>
                <a:latin typeface="Balaram"/>
              </a:rPr>
              <a:t>Pariksit</a:t>
            </a:r>
            <a:r>
              <a:rPr lang="en-US" sz="2800" b="1" i="1" dirty="0" smtClean="0">
                <a:solidFill>
                  <a:srgbClr val="C00000"/>
                </a:solidFill>
                <a:latin typeface="Balaram"/>
              </a:rPr>
              <a:t> was to become the medium for the revelation of </a:t>
            </a:r>
            <a:r>
              <a:rPr lang="en-US" sz="2800" b="1" i="1" dirty="0" err="1" smtClean="0">
                <a:solidFill>
                  <a:srgbClr val="C00000"/>
                </a:solidFill>
                <a:latin typeface="Balaram"/>
              </a:rPr>
              <a:t>Srimad-Bhagavatam</a:t>
            </a:r>
            <a:r>
              <a:rPr lang="en-US" sz="2800" b="1" i="1" dirty="0" smtClean="0">
                <a:solidFill>
                  <a:srgbClr val="C00000"/>
                </a:solidFill>
                <a:latin typeface="Balaram"/>
              </a:rPr>
              <a:t> by Lord Sri </a:t>
            </a:r>
            <a:r>
              <a:rPr lang="en-US" sz="2800" b="1" i="1" dirty="0" err="1" smtClean="0">
                <a:solidFill>
                  <a:srgbClr val="C00000"/>
                </a:solidFill>
                <a:latin typeface="Balaram"/>
              </a:rPr>
              <a:t>Krishnaa</a:t>
            </a:r>
            <a:r>
              <a:rPr lang="en-US" sz="2800" b="1" i="1" dirty="0" smtClean="0">
                <a:solidFill>
                  <a:srgbClr val="C00000"/>
                </a:solidFill>
                <a:latin typeface="Balaram"/>
              </a:rPr>
              <a:t>, as his grandfather </a:t>
            </a:r>
            <a:r>
              <a:rPr lang="en-US" sz="2800" b="1" i="1" dirty="0" err="1" smtClean="0">
                <a:solidFill>
                  <a:srgbClr val="C00000"/>
                </a:solidFill>
                <a:latin typeface="Balaram"/>
              </a:rPr>
              <a:t>Arjuna</a:t>
            </a:r>
            <a:r>
              <a:rPr lang="en-US" sz="2800" b="1" i="1" dirty="0" smtClean="0">
                <a:solidFill>
                  <a:srgbClr val="C00000"/>
                </a:solidFill>
                <a:latin typeface="Balaram"/>
              </a:rPr>
              <a:t> was the medium for the </a:t>
            </a:r>
            <a:r>
              <a:rPr lang="en-US" sz="2800" b="1" i="1" dirty="0" err="1" smtClean="0">
                <a:solidFill>
                  <a:srgbClr val="C00000"/>
                </a:solidFill>
                <a:latin typeface="Balaram"/>
              </a:rPr>
              <a:t>Bhagavad-gita</a:t>
            </a:r>
            <a:r>
              <a:rPr lang="en-US" sz="2800" b="1" i="1" dirty="0" smtClean="0">
                <a:solidFill>
                  <a:srgbClr val="C00000"/>
                </a:solidFill>
                <a:latin typeface="Balaram"/>
              </a:rPr>
              <a:t>.</a:t>
            </a:r>
            <a:endParaRPr lang="en-US" sz="2800" i="1" dirty="0">
              <a:solidFill>
                <a:srgbClr val="0070C0"/>
              </a:solidFill>
            </a:endParaRPr>
          </a:p>
        </p:txBody>
      </p:sp>
    </p:spTree>
  </p:cSld>
  <p:clrMapOvr>
    <a:masterClrMapping/>
  </p:clrMapOvr>
  <p:transition>
    <p:comb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487362"/>
          </a:xfrm>
        </p:spPr>
        <p:txBody>
          <a:bodyPr>
            <a:noAutofit/>
          </a:bodyPr>
          <a:lstStyle/>
          <a:p>
            <a:pPr algn="ctr"/>
            <a:r>
              <a:rPr lang="en-US" sz="3600" dirty="0" smtClean="0">
                <a:solidFill>
                  <a:srgbClr val="00B050"/>
                </a:solidFill>
                <a:latin typeface="Balaram" pitchFamily="2" charset="0"/>
              </a:rPr>
              <a:t>Session Summary</a:t>
            </a:r>
            <a:endParaRPr lang="en-US" sz="3600" dirty="0">
              <a:solidFill>
                <a:srgbClr val="00B050"/>
              </a:solidFill>
              <a:latin typeface="Balaram" pitchFamily="2" charset="0"/>
            </a:endParaRPr>
          </a:p>
        </p:txBody>
      </p:sp>
      <p:sp>
        <p:nvSpPr>
          <p:cNvPr id="3" name="Content Placeholder 2"/>
          <p:cNvSpPr>
            <a:spLocks noGrp="1"/>
          </p:cNvSpPr>
          <p:nvPr>
            <p:ph idx="1"/>
          </p:nvPr>
        </p:nvSpPr>
        <p:spPr>
          <a:xfrm>
            <a:off x="990600" y="304800"/>
            <a:ext cx="8153400" cy="6553200"/>
          </a:xfrm>
        </p:spPr>
        <p:txBody>
          <a:bodyPr>
            <a:normAutofit lnSpcReduction="10000"/>
          </a:bodyPr>
          <a:lstStyle/>
          <a:p>
            <a:r>
              <a:rPr lang="en-US" sz="2400" b="1" i="1" dirty="0" smtClean="0">
                <a:solidFill>
                  <a:srgbClr val="0070C0"/>
                </a:solidFill>
                <a:latin typeface="Balaram"/>
              </a:rPr>
              <a:t>As a matter of fact, the King was right to get angry with the </a:t>
            </a:r>
            <a:r>
              <a:rPr lang="en-US" sz="2400" b="1" i="1" dirty="0" err="1" smtClean="0">
                <a:solidFill>
                  <a:srgbClr val="0070C0"/>
                </a:solidFill>
                <a:latin typeface="Balaram"/>
              </a:rPr>
              <a:t>rsi</a:t>
            </a:r>
            <a:r>
              <a:rPr lang="en-US" sz="2400" b="1" i="1" dirty="0" smtClean="0">
                <a:solidFill>
                  <a:srgbClr val="0070C0"/>
                </a:solidFill>
                <a:latin typeface="Balaram"/>
              </a:rPr>
              <a:t> when he needed a glass of water very badly. To become angry in such a grave situation was not unnatural for the King, but because the King himself was not less than a great saint, his becoming angry and taking action were astonishing</a:t>
            </a:r>
          </a:p>
          <a:p>
            <a:r>
              <a:rPr lang="en-US" sz="2400" b="1" i="1" dirty="0" smtClean="0">
                <a:solidFill>
                  <a:srgbClr val="C00000"/>
                </a:solidFill>
                <a:latin typeface="Balaram"/>
              </a:rPr>
              <a:t>Our material mind and body develop from the living entity, the soul, and being influenced by the three qualities of matter, we forget our real identity. The </a:t>
            </a:r>
            <a:r>
              <a:rPr lang="en-US" sz="2400" b="1" i="1" dirty="0" err="1" smtClean="0">
                <a:solidFill>
                  <a:srgbClr val="C00000"/>
                </a:solidFill>
                <a:latin typeface="Balaram"/>
              </a:rPr>
              <a:t>jnana</a:t>
            </a:r>
            <a:r>
              <a:rPr lang="en-US" sz="2400" b="1" i="1" dirty="0" smtClean="0">
                <a:solidFill>
                  <a:srgbClr val="C00000"/>
                </a:solidFill>
                <a:latin typeface="Balaram"/>
              </a:rPr>
              <a:t> process theoretically speculates about the reality of the soul. But </a:t>
            </a:r>
            <a:r>
              <a:rPr lang="en-US" sz="2400" b="1" i="1" dirty="0" err="1" smtClean="0">
                <a:solidFill>
                  <a:srgbClr val="C00000"/>
                </a:solidFill>
                <a:latin typeface="Balaram"/>
              </a:rPr>
              <a:t>bhakti</a:t>
            </a:r>
            <a:r>
              <a:rPr lang="en-US" sz="2400" b="1" i="1" dirty="0" smtClean="0">
                <a:solidFill>
                  <a:srgbClr val="C00000"/>
                </a:solidFill>
                <a:latin typeface="Balaram"/>
              </a:rPr>
              <a:t>-yoga factually engages the spirit soul in activities.</a:t>
            </a:r>
          </a:p>
          <a:p>
            <a:r>
              <a:rPr lang="en-US" sz="2400" b="1" i="1" dirty="0" smtClean="0">
                <a:solidFill>
                  <a:srgbClr val="0070C0"/>
                </a:solidFill>
                <a:latin typeface="Balaram"/>
              </a:rPr>
              <a:t>As the Lord is never envious of anyone, so also the Lord's devotee is never envious of anyone. The only justification for Maharaja </a:t>
            </a:r>
            <a:r>
              <a:rPr lang="en-US" sz="2400" b="1" i="1" dirty="0" err="1" smtClean="0">
                <a:solidFill>
                  <a:srgbClr val="0070C0"/>
                </a:solidFill>
                <a:latin typeface="Balaram"/>
              </a:rPr>
              <a:t>Pariksit's</a:t>
            </a:r>
            <a:r>
              <a:rPr lang="en-US" sz="2400" b="1" i="1" dirty="0" smtClean="0">
                <a:solidFill>
                  <a:srgbClr val="0070C0"/>
                </a:solidFill>
                <a:latin typeface="Balaram"/>
              </a:rPr>
              <a:t> behavior is that it was ordained by the Lord.</a:t>
            </a:r>
          </a:p>
          <a:p>
            <a:r>
              <a:rPr lang="en-US" sz="2400" b="1" i="1" dirty="0" smtClean="0">
                <a:solidFill>
                  <a:srgbClr val="C00000"/>
                </a:solidFill>
                <a:latin typeface="Balaram"/>
              </a:rPr>
              <a:t>Repentance comes in the mind of a good soul as soon as he commits something wrong. </a:t>
            </a:r>
          </a:p>
          <a:p>
            <a:r>
              <a:rPr lang="en-US" sz="2400" b="1" i="1" dirty="0" err="1" smtClean="0">
                <a:solidFill>
                  <a:srgbClr val="0070C0"/>
                </a:solidFill>
                <a:latin typeface="Balaram"/>
              </a:rPr>
              <a:t>Srila</a:t>
            </a:r>
            <a:r>
              <a:rPr lang="en-US" sz="2400" b="1" i="1" dirty="0" smtClean="0">
                <a:solidFill>
                  <a:srgbClr val="0070C0"/>
                </a:solidFill>
                <a:latin typeface="Balaram"/>
              </a:rPr>
              <a:t> </a:t>
            </a:r>
            <a:r>
              <a:rPr lang="en-US" sz="2400" b="1" i="1" dirty="0" err="1" smtClean="0">
                <a:solidFill>
                  <a:srgbClr val="0070C0"/>
                </a:solidFill>
                <a:latin typeface="Balaram"/>
              </a:rPr>
              <a:t>Visvanatha</a:t>
            </a:r>
            <a:r>
              <a:rPr lang="en-US" sz="2400" b="1" i="1" dirty="0" smtClean="0">
                <a:solidFill>
                  <a:srgbClr val="0070C0"/>
                </a:solidFill>
                <a:latin typeface="Balaram"/>
              </a:rPr>
              <a:t> </a:t>
            </a:r>
            <a:r>
              <a:rPr lang="en-US" sz="2400" b="1" i="1" dirty="0" err="1" smtClean="0">
                <a:solidFill>
                  <a:srgbClr val="0070C0"/>
                </a:solidFill>
                <a:latin typeface="Balaram"/>
              </a:rPr>
              <a:t>Cakravarti</a:t>
            </a:r>
            <a:r>
              <a:rPr lang="en-US" sz="2400" b="1" i="1" dirty="0" smtClean="0">
                <a:solidFill>
                  <a:srgbClr val="0070C0"/>
                </a:solidFill>
                <a:latin typeface="Balaram"/>
              </a:rPr>
              <a:t> </a:t>
            </a:r>
            <a:r>
              <a:rPr lang="en-US" sz="2400" b="1" i="1" dirty="0" err="1" smtClean="0">
                <a:solidFill>
                  <a:srgbClr val="0070C0"/>
                </a:solidFill>
                <a:latin typeface="Balaram"/>
              </a:rPr>
              <a:t>Thakura</a:t>
            </a:r>
            <a:r>
              <a:rPr lang="en-US" sz="2400" b="1" i="1" dirty="0" smtClean="0">
                <a:solidFill>
                  <a:srgbClr val="0070C0"/>
                </a:solidFill>
                <a:latin typeface="Balaram"/>
              </a:rPr>
              <a:t> and </a:t>
            </a:r>
            <a:r>
              <a:rPr lang="en-US" sz="2400" b="1" i="1" dirty="0" err="1" smtClean="0">
                <a:solidFill>
                  <a:srgbClr val="0070C0"/>
                </a:solidFill>
                <a:latin typeface="Balaram"/>
              </a:rPr>
              <a:t>Srila</a:t>
            </a:r>
            <a:r>
              <a:rPr lang="en-US" sz="2400" b="1" i="1" dirty="0" smtClean="0">
                <a:solidFill>
                  <a:srgbClr val="0070C0"/>
                </a:solidFill>
                <a:latin typeface="Balaram"/>
              </a:rPr>
              <a:t> </a:t>
            </a:r>
            <a:r>
              <a:rPr lang="en-US" sz="2400" b="1" i="1" dirty="0" err="1" smtClean="0">
                <a:solidFill>
                  <a:srgbClr val="0070C0"/>
                </a:solidFill>
                <a:latin typeface="Balaram"/>
              </a:rPr>
              <a:t>Jiva</a:t>
            </a:r>
            <a:r>
              <a:rPr lang="en-US" sz="2400" b="1" i="1" dirty="0" smtClean="0">
                <a:solidFill>
                  <a:srgbClr val="0070C0"/>
                </a:solidFill>
                <a:latin typeface="Balaram"/>
              </a:rPr>
              <a:t> </a:t>
            </a:r>
            <a:r>
              <a:rPr lang="en-US" sz="2400" b="1" i="1" dirty="0" err="1" smtClean="0">
                <a:solidFill>
                  <a:srgbClr val="0070C0"/>
                </a:solidFill>
                <a:latin typeface="Balaram"/>
              </a:rPr>
              <a:t>Gosvami</a:t>
            </a:r>
            <a:r>
              <a:rPr lang="en-US" sz="2400" b="1" i="1" dirty="0" smtClean="0">
                <a:solidFill>
                  <a:srgbClr val="0070C0"/>
                </a:solidFill>
                <a:latin typeface="Balaram"/>
              </a:rPr>
              <a:t> do not believe that the King's action was due to his past misdeeds. </a:t>
            </a:r>
          </a:p>
          <a:p>
            <a:r>
              <a:rPr lang="en-US" sz="2400" b="1" i="1" dirty="0" smtClean="0">
                <a:solidFill>
                  <a:srgbClr val="C00000"/>
                </a:solidFill>
                <a:latin typeface="Balaram"/>
              </a:rPr>
              <a:t>The arrangement was so made by the Lord just to call the King back home, back to Godhead.</a:t>
            </a:r>
            <a:endParaRPr lang="en-US" sz="2400" dirty="0" smtClean="0">
              <a:solidFill>
                <a:srgbClr val="C00000"/>
              </a:solidFill>
              <a:latin typeface="Balaram"/>
            </a:endParaRPr>
          </a:p>
        </p:txBody>
      </p:sp>
    </p:spTree>
  </p:cSld>
  <p:clrMapOvr>
    <a:masterClrMapping/>
  </p:clrMapOvr>
  <p:transition>
    <p:comb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81400" y="0"/>
            <a:ext cx="2895600" cy="1143000"/>
          </a:xfrm>
          <a:solidFill>
            <a:srgbClr val="00B050"/>
          </a:solidFill>
          <a:effectLst>
            <a:outerShdw blurRad="63500" dist="25400" dir="5400000" rotWithShape="0">
              <a:srgbClr val="000000">
                <a:alpha val="43137"/>
              </a:srgbClr>
            </a:outerShdw>
            <a:softEdge rad="317500"/>
          </a:effectLst>
          <a:scene3d>
            <a:camera prst="orthographicFront">
              <a:rot lat="0" lon="600000" rev="0"/>
            </a:camera>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sz="4000" dirty="0" smtClean="0">
                <a:solidFill>
                  <a:schemeClr val="accent2">
                    <a:lumMod val="75000"/>
                  </a:schemeClr>
                </a:solidFill>
                <a:latin typeface="Balaram" pitchFamily="2" charset="0"/>
              </a:rPr>
              <a:t>Punch line</a:t>
            </a:r>
            <a:endParaRPr lang="en-US" sz="4000" dirty="0">
              <a:solidFill>
                <a:schemeClr val="accent2">
                  <a:lumMod val="75000"/>
                </a:schemeClr>
              </a:solidFill>
              <a:latin typeface="Balaram" pitchFamily="2" charset="0"/>
            </a:endParaRPr>
          </a:p>
        </p:txBody>
      </p:sp>
      <p:graphicFrame>
        <p:nvGraphicFramePr>
          <p:cNvPr id="4" name="Content Placeholder 3"/>
          <p:cNvGraphicFramePr>
            <a:graphicFrameLocks noGrp="1"/>
          </p:cNvGraphicFramePr>
          <p:nvPr>
            <p:ph idx="1"/>
          </p:nvPr>
        </p:nvGraphicFramePr>
        <p:xfrm>
          <a:off x="1435608" y="990600"/>
          <a:ext cx="749808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wheel spokes="8"/>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25962"/>
          </a:xfrm>
        </p:spPr>
        <p:txBody>
          <a:bodyPr>
            <a:normAutofit/>
          </a:bodyPr>
          <a:lstStyle/>
          <a:p>
            <a:pPr algn="ctr"/>
            <a:r>
              <a:rPr lang="en-US" sz="8000" b="1" dirty="0" err="1" smtClean="0">
                <a:solidFill>
                  <a:srgbClr val="00B050"/>
                </a:solidFill>
                <a:effectLst>
                  <a:outerShdw blurRad="38100" dist="38100" dir="2700000" algn="tl">
                    <a:srgbClr val="000000">
                      <a:alpha val="43137"/>
                    </a:srgbClr>
                  </a:outerShdw>
                </a:effectLst>
                <a:latin typeface="Balaram" pitchFamily="2" charset="0"/>
              </a:rPr>
              <a:t>Srimad</a:t>
            </a:r>
            <a:r>
              <a:rPr lang="en-US" sz="8000" b="1" dirty="0" smtClean="0">
                <a:solidFill>
                  <a:srgbClr val="00B050"/>
                </a:solidFill>
                <a:effectLst>
                  <a:outerShdw blurRad="38100" dist="38100" dir="2700000" algn="tl">
                    <a:srgbClr val="000000">
                      <a:alpha val="43137"/>
                    </a:srgbClr>
                  </a:outerShdw>
                </a:effectLst>
                <a:latin typeface="Balaram" pitchFamily="2" charset="0"/>
              </a:rPr>
              <a:t> </a:t>
            </a:r>
            <a:r>
              <a:rPr lang="en-US" sz="8000" b="1" dirty="0" err="1" smtClean="0">
                <a:solidFill>
                  <a:srgbClr val="00B050"/>
                </a:solidFill>
                <a:effectLst>
                  <a:outerShdw blurRad="38100" dist="38100" dir="2700000" algn="tl">
                    <a:srgbClr val="000000">
                      <a:alpha val="43137"/>
                    </a:srgbClr>
                  </a:outerShdw>
                </a:effectLst>
                <a:latin typeface="Balaram" pitchFamily="2" charset="0"/>
              </a:rPr>
              <a:t>Bhagavtam</a:t>
            </a:r>
            <a:r>
              <a:rPr lang="en-US" sz="8000" b="1" dirty="0" smtClean="0">
                <a:solidFill>
                  <a:srgbClr val="00B050"/>
                </a:solidFill>
                <a:effectLst>
                  <a:outerShdw blurRad="38100" dist="38100" dir="2700000" algn="tl">
                    <a:srgbClr val="000000">
                      <a:alpha val="43137"/>
                    </a:srgbClr>
                  </a:outerShdw>
                </a:effectLst>
                <a:latin typeface="Balaram" pitchFamily="2" charset="0"/>
              </a:rPr>
              <a:t/>
            </a:r>
            <a:br>
              <a:rPr lang="en-US" sz="8000" b="1" dirty="0" smtClean="0">
                <a:solidFill>
                  <a:srgbClr val="00B050"/>
                </a:solidFill>
                <a:effectLst>
                  <a:outerShdw blurRad="38100" dist="38100" dir="2700000" algn="tl">
                    <a:srgbClr val="000000">
                      <a:alpha val="43137"/>
                    </a:srgbClr>
                  </a:outerShdw>
                </a:effectLst>
                <a:latin typeface="Balaram" pitchFamily="2" charset="0"/>
              </a:rPr>
            </a:br>
            <a:r>
              <a:rPr lang="en-US" sz="8000" b="1" dirty="0" err="1" smtClean="0">
                <a:solidFill>
                  <a:srgbClr val="00B050"/>
                </a:solidFill>
                <a:effectLst>
                  <a:outerShdw blurRad="38100" dist="38100" dir="2700000" algn="tl">
                    <a:srgbClr val="000000">
                      <a:alpha val="43137"/>
                    </a:srgbClr>
                  </a:outerShdw>
                </a:effectLst>
                <a:latin typeface="Balaram" pitchFamily="2" charset="0"/>
              </a:rPr>
              <a:t>Ki</a:t>
            </a:r>
            <a:r>
              <a:rPr lang="en-US" sz="8000" b="1" dirty="0" smtClean="0">
                <a:solidFill>
                  <a:srgbClr val="00B050"/>
                </a:solidFill>
                <a:effectLst>
                  <a:outerShdw blurRad="38100" dist="38100" dir="2700000" algn="tl">
                    <a:srgbClr val="000000">
                      <a:alpha val="43137"/>
                    </a:srgbClr>
                  </a:outerShdw>
                </a:effectLst>
                <a:latin typeface="Balaram" pitchFamily="2" charset="0"/>
              </a:rPr>
              <a:t> Jai</a:t>
            </a:r>
            <a:br>
              <a:rPr lang="en-US" sz="8000" b="1" dirty="0" smtClean="0">
                <a:solidFill>
                  <a:srgbClr val="00B050"/>
                </a:solidFill>
                <a:effectLst>
                  <a:outerShdw blurRad="38100" dist="38100" dir="2700000" algn="tl">
                    <a:srgbClr val="000000">
                      <a:alpha val="43137"/>
                    </a:srgbClr>
                  </a:outerShdw>
                </a:effectLst>
                <a:latin typeface="Balaram" pitchFamily="2" charset="0"/>
              </a:rPr>
            </a:br>
            <a:r>
              <a:rPr lang="en-US" sz="8000" b="1" dirty="0" smtClean="0">
                <a:solidFill>
                  <a:srgbClr val="00B050"/>
                </a:solidFill>
                <a:effectLst>
                  <a:outerShdw blurRad="38100" dist="38100" dir="2700000" algn="tl">
                    <a:srgbClr val="000000">
                      <a:alpha val="43137"/>
                    </a:srgbClr>
                  </a:outerShdw>
                </a:effectLst>
                <a:latin typeface="Balaram" pitchFamily="2" charset="0"/>
              </a:rPr>
              <a:t>Srila Prabhupada </a:t>
            </a:r>
            <a:r>
              <a:rPr lang="en-US" sz="8000" b="1" dirty="0" err="1" smtClean="0">
                <a:solidFill>
                  <a:srgbClr val="00B050"/>
                </a:solidFill>
                <a:effectLst>
                  <a:outerShdw blurRad="38100" dist="38100" dir="2700000" algn="tl">
                    <a:srgbClr val="000000">
                      <a:alpha val="43137"/>
                    </a:srgbClr>
                  </a:outerShdw>
                </a:effectLst>
                <a:latin typeface="Balaram" pitchFamily="2" charset="0"/>
              </a:rPr>
              <a:t>ki</a:t>
            </a:r>
            <a:r>
              <a:rPr lang="en-US" sz="8000" b="1" dirty="0" smtClean="0">
                <a:solidFill>
                  <a:srgbClr val="00B050"/>
                </a:solidFill>
                <a:effectLst>
                  <a:outerShdw blurRad="38100" dist="38100" dir="2700000" algn="tl">
                    <a:srgbClr val="000000">
                      <a:alpha val="43137"/>
                    </a:srgbClr>
                  </a:outerShdw>
                </a:effectLst>
                <a:latin typeface="Balaram" pitchFamily="2" charset="0"/>
              </a:rPr>
              <a:t> Jai</a:t>
            </a:r>
            <a:endParaRPr lang="en-US" sz="8000" dirty="0">
              <a:solidFill>
                <a:srgbClr val="00B050"/>
              </a:solidFill>
              <a:latin typeface="Balaram" pitchFamily="2" charset="0"/>
            </a:endParaRPr>
          </a:p>
        </p:txBody>
      </p:sp>
      <p:sp>
        <p:nvSpPr>
          <p:cNvPr id="4" name="Content Placeholder 2"/>
          <p:cNvSpPr txBox="1">
            <a:spLocks/>
          </p:cNvSpPr>
          <p:nvPr/>
        </p:nvSpPr>
        <p:spPr>
          <a:xfrm>
            <a:off x="1447800" y="5867400"/>
            <a:ext cx="7498080" cy="7620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1800" b="0" i="0" u="none" strike="noStrike" kern="1200" cap="none" spc="0" normalizeH="0" baseline="0" noProof="0" dirty="0" err="1" smtClean="0">
                <a:ln>
                  <a:noFill/>
                </a:ln>
                <a:solidFill>
                  <a:srgbClr val="0070C0"/>
                </a:solidFill>
                <a:effectLst/>
                <a:uLnTx/>
                <a:uFillTx/>
                <a:latin typeface="Balaram" pitchFamily="2" charset="0"/>
                <a:ea typeface="+mn-ea"/>
                <a:cs typeface="+mn-cs"/>
              </a:rPr>
              <a:t>Srimad</a:t>
            </a:r>
            <a:r>
              <a:rPr kumimoji="0" lang="en-US" sz="1800" b="0" i="0" u="none" strike="noStrike" kern="1200" cap="none" spc="0" normalizeH="0" baseline="0" noProof="0" dirty="0" smtClean="0">
                <a:ln>
                  <a:noFill/>
                </a:ln>
                <a:solidFill>
                  <a:srgbClr val="0070C0"/>
                </a:solidFill>
                <a:effectLst/>
                <a:uLnTx/>
                <a:uFillTx/>
                <a:latin typeface="Balaram" pitchFamily="2" charset="0"/>
                <a:ea typeface="+mn-ea"/>
                <a:cs typeface="+mn-cs"/>
              </a:rPr>
              <a:t> </a:t>
            </a:r>
            <a:r>
              <a:rPr kumimoji="0" lang="en-US" sz="1800" b="0" i="0" u="none" strike="noStrike" kern="1200" cap="none" spc="0" normalizeH="0" baseline="0" noProof="0" dirty="0" err="1" smtClean="0">
                <a:ln>
                  <a:noFill/>
                </a:ln>
                <a:solidFill>
                  <a:srgbClr val="0070C0"/>
                </a:solidFill>
                <a:effectLst/>
                <a:uLnTx/>
                <a:uFillTx/>
                <a:latin typeface="Balaram" pitchFamily="2" charset="0"/>
                <a:ea typeface="+mn-ea"/>
                <a:cs typeface="+mn-cs"/>
              </a:rPr>
              <a:t>Bhagavatam</a:t>
            </a:r>
            <a:r>
              <a:rPr kumimoji="0" lang="en-US" sz="1800" b="0" i="0" u="none" strike="noStrike" kern="1200" cap="none" spc="0" normalizeH="0" baseline="0" noProof="0" dirty="0" smtClean="0">
                <a:ln>
                  <a:noFill/>
                </a:ln>
                <a:solidFill>
                  <a:srgbClr val="0070C0"/>
                </a:solidFill>
                <a:effectLst/>
                <a:uLnTx/>
                <a:uFillTx/>
                <a:latin typeface="Balaram" pitchFamily="2" charset="0"/>
                <a:ea typeface="+mn-ea"/>
                <a:cs typeface="+mn-cs"/>
              </a:rPr>
              <a:t> </a:t>
            </a:r>
            <a:r>
              <a:rPr kumimoji="0" lang="en-US" sz="1800" b="0" i="0" u="none" strike="noStrike" kern="1200" cap="none" spc="0" normalizeH="0" baseline="0" noProof="0" dirty="0" smtClean="0">
                <a:ln>
                  <a:noFill/>
                </a:ln>
                <a:solidFill>
                  <a:schemeClr val="tx1"/>
                </a:solidFill>
                <a:effectLst/>
                <a:uLnTx/>
                <a:uFillTx/>
                <a:latin typeface="Balaram" pitchFamily="2" charset="0"/>
                <a:ea typeface="+mn-ea"/>
                <a:cs typeface="+mn-cs"/>
              </a:rPr>
              <a:t>– His divine grace </a:t>
            </a:r>
            <a:r>
              <a:rPr kumimoji="0" lang="en-US" sz="1800" b="0" i="0" u="none" strike="noStrike" kern="1200" cap="none" spc="0" normalizeH="0" baseline="0" noProof="0" dirty="0" err="1" smtClean="0">
                <a:ln>
                  <a:noFill/>
                </a:ln>
                <a:solidFill>
                  <a:schemeClr val="tx1"/>
                </a:solidFill>
                <a:effectLst/>
                <a:uLnTx/>
                <a:uFillTx/>
                <a:latin typeface="Balaram" pitchFamily="2" charset="0"/>
                <a:ea typeface="+mn-ea"/>
                <a:cs typeface="+mn-cs"/>
              </a:rPr>
              <a:t>A.C.Bhaktivedanta</a:t>
            </a:r>
            <a:r>
              <a:rPr kumimoji="0" lang="en-US" sz="1800" b="0" i="0" u="none" strike="noStrike" kern="1200" cap="none" spc="0" normalizeH="0" baseline="0" noProof="0" dirty="0" smtClean="0">
                <a:ln>
                  <a:noFill/>
                </a:ln>
                <a:solidFill>
                  <a:schemeClr val="tx1"/>
                </a:solidFill>
                <a:effectLst/>
                <a:uLnTx/>
                <a:uFillTx/>
                <a:latin typeface="Balaram" pitchFamily="2" charset="0"/>
                <a:ea typeface="+mn-ea"/>
                <a:cs typeface="+mn-cs"/>
              </a:rPr>
              <a:t> Swami</a:t>
            </a:r>
          </a:p>
        </p:txBody>
      </p:sp>
      <p:sp>
        <p:nvSpPr>
          <p:cNvPr id="6" name="Title 1"/>
          <p:cNvSpPr txBox="1">
            <a:spLocks/>
          </p:cNvSpPr>
          <p:nvPr/>
        </p:nvSpPr>
        <p:spPr>
          <a:xfrm>
            <a:off x="1447800" y="5410200"/>
            <a:ext cx="7498080" cy="487362"/>
          </a:xfrm>
          <a:prstGeom prst="rect">
            <a:avLst/>
          </a:prstGeom>
        </p:spPr>
        <p:txBody>
          <a:bodyPr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mj-lt"/>
                <a:ea typeface="+mj-ea"/>
                <a:cs typeface="+mj-cs"/>
              </a:rPr>
              <a:t>References</a:t>
            </a:r>
            <a:endParaRPr kumimoji="0" lang="en-US" sz="2800" b="0" i="0" u="none" strike="noStrike" kern="1200" cap="none" spc="0" normalizeH="0" baseline="0" noProof="0" dirty="0">
              <a:ln>
                <a:noFill/>
              </a:ln>
              <a:solidFill>
                <a:srgbClr val="C00000"/>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ransition>
    <p:split/>
    <p:sndAc>
      <p:end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609600"/>
          </a:xfrm>
        </p:spPr>
        <p:txBody>
          <a:bodyPr>
            <a:normAutofit fontScale="90000"/>
          </a:bodyPr>
          <a:lstStyle/>
          <a:p>
            <a:pPr algn="ctr"/>
            <a:r>
              <a:rPr lang="en-US" sz="4000" dirty="0" smtClean="0">
                <a:solidFill>
                  <a:srgbClr val="00B050"/>
                </a:solidFill>
                <a:latin typeface="Balaram" pitchFamily="2" charset="0"/>
                <a:ea typeface="Times New Roman" pitchFamily="18" charset="0"/>
                <a:cs typeface="Tahoma" pitchFamily="34" charset="0"/>
              </a:rPr>
              <a:t>SB 1.2.18</a:t>
            </a:r>
            <a:endParaRPr lang="en-US" dirty="0">
              <a:solidFill>
                <a:srgbClr val="00B050"/>
              </a:solidFill>
            </a:endParaRPr>
          </a:p>
        </p:txBody>
      </p:sp>
      <p:sp>
        <p:nvSpPr>
          <p:cNvPr id="3" name="Content Placeholder 2"/>
          <p:cNvSpPr>
            <a:spLocks noGrp="1"/>
          </p:cNvSpPr>
          <p:nvPr>
            <p:ph idx="1"/>
          </p:nvPr>
        </p:nvSpPr>
        <p:spPr>
          <a:xfrm>
            <a:off x="1435608" y="838200"/>
            <a:ext cx="7498080" cy="5715000"/>
          </a:xfrm>
        </p:spPr>
        <p:txBody>
          <a:bodyPr>
            <a:noAutofit/>
          </a:bodyPr>
          <a:lstStyle/>
          <a:p>
            <a:pPr algn="ctr">
              <a:buNone/>
            </a:pPr>
            <a:r>
              <a:rPr lang="en-US" sz="3000"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nasta-prayesy</a:t>
            </a:r>
            <a: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sz="3000"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abhadresu</a:t>
            </a:r>
            <a: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r>
            <a:b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br>
            <a:r>
              <a:rPr lang="en-US" sz="3000"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nityam</a:t>
            </a:r>
            <a: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sz="3000"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bhagavata-sevaya</a:t>
            </a:r>
            <a: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r>
            <a:b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br>
            <a:r>
              <a:rPr lang="en-US" sz="3000"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bhagavaty</a:t>
            </a:r>
            <a: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sz="3000"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uttama-sloke</a:t>
            </a:r>
            <a: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r>
            <a:b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br>
            <a:r>
              <a:rPr lang="en-US" sz="3000"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bhaktir</a:t>
            </a:r>
            <a: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sz="3000"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bhavati</a:t>
            </a:r>
            <a:r>
              <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 </a:t>
            </a:r>
            <a:r>
              <a:rPr lang="en-US" sz="3000" dirty="0" err="1"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rPr>
              <a:t>naisthiki</a:t>
            </a:r>
            <a:endParaRPr lang="en-US" sz="3000" dirty="0" smtClean="0">
              <a:solidFill>
                <a:srgbClr val="0070C0"/>
              </a:solidFill>
              <a:effectLst>
                <a:outerShdw blurRad="38100" dist="38100" dir="2700000" algn="tl">
                  <a:srgbClr val="000000">
                    <a:alpha val="43137"/>
                  </a:srgbClr>
                </a:outerShdw>
              </a:effectLst>
              <a:latin typeface="Balaram" pitchFamily="2" charset="0"/>
              <a:ea typeface="Times New Roman" pitchFamily="18" charset="0"/>
              <a:cs typeface="Tahoma" pitchFamily="34" charset="0"/>
            </a:endParaRPr>
          </a:p>
          <a:p>
            <a:pPr algn="ctr">
              <a:buNone/>
            </a:pPr>
            <a:r>
              <a:rPr lang="en-US" sz="3000" b="1" i="1" dirty="0" smtClean="0">
                <a:solidFill>
                  <a:srgbClr val="7030A0"/>
                </a:solidFill>
                <a:latin typeface="Balaram" pitchFamily="2" charset="0"/>
              </a:rPr>
              <a:t>By regular attendance in classes on the </a:t>
            </a:r>
            <a:r>
              <a:rPr lang="en-US" sz="3000" b="1" i="1" dirty="0" err="1" smtClean="0">
                <a:solidFill>
                  <a:srgbClr val="7030A0"/>
                </a:solidFill>
                <a:latin typeface="Balaram" pitchFamily="2" charset="0"/>
              </a:rPr>
              <a:t>Bhagavatam</a:t>
            </a:r>
            <a:r>
              <a:rPr lang="en-US" sz="3000" b="1" i="1" dirty="0" smtClean="0">
                <a:solidFill>
                  <a:srgbClr val="7030A0"/>
                </a:solidFill>
                <a:latin typeface="Balaram" pitchFamily="2" charset="0"/>
              </a:rPr>
              <a:t> and by rendering of service to the pure devotee, all that is troublesome to the heart is almost completely destroyed, and loving service unto the Personality of Godhead, who is praised with transcendental songs, is established as an irrevocable fact.</a:t>
            </a:r>
            <a:endParaRPr lang="en-US" sz="3000" dirty="0" smtClean="0">
              <a:solidFill>
                <a:srgbClr val="7030A0"/>
              </a:solidFill>
              <a:latin typeface="Balaram" pitchFamily="2" charset="0"/>
              <a:ea typeface="Times New Roman" pitchFamily="18" charset="0"/>
              <a:cs typeface="Tahoma" pitchFamily="34" charset="0"/>
            </a:endParaRPr>
          </a:p>
          <a:p>
            <a:pPr algn="ctr">
              <a:buNone/>
            </a:pPr>
            <a:r>
              <a:rPr lang="en-US" sz="3000" dirty="0" smtClean="0">
                <a:solidFill>
                  <a:schemeClr val="tx2">
                    <a:lumMod val="60000"/>
                    <a:lumOff val="40000"/>
                  </a:schemeClr>
                </a:solidFill>
                <a:latin typeface="Balaram" pitchFamily="2" charset="0"/>
                <a:ea typeface="Times New Roman" pitchFamily="18" charset="0"/>
                <a:cs typeface="Tahoma" pitchFamily="34" charset="0"/>
              </a:rPr>
              <a:t/>
            </a:r>
            <a:br>
              <a:rPr lang="en-US" sz="3000" dirty="0" smtClean="0">
                <a:solidFill>
                  <a:schemeClr val="tx2">
                    <a:lumMod val="60000"/>
                    <a:lumOff val="40000"/>
                  </a:schemeClr>
                </a:solidFill>
                <a:latin typeface="Balaram" pitchFamily="2" charset="0"/>
                <a:ea typeface="Times New Roman" pitchFamily="18" charset="0"/>
                <a:cs typeface="Tahoma" pitchFamily="34" charset="0"/>
              </a:rPr>
            </a:br>
            <a:endParaRPr lang="en-US" sz="3000" dirty="0">
              <a:solidFill>
                <a:schemeClr val="tx2">
                  <a:lumMod val="60000"/>
                  <a:lumOff val="40000"/>
                </a:schemeClr>
              </a:solidFill>
            </a:endParaRPr>
          </a:p>
        </p:txBody>
      </p:sp>
      <p:pic>
        <p:nvPicPr>
          <p:cNvPr id="4098" name="Picture 2" descr="C:\Documents and Settings\bhatt\My Documents\My Pictures\Sri Ramanji.bmp"/>
          <p:cNvPicPr>
            <a:picLocks noChangeAspect="1" noChangeArrowheads="1"/>
          </p:cNvPicPr>
          <p:nvPr/>
        </p:nvPicPr>
        <p:blipFill>
          <a:blip r:embed="rId2" cstate="print"/>
          <a:srcRect/>
          <a:stretch>
            <a:fillRect/>
          </a:stretch>
        </p:blipFill>
        <p:spPr bwMode="auto">
          <a:xfrm>
            <a:off x="990600" y="0"/>
            <a:ext cx="2057400" cy="2500312"/>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8080" cy="563562"/>
          </a:xfrm>
          <a:effectLst>
            <a:outerShdw blurRad="50800" dist="38100" dir="2700000" algn="tl" rotWithShape="0">
              <a:prstClr val="black">
                <a:alpha val="40000"/>
              </a:prstClr>
            </a:outerShdw>
          </a:effectLst>
          <a:scene3d>
            <a:camera prst="orthographicFront"/>
            <a:lightRig rig="threePt" dir="t"/>
          </a:scene3d>
          <a:sp3d>
            <a:bevelT prst="convex"/>
          </a:sp3d>
        </p:spPr>
        <p:txBody>
          <a:bodyPr>
            <a:normAutofit fontScale="90000"/>
          </a:bodyPr>
          <a:lstStyle/>
          <a:p>
            <a:pPr algn="ctr"/>
            <a:r>
              <a:rPr lang="en-US" dirty="0" smtClean="0">
                <a:solidFill>
                  <a:srgbClr val="00B050"/>
                </a:solidFill>
                <a:latin typeface="Balaram" pitchFamily="2" charset="0"/>
              </a:rPr>
              <a:t>Recap</a:t>
            </a:r>
            <a:r>
              <a:rPr lang="en-US" dirty="0" smtClean="0">
                <a:latin typeface="Balaram" pitchFamily="2" charset="0"/>
              </a:rPr>
              <a:t>	(1.18)</a:t>
            </a:r>
            <a:endParaRPr lang="en-US" dirty="0">
              <a:latin typeface="Balaram" pitchFamily="2" charset="0"/>
            </a:endParaRPr>
          </a:p>
        </p:txBody>
      </p:sp>
      <p:sp>
        <p:nvSpPr>
          <p:cNvPr id="3" name="Content Placeholder 2"/>
          <p:cNvSpPr>
            <a:spLocks noGrp="1"/>
          </p:cNvSpPr>
          <p:nvPr>
            <p:ph idx="1"/>
          </p:nvPr>
        </p:nvSpPr>
        <p:spPr>
          <a:xfrm>
            <a:off x="990600" y="381000"/>
            <a:ext cx="8153400" cy="6477000"/>
          </a:xfrm>
        </p:spPr>
        <p:txBody>
          <a:bodyPr>
            <a:noAutofit/>
          </a:bodyPr>
          <a:lstStyle/>
          <a:p>
            <a:r>
              <a:rPr lang="en-US" sz="2400" b="1" dirty="0" smtClean="0">
                <a:solidFill>
                  <a:srgbClr val="0070C0"/>
                </a:solidFill>
                <a:latin typeface="Balaram"/>
              </a:rPr>
              <a:t>Austerity, cleanliness, mercy and truthfulness, the basic principles of religion, prepare the ground for the reception of advancement in spiritual knowledge, and Maharaja </a:t>
            </a:r>
            <a:r>
              <a:rPr lang="en-US" sz="2400" b="1" dirty="0" err="1" smtClean="0">
                <a:solidFill>
                  <a:srgbClr val="0070C0"/>
                </a:solidFill>
                <a:latin typeface="Balaram"/>
              </a:rPr>
              <a:t>Pariksit</a:t>
            </a:r>
            <a:r>
              <a:rPr lang="en-US" sz="2400" b="1" dirty="0" smtClean="0">
                <a:solidFill>
                  <a:srgbClr val="0070C0"/>
                </a:solidFill>
                <a:latin typeface="Balaram"/>
              </a:rPr>
              <a:t> made this favorable condition possible. </a:t>
            </a:r>
          </a:p>
          <a:p>
            <a:r>
              <a:rPr lang="en-US" sz="2400" b="1" dirty="0" err="1" smtClean="0">
                <a:solidFill>
                  <a:srgbClr val="0070C0"/>
                </a:solidFill>
                <a:latin typeface="Balaram"/>
              </a:rPr>
              <a:t>Parakshit</a:t>
            </a:r>
            <a:r>
              <a:rPr lang="en-US" sz="2400" b="1" dirty="0" smtClean="0">
                <a:solidFill>
                  <a:srgbClr val="0070C0"/>
                </a:solidFill>
                <a:latin typeface="Balaram"/>
              </a:rPr>
              <a:t> </a:t>
            </a:r>
            <a:r>
              <a:rPr lang="en-US" sz="2400" b="1" dirty="0" err="1" smtClean="0">
                <a:solidFill>
                  <a:srgbClr val="0070C0"/>
                </a:solidFill>
                <a:latin typeface="Balaram"/>
              </a:rPr>
              <a:t>Maharaj</a:t>
            </a:r>
            <a:r>
              <a:rPr lang="en-US" sz="2400" b="1" dirty="0" smtClean="0">
                <a:solidFill>
                  <a:srgbClr val="0070C0"/>
                </a:solidFill>
                <a:latin typeface="Balaram"/>
              </a:rPr>
              <a:t> was a great king and the way he cursed Kali was an example of his wonderful administration. </a:t>
            </a:r>
          </a:p>
          <a:p>
            <a:r>
              <a:rPr lang="en-US" sz="2400" b="1" dirty="0" smtClean="0">
                <a:solidFill>
                  <a:srgbClr val="0070C0"/>
                </a:solidFill>
                <a:latin typeface="Balaram"/>
              </a:rPr>
              <a:t>A self-surrendered devotee of the Lord is called </a:t>
            </a:r>
            <a:r>
              <a:rPr lang="en-US" sz="2400" b="1" dirty="0" err="1" smtClean="0">
                <a:solidFill>
                  <a:srgbClr val="0070C0"/>
                </a:solidFill>
                <a:latin typeface="Balaram"/>
              </a:rPr>
              <a:t>narayana-parayana</a:t>
            </a:r>
            <a:r>
              <a:rPr lang="en-US" sz="2400" b="1" dirty="0" smtClean="0">
                <a:solidFill>
                  <a:srgbClr val="0070C0"/>
                </a:solidFill>
                <a:latin typeface="Balaram"/>
              </a:rPr>
              <a:t>. Such a person is never afraid of any place or person, not even of death. For him nothing is as important as the Supreme Lord, and thus he gives equal importance to heaven and hell. But in all conditions and in all circumstances, remembrance of </a:t>
            </a:r>
            <a:r>
              <a:rPr lang="en-US" sz="2400" b="1" dirty="0" err="1" smtClean="0">
                <a:solidFill>
                  <a:srgbClr val="0070C0"/>
                </a:solidFill>
                <a:latin typeface="Balaram"/>
              </a:rPr>
              <a:t>Narayana</a:t>
            </a:r>
            <a:r>
              <a:rPr lang="en-US" sz="2400" b="1" dirty="0" smtClean="0">
                <a:solidFill>
                  <a:srgbClr val="0070C0"/>
                </a:solidFill>
                <a:latin typeface="Balaram"/>
              </a:rPr>
              <a:t> is essential.</a:t>
            </a:r>
          </a:p>
          <a:p>
            <a:r>
              <a:rPr lang="en-US" sz="2400" b="1" dirty="0" smtClean="0">
                <a:solidFill>
                  <a:srgbClr val="0070C0"/>
                </a:solidFill>
                <a:latin typeface="Balaram"/>
              </a:rPr>
              <a:t>Those who are constantly engaged in remembering the lotus feet of the Lord, do not run the risk of having misconceptions even at the last moment of their lives.</a:t>
            </a:r>
          </a:p>
          <a:p>
            <a:r>
              <a:rPr lang="en-US" sz="2400" b="1" dirty="0" err="1" smtClean="0">
                <a:solidFill>
                  <a:srgbClr val="0070C0"/>
                </a:solidFill>
                <a:latin typeface="Balaram"/>
              </a:rPr>
              <a:t>Srimad-Bhagavatam</a:t>
            </a:r>
            <a:r>
              <a:rPr lang="en-US" sz="2400" b="1" dirty="0" smtClean="0">
                <a:solidFill>
                  <a:srgbClr val="0070C0"/>
                </a:solidFill>
                <a:latin typeface="Balaram"/>
              </a:rPr>
              <a:t> is mainly full of the narrations of the activities of the Supreme Unlimited, and therefore it is the science of </a:t>
            </a:r>
            <a:r>
              <a:rPr lang="en-US" sz="2400" b="1" dirty="0" err="1" smtClean="0">
                <a:solidFill>
                  <a:srgbClr val="0070C0"/>
                </a:solidFill>
                <a:latin typeface="Balaram"/>
              </a:rPr>
              <a:t>bhakti</a:t>
            </a:r>
            <a:r>
              <a:rPr lang="en-US" sz="2400" b="1" dirty="0" smtClean="0">
                <a:solidFill>
                  <a:srgbClr val="0070C0"/>
                </a:solidFill>
                <a:latin typeface="Balaram"/>
              </a:rPr>
              <a:t>-yoga, or the devotional service of the Lord.</a:t>
            </a:r>
          </a:p>
          <a:p>
            <a:pPr>
              <a:buNone/>
            </a:pPr>
            <a:endParaRPr lang="en-US" sz="2400" b="1" i="1" dirty="0" smtClean="0">
              <a:solidFill>
                <a:srgbClr val="0070C0"/>
              </a:solidFill>
              <a:latin typeface="Balaram"/>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8080" cy="563562"/>
          </a:xfrm>
          <a:effectLst>
            <a:outerShdw blurRad="50800" dist="38100" dir="2700000" algn="tl" rotWithShape="0">
              <a:prstClr val="black">
                <a:alpha val="40000"/>
              </a:prstClr>
            </a:outerShdw>
          </a:effectLst>
          <a:scene3d>
            <a:camera prst="orthographicFront"/>
            <a:lightRig rig="threePt" dir="t"/>
          </a:scene3d>
          <a:sp3d>
            <a:bevelT prst="convex"/>
          </a:sp3d>
        </p:spPr>
        <p:txBody>
          <a:bodyPr>
            <a:normAutofit fontScale="90000"/>
          </a:bodyPr>
          <a:lstStyle/>
          <a:p>
            <a:pPr algn="ctr"/>
            <a:r>
              <a:rPr lang="en-US" dirty="0" smtClean="0">
                <a:solidFill>
                  <a:srgbClr val="00B050"/>
                </a:solidFill>
                <a:latin typeface="Balaram" pitchFamily="2" charset="0"/>
              </a:rPr>
              <a:t>Recap</a:t>
            </a:r>
            <a:r>
              <a:rPr lang="en-US" dirty="0" smtClean="0">
                <a:latin typeface="Balaram" pitchFamily="2" charset="0"/>
              </a:rPr>
              <a:t>	(1.18)</a:t>
            </a:r>
            <a:endParaRPr lang="en-US" dirty="0">
              <a:latin typeface="Balaram" pitchFamily="2" charset="0"/>
            </a:endParaRPr>
          </a:p>
        </p:txBody>
      </p:sp>
      <p:sp>
        <p:nvSpPr>
          <p:cNvPr id="3" name="Content Placeholder 2"/>
          <p:cNvSpPr>
            <a:spLocks noGrp="1"/>
          </p:cNvSpPr>
          <p:nvPr>
            <p:ph idx="1"/>
          </p:nvPr>
        </p:nvSpPr>
        <p:spPr>
          <a:xfrm>
            <a:off x="990600" y="381000"/>
            <a:ext cx="8153400" cy="6477000"/>
          </a:xfrm>
        </p:spPr>
        <p:txBody>
          <a:bodyPr>
            <a:noAutofit/>
          </a:bodyPr>
          <a:lstStyle/>
          <a:p>
            <a:r>
              <a:rPr lang="en-US" sz="2400" b="1" dirty="0" smtClean="0">
                <a:solidFill>
                  <a:srgbClr val="0070C0"/>
                </a:solidFill>
                <a:latin typeface="Balaram"/>
              </a:rPr>
              <a:t>Suta </a:t>
            </a:r>
            <a:r>
              <a:rPr lang="en-US" sz="2400" b="1" dirty="0" err="1" smtClean="0">
                <a:solidFill>
                  <a:srgbClr val="0070C0"/>
                </a:solidFill>
                <a:latin typeface="Balaram"/>
              </a:rPr>
              <a:t>Gosvami</a:t>
            </a:r>
            <a:r>
              <a:rPr lang="en-US" sz="2400" b="1" dirty="0" smtClean="0">
                <a:solidFill>
                  <a:srgbClr val="0070C0"/>
                </a:solidFill>
                <a:latin typeface="Balaram"/>
              </a:rPr>
              <a:t> did not take his birth in a </a:t>
            </a:r>
            <a:r>
              <a:rPr lang="en-US" sz="2400" b="1" dirty="0" err="1" smtClean="0">
                <a:solidFill>
                  <a:srgbClr val="0070C0"/>
                </a:solidFill>
                <a:latin typeface="Balaram"/>
              </a:rPr>
              <a:t>brahmana</a:t>
            </a:r>
            <a:r>
              <a:rPr lang="en-US" sz="2400" b="1" dirty="0" smtClean="0">
                <a:solidFill>
                  <a:srgbClr val="0070C0"/>
                </a:solidFill>
                <a:latin typeface="Balaram"/>
              </a:rPr>
              <a:t> family. He was born in a family of mixed caste, or an uncultured low family. But because of higher association, like Sri </a:t>
            </a:r>
            <a:r>
              <a:rPr lang="en-US" sz="2400" b="1" dirty="0" err="1" smtClean="0">
                <a:solidFill>
                  <a:srgbClr val="0070C0"/>
                </a:solidFill>
                <a:latin typeface="Balaram"/>
              </a:rPr>
              <a:t>Sukadeva</a:t>
            </a:r>
            <a:r>
              <a:rPr lang="en-US" sz="2400" b="1" dirty="0" smtClean="0">
                <a:solidFill>
                  <a:srgbClr val="0070C0"/>
                </a:solidFill>
                <a:latin typeface="Balaram"/>
              </a:rPr>
              <a:t> </a:t>
            </a:r>
            <a:r>
              <a:rPr lang="en-US" sz="2400" b="1" dirty="0" err="1" smtClean="0">
                <a:solidFill>
                  <a:srgbClr val="0070C0"/>
                </a:solidFill>
                <a:latin typeface="Balaram"/>
              </a:rPr>
              <a:t>Gosvami</a:t>
            </a:r>
            <a:r>
              <a:rPr lang="en-US" sz="2400" b="1" dirty="0" smtClean="0">
                <a:solidFill>
                  <a:srgbClr val="0070C0"/>
                </a:solidFill>
                <a:latin typeface="Balaram"/>
              </a:rPr>
              <a:t> and the great </a:t>
            </a:r>
            <a:r>
              <a:rPr lang="en-US" sz="2400" b="1" dirty="0" err="1" smtClean="0">
                <a:solidFill>
                  <a:srgbClr val="0070C0"/>
                </a:solidFill>
                <a:latin typeface="Balaram"/>
              </a:rPr>
              <a:t>rsis</a:t>
            </a:r>
            <a:r>
              <a:rPr lang="en-US" sz="2400" b="1" dirty="0" smtClean="0">
                <a:solidFill>
                  <a:srgbClr val="0070C0"/>
                </a:solidFill>
                <a:latin typeface="Balaram"/>
              </a:rPr>
              <a:t> of </a:t>
            </a:r>
            <a:r>
              <a:rPr lang="en-US" sz="2400" b="1" dirty="0" err="1" smtClean="0">
                <a:solidFill>
                  <a:srgbClr val="0070C0"/>
                </a:solidFill>
                <a:latin typeface="Balaram"/>
              </a:rPr>
              <a:t>Naimisaranya</a:t>
            </a:r>
            <a:r>
              <a:rPr lang="en-US" sz="2400" b="1" dirty="0" smtClean="0">
                <a:solidFill>
                  <a:srgbClr val="0070C0"/>
                </a:solidFill>
                <a:latin typeface="Balaram"/>
              </a:rPr>
              <a:t> the disqualification of inferior birth was washed off. </a:t>
            </a:r>
            <a:endParaRPr lang="en-US" sz="2400" b="1" i="1" dirty="0" smtClean="0">
              <a:solidFill>
                <a:srgbClr val="0070C0"/>
              </a:solidFill>
              <a:latin typeface="Balaram"/>
            </a:endParaRPr>
          </a:p>
          <a:p>
            <a:r>
              <a:rPr lang="en-US" sz="2400" b="1" dirty="0" err="1" smtClean="0">
                <a:solidFill>
                  <a:srgbClr val="0070C0"/>
                </a:solidFill>
                <a:latin typeface="Balaram"/>
              </a:rPr>
              <a:t>Offenseless</a:t>
            </a:r>
            <a:r>
              <a:rPr lang="en-US" sz="2400" b="1" dirty="0" smtClean="0">
                <a:solidFill>
                  <a:srgbClr val="0070C0"/>
                </a:solidFill>
                <a:latin typeface="Balaram"/>
              </a:rPr>
              <a:t> chanting of the holy name of the Lord is transcendental, and, therefore, such chanting can at once purify one from the effects of all kinds of previous sins. </a:t>
            </a:r>
          </a:p>
          <a:p>
            <a:r>
              <a:rPr lang="en-US" sz="2400" b="1" dirty="0" smtClean="0">
                <a:solidFill>
                  <a:srgbClr val="0070C0"/>
                </a:solidFill>
                <a:latin typeface="Balaram"/>
              </a:rPr>
              <a:t>Self-controlled persons who are attached to the Supreme Lord Sri </a:t>
            </a:r>
            <a:r>
              <a:rPr lang="en-US" sz="2400" b="1" dirty="0" err="1" smtClean="0">
                <a:solidFill>
                  <a:srgbClr val="0070C0"/>
                </a:solidFill>
                <a:latin typeface="Balaram"/>
              </a:rPr>
              <a:t>Krsna</a:t>
            </a:r>
            <a:r>
              <a:rPr lang="en-US" sz="2400" b="1" dirty="0" smtClean="0">
                <a:solidFill>
                  <a:srgbClr val="0070C0"/>
                </a:solidFill>
                <a:latin typeface="Balaram"/>
              </a:rPr>
              <a:t> can all of a sudden give up the world of material attachment, including the gross body and subtle mind, and go away to attain the highest perfection of the renounced order of life, by which nonviolence and renunciation are consequential. Only the self-controlled can gradually be attached to the Supreme Personality of Godhead. Self-controlled means not indulging in sense enjoyment more than is necessary</a:t>
            </a:r>
          </a:p>
          <a:p>
            <a:r>
              <a:rPr lang="en-US" sz="2400" b="1" dirty="0" smtClean="0">
                <a:solidFill>
                  <a:srgbClr val="0070C0"/>
                </a:solidFill>
                <a:latin typeface="Balaram"/>
              </a:rPr>
              <a:t>The Supreme Absolute Truth is unlimited. No living being can know about the unlimited by his limited capacity. The Lord is impersonal, personal and localized.</a:t>
            </a:r>
            <a:endParaRPr lang="en-US" sz="2400" b="1" i="1" dirty="0" smtClean="0">
              <a:solidFill>
                <a:srgbClr val="0070C0"/>
              </a:solidFill>
              <a:latin typeface="Balaram"/>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3048000"/>
          </a:xfrm>
        </p:spPr>
        <p:txBody>
          <a:bodyPr>
            <a:noAutofit/>
          </a:bodyPr>
          <a:lstStyle/>
          <a:p>
            <a:pPr algn="ctr"/>
            <a:r>
              <a:rPr lang="en-US" sz="4000" b="1" i="1" dirty="0" smtClean="0">
                <a:solidFill>
                  <a:srgbClr val="00B050"/>
                </a:solidFill>
                <a:effectLst>
                  <a:outerShdw blurRad="38100" dist="38100" dir="2700000" algn="tl">
                    <a:srgbClr val="000000">
                      <a:alpha val="43137"/>
                    </a:srgbClr>
                  </a:outerShdw>
                </a:effectLst>
                <a:latin typeface="Balaram"/>
              </a:rPr>
              <a:t>[SB 1.18.24-25] </a:t>
            </a:r>
            <a:br>
              <a:rPr lang="en-US" sz="4000" b="1" i="1" dirty="0" smtClean="0">
                <a:solidFill>
                  <a:srgbClr val="00B050"/>
                </a:solidFill>
                <a:effectLst>
                  <a:outerShdw blurRad="38100" dist="38100" dir="2700000" algn="tl">
                    <a:srgbClr val="000000">
                      <a:alpha val="43137"/>
                    </a:srgbClr>
                  </a:outerShdw>
                </a:effectLst>
                <a:latin typeface="Balaram"/>
              </a:rPr>
            </a:br>
            <a:r>
              <a:rPr lang="en-US" sz="4000" dirty="0" err="1" smtClean="0">
                <a:latin typeface="Balaram"/>
              </a:rPr>
              <a:t>ekada</a:t>
            </a:r>
            <a:r>
              <a:rPr lang="en-US" sz="4000" dirty="0" smtClean="0">
                <a:latin typeface="Balaram"/>
              </a:rPr>
              <a:t> </a:t>
            </a:r>
            <a:r>
              <a:rPr lang="en-US" sz="4000" dirty="0" err="1" smtClean="0">
                <a:latin typeface="Balaram"/>
              </a:rPr>
              <a:t>dhanur</a:t>
            </a:r>
            <a:r>
              <a:rPr lang="en-US" sz="4000" dirty="0" smtClean="0">
                <a:latin typeface="Balaram"/>
              </a:rPr>
              <a:t> </a:t>
            </a:r>
            <a:r>
              <a:rPr lang="en-US" sz="4000" dirty="0" err="1" smtClean="0">
                <a:latin typeface="Balaram"/>
              </a:rPr>
              <a:t>udyamya</a:t>
            </a:r>
            <a:r>
              <a:rPr lang="en-US" sz="4000" dirty="0" smtClean="0">
                <a:latin typeface="Balaram"/>
              </a:rPr>
              <a:t> </a:t>
            </a:r>
            <a:r>
              <a:rPr lang="en-US" sz="4000" dirty="0" err="1" smtClean="0">
                <a:latin typeface="Balaram"/>
              </a:rPr>
              <a:t>vicaran</a:t>
            </a:r>
            <a:r>
              <a:rPr lang="en-US" sz="4000" dirty="0" smtClean="0">
                <a:latin typeface="Balaram"/>
              </a:rPr>
              <a:t> </a:t>
            </a:r>
            <a:r>
              <a:rPr lang="en-US" sz="4000" dirty="0" err="1" smtClean="0">
                <a:latin typeface="Balaram"/>
              </a:rPr>
              <a:t>mrgayam</a:t>
            </a:r>
            <a:r>
              <a:rPr lang="en-US" sz="4000" dirty="0" smtClean="0">
                <a:latin typeface="Balaram"/>
              </a:rPr>
              <a:t> vane</a:t>
            </a:r>
            <a:br>
              <a:rPr lang="en-US" sz="4000" dirty="0" smtClean="0">
                <a:latin typeface="Balaram"/>
              </a:rPr>
            </a:br>
            <a:r>
              <a:rPr lang="en-US" sz="4000" dirty="0" err="1" smtClean="0">
                <a:latin typeface="Balaram"/>
              </a:rPr>
              <a:t>mrgan</a:t>
            </a:r>
            <a:r>
              <a:rPr lang="en-US" sz="4000" dirty="0" smtClean="0">
                <a:latin typeface="Balaram"/>
              </a:rPr>
              <a:t> </a:t>
            </a:r>
            <a:r>
              <a:rPr lang="en-US" sz="4000" dirty="0" err="1" smtClean="0">
                <a:latin typeface="Balaram"/>
              </a:rPr>
              <a:t>anugatah</a:t>
            </a:r>
            <a:r>
              <a:rPr lang="en-US" sz="4000" dirty="0" smtClean="0">
                <a:latin typeface="Balaram"/>
              </a:rPr>
              <a:t> </a:t>
            </a:r>
            <a:r>
              <a:rPr lang="en-US" sz="4000" dirty="0" err="1" smtClean="0">
                <a:latin typeface="Balaram"/>
              </a:rPr>
              <a:t>srantah</a:t>
            </a:r>
            <a:r>
              <a:rPr lang="en-US" sz="4000" dirty="0" smtClean="0">
                <a:latin typeface="Balaram"/>
              </a:rPr>
              <a:t> </a:t>
            </a:r>
            <a:r>
              <a:rPr lang="en-US" sz="4000" dirty="0" err="1" smtClean="0">
                <a:latin typeface="Balaram"/>
              </a:rPr>
              <a:t>ksudhitas</a:t>
            </a:r>
            <a:r>
              <a:rPr lang="en-US" sz="4000" dirty="0" smtClean="0">
                <a:latin typeface="Balaram"/>
              </a:rPr>
              <a:t> </a:t>
            </a:r>
            <a:r>
              <a:rPr lang="en-US" sz="4000" dirty="0" err="1" smtClean="0">
                <a:latin typeface="Balaram"/>
              </a:rPr>
              <a:t>trsito</a:t>
            </a:r>
            <a:r>
              <a:rPr lang="en-US" sz="4000" dirty="0" smtClean="0">
                <a:latin typeface="Balaram"/>
              </a:rPr>
              <a:t> </a:t>
            </a:r>
            <a:r>
              <a:rPr lang="en-US" sz="4000" dirty="0" err="1" smtClean="0">
                <a:latin typeface="Balaram"/>
              </a:rPr>
              <a:t>bhrsam</a:t>
            </a:r>
            <a:r>
              <a:rPr lang="en-US" sz="4000" dirty="0" smtClean="0">
                <a:latin typeface="Balaram"/>
              </a:rPr>
              <a:t/>
            </a:r>
            <a:br>
              <a:rPr lang="en-US" sz="4000" dirty="0" smtClean="0">
                <a:latin typeface="Balaram"/>
              </a:rPr>
            </a:br>
            <a:r>
              <a:rPr lang="en-US" sz="4000" dirty="0" err="1" smtClean="0">
                <a:latin typeface="Balaram"/>
              </a:rPr>
              <a:t>jalasayam</a:t>
            </a:r>
            <a:r>
              <a:rPr lang="en-US" sz="4000" dirty="0" smtClean="0">
                <a:latin typeface="Balaram"/>
              </a:rPr>
              <a:t> </a:t>
            </a:r>
            <a:r>
              <a:rPr lang="en-US" sz="4000" dirty="0" err="1" smtClean="0">
                <a:latin typeface="Balaram"/>
              </a:rPr>
              <a:t>acaksanah</a:t>
            </a:r>
            <a:r>
              <a:rPr lang="en-US" sz="4000" dirty="0" smtClean="0">
                <a:latin typeface="Balaram"/>
              </a:rPr>
              <a:t> </a:t>
            </a:r>
            <a:r>
              <a:rPr lang="en-US" sz="4000" dirty="0" err="1" smtClean="0">
                <a:latin typeface="Balaram"/>
              </a:rPr>
              <a:t>pravivesa</a:t>
            </a:r>
            <a:r>
              <a:rPr lang="en-US" sz="4000" dirty="0" smtClean="0">
                <a:latin typeface="Balaram"/>
              </a:rPr>
              <a:t> tam </a:t>
            </a:r>
            <a:r>
              <a:rPr lang="en-US" sz="4000" dirty="0" err="1" smtClean="0">
                <a:latin typeface="Balaram"/>
              </a:rPr>
              <a:t>asramam</a:t>
            </a:r>
            <a:r>
              <a:rPr lang="en-US" sz="4000" dirty="0" smtClean="0">
                <a:latin typeface="Balaram"/>
              </a:rPr>
              <a:t/>
            </a:r>
            <a:br>
              <a:rPr lang="en-US" sz="4000" dirty="0" smtClean="0">
                <a:latin typeface="Balaram"/>
              </a:rPr>
            </a:br>
            <a:r>
              <a:rPr lang="en-US" sz="4000" dirty="0" err="1" smtClean="0">
                <a:latin typeface="Balaram"/>
              </a:rPr>
              <a:t>dadarsa</a:t>
            </a:r>
            <a:r>
              <a:rPr lang="en-US" sz="4000" dirty="0" smtClean="0">
                <a:latin typeface="Balaram"/>
              </a:rPr>
              <a:t> </a:t>
            </a:r>
            <a:r>
              <a:rPr lang="en-US" sz="4000" dirty="0" err="1" smtClean="0">
                <a:latin typeface="Balaram"/>
              </a:rPr>
              <a:t>munim</a:t>
            </a:r>
            <a:r>
              <a:rPr lang="en-US" sz="4000" dirty="0" smtClean="0">
                <a:latin typeface="Balaram"/>
              </a:rPr>
              <a:t> </a:t>
            </a:r>
            <a:r>
              <a:rPr lang="en-US" sz="4000" dirty="0" err="1" smtClean="0">
                <a:latin typeface="Balaram"/>
              </a:rPr>
              <a:t>asinam</a:t>
            </a:r>
            <a:r>
              <a:rPr lang="en-US" sz="4000" dirty="0" smtClean="0">
                <a:latin typeface="Balaram"/>
              </a:rPr>
              <a:t> </a:t>
            </a:r>
            <a:r>
              <a:rPr lang="en-US" sz="4000" dirty="0" err="1" smtClean="0">
                <a:latin typeface="Balaram"/>
              </a:rPr>
              <a:t>santam</a:t>
            </a:r>
            <a:r>
              <a:rPr lang="en-US" sz="4000" dirty="0" smtClean="0">
                <a:latin typeface="Balaram"/>
              </a:rPr>
              <a:t> </a:t>
            </a:r>
            <a:r>
              <a:rPr lang="en-US" sz="4000" dirty="0" err="1" smtClean="0">
                <a:latin typeface="Balaram"/>
              </a:rPr>
              <a:t>milita-locanam</a:t>
            </a:r>
            <a:endParaRPr lang="en-US" sz="4000" b="1" i="1" dirty="0">
              <a:solidFill>
                <a:srgbClr val="0070C0"/>
              </a:solidFill>
              <a:effectLst>
                <a:outerShdw blurRad="38100" dist="38100" dir="2700000" algn="tl">
                  <a:srgbClr val="000000">
                    <a:alpha val="43137"/>
                  </a:srgbClr>
                </a:outerShdw>
              </a:effectLst>
              <a:latin typeface="Balaram"/>
            </a:endParaRPr>
          </a:p>
        </p:txBody>
      </p:sp>
      <p:sp>
        <p:nvSpPr>
          <p:cNvPr id="3" name="Content Placeholder 2"/>
          <p:cNvSpPr>
            <a:spLocks noGrp="1"/>
          </p:cNvSpPr>
          <p:nvPr>
            <p:ph idx="1"/>
          </p:nvPr>
        </p:nvSpPr>
        <p:spPr>
          <a:xfrm>
            <a:off x="1066800" y="3124200"/>
            <a:ext cx="7866888" cy="3581400"/>
          </a:xfrm>
        </p:spPr>
        <p:txBody>
          <a:bodyPr>
            <a:noAutofit/>
          </a:bodyPr>
          <a:lstStyle/>
          <a:p>
            <a:pPr>
              <a:buNone/>
            </a:pPr>
            <a:r>
              <a:rPr lang="en-US" sz="3600" b="1" i="1" dirty="0" smtClean="0">
                <a:solidFill>
                  <a:srgbClr val="0070C0"/>
                </a:solidFill>
                <a:latin typeface="Balaram"/>
              </a:rPr>
              <a:t>Once upon a time Maharaja </a:t>
            </a:r>
            <a:r>
              <a:rPr lang="en-US" sz="3600" b="1" i="1" dirty="0" err="1" smtClean="0">
                <a:solidFill>
                  <a:srgbClr val="0070C0"/>
                </a:solidFill>
                <a:latin typeface="Balaram"/>
              </a:rPr>
              <a:t>Pariksit</a:t>
            </a:r>
            <a:r>
              <a:rPr lang="en-US" sz="3600" b="1" i="1" dirty="0" smtClean="0">
                <a:solidFill>
                  <a:srgbClr val="0070C0"/>
                </a:solidFill>
                <a:latin typeface="Balaram"/>
              </a:rPr>
              <a:t>, while engaged in hunting in the forest with bow and arrows, became extremely fatigued, hungry and thirsty while following the stags. While searching for a reservoir of water, he entered the hermitage of the well-known </a:t>
            </a:r>
            <a:r>
              <a:rPr lang="en-US" sz="3600" b="1" i="1" dirty="0" err="1" smtClean="0">
                <a:solidFill>
                  <a:srgbClr val="0070C0"/>
                </a:solidFill>
                <a:latin typeface="Balaram"/>
              </a:rPr>
              <a:t>Samika</a:t>
            </a:r>
            <a:r>
              <a:rPr lang="en-US" sz="3600" b="1" i="1" dirty="0" smtClean="0">
                <a:solidFill>
                  <a:srgbClr val="0070C0"/>
                </a:solidFill>
                <a:latin typeface="Balaram"/>
              </a:rPr>
              <a:t> </a:t>
            </a:r>
            <a:r>
              <a:rPr lang="en-US" sz="3600" b="1" i="1" dirty="0" err="1" smtClean="0">
                <a:solidFill>
                  <a:srgbClr val="0070C0"/>
                </a:solidFill>
                <a:latin typeface="Balaram"/>
              </a:rPr>
              <a:t>Rsi</a:t>
            </a:r>
            <a:r>
              <a:rPr lang="en-US" sz="3600" b="1" i="1" dirty="0" smtClean="0">
                <a:solidFill>
                  <a:srgbClr val="0070C0"/>
                </a:solidFill>
                <a:latin typeface="Balaram"/>
              </a:rPr>
              <a:t> and saw the sage sitting silently with closed eyes.</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609600"/>
          </a:xfrm>
        </p:spPr>
        <p:txBody>
          <a:bodyPr>
            <a:normAutofit fontScale="90000"/>
          </a:bodyPr>
          <a:lstStyle/>
          <a:p>
            <a:pPr algn="ctr"/>
            <a:r>
              <a:rPr lang="en-US" b="1" dirty="0" smtClean="0">
                <a:solidFill>
                  <a:srgbClr val="00B050"/>
                </a:solidFill>
                <a:effectLst>
                  <a:outerShdw blurRad="38100" dist="38100" dir="2700000" algn="tl">
                    <a:srgbClr val="000000">
                      <a:alpha val="43137"/>
                    </a:srgbClr>
                  </a:outerShdw>
                </a:effectLst>
                <a:latin typeface="Balaram" pitchFamily="2" charset="0"/>
              </a:rPr>
              <a:t>Key points</a:t>
            </a:r>
            <a:endParaRPr lang="en-US" b="1" dirty="0">
              <a:solidFill>
                <a:srgbClr val="00B050"/>
              </a:solidFill>
              <a:effectLst>
                <a:outerShdw blurRad="38100" dist="38100" dir="2700000" algn="tl">
                  <a:srgbClr val="000000">
                    <a:alpha val="43137"/>
                  </a:srgbClr>
                </a:outerShdw>
              </a:effectLst>
              <a:latin typeface="Balaram" pitchFamily="2" charset="0"/>
            </a:endParaRPr>
          </a:p>
        </p:txBody>
      </p:sp>
      <p:sp>
        <p:nvSpPr>
          <p:cNvPr id="3" name="Content Placeholder 2"/>
          <p:cNvSpPr>
            <a:spLocks noGrp="1"/>
          </p:cNvSpPr>
          <p:nvPr>
            <p:ph idx="1"/>
          </p:nvPr>
        </p:nvSpPr>
        <p:spPr>
          <a:xfrm>
            <a:off x="914400" y="381000"/>
            <a:ext cx="8229600" cy="6477000"/>
          </a:xfrm>
        </p:spPr>
        <p:txBody>
          <a:bodyPr>
            <a:noAutofit/>
          </a:bodyPr>
          <a:lstStyle/>
          <a:p>
            <a:pPr marL="182880" indent="-182880">
              <a:spcBef>
                <a:spcPts val="0"/>
              </a:spcBef>
            </a:pPr>
            <a:r>
              <a:rPr lang="en-US" sz="2400" b="1" i="1" dirty="0" smtClean="0">
                <a:solidFill>
                  <a:srgbClr val="0070C0"/>
                </a:solidFill>
                <a:latin typeface="Balaram"/>
              </a:rPr>
              <a:t>Maharaja </a:t>
            </a:r>
            <a:r>
              <a:rPr lang="en-US" sz="2400" b="1" i="1" dirty="0" err="1" smtClean="0">
                <a:solidFill>
                  <a:srgbClr val="0070C0"/>
                </a:solidFill>
                <a:latin typeface="Balaram"/>
              </a:rPr>
              <a:t>Pariksit</a:t>
            </a:r>
            <a:r>
              <a:rPr lang="en-US" sz="2400" b="1" i="1" dirty="0" smtClean="0">
                <a:solidFill>
                  <a:srgbClr val="0070C0"/>
                </a:solidFill>
                <a:latin typeface="Balaram"/>
              </a:rPr>
              <a:t> was a pure devotee of the Lord, and there was no reason for him to become extremely fatigued, hungry and thirsty because a devotee of the Lord never becomes perturbed by such bodily demands. But by the desire of the Lord, even such a devotee can become apparently fatigued and thirsty just to create a situation favorable for his renunciation of worldly activities. One has to give up all attachment for worldly relations before one is able to go back to Godhead, and thus when a devotee is too much absorbed in worldly affairs, the Lord creates a situation to cause indifference. The Supreme Lord never forgets His pure devotee, even though he may be engaged in so called worldly affairs. Sometimes He creates an awkward situation, and the devotee becomes obliged to renounce all worldly affairs. The devotee can understand by the signal of the Lord, but others take it to be unfavorable and frustrating.</a:t>
            </a:r>
          </a:p>
          <a:p>
            <a:pPr marL="182880" indent="-182880">
              <a:spcBef>
                <a:spcPts val="0"/>
              </a:spcBef>
            </a:pPr>
            <a:r>
              <a:rPr lang="en-US" sz="2400" b="1" i="1" dirty="0" smtClean="0">
                <a:solidFill>
                  <a:srgbClr val="0070C0"/>
                </a:solidFill>
                <a:latin typeface="Balaram"/>
              </a:rPr>
              <a:t> </a:t>
            </a:r>
            <a:r>
              <a:rPr lang="en-US" sz="2400" b="1" i="1" dirty="0" smtClean="0">
                <a:solidFill>
                  <a:srgbClr val="C00000"/>
                </a:solidFill>
                <a:latin typeface="Balaram"/>
              </a:rPr>
              <a:t>Maharaja </a:t>
            </a:r>
            <a:r>
              <a:rPr lang="en-US" sz="2400" b="1" i="1" dirty="0" err="1" smtClean="0">
                <a:solidFill>
                  <a:srgbClr val="C00000"/>
                </a:solidFill>
                <a:latin typeface="Balaram"/>
              </a:rPr>
              <a:t>Pariksit</a:t>
            </a:r>
            <a:r>
              <a:rPr lang="en-US" sz="2400" b="1" i="1" dirty="0" smtClean="0">
                <a:solidFill>
                  <a:srgbClr val="C00000"/>
                </a:solidFill>
                <a:latin typeface="Balaram"/>
              </a:rPr>
              <a:t> was to become the medium for the revelation of </a:t>
            </a:r>
            <a:r>
              <a:rPr lang="en-US" sz="2400" b="1" i="1" dirty="0" err="1" smtClean="0">
                <a:solidFill>
                  <a:srgbClr val="C00000"/>
                </a:solidFill>
                <a:latin typeface="Balaram"/>
              </a:rPr>
              <a:t>Srimad-Bhagavatam</a:t>
            </a:r>
            <a:r>
              <a:rPr lang="en-US" sz="2400" b="1" i="1" dirty="0" smtClean="0">
                <a:solidFill>
                  <a:srgbClr val="C00000"/>
                </a:solidFill>
                <a:latin typeface="Balaram"/>
              </a:rPr>
              <a:t> by Lord Sri </a:t>
            </a:r>
            <a:r>
              <a:rPr lang="en-US" sz="2400" b="1" i="1" dirty="0" err="1" smtClean="0">
                <a:solidFill>
                  <a:srgbClr val="C00000"/>
                </a:solidFill>
                <a:latin typeface="Balaram"/>
              </a:rPr>
              <a:t>Krishnaa</a:t>
            </a:r>
            <a:r>
              <a:rPr lang="en-US" sz="2400" b="1" i="1" dirty="0" smtClean="0">
                <a:solidFill>
                  <a:srgbClr val="C00000"/>
                </a:solidFill>
                <a:latin typeface="Balaram"/>
              </a:rPr>
              <a:t>, as his grandfather </a:t>
            </a:r>
            <a:r>
              <a:rPr lang="en-US" sz="2400" b="1" i="1" dirty="0" err="1" smtClean="0">
                <a:solidFill>
                  <a:srgbClr val="C00000"/>
                </a:solidFill>
                <a:latin typeface="Balaram"/>
              </a:rPr>
              <a:t>Arjuna</a:t>
            </a:r>
            <a:r>
              <a:rPr lang="en-US" sz="2400" b="1" i="1" dirty="0" smtClean="0">
                <a:solidFill>
                  <a:srgbClr val="C00000"/>
                </a:solidFill>
                <a:latin typeface="Balaram"/>
              </a:rPr>
              <a:t> was the medium for the </a:t>
            </a:r>
            <a:r>
              <a:rPr lang="en-US" sz="2400" b="1" i="1" dirty="0" err="1" smtClean="0">
                <a:solidFill>
                  <a:srgbClr val="C00000"/>
                </a:solidFill>
                <a:latin typeface="Balaram"/>
              </a:rPr>
              <a:t>Bhagavad-gita</a:t>
            </a:r>
            <a:r>
              <a:rPr lang="en-US" sz="2400" b="1" i="1" dirty="0" smtClean="0">
                <a:solidFill>
                  <a:srgbClr val="C00000"/>
                </a:solidFill>
                <a:latin typeface="Balaram"/>
              </a:rPr>
              <a:t>. Had </a:t>
            </a:r>
            <a:r>
              <a:rPr lang="en-US" sz="2400" b="1" i="1" dirty="0" err="1" smtClean="0">
                <a:solidFill>
                  <a:srgbClr val="C00000"/>
                </a:solidFill>
                <a:latin typeface="Balaram"/>
              </a:rPr>
              <a:t>Arjuna</a:t>
            </a:r>
            <a:r>
              <a:rPr lang="en-US" sz="2400" b="1" i="1" dirty="0" smtClean="0">
                <a:solidFill>
                  <a:srgbClr val="C00000"/>
                </a:solidFill>
                <a:latin typeface="Balaram"/>
              </a:rPr>
              <a:t> not been taken up with an illusion of family affection by the will of the Lord, the </a:t>
            </a:r>
            <a:r>
              <a:rPr lang="en-US" sz="2400" b="1" i="1" dirty="0" err="1" smtClean="0">
                <a:solidFill>
                  <a:srgbClr val="C00000"/>
                </a:solidFill>
                <a:latin typeface="Balaram"/>
              </a:rPr>
              <a:t>Bhagavad-gita</a:t>
            </a:r>
            <a:r>
              <a:rPr lang="en-US" sz="2400" b="1" i="1" dirty="0" smtClean="0">
                <a:solidFill>
                  <a:srgbClr val="C00000"/>
                </a:solidFill>
                <a:latin typeface="Balaram"/>
              </a:rPr>
              <a:t> would not have been spoken by the Lord Himself for the good of all concerned. Similarly, had Maharaja </a:t>
            </a:r>
            <a:r>
              <a:rPr lang="en-US" sz="2400" b="1" i="1" dirty="0" err="1" smtClean="0">
                <a:solidFill>
                  <a:srgbClr val="C00000"/>
                </a:solidFill>
                <a:latin typeface="Balaram"/>
              </a:rPr>
              <a:t>Pariksit</a:t>
            </a:r>
            <a:r>
              <a:rPr lang="en-US" sz="2400" b="1" i="1" dirty="0" smtClean="0">
                <a:solidFill>
                  <a:srgbClr val="C00000"/>
                </a:solidFill>
                <a:latin typeface="Balaram"/>
              </a:rPr>
              <a:t> not been fatigued, hungry and thirsty at this time, </a:t>
            </a:r>
            <a:r>
              <a:rPr lang="en-US" sz="2400" b="1" i="1" dirty="0" err="1" smtClean="0">
                <a:solidFill>
                  <a:srgbClr val="C00000"/>
                </a:solidFill>
                <a:latin typeface="Balaram"/>
              </a:rPr>
              <a:t>Srimad-Bhagavatam</a:t>
            </a:r>
            <a:r>
              <a:rPr lang="en-US" sz="2400" b="1" i="1" dirty="0" smtClean="0">
                <a:solidFill>
                  <a:srgbClr val="C00000"/>
                </a:solidFill>
                <a:latin typeface="Balaram"/>
              </a:rPr>
              <a:t> would not have been spoken by </a:t>
            </a:r>
            <a:r>
              <a:rPr lang="en-US" sz="2400" b="1" i="1" dirty="0" err="1" smtClean="0">
                <a:solidFill>
                  <a:srgbClr val="C00000"/>
                </a:solidFill>
                <a:latin typeface="Balaram"/>
              </a:rPr>
              <a:t>Srila</a:t>
            </a:r>
            <a:r>
              <a:rPr lang="en-US" sz="2400" b="1" i="1" dirty="0" smtClean="0">
                <a:solidFill>
                  <a:srgbClr val="C00000"/>
                </a:solidFill>
                <a:latin typeface="Balaram"/>
              </a:rPr>
              <a:t> </a:t>
            </a:r>
            <a:r>
              <a:rPr lang="en-US" sz="2400" b="1" i="1" dirty="0" err="1" smtClean="0">
                <a:solidFill>
                  <a:srgbClr val="C00000"/>
                </a:solidFill>
                <a:latin typeface="Balaram"/>
              </a:rPr>
              <a:t>Sukadeva</a:t>
            </a:r>
            <a:r>
              <a:rPr lang="en-US" sz="2400" b="1" i="1" dirty="0" smtClean="0">
                <a:solidFill>
                  <a:srgbClr val="C00000"/>
                </a:solidFill>
                <a:latin typeface="Balaram"/>
              </a:rPr>
              <a:t> </a:t>
            </a:r>
            <a:r>
              <a:rPr lang="en-US" sz="2400" b="1" i="1" dirty="0" err="1" smtClean="0">
                <a:solidFill>
                  <a:srgbClr val="C00000"/>
                </a:solidFill>
                <a:latin typeface="Balaram"/>
              </a:rPr>
              <a:t>Goswami</a:t>
            </a:r>
            <a:r>
              <a:rPr lang="en-US" sz="2400" b="1" i="1" dirty="0" smtClean="0">
                <a:solidFill>
                  <a:srgbClr val="C00000"/>
                </a:solidFill>
                <a:latin typeface="Balaram"/>
              </a:rPr>
              <a:t>, the prime authority of </a:t>
            </a:r>
            <a:r>
              <a:rPr lang="en-US" sz="2400" b="1" i="1" dirty="0" err="1" smtClean="0">
                <a:solidFill>
                  <a:srgbClr val="C00000"/>
                </a:solidFill>
                <a:latin typeface="Balaram"/>
              </a:rPr>
              <a:t>Srimad-Bhagavatam</a:t>
            </a:r>
            <a:r>
              <a:rPr lang="en-US" sz="2400" b="1" i="1" dirty="0" smtClean="0">
                <a:solidFill>
                  <a:srgbClr val="C00000"/>
                </a:solidFill>
                <a:latin typeface="Balaram"/>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3276600"/>
          </a:xfrm>
        </p:spPr>
        <p:txBody>
          <a:bodyPr>
            <a:normAutofit/>
          </a:bodyPr>
          <a:lstStyle/>
          <a:p>
            <a:pPr algn="ctr"/>
            <a:r>
              <a:rPr lang="en-US" b="1" i="1" dirty="0" smtClean="0">
                <a:solidFill>
                  <a:srgbClr val="00B050"/>
                </a:solidFill>
                <a:effectLst>
                  <a:outerShdw blurRad="38100" dist="38100" dir="2700000" algn="tl">
                    <a:srgbClr val="000000">
                      <a:alpha val="43137"/>
                    </a:srgbClr>
                  </a:outerShdw>
                </a:effectLst>
                <a:latin typeface="Balaram"/>
              </a:rPr>
              <a:t>[SB 1.18.26] </a:t>
            </a:r>
            <a:br>
              <a:rPr lang="en-US" b="1" i="1" dirty="0" smtClean="0">
                <a:solidFill>
                  <a:srgbClr val="00B050"/>
                </a:solidFill>
                <a:effectLst>
                  <a:outerShdw blurRad="38100" dist="38100" dir="2700000" algn="tl">
                    <a:srgbClr val="000000">
                      <a:alpha val="43137"/>
                    </a:srgbClr>
                  </a:outerShdw>
                </a:effectLst>
                <a:latin typeface="Balaram"/>
              </a:rPr>
            </a:br>
            <a:r>
              <a:rPr lang="en-US" sz="4000" b="1" i="1" dirty="0" smtClean="0">
                <a:solidFill>
                  <a:srgbClr val="00B050"/>
                </a:solidFill>
                <a:latin typeface="Balaram"/>
              </a:rPr>
              <a:t> </a:t>
            </a:r>
            <a:r>
              <a:rPr lang="en-US" sz="4000" dirty="0" err="1" smtClean="0">
                <a:latin typeface="Balaram"/>
              </a:rPr>
              <a:t>pratiruddhendriya-pranamano</a:t>
            </a:r>
            <a:r>
              <a:rPr lang="en-US" sz="4000" dirty="0" smtClean="0">
                <a:latin typeface="Balaram"/>
              </a:rPr>
              <a:t>-</a:t>
            </a:r>
            <a:br>
              <a:rPr lang="en-US" sz="4000" dirty="0" smtClean="0">
                <a:latin typeface="Balaram"/>
              </a:rPr>
            </a:br>
            <a:r>
              <a:rPr lang="en-US" sz="4000" dirty="0" err="1" smtClean="0">
                <a:latin typeface="Balaram"/>
              </a:rPr>
              <a:t>buddhim</a:t>
            </a:r>
            <a:r>
              <a:rPr lang="en-US" sz="4000" dirty="0" smtClean="0">
                <a:latin typeface="Balaram"/>
              </a:rPr>
              <a:t> </a:t>
            </a:r>
            <a:r>
              <a:rPr lang="en-US" sz="4000" dirty="0" err="1" smtClean="0">
                <a:latin typeface="Balaram"/>
              </a:rPr>
              <a:t>uparatam</a:t>
            </a:r>
            <a:r>
              <a:rPr lang="en-US" sz="4000" dirty="0" smtClean="0">
                <a:latin typeface="Balaram"/>
              </a:rPr>
              <a:t/>
            </a:r>
            <a:br>
              <a:rPr lang="en-US" sz="4000" dirty="0" smtClean="0">
                <a:latin typeface="Balaram"/>
              </a:rPr>
            </a:br>
            <a:r>
              <a:rPr lang="en-US" sz="4000" dirty="0" err="1" smtClean="0">
                <a:latin typeface="Balaram"/>
              </a:rPr>
              <a:t>sthana-trayat</a:t>
            </a:r>
            <a:r>
              <a:rPr lang="en-US" sz="4000" dirty="0" smtClean="0">
                <a:latin typeface="Balaram"/>
              </a:rPr>
              <a:t> </a:t>
            </a:r>
            <a:r>
              <a:rPr lang="en-US" sz="4000" dirty="0" err="1" smtClean="0">
                <a:latin typeface="Balaram"/>
              </a:rPr>
              <a:t>param</a:t>
            </a:r>
            <a:r>
              <a:rPr lang="en-US" sz="4000" dirty="0" smtClean="0">
                <a:latin typeface="Balaram"/>
              </a:rPr>
              <a:t> </a:t>
            </a:r>
            <a:r>
              <a:rPr lang="en-US" sz="4000" dirty="0" err="1" smtClean="0">
                <a:latin typeface="Balaram"/>
              </a:rPr>
              <a:t>praptam</a:t>
            </a:r>
            <a:r>
              <a:rPr lang="en-US" sz="4000" dirty="0" smtClean="0">
                <a:latin typeface="Balaram"/>
              </a:rPr>
              <a:t/>
            </a:r>
            <a:br>
              <a:rPr lang="en-US" sz="4000" dirty="0" smtClean="0">
                <a:latin typeface="Balaram"/>
              </a:rPr>
            </a:br>
            <a:r>
              <a:rPr lang="en-US" sz="4000" dirty="0" err="1" smtClean="0">
                <a:latin typeface="Balaram"/>
              </a:rPr>
              <a:t>brahma-bhutam</a:t>
            </a:r>
            <a:r>
              <a:rPr lang="en-US" sz="4000" dirty="0" smtClean="0">
                <a:latin typeface="Balaram"/>
              </a:rPr>
              <a:t> </a:t>
            </a:r>
            <a:r>
              <a:rPr lang="en-US" sz="4000" dirty="0" err="1" smtClean="0">
                <a:latin typeface="Balaram"/>
              </a:rPr>
              <a:t>avikriyam</a:t>
            </a:r>
            <a:endParaRPr lang="en-US" sz="4000" b="1" i="1" dirty="0">
              <a:solidFill>
                <a:srgbClr val="00B050"/>
              </a:solidFill>
              <a:effectLst>
                <a:outerShdw blurRad="38100" dist="38100" dir="2700000" algn="tl">
                  <a:srgbClr val="000000">
                    <a:alpha val="43137"/>
                  </a:srgbClr>
                </a:outerShdw>
              </a:effectLst>
              <a:latin typeface="Balaram"/>
            </a:endParaRPr>
          </a:p>
        </p:txBody>
      </p:sp>
      <p:sp>
        <p:nvSpPr>
          <p:cNvPr id="3" name="Content Placeholder 2"/>
          <p:cNvSpPr>
            <a:spLocks noGrp="1"/>
          </p:cNvSpPr>
          <p:nvPr>
            <p:ph idx="1"/>
          </p:nvPr>
        </p:nvSpPr>
        <p:spPr>
          <a:xfrm>
            <a:off x="990600" y="3048000"/>
            <a:ext cx="8153400" cy="3581400"/>
          </a:xfrm>
        </p:spPr>
        <p:txBody>
          <a:bodyPr>
            <a:noAutofit/>
          </a:bodyPr>
          <a:lstStyle/>
          <a:p>
            <a:pPr>
              <a:buNone/>
            </a:pPr>
            <a:r>
              <a:rPr lang="en-US" sz="3900" b="1" i="1" dirty="0" smtClean="0">
                <a:solidFill>
                  <a:srgbClr val="0070C0"/>
                </a:solidFill>
                <a:latin typeface="Balaram"/>
              </a:rPr>
              <a:t>The </a:t>
            </a:r>
            <a:r>
              <a:rPr lang="en-US" sz="3900" b="1" i="1" dirty="0" err="1" smtClean="0">
                <a:solidFill>
                  <a:srgbClr val="0070C0"/>
                </a:solidFill>
                <a:latin typeface="Balaram"/>
              </a:rPr>
              <a:t>muni's</a:t>
            </a:r>
            <a:r>
              <a:rPr lang="en-US" sz="3900" b="1" i="1" dirty="0" smtClean="0">
                <a:solidFill>
                  <a:srgbClr val="0070C0"/>
                </a:solidFill>
                <a:latin typeface="Balaram"/>
              </a:rPr>
              <a:t> sense organs, breath, mind and intelligence were all restrained from material activities, and he was situated in a trance apart from the three [wakefulness, dream and unconsciousness], having achieved a transcendental position qualitatively equal with the Supreme Absolute.</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2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09600"/>
          </a:xfrm>
        </p:spPr>
        <p:txBody>
          <a:bodyPr>
            <a:normAutofit fontScale="90000"/>
          </a:bodyPr>
          <a:lstStyle/>
          <a:p>
            <a:pPr algn="ctr"/>
            <a:r>
              <a:rPr lang="en-US" b="1" dirty="0" smtClean="0">
                <a:solidFill>
                  <a:srgbClr val="00B050"/>
                </a:solidFill>
                <a:effectLst>
                  <a:outerShdw blurRad="38100" dist="38100" dir="2700000" algn="tl">
                    <a:srgbClr val="000000">
                      <a:alpha val="43137"/>
                    </a:srgbClr>
                  </a:outerShdw>
                </a:effectLst>
                <a:latin typeface="Balaram" pitchFamily="2" charset="0"/>
              </a:rPr>
              <a:t>Key points</a:t>
            </a:r>
            <a:endParaRPr lang="en-US" b="1" dirty="0">
              <a:solidFill>
                <a:srgbClr val="00B050"/>
              </a:solidFill>
              <a:effectLst>
                <a:outerShdw blurRad="38100" dist="38100" dir="2700000" algn="tl">
                  <a:srgbClr val="000000">
                    <a:alpha val="43137"/>
                  </a:srgbClr>
                </a:outerShdw>
              </a:effectLst>
              <a:latin typeface="Balaram" pitchFamily="2" charset="0"/>
            </a:endParaRPr>
          </a:p>
        </p:txBody>
      </p:sp>
      <p:sp>
        <p:nvSpPr>
          <p:cNvPr id="3" name="Content Placeholder 2"/>
          <p:cNvSpPr>
            <a:spLocks noGrp="1"/>
          </p:cNvSpPr>
          <p:nvPr>
            <p:ph idx="1"/>
          </p:nvPr>
        </p:nvSpPr>
        <p:spPr>
          <a:xfrm>
            <a:off x="1066800" y="381000"/>
            <a:ext cx="8077200" cy="6477000"/>
          </a:xfrm>
        </p:spPr>
        <p:txBody>
          <a:bodyPr>
            <a:noAutofit/>
          </a:bodyPr>
          <a:lstStyle/>
          <a:p>
            <a:r>
              <a:rPr lang="en-US" sz="2800" b="1" i="1" dirty="0" smtClean="0">
                <a:solidFill>
                  <a:srgbClr val="0070C0"/>
                </a:solidFill>
                <a:latin typeface="Balaram"/>
              </a:rPr>
              <a:t>The transcendental position is attained by three processes, namely the process of </a:t>
            </a:r>
            <a:r>
              <a:rPr lang="en-US" sz="2800" b="1" i="1" dirty="0" err="1" smtClean="0">
                <a:solidFill>
                  <a:srgbClr val="0070C0"/>
                </a:solidFill>
                <a:latin typeface="Balaram"/>
              </a:rPr>
              <a:t>jnana</a:t>
            </a:r>
            <a:r>
              <a:rPr lang="en-US" sz="2800" b="1" i="1" dirty="0" smtClean="0">
                <a:solidFill>
                  <a:srgbClr val="0070C0"/>
                </a:solidFill>
                <a:latin typeface="Balaram"/>
              </a:rPr>
              <a:t>, or theoretical knowledge of transcendence, the process of yoga, or factual realization of trance by manipulation of the physiological and psychological functions of the body, and the most approved process of </a:t>
            </a:r>
            <a:r>
              <a:rPr lang="en-US" sz="2800" b="1" i="1" dirty="0" err="1" smtClean="0">
                <a:solidFill>
                  <a:srgbClr val="0070C0"/>
                </a:solidFill>
                <a:latin typeface="Balaram"/>
              </a:rPr>
              <a:t>bhakti</a:t>
            </a:r>
            <a:r>
              <a:rPr lang="en-US" sz="2800" b="1" i="1" dirty="0" smtClean="0">
                <a:solidFill>
                  <a:srgbClr val="0070C0"/>
                </a:solidFill>
                <a:latin typeface="Balaram"/>
              </a:rPr>
              <a:t>-yoga, or the engagement of senses in the devotional service of the Lord.</a:t>
            </a:r>
          </a:p>
          <a:p>
            <a:r>
              <a:rPr lang="en-US" sz="2800" b="1" i="1" dirty="0" smtClean="0">
                <a:solidFill>
                  <a:srgbClr val="C00000"/>
                </a:solidFill>
                <a:latin typeface="Balaram"/>
              </a:rPr>
              <a:t>Our material mind and body develop from the living entity, the soul, and being influenced by the three qualities of matter, we forget our real identity. The </a:t>
            </a:r>
            <a:r>
              <a:rPr lang="en-US" sz="2800" b="1" i="1" dirty="0" err="1" smtClean="0">
                <a:solidFill>
                  <a:srgbClr val="C00000"/>
                </a:solidFill>
                <a:latin typeface="Balaram"/>
              </a:rPr>
              <a:t>jnana</a:t>
            </a:r>
            <a:r>
              <a:rPr lang="en-US" sz="2800" b="1" i="1" dirty="0" smtClean="0">
                <a:solidFill>
                  <a:srgbClr val="C00000"/>
                </a:solidFill>
                <a:latin typeface="Balaram"/>
              </a:rPr>
              <a:t> process theoretically speculates about the reality of the soul. But </a:t>
            </a:r>
            <a:r>
              <a:rPr lang="en-US" sz="2800" b="1" i="1" dirty="0" err="1" smtClean="0">
                <a:solidFill>
                  <a:srgbClr val="C00000"/>
                </a:solidFill>
                <a:latin typeface="Balaram"/>
              </a:rPr>
              <a:t>bhakti</a:t>
            </a:r>
            <a:r>
              <a:rPr lang="en-US" sz="2800" b="1" i="1" dirty="0" smtClean="0">
                <a:solidFill>
                  <a:srgbClr val="C00000"/>
                </a:solidFill>
                <a:latin typeface="Balaram"/>
              </a:rPr>
              <a:t>-yoga factually engages the spirit soul in activities.</a:t>
            </a:r>
            <a:endParaRPr lang="en-US" sz="2600" b="1" i="1" dirty="0" smtClean="0">
              <a:solidFill>
                <a:srgbClr val="C00000"/>
              </a:solidFill>
              <a:latin typeface="Balaram"/>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22327</TotalTime>
  <Words>2419</Words>
  <Application>Microsoft Office PowerPoint</Application>
  <PresentationFormat>On-screen Show (4:3)</PresentationFormat>
  <Paragraphs>100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Srimad Bhagavtam  1.18.24-1.18.31  Maharaja Pariksit Cursed by a Brahmana Boy</vt:lpstr>
      <vt:lpstr> SB 1.2.4 </vt:lpstr>
      <vt:lpstr>SB 1.2.18</vt:lpstr>
      <vt:lpstr>Recap (1.18)</vt:lpstr>
      <vt:lpstr>Recap (1.18)</vt:lpstr>
      <vt:lpstr>[SB 1.18.24-25]  ekada dhanur udyamya vicaran mrgayam vane mrgan anugatah srantah ksudhitas trsito bhrsam jalasayam acaksanah pravivesa tam asramam dadarsa munim asinam santam milita-locanam</vt:lpstr>
      <vt:lpstr>Key points</vt:lpstr>
      <vt:lpstr>[SB 1.18.26]   pratiruddhendriya-pranamano- buddhim uparatam sthana-trayat param praptam brahma-bhutam avikriyam</vt:lpstr>
      <vt:lpstr>Key points</vt:lpstr>
      <vt:lpstr>Gradual development of perception from matter to a living entity.</vt:lpstr>
      <vt:lpstr>[SB 1.18.27]  viprakirna-jatacchannam rauravenajinena ca visusyat-talur udakam tatha-bhutam ayacata</vt:lpstr>
      <vt:lpstr>[SB 1.18.28]  alabdha-trna-bhumy-adir asampraptarghya-sunrtah avajnatam ivatmanam manyamanas cukopa ha</vt:lpstr>
      <vt:lpstr>Key points</vt:lpstr>
      <vt:lpstr>Key points</vt:lpstr>
      <vt:lpstr>Punch line</vt:lpstr>
      <vt:lpstr>[SB 1.18.29]   abhuta-purvah sahasa ksut-trdbhyam arditatmanah brahmanam praty abhud brahman matsaro manyur eva ca </vt:lpstr>
      <vt:lpstr>[SB 1.18.30]  sa tu brahma-rser amse gatasum uragam rusa vinirgacchan dhanus-kotya nidhaya puram agatah </vt:lpstr>
      <vt:lpstr>Key points</vt:lpstr>
      <vt:lpstr>[SB 1.18.31]  esa kim nibhrtasesakarano militeksanah mrsa-samadhir ahosvit kim nu syat ksatra-bandhubhih </vt:lpstr>
      <vt:lpstr>Key points</vt:lpstr>
      <vt:lpstr>Key points</vt:lpstr>
      <vt:lpstr>Key points</vt:lpstr>
      <vt:lpstr>Session Summary</vt:lpstr>
      <vt:lpstr>Session Summary</vt:lpstr>
      <vt:lpstr>Punch line</vt:lpstr>
      <vt:lpstr>Srimad Bhagavtam Ki Jai Srila Prabhupada ki Jai</vt:lpstr>
    </vt:vector>
  </TitlesOfParts>
  <Company>Precor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Srimad Bhagavtam 1.2.18-1.1.21</dc:title>
  <dc:creator>Administrator</dc:creator>
  <cp:lastModifiedBy>Precor Inc.</cp:lastModifiedBy>
  <cp:revision>739</cp:revision>
  <dcterms:created xsi:type="dcterms:W3CDTF">2010-04-10T20:26:21Z</dcterms:created>
  <dcterms:modified xsi:type="dcterms:W3CDTF">2012-12-15T19:57:34Z</dcterms:modified>
</cp:coreProperties>
</file>