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3"/>
  </p:notesMasterIdLst>
  <p:sldIdLst>
    <p:sldId id="256" r:id="rId3"/>
    <p:sldId id="329" r:id="rId4"/>
    <p:sldId id="356" r:id="rId5"/>
    <p:sldId id="357" r:id="rId6"/>
    <p:sldId id="429" r:id="rId7"/>
    <p:sldId id="341" r:id="rId8"/>
    <p:sldId id="442" r:id="rId9"/>
    <p:sldId id="430" r:id="rId10"/>
    <p:sldId id="444" r:id="rId11"/>
    <p:sldId id="431" r:id="rId12"/>
    <p:sldId id="445" r:id="rId13"/>
    <p:sldId id="432" r:id="rId14"/>
    <p:sldId id="439" r:id="rId15"/>
    <p:sldId id="440" r:id="rId16"/>
    <p:sldId id="433" r:id="rId17"/>
    <p:sldId id="441" r:id="rId18"/>
    <p:sldId id="434" r:id="rId19"/>
    <p:sldId id="443" r:id="rId20"/>
    <p:sldId id="438" r:id="rId21"/>
    <p:sldId id="35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FFCC"/>
    <a:srgbClr val="000104"/>
    <a:srgbClr val="FF9999"/>
    <a:srgbClr val="CCECFF"/>
    <a:srgbClr val="FFFFFF"/>
    <a:srgbClr val="000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79" autoAdjust="0"/>
  </p:normalViewPr>
  <p:slideViewPr>
    <p:cSldViewPr>
      <p:cViewPr>
        <p:scale>
          <a:sx n="60" d="100"/>
          <a:sy n="60" d="100"/>
        </p:scale>
        <p:origin x="-2232" y="-6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7B2D6D4-37D3-4EB1-8473-52B589CBE934}" type="datetimeFigureOut">
              <a:rPr lang="en-US"/>
              <a:pPr>
                <a:defRPr/>
              </a:pPr>
              <a:t>12/15/2012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6DE2CAC0-F8A4-43D0-A5E0-5456C15BE7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7315D-16E5-4D48-AA31-7AA59297E26E}"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E3F715-9B77-46C7-99FA-8F43FC260A50}"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355986-773A-4858-9EAC-2BC4AA07C643}"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6092 w 5740"/>
                <a:gd name="T1" fmla="*/ 0 h 4316"/>
                <a:gd name="T2" fmla="*/ 0 w 5740"/>
                <a:gd name="T3" fmla="*/ 0 h 4316"/>
                <a:gd name="T4" fmla="*/ 0 w 5740"/>
                <a:gd name="T5" fmla="*/ 0 h 4316"/>
                <a:gd name="T6" fmla="*/ 6092 w 5740"/>
                <a:gd name="T7" fmla="*/ 0 h 4316"/>
                <a:gd name="T8" fmla="*/ 6092 w 5740"/>
                <a:gd name="T9" fmla="*/ 0 h 4316"/>
                <a:gd name="T10" fmla="*/ 6092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8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8 w 382"/>
                  <a:gd name="T19" fmla="*/ 96 h 96"/>
                  <a:gd name="T20" fmla="*/ 282 w 382"/>
                  <a:gd name="T21" fmla="*/ 90 h 96"/>
                  <a:gd name="T22" fmla="*/ 330 w 382"/>
                  <a:gd name="T23" fmla="*/ 84 h 96"/>
                  <a:gd name="T24" fmla="*/ 371 w 382"/>
                  <a:gd name="T25" fmla="*/ 66 h 96"/>
                  <a:gd name="T26" fmla="*/ 401 w 382"/>
                  <a:gd name="T27" fmla="*/ 42 h 96"/>
                  <a:gd name="T28" fmla="*/ 395 w 382"/>
                  <a:gd name="T29" fmla="*/ 42 h 96"/>
                  <a:gd name="T30" fmla="*/ 365 w 382"/>
                  <a:gd name="T31" fmla="*/ 66 h 96"/>
                  <a:gd name="T32" fmla="*/ 324 w 382"/>
                  <a:gd name="T33" fmla="*/ 78 h 96"/>
                  <a:gd name="T34" fmla="*/ 282 w 382"/>
                  <a:gd name="T35" fmla="*/ 90 h 96"/>
                  <a:gd name="T36" fmla="*/ 228 w 382"/>
                  <a:gd name="T37" fmla="*/ 96 h 96"/>
                  <a:gd name="T38" fmla="*/ 228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8 w 185"/>
                  <a:gd name="T5" fmla="*/ 36 h 210"/>
                  <a:gd name="T6" fmla="*/ 174 w 185"/>
                  <a:gd name="T7" fmla="*/ 72 h 210"/>
                  <a:gd name="T8" fmla="*/ 180 w 185"/>
                  <a:gd name="T9" fmla="*/ 90 h 210"/>
                  <a:gd name="T10" fmla="*/ 186 w 185"/>
                  <a:gd name="T11" fmla="*/ 114 h 210"/>
                  <a:gd name="T12" fmla="*/ 180 w 185"/>
                  <a:gd name="T13" fmla="*/ 138 h 210"/>
                  <a:gd name="T14" fmla="*/ 168 w 185"/>
                  <a:gd name="T15" fmla="*/ 162 h 210"/>
                  <a:gd name="T16" fmla="*/ 138 w 185"/>
                  <a:gd name="T17" fmla="*/ 180 h 210"/>
                  <a:gd name="T18" fmla="*/ 90 w 185"/>
                  <a:gd name="T19" fmla="*/ 198 h 210"/>
                  <a:gd name="T20" fmla="*/ 115 w 185"/>
                  <a:gd name="T21" fmla="*/ 210 h 210"/>
                  <a:gd name="T22" fmla="*/ 150 w 185"/>
                  <a:gd name="T23" fmla="*/ 192 h 210"/>
                  <a:gd name="T24" fmla="*/ 180 w 185"/>
                  <a:gd name="T25" fmla="*/ 168 h 210"/>
                  <a:gd name="T26" fmla="*/ 198 w 185"/>
                  <a:gd name="T27" fmla="*/ 144 h 210"/>
                  <a:gd name="T28" fmla="*/ 204 w 185"/>
                  <a:gd name="T29" fmla="*/ 114 h 210"/>
                  <a:gd name="T30" fmla="*/ 198 w 185"/>
                  <a:gd name="T31" fmla="*/ 90 h 210"/>
                  <a:gd name="T32" fmla="*/ 192 w 185"/>
                  <a:gd name="T33" fmla="*/ 66 h 210"/>
                  <a:gd name="T34" fmla="*/ 174 w 185"/>
                  <a:gd name="T35" fmla="*/ 48 h 210"/>
                  <a:gd name="T36" fmla="*/ 150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grpSp>
        </p:grpSp>
      </p:grpSp>
      <p:sp>
        <p:nvSpPr>
          <p:cNvPr id="62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2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36278AA2-791A-460A-96B8-C7D0BB1474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EC3F27A1-7460-4B7E-A86A-E317FBF7C1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A689280-58AA-4280-8B42-0E0B3602C9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80F8A67E-8E82-40A3-AD1A-1466D01672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85E3502A-A11F-46E8-92CD-13CCC93A1D47}" type="slidenum">
              <a:rPr lang="en-US"/>
              <a:pPr>
                <a:defRPr/>
              </a:pPr>
              <a:t>‹#›</a:t>
            </a:fld>
            <a:endParaRPr lang="en-US"/>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CFEAE-4847-488B-A15E-EFF0420F9DF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6DD2E-C007-462C-807C-87A1980EAD0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630F06-B2C2-4FCC-AF82-C90309B510E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43326F-3E7E-4407-8745-774C58473EC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AF1906-43A0-47FD-9CA5-14649B27987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185F8F-ACF3-440D-AD94-813BB7BEA7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A479D447-E5D6-4A49-9A04-D2597828C41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FB6994-36FB-47F5-951B-27172B2AEBE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648B00-9027-4DC3-B886-9777ABDC6CF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1D248C-BD15-419D-B431-C20E9C1F3BC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A51C9-4989-4A55-ADD5-AD01275798C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BC1649-A3E2-47F4-BF00-E44AFB95DA1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64B8823E-4518-4853-88C0-C9EB0C8419BB}" type="slidenum">
              <a:rPr lang="en-US"/>
              <a:pPr>
                <a:defRPr/>
              </a:pPr>
              <a:t>‹#›</a:t>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06477D8-74A6-4A2A-BD9A-C22DCFDE1E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7A2338E7-80D3-45FD-838F-BF64B30113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1B8B421C-263C-43E5-BE05-5CD09E1284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665F0A61-F0BF-4094-9D8B-A436C13C59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A424B7B8-B963-4306-982C-297D7A898B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89859253-7DD9-4D2E-9190-DDAC64BA59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1FB67056-5396-42A1-A363-DEC62E8D70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latin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6092 w 5740"/>
                <a:gd name="T1" fmla="*/ 0 h 4316"/>
                <a:gd name="T2" fmla="*/ 0 w 5740"/>
                <a:gd name="T3" fmla="*/ 0 h 4316"/>
                <a:gd name="T4" fmla="*/ 0 w 5740"/>
                <a:gd name="T5" fmla="*/ 0 h 4316"/>
                <a:gd name="T6" fmla="*/ 6092 w 5740"/>
                <a:gd name="T7" fmla="*/ 0 h 4316"/>
                <a:gd name="T8" fmla="*/ 6092 w 5740"/>
                <a:gd name="T9" fmla="*/ 0 h 4316"/>
                <a:gd name="T10" fmla="*/ 6092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512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endParaRPr>
              </a:p>
            </p:txBody>
          </p:sp>
          <p:sp>
            <p:nvSpPr>
              <p:cNvPr id="512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512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512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endParaRPr>
              </a:p>
            </p:txBody>
          </p:sp>
          <p:sp>
            <p:nvSpPr>
              <p:cNvPr id="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13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endParaRPr>
              </a:p>
            </p:txBody>
          </p:sp>
          <p:sp>
            <p:nvSpPr>
              <p:cNvPr id="513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endParaRPr>
              </a:p>
            </p:txBody>
          </p:sp>
          <p:sp>
            <p:nvSpPr>
              <p:cNvPr id="513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513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513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endParaRPr>
              </a:p>
            </p:txBody>
          </p:sp>
          <p:sp>
            <p:nvSpPr>
              <p:cNvPr id="514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endParaRPr>
              </a:p>
            </p:txBody>
          </p:sp>
          <p:sp>
            <p:nvSpPr>
              <p:cNvPr id="6"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514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514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514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endParaRPr>
              </a:p>
            </p:txBody>
          </p:sp>
          <p:sp>
            <p:nvSpPr>
              <p:cNvPr id="514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endParaRPr>
              </a:p>
            </p:txBody>
          </p:sp>
          <p:sp>
            <p:nvSpPr>
              <p:cNvPr id="514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514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endParaRPr>
              </a:p>
            </p:txBody>
          </p:sp>
          <p:sp>
            <p:nvSpPr>
              <p:cNvPr id="514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endParaRPr>
              </a:p>
            </p:txBody>
          </p:sp>
          <p:sp>
            <p:nvSpPr>
              <p:cNvPr id="514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en-US"/>
              </a:p>
            </p:txBody>
          </p:sp>
          <p:sp>
            <p:nvSpPr>
              <p:cNvPr id="515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15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515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515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515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515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516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516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516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516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en-US"/>
              </a:p>
            </p:txBody>
          </p:sp>
          <p:sp>
            <p:nvSpPr>
              <p:cNvPr id="516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endParaRPr>
              </a:p>
            </p:txBody>
          </p:sp>
          <p:sp>
            <p:nvSpPr>
              <p:cNvPr id="516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516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endParaRPr>
              </a:p>
            </p:txBody>
          </p:sp>
          <p:sp>
            <p:nvSpPr>
              <p:cNvPr id="516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endParaRPr>
              </a:p>
            </p:txBody>
          </p:sp>
          <p:sp>
            <p:nvSpPr>
              <p:cNvPr id="516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517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517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sp>
            <p:nvSpPr>
              <p:cNvPr id="517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endParaRPr>
              </a:p>
            </p:txBody>
          </p:sp>
          <p:sp>
            <p:nvSpPr>
              <p:cNvPr id="517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28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8 w 382"/>
                  <a:gd name="T19" fmla="*/ 96 h 96"/>
                  <a:gd name="T20" fmla="*/ 282 w 382"/>
                  <a:gd name="T21" fmla="*/ 90 h 96"/>
                  <a:gd name="T22" fmla="*/ 330 w 382"/>
                  <a:gd name="T23" fmla="*/ 84 h 96"/>
                  <a:gd name="T24" fmla="*/ 371 w 382"/>
                  <a:gd name="T25" fmla="*/ 66 h 96"/>
                  <a:gd name="T26" fmla="*/ 401 w 382"/>
                  <a:gd name="T27" fmla="*/ 42 h 96"/>
                  <a:gd name="T28" fmla="*/ 395 w 382"/>
                  <a:gd name="T29" fmla="*/ 42 h 96"/>
                  <a:gd name="T30" fmla="*/ 365 w 382"/>
                  <a:gd name="T31" fmla="*/ 66 h 96"/>
                  <a:gd name="T32" fmla="*/ 324 w 382"/>
                  <a:gd name="T33" fmla="*/ 78 h 96"/>
                  <a:gd name="T34" fmla="*/ 282 w 382"/>
                  <a:gd name="T35" fmla="*/ 90 h 96"/>
                  <a:gd name="T36" fmla="*/ 228 w 382"/>
                  <a:gd name="T37" fmla="*/ 96 h 96"/>
                  <a:gd name="T38" fmla="*/ 228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38 w 185"/>
                  <a:gd name="T5" fmla="*/ 36 h 210"/>
                  <a:gd name="T6" fmla="*/ 174 w 185"/>
                  <a:gd name="T7" fmla="*/ 72 h 210"/>
                  <a:gd name="T8" fmla="*/ 180 w 185"/>
                  <a:gd name="T9" fmla="*/ 90 h 210"/>
                  <a:gd name="T10" fmla="*/ 186 w 185"/>
                  <a:gd name="T11" fmla="*/ 114 h 210"/>
                  <a:gd name="T12" fmla="*/ 180 w 185"/>
                  <a:gd name="T13" fmla="*/ 138 h 210"/>
                  <a:gd name="T14" fmla="*/ 168 w 185"/>
                  <a:gd name="T15" fmla="*/ 162 h 210"/>
                  <a:gd name="T16" fmla="*/ 138 w 185"/>
                  <a:gd name="T17" fmla="*/ 180 h 210"/>
                  <a:gd name="T18" fmla="*/ 90 w 185"/>
                  <a:gd name="T19" fmla="*/ 198 h 210"/>
                  <a:gd name="T20" fmla="*/ 115 w 185"/>
                  <a:gd name="T21" fmla="*/ 210 h 210"/>
                  <a:gd name="T22" fmla="*/ 150 w 185"/>
                  <a:gd name="T23" fmla="*/ 192 h 210"/>
                  <a:gd name="T24" fmla="*/ 180 w 185"/>
                  <a:gd name="T25" fmla="*/ 168 h 210"/>
                  <a:gd name="T26" fmla="*/ 198 w 185"/>
                  <a:gd name="T27" fmla="*/ 144 h 210"/>
                  <a:gd name="T28" fmla="*/ 204 w 185"/>
                  <a:gd name="T29" fmla="*/ 114 h 210"/>
                  <a:gd name="T30" fmla="*/ 198 w 185"/>
                  <a:gd name="T31" fmla="*/ 90 h 210"/>
                  <a:gd name="T32" fmla="*/ 192 w 185"/>
                  <a:gd name="T33" fmla="*/ 66 h 210"/>
                  <a:gd name="T34" fmla="*/ 174 w 185"/>
                  <a:gd name="T35" fmla="*/ 48 h 210"/>
                  <a:gd name="T36" fmla="*/ 150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grpSp>
        </p:grpSp>
      </p:grpSp>
      <p:sp>
        <p:nvSpPr>
          <p:cNvPr id="518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18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8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19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19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2F0F2B0D-8966-402B-8ED5-34130E4176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46"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 id="2147485332" r:id="rId10"/>
    <p:sldLayoutId id="2147485333" r:id="rId11"/>
    <p:sldLayoutId id="2147485334" r:id="rId12"/>
    <p:sldLayoutId id="2147485347" r:id="rId13"/>
  </p:sldLayoutIdLst>
  <p:transition spd="med">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FC6570D0-CED2-4F3C-9B57-CC11B98C19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35" r:id="rId1"/>
    <p:sldLayoutId id="2147485336" r:id="rId2"/>
    <p:sldLayoutId id="2147485337" r:id="rId3"/>
    <p:sldLayoutId id="2147485338" r:id="rId4"/>
    <p:sldLayoutId id="2147485339" r:id="rId5"/>
    <p:sldLayoutId id="2147485340" r:id="rId6"/>
    <p:sldLayoutId id="2147485341" r:id="rId7"/>
    <p:sldLayoutId id="2147485342" r:id="rId8"/>
    <p:sldLayoutId id="2147485343" r:id="rId9"/>
    <p:sldLayoutId id="2147485344" r:id="rId10"/>
    <p:sldLayoutId id="2147485345" r:id="rId11"/>
    <p:sldLayoutId id="2147485348" r:id="rId12"/>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4724400" y="1143000"/>
            <a:ext cx="4724400" cy="1066800"/>
          </a:xfrm>
        </p:spPr>
        <p:txBody>
          <a:bodyPr/>
          <a:lstStyle/>
          <a:p>
            <a:pPr eaLnBrk="1" hangingPunct="1">
              <a:lnSpc>
                <a:spcPct val="90000"/>
              </a:lnSpc>
              <a:defRPr/>
            </a:pPr>
            <a:r>
              <a:rPr lang="en-US" sz="3600" b="1" dirty="0" smtClean="0">
                <a:solidFill>
                  <a:srgbClr val="FFC000"/>
                </a:solidFill>
                <a:latin typeface="Balaram" pitchFamily="2" charset="0"/>
              </a:rPr>
              <a:t>SB Canto 1 </a:t>
            </a:r>
            <a:endParaRPr lang="en-US" sz="3600" b="1" dirty="0">
              <a:solidFill>
                <a:srgbClr val="FFC000"/>
              </a:solidFill>
              <a:latin typeface="Balaram" pitchFamily="2" charset="0"/>
            </a:endParaRPr>
          </a:p>
          <a:p>
            <a:pPr eaLnBrk="1" hangingPunct="1">
              <a:lnSpc>
                <a:spcPct val="90000"/>
              </a:lnSpc>
              <a:defRPr/>
            </a:pPr>
            <a:r>
              <a:rPr lang="en-US" sz="3600" b="1" dirty="0" smtClean="0">
                <a:solidFill>
                  <a:srgbClr val="FFC000"/>
                </a:solidFill>
                <a:latin typeface="Balaram" pitchFamily="2" charset="0"/>
              </a:rPr>
              <a:t>18.18-23</a:t>
            </a:r>
          </a:p>
          <a:p>
            <a:pPr eaLnBrk="1" hangingPunct="1">
              <a:lnSpc>
                <a:spcPct val="90000"/>
              </a:lnSpc>
              <a:defRPr/>
            </a:pPr>
            <a:r>
              <a:rPr lang="en-US" sz="3600" b="1" dirty="0" smtClean="0">
                <a:solidFill>
                  <a:schemeClr val="bg2">
                    <a:lumMod val="20000"/>
                    <a:lumOff val="80000"/>
                  </a:schemeClr>
                </a:solidFill>
                <a:latin typeface="Balaram" pitchFamily="2" charset="0"/>
              </a:rPr>
              <a:t> </a:t>
            </a:r>
          </a:p>
          <a:p>
            <a:pPr eaLnBrk="1" hangingPunct="1">
              <a:lnSpc>
                <a:spcPct val="90000"/>
              </a:lnSpc>
              <a:defRPr/>
            </a:pPr>
            <a:r>
              <a:rPr lang="en-US" b="1" dirty="0" smtClean="0">
                <a:solidFill>
                  <a:srgbClr val="FF0000"/>
                </a:solidFill>
                <a:effectLst>
                  <a:outerShdw blurRad="38100" dist="38100" dir="2700000" algn="tl">
                    <a:srgbClr val="000000">
                      <a:alpha val="43137"/>
                    </a:srgbClr>
                  </a:outerShdw>
                </a:effectLst>
                <a:latin typeface="Balaram" pitchFamily="2" charset="0"/>
              </a:rPr>
              <a:t>Maharaja Parikshit cursed by a Brahmana Boy</a:t>
            </a:r>
          </a:p>
        </p:txBody>
      </p:sp>
      <p:sp>
        <p:nvSpPr>
          <p:cNvPr id="4" name="Rectangle 3"/>
          <p:cNvSpPr txBox="1">
            <a:spLocks noChangeArrowheads="1"/>
          </p:cNvSpPr>
          <p:nvPr/>
        </p:nvSpPr>
        <p:spPr bwMode="auto">
          <a:xfrm>
            <a:off x="3810000" y="6400800"/>
            <a:ext cx="6553200" cy="1066800"/>
          </a:xfrm>
          <a:prstGeom prst="rect">
            <a:avLst/>
          </a:prstGeom>
          <a:noFill/>
          <a:ln w="9525">
            <a:noFill/>
            <a:miter lim="800000"/>
            <a:headEnd/>
            <a:tailEnd/>
          </a:ln>
        </p:spPr>
        <p:txBody>
          <a:bodyPr/>
          <a:lstStyle/>
          <a:p>
            <a:pPr algn="ctr" eaLnBrk="1" hangingPunct="1">
              <a:lnSpc>
                <a:spcPct val="90000"/>
              </a:lnSpc>
              <a:spcBef>
                <a:spcPct val="20000"/>
              </a:spcBef>
              <a:defRPr/>
            </a:pPr>
            <a:r>
              <a:rPr lang="en-US" sz="2000" b="1" kern="0" dirty="0">
                <a:solidFill>
                  <a:srgbClr val="FFC000"/>
                </a:solidFill>
                <a:latin typeface="Balaram" pitchFamily="2" charset="0"/>
              </a:rPr>
              <a:t>By </a:t>
            </a:r>
            <a:r>
              <a:rPr lang="en-US" sz="2000" b="1" kern="0" dirty="0" err="1">
                <a:solidFill>
                  <a:srgbClr val="FFC000"/>
                </a:solidFill>
                <a:latin typeface="Balaram" pitchFamily="2" charset="0"/>
              </a:rPr>
              <a:t>Sudevi</a:t>
            </a:r>
            <a:r>
              <a:rPr lang="en-US" sz="2000" b="1" kern="0" dirty="0">
                <a:solidFill>
                  <a:srgbClr val="FFC000"/>
                </a:solidFill>
                <a:latin typeface="Balaram" pitchFamily="2" charset="0"/>
              </a:rPr>
              <a:t> </a:t>
            </a:r>
            <a:r>
              <a:rPr lang="en-US" sz="2000" b="1" kern="0" dirty="0" err="1">
                <a:solidFill>
                  <a:srgbClr val="FFC000"/>
                </a:solidFill>
                <a:latin typeface="Balaram" pitchFamily="2" charset="0"/>
              </a:rPr>
              <a:t>dasi</a:t>
            </a:r>
            <a:endParaRPr lang="en-US" sz="2000" b="1" kern="0" dirty="0">
              <a:solidFill>
                <a:srgbClr val="FFC000"/>
              </a:solidFill>
              <a:latin typeface="Balaram" pitchFamily="2" charset="0"/>
            </a:endParaRPr>
          </a:p>
        </p:txBody>
      </p:sp>
      <p:pic>
        <p:nvPicPr>
          <p:cNvPr id="6148" name="Picture 4"/>
          <p:cNvPicPr>
            <a:picLocks noChangeAspect="1" noChangeArrowheads="1"/>
          </p:cNvPicPr>
          <p:nvPr/>
        </p:nvPicPr>
        <p:blipFill>
          <a:blip r:embed="rId3" cstate="print"/>
          <a:srcRect/>
          <a:stretch>
            <a:fillRect/>
          </a:stretch>
        </p:blipFill>
        <p:spPr bwMode="auto">
          <a:xfrm>
            <a:off x="152400" y="76200"/>
            <a:ext cx="5029200" cy="6705600"/>
          </a:xfrm>
          <a:prstGeom prst="rect">
            <a:avLst/>
          </a:prstGeom>
          <a:ln>
            <a:noFill/>
          </a:ln>
          <a:effectLst>
            <a:softEdge rad="112500"/>
          </a:effectLst>
        </p:spPr>
      </p:pic>
      <p:pic>
        <p:nvPicPr>
          <p:cNvPr id="6149" name="Picture 5" descr="C:\AMC\SB 1.18.1-9\Pictures\20121207_115632.jpg"/>
          <p:cNvPicPr>
            <a:picLocks noChangeAspect="1" noChangeArrowheads="1"/>
          </p:cNvPicPr>
          <p:nvPr/>
        </p:nvPicPr>
        <p:blipFill>
          <a:blip r:embed="rId4" cstate="print"/>
          <a:srcRect/>
          <a:stretch>
            <a:fillRect/>
          </a:stretch>
        </p:blipFill>
        <p:spPr bwMode="auto">
          <a:xfrm>
            <a:off x="3820085" y="3988296"/>
            <a:ext cx="2352115" cy="2869704"/>
          </a:xfrm>
          <a:prstGeom prst="ellipse">
            <a:avLst/>
          </a:prstGeom>
          <a:ln>
            <a:noFill/>
          </a:ln>
          <a:effectLst>
            <a:softEdge rad="112500"/>
          </a:effectLst>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3074" name="Rectangle 2"/>
          <p:cNvSpPr>
            <a:spLocks noGrp="1" noChangeArrowheads="1"/>
          </p:cNvSpPr>
          <p:nvPr>
            <p:ph type="title"/>
          </p:nvPr>
        </p:nvSpPr>
        <p:spPr>
          <a:xfrm>
            <a:off x="0" y="0"/>
            <a:ext cx="9144000" cy="53022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3600" b="1" dirty="0" smtClean="0">
                <a:solidFill>
                  <a:srgbClr val="000104"/>
                </a:solidFill>
                <a:effectLst>
                  <a:outerShdw blurRad="38100" dist="38100" dir="2700000" algn="tl">
                    <a:srgbClr val="FFFFFF"/>
                  </a:outerShdw>
                </a:effectLst>
                <a:latin typeface="Balaram" pitchFamily="2" charset="0"/>
              </a:rPr>
              <a:t>SB. 1.18.20 – </a:t>
            </a:r>
            <a:r>
              <a:rPr lang="en-US" sz="3600" b="1" dirty="0">
                <a:solidFill>
                  <a:srgbClr val="000104"/>
                </a:solidFill>
                <a:effectLst>
                  <a:outerShdw blurRad="38100" dist="38100" dir="2700000" algn="tl">
                    <a:srgbClr val="FFFFFF"/>
                  </a:outerShdw>
                </a:effectLst>
                <a:latin typeface="Balaram" pitchFamily="2" charset="0"/>
              </a:rPr>
              <a:t>Glories of the Supreme Lord</a:t>
            </a:r>
            <a:r>
              <a:rPr lang="en-US" sz="3600" b="1" dirty="0" smtClean="0">
                <a:solidFill>
                  <a:srgbClr val="000104"/>
                </a:solidFill>
                <a:effectLst>
                  <a:outerShdw blurRad="38100" dist="38100" dir="2700000" algn="tl">
                    <a:srgbClr val="FFFFFF"/>
                  </a:outerShdw>
                </a:effectLst>
                <a:latin typeface="Balaram" pitchFamily="2" charset="0"/>
              </a:rPr>
              <a:t>  </a:t>
            </a:r>
          </a:p>
        </p:txBody>
      </p:sp>
      <p:sp>
        <p:nvSpPr>
          <p:cNvPr id="15366" name="Rectangle 7"/>
          <p:cNvSpPr>
            <a:spLocks noChangeArrowheads="1"/>
          </p:cNvSpPr>
          <p:nvPr/>
        </p:nvSpPr>
        <p:spPr bwMode="auto">
          <a:xfrm>
            <a:off x="0" y="5562600"/>
            <a:ext cx="1366838" cy="461963"/>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cxnSp>
        <p:nvCxnSpPr>
          <p:cNvPr id="15367" name="Straight Connector 9"/>
          <p:cNvCxnSpPr>
            <a:cxnSpLocks noChangeShapeType="1"/>
          </p:cNvCxnSpPr>
          <p:nvPr/>
        </p:nvCxnSpPr>
        <p:spPr bwMode="auto">
          <a:xfrm>
            <a:off x="0" y="5486400"/>
            <a:ext cx="9144000" cy="0"/>
          </a:xfrm>
          <a:prstGeom prst="line">
            <a:avLst/>
          </a:prstGeom>
          <a:noFill/>
          <a:ln w="9525" algn="ctr">
            <a:solidFill>
              <a:srgbClr val="000104"/>
            </a:solidFill>
            <a:round/>
            <a:headEnd/>
            <a:tailEnd/>
          </a:ln>
        </p:spPr>
      </p:cxnSp>
      <p:sp>
        <p:nvSpPr>
          <p:cNvPr id="15368" name="Rectangle 5"/>
          <p:cNvSpPr>
            <a:spLocks noChangeArrowheads="1"/>
          </p:cNvSpPr>
          <p:nvPr/>
        </p:nvSpPr>
        <p:spPr bwMode="auto">
          <a:xfrm>
            <a:off x="0" y="3124200"/>
            <a:ext cx="9220200" cy="2308225"/>
          </a:xfrm>
          <a:prstGeom prst="rect">
            <a:avLst/>
          </a:prstGeom>
          <a:noFill/>
          <a:ln w="9525">
            <a:noFill/>
            <a:miter lim="800000"/>
            <a:headEnd/>
            <a:tailEnd/>
          </a:ln>
        </p:spPr>
        <p:txBody>
          <a:bodyPr anchor="ctr">
            <a:spAutoFit/>
          </a:bodyPr>
          <a:lstStyle/>
          <a:p>
            <a:pPr algn="ctr"/>
            <a:r>
              <a:rPr lang="en-US" sz="2400" b="1">
                <a:solidFill>
                  <a:srgbClr val="000104"/>
                </a:solidFill>
                <a:latin typeface="Balaram" pitchFamily="2" charset="0"/>
              </a:rPr>
              <a:t>It is now ascertained that He [the Personality of Godhead] is unlimited and there is none equal to Him. Consequently no one can speak of Him adequately. Great demigods cannot obtain the favor of the goddess of fortune even by prayers, but this very goddess renders service unto the Lord, although He is unwilling to have such service.</a:t>
            </a:r>
            <a:endParaRPr lang="en-US" sz="2100" b="1">
              <a:solidFill>
                <a:srgbClr val="000104"/>
              </a:solidFill>
              <a:latin typeface="Balaram" pitchFamily="2" charset="0"/>
            </a:endParaRPr>
          </a:p>
        </p:txBody>
      </p:sp>
      <p:sp>
        <p:nvSpPr>
          <p:cNvPr id="15369" name="Rectangle 4"/>
          <p:cNvSpPr>
            <a:spLocks noChangeArrowheads="1"/>
          </p:cNvSpPr>
          <p:nvPr/>
        </p:nvSpPr>
        <p:spPr bwMode="auto">
          <a:xfrm>
            <a:off x="3559175" y="685800"/>
            <a:ext cx="5584825" cy="3108325"/>
          </a:xfrm>
          <a:prstGeom prst="rect">
            <a:avLst/>
          </a:prstGeom>
          <a:noFill/>
          <a:ln w="9525">
            <a:noFill/>
            <a:miter lim="800000"/>
            <a:headEnd/>
            <a:tailEnd/>
          </a:ln>
        </p:spPr>
        <p:txBody>
          <a:bodyPr wrap="none" anchor="ctr">
            <a:spAutoFit/>
          </a:bodyPr>
          <a:lstStyle/>
          <a:p>
            <a:pPr algn="ctr"/>
            <a:r>
              <a:rPr lang="en-US" sz="2800" i="1">
                <a:solidFill>
                  <a:srgbClr val="000104"/>
                </a:solidFill>
                <a:latin typeface="Balaram" pitchFamily="2" charset="0"/>
              </a:rPr>
              <a:t>etävatälaà nanu sücitena</a:t>
            </a:r>
          </a:p>
          <a:p>
            <a:pPr algn="ctr"/>
            <a:r>
              <a:rPr lang="en-US" sz="2800" i="1">
                <a:solidFill>
                  <a:srgbClr val="000104"/>
                </a:solidFill>
                <a:latin typeface="Balaram" pitchFamily="2" charset="0"/>
              </a:rPr>
              <a:t>guëair asämyänatiçäyanasya</a:t>
            </a:r>
          </a:p>
          <a:p>
            <a:pPr algn="ctr"/>
            <a:r>
              <a:rPr lang="en-US" sz="2800" i="1">
                <a:solidFill>
                  <a:srgbClr val="000104"/>
                </a:solidFill>
                <a:latin typeface="Balaram" pitchFamily="2" charset="0"/>
              </a:rPr>
              <a:t>hitvetarän prärthayato vibhütir</a:t>
            </a:r>
          </a:p>
          <a:p>
            <a:pPr algn="ctr"/>
            <a:r>
              <a:rPr lang="en-US" sz="2800">
                <a:solidFill>
                  <a:srgbClr val="000104"/>
                </a:solidFill>
                <a:latin typeface="Balaram" pitchFamily="2" charset="0"/>
              </a:rPr>
              <a:t>yasyäìghri-reëuà juñate 'nabhépsoù</a:t>
            </a:r>
            <a:endParaRPr lang="en-US" sz="2800" i="1">
              <a:solidFill>
                <a:srgbClr val="000104"/>
              </a:solidFill>
              <a:latin typeface="Balaram" pitchFamily="2" charset="0"/>
            </a:endParaRPr>
          </a:p>
          <a:p>
            <a:pPr algn="ctr"/>
            <a:endParaRPr lang="en-US" sz="2800" i="1">
              <a:solidFill>
                <a:srgbClr val="000104"/>
              </a:solidFill>
              <a:latin typeface="Balaram" pitchFamily="2" charset="0"/>
            </a:endParaRPr>
          </a:p>
          <a:p>
            <a:pPr algn="ctr"/>
            <a:endParaRPr lang="en-US" sz="2800" i="1">
              <a:solidFill>
                <a:srgbClr val="000104"/>
              </a:solidFill>
              <a:latin typeface="Balaram" pitchFamily="2" charset="0"/>
            </a:endParaRPr>
          </a:p>
          <a:p>
            <a:pPr algn="ctr"/>
            <a:endParaRPr lang="en-US" sz="2800" b="1" i="1">
              <a:solidFill>
                <a:srgbClr val="000104"/>
              </a:solidFill>
              <a:latin typeface="Balaram" pitchFamily="2" charset="0"/>
            </a:endParaRPr>
          </a:p>
        </p:txBody>
      </p:sp>
      <p:sp>
        <p:nvSpPr>
          <p:cNvPr id="15370" name="Rectangle 3"/>
          <p:cNvSpPr>
            <a:spLocks noChangeArrowheads="1"/>
          </p:cNvSpPr>
          <p:nvPr/>
        </p:nvSpPr>
        <p:spPr bwMode="auto">
          <a:xfrm>
            <a:off x="228600" y="6096000"/>
            <a:ext cx="8382000" cy="400050"/>
          </a:xfrm>
          <a:prstGeom prst="rect">
            <a:avLst/>
          </a:prstGeom>
          <a:noFill/>
          <a:ln w="9525">
            <a:noFill/>
            <a:miter lim="800000"/>
            <a:headEnd/>
            <a:tailEnd/>
          </a:ln>
        </p:spPr>
        <p:txBody>
          <a:bodyPr anchor="ctr">
            <a:spAutoFit/>
          </a:bodyPr>
          <a:lstStyle/>
          <a:p>
            <a:pPr indent="304800">
              <a:buFont typeface="Arial" pitchFamily="34" charset="0"/>
              <a:buChar char="•"/>
            </a:pPr>
            <a:r>
              <a:rPr lang="en-US" sz="2000" b="1">
                <a:solidFill>
                  <a:srgbClr val="000104"/>
                </a:solidFill>
                <a:latin typeface="Balaram" pitchFamily="2" charset="0"/>
              </a:rPr>
              <a:t>Glories of the Supreme Lord.</a:t>
            </a:r>
            <a:endParaRPr lang="en-US" sz="2000" b="1">
              <a:solidFill>
                <a:srgbClr val="000000"/>
              </a:solidFill>
              <a:latin typeface="Balaram" pitchFamily="2" charset="0"/>
            </a:endParaRPr>
          </a:p>
        </p:txBody>
      </p:sp>
      <p:pic>
        <p:nvPicPr>
          <p:cNvPr id="13323" name="Picture 11"/>
          <p:cNvPicPr>
            <a:picLocks noChangeAspect="1" noChangeArrowheads="1"/>
          </p:cNvPicPr>
          <p:nvPr/>
        </p:nvPicPr>
        <p:blipFill>
          <a:blip r:embed="rId3" cstate="print"/>
          <a:srcRect/>
          <a:stretch>
            <a:fillRect/>
          </a:stretch>
        </p:blipFill>
        <p:spPr bwMode="auto">
          <a:xfrm>
            <a:off x="69850" y="650875"/>
            <a:ext cx="3511550" cy="2411413"/>
          </a:xfrm>
          <a:prstGeom prst="rect">
            <a:avLst/>
          </a:prstGeom>
          <a:ln>
            <a:solidFill>
              <a:srgbClr val="000104"/>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3074" name="Rectangle 2"/>
          <p:cNvSpPr>
            <a:spLocks noGrp="1" noChangeArrowheads="1"/>
          </p:cNvSpPr>
          <p:nvPr>
            <p:ph type="title"/>
          </p:nvPr>
        </p:nvSpPr>
        <p:spPr>
          <a:xfrm>
            <a:off x="0" y="0"/>
            <a:ext cx="9144000" cy="53022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3600" b="1" dirty="0" smtClean="0">
                <a:solidFill>
                  <a:srgbClr val="000104"/>
                </a:solidFill>
                <a:effectLst>
                  <a:outerShdw blurRad="38100" dist="38100" dir="2700000" algn="tl">
                    <a:srgbClr val="FFFFFF"/>
                  </a:outerShdw>
                </a:effectLst>
                <a:latin typeface="Balaram" pitchFamily="2" charset="0"/>
              </a:rPr>
              <a:t>SB. 1.18.20 – </a:t>
            </a:r>
            <a:r>
              <a:rPr lang="en-US" sz="3600" b="1" dirty="0">
                <a:solidFill>
                  <a:srgbClr val="000104"/>
                </a:solidFill>
                <a:effectLst>
                  <a:outerShdw blurRad="38100" dist="38100" dir="2700000" algn="tl">
                    <a:srgbClr val="FFFFFF"/>
                  </a:outerShdw>
                </a:effectLst>
                <a:latin typeface="Balaram" pitchFamily="2" charset="0"/>
              </a:rPr>
              <a:t>Glories of the Supreme Lord</a:t>
            </a:r>
            <a:r>
              <a:rPr lang="en-US" sz="3600" b="1" dirty="0" smtClean="0">
                <a:solidFill>
                  <a:srgbClr val="000104"/>
                </a:solidFill>
                <a:effectLst>
                  <a:outerShdw blurRad="38100" dist="38100" dir="2700000" algn="tl">
                    <a:srgbClr val="FFFFFF"/>
                  </a:outerShdw>
                </a:effectLst>
                <a:latin typeface="Balaram" pitchFamily="2" charset="0"/>
              </a:rPr>
              <a:t>  </a:t>
            </a:r>
          </a:p>
        </p:txBody>
      </p:sp>
      <p:sp>
        <p:nvSpPr>
          <p:cNvPr id="2" name="Rectangle 1"/>
          <p:cNvSpPr/>
          <p:nvPr/>
        </p:nvSpPr>
        <p:spPr>
          <a:xfrm>
            <a:off x="4724400" y="997089"/>
            <a:ext cx="4343400" cy="563231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000104"/>
            </a:solidFill>
          </a:ln>
        </p:spPr>
        <p:txBody>
          <a:bodyPr>
            <a:spAutoFit/>
          </a:bodyPr>
          <a:lstStyle/>
          <a:p>
            <a:pPr algn="ctr">
              <a:defRPr/>
            </a:pPr>
            <a:r>
              <a:rPr lang="en-US" sz="2000" dirty="0">
                <a:solidFill>
                  <a:srgbClr val="000104"/>
                </a:solidFill>
                <a:latin typeface="Balaram" pitchFamily="2" charset="0"/>
              </a:rPr>
              <a:t>The Personality of Godhead, or the </a:t>
            </a:r>
            <a:r>
              <a:rPr lang="en-US" sz="2000" dirty="0" err="1">
                <a:solidFill>
                  <a:srgbClr val="000104"/>
                </a:solidFill>
                <a:latin typeface="Balaram" pitchFamily="2" charset="0"/>
              </a:rPr>
              <a:t>Parameçvara</a:t>
            </a:r>
            <a:r>
              <a:rPr lang="en-US" sz="2000" dirty="0">
                <a:solidFill>
                  <a:srgbClr val="000104"/>
                </a:solidFill>
                <a:latin typeface="Balaram" pitchFamily="2" charset="0"/>
              </a:rPr>
              <a:t> </a:t>
            </a:r>
            <a:r>
              <a:rPr lang="en-US" sz="2000" dirty="0" err="1">
                <a:solidFill>
                  <a:srgbClr val="000104"/>
                </a:solidFill>
                <a:latin typeface="Balaram" pitchFamily="2" charset="0"/>
              </a:rPr>
              <a:t>Parabrahman</a:t>
            </a:r>
            <a:r>
              <a:rPr lang="en-US" sz="2000" dirty="0">
                <a:solidFill>
                  <a:srgbClr val="000104"/>
                </a:solidFill>
                <a:latin typeface="Balaram" pitchFamily="2" charset="0"/>
              </a:rPr>
              <a:t>, according to the </a:t>
            </a:r>
            <a:r>
              <a:rPr lang="en-US" sz="2000" i="1" dirty="0" err="1">
                <a:solidFill>
                  <a:srgbClr val="000104"/>
                </a:solidFill>
                <a:latin typeface="Balaram" pitchFamily="2" charset="0"/>
              </a:rPr>
              <a:t>çrutis</a:t>
            </a:r>
            <a:r>
              <a:rPr lang="en-US" sz="2000" i="1" dirty="0">
                <a:solidFill>
                  <a:srgbClr val="000104"/>
                </a:solidFill>
                <a:latin typeface="Balaram" pitchFamily="2" charset="0"/>
              </a:rPr>
              <a:t>,</a:t>
            </a:r>
            <a:r>
              <a:rPr lang="en-US" sz="2000" dirty="0">
                <a:solidFill>
                  <a:srgbClr val="000104"/>
                </a:solidFill>
                <a:latin typeface="Balaram" pitchFamily="2" charset="0"/>
              </a:rPr>
              <a:t> has nothing to do. He has no equal. Nor does anyone excel Him. He has unlimited potencies, and His every action is carried out systematically in His natural and perfect ways. Thus the Supreme Personality of Godhead is full in Himself, and He has nothing to accept from anyone else, including the great demigods like </a:t>
            </a:r>
            <a:r>
              <a:rPr lang="en-US" sz="2000" dirty="0" err="1">
                <a:solidFill>
                  <a:srgbClr val="000104"/>
                </a:solidFill>
                <a:latin typeface="Balaram" pitchFamily="2" charset="0"/>
              </a:rPr>
              <a:t>Brahmä</a:t>
            </a:r>
            <a:r>
              <a:rPr lang="en-US" sz="2000" dirty="0">
                <a:solidFill>
                  <a:srgbClr val="000104"/>
                </a:solidFill>
                <a:latin typeface="Balaram" pitchFamily="2" charset="0"/>
              </a:rPr>
              <a:t>. Others ask for the favor of the goddess of fortune, and despite such prayers she declines to award such favors. But still she renders service unto the Supreme Personality of Godhead, although He has nothing to accept from her. </a:t>
            </a:r>
          </a:p>
        </p:txBody>
      </p:sp>
      <p:sp>
        <p:nvSpPr>
          <p:cNvPr id="16393" name="Rectangle 7"/>
          <p:cNvSpPr>
            <a:spLocks noChangeArrowheads="1"/>
          </p:cNvSpPr>
          <p:nvPr/>
        </p:nvSpPr>
        <p:spPr bwMode="auto">
          <a:xfrm>
            <a:off x="0" y="457200"/>
            <a:ext cx="1366838" cy="461963"/>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pic>
        <p:nvPicPr>
          <p:cNvPr id="80898" name="Picture 2" descr="C:\00 Office Archives\iPad Pictures Backup\Picture 834.jpg"/>
          <p:cNvPicPr>
            <a:picLocks noChangeAspect="1" noChangeArrowheads="1"/>
          </p:cNvPicPr>
          <p:nvPr/>
        </p:nvPicPr>
        <p:blipFill>
          <a:blip r:embed="rId3" cstate="print"/>
          <a:srcRect/>
          <a:stretch>
            <a:fillRect/>
          </a:stretch>
        </p:blipFill>
        <p:spPr bwMode="auto">
          <a:xfrm>
            <a:off x="295275" y="973138"/>
            <a:ext cx="4267200" cy="2608262"/>
          </a:xfrm>
          <a:prstGeom prst="rect">
            <a:avLst/>
          </a:prstGeom>
          <a:ln>
            <a:solidFill>
              <a:srgbClr val="000104"/>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0899" name="Picture 3" descr="C:\00 Office Archives\iPad Pictures Backup\Picture 1345.jpg"/>
          <p:cNvPicPr>
            <a:picLocks noChangeAspect="1" noChangeArrowheads="1"/>
          </p:cNvPicPr>
          <p:nvPr/>
        </p:nvPicPr>
        <p:blipFill>
          <a:blip r:embed="rId4" cstate="print"/>
          <a:srcRect/>
          <a:stretch>
            <a:fillRect/>
          </a:stretch>
        </p:blipFill>
        <p:spPr bwMode="auto">
          <a:xfrm>
            <a:off x="295275" y="3813175"/>
            <a:ext cx="4267200" cy="2816225"/>
          </a:xfrm>
          <a:prstGeom prst="rect">
            <a:avLst/>
          </a:prstGeom>
          <a:ln>
            <a:solidFill>
              <a:srgbClr val="000104"/>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3074" name="Rectangle 2"/>
          <p:cNvSpPr>
            <a:spLocks noGrp="1" noChangeArrowheads="1"/>
          </p:cNvSpPr>
          <p:nvPr>
            <p:ph type="title"/>
          </p:nvPr>
        </p:nvSpPr>
        <p:spPr>
          <a:xfrm>
            <a:off x="0" y="0"/>
            <a:ext cx="9144000" cy="53022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3600" b="1" dirty="0" smtClean="0">
                <a:solidFill>
                  <a:srgbClr val="000104"/>
                </a:solidFill>
                <a:effectLst>
                  <a:outerShdw blurRad="38100" dist="38100" dir="2700000" algn="tl">
                    <a:srgbClr val="FFFFFF"/>
                  </a:outerShdw>
                </a:effectLst>
                <a:latin typeface="Balaram" pitchFamily="2" charset="0"/>
              </a:rPr>
              <a:t>SB. 1.18.21 – Glories of the Supreme Lord </a:t>
            </a:r>
          </a:p>
        </p:txBody>
      </p:sp>
      <p:sp>
        <p:nvSpPr>
          <p:cNvPr id="17414" name="Rectangle 4"/>
          <p:cNvSpPr>
            <a:spLocks noChangeArrowheads="1"/>
          </p:cNvSpPr>
          <p:nvPr/>
        </p:nvSpPr>
        <p:spPr bwMode="auto">
          <a:xfrm>
            <a:off x="3370263" y="625475"/>
            <a:ext cx="5240337" cy="3108325"/>
          </a:xfrm>
          <a:prstGeom prst="rect">
            <a:avLst/>
          </a:prstGeom>
          <a:noFill/>
          <a:ln w="9525">
            <a:noFill/>
            <a:miter lim="800000"/>
            <a:headEnd/>
            <a:tailEnd/>
          </a:ln>
        </p:spPr>
        <p:txBody>
          <a:bodyPr wrap="none" anchor="ctr">
            <a:spAutoFit/>
          </a:bodyPr>
          <a:lstStyle/>
          <a:p>
            <a:pPr algn="ctr"/>
            <a:r>
              <a:rPr lang="en-US" sz="2800" i="1">
                <a:solidFill>
                  <a:srgbClr val="000104"/>
                </a:solidFill>
                <a:latin typeface="Balaram" pitchFamily="2" charset="0"/>
              </a:rPr>
              <a:t>athäpi yat-päda-nakhävasåñöaà</a:t>
            </a:r>
          </a:p>
          <a:p>
            <a:pPr algn="ctr"/>
            <a:r>
              <a:rPr lang="en-US" sz="2800" i="1">
                <a:solidFill>
                  <a:srgbClr val="000104"/>
                </a:solidFill>
                <a:latin typeface="Balaram" pitchFamily="2" charset="0"/>
              </a:rPr>
              <a:t>jagad viriïcopahåtärhaëämbhaù</a:t>
            </a:r>
          </a:p>
          <a:p>
            <a:pPr algn="ctr"/>
            <a:r>
              <a:rPr lang="en-US" sz="2800" i="1">
                <a:solidFill>
                  <a:srgbClr val="000104"/>
                </a:solidFill>
                <a:latin typeface="Balaram" pitchFamily="2" charset="0"/>
              </a:rPr>
              <a:t>seçaà punäty anyatamo mukundät</a:t>
            </a:r>
          </a:p>
          <a:p>
            <a:pPr algn="ctr"/>
            <a:r>
              <a:rPr lang="en-US" sz="2800">
                <a:solidFill>
                  <a:srgbClr val="000104"/>
                </a:solidFill>
                <a:latin typeface="Balaram" pitchFamily="2" charset="0"/>
              </a:rPr>
              <a:t>ko näma loke bhagavat-padärthaù</a:t>
            </a:r>
            <a:endParaRPr lang="en-US" sz="2800" i="1">
              <a:solidFill>
                <a:srgbClr val="000104"/>
              </a:solidFill>
              <a:latin typeface="Balaram" pitchFamily="2" charset="0"/>
            </a:endParaRPr>
          </a:p>
          <a:p>
            <a:pPr algn="ctr"/>
            <a:endParaRPr lang="en-US" sz="2800" i="1">
              <a:solidFill>
                <a:srgbClr val="000104"/>
              </a:solidFill>
              <a:latin typeface="Balaram" pitchFamily="2" charset="0"/>
            </a:endParaRPr>
          </a:p>
          <a:p>
            <a:pPr algn="ctr"/>
            <a:endParaRPr lang="en-US" sz="2800" i="1">
              <a:solidFill>
                <a:srgbClr val="000104"/>
              </a:solidFill>
              <a:latin typeface="Balaram" pitchFamily="2" charset="0"/>
            </a:endParaRPr>
          </a:p>
          <a:p>
            <a:pPr algn="ctr"/>
            <a:endParaRPr lang="en-US" sz="2800" b="1" i="1">
              <a:solidFill>
                <a:srgbClr val="000104"/>
              </a:solidFill>
              <a:latin typeface="Balaram" pitchFamily="2" charset="0"/>
            </a:endParaRPr>
          </a:p>
        </p:txBody>
      </p:sp>
      <p:sp>
        <p:nvSpPr>
          <p:cNvPr id="17415" name="Rectangle 7"/>
          <p:cNvSpPr>
            <a:spLocks noChangeArrowheads="1"/>
          </p:cNvSpPr>
          <p:nvPr/>
        </p:nvSpPr>
        <p:spPr bwMode="auto">
          <a:xfrm>
            <a:off x="0" y="4414838"/>
            <a:ext cx="1366838" cy="461962"/>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cxnSp>
        <p:nvCxnSpPr>
          <p:cNvPr id="17416" name="Straight Connector 9"/>
          <p:cNvCxnSpPr>
            <a:cxnSpLocks noChangeShapeType="1"/>
          </p:cNvCxnSpPr>
          <p:nvPr/>
        </p:nvCxnSpPr>
        <p:spPr bwMode="auto">
          <a:xfrm>
            <a:off x="0" y="4343400"/>
            <a:ext cx="9144000" cy="0"/>
          </a:xfrm>
          <a:prstGeom prst="line">
            <a:avLst/>
          </a:prstGeom>
          <a:noFill/>
          <a:ln w="9525" algn="ctr">
            <a:solidFill>
              <a:srgbClr val="000104"/>
            </a:solidFill>
            <a:round/>
            <a:headEnd/>
            <a:tailEnd/>
          </a:ln>
        </p:spPr>
      </p:cxnSp>
      <p:sp>
        <p:nvSpPr>
          <p:cNvPr id="17417" name="Rectangle 5"/>
          <p:cNvSpPr>
            <a:spLocks noChangeArrowheads="1"/>
          </p:cNvSpPr>
          <p:nvPr/>
        </p:nvSpPr>
        <p:spPr bwMode="auto">
          <a:xfrm>
            <a:off x="2819400" y="2444750"/>
            <a:ext cx="6324600" cy="2554288"/>
          </a:xfrm>
          <a:prstGeom prst="rect">
            <a:avLst/>
          </a:prstGeom>
          <a:noFill/>
          <a:ln w="9525">
            <a:noFill/>
            <a:miter lim="800000"/>
            <a:headEnd/>
            <a:tailEnd/>
          </a:ln>
        </p:spPr>
        <p:txBody>
          <a:bodyPr anchor="ctr">
            <a:spAutoFit/>
          </a:bodyPr>
          <a:lstStyle/>
          <a:p>
            <a:pPr algn="ctr"/>
            <a:r>
              <a:rPr lang="en-US" sz="2000" b="1">
                <a:solidFill>
                  <a:srgbClr val="000104"/>
                </a:solidFill>
                <a:latin typeface="Balaram" pitchFamily="2" charset="0"/>
              </a:rPr>
              <a:t>Who can be worthy of the name of the Supreme Lord but the Personality of Godhead Çré Kåñëa? Brahmäjé collected the water emanating from the nails of His feet in order to award it to Lord Çiva as a worshipful welcome. This very water [the Ganges] is purifying the whole universe, including Lord Çiva.</a:t>
            </a:r>
          </a:p>
          <a:p>
            <a:pPr algn="ctr"/>
            <a:endParaRPr lang="en-US" sz="2000" b="1">
              <a:solidFill>
                <a:srgbClr val="000104"/>
              </a:solidFill>
              <a:latin typeface="Balaram" pitchFamily="2" charset="0"/>
            </a:endParaRPr>
          </a:p>
          <a:p>
            <a:pPr algn="ctr"/>
            <a:endParaRPr lang="en-US" sz="2000" b="1">
              <a:solidFill>
                <a:srgbClr val="000104"/>
              </a:solidFill>
              <a:latin typeface="Balaram" pitchFamily="2" charset="0"/>
            </a:endParaRPr>
          </a:p>
        </p:txBody>
      </p:sp>
      <p:pic>
        <p:nvPicPr>
          <p:cNvPr id="14347" name="Picture 11"/>
          <p:cNvPicPr>
            <a:picLocks noChangeAspect="1" noChangeArrowheads="1"/>
          </p:cNvPicPr>
          <p:nvPr/>
        </p:nvPicPr>
        <p:blipFill>
          <a:blip r:embed="rId3" cstate="print"/>
          <a:srcRect/>
          <a:stretch>
            <a:fillRect/>
          </a:stretch>
        </p:blipFill>
        <p:spPr bwMode="auto">
          <a:xfrm>
            <a:off x="152400" y="685800"/>
            <a:ext cx="2590800" cy="3489325"/>
          </a:xfrm>
          <a:prstGeom prst="rect">
            <a:avLst/>
          </a:prstGeom>
          <a:ln>
            <a:solidFill>
              <a:srgbClr val="000104"/>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52400" y="5048250"/>
            <a:ext cx="8839200" cy="13239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0104"/>
            </a:solidFill>
          </a:ln>
        </p:spPr>
        <p:txBody>
          <a:bodyPr>
            <a:spAutoFit/>
          </a:bodyPr>
          <a:lstStyle/>
          <a:p>
            <a:pPr algn="just">
              <a:defRPr/>
            </a:pPr>
            <a:r>
              <a:rPr lang="en-US" sz="2000" b="1" dirty="0">
                <a:solidFill>
                  <a:srgbClr val="000104"/>
                </a:solidFill>
                <a:latin typeface="Balaram" pitchFamily="2" charset="0"/>
              </a:rPr>
              <a:t>The conception of many gods in the Vedic literatures by the ignorant is completely wrong. The Lord is one without a second, but He expands Himself in many ways, and this is confirmed in the </a:t>
            </a:r>
            <a:r>
              <a:rPr lang="en-US" sz="2000" b="1" i="1" dirty="0">
                <a:solidFill>
                  <a:srgbClr val="000104"/>
                </a:solidFill>
                <a:latin typeface="Balaram" pitchFamily="2" charset="0"/>
              </a:rPr>
              <a:t>Vedas.</a:t>
            </a:r>
            <a:r>
              <a:rPr lang="en-US" sz="2000" b="1" dirty="0">
                <a:solidFill>
                  <a:srgbClr val="000104"/>
                </a:solidFill>
                <a:latin typeface="Balaram" pitchFamily="2" charset="0"/>
              </a:rPr>
              <a:t> Such expansions of the Lord are limitless, but some of them are the living entities. </a:t>
            </a:r>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00 Office Archives\Bhakti Vaibhava\SB 1.18.18-23\Picture\Creation.JPG"/>
          <p:cNvPicPr>
            <a:picLocks noChangeAspect="1" noChangeArrowheads="1"/>
          </p:cNvPicPr>
          <p:nvPr/>
        </p:nvPicPr>
        <p:blipFill>
          <a:blip r:embed="rId2" cstate="print"/>
          <a:srcRect/>
          <a:stretch>
            <a:fillRect/>
          </a:stretch>
        </p:blipFill>
        <p:spPr bwMode="auto">
          <a:xfrm>
            <a:off x="0" y="0"/>
            <a:ext cx="9144000" cy="70008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00 Office Archives\Bhakti Vaibhava\SB 1.18.18-23\Picture\4Sampradaya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2438400" y="3657600"/>
            <a:ext cx="4572000" cy="255454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txBody>
          <a:bodyPr>
            <a:spAutoFit/>
          </a:bodyPr>
          <a:lstStyle/>
          <a:p>
            <a:pPr algn="ctr">
              <a:defRPr/>
            </a:pPr>
            <a:r>
              <a:rPr lang="en-US" sz="2000" dirty="0">
                <a:solidFill>
                  <a:srgbClr val="000104"/>
                </a:solidFill>
                <a:latin typeface="Balaram" pitchFamily="2" charset="0"/>
              </a:rPr>
              <a:t>All of the four original </a:t>
            </a:r>
            <a:r>
              <a:rPr lang="en-US" sz="2000" i="1" dirty="0" err="1">
                <a:solidFill>
                  <a:srgbClr val="000104"/>
                </a:solidFill>
                <a:latin typeface="Balaram" pitchFamily="2" charset="0"/>
              </a:rPr>
              <a:t>sampradäyas</a:t>
            </a:r>
            <a:r>
              <a:rPr lang="en-US" sz="2000" dirty="0">
                <a:solidFill>
                  <a:srgbClr val="000104"/>
                </a:solidFill>
                <a:latin typeface="Balaram" pitchFamily="2" charset="0"/>
              </a:rPr>
              <a:t> are still scrupulously engaged in the transcendental service of the Lord up to date, and they all declare that Lord </a:t>
            </a:r>
            <a:r>
              <a:rPr lang="en-US" sz="2000" dirty="0" err="1">
                <a:solidFill>
                  <a:srgbClr val="000104"/>
                </a:solidFill>
                <a:latin typeface="Balaram" pitchFamily="2" charset="0"/>
              </a:rPr>
              <a:t>Kåñëa</a:t>
            </a:r>
            <a:r>
              <a:rPr lang="en-US" sz="2000" dirty="0">
                <a:solidFill>
                  <a:srgbClr val="000104"/>
                </a:solidFill>
                <a:latin typeface="Balaram" pitchFamily="2" charset="0"/>
              </a:rPr>
              <a:t>, </a:t>
            </a:r>
            <a:r>
              <a:rPr lang="en-US" sz="2000" dirty="0" err="1">
                <a:solidFill>
                  <a:srgbClr val="000104"/>
                </a:solidFill>
                <a:latin typeface="Balaram" pitchFamily="2" charset="0"/>
              </a:rPr>
              <a:t>Mukunda</a:t>
            </a:r>
            <a:r>
              <a:rPr lang="en-US" sz="2000" dirty="0">
                <a:solidFill>
                  <a:srgbClr val="000104"/>
                </a:solidFill>
                <a:latin typeface="Balaram" pitchFamily="2" charset="0"/>
              </a:rPr>
              <a:t>, is the Supreme Personality of Godhead, and no other personality is equal to Him or greater than Him.</a:t>
            </a: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3074" name="Rectangle 2"/>
          <p:cNvSpPr>
            <a:spLocks noGrp="1" noChangeArrowheads="1"/>
          </p:cNvSpPr>
          <p:nvPr>
            <p:ph type="title"/>
          </p:nvPr>
        </p:nvSpPr>
        <p:spPr>
          <a:xfrm>
            <a:off x="0" y="0"/>
            <a:ext cx="9144000" cy="53022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3200" b="1" dirty="0">
                <a:solidFill>
                  <a:srgbClr val="000104"/>
                </a:solidFill>
                <a:effectLst>
                  <a:outerShdw blurRad="38100" dist="38100" dir="2700000" algn="tl">
                    <a:srgbClr val="FFFFFF"/>
                  </a:outerShdw>
                </a:effectLst>
                <a:latin typeface="Balaram" pitchFamily="2" charset="0"/>
              </a:rPr>
              <a:t>SB. 1.18.22 – Qualities of Self-Controlled Person </a:t>
            </a:r>
            <a:endParaRPr lang="en-US" sz="3200" b="1" dirty="0" smtClean="0">
              <a:solidFill>
                <a:srgbClr val="000104"/>
              </a:solidFill>
              <a:effectLst>
                <a:outerShdw blurRad="38100" dist="38100" dir="2700000" algn="tl">
                  <a:srgbClr val="FFFFFF"/>
                </a:outerShdw>
              </a:effectLst>
              <a:latin typeface="Balaram" pitchFamily="2" charset="0"/>
            </a:endParaRPr>
          </a:p>
        </p:txBody>
      </p:sp>
      <p:sp>
        <p:nvSpPr>
          <p:cNvPr id="20486" name="Rectangle 4"/>
          <p:cNvSpPr>
            <a:spLocks noChangeArrowheads="1"/>
          </p:cNvSpPr>
          <p:nvPr/>
        </p:nvSpPr>
        <p:spPr bwMode="auto">
          <a:xfrm>
            <a:off x="3341688" y="1158875"/>
            <a:ext cx="5726112" cy="3108325"/>
          </a:xfrm>
          <a:prstGeom prst="rect">
            <a:avLst/>
          </a:prstGeom>
          <a:noFill/>
          <a:ln w="9525">
            <a:noFill/>
            <a:miter lim="800000"/>
            <a:headEnd/>
            <a:tailEnd/>
          </a:ln>
        </p:spPr>
        <p:txBody>
          <a:bodyPr wrap="none" anchor="ctr">
            <a:spAutoFit/>
          </a:bodyPr>
          <a:lstStyle/>
          <a:p>
            <a:pPr algn="ctr"/>
            <a:r>
              <a:rPr lang="en-US" sz="2800" i="1">
                <a:solidFill>
                  <a:srgbClr val="000104"/>
                </a:solidFill>
                <a:latin typeface="Balaram" pitchFamily="2" charset="0"/>
              </a:rPr>
              <a:t>yatränuraktäù sahasaiva dhérä</a:t>
            </a:r>
          </a:p>
          <a:p>
            <a:pPr algn="ctr"/>
            <a:r>
              <a:rPr lang="en-US" sz="2800" i="1">
                <a:solidFill>
                  <a:srgbClr val="000104"/>
                </a:solidFill>
                <a:latin typeface="Balaram" pitchFamily="2" charset="0"/>
              </a:rPr>
              <a:t>vyapohya dehädiñu saìgam üòham</a:t>
            </a:r>
          </a:p>
          <a:p>
            <a:pPr algn="ctr"/>
            <a:r>
              <a:rPr lang="en-US" sz="2800" i="1">
                <a:solidFill>
                  <a:srgbClr val="000104"/>
                </a:solidFill>
                <a:latin typeface="Balaram" pitchFamily="2" charset="0"/>
              </a:rPr>
              <a:t>vrajanti tat pärama-haàsyam antyaà</a:t>
            </a:r>
          </a:p>
          <a:p>
            <a:pPr algn="ctr"/>
            <a:r>
              <a:rPr lang="en-US" sz="2800" i="1">
                <a:solidFill>
                  <a:srgbClr val="000104"/>
                </a:solidFill>
                <a:latin typeface="Balaram" pitchFamily="2" charset="0"/>
              </a:rPr>
              <a:t>yasminn ahiàsopaçamaù sva-dharmaù</a:t>
            </a:r>
          </a:p>
          <a:p>
            <a:pPr algn="ctr"/>
            <a:endParaRPr lang="en-US" sz="2800" i="1">
              <a:solidFill>
                <a:srgbClr val="000104"/>
              </a:solidFill>
              <a:latin typeface="Balaram" pitchFamily="2" charset="0"/>
            </a:endParaRPr>
          </a:p>
          <a:p>
            <a:pPr algn="ctr"/>
            <a:endParaRPr lang="en-US" sz="2800" i="1">
              <a:solidFill>
                <a:srgbClr val="000104"/>
              </a:solidFill>
              <a:latin typeface="Balaram" pitchFamily="2" charset="0"/>
            </a:endParaRPr>
          </a:p>
          <a:p>
            <a:pPr algn="ctr"/>
            <a:endParaRPr lang="en-US" sz="2800" b="1" i="1">
              <a:solidFill>
                <a:srgbClr val="000104"/>
              </a:solidFill>
              <a:latin typeface="Balaram" pitchFamily="2" charset="0"/>
            </a:endParaRPr>
          </a:p>
        </p:txBody>
      </p:sp>
      <p:sp>
        <p:nvSpPr>
          <p:cNvPr id="20487" name="Rectangle 5"/>
          <p:cNvSpPr>
            <a:spLocks noChangeArrowheads="1"/>
          </p:cNvSpPr>
          <p:nvPr/>
        </p:nvSpPr>
        <p:spPr bwMode="auto">
          <a:xfrm>
            <a:off x="0" y="3117850"/>
            <a:ext cx="9144000" cy="2247900"/>
          </a:xfrm>
          <a:prstGeom prst="rect">
            <a:avLst/>
          </a:prstGeom>
          <a:noFill/>
          <a:ln w="9525">
            <a:noFill/>
            <a:miter lim="800000"/>
            <a:headEnd/>
            <a:tailEnd/>
          </a:ln>
        </p:spPr>
        <p:txBody>
          <a:bodyPr anchor="ctr">
            <a:spAutoFit/>
          </a:bodyPr>
          <a:lstStyle/>
          <a:p>
            <a:pPr algn="ctr"/>
            <a:r>
              <a:rPr lang="en-US" sz="2000" b="1">
                <a:solidFill>
                  <a:srgbClr val="000104"/>
                </a:solidFill>
                <a:latin typeface="Balaram" pitchFamily="2" charset="0"/>
              </a:rPr>
              <a:t>Self-controlled persons who are attached to the Supreme Lord Çré Kåñëa can all of a sudden give up the world of material attachment, including the gross body and subtle mind, and go away to attain the highest perfection of the renounced order of life, by which nonviolence and renunciation are consequential.</a:t>
            </a:r>
          </a:p>
          <a:p>
            <a:pPr algn="ctr"/>
            <a:endParaRPr lang="en-US" sz="2000" b="1">
              <a:solidFill>
                <a:srgbClr val="000104"/>
              </a:solidFill>
              <a:latin typeface="Balaram" pitchFamily="2" charset="0"/>
            </a:endParaRPr>
          </a:p>
          <a:p>
            <a:pPr algn="ctr"/>
            <a:endParaRPr lang="en-US" sz="2000" b="1">
              <a:solidFill>
                <a:srgbClr val="000104"/>
              </a:solidFill>
              <a:latin typeface="Balaram" pitchFamily="2" charset="0"/>
            </a:endParaRPr>
          </a:p>
          <a:p>
            <a:pPr algn="ctr"/>
            <a:endParaRPr lang="en-US" sz="2000" b="1">
              <a:solidFill>
                <a:srgbClr val="000104"/>
              </a:solidFill>
              <a:latin typeface="Balaram" pitchFamily="2" charset="0"/>
            </a:endParaRPr>
          </a:p>
        </p:txBody>
      </p:sp>
      <p:sp>
        <p:nvSpPr>
          <p:cNvPr id="20488" name="Rectangle 7"/>
          <p:cNvSpPr>
            <a:spLocks noChangeArrowheads="1"/>
          </p:cNvSpPr>
          <p:nvPr/>
        </p:nvSpPr>
        <p:spPr bwMode="auto">
          <a:xfrm>
            <a:off x="0" y="4643438"/>
            <a:ext cx="1366838" cy="461962"/>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cxnSp>
        <p:nvCxnSpPr>
          <p:cNvPr id="20489" name="Straight Connector 9"/>
          <p:cNvCxnSpPr>
            <a:cxnSpLocks noChangeShapeType="1"/>
          </p:cNvCxnSpPr>
          <p:nvPr/>
        </p:nvCxnSpPr>
        <p:spPr bwMode="auto">
          <a:xfrm>
            <a:off x="0" y="4567238"/>
            <a:ext cx="9144000" cy="0"/>
          </a:xfrm>
          <a:prstGeom prst="line">
            <a:avLst/>
          </a:prstGeom>
          <a:noFill/>
          <a:ln w="9525" algn="ctr">
            <a:solidFill>
              <a:srgbClr val="000104"/>
            </a:solidFill>
            <a:round/>
            <a:headEnd/>
            <a:tailEnd/>
          </a:ln>
        </p:spPr>
      </p:cxnSp>
      <p:pic>
        <p:nvPicPr>
          <p:cNvPr id="18443" name="Picture 11" descr="C:\00 Office Archives\BGS-Seattle-2010\Slokas and Prayers MP3\Pictures\yagna02.2.jpg"/>
          <p:cNvPicPr>
            <a:picLocks noChangeAspect="1" noChangeArrowheads="1"/>
          </p:cNvPicPr>
          <p:nvPr/>
        </p:nvPicPr>
        <p:blipFill>
          <a:blip r:embed="rId3" cstate="print"/>
          <a:srcRect/>
          <a:stretch>
            <a:fillRect/>
          </a:stretch>
        </p:blipFill>
        <p:spPr bwMode="auto">
          <a:xfrm>
            <a:off x="76200" y="685800"/>
            <a:ext cx="3265488" cy="2362200"/>
          </a:xfrm>
          <a:prstGeom prst="rect">
            <a:avLst/>
          </a:prstGeom>
          <a:ln>
            <a:solidFill>
              <a:srgbClr val="000104"/>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04800" y="5345113"/>
            <a:ext cx="3927475" cy="369887"/>
          </a:xfrm>
          <a:prstGeom prst="rect">
            <a:avLst/>
          </a:prstGeom>
        </p:spPr>
        <p:txBody>
          <a:bodyPr wrap="none">
            <a:spAutoFit/>
          </a:bodyPr>
          <a:lstStyle/>
          <a:p>
            <a:pPr marL="285750" indent="-285750">
              <a:buFont typeface="Arial" pitchFamily="34" charset="0"/>
              <a:buChar char="•"/>
              <a:defRPr/>
            </a:pPr>
            <a:r>
              <a:rPr lang="en-US" b="1" dirty="0">
                <a:solidFill>
                  <a:srgbClr val="000104"/>
                </a:solidFill>
                <a:effectLst>
                  <a:outerShdw blurRad="38100" dist="38100" dir="2700000" algn="tl">
                    <a:srgbClr val="FFFFFF"/>
                  </a:outerShdw>
                </a:effectLst>
                <a:latin typeface="Balaram" pitchFamily="2" charset="0"/>
              </a:rPr>
              <a:t>Qualities of Self-Controlled Person</a:t>
            </a:r>
            <a:endParaRPr lang="en-US" dirty="0">
              <a:latin typeface="Arial" charset="0"/>
            </a:endParaRPr>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3074" name="Rectangle 2"/>
          <p:cNvSpPr>
            <a:spLocks noGrp="1" noChangeArrowheads="1"/>
          </p:cNvSpPr>
          <p:nvPr>
            <p:ph type="title"/>
          </p:nvPr>
        </p:nvSpPr>
        <p:spPr>
          <a:xfrm>
            <a:off x="0" y="1"/>
            <a:ext cx="9144000" cy="381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2000" b="1" dirty="0" smtClean="0">
                <a:solidFill>
                  <a:srgbClr val="000104"/>
                </a:solidFill>
                <a:effectLst>
                  <a:outerShdw blurRad="38100" dist="38100" dir="2700000" algn="tl">
                    <a:srgbClr val="FFFFFF"/>
                  </a:outerShdw>
                </a:effectLst>
                <a:latin typeface="Balaram" pitchFamily="2" charset="0"/>
              </a:rPr>
              <a:t>SB. 1.18.22 – Qualities of Self-Controlled Person  </a:t>
            </a:r>
          </a:p>
        </p:txBody>
      </p:sp>
      <p:sp>
        <p:nvSpPr>
          <p:cNvPr id="11" name="Rectangle 10"/>
          <p:cNvSpPr/>
          <p:nvPr/>
        </p:nvSpPr>
        <p:spPr bwMode="auto">
          <a:xfrm>
            <a:off x="152400" y="762000"/>
            <a:ext cx="2438400" cy="8382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600" b="1" dirty="0">
                <a:solidFill>
                  <a:srgbClr val="000104"/>
                </a:solidFill>
                <a:latin typeface="Balaram" pitchFamily="2" charset="0"/>
              </a:rPr>
              <a:t>Leads to path of path of darkness</a:t>
            </a:r>
            <a:endParaRPr lang="en-US" sz="1600" dirty="0">
              <a:solidFill>
                <a:srgbClr val="000104"/>
              </a:solidFill>
              <a:latin typeface="Arial" charset="0"/>
            </a:endParaRPr>
          </a:p>
        </p:txBody>
      </p:sp>
      <p:sp>
        <p:nvSpPr>
          <p:cNvPr id="12" name="Rectangle 11"/>
          <p:cNvSpPr/>
          <p:nvPr/>
        </p:nvSpPr>
        <p:spPr bwMode="auto">
          <a:xfrm>
            <a:off x="152400" y="2133600"/>
            <a:ext cx="2590800"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600" b="1" dirty="0">
                <a:solidFill>
                  <a:srgbClr val="000104"/>
                </a:solidFill>
                <a:latin typeface="Balaram" pitchFamily="2" charset="0"/>
              </a:rPr>
              <a:t>Not achieved by artificially stopping senses from Material enjoyment</a:t>
            </a:r>
            <a:endParaRPr lang="en-US" sz="1600" dirty="0">
              <a:solidFill>
                <a:srgbClr val="000104"/>
              </a:solidFill>
              <a:latin typeface="Arial" charset="0"/>
            </a:endParaRPr>
          </a:p>
        </p:txBody>
      </p:sp>
      <p:sp>
        <p:nvSpPr>
          <p:cNvPr id="13" name="Rectangle 12"/>
          <p:cNvSpPr/>
          <p:nvPr/>
        </p:nvSpPr>
        <p:spPr bwMode="auto">
          <a:xfrm>
            <a:off x="3581400" y="2057400"/>
            <a:ext cx="2057400" cy="990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600" b="1" dirty="0">
                <a:solidFill>
                  <a:srgbClr val="000104"/>
                </a:solidFill>
                <a:latin typeface="Balaram" pitchFamily="2" charset="0"/>
              </a:rPr>
              <a:t>Engaging senses in the services of </a:t>
            </a:r>
            <a:r>
              <a:rPr lang="en-US" sz="1600" b="1" dirty="0" err="1">
                <a:solidFill>
                  <a:srgbClr val="000104"/>
                </a:solidFill>
                <a:latin typeface="Balaram" pitchFamily="2" charset="0"/>
              </a:rPr>
              <a:t>Krsna</a:t>
            </a:r>
            <a:r>
              <a:rPr lang="en-US" sz="1600" b="1" dirty="0">
                <a:solidFill>
                  <a:srgbClr val="000104"/>
                </a:solidFill>
                <a:latin typeface="Balaram" pitchFamily="2" charset="0"/>
              </a:rPr>
              <a:t>.</a:t>
            </a:r>
          </a:p>
          <a:p>
            <a:pPr algn="ctr">
              <a:defRPr/>
            </a:pPr>
            <a:r>
              <a:rPr lang="en-US" sz="1600" b="1" i="1" dirty="0">
                <a:solidFill>
                  <a:srgbClr val="C00000"/>
                </a:solidFill>
                <a:latin typeface="Balaram" pitchFamily="2" charset="0"/>
              </a:rPr>
              <a:t>(BG 2.61)</a:t>
            </a:r>
            <a:endParaRPr lang="en-US" sz="1600" b="1" i="1" dirty="0">
              <a:solidFill>
                <a:srgbClr val="C00000"/>
              </a:solidFill>
              <a:latin typeface="Balaram" pitchFamily="2" charset="0"/>
            </a:endParaRPr>
          </a:p>
          <a:p>
            <a:pPr algn="ctr">
              <a:defRPr/>
            </a:pPr>
            <a:r>
              <a:rPr lang="en-US" sz="1600" b="1" i="1" dirty="0" err="1">
                <a:solidFill>
                  <a:srgbClr val="C00000"/>
                </a:solidFill>
                <a:latin typeface="Balaram" pitchFamily="2" charset="0"/>
              </a:rPr>
              <a:t>Bhakti</a:t>
            </a:r>
            <a:r>
              <a:rPr lang="en-US" sz="1600" b="1" i="1" dirty="0">
                <a:solidFill>
                  <a:srgbClr val="C00000"/>
                </a:solidFill>
                <a:latin typeface="Balaram" pitchFamily="2" charset="0"/>
              </a:rPr>
              <a:t> Yoga</a:t>
            </a:r>
            <a:endParaRPr lang="en-US" sz="1600" i="1" dirty="0">
              <a:solidFill>
                <a:srgbClr val="C00000"/>
              </a:solidFill>
              <a:latin typeface="Arial" charset="0"/>
            </a:endParaRPr>
          </a:p>
        </p:txBody>
      </p:sp>
      <p:sp>
        <p:nvSpPr>
          <p:cNvPr id="14" name="Rectangle 13"/>
          <p:cNvSpPr/>
          <p:nvPr/>
        </p:nvSpPr>
        <p:spPr bwMode="auto">
          <a:xfrm>
            <a:off x="6629400" y="609600"/>
            <a:ext cx="2133600" cy="10668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400" b="1" i="1" dirty="0">
                <a:solidFill>
                  <a:srgbClr val="000104"/>
                </a:solidFill>
                <a:latin typeface="Balaram" pitchFamily="2" charset="0"/>
              </a:rPr>
              <a:t>Not Engaged in Sense enjoyment more than necessary</a:t>
            </a:r>
          </a:p>
          <a:p>
            <a:pPr algn="ctr">
              <a:defRPr/>
            </a:pPr>
            <a:r>
              <a:rPr lang="en-US" sz="1400" b="1" i="1" dirty="0">
                <a:solidFill>
                  <a:srgbClr val="000104"/>
                </a:solidFill>
                <a:latin typeface="Balaram" pitchFamily="2" charset="0"/>
              </a:rPr>
              <a:t>Includes dry speculation</a:t>
            </a:r>
            <a:endParaRPr lang="en-US" sz="1400" dirty="0">
              <a:solidFill>
                <a:srgbClr val="000104"/>
              </a:solidFill>
              <a:latin typeface="Arial" charset="0"/>
            </a:endParaRPr>
          </a:p>
        </p:txBody>
      </p:sp>
      <p:sp>
        <p:nvSpPr>
          <p:cNvPr id="15" name="Rectangle 14"/>
          <p:cNvSpPr/>
          <p:nvPr/>
        </p:nvSpPr>
        <p:spPr bwMode="auto">
          <a:xfrm>
            <a:off x="6553200" y="2057400"/>
            <a:ext cx="2438400" cy="10668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600" b="1" dirty="0">
                <a:solidFill>
                  <a:srgbClr val="000104"/>
                </a:solidFill>
                <a:latin typeface="Balaram" pitchFamily="2" charset="0"/>
              </a:rPr>
              <a:t>Those attached to </a:t>
            </a:r>
            <a:r>
              <a:rPr lang="en-US" sz="1600" b="1" dirty="0" err="1">
                <a:solidFill>
                  <a:srgbClr val="000104"/>
                </a:solidFill>
                <a:latin typeface="Balaram" pitchFamily="2" charset="0"/>
              </a:rPr>
              <a:t>Bhakti</a:t>
            </a:r>
            <a:r>
              <a:rPr lang="en-US" sz="1600" b="1" dirty="0">
                <a:solidFill>
                  <a:srgbClr val="000104"/>
                </a:solidFill>
                <a:latin typeface="Balaram" pitchFamily="2" charset="0"/>
              </a:rPr>
              <a:t> Yoga can give up homely or bodily attachment for service of Lord</a:t>
            </a:r>
            <a:endParaRPr lang="en-US" sz="1600" dirty="0">
              <a:solidFill>
                <a:srgbClr val="000104"/>
              </a:solidFill>
              <a:latin typeface="Arial" charset="0"/>
            </a:endParaRPr>
          </a:p>
        </p:txBody>
      </p:sp>
      <p:sp>
        <p:nvSpPr>
          <p:cNvPr id="16" name="Rectangle 15"/>
          <p:cNvSpPr/>
          <p:nvPr/>
        </p:nvSpPr>
        <p:spPr bwMode="auto">
          <a:xfrm>
            <a:off x="3581400" y="3352800"/>
            <a:ext cx="2057400" cy="8382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600" b="1" dirty="0">
                <a:solidFill>
                  <a:srgbClr val="000104"/>
                </a:solidFill>
                <a:latin typeface="Balaram" pitchFamily="2" charset="0"/>
              </a:rPr>
              <a:t>Highest Perfection</a:t>
            </a:r>
          </a:p>
          <a:p>
            <a:pPr algn="ctr">
              <a:defRPr/>
            </a:pPr>
            <a:r>
              <a:rPr lang="en-US" sz="1900" b="1" i="1" dirty="0" err="1">
                <a:solidFill>
                  <a:srgbClr val="000104"/>
                </a:solidFill>
                <a:latin typeface="Balaram" pitchFamily="2" charset="0"/>
              </a:rPr>
              <a:t>Parmahamsa</a:t>
            </a:r>
            <a:r>
              <a:rPr lang="en-US" sz="1900" b="1" i="1" dirty="0">
                <a:solidFill>
                  <a:srgbClr val="000104"/>
                </a:solidFill>
                <a:latin typeface="Balaram" pitchFamily="2" charset="0"/>
              </a:rPr>
              <a:t> stage</a:t>
            </a:r>
            <a:endParaRPr lang="en-US" sz="1900" i="1" dirty="0">
              <a:solidFill>
                <a:srgbClr val="000104"/>
              </a:solidFill>
              <a:latin typeface="Arial" charset="0"/>
            </a:endParaRPr>
          </a:p>
        </p:txBody>
      </p:sp>
      <p:sp>
        <p:nvSpPr>
          <p:cNvPr id="17" name="Rectangle 16"/>
          <p:cNvSpPr/>
          <p:nvPr/>
        </p:nvSpPr>
        <p:spPr bwMode="auto">
          <a:xfrm>
            <a:off x="76200" y="4800600"/>
            <a:ext cx="9144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err="1">
                <a:solidFill>
                  <a:srgbClr val="000104"/>
                </a:solidFill>
                <a:latin typeface="Balaram" pitchFamily="2" charset="0"/>
              </a:rPr>
              <a:t>Prideless</a:t>
            </a:r>
            <a:endParaRPr lang="en-US" sz="1200" dirty="0">
              <a:solidFill>
                <a:srgbClr val="000104"/>
              </a:solidFill>
              <a:latin typeface="Arial" charset="0"/>
            </a:endParaRPr>
          </a:p>
        </p:txBody>
      </p:sp>
      <p:sp>
        <p:nvSpPr>
          <p:cNvPr id="18" name="Rectangle 17"/>
          <p:cNvSpPr/>
          <p:nvPr/>
        </p:nvSpPr>
        <p:spPr bwMode="auto">
          <a:xfrm>
            <a:off x="1056290" y="4800600"/>
            <a:ext cx="92491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a:solidFill>
                  <a:srgbClr val="000104"/>
                </a:solidFill>
                <a:latin typeface="Balaram" pitchFamily="2" charset="0"/>
              </a:rPr>
              <a:t>Freedom from Vanity</a:t>
            </a:r>
            <a:endParaRPr lang="en-US" sz="1200" dirty="0">
              <a:solidFill>
                <a:srgbClr val="000104"/>
              </a:solidFill>
              <a:latin typeface="Arial" charset="0"/>
            </a:endParaRPr>
          </a:p>
        </p:txBody>
      </p:sp>
      <p:sp>
        <p:nvSpPr>
          <p:cNvPr id="19" name="Rectangle 18"/>
          <p:cNvSpPr/>
          <p:nvPr/>
        </p:nvSpPr>
        <p:spPr bwMode="auto">
          <a:xfrm>
            <a:off x="2057400" y="4800600"/>
            <a:ext cx="9144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a:solidFill>
                  <a:srgbClr val="000104"/>
                </a:solidFill>
                <a:latin typeface="Balaram" pitchFamily="2" charset="0"/>
              </a:rPr>
              <a:t>Non-Violence</a:t>
            </a:r>
            <a:endParaRPr lang="en-US" sz="1200" dirty="0">
              <a:solidFill>
                <a:srgbClr val="000104"/>
              </a:solidFill>
              <a:latin typeface="Arial" charset="0"/>
            </a:endParaRPr>
          </a:p>
        </p:txBody>
      </p:sp>
      <p:sp>
        <p:nvSpPr>
          <p:cNvPr id="20" name="Rectangle 19"/>
          <p:cNvSpPr/>
          <p:nvPr/>
        </p:nvSpPr>
        <p:spPr bwMode="auto">
          <a:xfrm>
            <a:off x="3048000" y="4800600"/>
            <a:ext cx="9144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a:solidFill>
                  <a:srgbClr val="000104"/>
                </a:solidFill>
                <a:latin typeface="Balaram" pitchFamily="2" charset="0"/>
              </a:rPr>
              <a:t>Tolerance</a:t>
            </a:r>
            <a:endParaRPr lang="en-US" sz="1200" dirty="0">
              <a:solidFill>
                <a:srgbClr val="000104"/>
              </a:solidFill>
              <a:latin typeface="Arial" charset="0"/>
            </a:endParaRPr>
          </a:p>
        </p:txBody>
      </p:sp>
      <p:sp>
        <p:nvSpPr>
          <p:cNvPr id="21" name="Rectangle 20"/>
          <p:cNvSpPr/>
          <p:nvPr/>
        </p:nvSpPr>
        <p:spPr bwMode="auto">
          <a:xfrm>
            <a:off x="4038600" y="4800600"/>
            <a:ext cx="9144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a:solidFill>
                  <a:srgbClr val="000104"/>
                </a:solidFill>
                <a:latin typeface="Balaram" pitchFamily="2" charset="0"/>
              </a:rPr>
              <a:t>Simplicity</a:t>
            </a:r>
            <a:endParaRPr lang="en-US" sz="1200" dirty="0">
              <a:solidFill>
                <a:srgbClr val="000104"/>
              </a:solidFill>
              <a:latin typeface="Arial" charset="0"/>
            </a:endParaRPr>
          </a:p>
        </p:txBody>
      </p:sp>
      <p:sp>
        <p:nvSpPr>
          <p:cNvPr id="22" name="Rectangle 21"/>
          <p:cNvSpPr/>
          <p:nvPr/>
        </p:nvSpPr>
        <p:spPr bwMode="auto">
          <a:xfrm>
            <a:off x="7848600" y="4800600"/>
            <a:ext cx="11430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a:solidFill>
                  <a:srgbClr val="000104"/>
                </a:solidFill>
                <a:latin typeface="Balaram" pitchFamily="2" charset="0"/>
              </a:rPr>
              <a:t>Respectability</a:t>
            </a:r>
            <a:endParaRPr lang="en-US" sz="1200" dirty="0">
              <a:solidFill>
                <a:srgbClr val="000104"/>
              </a:solidFill>
              <a:latin typeface="Arial" charset="0"/>
            </a:endParaRPr>
          </a:p>
        </p:txBody>
      </p:sp>
      <p:sp>
        <p:nvSpPr>
          <p:cNvPr id="23" name="Rectangle 22"/>
          <p:cNvSpPr/>
          <p:nvPr/>
        </p:nvSpPr>
        <p:spPr bwMode="auto">
          <a:xfrm>
            <a:off x="5029200" y="4800600"/>
            <a:ext cx="8382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a:solidFill>
                  <a:srgbClr val="000104"/>
                </a:solidFill>
                <a:latin typeface="Balaram" pitchFamily="2" charset="0"/>
              </a:rPr>
              <a:t>Worship</a:t>
            </a:r>
            <a:endParaRPr lang="en-US" sz="1200" dirty="0">
              <a:solidFill>
                <a:srgbClr val="000104"/>
              </a:solidFill>
              <a:latin typeface="Arial" charset="0"/>
            </a:endParaRPr>
          </a:p>
        </p:txBody>
      </p:sp>
      <p:sp>
        <p:nvSpPr>
          <p:cNvPr id="24" name="Rectangle 23"/>
          <p:cNvSpPr/>
          <p:nvPr/>
        </p:nvSpPr>
        <p:spPr bwMode="auto">
          <a:xfrm>
            <a:off x="5943600" y="4800600"/>
            <a:ext cx="9144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a:solidFill>
                  <a:srgbClr val="000104"/>
                </a:solidFill>
                <a:latin typeface="Balaram" pitchFamily="2" charset="0"/>
              </a:rPr>
              <a:t>Devotion</a:t>
            </a:r>
            <a:endParaRPr lang="en-US" sz="1200" dirty="0">
              <a:solidFill>
                <a:srgbClr val="000104"/>
              </a:solidFill>
              <a:latin typeface="Arial" charset="0"/>
            </a:endParaRPr>
          </a:p>
        </p:txBody>
      </p:sp>
      <p:sp>
        <p:nvSpPr>
          <p:cNvPr id="25" name="Rectangle 24"/>
          <p:cNvSpPr/>
          <p:nvPr/>
        </p:nvSpPr>
        <p:spPr bwMode="auto">
          <a:xfrm>
            <a:off x="6934200" y="4800600"/>
            <a:ext cx="8382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200" b="1" dirty="0">
                <a:solidFill>
                  <a:srgbClr val="000104"/>
                </a:solidFill>
                <a:latin typeface="Balaram" pitchFamily="2" charset="0"/>
              </a:rPr>
              <a:t>Sincerity</a:t>
            </a:r>
            <a:endParaRPr lang="en-US" sz="1200" dirty="0">
              <a:solidFill>
                <a:srgbClr val="000104"/>
              </a:solidFill>
              <a:latin typeface="Arial" charset="0"/>
            </a:endParaRPr>
          </a:p>
        </p:txBody>
      </p:sp>
      <p:sp>
        <p:nvSpPr>
          <p:cNvPr id="26" name="Rectangle 25"/>
          <p:cNvSpPr/>
          <p:nvPr/>
        </p:nvSpPr>
        <p:spPr bwMode="auto">
          <a:xfrm>
            <a:off x="2057400" y="6096000"/>
            <a:ext cx="914400" cy="6858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400" b="1" dirty="0">
                <a:solidFill>
                  <a:srgbClr val="000104"/>
                </a:solidFill>
                <a:latin typeface="Balaram" pitchFamily="2" charset="0"/>
              </a:rPr>
              <a:t>Free from Envy</a:t>
            </a:r>
            <a:endParaRPr lang="en-US" sz="1400" dirty="0">
              <a:solidFill>
                <a:srgbClr val="000104"/>
              </a:solidFill>
              <a:latin typeface="Arial" charset="0"/>
            </a:endParaRPr>
          </a:p>
        </p:txBody>
      </p:sp>
      <p:sp>
        <p:nvSpPr>
          <p:cNvPr id="27" name="Rectangle 26"/>
          <p:cNvSpPr/>
          <p:nvPr/>
        </p:nvSpPr>
        <p:spPr bwMode="auto">
          <a:xfrm>
            <a:off x="6553200" y="3352800"/>
            <a:ext cx="2438400" cy="10668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cap="flat" cmpd="sng" algn="ctr">
            <a:solidFill>
              <a:srgbClr val="000104"/>
            </a:solidFill>
            <a:prstDash val="solid"/>
            <a:round/>
            <a:headEnd type="none" w="med" len="med"/>
            <a:tailEnd type="none" w="med" len="med"/>
          </a:ln>
          <a:effectLst/>
        </p:spPr>
        <p:txBody>
          <a:bodyPr anchor="ctr"/>
          <a:lstStyle/>
          <a:p>
            <a:pPr algn="ctr">
              <a:defRPr/>
            </a:pPr>
            <a:r>
              <a:rPr lang="en-US" sz="1600" b="1" i="1" dirty="0">
                <a:solidFill>
                  <a:srgbClr val="C00000"/>
                </a:solidFill>
                <a:effectLst>
                  <a:outerShdw blurRad="38100" dist="38100" dir="2700000" algn="tl">
                    <a:srgbClr val="000000">
                      <a:alpha val="43137"/>
                    </a:srgbClr>
                  </a:outerShdw>
                </a:effectLst>
                <a:latin typeface="Balaram" pitchFamily="2" charset="0"/>
              </a:rPr>
              <a:t>Real Renunciation</a:t>
            </a:r>
          </a:p>
          <a:p>
            <a:pPr algn="ctr">
              <a:defRPr/>
            </a:pPr>
            <a:r>
              <a:rPr lang="en-US" sz="1600" dirty="0">
                <a:solidFill>
                  <a:srgbClr val="000104"/>
                </a:solidFill>
                <a:latin typeface="Balaram" pitchFamily="2" charset="0"/>
              </a:rPr>
              <a:t>Perfect </a:t>
            </a:r>
            <a:r>
              <a:rPr lang="en-US" sz="1600" dirty="0">
                <a:solidFill>
                  <a:srgbClr val="000104"/>
                </a:solidFill>
                <a:latin typeface="Balaram" pitchFamily="2" charset="0"/>
              </a:rPr>
              <a:t>dependence </a:t>
            </a:r>
            <a:r>
              <a:rPr lang="en-US" sz="1600" dirty="0">
                <a:solidFill>
                  <a:srgbClr val="000104"/>
                </a:solidFill>
                <a:latin typeface="Balaram" pitchFamily="2" charset="0"/>
              </a:rPr>
              <a:t>on the mercy of the Lord and not on the Material Nature</a:t>
            </a:r>
            <a:endParaRPr lang="en-US" sz="1600" dirty="0">
              <a:solidFill>
                <a:srgbClr val="000104"/>
              </a:solidFill>
              <a:latin typeface="Balaram" pitchFamily="2" charset="0"/>
            </a:endParaRPr>
          </a:p>
        </p:txBody>
      </p:sp>
      <p:cxnSp>
        <p:nvCxnSpPr>
          <p:cNvPr id="21561" name="Straight Arrow Connector 2"/>
          <p:cNvCxnSpPr>
            <a:cxnSpLocks noChangeShapeType="1"/>
          </p:cNvCxnSpPr>
          <p:nvPr/>
        </p:nvCxnSpPr>
        <p:spPr bwMode="auto">
          <a:xfrm>
            <a:off x="2514600" y="5638800"/>
            <a:ext cx="0" cy="457200"/>
          </a:xfrm>
          <a:prstGeom prst="straightConnector1">
            <a:avLst/>
          </a:prstGeom>
          <a:noFill/>
          <a:ln w="9525" algn="ctr">
            <a:solidFill>
              <a:srgbClr val="000104"/>
            </a:solidFill>
            <a:round/>
            <a:headEnd/>
            <a:tailEnd type="arrow" w="med" len="med"/>
          </a:ln>
        </p:spPr>
      </p:cxnSp>
      <p:cxnSp>
        <p:nvCxnSpPr>
          <p:cNvPr id="21562" name="Straight Arrow Connector 4"/>
          <p:cNvCxnSpPr>
            <a:cxnSpLocks noChangeShapeType="1"/>
            <a:stCxn id="0" idx="2"/>
            <a:endCxn id="0" idx="0"/>
          </p:cNvCxnSpPr>
          <p:nvPr/>
        </p:nvCxnSpPr>
        <p:spPr bwMode="auto">
          <a:xfrm>
            <a:off x="7772400" y="3124200"/>
            <a:ext cx="0" cy="228600"/>
          </a:xfrm>
          <a:prstGeom prst="straightConnector1">
            <a:avLst/>
          </a:prstGeom>
          <a:noFill/>
          <a:ln w="9525" algn="ctr">
            <a:solidFill>
              <a:srgbClr val="000104"/>
            </a:solidFill>
            <a:round/>
            <a:headEnd/>
            <a:tailEnd type="arrow" w="med" len="med"/>
          </a:ln>
        </p:spPr>
      </p:cxnSp>
      <p:cxnSp>
        <p:nvCxnSpPr>
          <p:cNvPr id="21563" name="Straight Arrow Connector 6"/>
          <p:cNvCxnSpPr>
            <a:cxnSpLocks noChangeShapeType="1"/>
          </p:cNvCxnSpPr>
          <p:nvPr/>
        </p:nvCxnSpPr>
        <p:spPr bwMode="auto">
          <a:xfrm>
            <a:off x="4572000" y="3048000"/>
            <a:ext cx="0" cy="304800"/>
          </a:xfrm>
          <a:prstGeom prst="straightConnector1">
            <a:avLst/>
          </a:prstGeom>
          <a:noFill/>
          <a:ln w="9525" algn="ctr">
            <a:solidFill>
              <a:srgbClr val="000104"/>
            </a:solidFill>
            <a:round/>
            <a:headEnd/>
            <a:tailEnd type="arrow" w="med" len="med"/>
          </a:ln>
        </p:spPr>
      </p:cxnSp>
      <p:cxnSp>
        <p:nvCxnSpPr>
          <p:cNvPr id="21564" name="Straight Arrow Connector 8"/>
          <p:cNvCxnSpPr>
            <a:cxnSpLocks noChangeShapeType="1"/>
          </p:cNvCxnSpPr>
          <p:nvPr/>
        </p:nvCxnSpPr>
        <p:spPr bwMode="auto">
          <a:xfrm flipV="1">
            <a:off x="5440363" y="1143000"/>
            <a:ext cx="1189037" cy="0"/>
          </a:xfrm>
          <a:prstGeom prst="straightConnector1">
            <a:avLst/>
          </a:prstGeom>
          <a:noFill/>
          <a:ln w="9525" algn="ctr">
            <a:solidFill>
              <a:srgbClr val="000104"/>
            </a:solidFill>
            <a:round/>
            <a:headEnd/>
            <a:tailEnd type="arrow" w="med" len="med"/>
          </a:ln>
        </p:spPr>
      </p:cxnSp>
      <p:cxnSp>
        <p:nvCxnSpPr>
          <p:cNvPr id="21565" name="Straight Arrow Connector 28"/>
          <p:cNvCxnSpPr>
            <a:cxnSpLocks noChangeShapeType="1"/>
          </p:cNvCxnSpPr>
          <p:nvPr/>
        </p:nvCxnSpPr>
        <p:spPr bwMode="auto">
          <a:xfrm>
            <a:off x="4572000" y="1600200"/>
            <a:ext cx="0" cy="457200"/>
          </a:xfrm>
          <a:prstGeom prst="straightConnector1">
            <a:avLst/>
          </a:prstGeom>
          <a:noFill/>
          <a:ln w="9525" algn="ctr">
            <a:solidFill>
              <a:srgbClr val="000104"/>
            </a:solidFill>
            <a:round/>
            <a:headEnd/>
            <a:tailEnd type="arrow" w="med" len="med"/>
          </a:ln>
        </p:spPr>
      </p:cxnSp>
      <p:cxnSp>
        <p:nvCxnSpPr>
          <p:cNvPr id="21566" name="Straight Arrow Connector 30"/>
          <p:cNvCxnSpPr>
            <a:cxnSpLocks noChangeShapeType="1"/>
          </p:cNvCxnSpPr>
          <p:nvPr/>
        </p:nvCxnSpPr>
        <p:spPr bwMode="auto">
          <a:xfrm>
            <a:off x="5638800" y="2514600"/>
            <a:ext cx="914400" cy="0"/>
          </a:xfrm>
          <a:prstGeom prst="straightConnector1">
            <a:avLst/>
          </a:prstGeom>
          <a:noFill/>
          <a:ln w="9525" algn="ctr">
            <a:solidFill>
              <a:srgbClr val="000104"/>
            </a:solidFill>
            <a:round/>
            <a:headEnd/>
            <a:tailEnd type="arrow" w="med" len="med"/>
          </a:ln>
        </p:spPr>
      </p:cxnSp>
      <p:cxnSp>
        <p:nvCxnSpPr>
          <p:cNvPr id="21567" name="Straight Connector 3072"/>
          <p:cNvCxnSpPr>
            <a:cxnSpLocks noChangeShapeType="1"/>
          </p:cNvCxnSpPr>
          <p:nvPr/>
        </p:nvCxnSpPr>
        <p:spPr bwMode="auto">
          <a:xfrm>
            <a:off x="533400" y="4572000"/>
            <a:ext cx="7848600" cy="0"/>
          </a:xfrm>
          <a:prstGeom prst="line">
            <a:avLst/>
          </a:prstGeom>
          <a:noFill/>
          <a:ln w="9525" algn="ctr">
            <a:solidFill>
              <a:srgbClr val="000104"/>
            </a:solidFill>
            <a:round/>
            <a:headEnd/>
            <a:tailEnd/>
          </a:ln>
        </p:spPr>
      </p:cxnSp>
      <p:cxnSp>
        <p:nvCxnSpPr>
          <p:cNvPr id="21568" name="Straight Connector 3075"/>
          <p:cNvCxnSpPr>
            <a:cxnSpLocks noChangeShapeType="1"/>
          </p:cNvCxnSpPr>
          <p:nvPr/>
        </p:nvCxnSpPr>
        <p:spPr bwMode="auto">
          <a:xfrm>
            <a:off x="4572000" y="4191000"/>
            <a:ext cx="0" cy="381000"/>
          </a:xfrm>
          <a:prstGeom prst="line">
            <a:avLst/>
          </a:prstGeom>
          <a:noFill/>
          <a:ln w="9525" algn="ctr">
            <a:solidFill>
              <a:srgbClr val="000104"/>
            </a:solidFill>
            <a:round/>
            <a:headEnd/>
            <a:tailEnd/>
          </a:ln>
        </p:spPr>
      </p:cxnSp>
      <p:cxnSp>
        <p:nvCxnSpPr>
          <p:cNvPr id="21569" name="Straight Arrow Connector 3079"/>
          <p:cNvCxnSpPr>
            <a:cxnSpLocks noChangeShapeType="1"/>
          </p:cNvCxnSpPr>
          <p:nvPr/>
        </p:nvCxnSpPr>
        <p:spPr bwMode="auto">
          <a:xfrm>
            <a:off x="533400" y="4572000"/>
            <a:ext cx="0" cy="228600"/>
          </a:xfrm>
          <a:prstGeom prst="straightConnector1">
            <a:avLst/>
          </a:prstGeom>
          <a:noFill/>
          <a:ln w="9525" algn="ctr">
            <a:solidFill>
              <a:srgbClr val="000104"/>
            </a:solidFill>
            <a:round/>
            <a:headEnd/>
            <a:tailEnd type="arrow" w="med" len="med"/>
          </a:ln>
        </p:spPr>
      </p:cxnSp>
      <p:cxnSp>
        <p:nvCxnSpPr>
          <p:cNvPr id="21570" name="Straight Arrow Connector 41"/>
          <p:cNvCxnSpPr>
            <a:cxnSpLocks noChangeShapeType="1"/>
          </p:cNvCxnSpPr>
          <p:nvPr/>
        </p:nvCxnSpPr>
        <p:spPr bwMode="auto">
          <a:xfrm>
            <a:off x="1524000" y="4572000"/>
            <a:ext cx="0" cy="228600"/>
          </a:xfrm>
          <a:prstGeom prst="straightConnector1">
            <a:avLst/>
          </a:prstGeom>
          <a:noFill/>
          <a:ln w="9525" algn="ctr">
            <a:solidFill>
              <a:srgbClr val="000104"/>
            </a:solidFill>
            <a:round/>
            <a:headEnd/>
            <a:tailEnd type="arrow" w="med" len="med"/>
          </a:ln>
        </p:spPr>
      </p:cxnSp>
      <p:cxnSp>
        <p:nvCxnSpPr>
          <p:cNvPr id="21571" name="Straight Arrow Connector 42"/>
          <p:cNvCxnSpPr>
            <a:cxnSpLocks noChangeShapeType="1"/>
          </p:cNvCxnSpPr>
          <p:nvPr/>
        </p:nvCxnSpPr>
        <p:spPr bwMode="auto">
          <a:xfrm>
            <a:off x="2514600" y="4572000"/>
            <a:ext cx="0" cy="228600"/>
          </a:xfrm>
          <a:prstGeom prst="straightConnector1">
            <a:avLst/>
          </a:prstGeom>
          <a:noFill/>
          <a:ln w="9525" algn="ctr">
            <a:solidFill>
              <a:srgbClr val="000104"/>
            </a:solidFill>
            <a:round/>
            <a:headEnd/>
            <a:tailEnd type="arrow" w="med" len="med"/>
          </a:ln>
        </p:spPr>
      </p:cxnSp>
      <p:cxnSp>
        <p:nvCxnSpPr>
          <p:cNvPr id="21572" name="Straight Arrow Connector 43"/>
          <p:cNvCxnSpPr>
            <a:cxnSpLocks noChangeShapeType="1"/>
          </p:cNvCxnSpPr>
          <p:nvPr/>
        </p:nvCxnSpPr>
        <p:spPr bwMode="auto">
          <a:xfrm>
            <a:off x="3505200" y="4572000"/>
            <a:ext cx="0" cy="228600"/>
          </a:xfrm>
          <a:prstGeom prst="straightConnector1">
            <a:avLst/>
          </a:prstGeom>
          <a:noFill/>
          <a:ln w="9525" algn="ctr">
            <a:solidFill>
              <a:srgbClr val="000104"/>
            </a:solidFill>
            <a:round/>
            <a:headEnd/>
            <a:tailEnd type="arrow" w="med" len="med"/>
          </a:ln>
        </p:spPr>
      </p:cxnSp>
      <p:cxnSp>
        <p:nvCxnSpPr>
          <p:cNvPr id="21573" name="Straight Arrow Connector 44"/>
          <p:cNvCxnSpPr>
            <a:cxnSpLocks noChangeShapeType="1"/>
          </p:cNvCxnSpPr>
          <p:nvPr/>
        </p:nvCxnSpPr>
        <p:spPr bwMode="auto">
          <a:xfrm>
            <a:off x="4572000" y="4572000"/>
            <a:ext cx="0" cy="228600"/>
          </a:xfrm>
          <a:prstGeom prst="straightConnector1">
            <a:avLst/>
          </a:prstGeom>
          <a:noFill/>
          <a:ln w="9525" algn="ctr">
            <a:solidFill>
              <a:srgbClr val="000104"/>
            </a:solidFill>
            <a:round/>
            <a:headEnd/>
            <a:tailEnd type="arrow" w="med" len="med"/>
          </a:ln>
        </p:spPr>
      </p:cxnSp>
      <p:cxnSp>
        <p:nvCxnSpPr>
          <p:cNvPr id="21574" name="Straight Arrow Connector 45"/>
          <p:cNvCxnSpPr>
            <a:cxnSpLocks noChangeShapeType="1"/>
          </p:cNvCxnSpPr>
          <p:nvPr/>
        </p:nvCxnSpPr>
        <p:spPr bwMode="auto">
          <a:xfrm>
            <a:off x="5486400" y="4572000"/>
            <a:ext cx="0" cy="228600"/>
          </a:xfrm>
          <a:prstGeom prst="straightConnector1">
            <a:avLst/>
          </a:prstGeom>
          <a:noFill/>
          <a:ln w="9525" algn="ctr">
            <a:solidFill>
              <a:srgbClr val="000104"/>
            </a:solidFill>
            <a:round/>
            <a:headEnd/>
            <a:tailEnd type="arrow" w="med" len="med"/>
          </a:ln>
        </p:spPr>
      </p:cxnSp>
      <p:cxnSp>
        <p:nvCxnSpPr>
          <p:cNvPr id="21575" name="Straight Arrow Connector 46"/>
          <p:cNvCxnSpPr>
            <a:cxnSpLocks noChangeShapeType="1"/>
          </p:cNvCxnSpPr>
          <p:nvPr/>
        </p:nvCxnSpPr>
        <p:spPr bwMode="auto">
          <a:xfrm>
            <a:off x="6400800" y="4572000"/>
            <a:ext cx="0" cy="228600"/>
          </a:xfrm>
          <a:prstGeom prst="straightConnector1">
            <a:avLst/>
          </a:prstGeom>
          <a:noFill/>
          <a:ln w="9525" algn="ctr">
            <a:solidFill>
              <a:srgbClr val="000104"/>
            </a:solidFill>
            <a:round/>
            <a:headEnd/>
            <a:tailEnd type="arrow" w="med" len="med"/>
          </a:ln>
        </p:spPr>
      </p:cxnSp>
      <p:cxnSp>
        <p:nvCxnSpPr>
          <p:cNvPr id="21576" name="Straight Arrow Connector 47"/>
          <p:cNvCxnSpPr>
            <a:cxnSpLocks noChangeShapeType="1"/>
          </p:cNvCxnSpPr>
          <p:nvPr/>
        </p:nvCxnSpPr>
        <p:spPr bwMode="auto">
          <a:xfrm>
            <a:off x="7391400" y="4572000"/>
            <a:ext cx="0" cy="228600"/>
          </a:xfrm>
          <a:prstGeom prst="straightConnector1">
            <a:avLst/>
          </a:prstGeom>
          <a:noFill/>
          <a:ln w="9525" algn="ctr">
            <a:solidFill>
              <a:srgbClr val="000104"/>
            </a:solidFill>
            <a:round/>
            <a:headEnd/>
            <a:tailEnd type="arrow" w="med" len="med"/>
          </a:ln>
        </p:spPr>
      </p:cxnSp>
      <p:cxnSp>
        <p:nvCxnSpPr>
          <p:cNvPr id="21577" name="Straight Arrow Connector 48"/>
          <p:cNvCxnSpPr>
            <a:cxnSpLocks noChangeShapeType="1"/>
          </p:cNvCxnSpPr>
          <p:nvPr/>
        </p:nvCxnSpPr>
        <p:spPr bwMode="auto">
          <a:xfrm>
            <a:off x="8382000" y="4572000"/>
            <a:ext cx="0" cy="228600"/>
          </a:xfrm>
          <a:prstGeom prst="straightConnector1">
            <a:avLst/>
          </a:prstGeom>
          <a:noFill/>
          <a:ln w="9525" algn="ctr">
            <a:solidFill>
              <a:srgbClr val="000104"/>
            </a:solidFill>
            <a:round/>
            <a:headEnd/>
            <a:tailEnd type="arrow" w="med" len="med"/>
          </a:ln>
        </p:spPr>
      </p:cxnSp>
      <p:sp>
        <p:nvSpPr>
          <p:cNvPr id="21578" name="Rectangle 3081"/>
          <p:cNvSpPr>
            <a:spLocks noChangeArrowheads="1"/>
          </p:cNvSpPr>
          <p:nvPr/>
        </p:nvSpPr>
        <p:spPr bwMode="auto">
          <a:xfrm>
            <a:off x="4191000" y="4202113"/>
            <a:ext cx="1249363" cy="369887"/>
          </a:xfrm>
          <a:prstGeom prst="rect">
            <a:avLst/>
          </a:prstGeom>
          <a:noFill/>
          <a:ln w="9525">
            <a:noFill/>
            <a:miter lim="800000"/>
            <a:headEnd/>
            <a:tailEnd/>
          </a:ln>
        </p:spPr>
        <p:txBody>
          <a:bodyPr wrap="none">
            <a:spAutoFit/>
          </a:bodyPr>
          <a:lstStyle/>
          <a:p>
            <a:r>
              <a:rPr lang="en-US" b="1" i="1">
                <a:solidFill>
                  <a:srgbClr val="C00000"/>
                </a:solidFill>
                <a:latin typeface="Balaram" pitchFamily="2" charset="0"/>
              </a:rPr>
              <a:t>SB 5.18.12</a:t>
            </a:r>
            <a:endParaRPr lang="en-US" i="1">
              <a:solidFill>
                <a:srgbClr val="C00000"/>
              </a:solidFill>
              <a:latin typeface="Balaram" pitchFamily="2" charset="0"/>
            </a:endParaRPr>
          </a:p>
        </p:txBody>
      </p:sp>
      <p:cxnSp>
        <p:nvCxnSpPr>
          <p:cNvPr id="21579" name="Straight Arrow Connector 3083"/>
          <p:cNvCxnSpPr>
            <a:cxnSpLocks noChangeShapeType="1"/>
          </p:cNvCxnSpPr>
          <p:nvPr/>
        </p:nvCxnSpPr>
        <p:spPr bwMode="auto">
          <a:xfrm flipH="1">
            <a:off x="2590800" y="1143000"/>
            <a:ext cx="1143000" cy="0"/>
          </a:xfrm>
          <a:prstGeom prst="straightConnector1">
            <a:avLst/>
          </a:prstGeom>
          <a:noFill/>
          <a:ln w="9525" algn="ctr">
            <a:solidFill>
              <a:srgbClr val="000104"/>
            </a:solidFill>
            <a:round/>
            <a:headEnd/>
            <a:tailEnd type="arrow" w="med" len="med"/>
          </a:ln>
        </p:spPr>
      </p:cxnSp>
      <p:sp>
        <p:nvSpPr>
          <p:cNvPr id="21580" name="Rectangle 7"/>
          <p:cNvSpPr>
            <a:spLocks noChangeArrowheads="1"/>
          </p:cNvSpPr>
          <p:nvPr/>
        </p:nvSpPr>
        <p:spPr bwMode="auto">
          <a:xfrm>
            <a:off x="5792788" y="914400"/>
            <a:ext cx="608012" cy="276225"/>
          </a:xfrm>
          <a:prstGeom prst="rect">
            <a:avLst/>
          </a:prstGeom>
          <a:noFill/>
          <a:ln w="9525">
            <a:noFill/>
            <a:miter lim="800000"/>
            <a:headEnd/>
            <a:tailEnd/>
          </a:ln>
        </p:spPr>
        <p:txBody>
          <a:bodyPr wrap="none">
            <a:spAutoFit/>
          </a:bodyPr>
          <a:lstStyle/>
          <a:p>
            <a:r>
              <a:rPr lang="en-US" sz="1200" b="1" i="1">
                <a:solidFill>
                  <a:srgbClr val="000104"/>
                </a:solidFill>
                <a:latin typeface="Balaram" pitchFamily="2" charset="0"/>
              </a:rPr>
              <a:t>Means</a:t>
            </a:r>
          </a:p>
        </p:txBody>
      </p:sp>
      <p:sp>
        <p:nvSpPr>
          <p:cNvPr id="21581" name="Rectangle 7"/>
          <p:cNvSpPr>
            <a:spLocks noChangeArrowheads="1"/>
          </p:cNvSpPr>
          <p:nvPr/>
        </p:nvSpPr>
        <p:spPr bwMode="auto">
          <a:xfrm>
            <a:off x="2667000" y="914400"/>
            <a:ext cx="990600" cy="461963"/>
          </a:xfrm>
          <a:prstGeom prst="rect">
            <a:avLst/>
          </a:prstGeom>
          <a:noFill/>
          <a:ln w="9525">
            <a:noFill/>
            <a:miter lim="800000"/>
            <a:headEnd/>
            <a:tailEnd/>
          </a:ln>
        </p:spPr>
        <p:txBody>
          <a:bodyPr>
            <a:spAutoFit/>
          </a:bodyPr>
          <a:lstStyle/>
          <a:p>
            <a:pPr algn="ctr"/>
            <a:r>
              <a:rPr lang="en-US" sz="1200" b="1" i="1">
                <a:solidFill>
                  <a:srgbClr val="000104"/>
                </a:solidFill>
                <a:latin typeface="Balaram" pitchFamily="2" charset="0"/>
              </a:rPr>
              <a:t>One not self controlled</a:t>
            </a:r>
          </a:p>
        </p:txBody>
      </p:sp>
      <p:sp>
        <p:nvSpPr>
          <p:cNvPr id="21582" name="Rectangle 7"/>
          <p:cNvSpPr>
            <a:spLocks noChangeArrowheads="1"/>
          </p:cNvSpPr>
          <p:nvPr/>
        </p:nvSpPr>
        <p:spPr bwMode="auto">
          <a:xfrm>
            <a:off x="4148138" y="1704975"/>
            <a:ext cx="957262" cy="276225"/>
          </a:xfrm>
          <a:prstGeom prst="rect">
            <a:avLst/>
          </a:prstGeom>
          <a:noFill/>
          <a:ln w="9525">
            <a:noFill/>
            <a:miter lim="800000"/>
            <a:headEnd/>
            <a:tailEnd/>
          </a:ln>
        </p:spPr>
        <p:txBody>
          <a:bodyPr wrap="none">
            <a:spAutoFit/>
          </a:bodyPr>
          <a:lstStyle/>
          <a:p>
            <a:r>
              <a:rPr lang="en-US" sz="1200" b="1" i="1">
                <a:solidFill>
                  <a:srgbClr val="000104"/>
                </a:solidFill>
                <a:latin typeface="Balaram" pitchFamily="2" charset="0"/>
              </a:rPr>
              <a:t>Attained by </a:t>
            </a:r>
          </a:p>
        </p:txBody>
      </p:sp>
      <p:sp>
        <p:nvSpPr>
          <p:cNvPr id="21583" name="Rectangle 7"/>
          <p:cNvSpPr>
            <a:spLocks noChangeArrowheads="1"/>
          </p:cNvSpPr>
          <p:nvPr/>
        </p:nvSpPr>
        <p:spPr bwMode="auto">
          <a:xfrm>
            <a:off x="5791200" y="2238375"/>
            <a:ext cx="635000" cy="276225"/>
          </a:xfrm>
          <a:prstGeom prst="rect">
            <a:avLst/>
          </a:prstGeom>
          <a:noFill/>
          <a:ln w="9525">
            <a:noFill/>
            <a:miter lim="800000"/>
            <a:headEnd/>
            <a:tailEnd/>
          </a:ln>
        </p:spPr>
        <p:txBody>
          <a:bodyPr wrap="none">
            <a:spAutoFit/>
          </a:bodyPr>
          <a:lstStyle/>
          <a:p>
            <a:r>
              <a:rPr lang="en-US" sz="1200" b="1" i="1">
                <a:solidFill>
                  <a:srgbClr val="000104"/>
                </a:solidFill>
                <a:latin typeface="Balaram" pitchFamily="2" charset="0"/>
              </a:rPr>
              <a:t>Results</a:t>
            </a:r>
          </a:p>
        </p:txBody>
      </p:sp>
      <p:sp>
        <p:nvSpPr>
          <p:cNvPr id="21584" name="Rectangle 7"/>
          <p:cNvSpPr>
            <a:spLocks noChangeArrowheads="1"/>
          </p:cNvSpPr>
          <p:nvPr/>
        </p:nvSpPr>
        <p:spPr bwMode="auto">
          <a:xfrm>
            <a:off x="3733800" y="3048000"/>
            <a:ext cx="1943100" cy="276225"/>
          </a:xfrm>
          <a:prstGeom prst="rect">
            <a:avLst/>
          </a:prstGeom>
          <a:noFill/>
          <a:ln w="9525">
            <a:noFill/>
            <a:miter lim="800000"/>
            <a:headEnd/>
            <a:tailEnd/>
          </a:ln>
        </p:spPr>
        <p:txBody>
          <a:bodyPr wrap="none">
            <a:spAutoFit/>
          </a:bodyPr>
          <a:lstStyle/>
          <a:p>
            <a:r>
              <a:rPr lang="en-US" sz="1200" b="1" i="1">
                <a:solidFill>
                  <a:srgbClr val="000104"/>
                </a:solidFill>
                <a:latin typeface="Balaram" pitchFamily="2" charset="0"/>
              </a:rPr>
              <a:t>What is Highest Perfection?</a:t>
            </a:r>
          </a:p>
        </p:txBody>
      </p:sp>
      <p:sp>
        <p:nvSpPr>
          <p:cNvPr id="21585" name="Rectangle 7"/>
          <p:cNvSpPr>
            <a:spLocks noChangeArrowheads="1"/>
          </p:cNvSpPr>
          <p:nvPr/>
        </p:nvSpPr>
        <p:spPr bwMode="auto">
          <a:xfrm>
            <a:off x="2133600" y="4295775"/>
            <a:ext cx="1779588" cy="276225"/>
          </a:xfrm>
          <a:prstGeom prst="rect">
            <a:avLst/>
          </a:prstGeom>
          <a:noFill/>
          <a:ln w="9525">
            <a:noFill/>
            <a:miter lim="800000"/>
            <a:headEnd/>
            <a:tailEnd/>
          </a:ln>
        </p:spPr>
        <p:txBody>
          <a:bodyPr wrap="none">
            <a:spAutoFit/>
          </a:bodyPr>
          <a:lstStyle/>
          <a:p>
            <a:r>
              <a:rPr lang="en-US" sz="1200" b="1" i="1">
                <a:solidFill>
                  <a:srgbClr val="000104"/>
                </a:solidFill>
                <a:latin typeface="Balaram" pitchFamily="2" charset="0"/>
              </a:rPr>
              <a:t>Qualities of Parmahamsa</a:t>
            </a:r>
          </a:p>
        </p:txBody>
      </p:sp>
      <p:cxnSp>
        <p:nvCxnSpPr>
          <p:cNvPr id="21586" name="Straight Arrow Connector 3088"/>
          <p:cNvCxnSpPr>
            <a:cxnSpLocks noChangeShapeType="1"/>
          </p:cNvCxnSpPr>
          <p:nvPr/>
        </p:nvCxnSpPr>
        <p:spPr bwMode="auto">
          <a:xfrm flipH="1">
            <a:off x="2743200" y="1676400"/>
            <a:ext cx="990600" cy="457200"/>
          </a:xfrm>
          <a:prstGeom prst="straightConnector1">
            <a:avLst/>
          </a:prstGeom>
          <a:noFill/>
          <a:ln w="9525" algn="ctr">
            <a:solidFill>
              <a:srgbClr val="000104"/>
            </a:solidFill>
            <a:round/>
            <a:headEnd/>
            <a:tailEnd type="arrow" w="med" len="med"/>
          </a:ln>
        </p:spPr>
      </p:cxnSp>
      <p:sp>
        <p:nvSpPr>
          <p:cNvPr id="21587" name="Rectangle 7"/>
          <p:cNvSpPr>
            <a:spLocks noChangeArrowheads="1"/>
          </p:cNvSpPr>
          <p:nvPr/>
        </p:nvSpPr>
        <p:spPr bwMode="auto">
          <a:xfrm rot="-1429140">
            <a:off x="2751138" y="1855788"/>
            <a:ext cx="1206500" cy="276225"/>
          </a:xfrm>
          <a:prstGeom prst="rect">
            <a:avLst/>
          </a:prstGeom>
          <a:noFill/>
          <a:ln w="9525">
            <a:noFill/>
            <a:miter lim="800000"/>
            <a:headEnd/>
            <a:tailEnd/>
          </a:ln>
        </p:spPr>
        <p:txBody>
          <a:bodyPr wrap="none">
            <a:spAutoFit/>
          </a:bodyPr>
          <a:lstStyle/>
          <a:p>
            <a:r>
              <a:rPr lang="en-US" sz="1200" b="1" i="1">
                <a:solidFill>
                  <a:srgbClr val="000104"/>
                </a:solidFill>
                <a:latin typeface="Balaram" pitchFamily="2" charset="0"/>
              </a:rPr>
              <a:t>Not attained by </a:t>
            </a:r>
          </a:p>
        </p:txBody>
      </p:sp>
      <p:pic>
        <p:nvPicPr>
          <p:cNvPr id="19504" name="Picture 48" descr="C:\00 Office Archives\BGS-Seattle-2010\Slokas and Prayers MP3\Pictures\yagna02.2.jpg"/>
          <p:cNvPicPr>
            <a:picLocks noChangeAspect="1" noChangeArrowheads="1"/>
          </p:cNvPicPr>
          <p:nvPr/>
        </p:nvPicPr>
        <p:blipFill>
          <a:blip r:embed="rId3" cstate="print"/>
          <a:srcRect/>
          <a:stretch>
            <a:fillRect/>
          </a:stretch>
        </p:blipFill>
        <p:spPr bwMode="auto">
          <a:xfrm>
            <a:off x="3733800" y="685800"/>
            <a:ext cx="1706563" cy="101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7" name="Rectangle 7"/>
          <p:cNvSpPr>
            <a:spLocks noChangeArrowheads="1"/>
          </p:cNvSpPr>
          <p:nvPr/>
        </p:nvSpPr>
        <p:spPr bwMode="auto">
          <a:xfrm>
            <a:off x="3563938" y="381000"/>
            <a:ext cx="20748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1600" b="1" i="1" dirty="0">
                <a:solidFill>
                  <a:srgbClr val="C00000"/>
                </a:solidFill>
                <a:effectLst>
                  <a:outerShdw blurRad="38100" dist="38100" dir="2700000" algn="tl">
                    <a:srgbClr val="000000">
                      <a:alpha val="43137"/>
                    </a:srgbClr>
                  </a:outerShdw>
                </a:effectLst>
                <a:latin typeface="Balaram" pitchFamily="2" charset="0"/>
              </a:rPr>
              <a:t>Self Controlled Person</a:t>
            </a:r>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3074" name="Rectangle 2"/>
          <p:cNvSpPr>
            <a:spLocks noGrp="1" noChangeArrowheads="1"/>
          </p:cNvSpPr>
          <p:nvPr>
            <p:ph type="title"/>
          </p:nvPr>
        </p:nvSpPr>
        <p:spPr>
          <a:xfrm>
            <a:off x="0" y="0"/>
            <a:ext cx="9144000" cy="53022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3600" b="1" dirty="0" smtClean="0">
                <a:solidFill>
                  <a:srgbClr val="000104"/>
                </a:solidFill>
                <a:effectLst>
                  <a:outerShdw blurRad="38100" dist="38100" dir="2700000" algn="tl">
                    <a:srgbClr val="FFFFFF"/>
                  </a:outerShdw>
                </a:effectLst>
                <a:latin typeface="Balaram" pitchFamily="2" charset="0"/>
              </a:rPr>
              <a:t>SB. 1.18.23 – Humility of Suta Goswami  </a:t>
            </a:r>
          </a:p>
        </p:txBody>
      </p:sp>
      <p:sp>
        <p:nvSpPr>
          <p:cNvPr id="22534" name="Rectangle 4"/>
          <p:cNvSpPr>
            <a:spLocks noChangeArrowheads="1"/>
          </p:cNvSpPr>
          <p:nvPr/>
        </p:nvSpPr>
        <p:spPr bwMode="auto">
          <a:xfrm>
            <a:off x="1371600" y="574675"/>
            <a:ext cx="6477000" cy="3540125"/>
          </a:xfrm>
          <a:prstGeom prst="rect">
            <a:avLst/>
          </a:prstGeom>
          <a:noFill/>
          <a:ln w="9525">
            <a:noFill/>
            <a:miter lim="800000"/>
            <a:headEnd/>
            <a:tailEnd/>
          </a:ln>
        </p:spPr>
        <p:txBody>
          <a:bodyPr anchor="ctr">
            <a:spAutoFit/>
          </a:bodyPr>
          <a:lstStyle/>
          <a:p>
            <a:pPr algn="ctr"/>
            <a:r>
              <a:rPr lang="en-US" sz="2800" i="1">
                <a:solidFill>
                  <a:srgbClr val="000104"/>
                </a:solidFill>
                <a:latin typeface="Balaram" pitchFamily="2" charset="0"/>
              </a:rPr>
              <a:t>ahaà hi påñöo 'ryamaëo bhavadbhir</a:t>
            </a:r>
          </a:p>
          <a:p>
            <a:pPr algn="ctr"/>
            <a:r>
              <a:rPr lang="en-US" sz="2800" i="1">
                <a:solidFill>
                  <a:srgbClr val="000104"/>
                </a:solidFill>
                <a:latin typeface="Balaram" pitchFamily="2" charset="0"/>
              </a:rPr>
              <a:t>äcakña ätmävagamo 'tra yävän</a:t>
            </a:r>
          </a:p>
          <a:p>
            <a:pPr algn="ctr"/>
            <a:r>
              <a:rPr lang="en-US" sz="2800" i="1">
                <a:solidFill>
                  <a:srgbClr val="000104"/>
                </a:solidFill>
                <a:latin typeface="Balaram" pitchFamily="2" charset="0"/>
              </a:rPr>
              <a:t>nabhaù patanty ätma-samaà patattriëas</a:t>
            </a:r>
          </a:p>
          <a:p>
            <a:pPr algn="ctr"/>
            <a:r>
              <a:rPr lang="en-US" sz="2800" i="1">
                <a:solidFill>
                  <a:srgbClr val="000104"/>
                </a:solidFill>
                <a:latin typeface="Balaram" pitchFamily="2" charset="0"/>
              </a:rPr>
              <a:t>tathä samaà viñëu-gatià vipaçcitaù</a:t>
            </a:r>
          </a:p>
          <a:p>
            <a:pPr algn="ctr"/>
            <a:endParaRPr lang="en-US" sz="2800" i="1">
              <a:solidFill>
                <a:srgbClr val="000104"/>
              </a:solidFill>
              <a:latin typeface="Balaram" pitchFamily="2" charset="0"/>
            </a:endParaRPr>
          </a:p>
          <a:p>
            <a:pPr algn="ctr"/>
            <a:endParaRPr lang="en-US" sz="2800" i="1">
              <a:solidFill>
                <a:srgbClr val="000104"/>
              </a:solidFill>
              <a:latin typeface="Balaram" pitchFamily="2" charset="0"/>
            </a:endParaRPr>
          </a:p>
          <a:p>
            <a:pPr algn="ctr"/>
            <a:endParaRPr lang="en-US" sz="2800" i="1">
              <a:solidFill>
                <a:srgbClr val="000104"/>
              </a:solidFill>
              <a:latin typeface="Balaram" pitchFamily="2" charset="0"/>
            </a:endParaRPr>
          </a:p>
          <a:p>
            <a:pPr algn="ctr"/>
            <a:endParaRPr lang="en-US" sz="2800" b="1" i="1">
              <a:solidFill>
                <a:srgbClr val="000104"/>
              </a:solidFill>
              <a:latin typeface="Balaram" pitchFamily="2" charset="0"/>
            </a:endParaRPr>
          </a:p>
        </p:txBody>
      </p:sp>
      <p:sp>
        <p:nvSpPr>
          <p:cNvPr id="22535" name="Rectangle 5"/>
          <p:cNvSpPr>
            <a:spLocks noChangeArrowheads="1"/>
          </p:cNvSpPr>
          <p:nvPr/>
        </p:nvSpPr>
        <p:spPr bwMode="auto">
          <a:xfrm>
            <a:off x="4114800" y="2649538"/>
            <a:ext cx="5105400" cy="3694112"/>
          </a:xfrm>
          <a:prstGeom prst="rect">
            <a:avLst/>
          </a:prstGeom>
          <a:noFill/>
          <a:ln w="9525">
            <a:noFill/>
            <a:miter lim="800000"/>
            <a:headEnd/>
            <a:tailEnd/>
          </a:ln>
        </p:spPr>
        <p:txBody>
          <a:bodyPr anchor="ctr">
            <a:spAutoFit/>
          </a:bodyPr>
          <a:lstStyle/>
          <a:p>
            <a:pPr algn="ctr"/>
            <a:r>
              <a:rPr lang="en-US" sz="2600" b="1">
                <a:solidFill>
                  <a:srgbClr val="000104"/>
                </a:solidFill>
                <a:latin typeface="Balaram" pitchFamily="2" charset="0"/>
              </a:rPr>
              <a:t>O åñis, who are as powerfully pure as the sun, I shall try to describe to you the transcendental pastimes of Viñëu as far as my knowledge is concerned. As the birds fly in the sky as far as their capacity allows, so do the learned devotees describe the Lord as far as their realization allows.</a:t>
            </a:r>
          </a:p>
        </p:txBody>
      </p:sp>
      <p:pic>
        <p:nvPicPr>
          <p:cNvPr id="2" name="Picture 12" descr="C:\00 Office Archives\Bhakti Vaibhava\SB 1.18.18-23\Picture\Puskara_Suta_Goswami_preview.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521" y="2209800"/>
            <a:ext cx="4546121" cy="47244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638"/>
            <a:ext cx="9144000" cy="683736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pic>
      <p:sp>
        <p:nvSpPr>
          <p:cNvPr id="3074" name="Rectangle 2"/>
          <p:cNvSpPr>
            <a:spLocks noGrp="1" noChangeArrowheads="1"/>
          </p:cNvSpPr>
          <p:nvPr>
            <p:ph type="title"/>
          </p:nvPr>
        </p:nvSpPr>
        <p:spPr>
          <a:xfrm>
            <a:off x="0" y="0"/>
            <a:ext cx="9144000" cy="53022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3600" b="1" dirty="0" smtClean="0">
                <a:solidFill>
                  <a:srgbClr val="000104"/>
                </a:solidFill>
                <a:effectLst>
                  <a:outerShdw blurRad="38100" dist="38100" dir="2700000" algn="tl">
                    <a:srgbClr val="FFFFFF"/>
                  </a:outerShdw>
                </a:effectLst>
                <a:latin typeface="Balaram" pitchFamily="2" charset="0"/>
              </a:rPr>
              <a:t>SB. 1.18.23 – Humility of Suta Goswami  </a:t>
            </a:r>
          </a:p>
        </p:txBody>
      </p:sp>
      <p:sp>
        <p:nvSpPr>
          <p:cNvPr id="23558" name="Rectangle 7"/>
          <p:cNvSpPr>
            <a:spLocks noChangeArrowheads="1"/>
          </p:cNvSpPr>
          <p:nvPr/>
        </p:nvSpPr>
        <p:spPr bwMode="auto">
          <a:xfrm>
            <a:off x="0" y="762000"/>
            <a:ext cx="1366838" cy="461963"/>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sp>
        <p:nvSpPr>
          <p:cNvPr id="21511" name="Rectangle 2"/>
          <p:cNvSpPr>
            <a:spLocks noChangeArrowheads="1"/>
          </p:cNvSpPr>
          <p:nvPr/>
        </p:nvSpPr>
        <p:spPr bwMode="auto">
          <a:xfrm>
            <a:off x="152400" y="1201738"/>
            <a:ext cx="8839200" cy="489426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000104"/>
            </a:solidFill>
            <a:miter lim="800000"/>
            <a:headEnd/>
            <a:tailEnd/>
          </a:ln>
        </p:spPr>
        <p:txBody>
          <a:bodyPr>
            <a:spAutoFit/>
          </a:bodyPr>
          <a:lstStyle/>
          <a:p>
            <a:pPr algn="just">
              <a:defRPr/>
            </a:pPr>
            <a:r>
              <a:rPr lang="en-US" sz="2400" dirty="0">
                <a:solidFill>
                  <a:srgbClr val="000104"/>
                </a:solidFill>
                <a:latin typeface="Balaram" pitchFamily="2" charset="0"/>
              </a:rPr>
              <a:t>The Supreme Absolute Truth is unlimited. No living being can know about the unlimited by his limited capacity. The Lord is impersonal, personal and localized. By His impersonal feature He is all-pervading Brahman, by His localized feature He is present in everyone's heart as the Supreme Soul, and by His ultimate personal feature He is the object of transcendental loving service by His fortunate associates the pure devotees. The pastimes of the Lord in different features can only be estimated partly by the great learned devotees. So </a:t>
            </a:r>
            <a:r>
              <a:rPr lang="en-US" sz="2400" dirty="0" err="1">
                <a:solidFill>
                  <a:srgbClr val="000104"/>
                </a:solidFill>
                <a:latin typeface="Balaram" pitchFamily="2" charset="0"/>
              </a:rPr>
              <a:t>Çréla</a:t>
            </a:r>
            <a:r>
              <a:rPr lang="en-US" sz="2400" dirty="0">
                <a:solidFill>
                  <a:srgbClr val="000104"/>
                </a:solidFill>
                <a:latin typeface="Balaram" pitchFamily="2" charset="0"/>
              </a:rPr>
              <a:t> </a:t>
            </a:r>
            <a:r>
              <a:rPr lang="en-US" sz="2400" dirty="0" err="1">
                <a:solidFill>
                  <a:srgbClr val="000104"/>
                </a:solidFill>
                <a:latin typeface="Balaram" pitchFamily="2" charset="0"/>
              </a:rPr>
              <a:t>Süta</a:t>
            </a:r>
            <a:r>
              <a:rPr lang="en-US" sz="2400" dirty="0">
                <a:solidFill>
                  <a:srgbClr val="000104"/>
                </a:solidFill>
                <a:latin typeface="Balaram" pitchFamily="2" charset="0"/>
              </a:rPr>
              <a:t> </a:t>
            </a:r>
            <a:r>
              <a:rPr lang="en-US" sz="2400" dirty="0" err="1">
                <a:solidFill>
                  <a:srgbClr val="000104"/>
                </a:solidFill>
                <a:latin typeface="Balaram" pitchFamily="2" charset="0"/>
              </a:rPr>
              <a:t>Gosvämé</a:t>
            </a:r>
            <a:r>
              <a:rPr lang="en-US" sz="2400" dirty="0">
                <a:solidFill>
                  <a:srgbClr val="000104"/>
                </a:solidFill>
                <a:latin typeface="Balaram" pitchFamily="2" charset="0"/>
              </a:rPr>
              <a:t> has rightly taken this position in describing the pastimes of the Lord as far as he has realized. Factually only the Lord Himself can describe Himself, and His learned devotee also can describe Him as far as the Lord gives him the power of description.</a:t>
            </a:r>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MC\SB 1.18.1-9\Pictures\20121207_124747.1.jpg"/>
          <p:cNvPicPr>
            <a:picLocks noChangeAspect="1" noChangeArrowheads="1"/>
          </p:cNvPicPr>
          <p:nvPr/>
        </p:nvPicPr>
        <p:blipFill>
          <a:blip r:embed="rId2" cstate="print">
            <a:lum bright="28000" contrast="-50000"/>
          </a:blip>
          <a:srcRect/>
          <a:stretch>
            <a:fillRect/>
          </a:stretch>
        </p:blipFill>
        <p:spPr bwMode="auto">
          <a:xfrm>
            <a:off x="0" y="0"/>
            <a:ext cx="9144000" cy="6884988"/>
          </a:xfrm>
          <a:prstGeom prst="rect">
            <a:avLst/>
          </a:prstGeom>
          <a:noFill/>
          <a:ln w="9525">
            <a:noFill/>
            <a:miter lim="800000"/>
            <a:headEnd/>
            <a:tailEnd/>
          </a:ln>
        </p:spPr>
      </p:pic>
      <p:sp>
        <p:nvSpPr>
          <p:cNvPr id="6" name="TextBox 5"/>
          <p:cNvSpPr txBox="1"/>
          <p:nvPr/>
        </p:nvSpPr>
        <p:spPr>
          <a:xfrm>
            <a:off x="304800" y="117475"/>
            <a:ext cx="8534400" cy="492125"/>
          </a:xfrm>
          <a:prstGeom prst="rect">
            <a:avLst/>
          </a:prstGeom>
          <a:noFill/>
          <a:ln>
            <a:noFill/>
          </a:ln>
        </p:spPr>
        <p:txBody>
          <a:bodyPr>
            <a:spAutoFit/>
          </a:bodyPr>
          <a:lstStyle/>
          <a:p>
            <a:pPr algn="ctr" fontAlgn="auto">
              <a:spcBef>
                <a:spcPts val="0"/>
              </a:spcBef>
              <a:spcAft>
                <a:spcPts val="0"/>
              </a:spcAft>
              <a:defRPr/>
            </a:pPr>
            <a:r>
              <a:rPr lang="en-US" sz="2600" dirty="0">
                <a:solidFill>
                  <a:srgbClr val="000104"/>
                </a:solidFill>
                <a:effectLst>
                  <a:outerShdw blurRad="38100" dist="38100" dir="2700000" algn="tl">
                    <a:srgbClr val="000000">
                      <a:alpha val="43137"/>
                    </a:srgbClr>
                  </a:outerShdw>
                </a:effectLst>
                <a:latin typeface="Balaram" pitchFamily="2" charset="0"/>
              </a:rPr>
              <a:t>Chapter 18 : Maharaj Parikshit cursed by a Brahmana boy</a:t>
            </a:r>
          </a:p>
        </p:txBody>
      </p:sp>
      <p:sp>
        <p:nvSpPr>
          <p:cNvPr id="7" name="Rectangle 6"/>
          <p:cNvSpPr/>
          <p:nvPr/>
        </p:nvSpPr>
        <p:spPr>
          <a:xfrm>
            <a:off x="76200" y="30480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a:t>
            </a:r>
          </a:p>
        </p:txBody>
      </p:sp>
      <p:sp>
        <p:nvSpPr>
          <p:cNvPr id="8" name="Rectangle 7"/>
          <p:cNvSpPr/>
          <p:nvPr/>
        </p:nvSpPr>
        <p:spPr>
          <a:xfrm>
            <a:off x="457200" y="30480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a:t>
            </a:r>
          </a:p>
        </p:txBody>
      </p:sp>
      <p:sp>
        <p:nvSpPr>
          <p:cNvPr id="9" name="Rectangle 8"/>
          <p:cNvSpPr/>
          <p:nvPr/>
        </p:nvSpPr>
        <p:spPr>
          <a:xfrm>
            <a:off x="838200" y="30480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a:t>
            </a:r>
          </a:p>
        </p:txBody>
      </p:sp>
      <p:sp>
        <p:nvSpPr>
          <p:cNvPr id="10" name="Rectangle 9"/>
          <p:cNvSpPr/>
          <p:nvPr/>
        </p:nvSpPr>
        <p:spPr>
          <a:xfrm>
            <a:off x="1219200" y="30480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a:t>
            </a:r>
          </a:p>
        </p:txBody>
      </p:sp>
      <p:sp>
        <p:nvSpPr>
          <p:cNvPr id="11" name="Rectangle 10"/>
          <p:cNvSpPr/>
          <p:nvPr/>
        </p:nvSpPr>
        <p:spPr>
          <a:xfrm>
            <a:off x="17526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5</a:t>
            </a:r>
          </a:p>
        </p:txBody>
      </p:sp>
      <p:sp>
        <p:nvSpPr>
          <p:cNvPr id="12" name="Rectangle 11"/>
          <p:cNvSpPr/>
          <p:nvPr/>
        </p:nvSpPr>
        <p:spPr>
          <a:xfrm>
            <a:off x="21336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6</a:t>
            </a:r>
          </a:p>
        </p:txBody>
      </p:sp>
      <p:sp>
        <p:nvSpPr>
          <p:cNvPr id="13" name="Rectangle 12"/>
          <p:cNvSpPr/>
          <p:nvPr/>
        </p:nvSpPr>
        <p:spPr>
          <a:xfrm>
            <a:off x="25146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7</a:t>
            </a:r>
          </a:p>
        </p:txBody>
      </p:sp>
      <p:sp>
        <p:nvSpPr>
          <p:cNvPr id="14" name="Rectangle 13"/>
          <p:cNvSpPr/>
          <p:nvPr/>
        </p:nvSpPr>
        <p:spPr>
          <a:xfrm>
            <a:off x="28956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8</a:t>
            </a:r>
          </a:p>
        </p:txBody>
      </p:sp>
      <p:sp>
        <p:nvSpPr>
          <p:cNvPr id="15" name="Rectangle 14"/>
          <p:cNvSpPr/>
          <p:nvPr/>
        </p:nvSpPr>
        <p:spPr>
          <a:xfrm>
            <a:off x="32004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9</a:t>
            </a:r>
          </a:p>
        </p:txBody>
      </p:sp>
      <p:sp>
        <p:nvSpPr>
          <p:cNvPr id="16" name="Rectangle 15"/>
          <p:cNvSpPr/>
          <p:nvPr/>
        </p:nvSpPr>
        <p:spPr>
          <a:xfrm>
            <a:off x="3657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10</a:t>
            </a:r>
          </a:p>
        </p:txBody>
      </p:sp>
      <p:sp>
        <p:nvSpPr>
          <p:cNvPr id="17" name="Rectangle 16"/>
          <p:cNvSpPr/>
          <p:nvPr/>
        </p:nvSpPr>
        <p:spPr>
          <a:xfrm>
            <a:off x="4038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11</a:t>
            </a:r>
          </a:p>
        </p:txBody>
      </p:sp>
      <p:sp>
        <p:nvSpPr>
          <p:cNvPr id="18" name="Rectangle 17"/>
          <p:cNvSpPr/>
          <p:nvPr/>
        </p:nvSpPr>
        <p:spPr>
          <a:xfrm>
            <a:off x="4419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12</a:t>
            </a:r>
          </a:p>
        </p:txBody>
      </p:sp>
      <p:sp>
        <p:nvSpPr>
          <p:cNvPr id="19" name="Rectangle 18"/>
          <p:cNvSpPr/>
          <p:nvPr/>
        </p:nvSpPr>
        <p:spPr>
          <a:xfrm>
            <a:off x="4800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13</a:t>
            </a:r>
          </a:p>
        </p:txBody>
      </p:sp>
      <p:sp>
        <p:nvSpPr>
          <p:cNvPr id="20" name="Rectangle 19"/>
          <p:cNvSpPr/>
          <p:nvPr/>
        </p:nvSpPr>
        <p:spPr>
          <a:xfrm>
            <a:off x="5181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14</a:t>
            </a:r>
          </a:p>
        </p:txBody>
      </p:sp>
      <p:sp>
        <p:nvSpPr>
          <p:cNvPr id="21" name="Rectangle 20"/>
          <p:cNvSpPr/>
          <p:nvPr/>
        </p:nvSpPr>
        <p:spPr>
          <a:xfrm>
            <a:off x="5562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15</a:t>
            </a:r>
          </a:p>
        </p:txBody>
      </p:sp>
      <p:sp>
        <p:nvSpPr>
          <p:cNvPr id="22" name="Rectangle 21"/>
          <p:cNvSpPr/>
          <p:nvPr/>
        </p:nvSpPr>
        <p:spPr>
          <a:xfrm>
            <a:off x="58674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16</a:t>
            </a:r>
          </a:p>
        </p:txBody>
      </p:sp>
      <p:sp>
        <p:nvSpPr>
          <p:cNvPr id="23" name="Rectangle 22"/>
          <p:cNvSpPr/>
          <p:nvPr/>
        </p:nvSpPr>
        <p:spPr>
          <a:xfrm>
            <a:off x="62484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17</a:t>
            </a:r>
          </a:p>
        </p:txBody>
      </p:sp>
      <p:sp>
        <p:nvSpPr>
          <p:cNvPr id="25" name="Rectangle 24"/>
          <p:cNvSpPr/>
          <p:nvPr/>
        </p:nvSpPr>
        <p:spPr>
          <a:xfrm>
            <a:off x="8305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22</a:t>
            </a:r>
          </a:p>
        </p:txBody>
      </p:sp>
      <p:sp>
        <p:nvSpPr>
          <p:cNvPr id="26" name="Rectangle 25"/>
          <p:cNvSpPr/>
          <p:nvPr/>
        </p:nvSpPr>
        <p:spPr>
          <a:xfrm>
            <a:off x="8686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23</a:t>
            </a:r>
          </a:p>
        </p:txBody>
      </p:sp>
      <p:sp>
        <p:nvSpPr>
          <p:cNvPr id="27" name="Rectangle 26"/>
          <p:cNvSpPr/>
          <p:nvPr/>
        </p:nvSpPr>
        <p:spPr>
          <a:xfrm>
            <a:off x="152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24</a:t>
            </a:r>
          </a:p>
        </p:txBody>
      </p:sp>
      <p:sp>
        <p:nvSpPr>
          <p:cNvPr id="28" name="Rectangle 27"/>
          <p:cNvSpPr/>
          <p:nvPr/>
        </p:nvSpPr>
        <p:spPr>
          <a:xfrm>
            <a:off x="533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25</a:t>
            </a:r>
          </a:p>
        </p:txBody>
      </p:sp>
      <p:sp>
        <p:nvSpPr>
          <p:cNvPr id="29" name="Rectangle 28"/>
          <p:cNvSpPr/>
          <p:nvPr/>
        </p:nvSpPr>
        <p:spPr>
          <a:xfrm>
            <a:off x="914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26</a:t>
            </a:r>
          </a:p>
        </p:txBody>
      </p:sp>
      <p:sp>
        <p:nvSpPr>
          <p:cNvPr id="30" name="Rectangle 29"/>
          <p:cNvSpPr/>
          <p:nvPr/>
        </p:nvSpPr>
        <p:spPr>
          <a:xfrm>
            <a:off x="1295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27</a:t>
            </a:r>
          </a:p>
        </p:txBody>
      </p:sp>
      <p:sp>
        <p:nvSpPr>
          <p:cNvPr id="31" name="Rectangle 30"/>
          <p:cNvSpPr/>
          <p:nvPr/>
        </p:nvSpPr>
        <p:spPr>
          <a:xfrm>
            <a:off x="1676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28</a:t>
            </a:r>
          </a:p>
        </p:txBody>
      </p:sp>
      <p:sp>
        <p:nvSpPr>
          <p:cNvPr id="32" name="Rectangle 31"/>
          <p:cNvSpPr/>
          <p:nvPr/>
        </p:nvSpPr>
        <p:spPr>
          <a:xfrm>
            <a:off x="2057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29</a:t>
            </a:r>
          </a:p>
        </p:txBody>
      </p:sp>
      <p:sp>
        <p:nvSpPr>
          <p:cNvPr id="33" name="Rectangle 32"/>
          <p:cNvSpPr/>
          <p:nvPr/>
        </p:nvSpPr>
        <p:spPr>
          <a:xfrm>
            <a:off x="2438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30</a:t>
            </a:r>
          </a:p>
        </p:txBody>
      </p:sp>
      <p:sp>
        <p:nvSpPr>
          <p:cNvPr id="34" name="Rectangle 33"/>
          <p:cNvSpPr/>
          <p:nvPr/>
        </p:nvSpPr>
        <p:spPr>
          <a:xfrm>
            <a:off x="2819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31</a:t>
            </a:r>
          </a:p>
        </p:txBody>
      </p:sp>
      <p:sp>
        <p:nvSpPr>
          <p:cNvPr id="35" name="Rectangle 34"/>
          <p:cNvSpPr/>
          <p:nvPr/>
        </p:nvSpPr>
        <p:spPr>
          <a:xfrm>
            <a:off x="2819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32</a:t>
            </a:r>
          </a:p>
        </p:txBody>
      </p:sp>
      <p:sp>
        <p:nvSpPr>
          <p:cNvPr id="36" name="Rectangle 35"/>
          <p:cNvSpPr/>
          <p:nvPr/>
        </p:nvSpPr>
        <p:spPr>
          <a:xfrm>
            <a:off x="3200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33</a:t>
            </a:r>
          </a:p>
        </p:txBody>
      </p:sp>
      <p:sp>
        <p:nvSpPr>
          <p:cNvPr id="37" name="Rectangle 36"/>
          <p:cNvSpPr/>
          <p:nvPr/>
        </p:nvSpPr>
        <p:spPr>
          <a:xfrm>
            <a:off x="3581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34</a:t>
            </a:r>
          </a:p>
        </p:txBody>
      </p:sp>
      <p:sp>
        <p:nvSpPr>
          <p:cNvPr id="38" name="Rectangle 37"/>
          <p:cNvSpPr/>
          <p:nvPr/>
        </p:nvSpPr>
        <p:spPr>
          <a:xfrm>
            <a:off x="3962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35</a:t>
            </a:r>
          </a:p>
        </p:txBody>
      </p:sp>
      <p:sp>
        <p:nvSpPr>
          <p:cNvPr id="39" name="Rectangle 38"/>
          <p:cNvSpPr/>
          <p:nvPr/>
        </p:nvSpPr>
        <p:spPr>
          <a:xfrm>
            <a:off x="4343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36</a:t>
            </a:r>
          </a:p>
        </p:txBody>
      </p:sp>
      <p:sp>
        <p:nvSpPr>
          <p:cNvPr id="41" name="Rectangle 40"/>
          <p:cNvSpPr/>
          <p:nvPr/>
        </p:nvSpPr>
        <p:spPr>
          <a:xfrm>
            <a:off x="76200" y="609600"/>
            <a:ext cx="1524000" cy="17526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104"/>
                </a:solidFill>
                <a:latin typeface="Balaram" pitchFamily="2" charset="0"/>
              </a:rPr>
              <a:t>Suta Goswami begins describing Maharaj </a:t>
            </a:r>
            <a:r>
              <a:rPr lang="en-US" sz="1400" b="1" dirty="0" err="1">
                <a:solidFill>
                  <a:srgbClr val="000104"/>
                </a:solidFill>
                <a:latin typeface="Balaram" pitchFamily="2" charset="0"/>
              </a:rPr>
              <a:t>Parikshit’s</a:t>
            </a:r>
            <a:r>
              <a:rPr lang="en-US" sz="1400" b="1" dirty="0">
                <a:solidFill>
                  <a:srgbClr val="000104"/>
                </a:solidFill>
                <a:latin typeface="Balaram" pitchFamily="2" charset="0"/>
              </a:rPr>
              <a:t> life which contains wonderful dealings with Krishna.</a:t>
            </a:r>
          </a:p>
        </p:txBody>
      </p:sp>
      <p:sp>
        <p:nvSpPr>
          <p:cNvPr id="50" name="Rectangle 49"/>
          <p:cNvSpPr/>
          <p:nvPr/>
        </p:nvSpPr>
        <p:spPr>
          <a:xfrm>
            <a:off x="1828800" y="609600"/>
            <a:ext cx="1714500" cy="1752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104"/>
                </a:solidFill>
                <a:latin typeface="Balaram" pitchFamily="2" charset="0"/>
              </a:rPr>
              <a:t>Suta Goswami tells how the King dealt with the appearance of Kali within His kingdom.</a:t>
            </a:r>
          </a:p>
        </p:txBody>
      </p:sp>
      <p:cxnSp>
        <p:nvCxnSpPr>
          <p:cNvPr id="53" name="Straight Connector 52"/>
          <p:cNvCxnSpPr/>
          <p:nvPr/>
        </p:nvCxnSpPr>
        <p:spPr>
          <a:xfrm>
            <a:off x="228600" y="3657600"/>
            <a:ext cx="8610600" cy="0"/>
          </a:xfrm>
          <a:prstGeom prst="line">
            <a:avLst/>
          </a:prstGeom>
          <a:ln w="28575">
            <a:solidFill>
              <a:srgbClr val="000104"/>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71500" y="3810000"/>
            <a:ext cx="2171700" cy="17526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104"/>
                </a:solidFill>
                <a:latin typeface="Balaram" pitchFamily="2" charset="0"/>
              </a:rPr>
              <a:t>Suta Goswami begins narrating how Maharaj Parikshit insulted the sage Shamika Rishi by placing a dead snake around the meditating sage's neck.</a:t>
            </a:r>
          </a:p>
        </p:txBody>
      </p:sp>
      <p:cxnSp>
        <p:nvCxnSpPr>
          <p:cNvPr id="24682" name="Straight Arrow Connector 63"/>
          <p:cNvCxnSpPr>
            <a:cxnSpLocks noChangeShapeType="1"/>
          </p:cNvCxnSpPr>
          <p:nvPr/>
        </p:nvCxnSpPr>
        <p:spPr bwMode="auto">
          <a:xfrm flipV="1">
            <a:off x="838200" y="2362200"/>
            <a:ext cx="0" cy="685800"/>
          </a:xfrm>
          <a:prstGeom prst="straightConnector1">
            <a:avLst/>
          </a:prstGeom>
          <a:noFill/>
          <a:ln w="19050" algn="ctr">
            <a:solidFill>
              <a:srgbClr val="000104"/>
            </a:solidFill>
            <a:round/>
            <a:headEnd/>
            <a:tailEnd type="arrow" w="med" len="med"/>
          </a:ln>
        </p:spPr>
      </p:cxnSp>
      <p:cxnSp>
        <p:nvCxnSpPr>
          <p:cNvPr id="24683" name="Straight Arrow Connector 74"/>
          <p:cNvCxnSpPr>
            <a:cxnSpLocks noChangeShapeType="1"/>
          </p:cNvCxnSpPr>
          <p:nvPr/>
        </p:nvCxnSpPr>
        <p:spPr bwMode="auto">
          <a:xfrm flipV="1">
            <a:off x="1676400" y="5562600"/>
            <a:ext cx="0" cy="381000"/>
          </a:xfrm>
          <a:prstGeom prst="straightConnector1">
            <a:avLst/>
          </a:prstGeom>
          <a:noFill/>
          <a:ln w="19050" algn="ctr">
            <a:solidFill>
              <a:srgbClr val="000104"/>
            </a:solidFill>
            <a:round/>
            <a:headEnd/>
            <a:tailEnd type="arrow" w="med" len="med"/>
          </a:ln>
        </p:spPr>
      </p:cxnSp>
      <p:sp>
        <p:nvSpPr>
          <p:cNvPr id="58" name="Rectangle 57"/>
          <p:cNvSpPr/>
          <p:nvPr/>
        </p:nvSpPr>
        <p:spPr>
          <a:xfrm>
            <a:off x="6781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18</a:t>
            </a:r>
          </a:p>
        </p:txBody>
      </p:sp>
      <p:sp>
        <p:nvSpPr>
          <p:cNvPr id="59" name="Rectangle 58"/>
          <p:cNvSpPr/>
          <p:nvPr/>
        </p:nvSpPr>
        <p:spPr>
          <a:xfrm>
            <a:off x="7162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19</a:t>
            </a:r>
          </a:p>
        </p:txBody>
      </p:sp>
      <p:sp>
        <p:nvSpPr>
          <p:cNvPr id="60" name="Rectangle 59"/>
          <p:cNvSpPr/>
          <p:nvPr/>
        </p:nvSpPr>
        <p:spPr>
          <a:xfrm>
            <a:off x="7543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20</a:t>
            </a:r>
          </a:p>
        </p:txBody>
      </p:sp>
      <p:sp>
        <p:nvSpPr>
          <p:cNvPr id="61" name="Rectangle 60"/>
          <p:cNvSpPr/>
          <p:nvPr/>
        </p:nvSpPr>
        <p:spPr>
          <a:xfrm>
            <a:off x="7924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21</a:t>
            </a:r>
          </a:p>
        </p:txBody>
      </p:sp>
      <p:sp>
        <p:nvSpPr>
          <p:cNvPr id="56" name="Rectangle 55"/>
          <p:cNvSpPr/>
          <p:nvPr/>
        </p:nvSpPr>
        <p:spPr>
          <a:xfrm>
            <a:off x="3657600" y="609600"/>
            <a:ext cx="2971800" cy="17526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104"/>
                </a:solidFill>
                <a:latin typeface="Balaram" pitchFamily="2" charset="0"/>
              </a:rPr>
              <a:t>The sages glorify Suta Goswami and the importance of hearing about Krsna from great devotees.</a:t>
            </a:r>
          </a:p>
          <a:p>
            <a:pPr algn="ctr" fontAlgn="auto">
              <a:spcBef>
                <a:spcPts val="0"/>
              </a:spcBef>
              <a:spcAft>
                <a:spcPts val="0"/>
              </a:spcAft>
              <a:defRPr/>
            </a:pPr>
            <a:r>
              <a:rPr lang="en-US" sz="1400" b="1" dirty="0">
                <a:solidFill>
                  <a:srgbClr val="000104"/>
                </a:solidFill>
                <a:latin typeface="Balaram" pitchFamily="2" charset="0"/>
              </a:rPr>
              <a:t>They then request Him to describe the pastimes of the Lord, especially the topics upon which Maharaj Parikshit fixed His mind and thus attained Krsna's Lotus Feet.</a:t>
            </a:r>
          </a:p>
        </p:txBody>
      </p:sp>
      <p:cxnSp>
        <p:nvCxnSpPr>
          <p:cNvPr id="24691" name="Straight Arrow Connector 63"/>
          <p:cNvCxnSpPr>
            <a:cxnSpLocks noChangeShapeType="1"/>
          </p:cNvCxnSpPr>
          <p:nvPr/>
        </p:nvCxnSpPr>
        <p:spPr bwMode="auto">
          <a:xfrm flipV="1">
            <a:off x="7924800" y="2362200"/>
            <a:ext cx="0" cy="685800"/>
          </a:xfrm>
          <a:prstGeom prst="straightConnector1">
            <a:avLst/>
          </a:prstGeom>
          <a:noFill/>
          <a:ln w="19050" algn="ctr">
            <a:solidFill>
              <a:srgbClr val="000104"/>
            </a:solidFill>
            <a:round/>
            <a:headEnd/>
            <a:tailEnd type="arrow" w="med" len="med"/>
          </a:ln>
        </p:spPr>
      </p:cxnSp>
      <p:sp>
        <p:nvSpPr>
          <p:cNvPr id="62" name="Rectangle 61"/>
          <p:cNvSpPr/>
          <p:nvPr/>
        </p:nvSpPr>
        <p:spPr>
          <a:xfrm>
            <a:off x="3200400" y="3810000"/>
            <a:ext cx="1562100" cy="17526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00104"/>
                </a:solidFill>
                <a:latin typeface="Balaram" pitchFamily="2" charset="0"/>
              </a:rPr>
              <a:t>After Shamika Rishi is insulted, His son, Shringi, curses Maharaj Parikshit to die in seven days.</a:t>
            </a:r>
          </a:p>
        </p:txBody>
      </p:sp>
      <p:cxnSp>
        <p:nvCxnSpPr>
          <p:cNvPr id="24695" name="Straight Arrow Connector 74"/>
          <p:cNvCxnSpPr>
            <a:cxnSpLocks noChangeShapeType="1"/>
          </p:cNvCxnSpPr>
          <p:nvPr/>
        </p:nvCxnSpPr>
        <p:spPr bwMode="auto">
          <a:xfrm flipV="1">
            <a:off x="6324600" y="5562600"/>
            <a:ext cx="0" cy="533400"/>
          </a:xfrm>
          <a:prstGeom prst="straightConnector1">
            <a:avLst/>
          </a:prstGeom>
          <a:noFill/>
          <a:ln w="19050" algn="ctr">
            <a:solidFill>
              <a:srgbClr val="000104"/>
            </a:solidFill>
            <a:round/>
            <a:headEnd/>
            <a:tailEnd type="arrow" w="med" len="med"/>
          </a:ln>
        </p:spPr>
      </p:cxnSp>
      <p:cxnSp>
        <p:nvCxnSpPr>
          <p:cNvPr id="24696" name="Straight Arrow Connector 63"/>
          <p:cNvCxnSpPr>
            <a:cxnSpLocks noChangeShapeType="1"/>
          </p:cNvCxnSpPr>
          <p:nvPr/>
        </p:nvCxnSpPr>
        <p:spPr bwMode="auto">
          <a:xfrm flipV="1">
            <a:off x="5181600" y="2362200"/>
            <a:ext cx="0" cy="685800"/>
          </a:xfrm>
          <a:prstGeom prst="straightConnector1">
            <a:avLst/>
          </a:prstGeom>
          <a:noFill/>
          <a:ln w="19050" algn="ctr">
            <a:solidFill>
              <a:srgbClr val="000104"/>
            </a:solidFill>
            <a:round/>
            <a:headEnd/>
            <a:tailEnd type="arrow" w="med" len="med"/>
          </a:ln>
        </p:spPr>
      </p:cxnSp>
      <p:sp>
        <p:nvSpPr>
          <p:cNvPr id="52" name="Rectangle 51"/>
          <p:cNvSpPr/>
          <p:nvPr/>
        </p:nvSpPr>
        <p:spPr>
          <a:xfrm>
            <a:off x="4724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37</a:t>
            </a:r>
          </a:p>
        </p:txBody>
      </p:sp>
      <p:sp>
        <p:nvSpPr>
          <p:cNvPr id="54" name="Rectangle 53"/>
          <p:cNvSpPr/>
          <p:nvPr/>
        </p:nvSpPr>
        <p:spPr>
          <a:xfrm>
            <a:off x="4648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38</a:t>
            </a:r>
          </a:p>
        </p:txBody>
      </p:sp>
      <p:sp>
        <p:nvSpPr>
          <p:cNvPr id="57" name="Rectangle 56"/>
          <p:cNvSpPr/>
          <p:nvPr/>
        </p:nvSpPr>
        <p:spPr>
          <a:xfrm>
            <a:off x="5029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39</a:t>
            </a:r>
          </a:p>
        </p:txBody>
      </p:sp>
      <p:sp>
        <p:nvSpPr>
          <p:cNvPr id="63" name="Rectangle 62"/>
          <p:cNvSpPr/>
          <p:nvPr/>
        </p:nvSpPr>
        <p:spPr>
          <a:xfrm>
            <a:off x="5410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40</a:t>
            </a:r>
          </a:p>
        </p:txBody>
      </p:sp>
      <p:sp>
        <p:nvSpPr>
          <p:cNvPr id="64" name="Rectangle 63"/>
          <p:cNvSpPr/>
          <p:nvPr/>
        </p:nvSpPr>
        <p:spPr>
          <a:xfrm>
            <a:off x="5791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41</a:t>
            </a:r>
          </a:p>
        </p:txBody>
      </p:sp>
      <p:sp>
        <p:nvSpPr>
          <p:cNvPr id="65" name="Rectangle 64"/>
          <p:cNvSpPr/>
          <p:nvPr/>
        </p:nvSpPr>
        <p:spPr>
          <a:xfrm>
            <a:off x="6172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42</a:t>
            </a:r>
          </a:p>
        </p:txBody>
      </p:sp>
      <p:sp>
        <p:nvSpPr>
          <p:cNvPr id="66" name="Rectangle 65"/>
          <p:cNvSpPr/>
          <p:nvPr/>
        </p:nvSpPr>
        <p:spPr>
          <a:xfrm>
            <a:off x="6553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43</a:t>
            </a:r>
          </a:p>
        </p:txBody>
      </p:sp>
      <p:sp>
        <p:nvSpPr>
          <p:cNvPr id="67" name="Rectangle 66"/>
          <p:cNvSpPr/>
          <p:nvPr/>
        </p:nvSpPr>
        <p:spPr>
          <a:xfrm>
            <a:off x="6934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44</a:t>
            </a:r>
          </a:p>
        </p:txBody>
      </p:sp>
      <p:sp>
        <p:nvSpPr>
          <p:cNvPr id="68" name="Rectangle 67"/>
          <p:cNvSpPr/>
          <p:nvPr/>
        </p:nvSpPr>
        <p:spPr>
          <a:xfrm>
            <a:off x="7315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45</a:t>
            </a:r>
          </a:p>
        </p:txBody>
      </p:sp>
      <p:cxnSp>
        <p:nvCxnSpPr>
          <p:cNvPr id="24708" name="Straight Arrow Connector 63"/>
          <p:cNvCxnSpPr>
            <a:cxnSpLocks noChangeShapeType="1"/>
          </p:cNvCxnSpPr>
          <p:nvPr/>
        </p:nvCxnSpPr>
        <p:spPr bwMode="auto">
          <a:xfrm flipV="1">
            <a:off x="2667000" y="2362200"/>
            <a:ext cx="0" cy="685800"/>
          </a:xfrm>
          <a:prstGeom prst="straightConnector1">
            <a:avLst/>
          </a:prstGeom>
          <a:noFill/>
          <a:ln w="19050" algn="ctr">
            <a:solidFill>
              <a:srgbClr val="000104"/>
            </a:solidFill>
            <a:round/>
            <a:headEnd/>
            <a:tailEnd type="arrow" w="med" len="med"/>
          </a:ln>
        </p:spPr>
      </p:cxnSp>
      <p:sp>
        <p:nvSpPr>
          <p:cNvPr id="70" name="Rectangle 69"/>
          <p:cNvSpPr/>
          <p:nvPr/>
        </p:nvSpPr>
        <p:spPr>
          <a:xfrm>
            <a:off x="6819900" y="609600"/>
            <a:ext cx="2095500" cy="17526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104"/>
                </a:solidFill>
                <a:latin typeface="Balaram" pitchFamily="2" charset="0"/>
              </a:rPr>
              <a:t>Suta Goswami explains how purification happens by hearing about Krsna &amp; then begins explaining Krsna's exalted qualities</a:t>
            </a:r>
          </a:p>
        </p:txBody>
      </p:sp>
      <p:sp>
        <p:nvSpPr>
          <p:cNvPr id="71" name="Rectangle 70"/>
          <p:cNvSpPr/>
          <p:nvPr/>
        </p:nvSpPr>
        <p:spPr>
          <a:xfrm>
            <a:off x="76200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46</a:t>
            </a:r>
          </a:p>
        </p:txBody>
      </p:sp>
      <p:sp>
        <p:nvSpPr>
          <p:cNvPr id="72" name="Rectangle 71"/>
          <p:cNvSpPr/>
          <p:nvPr/>
        </p:nvSpPr>
        <p:spPr>
          <a:xfrm>
            <a:off x="7543800" y="64008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47</a:t>
            </a:r>
          </a:p>
        </p:txBody>
      </p:sp>
      <p:sp>
        <p:nvSpPr>
          <p:cNvPr id="73" name="Rectangle 72"/>
          <p:cNvSpPr/>
          <p:nvPr/>
        </p:nvSpPr>
        <p:spPr>
          <a:xfrm>
            <a:off x="7924800" y="64008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48</a:t>
            </a:r>
          </a:p>
        </p:txBody>
      </p:sp>
      <p:sp>
        <p:nvSpPr>
          <p:cNvPr id="74" name="Rectangle 73"/>
          <p:cNvSpPr/>
          <p:nvPr/>
        </p:nvSpPr>
        <p:spPr>
          <a:xfrm>
            <a:off x="8305800" y="64008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49</a:t>
            </a:r>
          </a:p>
        </p:txBody>
      </p:sp>
      <p:sp>
        <p:nvSpPr>
          <p:cNvPr id="75" name="Rectangle 74"/>
          <p:cNvSpPr/>
          <p:nvPr/>
        </p:nvSpPr>
        <p:spPr>
          <a:xfrm>
            <a:off x="8686800" y="64008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rgbClr val="000104"/>
                </a:solidFill>
                <a:latin typeface="Balaram" pitchFamily="2" charset="0"/>
              </a:rPr>
              <a:t>50</a:t>
            </a:r>
          </a:p>
        </p:txBody>
      </p:sp>
      <p:cxnSp>
        <p:nvCxnSpPr>
          <p:cNvPr id="24723" name="Straight Arrow Connector 23"/>
          <p:cNvCxnSpPr>
            <a:cxnSpLocks noChangeShapeType="1"/>
          </p:cNvCxnSpPr>
          <p:nvPr/>
        </p:nvCxnSpPr>
        <p:spPr bwMode="auto">
          <a:xfrm flipV="1">
            <a:off x="3962400" y="5562600"/>
            <a:ext cx="0" cy="838200"/>
          </a:xfrm>
          <a:prstGeom prst="straightConnector1">
            <a:avLst/>
          </a:prstGeom>
          <a:noFill/>
          <a:ln w="9525" algn="ctr">
            <a:solidFill>
              <a:srgbClr val="000104"/>
            </a:solidFill>
            <a:round/>
            <a:headEnd/>
            <a:tailEnd type="arrow" w="med" len="med"/>
          </a:ln>
        </p:spPr>
      </p:cxnSp>
      <p:sp>
        <p:nvSpPr>
          <p:cNvPr id="76" name="Rectangle 75"/>
          <p:cNvSpPr/>
          <p:nvPr/>
        </p:nvSpPr>
        <p:spPr>
          <a:xfrm>
            <a:off x="5562600" y="3810000"/>
            <a:ext cx="1562100" cy="17526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104"/>
                </a:solidFill>
                <a:latin typeface="Balaram" pitchFamily="2" charset="0"/>
              </a:rPr>
              <a:t>Shamika Rishi laments when He hears what His son has done.</a:t>
            </a:r>
          </a:p>
        </p:txBody>
      </p:sp>
      <p:sp>
        <p:nvSpPr>
          <p:cNvPr id="77" name="Rectangle 76"/>
          <p:cNvSpPr/>
          <p:nvPr/>
        </p:nvSpPr>
        <p:spPr>
          <a:xfrm>
            <a:off x="7543800" y="3810000"/>
            <a:ext cx="1562100" cy="17526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0001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104"/>
                </a:solidFill>
                <a:latin typeface="Balaram" pitchFamily="2" charset="0"/>
              </a:rPr>
              <a:t>Shamika Rishi prays to the Supreme Lord to forgive His son's foolishness.</a:t>
            </a:r>
          </a:p>
        </p:txBody>
      </p:sp>
      <p:cxnSp>
        <p:nvCxnSpPr>
          <p:cNvPr id="24728" name="Straight Arrow Connector 77"/>
          <p:cNvCxnSpPr>
            <a:cxnSpLocks noChangeShapeType="1"/>
          </p:cNvCxnSpPr>
          <p:nvPr/>
        </p:nvCxnSpPr>
        <p:spPr bwMode="auto">
          <a:xfrm flipV="1">
            <a:off x="8305800" y="5562600"/>
            <a:ext cx="0" cy="838200"/>
          </a:xfrm>
          <a:prstGeom prst="straightConnector1">
            <a:avLst/>
          </a:prstGeom>
          <a:noFill/>
          <a:ln w="9525" algn="ctr">
            <a:solidFill>
              <a:srgbClr val="000104"/>
            </a:solidFill>
            <a:round/>
            <a:headEnd/>
            <a:tailEnd type="arrow" w="med" len="med"/>
          </a:ln>
        </p:spPr>
      </p:cxn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00 Office Archives\BGS-Seattle-2010\Slokas and Prayers MP3\Pictures\Srila Prabhupada.jpg"/>
          <p:cNvPicPr>
            <a:picLocks noChangeAspect="1" noChangeArrowheads="1"/>
          </p:cNvPicPr>
          <p:nvPr/>
        </p:nvPicPr>
        <p:blipFill>
          <a:blip r:embed="rId2" cstate="print"/>
          <a:srcRect/>
          <a:stretch>
            <a:fillRect/>
          </a:stretch>
        </p:blipFill>
        <p:spPr bwMode="auto">
          <a:xfrm>
            <a:off x="3886200" y="0"/>
            <a:ext cx="5287963" cy="6858000"/>
          </a:xfrm>
          <a:prstGeom prst="rect">
            <a:avLst/>
          </a:prstGeom>
          <a:noFill/>
          <a:ln w="9525">
            <a:noFill/>
            <a:miter lim="800000"/>
            <a:headEnd/>
            <a:tailEnd/>
          </a:ln>
        </p:spPr>
      </p:pic>
      <p:sp>
        <p:nvSpPr>
          <p:cNvPr id="6" name="Text Placeholder 5"/>
          <p:cNvSpPr>
            <a:spLocks noGrp="1"/>
          </p:cNvSpPr>
          <p:nvPr>
            <p:ph type="body" sz="half" idx="1"/>
          </p:nvPr>
        </p:nvSpPr>
        <p:spPr>
          <a:xfrm>
            <a:off x="0" y="1905000"/>
            <a:ext cx="4419600" cy="4114800"/>
          </a:xfrm>
        </p:spPr>
        <p:txBody>
          <a:bodyPr/>
          <a:lstStyle/>
          <a:p>
            <a:pPr marL="0" indent="0" algn="ctr" eaLnBrk="1" hangingPunct="1">
              <a:buFontTx/>
              <a:buNone/>
              <a:defRPr/>
            </a:pPr>
            <a:r>
              <a:rPr lang="en-US" sz="3600" dirty="0" smtClean="0">
                <a:solidFill>
                  <a:srgbClr val="FFC000"/>
                </a:solidFill>
                <a:effectLst>
                  <a:outerShdw blurRad="38100" dist="38100" dir="2700000" algn="tl">
                    <a:srgbClr val="000000">
                      <a:alpha val="43137"/>
                    </a:srgbClr>
                  </a:outerShdw>
                </a:effectLst>
                <a:latin typeface="Balaram" pitchFamily="2" charset="0"/>
              </a:rPr>
              <a:t>Based on the Teachings of His Divine Grace A.C. Bhaktivedanta Swami Prabhupada</a:t>
            </a:r>
            <a:endParaRPr lang="en-US" sz="3600" b="1" dirty="0" smtClean="0">
              <a:solidFill>
                <a:srgbClr val="FFC000"/>
              </a:solidFill>
              <a:effectLst>
                <a:outerShdw blurRad="38100" dist="38100" dir="2700000" algn="tl">
                  <a:srgbClr val="000000">
                    <a:alpha val="43137"/>
                  </a:srgbClr>
                </a:outerShdw>
              </a:effectLst>
              <a:latin typeface="Balaram" pitchFamily="2" charset="0"/>
            </a:endParaRPr>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0" y="4267200"/>
            <a:ext cx="9144000" cy="2590800"/>
          </a:xfrm>
          <a:prstGeom prst="rect">
            <a:avLst/>
          </a:prstGeom>
          <a:solidFill>
            <a:srgbClr val="000104"/>
          </a:solidFill>
          <a:ln w="9525" algn="ctr">
            <a:solidFill>
              <a:schemeClr val="tx1"/>
            </a:solidFill>
            <a:round/>
            <a:headEnd/>
            <a:tailEnd/>
          </a:ln>
        </p:spPr>
        <p:txBody>
          <a:bodyPr/>
          <a:lstStyle/>
          <a:p>
            <a:endParaRPr lang="en-US"/>
          </a:p>
        </p:txBody>
      </p:sp>
      <p:pic>
        <p:nvPicPr>
          <p:cNvPr id="2560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5029200" y="228600"/>
            <a:ext cx="3810000" cy="2308225"/>
          </a:xfrm>
          <a:prstGeom prst="rect">
            <a:avLst/>
          </a:prstGeom>
        </p:spPr>
        <p:txBody>
          <a:bodyPr>
            <a:spAutoFit/>
          </a:bodyPr>
          <a:lstStyle/>
          <a:p>
            <a:pPr algn="ctr" eaLnBrk="1" fontAlgn="auto" hangingPunct="1">
              <a:spcBef>
                <a:spcPts val="0"/>
              </a:spcBef>
              <a:spcAft>
                <a:spcPts val="0"/>
              </a:spcAft>
              <a:defRPr/>
            </a:pPr>
            <a:r>
              <a:rPr lang="en-US" sz="4800" b="1" i="1" dirty="0">
                <a:solidFill>
                  <a:srgbClr val="FFC000"/>
                </a:solidFill>
                <a:effectLst>
                  <a:outerShdw blurRad="38100" dist="38100" dir="2700000" algn="tl">
                    <a:srgbClr val="000000">
                      <a:alpha val="43137"/>
                    </a:srgbClr>
                  </a:outerShdw>
                </a:effectLst>
                <a:latin typeface="Balaram" pitchFamily="2" charset="0"/>
              </a:rPr>
              <a:t>Srila Prabhupada </a:t>
            </a:r>
            <a:r>
              <a:rPr lang="en-US" sz="4800" b="1" i="1" dirty="0" err="1">
                <a:solidFill>
                  <a:srgbClr val="FFC000"/>
                </a:solidFill>
                <a:effectLst>
                  <a:outerShdw blurRad="38100" dist="38100" dir="2700000" algn="tl">
                    <a:srgbClr val="000000">
                      <a:alpha val="43137"/>
                    </a:srgbClr>
                  </a:outerShdw>
                </a:effectLst>
                <a:latin typeface="Balaram" pitchFamily="2" charset="0"/>
              </a:rPr>
              <a:t>ki</a:t>
            </a:r>
            <a:r>
              <a:rPr lang="en-US" sz="4800" b="1" i="1" dirty="0">
                <a:solidFill>
                  <a:srgbClr val="FFC000"/>
                </a:solidFill>
                <a:effectLst>
                  <a:outerShdw blurRad="38100" dist="38100" dir="2700000" algn="tl">
                    <a:srgbClr val="000000">
                      <a:alpha val="43137"/>
                    </a:srgbClr>
                  </a:outerShdw>
                </a:effectLst>
                <a:latin typeface="Balaram" pitchFamily="2" charset="0"/>
              </a:rPr>
              <a:t> </a:t>
            </a:r>
            <a:r>
              <a:rPr lang="en-US" sz="4800" b="1" i="1" dirty="0" err="1">
                <a:solidFill>
                  <a:srgbClr val="FFC000"/>
                </a:solidFill>
                <a:effectLst>
                  <a:outerShdw blurRad="38100" dist="38100" dir="2700000" algn="tl">
                    <a:srgbClr val="000000">
                      <a:alpha val="43137"/>
                    </a:srgbClr>
                  </a:outerShdw>
                </a:effectLst>
                <a:latin typeface="Balaram" pitchFamily="2" charset="0"/>
              </a:rPr>
              <a:t>jaya</a:t>
            </a:r>
            <a:r>
              <a:rPr lang="en-US" sz="4800" b="1" i="1" dirty="0">
                <a:solidFill>
                  <a:srgbClr val="FFC000"/>
                </a:solidFill>
                <a:effectLst>
                  <a:outerShdw blurRad="38100" dist="38100" dir="2700000" algn="tl">
                    <a:srgbClr val="000000">
                      <a:alpha val="43137"/>
                    </a:srgbClr>
                  </a:outerShdw>
                </a:effectLst>
                <a:latin typeface="Balaram" pitchFamily="2" charset="0"/>
              </a:rPr>
              <a:t>!!!</a:t>
            </a:r>
          </a:p>
        </p:txBody>
      </p:sp>
      <p:graphicFrame>
        <p:nvGraphicFramePr>
          <p:cNvPr id="9" name="Table 8"/>
          <p:cNvGraphicFramePr>
            <a:graphicFrameLocks noGrp="1"/>
          </p:cNvGraphicFramePr>
          <p:nvPr/>
        </p:nvGraphicFramePr>
        <p:xfrm>
          <a:off x="5257800" y="3048000"/>
          <a:ext cx="5257800" cy="2682875"/>
        </p:xfrm>
        <a:graphic>
          <a:graphicData uri="http://schemas.openxmlformats.org/drawingml/2006/table">
            <a:tbl>
              <a:tblPr firstRow="1" bandRow="1"/>
              <a:tblGrid>
                <a:gridCol w="5257800"/>
              </a:tblGrid>
              <a:tr h="76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smtClean="0">
                          <a:solidFill>
                            <a:srgbClr val="FFC000"/>
                          </a:solidFill>
                          <a:effectLst>
                            <a:outerShdw blurRad="38100" dist="38100" dir="2700000" algn="tl">
                              <a:srgbClr val="000000">
                                <a:alpha val="43137"/>
                              </a:srgbClr>
                            </a:outerShdw>
                          </a:effectLst>
                          <a:latin typeface="Balaram" pitchFamily="2" charset="0"/>
                        </a:rPr>
                        <a:t>References</a:t>
                      </a:r>
                      <a:endParaRPr lang="en-US" sz="4400" b="1" dirty="0" smtClean="0">
                        <a:solidFill>
                          <a:srgbClr val="FFC000"/>
                        </a:solidFill>
                        <a:effectLst>
                          <a:outerShdw blurRad="38100" dist="38100" dir="2700000" algn="tl">
                            <a:srgbClr val="000000">
                              <a:alpha val="43137"/>
                            </a:srgbClr>
                          </a:outerShdw>
                        </a:effectLst>
                        <a:latin typeface="Balaram" pitchFamily="2" charset="0"/>
                      </a:endParaRPr>
                    </a:p>
                  </a:txBody>
                  <a:tcPr marT="45731" marB="4573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40232">
                <a:tc>
                  <a:txBody>
                    <a:bodyPr/>
                    <a:lstStyle/>
                    <a:p>
                      <a:r>
                        <a:rPr lang="en-US" sz="1800" baseline="0" dirty="0" smtClean="0">
                          <a:solidFill>
                            <a:srgbClr val="FFC000"/>
                          </a:solidFill>
                          <a:latin typeface="Balaram" pitchFamily="2" charset="0"/>
                        </a:rPr>
                        <a:t>SB Classes given by Srila Prabhupada</a:t>
                      </a:r>
                      <a:endParaRPr lang="en-US" sz="1800" dirty="0" smtClean="0">
                        <a:solidFill>
                          <a:srgbClr val="FFC000"/>
                        </a:solidFill>
                        <a:latin typeface="Balaram" pitchFamily="2" charset="0"/>
                      </a:endParaRPr>
                    </a:p>
                    <a:p>
                      <a:r>
                        <a:rPr lang="en-US" sz="1800" dirty="0" smtClean="0">
                          <a:solidFill>
                            <a:srgbClr val="FFC000"/>
                          </a:solidFill>
                          <a:latin typeface="Balaram" pitchFamily="2" charset="0"/>
                        </a:rPr>
                        <a:t>Unveiling the Lotus Feet</a:t>
                      </a:r>
                      <a:endParaRPr lang="en-US" sz="1800" dirty="0">
                        <a:solidFill>
                          <a:srgbClr val="FFC000"/>
                        </a:solidFill>
                        <a:latin typeface="Balaram" pitchFamily="2" charset="0"/>
                      </a:endParaRPr>
                    </a:p>
                  </a:txBody>
                  <a:tcPr marT="45731" marB="4573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40232">
                <a:tc>
                  <a:txBody>
                    <a:bodyPr/>
                    <a:lstStyle/>
                    <a:p>
                      <a:r>
                        <a:rPr lang="en-US" sz="1800" dirty="0" smtClean="0">
                          <a:solidFill>
                            <a:srgbClr val="FFC000"/>
                          </a:solidFill>
                          <a:latin typeface="Balaram" pitchFamily="2" charset="0"/>
                        </a:rPr>
                        <a:t>Bhakti</a:t>
                      </a:r>
                      <a:r>
                        <a:rPr lang="en-US" sz="1800" baseline="0" dirty="0" smtClean="0">
                          <a:solidFill>
                            <a:srgbClr val="FFC000"/>
                          </a:solidFill>
                          <a:latin typeface="Balaram" pitchFamily="2" charset="0"/>
                        </a:rPr>
                        <a:t> </a:t>
                      </a:r>
                      <a:r>
                        <a:rPr lang="en-US" sz="1800" baseline="0" dirty="0" err="1" smtClean="0">
                          <a:solidFill>
                            <a:srgbClr val="FFC000"/>
                          </a:solidFill>
                          <a:latin typeface="Balaram" pitchFamily="2" charset="0"/>
                        </a:rPr>
                        <a:t>Vaibhava</a:t>
                      </a:r>
                      <a:r>
                        <a:rPr lang="en-US" sz="1800" baseline="0" dirty="0" smtClean="0">
                          <a:solidFill>
                            <a:srgbClr val="FFC000"/>
                          </a:solidFill>
                          <a:latin typeface="Balaram" pitchFamily="2" charset="0"/>
                        </a:rPr>
                        <a:t> Classes given by </a:t>
                      </a:r>
                    </a:p>
                    <a:p>
                      <a:r>
                        <a:rPr lang="en-US" sz="1800" baseline="0" dirty="0" smtClean="0">
                          <a:solidFill>
                            <a:srgbClr val="FFC000"/>
                          </a:solidFill>
                          <a:latin typeface="Balaram" pitchFamily="2" charset="0"/>
                        </a:rPr>
                        <a:t>HG </a:t>
                      </a:r>
                      <a:r>
                        <a:rPr lang="en-US" sz="1800" baseline="0" dirty="0" err="1" smtClean="0">
                          <a:solidFill>
                            <a:srgbClr val="FFC000"/>
                          </a:solidFill>
                          <a:latin typeface="Balaram" pitchFamily="2" charset="0"/>
                        </a:rPr>
                        <a:t>Bhurijana</a:t>
                      </a:r>
                      <a:r>
                        <a:rPr lang="en-US" sz="1800" baseline="0" dirty="0" smtClean="0">
                          <a:solidFill>
                            <a:srgbClr val="FFC000"/>
                          </a:solidFill>
                          <a:latin typeface="Balaram" pitchFamily="2" charset="0"/>
                        </a:rPr>
                        <a:t> Prabhu</a:t>
                      </a:r>
                    </a:p>
                  </a:txBody>
                  <a:tcPr marT="45731" marB="4573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40232">
                <a:tc>
                  <a:txBody>
                    <a:bodyPr/>
                    <a:lstStyle/>
                    <a:p>
                      <a:r>
                        <a:rPr lang="en-US" sz="1800" dirty="0" smtClean="0">
                          <a:solidFill>
                            <a:srgbClr val="FFC000"/>
                          </a:solidFill>
                          <a:latin typeface="Balaram" pitchFamily="2" charset="0"/>
                        </a:rPr>
                        <a:t>www.rompadaswami.com</a:t>
                      </a:r>
                      <a:r>
                        <a:rPr lang="en-US" sz="1800" baseline="0" dirty="0" smtClean="0">
                          <a:solidFill>
                            <a:srgbClr val="FFC000"/>
                          </a:solidFill>
                          <a:latin typeface="Balaram" pitchFamily="2" charset="0"/>
                        </a:rPr>
                        <a:t> classes on </a:t>
                      </a:r>
                    </a:p>
                    <a:p>
                      <a:r>
                        <a:rPr lang="en-US" sz="1800" baseline="0" dirty="0" smtClean="0">
                          <a:solidFill>
                            <a:srgbClr val="FFC000"/>
                          </a:solidFill>
                          <a:latin typeface="Balaram" pitchFamily="2" charset="0"/>
                        </a:rPr>
                        <a:t>Canto 1 Chapter 18.18-23</a:t>
                      </a:r>
                      <a:endParaRPr lang="en-US" sz="1800" dirty="0">
                        <a:solidFill>
                          <a:srgbClr val="FFC000"/>
                        </a:solidFill>
                        <a:latin typeface="Balaram" pitchFamily="2" charset="0"/>
                      </a:endParaRPr>
                    </a:p>
                  </a:txBody>
                  <a:tcPr marT="45731" marB="4573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p:cNvPicPr>
            <a:picLocks noChangeAspect="1" noChangeArrowheads="1"/>
          </p:cNvPicPr>
          <p:nvPr/>
        </p:nvPicPr>
        <p:blipFill>
          <a:blip r:embed="rId3" cstate="print"/>
          <a:srcRect/>
          <a:stretch>
            <a:fillRect/>
          </a:stretch>
        </p:blipFill>
        <p:spPr bwMode="auto">
          <a:xfrm>
            <a:off x="0" y="20638"/>
            <a:ext cx="9144000" cy="6837362"/>
          </a:xfrm>
          <a:prstGeom prst="rect">
            <a:avLst/>
          </a:prstGeom>
          <a:noFill/>
          <a:ln w="9525">
            <a:noFill/>
            <a:miter lim="800000"/>
            <a:headEnd/>
            <a:tailEnd/>
          </a:ln>
        </p:spPr>
      </p:pic>
      <p:sp>
        <p:nvSpPr>
          <p:cNvPr id="8195" name="Title 1"/>
          <p:cNvSpPr>
            <a:spLocks noGrp="1"/>
          </p:cNvSpPr>
          <p:nvPr>
            <p:ph type="title"/>
          </p:nvPr>
        </p:nvSpPr>
        <p:spPr>
          <a:xfrm>
            <a:off x="381000" y="381000"/>
            <a:ext cx="8229600" cy="2971800"/>
          </a:xfrm>
        </p:spPr>
        <p:txBody>
          <a:bodyPr/>
          <a:lstStyle/>
          <a:p>
            <a:pPr eaLnBrk="1" hangingPunct="1"/>
            <a:r>
              <a:rPr lang="en-US" sz="3600" b="1" i="1" smtClean="0">
                <a:solidFill>
                  <a:srgbClr val="376092"/>
                </a:solidFill>
                <a:latin typeface="Balaram" pitchFamily="2" charset="0"/>
                <a:cs typeface="Times New Roman" pitchFamily="18" charset="0"/>
              </a:rPr>
              <a:t>SB 1.2.4</a:t>
            </a:r>
            <a:r>
              <a:rPr lang="en-US" sz="3600" i="1" smtClean="0">
                <a:solidFill>
                  <a:schemeClr val="bg1"/>
                </a:solidFill>
                <a:latin typeface="Balaram" pitchFamily="2" charset="0"/>
                <a:cs typeface="Times New Roman" pitchFamily="18" charset="0"/>
              </a:rPr>
              <a:t/>
            </a:r>
            <a:br>
              <a:rPr lang="en-US" sz="3600" i="1" smtClean="0">
                <a:solidFill>
                  <a:schemeClr val="bg1"/>
                </a:solidFill>
                <a:latin typeface="Balaram" pitchFamily="2" charset="0"/>
                <a:cs typeface="Times New Roman" pitchFamily="18" charset="0"/>
              </a:rPr>
            </a:br>
            <a:r>
              <a:rPr lang="en-US" sz="3600" b="1" i="1" smtClean="0">
                <a:solidFill>
                  <a:schemeClr val="tx1"/>
                </a:solidFill>
                <a:latin typeface="Balaram" pitchFamily="2" charset="0"/>
                <a:cs typeface="Times New Roman" pitchFamily="18" charset="0"/>
              </a:rPr>
              <a:t>narayanam namaskrtya</a:t>
            </a:r>
            <a:br>
              <a:rPr lang="en-US" sz="3600" b="1" i="1" smtClean="0">
                <a:solidFill>
                  <a:schemeClr val="tx1"/>
                </a:solidFill>
                <a:latin typeface="Balaram" pitchFamily="2" charset="0"/>
                <a:cs typeface="Times New Roman" pitchFamily="18" charset="0"/>
              </a:rPr>
            </a:br>
            <a:r>
              <a:rPr lang="en-US" sz="3600" b="1" i="1" smtClean="0">
                <a:solidFill>
                  <a:schemeClr val="tx1"/>
                </a:solidFill>
                <a:latin typeface="Balaram" pitchFamily="2" charset="0"/>
                <a:cs typeface="Times New Roman" pitchFamily="18" charset="0"/>
              </a:rPr>
              <a:t>naram caiva narottamam</a:t>
            </a:r>
            <a:br>
              <a:rPr lang="en-US" sz="3600" b="1" i="1" smtClean="0">
                <a:solidFill>
                  <a:schemeClr val="tx1"/>
                </a:solidFill>
                <a:latin typeface="Balaram" pitchFamily="2" charset="0"/>
                <a:cs typeface="Times New Roman" pitchFamily="18" charset="0"/>
              </a:rPr>
            </a:br>
            <a:r>
              <a:rPr lang="en-US" sz="3600" b="1" i="1" smtClean="0">
                <a:solidFill>
                  <a:schemeClr val="tx1"/>
                </a:solidFill>
                <a:latin typeface="Balaram" pitchFamily="2" charset="0"/>
                <a:cs typeface="Times New Roman" pitchFamily="18" charset="0"/>
              </a:rPr>
              <a:t>devim sarasvatim vyasam</a:t>
            </a:r>
            <a:br>
              <a:rPr lang="en-US" sz="3600" b="1" i="1" smtClean="0">
                <a:solidFill>
                  <a:schemeClr val="tx1"/>
                </a:solidFill>
                <a:latin typeface="Balaram" pitchFamily="2" charset="0"/>
                <a:cs typeface="Times New Roman" pitchFamily="18" charset="0"/>
              </a:rPr>
            </a:br>
            <a:r>
              <a:rPr lang="en-US" sz="3600" b="1" i="1" smtClean="0">
                <a:solidFill>
                  <a:schemeClr val="tx1"/>
                </a:solidFill>
                <a:latin typeface="Balaram" pitchFamily="2" charset="0"/>
                <a:cs typeface="Times New Roman" pitchFamily="18" charset="0"/>
              </a:rPr>
              <a:t>tato jayam udirayet</a:t>
            </a:r>
            <a:endParaRPr lang="en-US" sz="3600" b="1" i="1" smtClean="0">
              <a:latin typeface="Balaram" pitchFamily="2" charset="0"/>
              <a:cs typeface="Times New Roman" pitchFamily="18" charset="0"/>
            </a:endParaRPr>
          </a:p>
        </p:txBody>
      </p:sp>
      <p:sp>
        <p:nvSpPr>
          <p:cNvPr id="3" name="Content Placeholder 2"/>
          <p:cNvSpPr>
            <a:spLocks noGrp="1"/>
          </p:cNvSpPr>
          <p:nvPr>
            <p:ph idx="1"/>
          </p:nvPr>
        </p:nvSpPr>
        <p:spPr>
          <a:xfrm>
            <a:off x="304800" y="3429000"/>
            <a:ext cx="8382000" cy="3048000"/>
          </a:xfrm>
        </p:spPr>
        <p:txBody>
          <a:bodyPr rtlCol="0">
            <a:noAutofit/>
          </a:bodyPr>
          <a:lstStyle/>
          <a:p>
            <a:pPr marL="548640" indent="-411480" algn="ctr" eaLnBrk="1" fontAlgn="auto" hangingPunct="1">
              <a:spcAft>
                <a:spcPts val="0"/>
              </a:spcAft>
              <a:buClr>
                <a:schemeClr val="tx1">
                  <a:shade val="95000"/>
                </a:schemeClr>
              </a:buClr>
              <a:buFont typeface="Wingdings 2"/>
              <a:buNone/>
              <a:defRPr/>
            </a:pPr>
            <a:r>
              <a:rPr lang="en-US" sz="2800" b="1" i="1" dirty="0" smtClean="0">
                <a:latin typeface="Balaram" pitchFamily="2" charset="0"/>
                <a:cs typeface="Times New Roman" pitchFamily="18" charset="0"/>
              </a:rPr>
              <a:t>        </a:t>
            </a:r>
            <a:r>
              <a:rPr lang="en-US" sz="2800" dirty="0" smtClean="0">
                <a:latin typeface="Balaram" pitchFamily="2" charset="0"/>
                <a:cs typeface="Times New Roman" pitchFamily="18" charset="0"/>
              </a:rPr>
              <a:t>Before reciting this Srimad-Bhagavatam, which is the very means of conquest, one should offer respectful obeisances unto the Personality of Godhead, </a:t>
            </a:r>
            <a:r>
              <a:rPr lang="en-US" sz="2800" dirty="0" err="1" smtClean="0">
                <a:latin typeface="Balaram" pitchFamily="2" charset="0"/>
                <a:cs typeface="Times New Roman" pitchFamily="18" charset="0"/>
              </a:rPr>
              <a:t>Narayana</a:t>
            </a:r>
            <a:r>
              <a:rPr lang="en-US" sz="2800" dirty="0" smtClean="0">
                <a:latin typeface="Balaram" pitchFamily="2" charset="0"/>
                <a:cs typeface="Times New Roman" pitchFamily="18" charset="0"/>
              </a:rPr>
              <a:t>, unto Nara-</a:t>
            </a:r>
            <a:r>
              <a:rPr lang="en-US" sz="2800" dirty="0" err="1" smtClean="0">
                <a:latin typeface="Balaram" pitchFamily="2" charset="0"/>
                <a:cs typeface="Times New Roman" pitchFamily="18" charset="0"/>
              </a:rPr>
              <a:t>Narayana</a:t>
            </a:r>
            <a:r>
              <a:rPr lang="en-US" sz="2800" dirty="0" smtClean="0">
                <a:latin typeface="Balaram" pitchFamily="2" charset="0"/>
                <a:cs typeface="Times New Roman" pitchFamily="18" charset="0"/>
              </a:rPr>
              <a:t> </a:t>
            </a:r>
            <a:r>
              <a:rPr lang="en-US" sz="2800" dirty="0" err="1" smtClean="0">
                <a:latin typeface="Balaram" pitchFamily="2" charset="0"/>
                <a:cs typeface="Times New Roman" pitchFamily="18" charset="0"/>
              </a:rPr>
              <a:t>Rsi</a:t>
            </a:r>
            <a:r>
              <a:rPr lang="en-US" sz="2800" dirty="0" smtClean="0">
                <a:latin typeface="Balaram" pitchFamily="2" charset="0"/>
                <a:cs typeface="Times New Roman" pitchFamily="18" charset="0"/>
              </a:rPr>
              <a:t>, the </a:t>
            </a:r>
            <a:r>
              <a:rPr lang="en-US" sz="2800" dirty="0" err="1" smtClean="0">
                <a:latin typeface="Balaram" pitchFamily="2" charset="0"/>
                <a:cs typeface="Times New Roman" pitchFamily="18" charset="0"/>
              </a:rPr>
              <a:t>supermost</a:t>
            </a:r>
            <a:r>
              <a:rPr lang="en-US" sz="2800" dirty="0" smtClean="0">
                <a:latin typeface="Balaram" pitchFamily="2" charset="0"/>
                <a:cs typeface="Times New Roman" pitchFamily="18" charset="0"/>
              </a:rPr>
              <a:t> human being, unto mother </a:t>
            </a:r>
            <a:r>
              <a:rPr lang="en-US" sz="2800" dirty="0" err="1" smtClean="0">
                <a:latin typeface="Balaram" pitchFamily="2" charset="0"/>
                <a:cs typeface="Times New Roman" pitchFamily="18" charset="0"/>
              </a:rPr>
              <a:t>Sarasvati</a:t>
            </a:r>
            <a:r>
              <a:rPr lang="en-US" sz="2800" dirty="0" smtClean="0">
                <a:latin typeface="Balaram" pitchFamily="2" charset="0"/>
                <a:cs typeface="Times New Roman" pitchFamily="18" charset="0"/>
              </a:rPr>
              <a:t>, the goddess of learning, and unto Srila </a:t>
            </a:r>
            <a:r>
              <a:rPr lang="en-US" sz="2800" dirty="0" err="1" smtClean="0">
                <a:latin typeface="Balaram" pitchFamily="2" charset="0"/>
                <a:cs typeface="Times New Roman" pitchFamily="18" charset="0"/>
              </a:rPr>
              <a:t>Vyasadeva</a:t>
            </a:r>
            <a:r>
              <a:rPr lang="en-US" sz="2800" dirty="0" smtClean="0">
                <a:latin typeface="Balaram" pitchFamily="2" charset="0"/>
                <a:cs typeface="Times New Roman" pitchFamily="18" charset="0"/>
              </a:rPr>
              <a:t>, the author. </a:t>
            </a:r>
          </a:p>
          <a:p>
            <a:pPr marL="548640" indent="-411480" algn="ctr" eaLnBrk="1" fontAlgn="auto" hangingPunct="1">
              <a:spcAft>
                <a:spcPts val="0"/>
              </a:spcAft>
              <a:buClr>
                <a:schemeClr val="tx1">
                  <a:shade val="95000"/>
                </a:schemeClr>
              </a:buClr>
              <a:buFont typeface="Wingdings 2"/>
              <a:buNone/>
              <a:defRPr/>
            </a:pPr>
            <a:r>
              <a:rPr lang="en-US" sz="2800" b="1" i="1" dirty="0" smtClean="0">
                <a:latin typeface="Balaram" pitchFamily="2" charset="0"/>
                <a:cs typeface="Times New Roman" pitchFamily="18" charset="0"/>
              </a:rPr>
              <a:t>          </a:t>
            </a:r>
            <a:endParaRPr lang="en-US" sz="2800" b="1" i="1" dirty="0">
              <a:latin typeface="Balaram" pitchFamily="2" charset="0"/>
              <a:cs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p:cNvPicPr>
            <a:picLocks noChangeAspect="1" noChangeArrowheads="1"/>
          </p:cNvPicPr>
          <p:nvPr/>
        </p:nvPicPr>
        <p:blipFill>
          <a:blip r:embed="rId3" cstate="print"/>
          <a:srcRect/>
          <a:stretch>
            <a:fillRect/>
          </a:stretch>
        </p:blipFill>
        <p:spPr bwMode="auto">
          <a:xfrm>
            <a:off x="0" y="20638"/>
            <a:ext cx="9144000" cy="6837362"/>
          </a:xfrm>
          <a:prstGeom prst="rect">
            <a:avLst/>
          </a:prstGeom>
          <a:noFill/>
          <a:ln w="9525">
            <a:noFill/>
            <a:miter lim="800000"/>
            <a:headEnd/>
            <a:tailEnd/>
          </a:ln>
        </p:spPr>
      </p:pic>
      <p:sp>
        <p:nvSpPr>
          <p:cNvPr id="2" name="Title 1"/>
          <p:cNvSpPr>
            <a:spLocks noGrp="1"/>
          </p:cNvSpPr>
          <p:nvPr>
            <p:ph type="title"/>
          </p:nvPr>
        </p:nvSpPr>
        <p:spPr>
          <a:xfrm>
            <a:off x="457200" y="1371600"/>
            <a:ext cx="8077200" cy="1447800"/>
          </a:xfrm>
        </p:spPr>
        <p:txBody>
          <a:bodyPr>
            <a:normAutofit fontScale="90000"/>
          </a:bodyPr>
          <a:lstStyle/>
          <a:p>
            <a:pPr eaLnBrk="1" hangingPunct="1">
              <a:defRPr/>
            </a:pPr>
            <a:r>
              <a:rPr lang="en-US" sz="3600" b="1" i="1" dirty="0" smtClean="0">
                <a:solidFill>
                  <a:srgbClr val="376092"/>
                </a:solidFill>
                <a:latin typeface="Balaram" pitchFamily="2" charset="0"/>
                <a:cs typeface="Times New Roman" pitchFamily="18" charset="0"/>
              </a:rPr>
              <a:t>SB 1.2.18</a:t>
            </a:r>
            <a:r>
              <a:rPr lang="en-US" sz="4000" b="1" i="1" dirty="0" smtClean="0">
                <a:solidFill>
                  <a:schemeClr val="bg1"/>
                </a:solidFill>
                <a:latin typeface="Balaram" pitchFamily="2" charset="0"/>
                <a:ea typeface="Times New Roman" pitchFamily="18" charset="0"/>
                <a:cs typeface="Tahoma" pitchFamily="34" charset="0"/>
              </a:rPr>
              <a:t/>
            </a:r>
            <a:br>
              <a:rPr lang="en-US" sz="4000" b="1" i="1" dirty="0" smtClean="0">
                <a:solidFill>
                  <a:schemeClr val="bg1"/>
                </a:solidFill>
                <a:latin typeface="Balaram" pitchFamily="2" charset="0"/>
                <a:ea typeface="Times New Roman" pitchFamily="18" charset="0"/>
                <a:cs typeface="Tahoma" pitchFamily="34" charset="0"/>
              </a:rPr>
            </a:br>
            <a:r>
              <a:rPr lang="en-US" sz="4000" b="1" i="1" dirty="0" err="1" smtClean="0">
                <a:solidFill>
                  <a:schemeClr val="tx1"/>
                </a:solidFill>
                <a:latin typeface="Balaram" pitchFamily="2" charset="0"/>
                <a:ea typeface="Times New Roman" pitchFamily="18" charset="0"/>
                <a:cs typeface="Tahoma" pitchFamily="34" charset="0"/>
              </a:rPr>
              <a:t>nasta-prayesv</a:t>
            </a:r>
            <a:r>
              <a:rPr lang="en-US" sz="4000" b="1" i="1" dirty="0" smtClean="0">
                <a:solidFill>
                  <a:schemeClr val="tx1"/>
                </a:solidFill>
                <a:latin typeface="Balaram" pitchFamily="2" charset="0"/>
                <a:ea typeface="Times New Roman" pitchFamily="18" charset="0"/>
                <a:cs typeface="Tahoma" pitchFamily="34" charset="0"/>
              </a:rPr>
              <a:t> </a:t>
            </a:r>
            <a:r>
              <a:rPr lang="en-US" sz="4000" b="1" i="1" dirty="0" err="1" smtClean="0">
                <a:solidFill>
                  <a:schemeClr val="tx1"/>
                </a:solidFill>
                <a:latin typeface="Balaram" pitchFamily="2" charset="0"/>
                <a:ea typeface="Times New Roman" pitchFamily="18" charset="0"/>
                <a:cs typeface="Tahoma" pitchFamily="34" charset="0"/>
              </a:rPr>
              <a:t>abhadresu</a:t>
            </a:r>
            <a:r>
              <a:rPr lang="en-US" sz="4000" b="1" i="1" dirty="0" smtClean="0">
                <a:solidFill>
                  <a:schemeClr val="tx1"/>
                </a:solidFill>
                <a:latin typeface="Balaram" pitchFamily="2" charset="0"/>
                <a:ea typeface="Times New Roman" pitchFamily="18" charset="0"/>
                <a:cs typeface="Tahoma" pitchFamily="34" charset="0"/>
              </a:rPr>
              <a:t/>
            </a:r>
            <a:br>
              <a:rPr lang="en-US" sz="4000" b="1" i="1" dirty="0" smtClean="0">
                <a:solidFill>
                  <a:schemeClr val="tx1"/>
                </a:solidFill>
                <a:latin typeface="Balaram" pitchFamily="2" charset="0"/>
                <a:ea typeface="Times New Roman" pitchFamily="18" charset="0"/>
                <a:cs typeface="Tahoma" pitchFamily="34" charset="0"/>
              </a:rPr>
            </a:br>
            <a:r>
              <a:rPr lang="en-US" sz="4000" b="1" i="1" dirty="0" err="1" smtClean="0">
                <a:solidFill>
                  <a:schemeClr val="tx1"/>
                </a:solidFill>
                <a:latin typeface="Balaram" pitchFamily="2" charset="0"/>
                <a:ea typeface="Times New Roman" pitchFamily="18" charset="0"/>
                <a:cs typeface="Tahoma" pitchFamily="34" charset="0"/>
              </a:rPr>
              <a:t>nityam</a:t>
            </a:r>
            <a:r>
              <a:rPr lang="en-US" sz="4000" b="1" i="1" dirty="0" smtClean="0">
                <a:solidFill>
                  <a:schemeClr val="tx1"/>
                </a:solidFill>
                <a:latin typeface="Balaram" pitchFamily="2" charset="0"/>
                <a:ea typeface="Times New Roman" pitchFamily="18" charset="0"/>
                <a:cs typeface="Tahoma" pitchFamily="34" charset="0"/>
              </a:rPr>
              <a:t> </a:t>
            </a:r>
            <a:r>
              <a:rPr lang="en-US" sz="4000" b="1" i="1" dirty="0" err="1" smtClean="0">
                <a:solidFill>
                  <a:schemeClr val="tx1"/>
                </a:solidFill>
                <a:latin typeface="Balaram" pitchFamily="2" charset="0"/>
                <a:ea typeface="Times New Roman" pitchFamily="18" charset="0"/>
                <a:cs typeface="Tahoma" pitchFamily="34" charset="0"/>
              </a:rPr>
              <a:t>bhagavata-sevaya</a:t>
            </a:r>
            <a:r>
              <a:rPr lang="en-US" sz="4000" b="1" i="1" dirty="0" smtClean="0">
                <a:solidFill>
                  <a:schemeClr val="tx1"/>
                </a:solidFill>
                <a:latin typeface="Balaram" pitchFamily="2" charset="0"/>
                <a:ea typeface="Times New Roman" pitchFamily="18" charset="0"/>
                <a:cs typeface="Tahoma" pitchFamily="34" charset="0"/>
              </a:rPr>
              <a:t/>
            </a:r>
            <a:br>
              <a:rPr lang="en-US" sz="4000" b="1" i="1" dirty="0" smtClean="0">
                <a:solidFill>
                  <a:schemeClr val="tx1"/>
                </a:solidFill>
                <a:latin typeface="Balaram" pitchFamily="2" charset="0"/>
                <a:ea typeface="Times New Roman" pitchFamily="18" charset="0"/>
                <a:cs typeface="Tahoma" pitchFamily="34" charset="0"/>
              </a:rPr>
            </a:br>
            <a:r>
              <a:rPr lang="en-US" sz="4000" b="1" i="1" dirty="0" err="1" smtClean="0">
                <a:solidFill>
                  <a:schemeClr val="tx1"/>
                </a:solidFill>
                <a:latin typeface="Balaram" pitchFamily="2" charset="0"/>
                <a:ea typeface="Times New Roman" pitchFamily="18" charset="0"/>
                <a:cs typeface="Tahoma" pitchFamily="34" charset="0"/>
              </a:rPr>
              <a:t>bhagavaty</a:t>
            </a:r>
            <a:r>
              <a:rPr lang="en-US" sz="4000" b="1" i="1" dirty="0" smtClean="0">
                <a:solidFill>
                  <a:schemeClr val="tx1"/>
                </a:solidFill>
                <a:latin typeface="Balaram" pitchFamily="2" charset="0"/>
                <a:ea typeface="Times New Roman" pitchFamily="18" charset="0"/>
                <a:cs typeface="Tahoma" pitchFamily="34" charset="0"/>
              </a:rPr>
              <a:t> </a:t>
            </a:r>
            <a:r>
              <a:rPr lang="en-US" sz="4000" b="1" i="1" dirty="0" err="1" smtClean="0">
                <a:solidFill>
                  <a:schemeClr val="tx1"/>
                </a:solidFill>
                <a:latin typeface="Balaram" pitchFamily="2" charset="0"/>
                <a:ea typeface="Times New Roman" pitchFamily="18" charset="0"/>
                <a:cs typeface="Tahoma" pitchFamily="34" charset="0"/>
              </a:rPr>
              <a:t>uttama-sloke</a:t>
            </a:r>
            <a:r>
              <a:rPr lang="en-US" sz="4000" b="1" i="1" dirty="0" smtClean="0">
                <a:solidFill>
                  <a:schemeClr val="tx1"/>
                </a:solidFill>
                <a:latin typeface="Balaram" pitchFamily="2" charset="0"/>
                <a:ea typeface="Times New Roman" pitchFamily="18" charset="0"/>
                <a:cs typeface="Tahoma" pitchFamily="34" charset="0"/>
              </a:rPr>
              <a:t/>
            </a:r>
            <a:br>
              <a:rPr lang="en-US" sz="4000" b="1" i="1" dirty="0" smtClean="0">
                <a:solidFill>
                  <a:schemeClr val="tx1"/>
                </a:solidFill>
                <a:latin typeface="Balaram" pitchFamily="2" charset="0"/>
                <a:ea typeface="Times New Roman" pitchFamily="18" charset="0"/>
                <a:cs typeface="Tahoma" pitchFamily="34" charset="0"/>
              </a:rPr>
            </a:br>
            <a:r>
              <a:rPr lang="en-US" sz="4000" b="1" i="1" dirty="0" err="1" smtClean="0">
                <a:solidFill>
                  <a:schemeClr val="tx1"/>
                </a:solidFill>
                <a:latin typeface="Balaram" pitchFamily="2" charset="0"/>
                <a:ea typeface="Times New Roman" pitchFamily="18" charset="0"/>
                <a:cs typeface="Tahoma" pitchFamily="34" charset="0"/>
              </a:rPr>
              <a:t>bhaktir</a:t>
            </a:r>
            <a:r>
              <a:rPr lang="en-US" sz="4000" b="1" i="1" dirty="0" smtClean="0">
                <a:solidFill>
                  <a:schemeClr val="tx1"/>
                </a:solidFill>
                <a:latin typeface="Balaram" pitchFamily="2" charset="0"/>
                <a:ea typeface="Times New Roman" pitchFamily="18" charset="0"/>
                <a:cs typeface="Tahoma" pitchFamily="34" charset="0"/>
              </a:rPr>
              <a:t> </a:t>
            </a:r>
            <a:r>
              <a:rPr lang="en-US" sz="4000" b="1" i="1" dirty="0" err="1" smtClean="0">
                <a:solidFill>
                  <a:schemeClr val="tx1"/>
                </a:solidFill>
                <a:latin typeface="Balaram" pitchFamily="2" charset="0"/>
                <a:ea typeface="Times New Roman" pitchFamily="18" charset="0"/>
                <a:cs typeface="Tahoma" pitchFamily="34" charset="0"/>
              </a:rPr>
              <a:t>bhavati</a:t>
            </a:r>
            <a:r>
              <a:rPr lang="en-US" sz="4000" b="1" i="1" dirty="0" smtClean="0">
                <a:solidFill>
                  <a:schemeClr val="tx1"/>
                </a:solidFill>
                <a:latin typeface="Balaram" pitchFamily="2" charset="0"/>
                <a:ea typeface="Times New Roman" pitchFamily="18" charset="0"/>
                <a:cs typeface="Tahoma" pitchFamily="34" charset="0"/>
              </a:rPr>
              <a:t> </a:t>
            </a:r>
            <a:r>
              <a:rPr lang="en-US" sz="4000" b="1" i="1" dirty="0" err="1" smtClean="0">
                <a:solidFill>
                  <a:schemeClr val="tx1"/>
                </a:solidFill>
                <a:latin typeface="Balaram" pitchFamily="2" charset="0"/>
                <a:ea typeface="Times New Roman" pitchFamily="18" charset="0"/>
                <a:cs typeface="Tahoma" pitchFamily="34" charset="0"/>
              </a:rPr>
              <a:t>naisthiki</a:t>
            </a:r>
            <a:r>
              <a:rPr lang="en-US" sz="4000" b="1" dirty="0" smtClean="0">
                <a:solidFill>
                  <a:srgbClr val="C00000"/>
                </a:solidFill>
                <a:latin typeface="Balaram" pitchFamily="2" charset="0"/>
                <a:cs typeface="Times New Roman" pitchFamily="18" charset="0"/>
              </a:rPr>
              <a:t/>
            </a:r>
            <a:br>
              <a:rPr lang="en-US" sz="4000" b="1" dirty="0" smtClean="0">
                <a:solidFill>
                  <a:srgbClr val="C00000"/>
                </a:solidFill>
                <a:latin typeface="Balaram" pitchFamily="2" charset="0"/>
                <a:cs typeface="Times New Roman" pitchFamily="18" charset="0"/>
              </a:rPr>
            </a:br>
            <a:endParaRPr lang="en-US" sz="4000" b="1" dirty="0" smtClean="0">
              <a:solidFill>
                <a:srgbClr val="C00000"/>
              </a:solidFill>
              <a:latin typeface="Balaram" pitchFamily="2" charset="0"/>
            </a:endParaRPr>
          </a:p>
        </p:txBody>
      </p:sp>
      <p:sp>
        <p:nvSpPr>
          <p:cNvPr id="9220" name="Content Placeholder 2"/>
          <p:cNvSpPr>
            <a:spLocks noGrp="1"/>
          </p:cNvSpPr>
          <p:nvPr>
            <p:ph idx="1"/>
          </p:nvPr>
        </p:nvSpPr>
        <p:spPr>
          <a:xfrm>
            <a:off x="457200" y="3292475"/>
            <a:ext cx="8305800" cy="3108325"/>
          </a:xfrm>
        </p:spPr>
        <p:txBody>
          <a:bodyPr/>
          <a:lstStyle/>
          <a:p>
            <a:pPr algn="ctr" eaLnBrk="1" hangingPunct="1">
              <a:buFont typeface="Wingdings 2" pitchFamily="18" charset="2"/>
              <a:buNone/>
            </a:pPr>
            <a:r>
              <a:rPr lang="en-US" sz="3000" smtClean="0">
                <a:solidFill>
                  <a:schemeClr val="bg1"/>
                </a:solidFill>
                <a:latin typeface="Balaram" pitchFamily="2" charset="0"/>
                <a:cs typeface="Times New Roman" pitchFamily="18" charset="0"/>
              </a:rPr>
              <a:t>   </a:t>
            </a:r>
            <a:r>
              <a:rPr lang="en-US" sz="2800" smtClean="0">
                <a:solidFill>
                  <a:schemeClr val="bg1"/>
                </a:solidFill>
                <a:latin typeface="Balaram" pitchFamily="2" charset="0"/>
                <a:cs typeface="Times New Roman" pitchFamily="18" charset="0"/>
              </a:rPr>
              <a:t>  </a:t>
            </a:r>
            <a:r>
              <a:rPr lang="en-US" sz="2800" smtClean="0">
                <a:latin typeface="Balaram" pitchFamily="2" charset="0"/>
                <a:cs typeface="Times New Roman" pitchFamily="18" charset="0"/>
              </a:rPr>
              <a:t>By regular attendance in classes on the Bhagavatam and by rendering of service to the pure devotee, all that is troublesome to the heart is almost completely destroyed, and loving service unto the Personality of Godhead, who is praised with transcendental songs, is established as an irrevocable fact.</a:t>
            </a:r>
          </a:p>
          <a:p>
            <a:pPr eaLnBrk="1" hangingPunct="1"/>
            <a:endParaRPr lang="en-US" smtClean="0">
              <a:latin typeface="Balaram" pitchFamily="2" charset="0"/>
              <a:cs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C:\00 Office Archives\Bhakti Vaibhava\SB 1.16.25-36\Pictures\Copy of Copy of 6309315559_00b064402f.jpg"/>
          <p:cNvPicPr>
            <a:picLocks noChangeAspect="1" noChangeArrowheads="1"/>
          </p:cNvPicPr>
          <p:nvPr/>
        </p:nvPicPr>
        <p:blipFill>
          <a:blip r:embed="rId2" cstate="print"/>
          <a:srcRect/>
          <a:stretch>
            <a:fillRect/>
          </a:stretch>
        </p:blipFill>
        <p:spPr bwMode="auto">
          <a:xfrm>
            <a:off x="0" y="0"/>
            <a:ext cx="9144000" cy="6894513"/>
          </a:xfrm>
          <a:prstGeom prst="rect">
            <a:avLst/>
          </a:prstGeom>
          <a:noFill/>
          <a:ln w="9525">
            <a:noFill/>
            <a:miter lim="800000"/>
            <a:headEnd/>
            <a:tailEnd/>
          </a:ln>
        </p:spPr>
      </p:pic>
      <p:sp>
        <p:nvSpPr>
          <p:cNvPr id="6" name="TextBox 5"/>
          <p:cNvSpPr txBox="1"/>
          <p:nvPr/>
        </p:nvSpPr>
        <p:spPr>
          <a:xfrm>
            <a:off x="304800" y="117475"/>
            <a:ext cx="8534400" cy="492125"/>
          </a:xfrm>
          <a:prstGeom prst="rect">
            <a:avLst/>
          </a:prstGeom>
          <a:noFill/>
        </p:spPr>
        <p:txBody>
          <a:bodyPr>
            <a:spAutoFit/>
          </a:bodyPr>
          <a:lstStyle/>
          <a:p>
            <a:pPr algn="ctr" fontAlgn="auto">
              <a:spcBef>
                <a:spcPts val="0"/>
              </a:spcBef>
              <a:spcAft>
                <a:spcPts val="0"/>
              </a:spcAft>
              <a:defRPr/>
            </a:pPr>
            <a:r>
              <a:rPr lang="en-US" sz="2600" dirty="0">
                <a:effectLst>
                  <a:outerShdw blurRad="38100" dist="38100" dir="2700000" algn="tl">
                    <a:srgbClr val="000000">
                      <a:alpha val="43137"/>
                    </a:srgbClr>
                  </a:outerShdw>
                </a:effectLst>
                <a:latin typeface="Balaram" pitchFamily="2" charset="0"/>
              </a:rPr>
              <a:t>Chapter 18 : Maharaj Parikshit cursed by a Brahmana boy</a:t>
            </a:r>
          </a:p>
        </p:txBody>
      </p:sp>
      <p:sp>
        <p:nvSpPr>
          <p:cNvPr id="7" name="Rectangle 6"/>
          <p:cNvSpPr/>
          <p:nvPr/>
        </p:nvSpPr>
        <p:spPr>
          <a:xfrm>
            <a:off x="76200" y="30480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a:t>
            </a:r>
          </a:p>
        </p:txBody>
      </p:sp>
      <p:sp>
        <p:nvSpPr>
          <p:cNvPr id="8" name="Rectangle 7"/>
          <p:cNvSpPr/>
          <p:nvPr/>
        </p:nvSpPr>
        <p:spPr>
          <a:xfrm>
            <a:off x="457200" y="30480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a:t>
            </a:r>
          </a:p>
        </p:txBody>
      </p:sp>
      <p:sp>
        <p:nvSpPr>
          <p:cNvPr id="9" name="Rectangle 8"/>
          <p:cNvSpPr/>
          <p:nvPr/>
        </p:nvSpPr>
        <p:spPr>
          <a:xfrm>
            <a:off x="838200" y="30480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a:t>
            </a:r>
          </a:p>
        </p:txBody>
      </p:sp>
      <p:sp>
        <p:nvSpPr>
          <p:cNvPr id="10" name="Rectangle 9"/>
          <p:cNvSpPr/>
          <p:nvPr/>
        </p:nvSpPr>
        <p:spPr>
          <a:xfrm>
            <a:off x="1219200" y="30480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a:t>
            </a:r>
          </a:p>
        </p:txBody>
      </p:sp>
      <p:sp>
        <p:nvSpPr>
          <p:cNvPr id="11" name="Rectangle 10"/>
          <p:cNvSpPr/>
          <p:nvPr/>
        </p:nvSpPr>
        <p:spPr>
          <a:xfrm>
            <a:off x="17526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5</a:t>
            </a:r>
          </a:p>
        </p:txBody>
      </p:sp>
      <p:sp>
        <p:nvSpPr>
          <p:cNvPr id="12" name="Rectangle 11"/>
          <p:cNvSpPr/>
          <p:nvPr/>
        </p:nvSpPr>
        <p:spPr>
          <a:xfrm>
            <a:off x="21336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6</a:t>
            </a:r>
          </a:p>
        </p:txBody>
      </p:sp>
      <p:sp>
        <p:nvSpPr>
          <p:cNvPr id="13" name="Rectangle 12"/>
          <p:cNvSpPr/>
          <p:nvPr/>
        </p:nvSpPr>
        <p:spPr>
          <a:xfrm>
            <a:off x="25146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7</a:t>
            </a:r>
          </a:p>
        </p:txBody>
      </p:sp>
      <p:sp>
        <p:nvSpPr>
          <p:cNvPr id="14" name="Rectangle 13"/>
          <p:cNvSpPr/>
          <p:nvPr/>
        </p:nvSpPr>
        <p:spPr>
          <a:xfrm>
            <a:off x="28956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8</a:t>
            </a:r>
          </a:p>
        </p:txBody>
      </p:sp>
      <p:sp>
        <p:nvSpPr>
          <p:cNvPr id="15" name="Rectangle 14"/>
          <p:cNvSpPr/>
          <p:nvPr/>
        </p:nvSpPr>
        <p:spPr>
          <a:xfrm>
            <a:off x="3200400" y="3048000"/>
            <a:ext cx="3810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9</a:t>
            </a:r>
          </a:p>
        </p:txBody>
      </p:sp>
      <p:sp>
        <p:nvSpPr>
          <p:cNvPr id="16" name="Rectangle 15"/>
          <p:cNvSpPr/>
          <p:nvPr/>
        </p:nvSpPr>
        <p:spPr>
          <a:xfrm>
            <a:off x="3657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10</a:t>
            </a:r>
          </a:p>
        </p:txBody>
      </p:sp>
      <p:sp>
        <p:nvSpPr>
          <p:cNvPr id="17" name="Rectangle 16"/>
          <p:cNvSpPr/>
          <p:nvPr/>
        </p:nvSpPr>
        <p:spPr>
          <a:xfrm>
            <a:off x="4038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11</a:t>
            </a:r>
          </a:p>
        </p:txBody>
      </p:sp>
      <p:sp>
        <p:nvSpPr>
          <p:cNvPr id="18" name="Rectangle 17"/>
          <p:cNvSpPr/>
          <p:nvPr/>
        </p:nvSpPr>
        <p:spPr>
          <a:xfrm>
            <a:off x="4419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12</a:t>
            </a:r>
          </a:p>
        </p:txBody>
      </p:sp>
      <p:sp>
        <p:nvSpPr>
          <p:cNvPr id="19" name="Rectangle 18"/>
          <p:cNvSpPr/>
          <p:nvPr/>
        </p:nvSpPr>
        <p:spPr>
          <a:xfrm>
            <a:off x="4800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13</a:t>
            </a:r>
          </a:p>
        </p:txBody>
      </p:sp>
      <p:sp>
        <p:nvSpPr>
          <p:cNvPr id="20" name="Rectangle 19"/>
          <p:cNvSpPr/>
          <p:nvPr/>
        </p:nvSpPr>
        <p:spPr>
          <a:xfrm>
            <a:off x="5181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14</a:t>
            </a:r>
          </a:p>
        </p:txBody>
      </p:sp>
      <p:sp>
        <p:nvSpPr>
          <p:cNvPr id="21" name="Rectangle 20"/>
          <p:cNvSpPr/>
          <p:nvPr/>
        </p:nvSpPr>
        <p:spPr>
          <a:xfrm>
            <a:off x="55626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15</a:t>
            </a:r>
          </a:p>
        </p:txBody>
      </p:sp>
      <p:sp>
        <p:nvSpPr>
          <p:cNvPr id="22" name="Rectangle 21"/>
          <p:cNvSpPr/>
          <p:nvPr/>
        </p:nvSpPr>
        <p:spPr>
          <a:xfrm>
            <a:off x="58674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16</a:t>
            </a:r>
          </a:p>
        </p:txBody>
      </p:sp>
      <p:sp>
        <p:nvSpPr>
          <p:cNvPr id="23" name="Rectangle 22"/>
          <p:cNvSpPr/>
          <p:nvPr/>
        </p:nvSpPr>
        <p:spPr>
          <a:xfrm>
            <a:off x="6248400" y="3048000"/>
            <a:ext cx="381000" cy="381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17</a:t>
            </a:r>
          </a:p>
        </p:txBody>
      </p:sp>
      <p:sp>
        <p:nvSpPr>
          <p:cNvPr id="25" name="Rectangle 24"/>
          <p:cNvSpPr/>
          <p:nvPr/>
        </p:nvSpPr>
        <p:spPr>
          <a:xfrm>
            <a:off x="8305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22</a:t>
            </a:r>
          </a:p>
        </p:txBody>
      </p:sp>
      <p:sp>
        <p:nvSpPr>
          <p:cNvPr id="26" name="Rectangle 25"/>
          <p:cNvSpPr/>
          <p:nvPr/>
        </p:nvSpPr>
        <p:spPr>
          <a:xfrm>
            <a:off x="8686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23</a:t>
            </a:r>
          </a:p>
        </p:txBody>
      </p:sp>
      <p:sp>
        <p:nvSpPr>
          <p:cNvPr id="27" name="Rectangle 26"/>
          <p:cNvSpPr/>
          <p:nvPr/>
        </p:nvSpPr>
        <p:spPr>
          <a:xfrm>
            <a:off x="152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24</a:t>
            </a:r>
          </a:p>
        </p:txBody>
      </p:sp>
      <p:sp>
        <p:nvSpPr>
          <p:cNvPr id="28" name="Rectangle 27"/>
          <p:cNvSpPr/>
          <p:nvPr/>
        </p:nvSpPr>
        <p:spPr>
          <a:xfrm>
            <a:off x="533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25</a:t>
            </a:r>
          </a:p>
        </p:txBody>
      </p:sp>
      <p:sp>
        <p:nvSpPr>
          <p:cNvPr id="29" name="Rectangle 28"/>
          <p:cNvSpPr/>
          <p:nvPr/>
        </p:nvSpPr>
        <p:spPr>
          <a:xfrm>
            <a:off x="914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26</a:t>
            </a:r>
          </a:p>
        </p:txBody>
      </p:sp>
      <p:sp>
        <p:nvSpPr>
          <p:cNvPr id="30" name="Rectangle 29"/>
          <p:cNvSpPr/>
          <p:nvPr/>
        </p:nvSpPr>
        <p:spPr>
          <a:xfrm>
            <a:off x="1295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27</a:t>
            </a:r>
          </a:p>
        </p:txBody>
      </p:sp>
      <p:sp>
        <p:nvSpPr>
          <p:cNvPr id="31" name="Rectangle 30"/>
          <p:cNvSpPr/>
          <p:nvPr/>
        </p:nvSpPr>
        <p:spPr>
          <a:xfrm>
            <a:off x="1676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28</a:t>
            </a:r>
          </a:p>
        </p:txBody>
      </p:sp>
      <p:sp>
        <p:nvSpPr>
          <p:cNvPr id="32" name="Rectangle 31"/>
          <p:cNvSpPr/>
          <p:nvPr/>
        </p:nvSpPr>
        <p:spPr>
          <a:xfrm>
            <a:off x="2057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29</a:t>
            </a:r>
          </a:p>
        </p:txBody>
      </p:sp>
      <p:sp>
        <p:nvSpPr>
          <p:cNvPr id="33" name="Rectangle 32"/>
          <p:cNvSpPr/>
          <p:nvPr/>
        </p:nvSpPr>
        <p:spPr>
          <a:xfrm>
            <a:off x="2438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30</a:t>
            </a:r>
          </a:p>
        </p:txBody>
      </p:sp>
      <p:sp>
        <p:nvSpPr>
          <p:cNvPr id="34" name="Rectangle 33"/>
          <p:cNvSpPr/>
          <p:nvPr/>
        </p:nvSpPr>
        <p:spPr>
          <a:xfrm>
            <a:off x="2819400" y="5943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31</a:t>
            </a:r>
          </a:p>
        </p:txBody>
      </p:sp>
      <p:sp>
        <p:nvSpPr>
          <p:cNvPr id="35" name="Rectangle 34"/>
          <p:cNvSpPr/>
          <p:nvPr/>
        </p:nvSpPr>
        <p:spPr>
          <a:xfrm>
            <a:off x="2819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32</a:t>
            </a:r>
          </a:p>
        </p:txBody>
      </p:sp>
      <p:sp>
        <p:nvSpPr>
          <p:cNvPr id="36" name="Rectangle 35"/>
          <p:cNvSpPr/>
          <p:nvPr/>
        </p:nvSpPr>
        <p:spPr>
          <a:xfrm>
            <a:off x="3200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33</a:t>
            </a:r>
          </a:p>
        </p:txBody>
      </p:sp>
      <p:sp>
        <p:nvSpPr>
          <p:cNvPr id="37" name="Rectangle 36"/>
          <p:cNvSpPr/>
          <p:nvPr/>
        </p:nvSpPr>
        <p:spPr>
          <a:xfrm>
            <a:off x="3581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34</a:t>
            </a:r>
          </a:p>
        </p:txBody>
      </p:sp>
      <p:sp>
        <p:nvSpPr>
          <p:cNvPr id="38" name="Rectangle 37"/>
          <p:cNvSpPr/>
          <p:nvPr/>
        </p:nvSpPr>
        <p:spPr>
          <a:xfrm>
            <a:off x="3962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35</a:t>
            </a:r>
          </a:p>
        </p:txBody>
      </p:sp>
      <p:sp>
        <p:nvSpPr>
          <p:cNvPr id="39" name="Rectangle 38"/>
          <p:cNvSpPr/>
          <p:nvPr/>
        </p:nvSpPr>
        <p:spPr>
          <a:xfrm>
            <a:off x="4343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36</a:t>
            </a:r>
          </a:p>
        </p:txBody>
      </p:sp>
      <p:sp>
        <p:nvSpPr>
          <p:cNvPr id="41" name="Rectangle 40"/>
          <p:cNvSpPr/>
          <p:nvPr/>
        </p:nvSpPr>
        <p:spPr>
          <a:xfrm>
            <a:off x="76200" y="609600"/>
            <a:ext cx="1524000" cy="17526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Balaram" pitchFamily="2" charset="0"/>
              </a:rPr>
              <a:t>Suta Goswami begins describing Maharaj </a:t>
            </a:r>
            <a:r>
              <a:rPr lang="en-US" sz="1400" b="1" dirty="0" err="1">
                <a:solidFill>
                  <a:schemeClr val="tx1"/>
                </a:solidFill>
                <a:latin typeface="Balaram" pitchFamily="2" charset="0"/>
              </a:rPr>
              <a:t>Parikshit’s</a:t>
            </a:r>
            <a:r>
              <a:rPr lang="en-US" sz="1400" b="1" dirty="0">
                <a:solidFill>
                  <a:schemeClr val="tx1"/>
                </a:solidFill>
                <a:latin typeface="Balaram" pitchFamily="2" charset="0"/>
              </a:rPr>
              <a:t> life which contains wonderful dealings with Krishna.</a:t>
            </a:r>
          </a:p>
        </p:txBody>
      </p:sp>
      <p:sp>
        <p:nvSpPr>
          <p:cNvPr id="50" name="Rectangle 49"/>
          <p:cNvSpPr/>
          <p:nvPr/>
        </p:nvSpPr>
        <p:spPr>
          <a:xfrm>
            <a:off x="1828800" y="609600"/>
            <a:ext cx="1714500" cy="1752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Balaram" pitchFamily="2" charset="0"/>
              </a:rPr>
              <a:t>Suta Goswami tells how the King dealt with the appearance of Kali within His kingdom.</a:t>
            </a:r>
          </a:p>
        </p:txBody>
      </p:sp>
      <p:cxnSp>
        <p:nvCxnSpPr>
          <p:cNvPr id="53" name="Straight Connector 52"/>
          <p:cNvCxnSpPr/>
          <p:nvPr/>
        </p:nvCxnSpPr>
        <p:spPr>
          <a:xfrm>
            <a:off x="228600" y="3657600"/>
            <a:ext cx="86106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71500" y="3810000"/>
            <a:ext cx="2171700" cy="17526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Balaram" pitchFamily="2" charset="0"/>
              </a:rPr>
              <a:t>Suta Goswami begins narrating how Maharaj Parikshit insulted the sage Shamika Rishi by placing a dead snake around the meditating sage's neck.</a:t>
            </a:r>
          </a:p>
        </p:txBody>
      </p:sp>
      <p:cxnSp>
        <p:nvCxnSpPr>
          <p:cNvPr id="10346" name="Straight Arrow Connector 63"/>
          <p:cNvCxnSpPr>
            <a:cxnSpLocks noChangeShapeType="1"/>
          </p:cNvCxnSpPr>
          <p:nvPr/>
        </p:nvCxnSpPr>
        <p:spPr bwMode="auto">
          <a:xfrm flipV="1">
            <a:off x="838200" y="2362200"/>
            <a:ext cx="0" cy="685800"/>
          </a:xfrm>
          <a:prstGeom prst="straightConnector1">
            <a:avLst/>
          </a:prstGeom>
          <a:noFill/>
          <a:ln w="19050" algn="ctr">
            <a:solidFill>
              <a:schemeClr val="tx1"/>
            </a:solidFill>
            <a:round/>
            <a:headEnd/>
            <a:tailEnd type="arrow" w="med" len="med"/>
          </a:ln>
        </p:spPr>
      </p:cxnSp>
      <p:cxnSp>
        <p:nvCxnSpPr>
          <p:cNvPr id="10347" name="Straight Arrow Connector 74"/>
          <p:cNvCxnSpPr>
            <a:cxnSpLocks noChangeShapeType="1"/>
          </p:cNvCxnSpPr>
          <p:nvPr/>
        </p:nvCxnSpPr>
        <p:spPr bwMode="auto">
          <a:xfrm flipV="1">
            <a:off x="1676400" y="5562600"/>
            <a:ext cx="0" cy="381000"/>
          </a:xfrm>
          <a:prstGeom prst="straightConnector1">
            <a:avLst/>
          </a:prstGeom>
          <a:noFill/>
          <a:ln w="19050" algn="ctr">
            <a:solidFill>
              <a:srgbClr val="000000"/>
            </a:solidFill>
            <a:round/>
            <a:headEnd/>
            <a:tailEnd type="arrow" w="med" len="med"/>
          </a:ln>
        </p:spPr>
      </p:cxnSp>
      <p:sp>
        <p:nvSpPr>
          <p:cNvPr id="58" name="Rectangle 57"/>
          <p:cNvSpPr/>
          <p:nvPr/>
        </p:nvSpPr>
        <p:spPr>
          <a:xfrm>
            <a:off x="6781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18</a:t>
            </a:r>
          </a:p>
        </p:txBody>
      </p:sp>
      <p:sp>
        <p:nvSpPr>
          <p:cNvPr id="59" name="Rectangle 58"/>
          <p:cNvSpPr/>
          <p:nvPr/>
        </p:nvSpPr>
        <p:spPr>
          <a:xfrm>
            <a:off x="7162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19</a:t>
            </a:r>
          </a:p>
        </p:txBody>
      </p:sp>
      <p:sp>
        <p:nvSpPr>
          <p:cNvPr id="60" name="Rectangle 59"/>
          <p:cNvSpPr/>
          <p:nvPr/>
        </p:nvSpPr>
        <p:spPr>
          <a:xfrm>
            <a:off x="7543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20</a:t>
            </a:r>
          </a:p>
        </p:txBody>
      </p:sp>
      <p:sp>
        <p:nvSpPr>
          <p:cNvPr id="61" name="Rectangle 60"/>
          <p:cNvSpPr/>
          <p:nvPr/>
        </p:nvSpPr>
        <p:spPr>
          <a:xfrm>
            <a:off x="7924800" y="3048000"/>
            <a:ext cx="381000" cy="3810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21</a:t>
            </a:r>
          </a:p>
        </p:txBody>
      </p:sp>
      <p:sp>
        <p:nvSpPr>
          <p:cNvPr id="56" name="Rectangle 55"/>
          <p:cNvSpPr/>
          <p:nvPr/>
        </p:nvSpPr>
        <p:spPr>
          <a:xfrm>
            <a:off x="3657600" y="609600"/>
            <a:ext cx="2971800" cy="17526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Balaram" pitchFamily="2" charset="0"/>
              </a:rPr>
              <a:t>The sages glorify Suta Goswami and the importance of hearing about Krsna from great devotees.</a:t>
            </a:r>
          </a:p>
          <a:p>
            <a:pPr algn="ctr" fontAlgn="auto">
              <a:spcBef>
                <a:spcPts val="0"/>
              </a:spcBef>
              <a:spcAft>
                <a:spcPts val="0"/>
              </a:spcAft>
              <a:defRPr/>
            </a:pPr>
            <a:r>
              <a:rPr lang="en-US" sz="1400" b="1" dirty="0">
                <a:solidFill>
                  <a:schemeClr val="tx1"/>
                </a:solidFill>
                <a:latin typeface="Balaram" pitchFamily="2" charset="0"/>
              </a:rPr>
              <a:t>They then request Him to describe the pastimes of the Lord, especially the topics upon which Maharaj Parikshit fixed His mind and thus attained Krsna's Lotus Feet.</a:t>
            </a:r>
          </a:p>
        </p:txBody>
      </p:sp>
      <p:cxnSp>
        <p:nvCxnSpPr>
          <p:cNvPr id="10355" name="Straight Arrow Connector 63"/>
          <p:cNvCxnSpPr>
            <a:cxnSpLocks noChangeShapeType="1"/>
          </p:cNvCxnSpPr>
          <p:nvPr/>
        </p:nvCxnSpPr>
        <p:spPr bwMode="auto">
          <a:xfrm flipV="1">
            <a:off x="7924800" y="2362200"/>
            <a:ext cx="0" cy="685800"/>
          </a:xfrm>
          <a:prstGeom prst="straightConnector1">
            <a:avLst/>
          </a:prstGeom>
          <a:noFill/>
          <a:ln w="19050" algn="ctr">
            <a:solidFill>
              <a:schemeClr val="tx1"/>
            </a:solidFill>
            <a:round/>
            <a:headEnd/>
            <a:tailEnd type="arrow" w="med" len="med"/>
          </a:ln>
        </p:spPr>
      </p:cxnSp>
      <p:sp>
        <p:nvSpPr>
          <p:cNvPr id="62" name="Rectangle 61"/>
          <p:cNvSpPr/>
          <p:nvPr/>
        </p:nvSpPr>
        <p:spPr>
          <a:xfrm>
            <a:off x="3200400" y="3810000"/>
            <a:ext cx="1562100" cy="17526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Balaram" pitchFamily="2" charset="0"/>
              </a:rPr>
              <a:t>After Shamika Rishi is insulted, His son, Shringi, curses Maharaj Parikshit to die in seven days.</a:t>
            </a:r>
          </a:p>
        </p:txBody>
      </p:sp>
      <p:cxnSp>
        <p:nvCxnSpPr>
          <p:cNvPr id="10359" name="Straight Arrow Connector 74"/>
          <p:cNvCxnSpPr>
            <a:cxnSpLocks noChangeShapeType="1"/>
          </p:cNvCxnSpPr>
          <p:nvPr/>
        </p:nvCxnSpPr>
        <p:spPr bwMode="auto">
          <a:xfrm flipV="1">
            <a:off x="6324600" y="5562600"/>
            <a:ext cx="0" cy="533400"/>
          </a:xfrm>
          <a:prstGeom prst="straightConnector1">
            <a:avLst/>
          </a:prstGeom>
          <a:noFill/>
          <a:ln w="19050" algn="ctr">
            <a:solidFill>
              <a:srgbClr val="000000"/>
            </a:solidFill>
            <a:round/>
            <a:headEnd/>
            <a:tailEnd type="arrow" w="med" len="med"/>
          </a:ln>
        </p:spPr>
      </p:cxnSp>
      <p:cxnSp>
        <p:nvCxnSpPr>
          <p:cNvPr id="10360" name="Straight Arrow Connector 63"/>
          <p:cNvCxnSpPr>
            <a:cxnSpLocks noChangeShapeType="1"/>
          </p:cNvCxnSpPr>
          <p:nvPr/>
        </p:nvCxnSpPr>
        <p:spPr bwMode="auto">
          <a:xfrm flipV="1">
            <a:off x="5181600" y="2362200"/>
            <a:ext cx="0" cy="685800"/>
          </a:xfrm>
          <a:prstGeom prst="straightConnector1">
            <a:avLst/>
          </a:prstGeom>
          <a:noFill/>
          <a:ln w="19050" algn="ctr">
            <a:solidFill>
              <a:schemeClr val="tx1"/>
            </a:solidFill>
            <a:round/>
            <a:headEnd/>
            <a:tailEnd type="arrow" w="med" len="med"/>
          </a:ln>
        </p:spPr>
      </p:cxnSp>
      <p:sp>
        <p:nvSpPr>
          <p:cNvPr id="52" name="Rectangle 51"/>
          <p:cNvSpPr/>
          <p:nvPr/>
        </p:nvSpPr>
        <p:spPr>
          <a:xfrm>
            <a:off x="4724400" y="6400800"/>
            <a:ext cx="381000" cy="381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37</a:t>
            </a:r>
          </a:p>
        </p:txBody>
      </p:sp>
      <p:sp>
        <p:nvSpPr>
          <p:cNvPr id="54" name="Rectangle 53"/>
          <p:cNvSpPr/>
          <p:nvPr/>
        </p:nvSpPr>
        <p:spPr>
          <a:xfrm>
            <a:off x="4648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38</a:t>
            </a:r>
          </a:p>
        </p:txBody>
      </p:sp>
      <p:sp>
        <p:nvSpPr>
          <p:cNvPr id="57" name="Rectangle 56"/>
          <p:cNvSpPr/>
          <p:nvPr/>
        </p:nvSpPr>
        <p:spPr>
          <a:xfrm>
            <a:off x="5029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39</a:t>
            </a:r>
          </a:p>
        </p:txBody>
      </p:sp>
      <p:sp>
        <p:nvSpPr>
          <p:cNvPr id="63" name="Rectangle 62"/>
          <p:cNvSpPr/>
          <p:nvPr/>
        </p:nvSpPr>
        <p:spPr>
          <a:xfrm>
            <a:off x="5410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40</a:t>
            </a:r>
          </a:p>
        </p:txBody>
      </p:sp>
      <p:sp>
        <p:nvSpPr>
          <p:cNvPr id="64" name="Rectangle 63"/>
          <p:cNvSpPr/>
          <p:nvPr/>
        </p:nvSpPr>
        <p:spPr>
          <a:xfrm>
            <a:off x="5791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41</a:t>
            </a:r>
          </a:p>
        </p:txBody>
      </p:sp>
      <p:sp>
        <p:nvSpPr>
          <p:cNvPr id="65" name="Rectangle 64"/>
          <p:cNvSpPr/>
          <p:nvPr/>
        </p:nvSpPr>
        <p:spPr>
          <a:xfrm>
            <a:off x="6172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42</a:t>
            </a:r>
          </a:p>
        </p:txBody>
      </p:sp>
      <p:sp>
        <p:nvSpPr>
          <p:cNvPr id="66" name="Rectangle 65"/>
          <p:cNvSpPr/>
          <p:nvPr/>
        </p:nvSpPr>
        <p:spPr>
          <a:xfrm>
            <a:off x="6553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43</a:t>
            </a:r>
          </a:p>
        </p:txBody>
      </p:sp>
      <p:sp>
        <p:nvSpPr>
          <p:cNvPr id="67" name="Rectangle 66"/>
          <p:cNvSpPr/>
          <p:nvPr/>
        </p:nvSpPr>
        <p:spPr>
          <a:xfrm>
            <a:off x="6934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44</a:t>
            </a:r>
          </a:p>
        </p:txBody>
      </p:sp>
      <p:sp>
        <p:nvSpPr>
          <p:cNvPr id="68" name="Rectangle 67"/>
          <p:cNvSpPr/>
          <p:nvPr/>
        </p:nvSpPr>
        <p:spPr>
          <a:xfrm>
            <a:off x="73152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45</a:t>
            </a:r>
          </a:p>
        </p:txBody>
      </p:sp>
      <p:cxnSp>
        <p:nvCxnSpPr>
          <p:cNvPr id="10372" name="Straight Arrow Connector 63"/>
          <p:cNvCxnSpPr>
            <a:cxnSpLocks noChangeShapeType="1"/>
          </p:cNvCxnSpPr>
          <p:nvPr/>
        </p:nvCxnSpPr>
        <p:spPr bwMode="auto">
          <a:xfrm flipV="1">
            <a:off x="2667000" y="2362200"/>
            <a:ext cx="0" cy="685800"/>
          </a:xfrm>
          <a:prstGeom prst="straightConnector1">
            <a:avLst/>
          </a:prstGeom>
          <a:noFill/>
          <a:ln w="19050" algn="ctr">
            <a:solidFill>
              <a:schemeClr val="tx1"/>
            </a:solidFill>
            <a:round/>
            <a:headEnd/>
            <a:tailEnd type="arrow" w="med" len="med"/>
          </a:ln>
        </p:spPr>
      </p:cxnSp>
      <p:sp>
        <p:nvSpPr>
          <p:cNvPr id="70" name="Rectangle 69"/>
          <p:cNvSpPr/>
          <p:nvPr/>
        </p:nvSpPr>
        <p:spPr>
          <a:xfrm>
            <a:off x="6819900" y="609600"/>
            <a:ext cx="2095500" cy="1752600"/>
          </a:xfrm>
          <a:prstGeom prst="rect">
            <a:avLst/>
          </a:prstGeom>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Balaram" pitchFamily="2" charset="0"/>
              </a:rPr>
              <a:t>Suta Goswami explains how purification happens by hearing about Krsna &amp; then begins explaining Krsna's exalted qualities</a:t>
            </a:r>
          </a:p>
        </p:txBody>
      </p:sp>
      <p:sp>
        <p:nvSpPr>
          <p:cNvPr id="71" name="Rectangle 70"/>
          <p:cNvSpPr/>
          <p:nvPr/>
        </p:nvSpPr>
        <p:spPr>
          <a:xfrm>
            <a:off x="7620000" y="5943600"/>
            <a:ext cx="381000" cy="3810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46</a:t>
            </a:r>
          </a:p>
        </p:txBody>
      </p:sp>
      <p:sp>
        <p:nvSpPr>
          <p:cNvPr id="72" name="Rectangle 71"/>
          <p:cNvSpPr/>
          <p:nvPr/>
        </p:nvSpPr>
        <p:spPr>
          <a:xfrm>
            <a:off x="7543800" y="64008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47</a:t>
            </a:r>
          </a:p>
        </p:txBody>
      </p:sp>
      <p:sp>
        <p:nvSpPr>
          <p:cNvPr id="73" name="Rectangle 72"/>
          <p:cNvSpPr/>
          <p:nvPr/>
        </p:nvSpPr>
        <p:spPr>
          <a:xfrm>
            <a:off x="7924800" y="64008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48</a:t>
            </a:r>
          </a:p>
        </p:txBody>
      </p:sp>
      <p:sp>
        <p:nvSpPr>
          <p:cNvPr id="74" name="Rectangle 73"/>
          <p:cNvSpPr/>
          <p:nvPr/>
        </p:nvSpPr>
        <p:spPr>
          <a:xfrm>
            <a:off x="8305800" y="64008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49</a:t>
            </a:r>
          </a:p>
        </p:txBody>
      </p:sp>
      <p:sp>
        <p:nvSpPr>
          <p:cNvPr id="75" name="Rectangle 74"/>
          <p:cNvSpPr/>
          <p:nvPr/>
        </p:nvSpPr>
        <p:spPr>
          <a:xfrm>
            <a:off x="8686800" y="6400800"/>
            <a:ext cx="381000" cy="381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Balaram" pitchFamily="2" charset="0"/>
              </a:rPr>
              <a:t>50</a:t>
            </a:r>
          </a:p>
        </p:txBody>
      </p:sp>
      <p:cxnSp>
        <p:nvCxnSpPr>
          <p:cNvPr id="10387" name="Straight Arrow Connector 23"/>
          <p:cNvCxnSpPr>
            <a:cxnSpLocks noChangeShapeType="1"/>
          </p:cNvCxnSpPr>
          <p:nvPr/>
        </p:nvCxnSpPr>
        <p:spPr bwMode="auto">
          <a:xfrm flipV="1">
            <a:off x="3962400" y="5562600"/>
            <a:ext cx="0" cy="838200"/>
          </a:xfrm>
          <a:prstGeom prst="straightConnector1">
            <a:avLst/>
          </a:prstGeom>
          <a:noFill/>
          <a:ln w="19050" algn="ctr">
            <a:solidFill>
              <a:schemeClr val="tx1"/>
            </a:solidFill>
            <a:round/>
            <a:headEnd/>
            <a:tailEnd type="arrow" w="med" len="med"/>
          </a:ln>
        </p:spPr>
      </p:cxnSp>
      <p:sp>
        <p:nvSpPr>
          <p:cNvPr id="76" name="Rectangle 75"/>
          <p:cNvSpPr/>
          <p:nvPr/>
        </p:nvSpPr>
        <p:spPr>
          <a:xfrm>
            <a:off x="5562600" y="3810000"/>
            <a:ext cx="1562100" cy="1752600"/>
          </a:xfrm>
          <a:prstGeom prst="rec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Balaram" pitchFamily="2" charset="0"/>
              </a:rPr>
              <a:t>Shamika Rishi laments when He hears what His son has done.</a:t>
            </a:r>
          </a:p>
        </p:txBody>
      </p:sp>
      <p:sp>
        <p:nvSpPr>
          <p:cNvPr id="77" name="Rectangle 76"/>
          <p:cNvSpPr/>
          <p:nvPr/>
        </p:nvSpPr>
        <p:spPr>
          <a:xfrm>
            <a:off x="7543800" y="3810000"/>
            <a:ext cx="1562100" cy="17526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Balaram" pitchFamily="2" charset="0"/>
              </a:rPr>
              <a:t>Shamika Rishi prays to the Supreme Lord to forgive His son's foolishness.</a:t>
            </a:r>
          </a:p>
        </p:txBody>
      </p:sp>
      <p:cxnSp>
        <p:nvCxnSpPr>
          <p:cNvPr id="10392" name="Straight Arrow Connector 77"/>
          <p:cNvCxnSpPr>
            <a:cxnSpLocks noChangeShapeType="1"/>
          </p:cNvCxnSpPr>
          <p:nvPr/>
        </p:nvCxnSpPr>
        <p:spPr bwMode="auto">
          <a:xfrm flipV="1">
            <a:off x="8305800" y="5562600"/>
            <a:ext cx="0" cy="838200"/>
          </a:xfrm>
          <a:prstGeom prst="straightConnector1">
            <a:avLst/>
          </a:prstGeom>
          <a:noFill/>
          <a:ln w="19050" algn="ctr">
            <a:solidFill>
              <a:schemeClr val="tx1"/>
            </a:solidFill>
            <a:round/>
            <a:headEnd/>
            <a:tailEnd type="arrow" w="med" len="med"/>
          </a:ln>
        </p:spPr>
      </p:cxn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11267" name="Rectangle 3"/>
          <p:cNvSpPr>
            <a:spLocks noChangeArrowheads="1"/>
          </p:cNvSpPr>
          <p:nvPr/>
        </p:nvSpPr>
        <p:spPr bwMode="auto">
          <a:xfrm>
            <a:off x="0" y="4970463"/>
            <a:ext cx="906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342900" indent="-342900" algn="just">
              <a:buFont typeface="Arial" pitchFamily="34" charset="0"/>
              <a:buChar char="•"/>
              <a:defRPr/>
            </a:pPr>
            <a:r>
              <a:rPr lang="en-US" sz="2200" dirty="0">
                <a:solidFill>
                  <a:srgbClr val="000104"/>
                </a:solidFill>
                <a:latin typeface="Balaram" pitchFamily="2" charset="0"/>
              </a:rPr>
              <a:t>Family linage of Suta Goswami – so called disqualifications</a:t>
            </a:r>
          </a:p>
          <a:p>
            <a:pPr marL="342900" indent="-342900" algn="just">
              <a:buFont typeface="Arial" pitchFamily="34" charset="0"/>
              <a:buChar char="•"/>
              <a:defRPr/>
            </a:pPr>
            <a:r>
              <a:rPr lang="en-US" sz="2200" dirty="0">
                <a:solidFill>
                  <a:srgbClr val="000104"/>
                </a:solidFill>
                <a:latin typeface="Balaram" pitchFamily="2" charset="0"/>
              </a:rPr>
              <a:t>One can become pure devotee by association. </a:t>
            </a:r>
            <a:r>
              <a:rPr lang="en-US" sz="2200" dirty="0" err="1">
                <a:solidFill>
                  <a:srgbClr val="000104"/>
                </a:solidFill>
                <a:latin typeface="Balaram" pitchFamily="2" charset="0"/>
              </a:rPr>
              <a:t>Eg</a:t>
            </a:r>
            <a:r>
              <a:rPr lang="en-US" sz="2200" dirty="0">
                <a:solidFill>
                  <a:srgbClr val="000104"/>
                </a:solidFill>
                <a:latin typeface="Balaram" pitchFamily="2" charset="0"/>
              </a:rPr>
              <a:t>. Lord </a:t>
            </a:r>
            <a:r>
              <a:rPr lang="en-US" sz="2200" dirty="0" err="1">
                <a:solidFill>
                  <a:srgbClr val="000104"/>
                </a:solidFill>
                <a:latin typeface="Balaram" pitchFamily="2" charset="0"/>
              </a:rPr>
              <a:t>Chaitanya</a:t>
            </a:r>
            <a:endParaRPr lang="en-US" sz="2200" dirty="0">
              <a:solidFill>
                <a:srgbClr val="000104"/>
              </a:solidFill>
              <a:latin typeface="Balaram" pitchFamily="2" charset="0"/>
            </a:endParaRPr>
          </a:p>
          <a:p>
            <a:pPr algn="just">
              <a:defRPr/>
            </a:pPr>
            <a:endParaRPr lang="en-US" sz="2200" dirty="0">
              <a:solidFill>
                <a:srgbClr val="000104"/>
              </a:solidFill>
              <a:latin typeface="Balaram" pitchFamily="2" charset="0"/>
            </a:endParaRPr>
          </a:p>
          <a:p>
            <a:pPr marL="342900" indent="-342900" algn="just">
              <a:buFont typeface="Arial" pitchFamily="34" charset="0"/>
              <a:buChar char="•"/>
              <a:defRPr/>
            </a:pPr>
            <a:endParaRPr lang="en-US" sz="2200" dirty="0">
              <a:solidFill>
                <a:srgbClr val="000104"/>
              </a:solidFill>
              <a:latin typeface="Balaram" pitchFamily="2" charset="0"/>
            </a:endParaRPr>
          </a:p>
        </p:txBody>
      </p:sp>
      <p:sp>
        <p:nvSpPr>
          <p:cNvPr id="11268" name="Rectangle 4"/>
          <p:cNvSpPr>
            <a:spLocks noChangeArrowheads="1"/>
          </p:cNvSpPr>
          <p:nvPr/>
        </p:nvSpPr>
        <p:spPr bwMode="auto">
          <a:xfrm>
            <a:off x="3036888" y="598488"/>
            <a:ext cx="5573712" cy="2678112"/>
          </a:xfrm>
          <a:prstGeom prst="rect">
            <a:avLst/>
          </a:prstGeom>
          <a:noFill/>
          <a:ln w="9525">
            <a:noFill/>
            <a:miter lim="800000"/>
            <a:headEnd/>
            <a:tailEnd/>
          </a:ln>
        </p:spPr>
        <p:txBody>
          <a:bodyPr wrap="none" anchor="ctr">
            <a:spAutoFit/>
          </a:bodyPr>
          <a:lstStyle/>
          <a:p>
            <a:pPr algn="ctr"/>
            <a:r>
              <a:rPr lang="en-US" sz="2800" i="1" dirty="0" err="1">
                <a:solidFill>
                  <a:srgbClr val="000104"/>
                </a:solidFill>
                <a:latin typeface="Balaram" pitchFamily="2" charset="0"/>
              </a:rPr>
              <a:t>süta</a:t>
            </a:r>
            <a:r>
              <a:rPr lang="en-US" sz="2800" i="1" dirty="0">
                <a:solidFill>
                  <a:srgbClr val="000104"/>
                </a:solidFill>
                <a:latin typeface="Balaram" pitchFamily="2" charset="0"/>
              </a:rPr>
              <a:t> </a:t>
            </a:r>
            <a:r>
              <a:rPr lang="en-US" sz="2800" i="1" dirty="0" err="1">
                <a:solidFill>
                  <a:srgbClr val="000104"/>
                </a:solidFill>
                <a:latin typeface="Balaram" pitchFamily="2" charset="0"/>
              </a:rPr>
              <a:t>uväca</a:t>
            </a:r>
            <a:endParaRPr lang="en-US" sz="2800" i="1" dirty="0">
              <a:solidFill>
                <a:srgbClr val="000104"/>
              </a:solidFill>
              <a:latin typeface="Balaram" pitchFamily="2" charset="0"/>
            </a:endParaRPr>
          </a:p>
          <a:p>
            <a:pPr algn="ctr"/>
            <a:r>
              <a:rPr lang="en-US" sz="2800" i="1" dirty="0" err="1">
                <a:solidFill>
                  <a:srgbClr val="000104"/>
                </a:solidFill>
                <a:latin typeface="Balaram" pitchFamily="2" charset="0"/>
              </a:rPr>
              <a:t>aho</a:t>
            </a:r>
            <a:r>
              <a:rPr lang="en-US" sz="2800" i="1" dirty="0">
                <a:solidFill>
                  <a:srgbClr val="000104"/>
                </a:solidFill>
                <a:latin typeface="Balaram" pitchFamily="2" charset="0"/>
              </a:rPr>
              <a:t> </a:t>
            </a:r>
            <a:r>
              <a:rPr lang="en-US" sz="2800" i="1" dirty="0" err="1">
                <a:solidFill>
                  <a:srgbClr val="000104"/>
                </a:solidFill>
                <a:latin typeface="Balaram" pitchFamily="2" charset="0"/>
              </a:rPr>
              <a:t>vayaà</a:t>
            </a:r>
            <a:r>
              <a:rPr lang="en-US" sz="2800" i="1" dirty="0">
                <a:solidFill>
                  <a:srgbClr val="000104"/>
                </a:solidFill>
                <a:latin typeface="Balaram" pitchFamily="2" charset="0"/>
              </a:rPr>
              <a:t> </a:t>
            </a:r>
            <a:r>
              <a:rPr lang="en-US" sz="2800" i="1" dirty="0" err="1">
                <a:solidFill>
                  <a:srgbClr val="000104"/>
                </a:solidFill>
                <a:latin typeface="Balaram" pitchFamily="2" charset="0"/>
              </a:rPr>
              <a:t>janma-bhåto</a:t>
            </a:r>
            <a:r>
              <a:rPr lang="en-US" sz="2800" i="1" dirty="0">
                <a:solidFill>
                  <a:srgbClr val="000104"/>
                </a:solidFill>
                <a:latin typeface="Balaram" pitchFamily="2" charset="0"/>
              </a:rPr>
              <a:t> '</a:t>
            </a:r>
            <a:r>
              <a:rPr lang="en-US" sz="2800" i="1" dirty="0" err="1">
                <a:solidFill>
                  <a:srgbClr val="000104"/>
                </a:solidFill>
                <a:latin typeface="Balaram" pitchFamily="2" charset="0"/>
              </a:rPr>
              <a:t>dya</a:t>
            </a:r>
            <a:r>
              <a:rPr lang="en-US" sz="2800" i="1" dirty="0">
                <a:solidFill>
                  <a:srgbClr val="000104"/>
                </a:solidFill>
                <a:latin typeface="Balaram" pitchFamily="2" charset="0"/>
              </a:rPr>
              <a:t> </a:t>
            </a:r>
            <a:r>
              <a:rPr lang="en-US" sz="2800" i="1" dirty="0" err="1">
                <a:solidFill>
                  <a:srgbClr val="000104"/>
                </a:solidFill>
                <a:latin typeface="Balaram" pitchFamily="2" charset="0"/>
              </a:rPr>
              <a:t>häsma</a:t>
            </a:r>
            <a:endParaRPr lang="en-US" sz="2800" i="1" dirty="0">
              <a:solidFill>
                <a:srgbClr val="000104"/>
              </a:solidFill>
              <a:latin typeface="Balaram" pitchFamily="2" charset="0"/>
            </a:endParaRPr>
          </a:p>
          <a:p>
            <a:pPr algn="ctr"/>
            <a:r>
              <a:rPr lang="en-US" sz="2800" i="1" dirty="0" err="1">
                <a:solidFill>
                  <a:srgbClr val="000104"/>
                </a:solidFill>
                <a:latin typeface="Balaram" pitchFamily="2" charset="0"/>
              </a:rPr>
              <a:t>våddhänuvåttyäpi</a:t>
            </a:r>
            <a:r>
              <a:rPr lang="en-US" sz="2800" i="1" dirty="0">
                <a:solidFill>
                  <a:srgbClr val="000104"/>
                </a:solidFill>
                <a:latin typeface="Balaram" pitchFamily="2" charset="0"/>
              </a:rPr>
              <a:t> </a:t>
            </a:r>
            <a:r>
              <a:rPr lang="en-US" sz="2800" i="1" dirty="0" err="1">
                <a:solidFill>
                  <a:srgbClr val="000104"/>
                </a:solidFill>
                <a:latin typeface="Balaram" pitchFamily="2" charset="0"/>
              </a:rPr>
              <a:t>viloma-jätäù</a:t>
            </a:r>
            <a:endParaRPr lang="en-US" sz="2800" i="1" dirty="0">
              <a:solidFill>
                <a:srgbClr val="000104"/>
              </a:solidFill>
              <a:latin typeface="Balaram" pitchFamily="2" charset="0"/>
            </a:endParaRPr>
          </a:p>
          <a:p>
            <a:pPr algn="ctr"/>
            <a:r>
              <a:rPr lang="en-US" sz="2800" i="1" dirty="0" err="1">
                <a:solidFill>
                  <a:srgbClr val="000104"/>
                </a:solidFill>
                <a:latin typeface="Balaram" pitchFamily="2" charset="0"/>
              </a:rPr>
              <a:t>dauñkulyam</a:t>
            </a:r>
            <a:r>
              <a:rPr lang="en-US" sz="2800" i="1" dirty="0">
                <a:solidFill>
                  <a:srgbClr val="000104"/>
                </a:solidFill>
                <a:latin typeface="Balaram" pitchFamily="2" charset="0"/>
              </a:rPr>
              <a:t> </a:t>
            </a:r>
            <a:r>
              <a:rPr lang="en-US" sz="2800" i="1" dirty="0" err="1">
                <a:solidFill>
                  <a:srgbClr val="000104"/>
                </a:solidFill>
                <a:latin typeface="Balaram" pitchFamily="2" charset="0"/>
              </a:rPr>
              <a:t>ädhià</a:t>
            </a:r>
            <a:r>
              <a:rPr lang="en-US" sz="2800" i="1" dirty="0">
                <a:solidFill>
                  <a:srgbClr val="000104"/>
                </a:solidFill>
                <a:latin typeface="Balaram" pitchFamily="2" charset="0"/>
              </a:rPr>
              <a:t> </a:t>
            </a:r>
            <a:r>
              <a:rPr lang="en-US" sz="2800" i="1" dirty="0" err="1">
                <a:solidFill>
                  <a:srgbClr val="000104"/>
                </a:solidFill>
                <a:latin typeface="Balaram" pitchFamily="2" charset="0"/>
              </a:rPr>
              <a:t>vidhunoti</a:t>
            </a:r>
            <a:r>
              <a:rPr lang="en-US" sz="2800" i="1" dirty="0">
                <a:solidFill>
                  <a:srgbClr val="000104"/>
                </a:solidFill>
                <a:latin typeface="Balaram" pitchFamily="2" charset="0"/>
              </a:rPr>
              <a:t> </a:t>
            </a:r>
            <a:r>
              <a:rPr lang="en-US" sz="2800" i="1" dirty="0" err="1">
                <a:solidFill>
                  <a:srgbClr val="000104"/>
                </a:solidFill>
                <a:latin typeface="Balaram" pitchFamily="2" charset="0"/>
              </a:rPr>
              <a:t>çéghraà</a:t>
            </a:r>
            <a:endParaRPr lang="en-US" sz="2800" i="1" dirty="0">
              <a:solidFill>
                <a:srgbClr val="000104"/>
              </a:solidFill>
              <a:latin typeface="Balaram" pitchFamily="2" charset="0"/>
            </a:endParaRPr>
          </a:p>
          <a:p>
            <a:pPr algn="ctr"/>
            <a:r>
              <a:rPr lang="en-US" sz="2800" i="1" dirty="0" err="1">
                <a:solidFill>
                  <a:srgbClr val="000104"/>
                </a:solidFill>
                <a:latin typeface="Balaram" pitchFamily="2" charset="0"/>
              </a:rPr>
              <a:t>mahattamänäm</a:t>
            </a:r>
            <a:r>
              <a:rPr lang="en-US" sz="2800" i="1" dirty="0">
                <a:solidFill>
                  <a:srgbClr val="000104"/>
                </a:solidFill>
                <a:latin typeface="Balaram" pitchFamily="2" charset="0"/>
              </a:rPr>
              <a:t> </a:t>
            </a:r>
            <a:r>
              <a:rPr lang="en-US" sz="2800" i="1" dirty="0" err="1">
                <a:solidFill>
                  <a:srgbClr val="000104"/>
                </a:solidFill>
                <a:latin typeface="Balaram" pitchFamily="2" charset="0"/>
              </a:rPr>
              <a:t>abhidhäna-yogaù</a:t>
            </a:r>
            <a:endParaRPr lang="en-US" sz="2800" i="1" dirty="0">
              <a:solidFill>
                <a:srgbClr val="000104"/>
              </a:solidFill>
              <a:latin typeface="Balaram" pitchFamily="2" charset="0"/>
            </a:endParaRPr>
          </a:p>
          <a:p>
            <a:pPr algn="ctr"/>
            <a:endParaRPr lang="en-US" sz="2800" b="1" i="1" dirty="0">
              <a:solidFill>
                <a:srgbClr val="000104"/>
              </a:solidFill>
              <a:latin typeface="Balaram" pitchFamily="2" charset="0"/>
            </a:endParaRPr>
          </a:p>
        </p:txBody>
      </p:sp>
      <p:sp>
        <p:nvSpPr>
          <p:cNvPr id="11269" name="Rectangle 7"/>
          <p:cNvSpPr>
            <a:spLocks noChangeArrowheads="1"/>
          </p:cNvSpPr>
          <p:nvPr/>
        </p:nvSpPr>
        <p:spPr bwMode="auto">
          <a:xfrm>
            <a:off x="0" y="4414838"/>
            <a:ext cx="1366838" cy="461962"/>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cxnSp>
        <p:nvCxnSpPr>
          <p:cNvPr id="11270" name="Straight Connector 9"/>
          <p:cNvCxnSpPr>
            <a:cxnSpLocks noChangeShapeType="1"/>
          </p:cNvCxnSpPr>
          <p:nvPr/>
        </p:nvCxnSpPr>
        <p:spPr bwMode="auto">
          <a:xfrm>
            <a:off x="0" y="4343400"/>
            <a:ext cx="9144000" cy="0"/>
          </a:xfrm>
          <a:prstGeom prst="line">
            <a:avLst/>
          </a:prstGeom>
          <a:noFill/>
          <a:ln w="9525" algn="ctr">
            <a:solidFill>
              <a:srgbClr val="000104"/>
            </a:solidFill>
            <a:round/>
            <a:headEnd/>
            <a:tailEnd/>
          </a:ln>
        </p:spPr>
      </p:cxnSp>
      <p:sp>
        <p:nvSpPr>
          <p:cNvPr id="11271" name="Rectangle 5"/>
          <p:cNvSpPr>
            <a:spLocks noChangeArrowheads="1"/>
          </p:cNvSpPr>
          <p:nvPr/>
        </p:nvSpPr>
        <p:spPr bwMode="auto">
          <a:xfrm>
            <a:off x="2390775" y="2789238"/>
            <a:ext cx="6829425" cy="1477962"/>
          </a:xfrm>
          <a:prstGeom prst="rect">
            <a:avLst/>
          </a:prstGeom>
          <a:noFill/>
          <a:ln w="9525">
            <a:noFill/>
            <a:miter lim="800000"/>
            <a:headEnd/>
            <a:tailEnd/>
          </a:ln>
        </p:spPr>
        <p:txBody>
          <a:bodyPr anchor="ctr">
            <a:spAutoFit/>
          </a:bodyPr>
          <a:lstStyle/>
          <a:p>
            <a:pPr algn="ctr"/>
            <a:r>
              <a:rPr lang="en-US" b="1">
                <a:solidFill>
                  <a:srgbClr val="000104"/>
                </a:solidFill>
                <a:latin typeface="Balaram" pitchFamily="2" charset="0"/>
              </a:rPr>
              <a:t>Çré Süta Gosvämé said: O God, although we are born in a mixed caste, we are still promoted in birthright simply by serving and following the great who are advanced in knowledge. Even by conversing with such great souls, one can without delay cleanse oneself of all disqualifications resulting from lower births.</a:t>
            </a:r>
          </a:p>
        </p:txBody>
      </p:sp>
      <p:sp>
        <p:nvSpPr>
          <p:cNvPr id="17" name="Rectangle 2"/>
          <p:cNvSpPr txBox="1">
            <a:spLocks noChangeArrowheads="1"/>
          </p:cNvSpPr>
          <p:nvPr/>
        </p:nvSpPr>
        <p:spPr bwMode="auto">
          <a:xfrm>
            <a:off x="0" y="0"/>
            <a:ext cx="9144000" cy="53022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a:solidFill>
              <a:srgbClr val="000000"/>
            </a:solidFill>
            <a:miter lim="800000"/>
            <a:headEnd/>
            <a:tailEnd/>
          </a:ln>
          <a:effectLst/>
        </p:spPr>
        <p:txBody>
          <a:bodyPr anchor="ctr" anchorCtr="1"/>
          <a:lstStyle/>
          <a:p>
            <a:pPr algn="ctr" eaLnBrk="1" hangingPunct="1">
              <a:defRPr/>
            </a:pPr>
            <a:r>
              <a:rPr lang="en-US" sz="2800" b="1" kern="0" dirty="0">
                <a:solidFill>
                  <a:srgbClr val="000104"/>
                </a:solidFill>
                <a:effectLst>
                  <a:outerShdw blurRad="38100" dist="38100" dir="2700000" algn="tl">
                    <a:srgbClr val="FFFFFF"/>
                  </a:outerShdw>
                </a:effectLst>
                <a:latin typeface="Balaram" pitchFamily="2" charset="0"/>
                <a:ea typeface="+mj-ea"/>
                <a:cs typeface="+mj-cs"/>
              </a:rPr>
              <a:t>SB. 1.18.18 – Power of Association with Pure Devotee  </a:t>
            </a:r>
          </a:p>
        </p:txBody>
      </p:sp>
      <p:pic>
        <p:nvPicPr>
          <p:cNvPr id="11275" name="Picture 11"/>
          <p:cNvPicPr>
            <a:picLocks noChangeAspect="1" noChangeArrowheads="1"/>
          </p:cNvPicPr>
          <p:nvPr/>
        </p:nvPicPr>
        <p:blipFill>
          <a:blip r:embed="rId3" cstate="print"/>
          <a:srcRect/>
          <a:stretch>
            <a:fillRect/>
          </a:stretch>
        </p:blipFill>
        <p:spPr bwMode="auto">
          <a:xfrm>
            <a:off x="123825" y="598488"/>
            <a:ext cx="2466975" cy="3663950"/>
          </a:xfrm>
          <a:prstGeom prst="rect">
            <a:avLst/>
          </a:prstGeom>
          <a:ln>
            <a:solidFill>
              <a:srgbClr val="000104"/>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1276" name="Rectangle 1"/>
          <p:cNvSpPr>
            <a:spLocks noChangeArrowheads="1"/>
          </p:cNvSpPr>
          <p:nvPr/>
        </p:nvSpPr>
        <p:spPr bwMode="auto">
          <a:xfrm>
            <a:off x="228600" y="5791200"/>
            <a:ext cx="8686800" cy="92392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solidFill>
              <a:srgbClr val="000104"/>
            </a:solidFill>
            <a:miter lim="800000"/>
            <a:headEnd/>
            <a:tailEnd/>
          </a:ln>
        </p:spPr>
        <p:txBody>
          <a:bodyPr>
            <a:spAutoFit/>
          </a:bodyPr>
          <a:lstStyle/>
          <a:p>
            <a:pPr algn="just">
              <a:defRPr/>
            </a:pPr>
            <a:r>
              <a:rPr lang="en-US" b="1">
                <a:solidFill>
                  <a:srgbClr val="000104"/>
                </a:solidFill>
                <a:latin typeface="Balaram" pitchFamily="2" charset="0"/>
              </a:rPr>
              <a:t>He clearly stated that any man, whatever he may be, whether a </a:t>
            </a:r>
            <a:r>
              <a:rPr lang="en-US" b="1" i="1">
                <a:solidFill>
                  <a:srgbClr val="000104"/>
                </a:solidFill>
                <a:latin typeface="Balaram" pitchFamily="2" charset="0"/>
              </a:rPr>
              <a:t>brähmaëa</a:t>
            </a:r>
            <a:r>
              <a:rPr lang="en-US" b="1">
                <a:solidFill>
                  <a:srgbClr val="000104"/>
                </a:solidFill>
                <a:latin typeface="Balaram" pitchFamily="2" charset="0"/>
              </a:rPr>
              <a:t> or </a:t>
            </a:r>
            <a:r>
              <a:rPr lang="en-US" b="1" i="1">
                <a:solidFill>
                  <a:srgbClr val="000104"/>
                </a:solidFill>
                <a:latin typeface="Balaram" pitchFamily="2" charset="0"/>
              </a:rPr>
              <a:t>çüdra</a:t>
            </a:r>
            <a:r>
              <a:rPr lang="en-US" b="1">
                <a:solidFill>
                  <a:srgbClr val="000104"/>
                </a:solidFill>
                <a:latin typeface="Balaram" pitchFamily="2" charset="0"/>
              </a:rPr>
              <a:t> by birth, or a householder or mendicant in the order of society, if he is conversant with the science of Kåñëa, he can be accepted as an </a:t>
            </a:r>
            <a:r>
              <a:rPr lang="en-US" b="1" i="1">
                <a:solidFill>
                  <a:srgbClr val="000104"/>
                </a:solidFill>
                <a:latin typeface="Balaram" pitchFamily="2" charset="0"/>
              </a:rPr>
              <a:t>äcärya</a:t>
            </a:r>
            <a:r>
              <a:rPr lang="en-US" b="1">
                <a:solidFill>
                  <a:srgbClr val="000104"/>
                </a:solidFill>
                <a:latin typeface="Balaram" pitchFamily="2" charset="0"/>
              </a:rPr>
              <a:t> or </a:t>
            </a:r>
            <a:r>
              <a:rPr lang="en-US" b="1" i="1">
                <a:solidFill>
                  <a:srgbClr val="000104"/>
                </a:solidFill>
                <a:latin typeface="Balaram" pitchFamily="2" charset="0"/>
              </a:rPr>
              <a:t>guru,</a:t>
            </a:r>
            <a:r>
              <a:rPr lang="en-US" b="1">
                <a:solidFill>
                  <a:srgbClr val="000104"/>
                </a:solidFill>
                <a:latin typeface="Balaram" pitchFamily="2" charset="0"/>
              </a:rPr>
              <a:t> a spiritual master.</a:t>
            </a:r>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11267" name="Rectangle 3"/>
          <p:cNvSpPr>
            <a:spLocks noChangeArrowheads="1"/>
          </p:cNvSpPr>
          <p:nvPr/>
        </p:nvSpPr>
        <p:spPr bwMode="auto">
          <a:xfrm>
            <a:off x="0" y="762000"/>
            <a:ext cx="90678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342900" indent="-342900">
              <a:buFont typeface="Arial" pitchFamily="34" charset="0"/>
              <a:buChar char="•"/>
              <a:defRPr/>
            </a:pPr>
            <a:r>
              <a:rPr lang="en-US" sz="2200" dirty="0">
                <a:solidFill>
                  <a:srgbClr val="000104"/>
                </a:solidFill>
                <a:latin typeface="Balaram" pitchFamily="2" charset="0"/>
              </a:rPr>
              <a:t>Suta </a:t>
            </a:r>
            <a:r>
              <a:rPr lang="en-US" sz="2200" dirty="0" err="1">
                <a:solidFill>
                  <a:srgbClr val="000104"/>
                </a:solidFill>
                <a:latin typeface="Balaram" pitchFamily="2" charset="0"/>
              </a:rPr>
              <a:t>Goswami’s</a:t>
            </a:r>
            <a:r>
              <a:rPr lang="en-US" sz="2200" dirty="0">
                <a:solidFill>
                  <a:srgbClr val="000104"/>
                </a:solidFill>
                <a:latin typeface="Balaram" pitchFamily="2" charset="0"/>
              </a:rPr>
              <a:t> double association and completely free from disqualification of lower birth.</a:t>
            </a:r>
          </a:p>
          <a:p>
            <a:pPr>
              <a:defRPr/>
            </a:pPr>
            <a:endParaRPr lang="en-US" sz="2200" dirty="0">
              <a:solidFill>
                <a:srgbClr val="000104"/>
              </a:solidFill>
              <a:latin typeface="Balaram" pitchFamily="2" charset="0"/>
            </a:endParaRPr>
          </a:p>
          <a:p>
            <a:pPr marL="342900" indent="-342900">
              <a:buFont typeface="Arial" pitchFamily="34" charset="0"/>
              <a:buChar char="•"/>
              <a:defRPr/>
            </a:pPr>
            <a:endParaRPr lang="en-US" sz="2200" dirty="0">
              <a:solidFill>
                <a:srgbClr val="000104"/>
              </a:solidFill>
              <a:latin typeface="Balaram" pitchFamily="2" charset="0"/>
            </a:endParaRPr>
          </a:p>
        </p:txBody>
      </p:sp>
      <p:sp>
        <p:nvSpPr>
          <p:cNvPr id="12292" name="Rectangle 7"/>
          <p:cNvSpPr>
            <a:spLocks noChangeArrowheads="1"/>
          </p:cNvSpPr>
          <p:nvPr/>
        </p:nvSpPr>
        <p:spPr bwMode="auto">
          <a:xfrm>
            <a:off x="0" y="457200"/>
            <a:ext cx="1366838" cy="461963"/>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sp>
        <p:nvSpPr>
          <p:cNvPr id="17" name="Rectangle 2"/>
          <p:cNvSpPr txBox="1">
            <a:spLocks noChangeArrowheads="1"/>
          </p:cNvSpPr>
          <p:nvPr/>
        </p:nvSpPr>
        <p:spPr bwMode="auto">
          <a:xfrm>
            <a:off x="0" y="0"/>
            <a:ext cx="9144000" cy="53022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a:solidFill>
              <a:srgbClr val="000000"/>
            </a:solidFill>
            <a:miter lim="800000"/>
            <a:headEnd/>
            <a:tailEnd/>
          </a:ln>
          <a:effectLst/>
        </p:spPr>
        <p:txBody>
          <a:bodyPr anchor="ctr" anchorCtr="1"/>
          <a:lstStyle/>
          <a:p>
            <a:pPr algn="ctr" eaLnBrk="1" hangingPunct="1">
              <a:defRPr/>
            </a:pPr>
            <a:r>
              <a:rPr lang="en-US" sz="2800" b="1" kern="0" dirty="0">
                <a:solidFill>
                  <a:srgbClr val="000104"/>
                </a:solidFill>
                <a:effectLst>
                  <a:outerShdw blurRad="38100" dist="38100" dir="2700000" algn="tl">
                    <a:srgbClr val="FFFFFF"/>
                  </a:outerShdw>
                </a:effectLst>
                <a:latin typeface="Balaram" pitchFamily="2" charset="0"/>
                <a:ea typeface="+mj-ea"/>
                <a:cs typeface="+mj-cs"/>
              </a:rPr>
              <a:t>SB. 1.18.18 – Power of Association with Pure Devotee  </a:t>
            </a:r>
          </a:p>
        </p:txBody>
      </p:sp>
      <p:sp>
        <p:nvSpPr>
          <p:cNvPr id="12296" name="Rectangle 2"/>
          <p:cNvSpPr>
            <a:spLocks noChangeArrowheads="1"/>
          </p:cNvSpPr>
          <p:nvPr/>
        </p:nvSpPr>
        <p:spPr bwMode="auto">
          <a:xfrm>
            <a:off x="228600" y="1447800"/>
            <a:ext cx="8763000" cy="31400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9525">
            <a:solidFill>
              <a:srgbClr val="000104"/>
            </a:solidFill>
            <a:miter lim="800000"/>
            <a:headEnd/>
            <a:tailEnd/>
          </a:ln>
        </p:spPr>
        <p:txBody>
          <a:bodyPr>
            <a:spAutoFit/>
          </a:bodyPr>
          <a:lstStyle/>
          <a:p>
            <a:pPr algn="just">
              <a:defRPr/>
            </a:pPr>
            <a:r>
              <a:rPr lang="en-US" dirty="0">
                <a:solidFill>
                  <a:srgbClr val="000104"/>
                </a:solidFill>
                <a:latin typeface="Balaram" pitchFamily="2" charset="0"/>
              </a:rPr>
              <a:t>Lord </a:t>
            </a:r>
            <a:r>
              <a:rPr lang="en-US" dirty="0" err="1">
                <a:solidFill>
                  <a:srgbClr val="000104"/>
                </a:solidFill>
                <a:latin typeface="Balaram" pitchFamily="2" charset="0"/>
              </a:rPr>
              <a:t>Çré</a:t>
            </a:r>
            <a:r>
              <a:rPr lang="en-US" dirty="0">
                <a:solidFill>
                  <a:srgbClr val="000104"/>
                </a:solidFill>
                <a:latin typeface="Balaram" pitchFamily="2" charset="0"/>
              </a:rPr>
              <a:t> Caitanya revived the original Vedic system, and He elevated </a:t>
            </a:r>
            <a:r>
              <a:rPr lang="en-US" dirty="0" err="1">
                <a:solidFill>
                  <a:srgbClr val="000104"/>
                </a:solidFill>
                <a:latin typeface="Balaram" pitchFamily="2" charset="0"/>
              </a:rPr>
              <a:t>Öhäkura</a:t>
            </a:r>
            <a:r>
              <a:rPr lang="en-US" dirty="0">
                <a:solidFill>
                  <a:srgbClr val="000104"/>
                </a:solidFill>
                <a:latin typeface="Balaram" pitchFamily="2" charset="0"/>
              </a:rPr>
              <a:t> </a:t>
            </a:r>
            <a:r>
              <a:rPr lang="en-US" dirty="0" err="1">
                <a:solidFill>
                  <a:srgbClr val="000104"/>
                </a:solidFill>
                <a:latin typeface="Balaram" pitchFamily="2" charset="0"/>
              </a:rPr>
              <a:t>Haridäsa</a:t>
            </a:r>
            <a:r>
              <a:rPr lang="en-US" dirty="0">
                <a:solidFill>
                  <a:srgbClr val="000104"/>
                </a:solidFill>
                <a:latin typeface="Balaram" pitchFamily="2" charset="0"/>
              </a:rPr>
              <a:t> to the position of </a:t>
            </a:r>
            <a:r>
              <a:rPr lang="en-US" i="1" dirty="0" err="1">
                <a:solidFill>
                  <a:srgbClr val="000104"/>
                </a:solidFill>
                <a:latin typeface="Balaram" pitchFamily="2" charset="0"/>
              </a:rPr>
              <a:t>nämäcärya</a:t>
            </a:r>
            <a:r>
              <a:rPr lang="en-US" i="1" dirty="0">
                <a:solidFill>
                  <a:srgbClr val="000104"/>
                </a:solidFill>
                <a:latin typeface="Balaram" pitchFamily="2" charset="0"/>
              </a:rPr>
              <a:t>,</a:t>
            </a:r>
            <a:r>
              <a:rPr lang="en-US" dirty="0">
                <a:solidFill>
                  <a:srgbClr val="000104"/>
                </a:solidFill>
                <a:latin typeface="Balaram" pitchFamily="2" charset="0"/>
              </a:rPr>
              <a:t> or the authority in preaching the glories of the holy name of the Lord, although His Holiness </a:t>
            </a:r>
            <a:r>
              <a:rPr lang="en-US" dirty="0" err="1">
                <a:solidFill>
                  <a:srgbClr val="000104"/>
                </a:solidFill>
                <a:latin typeface="Balaram" pitchFamily="2" charset="0"/>
              </a:rPr>
              <a:t>Çréla</a:t>
            </a:r>
            <a:r>
              <a:rPr lang="en-US" dirty="0">
                <a:solidFill>
                  <a:srgbClr val="000104"/>
                </a:solidFill>
                <a:latin typeface="Balaram" pitchFamily="2" charset="0"/>
              </a:rPr>
              <a:t> </a:t>
            </a:r>
            <a:r>
              <a:rPr lang="en-US" dirty="0" err="1">
                <a:solidFill>
                  <a:srgbClr val="000104"/>
                </a:solidFill>
                <a:latin typeface="Balaram" pitchFamily="2" charset="0"/>
              </a:rPr>
              <a:t>Haridäsa</a:t>
            </a:r>
            <a:r>
              <a:rPr lang="en-US" dirty="0">
                <a:solidFill>
                  <a:srgbClr val="000104"/>
                </a:solidFill>
                <a:latin typeface="Balaram" pitchFamily="2" charset="0"/>
              </a:rPr>
              <a:t> </a:t>
            </a:r>
            <a:r>
              <a:rPr lang="en-US" dirty="0" err="1">
                <a:solidFill>
                  <a:srgbClr val="000104"/>
                </a:solidFill>
                <a:latin typeface="Balaram" pitchFamily="2" charset="0"/>
              </a:rPr>
              <a:t>Öhäkura</a:t>
            </a:r>
            <a:r>
              <a:rPr lang="en-US" dirty="0">
                <a:solidFill>
                  <a:srgbClr val="000104"/>
                </a:solidFill>
                <a:latin typeface="Balaram" pitchFamily="2" charset="0"/>
              </a:rPr>
              <a:t> was pleased to appear in a family of Mohammedans.</a:t>
            </a:r>
          </a:p>
          <a:p>
            <a:pPr algn="just">
              <a:defRPr/>
            </a:pPr>
            <a:r>
              <a:rPr lang="en-US" dirty="0">
                <a:solidFill>
                  <a:srgbClr val="000104"/>
                </a:solidFill>
                <a:latin typeface="Balaram" pitchFamily="2" charset="0"/>
              </a:rPr>
              <a:t>Such is the power of pure devotees of the Lord. The Ganges water is accepted as pure, and one can become purified after taking a bath in the waters of the Ganges. But as far as the great devotees of the Lord are concerned, they can purify a degraded soul even by being seen by the lowborn, and what to speak of association. Lord </a:t>
            </a:r>
            <a:r>
              <a:rPr lang="en-US" dirty="0" err="1">
                <a:solidFill>
                  <a:srgbClr val="000104"/>
                </a:solidFill>
                <a:latin typeface="Balaram" pitchFamily="2" charset="0"/>
              </a:rPr>
              <a:t>Çré</a:t>
            </a:r>
            <a:r>
              <a:rPr lang="en-US" dirty="0">
                <a:solidFill>
                  <a:srgbClr val="000104"/>
                </a:solidFill>
                <a:latin typeface="Balaram" pitchFamily="2" charset="0"/>
              </a:rPr>
              <a:t> Caitanya </a:t>
            </a:r>
            <a:r>
              <a:rPr lang="en-US" dirty="0" err="1">
                <a:solidFill>
                  <a:srgbClr val="000104"/>
                </a:solidFill>
                <a:latin typeface="Balaram" pitchFamily="2" charset="0"/>
              </a:rPr>
              <a:t>Mahäprabhu</a:t>
            </a:r>
            <a:r>
              <a:rPr lang="en-US" dirty="0">
                <a:solidFill>
                  <a:srgbClr val="000104"/>
                </a:solidFill>
                <a:latin typeface="Balaram" pitchFamily="2" charset="0"/>
              </a:rPr>
              <a:t> wanted to purify the whole atmosphere of the polluted world by sending qualified preachers all over the world, and it remains with the Indians to take up this task scientifically and thus do the best kind of humanitarian work.</a:t>
            </a:r>
          </a:p>
        </p:txBody>
      </p:sp>
      <p:sp>
        <p:nvSpPr>
          <p:cNvPr id="3" name="Rectangle 2"/>
          <p:cNvSpPr/>
          <p:nvPr/>
        </p:nvSpPr>
        <p:spPr>
          <a:xfrm>
            <a:off x="228600" y="5155793"/>
            <a:ext cx="3429000" cy="10926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00104"/>
            </a:solidFill>
          </a:ln>
        </p:spPr>
        <p:txBody>
          <a:bodyPr>
            <a:spAutoFit/>
          </a:bodyPr>
          <a:lstStyle/>
          <a:p>
            <a:pPr algn="ctr">
              <a:defRPr/>
            </a:pPr>
            <a:r>
              <a:rPr lang="en-US" sz="1300" i="1" dirty="0">
                <a:solidFill>
                  <a:srgbClr val="000104"/>
                </a:solidFill>
                <a:latin typeface="Balaram" pitchFamily="2" charset="0"/>
              </a:rPr>
              <a:t>NOI 6</a:t>
            </a:r>
          </a:p>
          <a:p>
            <a:pPr algn="ctr">
              <a:defRPr/>
            </a:pPr>
            <a:r>
              <a:rPr lang="en-US" sz="1300" i="1" dirty="0" err="1">
                <a:solidFill>
                  <a:srgbClr val="000104"/>
                </a:solidFill>
                <a:latin typeface="Balaram" pitchFamily="2" charset="0"/>
              </a:rPr>
              <a:t>dåñöaiù</a:t>
            </a:r>
            <a:r>
              <a:rPr lang="en-US" sz="1300" i="1" dirty="0">
                <a:solidFill>
                  <a:srgbClr val="000104"/>
                </a:solidFill>
                <a:latin typeface="Balaram" pitchFamily="2" charset="0"/>
              </a:rPr>
              <a:t> </a:t>
            </a:r>
            <a:r>
              <a:rPr lang="en-US" sz="1300" i="1" dirty="0" err="1">
                <a:solidFill>
                  <a:srgbClr val="000104"/>
                </a:solidFill>
                <a:latin typeface="Balaram" pitchFamily="2" charset="0"/>
              </a:rPr>
              <a:t>svabhäva-janitair</a:t>
            </a:r>
            <a:r>
              <a:rPr lang="en-US" sz="1300" i="1" dirty="0">
                <a:solidFill>
                  <a:srgbClr val="000104"/>
                </a:solidFill>
                <a:latin typeface="Balaram" pitchFamily="2" charset="0"/>
              </a:rPr>
              <a:t> </a:t>
            </a:r>
            <a:r>
              <a:rPr lang="en-US" sz="1300" i="1" dirty="0" err="1">
                <a:solidFill>
                  <a:srgbClr val="000104"/>
                </a:solidFill>
                <a:latin typeface="Balaram" pitchFamily="2" charset="0"/>
              </a:rPr>
              <a:t>vapuñaç</a:t>
            </a:r>
            <a:r>
              <a:rPr lang="en-US" sz="1300" i="1" dirty="0">
                <a:solidFill>
                  <a:srgbClr val="000104"/>
                </a:solidFill>
                <a:latin typeface="Balaram" pitchFamily="2" charset="0"/>
              </a:rPr>
              <a:t> </a:t>
            </a:r>
            <a:r>
              <a:rPr lang="en-US" sz="1300" i="1" dirty="0" err="1">
                <a:solidFill>
                  <a:srgbClr val="000104"/>
                </a:solidFill>
                <a:latin typeface="Balaram" pitchFamily="2" charset="0"/>
              </a:rPr>
              <a:t>ca</a:t>
            </a:r>
            <a:r>
              <a:rPr lang="en-US" sz="1300" i="1" dirty="0">
                <a:solidFill>
                  <a:srgbClr val="000104"/>
                </a:solidFill>
                <a:latin typeface="Balaram" pitchFamily="2" charset="0"/>
              </a:rPr>
              <a:t> </a:t>
            </a:r>
            <a:r>
              <a:rPr lang="en-US" sz="1300" i="1" dirty="0" err="1">
                <a:solidFill>
                  <a:srgbClr val="000104"/>
                </a:solidFill>
                <a:latin typeface="Balaram" pitchFamily="2" charset="0"/>
              </a:rPr>
              <a:t>doñair</a:t>
            </a:r>
            <a:endParaRPr lang="en-US" sz="1300" i="1" dirty="0">
              <a:solidFill>
                <a:srgbClr val="000104"/>
              </a:solidFill>
              <a:latin typeface="Balaram" pitchFamily="2" charset="0"/>
            </a:endParaRPr>
          </a:p>
          <a:p>
            <a:pPr algn="ctr">
              <a:defRPr/>
            </a:pPr>
            <a:r>
              <a:rPr lang="en-US" sz="1300" i="1" dirty="0" err="1">
                <a:solidFill>
                  <a:srgbClr val="000104"/>
                </a:solidFill>
                <a:latin typeface="Balaram" pitchFamily="2" charset="0"/>
              </a:rPr>
              <a:t>na</a:t>
            </a:r>
            <a:r>
              <a:rPr lang="en-US" sz="1300" i="1" dirty="0">
                <a:solidFill>
                  <a:srgbClr val="000104"/>
                </a:solidFill>
                <a:latin typeface="Balaram" pitchFamily="2" charset="0"/>
              </a:rPr>
              <a:t> </a:t>
            </a:r>
            <a:r>
              <a:rPr lang="en-US" sz="1300" i="1" dirty="0" err="1">
                <a:solidFill>
                  <a:srgbClr val="000104"/>
                </a:solidFill>
                <a:latin typeface="Balaram" pitchFamily="2" charset="0"/>
              </a:rPr>
              <a:t>präkåtatvam</a:t>
            </a:r>
            <a:r>
              <a:rPr lang="en-US" sz="1300" i="1" dirty="0">
                <a:solidFill>
                  <a:srgbClr val="000104"/>
                </a:solidFill>
                <a:latin typeface="Balaram" pitchFamily="2" charset="0"/>
              </a:rPr>
              <a:t> </a:t>
            </a:r>
            <a:r>
              <a:rPr lang="en-US" sz="1300" i="1" dirty="0" err="1">
                <a:solidFill>
                  <a:srgbClr val="000104"/>
                </a:solidFill>
                <a:latin typeface="Balaram" pitchFamily="2" charset="0"/>
              </a:rPr>
              <a:t>iha</a:t>
            </a:r>
            <a:r>
              <a:rPr lang="en-US" sz="1300" i="1" dirty="0">
                <a:solidFill>
                  <a:srgbClr val="000104"/>
                </a:solidFill>
                <a:latin typeface="Balaram" pitchFamily="2" charset="0"/>
              </a:rPr>
              <a:t> </a:t>
            </a:r>
            <a:r>
              <a:rPr lang="en-US" sz="1300" i="1" dirty="0" err="1">
                <a:solidFill>
                  <a:srgbClr val="000104"/>
                </a:solidFill>
                <a:latin typeface="Balaram" pitchFamily="2" charset="0"/>
              </a:rPr>
              <a:t>bhakta</a:t>
            </a:r>
            <a:r>
              <a:rPr lang="en-US" sz="1300" i="1" dirty="0">
                <a:solidFill>
                  <a:srgbClr val="000104"/>
                </a:solidFill>
                <a:latin typeface="Balaram" pitchFamily="2" charset="0"/>
              </a:rPr>
              <a:t> </a:t>
            </a:r>
            <a:r>
              <a:rPr lang="en-US" sz="1300" i="1" dirty="0" err="1">
                <a:solidFill>
                  <a:srgbClr val="000104"/>
                </a:solidFill>
                <a:latin typeface="Balaram" pitchFamily="2" charset="0"/>
              </a:rPr>
              <a:t>janasya</a:t>
            </a:r>
            <a:r>
              <a:rPr lang="en-US" sz="1300" i="1" dirty="0">
                <a:solidFill>
                  <a:srgbClr val="000104"/>
                </a:solidFill>
                <a:latin typeface="Balaram" pitchFamily="2" charset="0"/>
              </a:rPr>
              <a:t> </a:t>
            </a:r>
            <a:r>
              <a:rPr lang="en-US" sz="1300" i="1" dirty="0" err="1">
                <a:solidFill>
                  <a:srgbClr val="000104"/>
                </a:solidFill>
                <a:latin typeface="Balaram" pitchFamily="2" charset="0"/>
              </a:rPr>
              <a:t>paçyet</a:t>
            </a:r>
            <a:endParaRPr lang="en-US" sz="1300" i="1" dirty="0">
              <a:solidFill>
                <a:srgbClr val="000104"/>
              </a:solidFill>
              <a:latin typeface="Balaram" pitchFamily="2" charset="0"/>
            </a:endParaRPr>
          </a:p>
          <a:p>
            <a:pPr algn="ctr">
              <a:defRPr/>
            </a:pPr>
            <a:r>
              <a:rPr lang="en-US" sz="1300" i="1" dirty="0" err="1">
                <a:solidFill>
                  <a:srgbClr val="000104"/>
                </a:solidFill>
                <a:latin typeface="Balaram" pitchFamily="2" charset="0"/>
              </a:rPr>
              <a:t>gaìgämbhasäà</a:t>
            </a:r>
            <a:r>
              <a:rPr lang="en-US" sz="1300" i="1" dirty="0">
                <a:solidFill>
                  <a:srgbClr val="000104"/>
                </a:solidFill>
                <a:latin typeface="Balaram" pitchFamily="2" charset="0"/>
              </a:rPr>
              <a:t> </a:t>
            </a:r>
            <a:r>
              <a:rPr lang="en-US" sz="1300" i="1" dirty="0" err="1">
                <a:solidFill>
                  <a:srgbClr val="000104"/>
                </a:solidFill>
                <a:latin typeface="Balaram" pitchFamily="2" charset="0"/>
              </a:rPr>
              <a:t>na</a:t>
            </a:r>
            <a:r>
              <a:rPr lang="en-US" sz="1300" i="1" dirty="0">
                <a:solidFill>
                  <a:srgbClr val="000104"/>
                </a:solidFill>
                <a:latin typeface="Balaram" pitchFamily="2" charset="0"/>
              </a:rPr>
              <a:t> </a:t>
            </a:r>
            <a:r>
              <a:rPr lang="en-US" sz="1300" i="1" dirty="0" err="1">
                <a:solidFill>
                  <a:srgbClr val="000104"/>
                </a:solidFill>
                <a:latin typeface="Balaram" pitchFamily="2" charset="0"/>
              </a:rPr>
              <a:t>khalu</a:t>
            </a:r>
            <a:r>
              <a:rPr lang="en-US" sz="1300" i="1" dirty="0">
                <a:solidFill>
                  <a:srgbClr val="000104"/>
                </a:solidFill>
                <a:latin typeface="Balaram" pitchFamily="2" charset="0"/>
              </a:rPr>
              <a:t> </a:t>
            </a:r>
            <a:r>
              <a:rPr lang="en-US" sz="1300" i="1" dirty="0" err="1">
                <a:solidFill>
                  <a:srgbClr val="000104"/>
                </a:solidFill>
                <a:latin typeface="Balaram" pitchFamily="2" charset="0"/>
              </a:rPr>
              <a:t>budbuda-phena-paìkair</a:t>
            </a:r>
            <a:endParaRPr lang="en-US" sz="1300" i="1" dirty="0">
              <a:solidFill>
                <a:srgbClr val="000104"/>
              </a:solidFill>
              <a:latin typeface="Balaram" pitchFamily="2" charset="0"/>
            </a:endParaRPr>
          </a:p>
          <a:p>
            <a:pPr algn="ctr">
              <a:defRPr/>
            </a:pPr>
            <a:r>
              <a:rPr lang="en-US" sz="1300" i="1" dirty="0">
                <a:solidFill>
                  <a:srgbClr val="000104"/>
                </a:solidFill>
                <a:latin typeface="Balaram" pitchFamily="2" charset="0"/>
              </a:rPr>
              <a:t>brahma-</a:t>
            </a:r>
            <a:r>
              <a:rPr lang="en-US" sz="1300" i="1" dirty="0" err="1">
                <a:solidFill>
                  <a:srgbClr val="000104"/>
                </a:solidFill>
                <a:latin typeface="Balaram" pitchFamily="2" charset="0"/>
              </a:rPr>
              <a:t>dravatvam</a:t>
            </a:r>
            <a:r>
              <a:rPr lang="en-US" sz="1300" i="1" dirty="0">
                <a:solidFill>
                  <a:srgbClr val="000104"/>
                </a:solidFill>
                <a:latin typeface="Balaram" pitchFamily="2" charset="0"/>
              </a:rPr>
              <a:t> </a:t>
            </a:r>
            <a:r>
              <a:rPr lang="en-US" sz="1300" i="1" dirty="0" err="1">
                <a:solidFill>
                  <a:srgbClr val="000104"/>
                </a:solidFill>
                <a:latin typeface="Balaram" pitchFamily="2" charset="0"/>
              </a:rPr>
              <a:t>apagacchati</a:t>
            </a:r>
            <a:r>
              <a:rPr lang="en-US" sz="1300" i="1" dirty="0">
                <a:solidFill>
                  <a:srgbClr val="000104"/>
                </a:solidFill>
                <a:latin typeface="Balaram" pitchFamily="2" charset="0"/>
              </a:rPr>
              <a:t> </a:t>
            </a:r>
            <a:r>
              <a:rPr lang="en-US" sz="1300" i="1" dirty="0" err="1">
                <a:solidFill>
                  <a:srgbClr val="000104"/>
                </a:solidFill>
                <a:latin typeface="Balaram" pitchFamily="2" charset="0"/>
              </a:rPr>
              <a:t>néra-dharmaiù</a:t>
            </a:r>
            <a:endParaRPr lang="en-US" sz="1300" i="1" dirty="0">
              <a:solidFill>
                <a:srgbClr val="000104"/>
              </a:solidFill>
              <a:latin typeface="Balaram" pitchFamily="2" charset="0"/>
            </a:endParaRPr>
          </a:p>
        </p:txBody>
      </p:sp>
      <p:sp>
        <p:nvSpPr>
          <p:cNvPr id="4" name="Rectangle 3"/>
          <p:cNvSpPr/>
          <p:nvPr/>
        </p:nvSpPr>
        <p:spPr>
          <a:xfrm>
            <a:off x="3810000" y="4648200"/>
            <a:ext cx="5181600" cy="212365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00104"/>
            </a:solidFill>
          </a:ln>
        </p:spPr>
        <p:txBody>
          <a:bodyPr>
            <a:spAutoFit/>
          </a:bodyPr>
          <a:lstStyle/>
          <a:p>
            <a:pPr algn="ctr">
              <a:defRPr/>
            </a:pPr>
            <a:r>
              <a:rPr lang="en-US" sz="1200" dirty="0">
                <a:solidFill>
                  <a:srgbClr val="000104"/>
                </a:solidFill>
                <a:latin typeface="Balaram" pitchFamily="2" charset="0"/>
              </a:rPr>
              <a:t>Being situated in his original </a:t>
            </a:r>
            <a:r>
              <a:rPr lang="en-US" sz="1200" dirty="0" err="1">
                <a:solidFill>
                  <a:srgbClr val="000104"/>
                </a:solidFill>
                <a:latin typeface="Balaram" pitchFamily="2" charset="0"/>
              </a:rPr>
              <a:t>Kåñëa</a:t>
            </a:r>
            <a:r>
              <a:rPr lang="en-US" sz="1200" dirty="0">
                <a:solidFill>
                  <a:srgbClr val="000104"/>
                </a:solidFill>
                <a:latin typeface="Balaram" pitchFamily="2" charset="0"/>
              </a:rPr>
              <a:t> conscious position, a pure devotee does not identify with the body. Such a devotee should not be seen from a materialistic point of view. Indeed, one should overlook a devotee's having a body born in a low family, a body with a bad complexion, a deformed body, or a diseased or infirm body. According to ordinary vision, such imperfections may seem prominent in the body of a pure devotee, but despite such seeming defects, the body of a pure devotee cannot be polluted. It is exactly like the waters of the Ganges, which sometimes during the rainy season are full of bubbles, foam and mud. The Ganges waters do not become polluted. Those who are advanced in spiritual understanding will bathe in the Ganges without considering the condition of the water.</a:t>
            </a: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3074" name="Rectangle 2"/>
          <p:cNvSpPr>
            <a:spLocks noGrp="1" noChangeArrowheads="1"/>
          </p:cNvSpPr>
          <p:nvPr>
            <p:ph type="title"/>
          </p:nvPr>
        </p:nvSpPr>
        <p:spPr>
          <a:xfrm>
            <a:off x="0" y="0"/>
            <a:ext cx="9144000" cy="53022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3600" b="1" dirty="0" smtClean="0">
                <a:solidFill>
                  <a:srgbClr val="000104"/>
                </a:solidFill>
                <a:effectLst>
                  <a:outerShdw blurRad="38100" dist="38100" dir="2700000" algn="tl">
                    <a:srgbClr val="FFFFFF"/>
                  </a:outerShdw>
                </a:effectLst>
                <a:latin typeface="Balaram" pitchFamily="2" charset="0"/>
              </a:rPr>
              <a:t>SB. 1.18.19 – Glories of the </a:t>
            </a:r>
            <a:r>
              <a:rPr lang="en-US" sz="3600" b="1" dirty="0" err="1" smtClean="0">
                <a:solidFill>
                  <a:srgbClr val="000104"/>
                </a:solidFill>
                <a:effectLst>
                  <a:outerShdw blurRad="38100" dist="38100" dir="2700000" algn="tl">
                    <a:srgbClr val="FFFFFF"/>
                  </a:outerShdw>
                </a:effectLst>
                <a:latin typeface="Balaram" pitchFamily="2" charset="0"/>
              </a:rPr>
              <a:t>Holyname</a:t>
            </a:r>
            <a:r>
              <a:rPr lang="en-US" sz="3600" b="1" dirty="0" smtClean="0">
                <a:solidFill>
                  <a:srgbClr val="000104"/>
                </a:solidFill>
                <a:effectLst>
                  <a:outerShdw blurRad="38100" dist="38100" dir="2700000" algn="tl">
                    <a:srgbClr val="FFFFFF"/>
                  </a:outerShdw>
                </a:effectLst>
                <a:latin typeface="Balaram" pitchFamily="2" charset="0"/>
              </a:rPr>
              <a:t> </a:t>
            </a:r>
            <a:endParaRPr lang="en-US" sz="3200" b="1" i="1" dirty="0" smtClean="0">
              <a:solidFill>
                <a:srgbClr val="000104"/>
              </a:solidFill>
              <a:effectLst>
                <a:outerShdw blurRad="38100" dist="38100" dir="2700000" algn="tl">
                  <a:srgbClr val="FFFFFF"/>
                </a:outerShdw>
              </a:effectLst>
              <a:latin typeface="Balaram" pitchFamily="2" charset="0"/>
            </a:endParaRPr>
          </a:p>
        </p:txBody>
      </p:sp>
      <p:sp>
        <p:nvSpPr>
          <p:cNvPr id="13318" name="Rectangle 4"/>
          <p:cNvSpPr>
            <a:spLocks noChangeArrowheads="1"/>
          </p:cNvSpPr>
          <p:nvPr/>
        </p:nvSpPr>
        <p:spPr bwMode="auto">
          <a:xfrm>
            <a:off x="3365500" y="609600"/>
            <a:ext cx="5626100" cy="2246313"/>
          </a:xfrm>
          <a:prstGeom prst="rect">
            <a:avLst/>
          </a:prstGeom>
          <a:noFill/>
          <a:ln w="9525">
            <a:noFill/>
            <a:miter lim="800000"/>
            <a:headEnd/>
            <a:tailEnd/>
          </a:ln>
        </p:spPr>
        <p:txBody>
          <a:bodyPr wrap="none" anchor="ctr">
            <a:spAutoFit/>
          </a:bodyPr>
          <a:lstStyle/>
          <a:p>
            <a:pPr algn="ctr"/>
            <a:r>
              <a:rPr lang="en-US" sz="2800" i="1">
                <a:solidFill>
                  <a:srgbClr val="000104"/>
                </a:solidFill>
                <a:latin typeface="Balaram" pitchFamily="2" charset="0"/>
              </a:rPr>
              <a:t>kutaù punar gåëato näma tasya</a:t>
            </a:r>
          </a:p>
          <a:p>
            <a:pPr algn="ctr"/>
            <a:r>
              <a:rPr lang="en-US" sz="2800" i="1">
                <a:solidFill>
                  <a:srgbClr val="000104"/>
                </a:solidFill>
                <a:latin typeface="Balaram" pitchFamily="2" charset="0"/>
              </a:rPr>
              <a:t>mahattamaikänta-paräyaëasya</a:t>
            </a:r>
          </a:p>
          <a:p>
            <a:pPr algn="ctr"/>
            <a:r>
              <a:rPr lang="en-US" sz="2800" i="1">
                <a:solidFill>
                  <a:srgbClr val="000104"/>
                </a:solidFill>
                <a:latin typeface="Balaram" pitchFamily="2" charset="0"/>
              </a:rPr>
              <a:t>yo 'nanta-çaktir bhagavän ananto</a:t>
            </a:r>
          </a:p>
          <a:p>
            <a:pPr algn="ctr"/>
            <a:r>
              <a:rPr lang="en-US" sz="2800" i="1">
                <a:solidFill>
                  <a:srgbClr val="000104"/>
                </a:solidFill>
                <a:latin typeface="Balaram" pitchFamily="2" charset="0"/>
              </a:rPr>
              <a:t>mahad-guëatväd yam anantam ähuù</a:t>
            </a:r>
          </a:p>
          <a:p>
            <a:pPr algn="ctr"/>
            <a:endParaRPr lang="en-US" sz="2800" b="1" i="1">
              <a:solidFill>
                <a:srgbClr val="000104"/>
              </a:solidFill>
              <a:latin typeface="Balaram" pitchFamily="2" charset="0"/>
            </a:endParaRPr>
          </a:p>
        </p:txBody>
      </p:sp>
      <p:sp>
        <p:nvSpPr>
          <p:cNvPr id="13319" name="Rectangle 7"/>
          <p:cNvSpPr>
            <a:spLocks noChangeArrowheads="1"/>
          </p:cNvSpPr>
          <p:nvPr/>
        </p:nvSpPr>
        <p:spPr bwMode="auto">
          <a:xfrm>
            <a:off x="0" y="4795838"/>
            <a:ext cx="1366838" cy="461962"/>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pic>
        <p:nvPicPr>
          <p:cNvPr id="12299"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51709"/>
            <a:ext cx="3124200" cy="389169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3321" name="Rectangle 5"/>
          <p:cNvSpPr>
            <a:spLocks noChangeArrowheads="1"/>
          </p:cNvSpPr>
          <p:nvPr/>
        </p:nvSpPr>
        <p:spPr bwMode="auto">
          <a:xfrm>
            <a:off x="2743200" y="2397125"/>
            <a:ext cx="6324600" cy="2632075"/>
          </a:xfrm>
          <a:prstGeom prst="rect">
            <a:avLst/>
          </a:prstGeom>
          <a:noFill/>
          <a:ln w="9525">
            <a:noFill/>
            <a:miter lim="800000"/>
            <a:headEnd/>
            <a:tailEnd/>
          </a:ln>
        </p:spPr>
        <p:txBody>
          <a:bodyPr anchor="ctr">
            <a:spAutoFit/>
          </a:bodyPr>
          <a:lstStyle/>
          <a:p>
            <a:pPr algn="ctr"/>
            <a:r>
              <a:rPr lang="en-US" sz="2300" b="1">
                <a:solidFill>
                  <a:srgbClr val="000104"/>
                </a:solidFill>
                <a:latin typeface="Balaram" pitchFamily="2" charset="0"/>
              </a:rPr>
              <a:t>And what to speak of those who are under the direction of the great devotees, chanting the holy name of the Unlimited, who has unlimited potency? The Personality of Godhead, unlimited in potency and transcendental by attributes, is called the ananta [Unlimited].</a:t>
            </a:r>
          </a:p>
          <a:p>
            <a:pPr algn="ctr"/>
            <a:endParaRPr lang="en-US" sz="2300" b="1">
              <a:solidFill>
                <a:srgbClr val="000104"/>
              </a:solidFill>
              <a:latin typeface="Balaram" pitchFamily="2" charset="0"/>
            </a:endParaRPr>
          </a:p>
        </p:txBody>
      </p:sp>
      <p:pic>
        <p:nvPicPr>
          <p:cNvPr id="12300"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532" y="3465221"/>
            <a:ext cx="1936532" cy="12893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cxnSp>
        <p:nvCxnSpPr>
          <p:cNvPr id="13323" name="Straight Connector 9"/>
          <p:cNvCxnSpPr>
            <a:cxnSpLocks noChangeShapeType="1"/>
          </p:cNvCxnSpPr>
          <p:nvPr/>
        </p:nvCxnSpPr>
        <p:spPr bwMode="auto">
          <a:xfrm>
            <a:off x="0" y="4648200"/>
            <a:ext cx="9144000" cy="0"/>
          </a:xfrm>
          <a:prstGeom prst="line">
            <a:avLst/>
          </a:prstGeom>
          <a:noFill/>
          <a:ln w="9525" algn="ctr">
            <a:solidFill>
              <a:srgbClr val="000104"/>
            </a:solidFill>
            <a:round/>
            <a:headEnd/>
            <a:tailEnd/>
          </a:ln>
        </p:spPr>
      </p:cxnSp>
      <p:sp>
        <p:nvSpPr>
          <p:cNvPr id="13324" name="Rectangle 3"/>
          <p:cNvSpPr>
            <a:spLocks noChangeArrowheads="1"/>
          </p:cNvSpPr>
          <p:nvPr/>
        </p:nvSpPr>
        <p:spPr bwMode="auto">
          <a:xfrm>
            <a:off x="228600" y="5410200"/>
            <a:ext cx="8382000" cy="400050"/>
          </a:xfrm>
          <a:prstGeom prst="rect">
            <a:avLst/>
          </a:prstGeom>
          <a:noFill/>
          <a:ln w="9525">
            <a:noFill/>
            <a:miter lim="800000"/>
            <a:headEnd/>
            <a:tailEnd/>
          </a:ln>
        </p:spPr>
        <p:txBody>
          <a:bodyPr anchor="ctr">
            <a:spAutoFit/>
          </a:bodyPr>
          <a:lstStyle/>
          <a:p>
            <a:pPr indent="304800">
              <a:buFont typeface="Arial" pitchFamily="34" charset="0"/>
              <a:buChar char="•"/>
            </a:pPr>
            <a:r>
              <a:rPr lang="en-US" sz="2000" b="1">
                <a:solidFill>
                  <a:srgbClr val="000104"/>
                </a:solidFill>
                <a:latin typeface="Balaram" pitchFamily="2" charset="0"/>
              </a:rPr>
              <a:t>Glories of the Holyname</a:t>
            </a:r>
            <a:endParaRPr lang="en-US" sz="2000" b="1">
              <a:solidFill>
                <a:srgbClr val="000000"/>
              </a:solidFill>
              <a:latin typeface="Balaram" pitchFamily="2" charset="0"/>
            </a:endParaRP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p:cNvPicPr>
            <a:picLocks noChangeAspect="1" noChangeArrowheads="1"/>
          </p:cNvPicPr>
          <p:nvPr/>
        </p:nvPicPr>
        <p:blipFill>
          <a:blip r:embed="rId2" cstate="print"/>
          <a:srcRect/>
          <a:stretch>
            <a:fillRect/>
          </a:stretch>
        </p:blipFill>
        <p:spPr bwMode="auto">
          <a:xfrm>
            <a:off x="0" y="20638"/>
            <a:ext cx="9144000" cy="6837362"/>
          </a:xfrm>
          <a:prstGeom prst="rect">
            <a:avLst/>
          </a:prstGeom>
          <a:noFill/>
          <a:ln w="9525">
            <a:noFill/>
            <a:miter lim="800000"/>
            <a:headEnd/>
            <a:tailEnd/>
          </a:ln>
        </p:spPr>
      </p:pic>
      <p:sp>
        <p:nvSpPr>
          <p:cNvPr id="3074" name="Rectangle 2"/>
          <p:cNvSpPr>
            <a:spLocks noGrp="1" noChangeArrowheads="1"/>
          </p:cNvSpPr>
          <p:nvPr>
            <p:ph type="title"/>
          </p:nvPr>
        </p:nvSpPr>
        <p:spPr>
          <a:xfrm>
            <a:off x="0" y="0"/>
            <a:ext cx="9144000" cy="53022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0000"/>
            </a:solidFill>
          </a:ln>
        </p:spPr>
        <p:txBody>
          <a:bodyPr/>
          <a:lstStyle/>
          <a:p>
            <a:pPr eaLnBrk="1" hangingPunct="1">
              <a:defRPr/>
            </a:pPr>
            <a:r>
              <a:rPr lang="en-US" sz="3600" b="1" dirty="0" smtClean="0">
                <a:solidFill>
                  <a:srgbClr val="000104"/>
                </a:solidFill>
                <a:effectLst>
                  <a:outerShdw blurRad="38100" dist="38100" dir="2700000" algn="tl">
                    <a:srgbClr val="FFFFFF"/>
                  </a:outerShdw>
                </a:effectLst>
                <a:latin typeface="Balaram" pitchFamily="2" charset="0"/>
              </a:rPr>
              <a:t>SB. 1.18.19 – Glories of the </a:t>
            </a:r>
            <a:r>
              <a:rPr lang="en-US" sz="3600" b="1" dirty="0" err="1" smtClean="0">
                <a:solidFill>
                  <a:srgbClr val="000104"/>
                </a:solidFill>
                <a:effectLst>
                  <a:outerShdw blurRad="38100" dist="38100" dir="2700000" algn="tl">
                    <a:srgbClr val="FFFFFF"/>
                  </a:outerShdw>
                </a:effectLst>
                <a:latin typeface="Balaram" pitchFamily="2" charset="0"/>
              </a:rPr>
              <a:t>Holyname</a:t>
            </a:r>
            <a:r>
              <a:rPr lang="en-US" sz="3600" b="1" dirty="0" smtClean="0">
                <a:solidFill>
                  <a:srgbClr val="000104"/>
                </a:solidFill>
                <a:effectLst>
                  <a:outerShdw blurRad="38100" dist="38100" dir="2700000" algn="tl">
                    <a:srgbClr val="FFFFFF"/>
                  </a:outerShdw>
                </a:effectLst>
                <a:latin typeface="Balaram" pitchFamily="2" charset="0"/>
              </a:rPr>
              <a:t> </a:t>
            </a:r>
            <a:endParaRPr lang="en-US" sz="3200" b="1" i="1" dirty="0" smtClean="0">
              <a:solidFill>
                <a:srgbClr val="000104"/>
              </a:solidFill>
              <a:effectLst>
                <a:outerShdw blurRad="38100" dist="38100" dir="2700000" algn="tl">
                  <a:srgbClr val="FFFFFF"/>
                </a:outerShdw>
              </a:effectLst>
              <a:latin typeface="Balaram" pitchFamily="2" charset="0"/>
            </a:endParaRPr>
          </a:p>
        </p:txBody>
      </p:sp>
      <p:sp>
        <p:nvSpPr>
          <p:cNvPr id="14342" name="Rectangle 7"/>
          <p:cNvSpPr>
            <a:spLocks noChangeArrowheads="1"/>
          </p:cNvSpPr>
          <p:nvPr/>
        </p:nvSpPr>
        <p:spPr bwMode="auto">
          <a:xfrm>
            <a:off x="0" y="457200"/>
            <a:ext cx="1366838" cy="461963"/>
          </a:xfrm>
          <a:prstGeom prst="rect">
            <a:avLst/>
          </a:prstGeom>
          <a:noFill/>
          <a:ln w="9525">
            <a:noFill/>
            <a:miter lim="800000"/>
            <a:headEnd/>
            <a:tailEnd/>
          </a:ln>
        </p:spPr>
        <p:txBody>
          <a:bodyPr wrap="none">
            <a:spAutoFit/>
          </a:bodyPr>
          <a:lstStyle/>
          <a:p>
            <a:r>
              <a:rPr lang="en-US" sz="2400" b="1">
                <a:solidFill>
                  <a:srgbClr val="C00000"/>
                </a:solidFill>
                <a:latin typeface="Balaram" pitchFamily="2" charset="0"/>
              </a:rPr>
              <a:t>Purport :</a:t>
            </a:r>
            <a:endParaRPr lang="en-US" sz="2400">
              <a:solidFill>
                <a:srgbClr val="C00000"/>
              </a:solidFill>
            </a:endParaRPr>
          </a:p>
        </p:txBody>
      </p:sp>
      <p:sp>
        <p:nvSpPr>
          <p:cNvPr id="14343" name="Rectangle 1"/>
          <p:cNvSpPr>
            <a:spLocks noChangeArrowheads="1"/>
          </p:cNvSpPr>
          <p:nvPr/>
        </p:nvSpPr>
        <p:spPr bwMode="auto">
          <a:xfrm>
            <a:off x="76200" y="914400"/>
            <a:ext cx="6019800" cy="5848350"/>
          </a:xfrm>
          <a:prstGeom prst="rect">
            <a:avLst/>
          </a:prstGeom>
          <a:gradFill rotWithShape="1">
            <a:gsLst>
              <a:gs pos="0">
                <a:srgbClr val="FFDE80"/>
              </a:gs>
              <a:gs pos="50000">
                <a:srgbClr val="FFE8B3"/>
              </a:gs>
              <a:gs pos="100000">
                <a:srgbClr val="FFF3DA"/>
              </a:gs>
            </a:gsLst>
            <a:lin ang="2700000" scaled="1"/>
          </a:gradFill>
          <a:ln w="9525">
            <a:solidFill>
              <a:srgbClr val="000104"/>
            </a:solidFill>
            <a:miter lim="800000"/>
            <a:headEnd/>
            <a:tailEnd/>
          </a:ln>
        </p:spPr>
        <p:txBody>
          <a:bodyPr>
            <a:spAutoFit/>
          </a:bodyPr>
          <a:lstStyle/>
          <a:p>
            <a:pPr algn="ctr"/>
            <a:r>
              <a:rPr lang="en-US" sz="1700" b="1">
                <a:solidFill>
                  <a:srgbClr val="000104"/>
                </a:solidFill>
                <a:latin typeface="Balaram" pitchFamily="2" charset="0"/>
              </a:rPr>
              <a:t>The </a:t>
            </a:r>
            <a:r>
              <a:rPr lang="en-US" sz="1700" b="1" i="1">
                <a:solidFill>
                  <a:srgbClr val="000104"/>
                </a:solidFill>
                <a:latin typeface="Balaram" pitchFamily="2" charset="0"/>
              </a:rPr>
              <a:t>dvija-bandhu,</a:t>
            </a:r>
            <a:r>
              <a:rPr lang="en-US" sz="1700" b="1">
                <a:solidFill>
                  <a:srgbClr val="000104"/>
                </a:solidFill>
                <a:latin typeface="Balaram" pitchFamily="2" charset="0"/>
              </a:rPr>
              <a:t> or the less intelligent, uncultured men born of higher castes, put forward many arguments against the lower-caste men becoming </a:t>
            </a:r>
            <a:r>
              <a:rPr lang="en-US" sz="1700" b="1" i="1">
                <a:solidFill>
                  <a:srgbClr val="000104"/>
                </a:solidFill>
                <a:latin typeface="Balaram" pitchFamily="2" charset="0"/>
              </a:rPr>
              <a:t>brähmaëas</a:t>
            </a:r>
            <a:r>
              <a:rPr lang="en-US" sz="1700" b="1">
                <a:solidFill>
                  <a:srgbClr val="000104"/>
                </a:solidFill>
                <a:latin typeface="Balaram" pitchFamily="2" charset="0"/>
              </a:rPr>
              <a:t> in this life. They argue that birth in a family of </a:t>
            </a:r>
            <a:r>
              <a:rPr lang="en-US" sz="1700" b="1" i="1">
                <a:solidFill>
                  <a:srgbClr val="000104"/>
                </a:solidFill>
                <a:latin typeface="Balaram" pitchFamily="2" charset="0"/>
              </a:rPr>
              <a:t>çüdras</a:t>
            </a:r>
            <a:r>
              <a:rPr lang="en-US" sz="1700" b="1">
                <a:solidFill>
                  <a:srgbClr val="000104"/>
                </a:solidFill>
                <a:latin typeface="Balaram" pitchFamily="2" charset="0"/>
              </a:rPr>
              <a:t> or less than </a:t>
            </a:r>
            <a:r>
              <a:rPr lang="en-US" sz="1700" b="1" i="1">
                <a:solidFill>
                  <a:srgbClr val="000104"/>
                </a:solidFill>
                <a:latin typeface="Balaram" pitchFamily="2" charset="0"/>
              </a:rPr>
              <a:t>çüdras</a:t>
            </a:r>
            <a:r>
              <a:rPr lang="en-US" sz="1700" b="1">
                <a:solidFill>
                  <a:srgbClr val="000104"/>
                </a:solidFill>
                <a:latin typeface="Balaram" pitchFamily="2" charset="0"/>
              </a:rPr>
              <a:t> is made possible by one's previous sinful acts and that one therefore has to complete the terms of disadvantages due to lower birth. And to answer these false logicians, </a:t>
            </a:r>
            <a:r>
              <a:rPr lang="en-US" sz="1700" b="1" i="1">
                <a:solidFill>
                  <a:srgbClr val="000104"/>
                </a:solidFill>
                <a:latin typeface="Balaram" pitchFamily="2" charset="0"/>
              </a:rPr>
              <a:t>Çrémad-Bhägavatam</a:t>
            </a:r>
            <a:r>
              <a:rPr lang="en-US" sz="1700" b="1">
                <a:solidFill>
                  <a:srgbClr val="000104"/>
                </a:solidFill>
                <a:latin typeface="Balaram" pitchFamily="2" charset="0"/>
              </a:rPr>
              <a:t> asserts that one who chants the holy name of the Lord under the direction of a pure devotee can at once get free from the disadvantages due to a lower-caste birth. A pure devotee of the Lord does not commit any offense while chanting the holy name of the Lord. There are ten different offenses in the chanting of the holy name of the Lord. To chant the holy name under the direction of a pure devotee is offenseless chanting. Offenseless chanting of the holy name of the Lord is transcendental, and, therefore, such chanting can at once purify one from the effects of all kinds of previous sins. This offenseless chanting indicates that one has fully understood the transcendental nature of the holy name and has thus surrendered unto the Lord. Transcendentally the holy name of the Lord and the Lord Himself are identical, being absolute. The holy name of the Lord is as powerful as the Lord. </a:t>
            </a:r>
          </a:p>
        </p:txBody>
      </p:sp>
      <p:pic>
        <p:nvPicPr>
          <p:cNvPr id="79874" name="Picture 2" descr="C:\00 Office Archives\iPad Pictures Backup\Picture 364.jpg"/>
          <p:cNvPicPr>
            <a:picLocks noChangeAspect="1" noChangeArrowheads="1"/>
          </p:cNvPicPr>
          <p:nvPr/>
        </p:nvPicPr>
        <p:blipFill>
          <a:blip r:embed="rId3" cstate="print"/>
          <a:srcRect/>
          <a:stretch>
            <a:fillRect/>
          </a:stretch>
        </p:blipFill>
        <p:spPr bwMode="auto">
          <a:xfrm>
            <a:off x="6175375" y="1295400"/>
            <a:ext cx="2892425" cy="4605338"/>
          </a:xfrm>
          <a:prstGeom prst="rect">
            <a:avLst/>
          </a:prstGeom>
          <a:ln>
            <a:solidFill>
              <a:srgbClr val="000104"/>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6555</TotalTime>
  <Words>2336</Words>
  <Application>Microsoft Office PowerPoint</Application>
  <PresentationFormat>On-screen Show (4:3)</PresentationFormat>
  <Paragraphs>250</Paragraphs>
  <Slides>20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Wingdings</vt:lpstr>
      <vt:lpstr>Calibri</vt:lpstr>
      <vt:lpstr>Balaram</vt:lpstr>
      <vt:lpstr>Times New Roman</vt:lpstr>
      <vt:lpstr>Wingdings 2</vt:lpstr>
      <vt:lpstr>Tahoma</vt:lpstr>
      <vt:lpstr>Ripple</vt:lpstr>
      <vt:lpstr>Default Design</vt:lpstr>
      <vt:lpstr>Slide 1</vt:lpstr>
      <vt:lpstr>Slide 2</vt:lpstr>
      <vt:lpstr>SB 1.2.4 narayanam namaskrtya naram caiva narottamam devim sarasvatim vyasam tato jayam udirayet</vt:lpstr>
      <vt:lpstr>SB 1.2.18 nasta-prayesv abhadresu nityam bhagavata-sevaya bhagavaty uttama-sloke bhaktir bhavati naisthiki </vt:lpstr>
      <vt:lpstr>Slide 5</vt:lpstr>
      <vt:lpstr>Slide 6</vt:lpstr>
      <vt:lpstr>Slide 7</vt:lpstr>
      <vt:lpstr>SB. 1.18.19 – Glories of the Holyname </vt:lpstr>
      <vt:lpstr>SB. 1.18.19 – Glories of the Holyname </vt:lpstr>
      <vt:lpstr>SB. 1.18.20 – Glories of the Supreme Lord  </vt:lpstr>
      <vt:lpstr>SB. 1.18.20 – Glories of the Supreme Lord  </vt:lpstr>
      <vt:lpstr>SB. 1.18.21 – Glories of the Supreme Lord </vt:lpstr>
      <vt:lpstr>Slide 13</vt:lpstr>
      <vt:lpstr>Slide 14</vt:lpstr>
      <vt:lpstr>SB. 1.18.22 – Qualities of Self-Controlled Person </vt:lpstr>
      <vt:lpstr>SB. 1.18.22 – Qualities of Self-Controlled Person  </vt:lpstr>
      <vt:lpstr>SB. 1.18.23 – Humility of Suta Goswami  </vt:lpstr>
      <vt:lpstr>SB. 1.18.23 – Humility of Suta Goswami  </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Narada Muni Instructs Vyasadeva</dc:title>
  <dc:creator>Sri Krsna</dc:creator>
  <cp:lastModifiedBy>Precor Inc.</cp:lastModifiedBy>
  <cp:revision>693</cp:revision>
  <dcterms:created xsi:type="dcterms:W3CDTF">2008-05-16T19:53:52Z</dcterms:created>
  <dcterms:modified xsi:type="dcterms:W3CDTF">2012-12-15T19:56:39Z</dcterms:modified>
</cp:coreProperties>
</file>