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9"/>
  </p:notesMasterIdLst>
  <p:sldIdLst>
    <p:sldId id="256" r:id="rId2"/>
    <p:sldId id="260" r:id="rId3"/>
    <p:sldId id="261" r:id="rId4"/>
    <p:sldId id="346" r:id="rId5"/>
    <p:sldId id="344" r:id="rId6"/>
    <p:sldId id="360" r:id="rId7"/>
    <p:sldId id="368" r:id="rId8"/>
    <p:sldId id="361" r:id="rId9"/>
    <p:sldId id="369" r:id="rId10"/>
    <p:sldId id="362" r:id="rId11"/>
    <p:sldId id="370" r:id="rId12"/>
    <p:sldId id="363" r:id="rId13"/>
    <p:sldId id="371" r:id="rId14"/>
    <p:sldId id="372" r:id="rId15"/>
    <p:sldId id="364" r:id="rId16"/>
    <p:sldId id="373" r:id="rId17"/>
    <p:sldId id="374" r:id="rId18"/>
    <p:sldId id="365" r:id="rId19"/>
    <p:sldId id="375" r:id="rId20"/>
    <p:sldId id="376" r:id="rId21"/>
    <p:sldId id="366" r:id="rId22"/>
    <p:sldId id="377" r:id="rId23"/>
    <p:sldId id="378" r:id="rId24"/>
    <p:sldId id="367" r:id="rId25"/>
    <p:sldId id="379" r:id="rId26"/>
    <p:sldId id="337" r:id="rId27"/>
    <p:sldId id="33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93606" autoAdjust="0"/>
  </p:normalViewPr>
  <p:slideViewPr>
    <p:cSldViewPr>
      <p:cViewPr>
        <p:scale>
          <a:sx n="66" d="100"/>
          <a:sy n="66" d="100"/>
        </p:scale>
        <p:origin x="-1728"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5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06A44F9-9DF5-4A1F-9B18-ECA167B88B9F}" type="datetimeFigureOut">
              <a:rPr lang="en-US"/>
              <a:pPr>
                <a:defRPr/>
              </a:pPr>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42701A-6773-4326-8700-2707D20F791A}" type="slidenum">
              <a:rPr lang="en-US"/>
              <a:pPr>
                <a:defRPr/>
              </a:pPr>
              <a:t>‹#›</a:t>
            </a:fld>
            <a:endParaRPr lang="en-US"/>
          </a:p>
        </p:txBody>
      </p:sp>
    </p:spTree>
    <p:extLst>
      <p:ext uri="{BB962C8B-B14F-4D97-AF65-F5344CB8AC3E}">
        <p14:creationId xmlns:p14="http://schemas.microsoft.com/office/powerpoint/2010/main" val="59683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DDBFA5-8A83-401E-9A18-BF0E21469F6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10</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11</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12</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13</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14</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15</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16</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17</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18</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19</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F78AEC-B924-46EF-B046-C669DC283CF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20</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21</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22</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23</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24</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25</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26</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27</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7E110-DA30-49E8-9CF4-81CD8C558344}"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4</a:t>
            </a:fld>
            <a:endParaRPr lang="en-US"/>
          </a:p>
        </p:txBody>
      </p:sp>
    </p:spTree>
    <p:extLst>
      <p:ext uri="{BB962C8B-B14F-4D97-AF65-F5344CB8AC3E}">
        <p14:creationId xmlns:p14="http://schemas.microsoft.com/office/powerpoint/2010/main" val="284104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5</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6</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7</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8</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Space – 1 year – </a:t>
            </a:r>
            <a:r>
              <a:rPr lang="en-US" baseline="0" dirty="0" err="1" smtClean="0"/>
              <a:t>ambrish</a:t>
            </a:r>
            <a:r>
              <a:rPr lang="en-US" baseline="0" dirty="0" smtClean="0"/>
              <a:t> maharaja</a:t>
            </a:r>
          </a:p>
          <a:p>
            <a:pPr marL="228600" indent="-228600">
              <a:buAutoNum type="arabicPeriod" startAt="2"/>
            </a:pPr>
            <a:r>
              <a:rPr lang="en-US" baseline="0" dirty="0" smtClean="0"/>
              <a:t>Visit 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9</a:t>
            </a:fld>
            <a:endParaRPr lang="en-US"/>
          </a:p>
        </p:txBody>
      </p:sp>
    </p:spTree>
    <p:extLst>
      <p:ext uri="{BB962C8B-B14F-4D97-AF65-F5344CB8AC3E}">
        <p14:creationId xmlns:p14="http://schemas.microsoft.com/office/powerpoint/2010/main" val="315438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CA4B89C-CEEC-4E39-B2C3-7C6F728900C2}" type="datetimeFigureOut">
              <a:rPr lang="en-US"/>
              <a:pPr>
                <a:defRPr/>
              </a:pPr>
              <a:t>12/7/2012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AB365F-7A1B-4859-BEE5-81F2498BB6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4272D6-A41F-425F-BE19-384124A8F0C6}" type="datetimeFigureOut">
              <a:rPr lang="en-US"/>
              <a:pPr>
                <a:defRPr/>
              </a:pPr>
              <a:t>12/7/2012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780BC1-89B1-46EB-B808-E4EEE4FD4C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78F5F5-99EB-4B11-A9A7-F5B6BAEDA38C}" type="datetimeFigureOut">
              <a:rPr lang="en-US"/>
              <a:pPr>
                <a:defRPr/>
              </a:pPr>
              <a:t>12/7/2012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0DAD95-C953-43A2-8D5E-39B0938950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636F13-2002-4CF9-9CEE-142EE6A964D1}" type="datetimeFigureOut">
              <a:rPr lang="en-US"/>
              <a:pPr>
                <a:defRPr/>
              </a:pPr>
              <a:t>12/7/2012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4B03B2-044E-4373-B960-D93B41193B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73A4FE-0EDD-4C6A-BA96-387057F87CEF}" type="datetimeFigureOut">
              <a:rPr lang="en-US"/>
              <a:pPr>
                <a:defRPr/>
              </a:pPr>
              <a:t>12/7/2012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54BF8B-3CBB-465A-A78F-133F869DD5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2FC9A5-4AAC-43C4-B83D-93628E0E3916}" type="datetimeFigureOut">
              <a:rPr lang="en-US"/>
              <a:pPr>
                <a:defRPr/>
              </a:pPr>
              <a:t>12/7/2012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9F11FC9-483D-4673-A68D-4726D65FB5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A51912A-3292-4F8C-855F-DA2AABF4F3C1}" type="datetimeFigureOut">
              <a:rPr lang="en-US"/>
              <a:pPr>
                <a:defRPr/>
              </a:pPr>
              <a:t>12/7/2012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BAF38B9-C2FC-4B73-904B-2D8EF64F4E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F8D97A1-0EC3-4A2F-A324-E162864D9FB9}" type="datetimeFigureOut">
              <a:rPr lang="en-US"/>
              <a:pPr>
                <a:defRPr/>
              </a:pPr>
              <a:t>12/7/2012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FF07DC2-E6F4-4C42-AE4A-DD06A61505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93E0D42-0DD4-4802-806D-4B42F8A98E98}" type="datetimeFigureOut">
              <a:rPr lang="en-US"/>
              <a:pPr>
                <a:defRPr/>
              </a:pPr>
              <a:t>12/7/2012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B332410-0675-4FC6-B12D-7B6ABD0840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C437F8-6B2E-4D85-9189-5141F10FBB6B}" type="datetimeFigureOut">
              <a:rPr lang="en-US"/>
              <a:pPr>
                <a:defRPr/>
              </a:pPr>
              <a:t>12/7/2012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C8711A-9760-4AB2-97D6-8D4A4D28B2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ABCB451-F170-4609-96A5-A1945BA1E192}" type="datetimeFigureOut">
              <a:rPr lang="en-US"/>
              <a:pPr>
                <a:defRPr/>
              </a:pPr>
              <a:t>12/7/2012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EAE399-FBA5-47C3-98CE-916E4E7125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79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34F65A07-4DD3-4A9C-A43E-4AF1470B0B7E}" type="datetimeFigureOut">
              <a:rPr lang="en-US"/>
              <a:pPr>
                <a:defRPr/>
              </a:pPr>
              <a:t>12/7/2012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21C48F38-A612-48DF-82BC-B4FE603542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vedabase.net/b/bubhusubhi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057400"/>
            <a:ext cx="5562600" cy="2590800"/>
          </a:xfrm>
        </p:spPr>
        <p:txBody>
          <a:bodyPr>
            <a:normAutofit fontScale="90000"/>
          </a:bodyPr>
          <a:lstStyle/>
          <a:p>
            <a:pPr fontAlgn="auto">
              <a:spcAft>
                <a:spcPts val="0"/>
              </a:spcAft>
              <a:defRPr/>
            </a:pPr>
            <a:r>
              <a:rPr lang="en-US" dirty="0" smtClean="0">
                <a:solidFill>
                  <a:schemeClr val="bg2"/>
                </a:solidFill>
              </a:rPr>
              <a:t>  </a:t>
            </a:r>
            <a:r>
              <a:rPr lang="en-US" dirty="0" err="1" smtClean="0">
                <a:solidFill>
                  <a:schemeClr val="bg2"/>
                </a:solidFill>
              </a:rPr>
              <a:t>Srimad</a:t>
            </a:r>
            <a:r>
              <a:rPr lang="en-US" dirty="0" smtClean="0">
                <a:solidFill>
                  <a:schemeClr val="bg2"/>
                </a:solidFill>
              </a:rPr>
              <a:t>         </a:t>
            </a:r>
            <a:br>
              <a:rPr lang="en-US" dirty="0" smtClean="0">
                <a:solidFill>
                  <a:schemeClr val="bg2"/>
                </a:solidFill>
              </a:rPr>
            </a:br>
            <a:r>
              <a:rPr lang="en-US" dirty="0" smtClean="0">
                <a:solidFill>
                  <a:schemeClr val="bg2"/>
                </a:solidFill>
              </a:rPr>
              <a:t>    </a:t>
            </a:r>
            <a:r>
              <a:rPr lang="en-US" dirty="0" err="1" smtClean="0">
                <a:solidFill>
                  <a:schemeClr val="bg2"/>
                </a:solidFill>
              </a:rPr>
              <a:t>bhagavataM</a:t>
            </a:r>
            <a:r>
              <a:rPr lang="en-US" dirty="0" smtClean="0">
                <a:solidFill>
                  <a:schemeClr val="bg2"/>
                </a:solidFill>
              </a:rPr>
              <a:t/>
            </a:r>
            <a:br>
              <a:rPr lang="en-US" dirty="0" smtClean="0">
                <a:solidFill>
                  <a:schemeClr val="bg2"/>
                </a:solidFill>
              </a:rPr>
            </a:br>
            <a:r>
              <a:rPr lang="en-US" dirty="0" smtClean="0"/>
              <a:t> </a:t>
            </a:r>
            <a:br>
              <a:rPr lang="en-US" dirty="0" smtClean="0"/>
            </a:br>
            <a:r>
              <a:rPr lang="en-US" dirty="0" smtClean="0"/>
              <a:t>    </a:t>
            </a:r>
            <a:r>
              <a:rPr lang="en-US" dirty="0" smtClean="0">
                <a:solidFill>
                  <a:schemeClr val="bg2"/>
                </a:solidFill>
              </a:rPr>
              <a:t>1.18.10 – 17</a:t>
            </a:r>
            <a:endParaRPr lang="en-US" dirty="0">
              <a:solidFill>
                <a:schemeClr val="bg2"/>
              </a:solidFill>
            </a:endParaRPr>
          </a:p>
        </p:txBody>
      </p:sp>
      <p:sp>
        <p:nvSpPr>
          <p:cNvPr id="3" name="Subtitle 2"/>
          <p:cNvSpPr>
            <a:spLocks noGrp="1"/>
          </p:cNvSpPr>
          <p:nvPr>
            <p:ph type="subTitle" idx="1"/>
          </p:nvPr>
        </p:nvSpPr>
        <p:spPr>
          <a:xfrm rot="10138737" flipH="1">
            <a:off x="1374775" y="5634038"/>
            <a:ext cx="46038" cy="68262"/>
          </a:xfrm>
        </p:spPr>
        <p:txBody>
          <a:bodyPr>
            <a:normAutofit fontScale="25000" lnSpcReduction="20000"/>
          </a:bodyPr>
          <a:lstStyle/>
          <a:p>
            <a:pPr fontAlgn="auto">
              <a:spcAft>
                <a:spcPts val="0"/>
              </a:spcAft>
              <a:buClr>
                <a:schemeClr val="tx1">
                  <a:shade val="95000"/>
                </a:schemeClr>
              </a:buClr>
              <a:buFont typeface="Wingdings 2"/>
              <a:buNone/>
              <a:defRPr/>
            </a:pPr>
            <a:endParaRPr lang="en-US" dirty="0">
              <a:effectLst>
                <a:outerShdw blurRad="50800" dist="38100" dir="5400000" algn="t" rotWithShape="0">
                  <a:prstClr val="black">
                    <a:alpha val="40000"/>
                  </a:prstClr>
                </a:outerShdw>
              </a:effectLst>
            </a:endParaRPr>
          </a:p>
        </p:txBody>
      </p:sp>
      <p:pic>
        <p:nvPicPr>
          <p:cNvPr id="2052" name="Picture 2" descr="Sages at Naimisharanya."/>
          <p:cNvPicPr>
            <a:picLocks noChangeAspect="1" noChangeArrowheads="1"/>
          </p:cNvPicPr>
          <p:nvPr/>
        </p:nvPicPr>
        <p:blipFill>
          <a:blip r:embed="rId3" cstate="print"/>
          <a:srcRect/>
          <a:stretch>
            <a:fillRect/>
          </a:stretch>
        </p:blipFill>
        <p:spPr bwMode="auto">
          <a:xfrm>
            <a:off x="304800" y="914400"/>
            <a:ext cx="3846513" cy="4876800"/>
          </a:xfrm>
          <a:prstGeom prst="rect">
            <a:avLst/>
          </a:prstGeom>
          <a:noFill/>
          <a:ln w="9525">
            <a:noFill/>
            <a:miter lim="800000"/>
            <a:headEnd/>
            <a:tailEnd/>
          </a:ln>
        </p:spPr>
      </p:pic>
      <p:sp>
        <p:nvSpPr>
          <p:cNvPr id="6" name="Rectangle 5"/>
          <p:cNvSpPr/>
          <p:nvPr/>
        </p:nvSpPr>
        <p:spPr>
          <a:xfrm>
            <a:off x="4515155" y="4876800"/>
            <a:ext cx="4243469" cy="126188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36525" indent="0" algn="ctr">
              <a:buNone/>
            </a:pPr>
            <a:r>
              <a:rPr lang="en-US" sz="3800" b="1" cap="all" dirty="0" smtClean="0">
                <a:ln w="6350">
                  <a:noFill/>
                </a:ln>
                <a:solidFill>
                  <a:srgbClr val="7030A0"/>
                </a:solidFill>
                <a:effectLst>
                  <a:outerShdw blurRad="127000" dist="200000" dir="2700000" algn="tl" rotWithShape="0">
                    <a:srgbClr val="000000">
                      <a:alpha val="30000"/>
                    </a:srgbClr>
                  </a:outerShdw>
                </a:effectLst>
                <a:latin typeface="+mj-lt"/>
                <a:ea typeface="+mj-ea"/>
                <a:cs typeface="+mj-cs"/>
              </a:rPr>
              <a:t>EAGERNESS TO </a:t>
            </a:r>
          </a:p>
          <a:p>
            <a:pPr marL="136525" indent="0" algn="ctr">
              <a:buNone/>
            </a:pPr>
            <a:r>
              <a:rPr lang="en-US" sz="3800" b="1" cap="all" dirty="0" smtClean="0">
                <a:ln w="6350">
                  <a:noFill/>
                </a:ln>
                <a:solidFill>
                  <a:srgbClr val="7030A0"/>
                </a:solidFill>
                <a:effectLst>
                  <a:outerShdw blurRad="127000" dist="200000" dir="2700000" algn="tl" rotWithShape="0">
                    <a:srgbClr val="000000">
                      <a:alpha val="30000"/>
                    </a:srgbClr>
                  </a:outerShdw>
                </a:effectLst>
                <a:latin typeface="+mj-lt"/>
                <a:ea typeface="+mj-ea"/>
                <a:cs typeface="+mj-cs"/>
              </a:rPr>
              <a:t>HEAR</a:t>
            </a:r>
            <a:endParaRPr lang="en-US" sz="3800" b="1" cap="all" dirty="0">
              <a:ln w="6350">
                <a:noFill/>
              </a:ln>
              <a:solidFill>
                <a:srgbClr val="7030A0"/>
              </a:solidFill>
              <a:effectLst>
                <a:outerShdw blurRad="127000" dist="200000" dir="2700000" algn="tl" rotWithShape="0">
                  <a:srgbClr val="000000">
                    <a:alpha val="30000"/>
                  </a:srgbClr>
                </a:outerShdw>
              </a:effectLst>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6002262" cy="2667000"/>
          </a:xfrm>
        </p:spPr>
        <p:txBody>
          <a:bodyPr/>
          <a:lstStyle/>
          <a:p>
            <a:pPr marL="136525" indent="0" algn="ctr">
              <a:buNone/>
            </a:pPr>
            <a:r>
              <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1.18.12</a:t>
            </a:r>
            <a:endPar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karmaṇy asminn anāśvāse</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dhūma-dhūmrātmanāḿ bhavān</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āpāyayati govinda-</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pāda-padmāsavaḿ </a:t>
            </a:r>
            <a:r>
              <a:rPr lang="vi-VN"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madhu</a:t>
            </a:r>
            <a:endPar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p:txBody>
      </p:sp>
      <p:sp>
        <p:nvSpPr>
          <p:cNvPr id="4" name="Content Placeholder 2"/>
          <p:cNvSpPr txBox="1">
            <a:spLocks/>
          </p:cNvSpPr>
          <p:nvPr/>
        </p:nvSpPr>
        <p:spPr bwMode="auto">
          <a:xfrm>
            <a:off x="-228600" y="2743200"/>
            <a:ext cx="6324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2600" b="1" i="1" dirty="0" smtClean="0">
                <a:solidFill>
                  <a:srgbClr val="7030A0"/>
                </a:solidFill>
                <a:latin typeface="Balaram" pitchFamily="2" charset="0"/>
              </a:rPr>
              <a:t>	</a:t>
            </a:r>
            <a:r>
              <a:rPr lang="en-US" sz="2600" b="1" i="1" dirty="0">
                <a:solidFill>
                  <a:srgbClr val="7030A0"/>
                </a:solidFill>
                <a:latin typeface="Balaram" pitchFamily="2" charset="0"/>
              </a:rPr>
              <a:t>We have just begun the performance of this </a:t>
            </a:r>
            <a:r>
              <a:rPr lang="en-US" sz="2600" b="1" i="1" dirty="0" err="1">
                <a:solidFill>
                  <a:srgbClr val="7030A0"/>
                </a:solidFill>
                <a:latin typeface="Balaram" pitchFamily="2" charset="0"/>
              </a:rPr>
              <a:t>fruitive</a:t>
            </a:r>
            <a:r>
              <a:rPr lang="en-US" sz="2600" b="1" i="1" dirty="0">
                <a:solidFill>
                  <a:srgbClr val="7030A0"/>
                </a:solidFill>
                <a:latin typeface="Balaram" pitchFamily="2" charset="0"/>
              </a:rPr>
              <a:t> activity, a sacrificial fire, without certainty of its result due to the many imperfections in our action. Our bodies have become </a:t>
            </a:r>
            <a:r>
              <a:rPr lang="en-US" sz="2600" b="1" i="1" dirty="0">
                <a:solidFill>
                  <a:schemeClr val="bg1"/>
                </a:solidFill>
                <a:latin typeface="Balaram" pitchFamily="2" charset="0"/>
              </a:rPr>
              <a:t>black from the smoke</a:t>
            </a:r>
            <a:r>
              <a:rPr lang="en-US" sz="2600" b="1" i="1" dirty="0">
                <a:solidFill>
                  <a:srgbClr val="7030A0"/>
                </a:solidFill>
                <a:latin typeface="Balaram" pitchFamily="2" charset="0"/>
              </a:rPr>
              <a:t>, but we are factually pleased by the nectar of the lotus feet of the Personality of Godhead, Govinda, which you are distributing. </a:t>
            </a:r>
          </a:p>
        </p:txBody>
      </p:sp>
      <p:pic>
        <p:nvPicPr>
          <p:cNvPr id="3074" name="Picture 2" descr="http://theharekrishnamovement.files.wordpress.com/2012/07/lotus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034" y="2971800"/>
            <a:ext cx="284056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hotos-a.xx.fbcdn.net/hphotos-snc7/c0.0.403.403/p403x403/600235_348413938589867_31261693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971" y="609600"/>
            <a:ext cx="2286000" cy="188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100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1.18.12   Satisfaction by Hearing</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Flaws in the sacrifice</a:t>
            </a:r>
          </a:p>
          <a:p>
            <a:pPr marL="136525" indent="0">
              <a:buNone/>
            </a:pPr>
            <a:r>
              <a:rPr lang="en-US" dirty="0" smtClean="0">
                <a:solidFill>
                  <a:srgbClr val="7030A0"/>
                </a:solidFill>
                <a:latin typeface="Balaram" pitchFamily="2" charset="0"/>
              </a:rPr>
              <a:t>          </a:t>
            </a:r>
            <a:r>
              <a:rPr lang="en-US" sz="2000" dirty="0" smtClean="0">
                <a:solidFill>
                  <a:srgbClr val="7030A0"/>
                </a:solidFill>
                <a:latin typeface="Balaram" pitchFamily="2" charset="0"/>
              </a:rPr>
              <a:t>-   Acute scarcity of expert </a:t>
            </a:r>
            <a:r>
              <a:rPr lang="en-US" sz="2000" dirty="0" err="1" smtClean="0">
                <a:solidFill>
                  <a:srgbClr val="7030A0"/>
                </a:solidFill>
                <a:latin typeface="Balaram" pitchFamily="2" charset="0"/>
              </a:rPr>
              <a:t>Brahmanas</a:t>
            </a:r>
            <a:endParaRPr lang="en-US" sz="2000" dirty="0" smtClean="0">
              <a:solidFill>
                <a:srgbClr val="7030A0"/>
              </a:solidFill>
              <a:latin typeface="Balaram" pitchFamily="2" charset="0"/>
            </a:endParaRP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Result is uncertain. Ex: Agricultural enterprises</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a:t>
            </a:r>
            <a:r>
              <a:rPr lang="en-US" sz="2000" dirty="0" err="1" smtClean="0">
                <a:solidFill>
                  <a:srgbClr val="7030A0"/>
                </a:solidFill>
                <a:latin typeface="Balaram" pitchFamily="2" charset="0"/>
              </a:rPr>
              <a:t>Harer</a:t>
            </a:r>
            <a:r>
              <a:rPr lang="en-US" sz="2000" dirty="0" smtClean="0">
                <a:solidFill>
                  <a:srgbClr val="7030A0"/>
                </a:solidFill>
                <a:latin typeface="Balaram" pitchFamily="2" charset="0"/>
              </a:rPr>
              <a:t> Nama </a:t>
            </a:r>
            <a:r>
              <a:rPr lang="en-US" sz="2000" dirty="0" err="1" smtClean="0">
                <a:solidFill>
                  <a:srgbClr val="7030A0"/>
                </a:solidFill>
                <a:latin typeface="Balaram" pitchFamily="2" charset="0"/>
              </a:rPr>
              <a:t>eva</a:t>
            </a:r>
            <a:r>
              <a:rPr lang="en-US" sz="2000" dirty="0" smtClean="0">
                <a:solidFill>
                  <a:srgbClr val="7030A0"/>
                </a:solidFill>
                <a:latin typeface="Balaram" pitchFamily="2" charset="0"/>
              </a:rPr>
              <a:t> </a:t>
            </a:r>
            <a:r>
              <a:rPr lang="en-US" sz="2000" dirty="0" err="1">
                <a:solidFill>
                  <a:srgbClr val="7030A0"/>
                </a:solidFill>
                <a:latin typeface="Balaram" pitchFamily="2" charset="0"/>
              </a:rPr>
              <a:t>k</a:t>
            </a:r>
            <a:r>
              <a:rPr lang="en-US" sz="2000" dirty="0" err="1" smtClean="0">
                <a:solidFill>
                  <a:srgbClr val="7030A0"/>
                </a:solidFill>
                <a:latin typeface="Balaram" pitchFamily="2" charset="0"/>
              </a:rPr>
              <a:t>evalam</a:t>
            </a:r>
            <a:endParaRPr lang="en-US" sz="2000" dirty="0" smtClean="0">
              <a:solidFill>
                <a:srgbClr val="7030A0"/>
              </a:solidFill>
              <a:latin typeface="Balaram" pitchFamily="2" charset="0"/>
            </a:endParaRPr>
          </a:p>
          <a:p>
            <a:r>
              <a:rPr lang="en-US" dirty="0" smtClean="0">
                <a:solidFill>
                  <a:srgbClr val="7030A0"/>
                </a:solidFill>
                <a:latin typeface="Balaram" pitchFamily="2" charset="0"/>
              </a:rPr>
              <a:t>Sages fully satisfied</a:t>
            </a:r>
          </a:p>
          <a:p>
            <a:pPr marL="136525" indent="0">
              <a:buNone/>
            </a:pPr>
            <a:r>
              <a:rPr lang="en-US" sz="2000" dirty="0" smtClean="0">
                <a:solidFill>
                  <a:srgbClr val="7030A0"/>
                </a:solidFill>
                <a:latin typeface="Balaram" pitchFamily="2" charset="0"/>
              </a:rPr>
              <a:t>              </a:t>
            </a:r>
            <a:r>
              <a:rPr lang="en-US" sz="2000" dirty="0">
                <a:solidFill>
                  <a:srgbClr val="7030A0"/>
                </a:solidFill>
                <a:latin typeface="Balaram" pitchFamily="2" charset="0"/>
              </a:rPr>
              <a:t>-   </a:t>
            </a:r>
            <a:r>
              <a:rPr lang="en-US" sz="2000" dirty="0" smtClean="0">
                <a:solidFill>
                  <a:srgbClr val="7030A0"/>
                </a:solidFill>
                <a:latin typeface="Balaram" pitchFamily="2" charset="0"/>
              </a:rPr>
              <a:t>like being nourished by eating food</a:t>
            </a:r>
          </a:p>
          <a:p>
            <a:pPr marL="136525" indent="0">
              <a:buNone/>
            </a:pPr>
            <a:r>
              <a:rPr lang="en-US" sz="2000" dirty="0" smtClean="0">
                <a:solidFill>
                  <a:srgbClr val="7030A0"/>
                </a:solidFill>
                <a:latin typeface="Balaram" pitchFamily="2" charset="0"/>
              </a:rPr>
              <a:t>              </a:t>
            </a:r>
          </a:p>
        </p:txBody>
      </p:sp>
      <p:sp>
        <p:nvSpPr>
          <p:cNvPr id="5" name="TextBox 4"/>
          <p:cNvSpPr txBox="1">
            <a:spLocks noChangeArrowheads="1"/>
          </p:cNvSpPr>
          <p:nvPr/>
        </p:nvSpPr>
        <p:spPr bwMode="auto">
          <a:xfrm>
            <a:off x="457200" y="3776008"/>
            <a:ext cx="8229600" cy="2677656"/>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“In </a:t>
            </a:r>
            <a:r>
              <a:rPr lang="en-US" sz="2400" dirty="0">
                <a:solidFill>
                  <a:schemeClr val="bg1"/>
                </a:solidFill>
                <a:latin typeface="Balaram" pitchFamily="2" charset="0"/>
              </a:rPr>
              <a:t>the Brahma-</a:t>
            </a:r>
            <a:r>
              <a:rPr lang="en-US" sz="2400" dirty="0" err="1">
                <a:solidFill>
                  <a:schemeClr val="bg1"/>
                </a:solidFill>
                <a:latin typeface="Balaram" pitchFamily="2" charset="0"/>
              </a:rPr>
              <a:t>vaivarta</a:t>
            </a:r>
            <a:r>
              <a:rPr lang="en-US" sz="2400" dirty="0">
                <a:solidFill>
                  <a:schemeClr val="bg1"/>
                </a:solidFill>
                <a:latin typeface="Balaram" pitchFamily="2" charset="0"/>
              </a:rPr>
              <a:t> </a:t>
            </a:r>
            <a:r>
              <a:rPr lang="en-US" sz="2400" dirty="0" err="1">
                <a:solidFill>
                  <a:schemeClr val="bg1"/>
                </a:solidFill>
                <a:latin typeface="Balaram" pitchFamily="2" charset="0"/>
              </a:rPr>
              <a:t>Purāṇa</a:t>
            </a:r>
            <a:r>
              <a:rPr lang="en-US" sz="2400" dirty="0">
                <a:solidFill>
                  <a:schemeClr val="bg1"/>
                </a:solidFill>
                <a:latin typeface="Balaram" pitchFamily="2" charset="0"/>
              </a:rPr>
              <a:t>, </a:t>
            </a:r>
            <a:r>
              <a:rPr lang="en-US" sz="2400" dirty="0" err="1">
                <a:solidFill>
                  <a:schemeClr val="bg1"/>
                </a:solidFill>
                <a:latin typeface="Balaram" pitchFamily="2" charset="0"/>
              </a:rPr>
              <a:t>Viṣṇu</a:t>
            </a:r>
            <a:r>
              <a:rPr lang="en-US" sz="2400" dirty="0">
                <a:solidFill>
                  <a:schemeClr val="bg1"/>
                </a:solidFill>
                <a:latin typeface="Balaram" pitchFamily="2" charset="0"/>
              </a:rPr>
              <a:t> tells Śiva that in the age of Kali, men full of anxieties of various kinds can vainly labor in </a:t>
            </a:r>
            <a:r>
              <a:rPr lang="en-US" sz="2400" dirty="0" err="1">
                <a:solidFill>
                  <a:schemeClr val="bg1"/>
                </a:solidFill>
                <a:latin typeface="Balaram" pitchFamily="2" charset="0"/>
              </a:rPr>
              <a:t>fruitive</a:t>
            </a:r>
            <a:r>
              <a:rPr lang="en-US" sz="2400" dirty="0">
                <a:solidFill>
                  <a:schemeClr val="bg1"/>
                </a:solidFill>
                <a:latin typeface="Balaram" pitchFamily="2" charset="0"/>
              </a:rPr>
              <a:t> activity and philosophical speculations, but when they are engaged in devotional service, the result is sure and certain, and there is no loss of energy. In other words, nothing performed for spiritual realization or for material benefit can be successful without the devotional service to the Lord</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4628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4038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1.18.13</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tulayāma lavenāpi</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na svargaḿ nāpunar-bhavam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bhagavat-sańgi-sańgasya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martyānāḿ kim </a:t>
            </a:r>
            <a:r>
              <a:rPr lang="vi-VN"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utāśiṣaḥ</a:t>
            </a:r>
            <a:endPar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p:txBody>
      </p:sp>
      <p:sp>
        <p:nvSpPr>
          <p:cNvPr id="4" name="Content Placeholder 2"/>
          <p:cNvSpPr txBox="1">
            <a:spLocks/>
          </p:cNvSpPr>
          <p:nvPr/>
        </p:nvSpPr>
        <p:spPr bwMode="auto">
          <a:xfrm>
            <a:off x="283028" y="3810000"/>
            <a:ext cx="86868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	</a:t>
            </a:r>
            <a:r>
              <a:rPr lang="en-US" b="1" i="1" dirty="0">
                <a:solidFill>
                  <a:srgbClr val="7030A0"/>
                </a:solidFill>
                <a:latin typeface="Balaram" pitchFamily="2" charset="0"/>
              </a:rPr>
              <a:t>The value of a moment's association with the devotee of the Lord cannot even be compared to the attainment of heavenly planets or liberation from matter, and what to speak of worldly benedictions in the form of material prosperity, which are for those who are meant for </a:t>
            </a:r>
            <a:r>
              <a:rPr lang="en-US" b="1" i="1" dirty="0" smtClean="0">
                <a:solidFill>
                  <a:srgbClr val="7030A0"/>
                </a:solidFill>
                <a:latin typeface="Balaram" pitchFamily="2" charset="0"/>
              </a:rPr>
              <a:t>death. </a:t>
            </a:r>
            <a:endParaRPr lang="en-US" b="1" i="1" dirty="0">
              <a:solidFill>
                <a:srgbClr val="7030A0"/>
              </a:solidFill>
              <a:latin typeface="Balaram" pitchFamily="2" charset="0"/>
            </a:endParaRPr>
          </a:p>
        </p:txBody>
      </p:sp>
    </p:spTree>
    <p:extLst>
      <p:ext uri="{BB962C8B-B14F-4D97-AF65-F5344CB8AC3E}">
        <p14:creationId xmlns:p14="http://schemas.microsoft.com/office/powerpoint/2010/main" val="1003097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1.18.13   Characteristics of Pure devotees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Heavenly pleasure like phantasmagoria</a:t>
            </a:r>
          </a:p>
          <a:p>
            <a:r>
              <a:rPr lang="en-US" dirty="0" smtClean="0">
                <a:solidFill>
                  <a:srgbClr val="7030A0"/>
                </a:solidFill>
                <a:latin typeface="Balaram" pitchFamily="2" charset="0"/>
              </a:rPr>
              <a:t>Already liberated from all material conceptions</a:t>
            </a:r>
          </a:p>
          <a:p>
            <a:r>
              <a:rPr lang="en-US" dirty="0" smtClean="0">
                <a:solidFill>
                  <a:srgbClr val="7030A0"/>
                </a:solidFill>
                <a:latin typeface="Balaram" pitchFamily="2" charset="0"/>
              </a:rPr>
              <a:t>Liberated even when in the material world</a:t>
            </a:r>
          </a:p>
          <a:p>
            <a:r>
              <a:rPr lang="en-US" dirty="0" smtClean="0">
                <a:solidFill>
                  <a:srgbClr val="7030A0"/>
                </a:solidFill>
                <a:latin typeface="Balaram" pitchFamily="2" charset="0"/>
              </a:rPr>
              <a:t>Engaged in the loving service of the Lord</a:t>
            </a:r>
          </a:p>
          <a:p>
            <a:pPr marL="136525" indent="0">
              <a:buNone/>
            </a:pPr>
            <a:r>
              <a:rPr lang="en-US" dirty="0">
                <a:solidFill>
                  <a:srgbClr val="7030A0"/>
                </a:solidFill>
                <a:latin typeface="Balaram" pitchFamily="2" charset="0"/>
              </a:rPr>
              <a:t> </a:t>
            </a:r>
            <a:r>
              <a:rPr lang="en-US" dirty="0" smtClean="0">
                <a:solidFill>
                  <a:srgbClr val="7030A0"/>
                </a:solidFill>
                <a:latin typeface="Balaram" pitchFamily="2" charset="0"/>
              </a:rPr>
              <a:t>         </a:t>
            </a:r>
            <a:r>
              <a:rPr lang="en-US" sz="2000" dirty="0" smtClean="0">
                <a:solidFill>
                  <a:srgbClr val="7030A0"/>
                </a:solidFill>
                <a:latin typeface="Balaram" pitchFamily="2" charset="0"/>
              </a:rPr>
              <a:t>Analogy: Government servant</a:t>
            </a:r>
          </a:p>
          <a:p>
            <a:r>
              <a:rPr lang="en-US" dirty="0" smtClean="0">
                <a:solidFill>
                  <a:srgbClr val="7030A0"/>
                </a:solidFill>
                <a:latin typeface="Balaram" pitchFamily="2" charset="0"/>
              </a:rPr>
              <a:t>Nothing to do with material benedictions </a:t>
            </a:r>
          </a:p>
          <a:p>
            <a:r>
              <a:rPr lang="en-US" dirty="0" smtClean="0">
                <a:solidFill>
                  <a:srgbClr val="7030A0"/>
                </a:solidFill>
                <a:latin typeface="Balaram" pitchFamily="2" charset="0"/>
              </a:rPr>
              <a:t>Two types of association</a:t>
            </a:r>
          </a:p>
          <a:p>
            <a:pPr marL="136525" indent="0">
              <a:buNone/>
            </a:pPr>
            <a:r>
              <a:rPr lang="en-US" dirty="0">
                <a:solidFill>
                  <a:srgbClr val="7030A0"/>
                </a:solidFill>
                <a:latin typeface="Balaram" pitchFamily="2" charset="0"/>
              </a:rPr>
              <a:t> </a:t>
            </a:r>
            <a:r>
              <a:rPr lang="en-US" dirty="0" smtClean="0">
                <a:solidFill>
                  <a:srgbClr val="7030A0"/>
                </a:solidFill>
                <a:latin typeface="Balaram" pitchFamily="2" charset="0"/>
              </a:rPr>
              <a:t>         </a:t>
            </a:r>
            <a:r>
              <a:rPr lang="en-US" sz="2000" dirty="0" smtClean="0">
                <a:solidFill>
                  <a:srgbClr val="7030A0"/>
                </a:solidFill>
                <a:latin typeface="Balaram" pitchFamily="2" charset="0"/>
              </a:rPr>
              <a:t>-   </a:t>
            </a:r>
            <a:r>
              <a:rPr lang="en-US" sz="2000" dirty="0" err="1" smtClean="0">
                <a:solidFill>
                  <a:srgbClr val="7030A0"/>
                </a:solidFill>
                <a:latin typeface="Balaram" pitchFamily="2" charset="0"/>
              </a:rPr>
              <a:t>Yosit-sangi</a:t>
            </a:r>
            <a:endParaRPr lang="en-US" sz="2000" dirty="0" smtClean="0">
              <a:solidFill>
                <a:srgbClr val="7030A0"/>
              </a:solidFill>
              <a:latin typeface="Balaram" pitchFamily="2" charset="0"/>
            </a:endParaRP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a:t>
            </a:r>
            <a:r>
              <a:rPr lang="en-US" sz="2000" dirty="0" err="1" smtClean="0">
                <a:solidFill>
                  <a:srgbClr val="7030A0"/>
                </a:solidFill>
                <a:latin typeface="Balaram" pitchFamily="2" charset="0"/>
              </a:rPr>
              <a:t>Bhagavata-sangi</a:t>
            </a:r>
            <a:endParaRPr lang="en-US" sz="2000" dirty="0" smtClean="0">
              <a:solidFill>
                <a:srgbClr val="7030A0"/>
              </a:solidFill>
              <a:latin typeface="Balaram" pitchFamily="2" charset="0"/>
            </a:endParaRPr>
          </a:p>
        </p:txBody>
      </p:sp>
      <p:pic>
        <p:nvPicPr>
          <p:cNvPr id="6146" name="Picture 2" descr="http://krishna.org/wp-content/uploads/2011/11/CT80-151-226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90043"/>
            <a:ext cx="21526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5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000" dirty="0" smtClean="0">
                <a:solidFill>
                  <a:srgbClr val="7030A0"/>
                </a:solidFill>
                <a:latin typeface="Balaram" pitchFamily="2" charset="0"/>
              </a:rPr>
              <a:t>              </a:t>
            </a:r>
          </a:p>
        </p:txBody>
      </p:sp>
      <p:sp>
        <p:nvSpPr>
          <p:cNvPr id="5" name="TextBox 4"/>
          <p:cNvSpPr txBox="1">
            <a:spLocks noChangeArrowheads="1"/>
          </p:cNvSpPr>
          <p:nvPr/>
        </p:nvSpPr>
        <p:spPr bwMode="auto">
          <a:xfrm>
            <a:off x="381000" y="990600"/>
            <a:ext cx="8229600" cy="3416320"/>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a:t>
            </a:r>
            <a:r>
              <a:rPr lang="en-US" sz="2400" dirty="0">
                <a:solidFill>
                  <a:schemeClr val="bg1"/>
                </a:solidFill>
                <a:latin typeface="Balaram" pitchFamily="2" charset="0"/>
              </a:rPr>
              <a:t>When there are some similar points, it is possible to compare one thing to another. One cannot compare the association of a pure devotee to anything </a:t>
            </a:r>
            <a:r>
              <a:rPr lang="en-US" sz="2400" dirty="0" smtClean="0">
                <a:solidFill>
                  <a:schemeClr val="bg1"/>
                </a:solidFill>
                <a:latin typeface="Balaram" pitchFamily="2" charset="0"/>
              </a:rPr>
              <a:t>material…Devotional </a:t>
            </a:r>
            <a:r>
              <a:rPr lang="en-US" sz="2400" dirty="0">
                <a:solidFill>
                  <a:schemeClr val="bg1"/>
                </a:solidFill>
                <a:latin typeface="Balaram" pitchFamily="2" charset="0"/>
              </a:rPr>
              <a:t>service is eternal; it has no end, because it is spiritual. Therefore, since the assets of a pure devotee are completely different from material assets, there is no comparison between the two. Sūta </a:t>
            </a:r>
            <a:r>
              <a:rPr lang="en-US" sz="2400" dirty="0" err="1">
                <a:solidFill>
                  <a:schemeClr val="bg1"/>
                </a:solidFill>
                <a:latin typeface="Balaram" pitchFamily="2" charset="0"/>
              </a:rPr>
              <a:t>Gosvāmī</a:t>
            </a:r>
            <a:r>
              <a:rPr lang="en-US" sz="2400" dirty="0">
                <a:solidFill>
                  <a:schemeClr val="bg1"/>
                </a:solidFill>
                <a:latin typeface="Balaram" pitchFamily="2" charset="0"/>
              </a:rPr>
              <a:t> was a pure devotee of the Lord, and therefore his association with the </a:t>
            </a:r>
            <a:r>
              <a:rPr lang="en-US" sz="2400" dirty="0" err="1">
                <a:solidFill>
                  <a:schemeClr val="bg1"/>
                </a:solidFill>
                <a:latin typeface="Balaram" pitchFamily="2" charset="0"/>
              </a:rPr>
              <a:t>ṛṣis</a:t>
            </a:r>
            <a:r>
              <a:rPr lang="en-US" sz="2400" dirty="0">
                <a:solidFill>
                  <a:schemeClr val="bg1"/>
                </a:solidFill>
                <a:latin typeface="Balaram" pitchFamily="2" charset="0"/>
              </a:rPr>
              <a:t> in </a:t>
            </a:r>
            <a:r>
              <a:rPr lang="en-US" sz="2400" dirty="0" err="1">
                <a:solidFill>
                  <a:schemeClr val="bg1"/>
                </a:solidFill>
                <a:latin typeface="Balaram" pitchFamily="2" charset="0"/>
              </a:rPr>
              <a:t>Naimiṣāraṇya</a:t>
            </a:r>
            <a:r>
              <a:rPr lang="en-US" sz="2400" dirty="0">
                <a:solidFill>
                  <a:schemeClr val="bg1"/>
                </a:solidFill>
                <a:latin typeface="Balaram" pitchFamily="2" charset="0"/>
              </a:rPr>
              <a:t> is unique.</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
        <p:nvSpPr>
          <p:cNvPr id="6" name="Content Placeholder 2"/>
          <p:cNvSpPr txBox="1">
            <a:spLocks/>
          </p:cNvSpPr>
          <p:nvPr/>
        </p:nvSpPr>
        <p:spPr bwMode="auto">
          <a:xfrm>
            <a:off x="76200" y="36286"/>
            <a:ext cx="883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1.18.13   Characteristics of Pure devotees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Tree>
    <p:extLst>
      <p:ext uri="{BB962C8B-B14F-4D97-AF65-F5344CB8AC3E}">
        <p14:creationId xmlns:p14="http://schemas.microsoft.com/office/powerpoint/2010/main" val="97609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4038600"/>
          </a:xfrm>
        </p:spPr>
        <p:txBody>
          <a:bodyPr/>
          <a:lstStyle/>
          <a:p>
            <a:pPr marL="136525" indent="0" algn="ctr">
              <a:buNone/>
            </a:pPr>
            <a:r>
              <a:rPr lang="en-US"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2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1.18.14</a:t>
            </a:r>
            <a:endParaRPr lang="en-US"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ko nāma tṛpyed rasavit kathāyāḿ</a:t>
            </a:r>
          </a:p>
          <a:p>
            <a:pPr marL="136525" indent="0" algn="ctr">
              <a:buNone/>
            </a:pPr>
            <a:r>
              <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mahattamaikānta-parāyaṇasya</a:t>
            </a:r>
          </a:p>
          <a:p>
            <a:pPr marL="136525" indent="0" algn="ctr">
              <a:buNone/>
            </a:pPr>
            <a:r>
              <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nāntaḿ guṇānām aguṇasya jagmur</a:t>
            </a:r>
          </a:p>
          <a:p>
            <a:pPr marL="136525" indent="0" algn="ctr">
              <a:buNone/>
            </a:pPr>
            <a:r>
              <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yogeśvarā ye </a:t>
            </a:r>
            <a:r>
              <a:rPr lang="vi-VN" sz="2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bhava-pādma-mukhyāḥ</a:t>
            </a:r>
            <a:endPar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p:txBody>
      </p:sp>
      <p:sp>
        <p:nvSpPr>
          <p:cNvPr id="4" name="Content Placeholder 2"/>
          <p:cNvSpPr txBox="1">
            <a:spLocks/>
          </p:cNvSpPr>
          <p:nvPr/>
        </p:nvSpPr>
        <p:spPr bwMode="auto">
          <a:xfrm>
            <a:off x="152400" y="2667000"/>
            <a:ext cx="5700487" cy="3260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2600" b="1" i="1" dirty="0" smtClean="0">
                <a:solidFill>
                  <a:srgbClr val="7030A0"/>
                </a:solidFill>
                <a:latin typeface="Balaram" pitchFamily="2" charset="0"/>
              </a:rPr>
              <a:t>	</a:t>
            </a:r>
            <a:r>
              <a:rPr lang="en-US" sz="2600" b="1" i="1" dirty="0">
                <a:solidFill>
                  <a:srgbClr val="7030A0"/>
                </a:solidFill>
                <a:latin typeface="Balaram" pitchFamily="2" charset="0"/>
              </a:rPr>
              <a:t>The Personality of Godhead, Lord Kṛṣṇa [Govinda], is the exclusive shelter for all great living beings, and His transcendental attributes cannot even be measured by such masters of mystic powers as Lord Śiva and Lord Brahmā. Can anyone who is expert in relishing nectar [rasa] ever be fully satiated by hearing topics about </a:t>
            </a:r>
            <a:r>
              <a:rPr lang="en-US" sz="2600" b="1" i="1" dirty="0" smtClean="0">
                <a:solidFill>
                  <a:srgbClr val="7030A0"/>
                </a:solidFill>
                <a:latin typeface="Balaram" pitchFamily="2" charset="0"/>
              </a:rPr>
              <a:t>Him? </a:t>
            </a:r>
            <a:endParaRPr lang="en-US" sz="2600" b="1" i="1" dirty="0">
              <a:solidFill>
                <a:srgbClr val="7030A0"/>
              </a:solidFill>
              <a:latin typeface="Balaram" pitchFamily="2" charset="0"/>
            </a:endParaRPr>
          </a:p>
        </p:txBody>
      </p:sp>
      <p:pic>
        <p:nvPicPr>
          <p:cNvPr id="5122" name="Picture 2" descr="http://api.ning.com/files/aY1N5jMDvS6q1yPCQ7tmoqiLG1Xo14maYRE1C8XbFZMBgrUsgVUFB1sQw-BCNOMmcOcJpwY1IVa9hvgTzwcaPT*93wwCNIM3DX15J5aIg9E_/NaradMun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971800"/>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22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1.18.14   Sages become eager to Hear more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3626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Demigods are not Supremely powerful</a:t>
            </a:r>
          </a:p>
          <a:p>
            <a:pPr marL="136525" indent="0">
              <a:buNone/>
            </a:pPr>
            <a:r>
              <a:rPr lang="en-US" sz="2000" dirty="0" smtClean="0">
                <a:solidFill>
                  <a:srgbClr val="7030A0"/>
                </a:solidFill>
                <a:latin typeface="Balaram" pitchFamily="2" charset="0"/>
              </a:rPr>
              <a:t>              -   Lord Siva drank ocean of poison</a:t>
            </a:r>
            <a:endParaRPr lang="en-US" sz="2000" dirty="0">
              <a:solidFill>
                <a:srgbClr val="7030A0"/>
              </a:solidFill>
              <a:latin typeface="Balaram" pitchFamily="2" charset="0"/>
            </a:endParaRPr>
          </a:p>
          <a:p>
            <a:pPr marL="136525" indent="0">
              <a:buNone/>
            </a:pPr>
            <a:r>
              <a:rPr lang="en-US" sz="2000" dirty="0">
                <a:solidFill>
                  <a:srgbClr val="7030A0"/>
                </a:solidFill>
                <a:latin typeface="Balaram" pitchFamily="2" charset="0"/>
              </a:rPr>
              <a:t>              -   </a:t>
            </a:r>
            <a:r>
              <a:rPr lang="en-US" sz="2000" dirty="0" smtClean="0">
                <a:solidFill>
                  <a:srgbClr val="7030A0"/>
                </a:solidFill>
                <a:latin typeface="Balaram" pitchFamily="2" charset="0"/>
              </a:rPr>
              <a:t>Brahma can create many demigods</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Lord’s attributes cannot be measured by demigods</a:t>
            </a:r>
            <a:endParaRPr lang="en-US" dirty="0" smtClean="0">
              <a:solidFill>
                <a:srgbClr val="7030A0"/>
              </a:solidFill>
              <a:latin typeface="Balaram" pitchFamily="2" charset="0"/>
            </a:endParaRPr>
          </a:p>
          <a:p>
            <a:r>
              <a:rPr lang="en-US" dirty="0" smtClean="0">
                <a:solidFill>
                  <a:srgbClr val="7030A0"/>
                </a:solidFill>
                <a:latin typeface="Balaram" pitchFamily="2" charset="0"/>
              </a:rPr>
              <a:t>Why demigods are attracted to topics of </a:t>
            </a:r>
            <a:r>
              <a:rPr lang="en-US" dirty="0" err="1" smtClean="0">
                <a:solidFill>
                  <a:srgbClr val="7030A0"/>
                </a:solidFill>
                <a:latin typeface="Balaram" pitchFamily="2" charset="0"/>
              </a:rPr>
              <a:t>Krsna</a:t>
            </a:r>
            <a:r>
              <a:rPr lang="en-US" dirty="0" smtClean="0">
                <a:solidFill>
                  <a:srgbClr val="7030A0"/>
                </a:solidFill>
                <a:latin typeface="Balaram" pitchFamily="2" charset="0"/>
              </a:rPr>
              <a:t>?</a:t>
            </a:r>
          </a:p>
          <a:p>
            <a:pPr marL="136525" indent="0">
              <a:buNone/>
            </a:pPr>
            <a:r>
              <a:rPr lang="en-US" sz="2000" dirty="0" smtClean="0">
                <a:solidFill>
                  <a:srgbClr val="7030A0"/>
                </a:solidFill>
                <a:latin typeface="Balaram" pitchFamily="2" charset="0"/>
              </a:rPr>
              <a:t>              -   Lord is reservoir of all enjoyment</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Everyone is seeking for pleasure</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Transcendental loving service gives unlimited pleasure</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Lord is unlimited and who relish never feel satisfied</a:t>
            </a:r>
          </a:p>
        </p:txBody>
      </p:sp>
      <p:pic>
        <p:nvPicPr>
          <p:cNvPr id="7170" name="Picture 2" descr="http://3.bp.blogspot.com/_Lvys-uQHgfU/TR0ggbkiKnI/AAAAAAAAAQE/T5rVyCoClzY/S760/naimasara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393" y="4388756"/>
            <a:ext cx="48387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8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000" dirty="0" smtClean="0">
                <a:solidFill>
                  <a:srgbClr val="7030A0"/>
                </a:solidFill>
                <a:latin typeface="Balaram" pitchFamily="2" charset="0"/>
              </a:rPr>
              <a:t>              </a:t>
            </a:r>
          </a:p>
        </p:txBody>
      </p:sp>
      <p:sp>
        <p:nvSpPr>
          <p:cNvPr id="7" name="TextBox 6"/>
          <p:cNvSpPr txBox="1">
            <a:spLocks noChangeArrowheads="1"/>
          </p:cNvSpPr>
          <p:nvPr/>
        </p:nvSpPr>
        <p:spPr bwMode="auto">
          <a:xfrm>
            <a:off x="533400" y="990600"/>
            <a:ext cx="8229600" cy="3046988"/>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a:t>
            </a:r>
            <a:r>
              <a:rPr lang="en-US" sz="2400" dirty="0">
                <a:solidFill>
                  <a:schemeClr val="bg1"/>
                </a:solidFill>
                <a:latin typeface="Balaram" pitchFamily="2" charset="0"/>
              </a:rPr>
              <a:t>There is no end to such transcendental discourses. In mundane affairs there is the law of satiation, but in transcendence there is no such satiation. Sūta </a:t>
            </a:r>
            <a:r>
              <a:rPr lang="en-US" sz="2400" dirty="0" err="1">
                <a:solidFill>
                  <a:schemeClr val="bg1"/>
                </a:solidFill>
                <a:latin typeface="Balaram" pitchFamily="2" charset="0"/>
              </a:rPr>
              <a:t>Gosvāmī</a:t>
            </a:r>
            <a:r>
              <a:rPr lang="en-US" sz="2400" dirty="0">
                <a:solidFill>
                  <a:schemeClr val="bg1"/>
                </a:solidFill>
                <a:latin typeface="Balaram" pitchFamily="2" charset="0"/>
              </a:rPr>
              <a:t> desired to continue the topics of Lord Kṛṣṇa before the sages of </a:t>
            </a:r>
            <a:r>
              <a:rPr lang="en-US" sz="2400" dirty="0" err="1">
                <a:solidFill>
                  <a:schemeClr val="bg1"/>
                </a:solidFill>
                <a:latin typeface="Balaram" pitchFamily="2" charset="0"/>
              </a:rPr>
              <a:t>Naimiṣāraṇya</a:t>
            </a:r>
            <a:r>
              <a:rPr lang="en-US" sz="2400" dirty="0">
                <a:solidFill>
                  <a:schemeClr val="bg1"/>
                </a:solidFill>
                <a:latin typeface="Balaram" pitchFamily="2" charset="0"/>
              </a:rPr>
              <a:t>, and the sages also expressed their readiness to hear from him continuously. Since the Lord is transcendence and His attributes are transcendental, such discourses increase the receptive mood of the purified audience</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
        <p:nvSpPr>
          <p:cNvPr id="8"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1.18.14   Sages become eager to Hear more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Tree>
    <p:extLst>
      <p:ext uri="{BB962C8B-B14F-4D97-AF65-F5344CB8AC3E}">
        <p14:creationId xmlns:p14="http://schemas.microsoft.com/office/powerpoint/2010/main" val="24541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2819400"/>
          </a:xfrm>
        </p:spPr>
        <p:txBody>
          <a:bodyPr/>
          <a:lstStyle/>
          <a:p>
            <a:pPr marL="136525" indent="0" algn="ctr">
              <a:buNone/>
            </a:pPr>
            <a:r>
              <a:rPr lang="en-US"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2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1.18.15</a:t>
            </a:r>
            <a:endParaRPr lang="en-US"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tan no bhavān vai </a:t>
            </a:r>
            <a:r>
              <a:rPr lang="vi-VN" sz="2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bhagavat-pradhāno</a:t>
            </a:r>
          </a:p>
          <a:p>
            <a:pPr marL="136525" indent="0" algn="ctr">
              <a:buNone/>
            </a:pPr>
            <a:r>
              <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mahattamaikānta-parāyaṇasya</a:t>
            </a:r>
          </a:p>
          <a:p>
            <a:pPr marL="136525" indent="0" algn="ctr">
              <a:buNone/>
            </a:pPr>
            <a:r>
              <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harer udāraḿ caritaḿ viśuddhaḿ</a:t>
            </a:r>
          </a:p>
          <a:p>
            <a:pPr marL="136525" indent="0" algn="ctr">
              <a:buNone/>
            </a:pPr>
            <a:r>
              <a:rPr lang="vi-VN" sz="2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śuśrūṣatām</a:t>
            </a:r>
            <a:r>
              <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no vitanotu </a:t>
            </a:r>
            <a:r>
              <a:rPr lang="vi-VN" sz="2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vidvan</a:t>
            </a:r>
            <a:endParaRPr lang="vi-VN" sz="2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p:txBody>
      </p:sp>
      <p:sp>
        <p:nvSpPr>
          <p:cNvPr id="4" name="Content Placeholder 2"/>
          <p:cNvSpPr txBox="1">
            <a:spLocks/>
          </p:cNvSpPr>
          <p:nvPr/>
        </p:nvSpPr>
        <p:spPr bwMode="auto">
          <a:xfrm>
            <a:off x="319313" y="3184071"/>
            <a:ext cx="6462487" cy="27595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2600" b="1" i="1" dirty="0" smtClean="0">
                <a:solidFill>
                  <a:srgbClr val="7030A0"/>
                </a:solidFill>
                <a:latin typeface="Balaram" pitchFamily="2" charset="0"/>
              </a:rPr>
              <a:t>	</a:t>
            </a:r>
            <a:r>
              <a:rPr lang="en-US" sz="2600" b="1" i="1" dirty="0">
                <a:solidFill>
                  <a:srgbClr val="7030A0"/>
                </a:solidFill>
                <a:latin typeface="Balaram" pitchFamily="2" charset="0"/>
              </a:rPr>
              <a:t>O Sūta </a:t>
            </a:r>
            <a:r>
              <a:rPr lang="en-US" sz="2600" b="1" i="1" dirty="0" err="1">
                <a:solidFill>
                  <a:srgbClr val="7030A0"/>
                </a:solidFill>
                <a:latin typeface="Balaram" pitchFamily="2" charset="0"/>
              </a:rPr>
              <a:t>Gosvāmī</a:t>
            </a:r>
            <a:r>
              <a:rPr lang="en-US" sz="2600" b="1" i="1" dirty="0">
                <a:solidFill>
                  <a:srgbClr val="7030A0"/>
                </a:solidFill>
                <a:latin typeface="Balaram" pitchFamily="2" charset="0"/>
              </a:rPr>
              <a:t>, you are a learned and pure devotee of the Lord because the Personality of Godhead is your chief object of service. Therefore please describe to us the pastimes of the Lord, which are above all material conception, for we are anxious to receive such </a:t>
            </a:r>
            <a:r>
              <a:rPr lang="en-US" sz="2600" b="1" i="1" dirty="0" smtClean="0">
                <a:solidFill>
                  <a:srgbClr val="7030A0"/>
                </a:solidFill>
                <a:latin typeface="Balaram" pitchFamily="2" charset="0"/>
              </a:rPr>
              <a:t>messages. </a:t>
            </a:r>
            <a:endParaRPr lang="en-US" sz="2600" b="1" i="1" dirty="0">
              <a:solidFill>
                <a:srgbClr val="7030A0"/>
              </a:solidFill>
              <a:latin typeface="Balaram" pitchFamily="2" charset="0"/>
            </a:endParaRPr>
          </a:p>
        </p:txBody>
      </p:sp>
      <p:pic>
        <p:nvPicPr>
          <p:cNvPr id="4098" name="Picture 2" descr="http://198.66.252.231/col/books/CLAS/bhag/dasava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429000"/>
            <a:ext cx="236281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58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1.18.15   How to hear spiritual topics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Proper way </a:t>
            </a:r>
            <a:endParaRPr lang="en-US" dirty="0">
              <a:solidFill>
                <a:srgbClr val="7030A0"/>
              </a:solidFill>
              <a:latin typeface="Balaram" pitchFamily="2" charset="0"/>
            </a:endParaRP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Speaker’s only object of worship – Sri </a:t>
            </a:r>
            <a:r>
              <a:rPr lang="en-US" sz="2000" dirty="0" err="1" smtClean="0">
                <a:solidFill>
                  <a:srgbClr val="7030A0"/>
                </a:solidFill>
                <a:latin typeface="Balaram" pitchFamily="2" charset="0"/>
              </a:rPr>
              <a:t>Krsna</a:t>
            </a:r>
            <a:endParaRPr lang="en-US" sz="2000" dirty="0" smtClean="0">
              <a:solidFill>
                <a:srgbClr val="7030A0"/>
              </a:solidFill>
              <a:latin typeface="Balaram" pitchFamily="2" charset="0"/>
            </a:endParaRP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Audience anxious to hear about Him</a:t>
            </a:r>
          </a:p>
          <a:p>
            <a:pPr marL="136525" indent="0">
              <a:buNone/>
            </a:pPr>
            <a:r>
              <a:rPr lang="en-US" sz="2400" dirty="0">
                <a:solidFill>
                  <a:srgbClr val="7030A0"/>
                </a:solidFill>
                <a:latin typeface="Balaram" pitchFamily="2" charset="0"/>
              </a:rPr>
              <a:t> </a:t>
            </a:r>
            <a:r>
              <a:rPr lang="en-US" sz="2400" dirty="0" smtClean="0">
                <a:solidFill>
                  <a:srgbClr val="7030A0"/>
                </a:solidFill>
                <a:latin typeface="Balaram" pitchFamily="2" charset="0"/>
              </a:rPr>
              <a:t>     Result: </a:t>
            </a:r>
          </a:p>
          <a:p>
            <a:pPr marL="136525" indent="0">
              <a:buNone/>
            </a:pPr>
            <a:r>
              <a:rPr lang="en-US" sz="2000" dirty="0" smtClean="0">
                <a:solidFill>
                  <a:srgbClr val="7030A0"/>
                </a:solidFill>
                <a:latin typeface="Balaram" pitchFamily="2" charset="0"/>
              </a:rPr>
              <a:t>              -   Congenial to continue discourses</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Transcendental / No material motive</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Unlimited transcendental pleasure for both</a:t>
            </a:r>
          </a:p>
          <a:p>
            <a:r>
              <a:rPr lang="en-US" dirty="0" smtClean="0">
                <a:solidFill>
                  <a:srgbClr val="7030A0"/>
                </a:solidFill>
                <a:latin typeface="Balaram" pitchFamily="2" charset="0"/>
              </a:rPr>
              <a:t>Improper </a:t>
            </a:r>
            <a:r>
              <a:rPr lang="en-US" dirty="0">
                <a:solidFill>
                  <a:srgbClr val="7030A0"/>
                </a:solidFill>
                <a:latin typeface="Balaram" pitchFamily="2" charset="0"/>
              </a:rPr>
              <a:t>way </a:t>
            </a:r>
          </a:p>
          <a:p>
            <a:pPr marL="136525" indent="0">
              <a:buNone/>
            </a:pPr>
            <a:r>
              <a:rPr lang="en-US" sz="2000" dirty="0">
                <a:solidFill>
                  <a:srgbClr val="7030A0"/>
                </a:solidFill>
                <a:latin typeface="Balaram" pitchFamily="2" charset="0"/>
              </a:rPr>
              <a:t>              -   </a:t>
            </a:r>
            <a:r>
              <a:rPr lang="en-US" sz="2000" dirty="0" smtClean="0">
                <a:solidFill>
                  <a:srgbClr val="7030A0"/>
                </a:solidFill>
                <a:latin typeface="Balaram" pitchFamily="2" charset="0"/>
              </a:rPr>
              <a:t>Professional speaker (family maintenance)</a:t>
            </a:r>
            <a:endParaRPr lang="en-US" sz="2000" dirty="0">
              <a:solidFill>
                <a:srgbClr val="7030A0"/>
              </a:solidFill>
              <a:latin typeface="Balaram" pitchFamily="2" charset="0"/>
            </a:endParaRPr>
          </a:p>
          <a:p>
            <a:pPr marL="136525" indent="0">
              <a:buNone/>
            </a:pPr>
            <a:r>
              <a:rPr lang="en-US" sz="2000" dirty="0">
                <a:solidFill>
                  <a:srgbClr val="7030A0"/>
                </a:solidFill>
                <a:latin typeface="Balaram" pitchFamily="2" charset="0"/>
              </a:rPr>
              <a:t>              -   </a:t>
            </a:r>
            <a:r>
              <a:rPr lang="en-US" sz="2000" dirty="0" smtClean="0">
                <a:solidFill>
                  <a:srgbClr val="7030A0"/>
                </a:solidFill>
                <a:latin typeface="Balaram" pitchFamily="2" charset="0"/>
              </a:rPr>
              <a:t>Materially absorbed audience (dharma, </a:t>
            </a:r>
            <a:r>
              <a:rPr lang="en-US" sz="2000" dirty="0" err="1" smtClean="0">
                <a:solidFill>
                  <a:srgbClr val="7030A0"/>
                </a:solidFill>
                <a:latin typeface="Balaram" pitchFamily="2" charset="0"/>
              </a:rPr>
              <a:t>artha</a:t>
            </a:r>
            <a:r>
              <a:rPr lang="en-US" sz="2000" dirty="0" smtClean="0">
                <a:solidFill>
                  <a:srgbClr val="7030A0"/>
                </a:solidFill>
                <a:latin typeface="Balaram" pitchFamily="2" charset="0"/>
              </a:rPr>
              <a:t>, </a:t>
            </a:r>
            <a:r>
              <a:rPr lang="en-US" sz="2000" dirty="0" err="1" smtClean="0">
                <a:solidFill>
                  <a:srgbClr val="7030A0"/>
                </a:solidFill>
                <a:latin typeface="Balaram" pitchFamily="2" charset="0"/>
              </a:rPr>
              <a:t>kama</a:t>
            </a:r>
            <a:r>
              <a:rPr lang="en-US" sz="2000" dirty="0" smtClean="0">
                <a:solidFill>
                  <a:srgbClr val="7030A0"/>
                </a:solidFill>
                <a:latin typeface="Balaram" pitchFamily="2" charset="0"/>
              </a:rPr>
              <a:t>, moksha)</a:t>
            </a:r>
            <a:endParaRPr lang="en-US" sz="2000" dirty="0">
              <a:solidFill>
                <a:srgbClr val="7030A0"/>
              </a:solidFill>
              <a:latin typeface="Balaram" pitchFamily="2" charset="0"/>
            </a:endParaRPr>
          </a:p>
          <a:p>
            <a:pPr marL="136525" indent="0">
              <a:buNone/>
            </a:pPr>
            <a:r>
              <a:rPr lang="en-US" sz="3200" dirty="0">
                <a:solidFill>
                  <a:srgbClr val="7030A0"/>
                </a:solidFill>
                <a:latin typeface="Balaram" pitchFamily="2" charset="0"/>
              </a:rPr>
              <a:t>      </a:t>
            </a:r>
            <a:r>
              <a:rPr lang="en-US" sz="2400" dirty="0">
                <a:solidFill>
                  <a:srgbClr val="7030A0"/>
                </a:solidFill>
                <a:latin typeface="Balaram" pitchFamily="2" charset="0"/>
              </a:rPr>
              <a:t>Result: </a:t>
            </a:r>
          </a:p>
          <a:p>
            <a:pPr marL="136525" indent="0">
              <a:buNone/>
            </a:pPr>
            <a:r>
              <a:rPr lang="en-US" dirty="0">
                <a:solidFill>
                  <a:srgbClr val="7030A0"/>
                </a:solidFill>
                <a:latin typeface="Balaram" pitchFamily="2" charset="0"/>
              </a:rPr>
              <a:t>          </a:t>
            </a:r>
            <a:r>
              <a:rPr lang="en-US" sz="2000" dirty="0" smtClean="0">
                <a:solidFill>
                  <a:srgbClr val="7030A0"/>
                </a:solidFill>
                <a:latin typeface="Balaram" pitchFamily="2" charset="0"/>
              </a:rPr>
              <a:t>-   No purification </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After discourse both engage in material activities </a:t>
            </a:r>
            <a:endParaRPr lang="en-US" sz="2000" dirty="0">
              <a:solidFill>
                <a:srgbClr val="7030A0"/>
              </a:solidFill>
              <a:latin typeface="Balaram" pitchFamily="2" charset="0"/>
            </a:endParaRPr>
          </a:p>
          <a:p>
            <a:pPr marL="136525" indent="0">
              <a:buNone/>
            </a:pPr>
            <a:r>
              <a:rPr lang="en-US" sz="2000" dirty="0">
                <a:solidFill>
                  <a:srgbClr val="7030A0"/>
                </a:solidFill>
                <a:latin typeface="Balaram" pitchFamily="2" charset="0"/>
              </a:rPr>
              <a:t>              </a:t>
            </a:r>
          </a:p>
        </p:txBody>
      </p:sp>
    </p:spTree>
    <p:extLst>
      <p:ext uri="{BB962C8B-B14F-4D97-AF65-F5344CB8AC3E}">
        <p14:creationId xmlns:p14="http://schemas.microsoft.com/office/powerpoint/2010/main" val="16048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2971800"/>
          </a:xfrm>
        </p:spPr>
        <p:txBody>
          <a:bodyPr>
            <a:normAutofit fontScale="90000"/>
          </a:bodyPr>
          <a:lstStyle/>
          <a:p>
            <a:pPr fontAlgn="auto">
              <a:spcAft>
                <a:spcPts val="0"/>
              </a:spcAft>
              <a:defRPr/>
            </a:pPr>
            <a:r>
              <a:rPr lang="en-US" sz="4000" dirty="0" smtClean="0">
                <a:solidFill>
                  <a:schemeClr val="bg1"/>
                </a:solidFill>
                <a:latin typeface="Balaram" pitchFamily="2" charset="0"/>
                <a:ea typeface="Times New Roman" pitchFamily="18" charset="0"/>
                <a:cs typeface="Tahoma" pitchFamily="34" charset="0"/>
              </a:rPr>
              <a:t>SB 1.2.4</a:t>
            </a:r>
            <a:r>
              <a:rPr lang="en-US" sz="4900" dirty="0" smtClean="0">
                <a:solidFill>
                  <a:schemeClr val="bg1"/>
                </a:solidFill>
                <a:latin typeface="Balaram" pitchFamily="2" charset="0"/>
                <a:ea typeface="Times New Roman" pitchFamily="18" charset="0"/>
                <a:cs typeface="Tahoma" pitchFamily="34" charset="0"/>
              </a:rPr>
              <a:t/>
            </a:r>
            <a:br>
              <a:rPr lang="en-US" sz="49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narayanam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namaskrtyam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caiva</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narottamam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devim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sarasvatim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vyasam</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tato</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jayam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udirayet</a:t>
            </a:r>
            <a:r>
              <a:rPr lang="en-US" sz="4400" i="1" dirty="0" smtClean="0">
                <a:solidFill>
                  <a:srgbClr val="FF0000"/>
                </a:solidFill>
                <a:latin typeface="Balaram" pitchFamily="2" charset="0"/>
              </a:rPr>
              <a:t/>
            </a:r>
            <a:br>
              <a:rPr lang="en-US" sz="4400" i="1" dirty="0" smtClean="0">
                <a:solidFill>
                  <a:srgbClr val="FF0000"/>
                </a:solidFill>
                <a:latin typeface="Balaram" pitchFamily="2" charset="0"/>
              </a:rPr>
            </a:br>
            <a:r>
              <a:rPr lang="en-US" dirty="0" smtClean="0">
                <a:solidFill>
                  <a:schemeClr val="bg1"/>
                </a:solidFill>
                <a:latin typeface="Balaram" pitchFamily="2" charset="0"/>
                <a:ea typeface="Times New Roman" pitchFamily="18" charset="0"/>
                <a:cs typeface="Tahoma" pitchFamily="34" charset="0"/>
              </a:rPr>
              <a:t/>
            </a:r>
            <a:br>
              <a:rPr lang="en-US" dirty="0" smtClean="0">
                <a:solidFill>
                  <a:schemeClr val="bg1"/>
                </a:solidFill>
                <a:latin typeface="Balaram" pitchFamily="2" charset="0"/>
                <a:ea typeface="Times New Roman" pitchFamily="18" charset="0"/>
                <a:cs typeface="Tahoma" pitchFamily="34" charset="0"/>
              </a:rPr>
            </a:br>
            <a:endParaRPr lang="en-US" dirty="0"/>
          </a:p>
        </p:txBody>
      </p:sp>
      <p:sp>
        <p:nvSpPr>
          <p:cNvPr id="3" name="Content Placeholder 2"/>
          <p:cNvSpPr>
            <a:spLocks noGrp="1"/>
          </p:cNvSpPr>
          <p:nvPr>
            <p:ph idx="1"/>
          </p:nvPr>
        </p:nvSpPr>
        <p:spPr>
          <a:xfrm>
            <a:off x="177800" y="3581400"/>
            <a:ext cx="8610600" cy="2590800"/>
          </a:xfrm>
        </p:spPr>
        <p:txBody>
          <a:bodyPr>
            <a:normAutofit fontScale="25000" lnSpcReduction="20000"/>
          </a:bodyPr>
          <a:lstStyle/>
          <a:p>
            <a:pPr marL="548640" indent="-411480" algn="ctr"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Translation</a:t>
            </a:r>
            <a:r>
              <a:rPr lang="en-US" sz="9600" b="1" i="1" dirty="0">
                <a:solidFill>
                  <a:srgbClr val="7030A0"/>
                </a:solidFill>
                <a:latin typeface="Balaram" pitchFamily="2" charset="0"/>
              </a:rPr>
              <a:t>: </a:t>
            </a:r>
            <a:r>
              <a:rPr lang="en-US" sz="9600" b="1" i="1" dirty="0" smtClean="0">
                <a:solidFill>
                  <a:srgbClr val="7030A0"/>
                </a:solidFill>
                <a:latin typeface="Balaram" pitchFamily="2" charset="0"/>
              </a:rPr>
              <a:t>Before reciting this </a:t>
            </a:r>
            <a:r>
              <a:rPr lang="en-US" sz="9600" b="1" i="1" dirty="0" err="1" smtClean="0">
                <a:solidFill>
                  <a:srgbClr val="7030A0"/>
                </a:solidFill>
                <a:latin typeface="Balaram" pitchFamily="2" charset="0"/>
              </a:rPr>
              <a:t>Srimad</a:t>
            </a:r>
            <a:r>
              <a:rPr lang="en-US" sz="9600" b="1" i="1" dirty="0" smtClean="0">
                <a:solidFill>
                  <a:srgbClr val="7030A0"/>
                </a:solidFill>
                <a:latin typeface="Balaram" pitchFamily="2" charset="0"/>
              </a:rPr>
              <a:t> </a:t>
            </a:r>
            <a:r>
              <a:rPr lang="en-US" sz="9600" b="1" i="1" dirty="0" err="1" smtClean="0">
                <a:solidFill>
                  <a:srgbClr val="7030A0"/>
                </a:solidFill>
                <a:latin typeface="Balaram" pitchFamily="2" charset="0"/>
              </a:rPr>
              <a:t>Bhagavatam</a:t>
            </a:r>
            <a:r>
              <a:rPr lang="en-US" sz="9600" b="1" i="1" dirty="0" smtClean="0">
                <a:solidFill>
                  <a:srgbClr val="7030A0"/>
                </a:solidFill>
                <a:latin typeface="Balaram" pitchFamily="2" charset="0"/>
              </a:rPr>
              <a:t>, which is the</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very means of conquest, one should offer respectful </a:t>
            </a:r>
            <a:r>
              <a:rPr lang="en-US" sz="9600" b="1" i="1" dirty="0" err="1" smtClean="0">
                <a:solidFill>
                  <a:srgbClr val="7030A0"/>
                </a:solidFill>
                <a:latin typeface="Balaram" pitchFamily="2" charset="0"/>
              </a:rPr>
              <a:t>obeisances</a:t>
            </a:r>
            <a:endParaRPr lang="en-US" sz="9600" b="1" i="1" dirty="0">
              <a:solidFill>
                <a:srgbClr val="7030A0"/>
              </a:solidFill>
              <a:latin typeface="Balaram" pitchFamily="2" charset="0"/>
            </a:endParaRP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unto the Personality of Godhead, </a:t>
            </a:r>
            <a:r>
              <a:rPr lang="en-US" sz="9600" b="1" i="1" dirty="0" err="1" smtClean="0">
                <a:solidFill>
                  <a:srgbClr val="7030A0"/>
                </a:solidFill>
                <a:latin typeface="Balaram" pitchFamily="2" charset="0"/>
              </a:rPr>
              <a:t>Narayana</a:t>
            </a:r>
            <a:r>
              <a:rPr lang="en-US" sz="9600" b="1" i="1" dirty="0" smtClean="0">
                <a:solidFill>
                  <a:srgbClr val="7030A0"/>
                </a:solidFill>
                <a:latin typeface="Balaram" pitchFamily="2" charset="0"/>
              </a:rPr>
              <a:t>, unto Nara-</a:t>
            </a:r>
            <a:r>
              <a:rPr lang="en-US" sz="9600" b="1" i="1" dirty="0" err="1" smtClean="0">
                <a:solidFill>
                  <a:srgbClr val="7030A0"/>
                </a:solidFill>
                <a:latin typeface="Balaram" pitchFamily="2" charset="0"/>
              </a:rPr>
              <a:t>Narayana</a:t>
            </a:r>
            <a:endParaRPr lang="en-US" sz="9600" b="1" i="1" dirty="0">
              <a:solidFill>
                <a:srgbClr val="7030A0"/>
              </a:solidFill>
              <a:latin typeface="Balaram" pitchFamily="2" charset="0"/>
            </a:endParaRPr>
          </a:p>
          <a:p>
            <a:pPr marL="548640" indent="-411480" fontAlgn="auto">
              <a:spcAft>
                <a:spcPts val="0"/>
              </a:spcAft>
              <a:buClr>
                <a:schemeClr val="tx1">
                  <a:shade val="95000"/>
                </a:schemeClr>
              </a:buClr>
              <a:buFont typeface="Wingdings 2"/>
              <a:buNone/>
              <a:defRPr/>
            </a:pPr>
            <a:r>
              <a:rPr lang="en-US" sz="9600" b="1" i="1" dirty="0" err="1" smtClean="0">
                <a:solidFill>
                  <a:srgbClr val="7030A0"/>
                </a:solidFill>
                <a:latin typeface="Balaram" pitchFamily="2" charset="0"/>
              </a:rPr>
              <a:t>Rsi</a:t>
            </a:r>
            <a:r>
              <a:rPr lang="en-US" sz="9600" b="1" i="1" dirty="0" smtClean="0">
                <a:solidFill>
                  <a:srgbClr val="7030A0"/>
                </a:solidFill>
                <a:latin typeface="Balaram" pitchFamily="2" charset="0"/>
              </a:rPr>
              <a:t>, the </a:t>
            </a:r>
            <a:r>
              <a:rPr lang="en-US" sz="9600" b="1" i="1" dirty="0" err="1" smtClean="0">
                <a:solidFill>
                  <a:srgbClr val="7030A0"/>
                </a:solidFill>
                <a:latin typeface="Balaram" pitchFamily="2" charset="0"/>
              </a:rPr>
              <a:t>supermost</a:t>
            </a:r>
            <a:r>
              <a:rPr lang="en-US" sz="9600" b="1" i="1" dirty="0" smtClean="0">
                <a:solidFill>
                  <a:srgbClr val="7030A0"/>
                </a:solidFill>
                <a:latin typeface="Balaram" pitchFamily="2" charset="0"/>
              </a:rPr>
              <a:t> human being, unto mother </a:t>
            </a:r>
            <a:r>
              <a:rPr lang="en-US" sz="9600" b="1" i="1" dirty="0" err="1" smtClean="0">
                <a:solidFill>
                  <a:srgbClr val="7030A0"/>
                </a:solidFill>
                <a:latin typeface="Balaram" pitchFamily="2" charset="0"/>
              </a:rPr>
              <a:t>Sarasvati</a:t>
            </a:r>
            <a:r>
              <a:rPr lang="en-US" sz="9600" b="1" i="1" dirty="0" smtClean="0">
                <a:solidFill>
                  <a:srgbClr val="7030A0"/>
                </a:solidFill>
                <a:latin typeface="Balaram" pitchFamily="2" charset="0"/>
              </a:rPr>
              <a:t>, the</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goddess of learning, and unto </a:t>
            </a:r>
            <a:r>
              <a:rPr lang="en-US" sz="9600" b="1" i="1" dirty="0" err="1" smtClean="0">
                <a:solidFill>
                  <a:srgbClr val="7030A0"/>
                </a:solidFill>
                <a:latin typeface="Balaram" pitchFamily="2" charset="0"/>
              </a:rPr>
              <a:t>Srila</a:t>
            </a:r>
            <a:r>
              <a:rPr lang="en-US" sz="9600" b="1" i="1" dirty="0" smtClean="0">
                <a:solidFill>
                  <a:srgbClr val="7030A0"/>
                </a:solidFill>
                <a:latin typeface="Balaram" pitchFamily="2" charset="0"/>
              </a:rPr>
              <a:t> </a:t>
            </a:r>
            <a:r>
              <a:rPr lang="en-US" sz="9600" b="1" i="1" dirty="0" err="1" smtClean="0">
                <a:solidFill>
                  <a:srgbClr val="7030A0"/>
                </a:solidFill>
                <a:latin typeface="Balaram" pitchFamily="2" charset="0"/>
              </a:rPr>
              <a:t>Vyasadeva</a:t>
            </a:r>
            <a:r>
              <a:rPr lang="en-US" sz="9600" b="1" i="1" dirty="0" smtClean="0">
                <a:solidFill>
                  <a:srgbClr val="7030A0"/>
                </a:solidFill>
                <a:latin typeface="Balaram" pitchFamily="2" charset="0"/>
              </a:rPr>
              <a:t>, the author.</a:t>
            </a:r>
          </a:p>
          <a:p>
            <a:pPr marL="548640" indent="-411480"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endParaRPr lang="en-US" sz="3600" b="1" i="1" dirty="0">
              <a:solidFill>
                <a:srgbClr val="FF0000"/>
              </a:solidFill>
            </a:endParaRPr>
          </a:p>
        </p:txBody>
      </p:sp>
      <p:pic>
        <p:nvPicPr>
          <p:cNvPr id="3076" name="Picture 3" descr="C:\Users\Sarva\Pictures\Nilamadhava_2008-09-09.jpg"/>
          <p:cNvPicPr>
            <a:picLocks noChangeAspect="1" noChangeArrowheads="1"/>
          </p:cNvPicPr>
          <p:nvPr/>
        </p:nvPicPr>
        <p:blipFill>
          <a:blip r:embed="rId3" cstate="print"/>
          <a:srcRect/>
          <a:stretch>
            <a:fillRect/>
          </a:stretch>
        </p:blipFill>
        <p:spPr bwMode="auto">
          <a:xfrm>
            <a:off x="152400" y="1295400"/>
            <a:ext cx="1371600" cy="1828800"/>
          </a:xfrm>
          <a:prstGeom prst="rect">
            <a:avLst/>
          </a:prstGeom>
          <a:noFill/>
          <a:ln w="9525">
            <a:noFill/>
            <a:miter lim="800000"/>
            <a:headEnd/>
            <a:tailEnd/>
          </a:ln>
        </p:spPr>
      </p:pic>
      <p:pic>
        <p:nvPicPr>
          <p:cNvPr id="3077" name="Picture 4" descr="C:\Users\Sarva\Pictures\LARGE_RadhaRani_2009-04-01.jpg"/>
          <p:cNvPicPr>
            <a:picLocks noChangeAspect="1" noChangeArrowheads="1"/>
          </p:cNvPicPr>
          <p:nvPr/>
        </p:nvPicPr>
        <p:blipFill>
          <a:blip r:embed="rId4" cstate="print"/>
          <a:srcRect/>
          <a:stretch>
            <a:fillRect/>
          </a:stretch>
        </p:blipFill>
        <p:spPr bwMode="auto">
          <a:xfrm>
            <a:off x="7620000" y="1295400"/>
            <a:ext cx="13747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000" dirty="0" smtClean="0">
                <a:solidFill>
                  <a:srgbClr val="7030A0"/>
                </a:solidFill>
                <a:latin typeface="Balaram" pitchFamily="2" charset="0"/>
              </a:rPr>
              <a:t>              </a:t>
            </a:r>
          </a:p>
        </p:txBody>
      </p:sp>
      <p:sp>
        <p:nvSpPr>
          <p:cNvPr id="7" name="TextBox 6"/>
          <p:cNvSpPr txBox="1">
            <a:spLocks noChangeArrowheads="1"/>
          </p:cNvSpPr>
          <p:nvPr/>
        </p:nvSpPr>
        <p:spPr bwMode="auto">
          <a:xfrm>
            <a:off x="533400" y="990600"/>
            <a:ext cx="8229600" cy="2308324"/>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a:t>
            </a:r>
            <a:r>
              <a:rPr lang="en-US" sz="2400" dirty="0">
                <a:solidFill>
                  <a:schemeClr val="bg1"/>
                </a:solidFill>
                <a:latin typeface="Balaram" pitchFamily="2" charset="0"/>
              </a:rPr>
              <a:t>T</a:t>
            </a:r>
            <a:r>
              <a:rPr lang="en-US" sz="2400" dirty="0" smtClean="0">
                <a:solidFill>
                  <a:schemeClr val="bg1"/>
                </a:solidFill>
                <a:latin typeface="Balaram" pitchFamily="2" charset="0"/>
              </a:rPr>
              <a:t>he </a:t>
            </a:r>
            <a:r>
              <a:rPr lang="en-US" sz="2400" dirty="0">
                <a:solidFill>
                  <a:schemeClr val="bg1"/>
                </a:solidFill>
                <a:latin typeface="Balaram" pitchFamily="2" charset="0"/>
              </a:rPr>
              <a:t>discourses between the saints of </a:t>
            </a:r>
            <a:r>
              <a:rPr lang="en-US" sz="2400" dirty="0" err="1">
                <a:solidFill>
                  <a:schemeClr val="bg1"/>
                </a:solidFill>
                <a:latin typeface="Balaram" pitchFamily="2" charset="0"/>
              </a:rPr>
              <a:t>Naimiṣāraṇya</a:t>
            </a:r>
            <a:r>
              <a:rPr lang="en-US" sz="2400" dirty="0">
                <a:solidFill>
                  <a:schemeClr val="bg1"/>
                </a:solidFill>
                <a:latin typeface="Balaram" pitchFamily="2" charset="0"/>
              </a:rPr>
              <a:t> and Śrī Sūta </a:t>
            </a:r>
            <a:r>
              <a:rPr lang="en-US" sz="2400" dirty="0" err="1">
                <a:solidFill>
                  <a:schemeClr val="bg1"/>
                </a:solidFill>
                <a:latin typeface="Balaram" pitchFamily="2" charset="0"/>
              </a:rPr>
              <a:t>Gosvāmī</a:t>
            </a:r>
            <a:r>
              <a:rPr lang="en-US" sz="2400" dirty="0">
                <a:solidFill>
                  <a:schemeClr val="bg1"/>
                </a:solidFill>
                <a:latin typeface="Balaram" pitchFamily="2" charset="0"/>
              </a:rPr>
              <a:t> are on the transcendental level. There is no motive for material gain. In such discourses, unlimited transcendental pleasure is relished both by the audience and by the speaker, and therefore they can continue the topics for many thousands of years</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
        <p:nvSpPr>
          <p:cNvPr id="9" name="Content Placeholder 2"/>
          <p:cNvSpPr txBox="1">
            <a:spLocks/>
          </p:cNvSpPr>
          <p:nvPr/>
        </p:nvSpPr>
        <p:spPr bwMode="auto">
          <a:xfrm>
            <a:off x="76200" y="36286"/>
            <a:ext cx="883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1.18.15   How to hear spiritual topics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Tree>
    <p:extLst>
      <p:ext uri="{BB962C8B-B14F-4D97-AF65-F5344CB8AC3E}">
        <p14:creationId xmlns:p14="http://schemas.microsoft.com/office/powerpoint/2010/main" val="280755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4038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1.18.16</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 vai mahā-bhāgavataḥ parīkṣid</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yenāpavargākhyam adabhra-buddhiḥ</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jñānena vaiyāsaki-śabditena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bheje </a:t>
            </a:r>
            <a:r>
              <a:rPr lang="vi-VN"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khagendra-dhvaja-pāda-mūlam</a:t>
            </a:r>
            <a:endPar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p:txBody>
      </p:sp>
      <p:sp>
        <p:nvSpPr>
          <p:cNvPr id="4" name="Content Placeholder 2"/>
          <p:cNvSpPr txBox="1">
            <a:spLocks/>
          </p:cNvSpPr>
          <p:nvPr/>
        </p:nvSpPr>
        <p:spPr bwMode="auto">
          <a:xfrm>
            <a:off x="319313" y="3565071"/>
            <a:ext cx="86868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	</a:t>
            </a:r>
            <a:r>
              <a:rPr lang="en-US" b="1" i="1" dirty="0">
                <a:solidFill>
                  <a:srgbClr val="7030A0"/>
                </a:solidFill>
                <a:latin typeface="Balaram" pitchFamily="2" charset="0"/>
              </a:rPr>
              <a:t>O Sūta </a:t>
            </a:r>
            <a:r>
              <a:rPr lang="en-US" b="1" i="1" dirty="0" err="1">
                <a:solidFill>
                  <a:srgbClr val="7030A0"/>
                </a:solidFill>
                <a:latin typeface="Balaram" pitchFamily="2" charset="0"/>
              </a:rPr>
              <a:t>Gosvāmī</a:t>
            </a:r>
            <a:r>
              <a:rPr lang="en-US" b="1" i="1" dirty="0">
                <a:solidFill>
                  <a:srgbClr val="7030A0"/>
                </a:solidFill>
                <a:latin typeface="Balaram" pitchFamily="2" charset="0"/>
              </a:rPr>
              <a:t>, please describe those topics of the Lord by which Mahārāja Parīkṣit, whose intelligence was fixed on liberation, attained the lotus feet of the Lord, who is the shelter of Garuḍa, the king of birds. Those topics were vibrated by the </a:t>
            </a:r>
            <a:r>
              <a:rPr lang="en-US" b="1" i="1" dirty="0" smtClean="0">
                <a:solidFill>
                  <a:srgbClr val="7030A0"/>
                </a:solidFill>
                <a:latin typeface="Balaram" pitchFamily="2" charset="0"/>
              </a:rPr>
              <a:t>son of</a:t>
            </a:r>
            <a:r>
              <a:rPr lang="en-US" b="1" i="1" dirty="0">
                <a:solidFill>
                  <a:srgbClr val="7030A0"/>
                </a:solidFill>
                <a:latin typeface="Balaram" pitchFamily="2" charset="0"/>
              </a:rPr>
              <a:t> Vyāsa [Śrīla Śukadeva</a:t>
            </a:r>
            <a:r>
              <a:rPr lang="en-US" b="1" i="1" dirty="0" smtClean="0">
                <a:solidFill>
                  <a:srgbClr val="7030A0"/>
                </a:solidFill>
                <a:latin typeface="Balaram" pitchFamily="2" charset="0"/>
              </a:rPr>
              <a:t>]. </a:t>
            </a:r>
            <a:endParaRPr lang="en-US" b="1" i="1" dirty="0">
              <a:solidFill>
                <a:srgbClr val="7030A0"/>
              </a:solidFill>
              <a:latin typeface="Balaram" pitchFamily="2" charset="0"/>
            </a:endParaRPr>
          </a:p>
        </p:txBody>
      </p:sp>
    </p:spTree>
    <p:extLst>
      <p:ext uri="{BB962C8B-B14F-4D97-AF65-F5344CB8AC3E}">
        <p14:creationId xmlns:p14="http://schemas.microsoft.com/office/powerpoint/2010/main" val="16096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6286"/>
            <a:ext cx="75438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1.18.16   Perfect stage of liberation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Two types of transcendentalists</a:t>
            </a:r>
          </a:p>
          <a:p>
            <a:pPr marL="136525" indent="0">
              <a:buNone/>
            </a:pPr>
            <a:r>
              <a:rPr lang="en-US" sz="2000" dirty="0" smtClean="0">
                <a:solidFill>
                  <a:srgbClr val="7030A0"/>
                </a:solidFill>
                <a:latin typeface="Balaram" pitchFamily="2" charset="0"/>
              </a:rPr>
              <a:t>              -   </a:t>
            </a:r>
            <a:r>
              <a:rPr lang="en-US" sz="2000" dirty="0" err="1" smtClean="0">
                <a:solidFill>
                  <a:srgbClr val="7030A0"/>
                </a:solidFill>
                <a:latin typeface="Balaram" pitchFamily="2" charset="0"/>
              </a:rPr>
              <a:t>impersonalists</a:t>
            </a:r>
            <a:endParaRPr lang="en-US" sz="2000" dirty="0" smtClean="0">
              <a:solidFill>
                <a:srgbClr val="7030A0"/>
              </a:solidFill>
              <a:latin typeface="Balaram" pitchFamily="2" charset="0"/>
            </a:endParaRP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devotees </a:t>
            </a:r>
          </a:p>
          <a:p>
            <a:pPr marL="136525" indent="0">
              <a:buNone/>
            </a:pPr>
            <a:endParaRPr lang="en-US" sz="2000" dirty="0" smtClean="0">
              <a:solidFill>
                <a:srgbClr val="7030A0"/>
              </a:solidFill>
              <a:latin typeface="Balaram" pitchFamily="2" charset="0"/>
            </a:endParaRPr>
          </a:p>
          <a:p>
            <a:r>
              <a:rPr lang="en-US" dirty="0" smtClean="0">
                <a:solidFill>
                  <a:srgbClr val="7030A0"/>
                </a:solidFill>
                <a:latin typeface="Balaram" pitchFamily="2" charset="0"/>
              </a:rPr>
              <a:t>Three types of devotees</a:t>
            </a:r>
          </a:p>
          <a:p>
            <a:pPr marL="136525" indent="0">
              <a:buNone/>
            </a:pPr>
            <a:r>
              <a:rPr lang="en-US" dirty="0">
                <a:solidFill>
                  <a:srgbClr val="7030A0"/>
                </a:solidFill>
                <a:latin typeface="Balaram" pitchFamily="2" charset="0"/>
              </a:rPr>
              <a:t> </a:t>
            </a:r>
            <a:r>
              <a:rPr lang="en-US" dirty="0" smtClean="0">
                <a:solidFill>
                  <a:srgbClr val="7030A0"/>
                </a:solidFill>
                <a:latin typeface="Balaram" pitchFamily="2" charset="0"/>
              </a:rPr>
              <a:t>         </a:t>
            </a:r>
            <a:r>
              <a:rPr lang="en-US" sz="2000" dirty="0" smtClean="0">
                <a:solidFill>
                  <a:srgbClr val="7030A0"/>
                </a:solidFill>
                <a:latin typeface="Balaram" pitchFamily="2" charset="0"/>
              </a:rPr>
              <a:t>-   </a:t>
            </a:r>
            <a:r>
              <a:rPr lang="en-US" sz="2000" dirty="0" err="1">
                <a:solidFill>
                  <a:srgbClr val="7030A0"/>
                </a:solidFill>
                <a:latin typeface="Balaram" pitchFamily="2" charset="0"/>
              </a:rPr>
              <a:t>Prakrta</a:t>
            </a:r>
            <a:r>
              <a:rPr lang="en-US" sz="2000" dirty="0">
                <a:solidFill>
                  <a:srgbClr val="7030A0"/>
                </a:solidFill>
                <a:latin typeface="Balaram" pitchFamily="2" charset="0"/>
              </a:rPr>
              <a:t> (3</a:t>
            </a:r>
            <a:r>
              <a:rPr lang="en-US" sz="2000" baseline="30000" dirty="0">
                <a:solidFill>
                  <a:srgbClr val="7030A0"/>
                </a:solidFill>
                <a:latin typeface="Balaram" pitchFamily="2" charset="0"/>
              </a:rPr>
              <a:t>rd</a:t>
            </a:r>
            <a:r>
              <a:rPr lang="en-US" sz="2000" dirty="0">
                <a:solidFill>
                  <a:srgbClr val="7030A0"/>
                </a:solidFill>
                <a:latin typeface="Balaram" pitchFamily="2" charset="0"/>
              </a:rPr>
              <a:t> class)</a:t>
            </a:r>
          </a:p>
          <a:p>
            <a:pPr marL="136525" indent="0">
              <a:buNone/>
            </a:pPr>
            <a:r>
              <a:rPr lang="en-US" sz="2000" dirty="0">
                <a:solidFill>
                  <a:srgbClr val="7030A0"/>
                </a:solidFill>
                <a:latin typeface="Balaram" pitchFamily="2" charset="0"/>
              </a:rPr>
              <a:t>              -   </a:t>
            </a:r>
            <a:r>
              <a:rPr lang="en-US" sz="2000" dirty="0" err="1">
                <a:solidFill>
                  <a:srgbClr val="7030A0"/>
                </a:solidFill>
                <a:latin typeface="Balaram" pitchFamily="2" charset="0"/>
              </a:rPr>
              <a:t>Madhyama</a:t>
            </a:r>
            <a:r>
              <a:rPr lang="en-US" sz="2000" dirty="0">
                <a:solidFill>
                  <a:srgbClr val="7030A0"/>
                </a:solidFill>
                <a:latin typeface="Balaram" pitchFamily="2" charset="0"/>
              </a:rPr>
              <a:t> (2</a:t>
            </a:r>
            <a:r>
              <a:rPr lang="en-US" sz="2000" baseline="30000" dirty="0">
                <a:solidFill>
                  <a:srgbClr val="7030A0"/>
                </a:solidFill>
                <a:latin typeface="Balaram" pitchFamily="2" charset="0"/>
              </a:rPr>
              <a:t>nd</a:t>
            </a:r>
            <a:r>
              <a:rPr lang="en-US" sz="2000" dirty="0">
                <a:solidFill>
                  <a:srgbClr val="7030A0"/>
                </a:solidFill>
                <a:latin typeface="Balaram" pitchFamily="2" charset="0"/>
              </a:rPr>
              <a:t> class)</a:t>
            </a:r>
          </a:p>
          <a:p>
            <a:pPr marL="136525" indent="0">
              <a:buNone/>
            </a:pPr>
            <a:r>
              <a:rPr lang="en-US" sz="2000" dirty="0">
                <a:solidFill>
                  <a:srgbClr val="7030A0"/>
                </a:solidFill>
                <a:latin typeface="Balaram" pitchFamily="2" charset="0"/>
              </a:rPr>
              <a:t>              -   </a:t>
            </a:r>
            <a:r>
              <a:rPr lang="en-US" sz="2000" dirty="0" err="1">
                <a:solidFill>
                  <a:srgbClr val="7030A0"/>
                </a:solidFill>
                <a:latin typeface="Balaram" pitchFamily="2" charset="0"/>
              </a:rPr>
              <a:t>Maha-bhagavata</a:t>
            </a:r>
            <a:r>
              <a:rPr lang="en-US" sz="2000" dirty="0">
                <a:solidFill>
                  <a:srgbClr val="7030A0"/>
                </a:solidFill>
                <a:latin typeface="Balaram" pitchFamily="2" charset="0"/>
              </a:rPr>
              <a:t> (1</a:t>
            </a:r>
            <a:r>
              <a:rPr lang="en-US" sz="2000" baseline="30000" dirty="0">
                <a:solidFill>
                  <a:srgbClr val="7030A0"/>
                </a:solidFill>
                <a:latin typeface="Balaram" pitchFamily="2" charset="0"/>
              </a:rPr>
              <a:t>st</a:t>
            </a:r>
            <a:r>
              <a:rPr lang="en-US" sz="2000" dirty="0">
                <a:solidFill>
                  <a:srgbClr val="7030A0"/>
                </a:solidFill>
                <a:latin typeface="Balaram" pitchFamily="2" charset="0"/>
              </a:rPr>
              <a:t> class</a:t>
            </a:r>
            <a:r>
              <a:rPr lang="en-US" sz="2000" dirty="0" smtClean="0">
                <a:solidFill>
                  <a:srgbClr val="7030A0"/>
                </a:solidFill>
                <a:latin typeface="Balaram" pitchFamily="2" charset="0"/>
              </a:rPr>
              <a:t>)</a:t>
            </a:r>
          </a:p>
          <a:p>
            <a:pPr marL="136525" indent="0">
              <a:buNone/>
            </a:pPr>
            <a:endParaRPr lang="en-US" sz="2000" dirty="0">
              <a:solidFill>
                <a:srgbClr val="7030A0"/>
              </a:solidFill>
              <a:latin typeface="Balaram" pitchFamily="2" charset="0"/>
            </a:endParaRPr>
          </a:p>
          <a:p>
            <a:r>
              <a:rPr lang="en-US" dirty="0" smtClean="0">
                <a:solidFill>
                  <a:srgbClr val="7030A0"/>
                </a:solidFill>
                <a:latin typeface="Balaram" pitchFamily="2" charset="0"/>
              </a:rPr>
              <a:t>Devotee is higher than </a:t>
            </a:r>
            <a:r>
              <a:rPr lang="en-US" dirty="0" err="1" smtClean="0">
                <a:solidFill>
                  <a:srgbClr val="7030A0"/>
                </a:solidFill>
                <a:latin typeface="Balaram" pitchFamily="2" charset="0"/>
              </a:rPr>
              <a:t>impersonalist</a:t>
            </a:r>
            <a:endParaRPr lang="en-US" dirty="0" smtClean="0">
              <a:solidFill>
                <a:srgbClr val="7030A0"/>
              </a:solidFill>
              <a:latin typeface="Balaram" pitchFamily="2" charset="0"/>
            </a:endParaRPr>
          </a:p>
          <a:p>
            <a:r>
              <a:rPr lang="en-US" dirty="0" smtClean="0">
                <a:solidFill>
                  <a:srgbClr val="7030A0"/>
                </a:solidFill>
                <a:latin typeface="Balaram" pitchFamily="2" charset="0"/>
              </a:rPr>
              <a:t>Destination of Maharaja </a:t>
            </a:r>
            <a:r>
              <a:rPr lang="en-US" dirty="0" err="1" smtClean="0">
                <a:solidFill>
                  <a:srgbClr val="7030A0"/>
                </a:solidFill>
                <a:latin typeface="Balaram" pitchFamily="2" charset="0"/>
              </a:rPr>
              <a:t>Parikshit</a:t>
            </a:r>
            <a:r>
              <a:rPr lang="en-US"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r>
              <a:rPr lang="en-US" sz="2000" dirty="0">
                <a:solidFill>
                  <a:srgbClr val="7030A0"/>
                </a:solidFill>
                <a:latin typeface="Balaram" pitchFamily="2" charset="0"/>
              </a:rPr>
              <a:t>              -   </a:t>
            </a:r>
            <a:r>
              <a:rPr lang="en-US" sz="2000" dirty="0" smtClean="0">
                <a:solidFill>
                  <a:srgbClr val="7030A0"/>
                </a:solidFill>
                <a:latin typeface="Balaram" pitchFamily="2" charset="0"/>
              </a:rPr>
              <a:t>Attained loving service of the Lord</a:t>
            </a:r>
            <a:endParaRPr lang="en-US" sz="2000" dirty="0">
              <a:solidFill>
                <a:srgbClr val="7030A0"/>
              </a:solidFill>
              <a:latin typeface="Balaram" pitchFamily="2" charset="0"/>
            </a:endParaRPr>
          </a:p>
          <a:p>
            <a:pPr marL="136525" indent="0">
              <a:buNone/>
            </a:pPr>
            <a:r>
              <a:rPr lang="en-US" sz="2000" dirty="0">
                <a:solidFill>
                  <a:srgbClr val="7030A0"/>
                </a:solidFill>
                <a:latin typeface="Balaram" pitchFamily="2" charset="0"/>
              </a:rPr>
              <a:t>              -   </a:t>
            </a:r>
            <a:r>
              <a:rPr lang="en-US" sz="2000" dirty="0" err="1" smtClean="0">
                <a:solidFill>
                  <a:srgbClr val="7030A0"/>
                </a:solidFill>
                <a:latin typeface="Balaram" pitchFamily="2" charset="0"/>
              </a:rPr>
              <a:t>Apavarga</a:t>
            </a:r>
            <a:r>
              <a:rPr lang="en-US" sz="2000" dirty="0" smtClean="0">
                <a:solidFill>
                  <a:srgbClr val="7030A0"/>
                </a:solidFill>
                <a:latin typeface="Balaram" pitchFamily="2" charset="0"/>
              </a:rPr>
              <a:t> (perfect stage of liberation)</a:t>
            </a:r>
          </a:p>
          <a:p>
            <a:pPr marL="136525" indent="0">
              <a:buNone/>
            </a:pPr>
            <a:endParaRPr lang="en-US" sz="2000" dirty="0" smtClean="0">
              <a:solidFill>
                <a:srgbClr val="7030A0"/>
              </a:solidFill>
              <a:latin typeface="Balaram" pitchFamily="2" charset="0"/>
            </a:endParaRPr>
          </a:p>
          <a:p>
            <a:pPr marL="136525" indent="0">
              <a:buNone/>
            </a:pPr>
            <a:endParaRPr lang="en-US" sz="2000" dirty="0">
              <a:solidFill>
                <a:srgbClr val="7030A0"/>
              </a:solidFill>
              <a:latin typeface="Balaram" pitchFamily="2" charset="0"/>
            </a:endParaRPr>
          </a:p>
          <a:p>
            <a:pPr marL="136525" indent="0">
              <a:buNone/>
            </a:pPr>
            <a:endParaRPr lang="en-US" sz="2000" dirty="0" smtClean="0">
              <a:solidFill>
                <a:srgbClr val="7030A0"/>
              </a:solidFill>
              <a:latin typeface="Balaram" pitchFamily="2" charset="0"/>
            </a:endParaRPr>
          </a:p>
          <a:p>
            <a:pPr marL="136525" indent="0">
              <a:buNone/>
            </a:pPr>
            <a:endParaRPr lang="en-US" sz="2000" dirty="0">
              <a:solidFill>
                <a:srgbClr val="7030A0"/>
              </a:solidFill>
              <a:latin typeface="Balaram" pitchFamily="2" charset="0"/>
            </a:endParaRPr>
          </a:p>
          <a:p>
            <a:pPr marL="136525" indent="0">
              <a:buNone/>
            </a:pPr>
            <a:r>
              <a:rPr lang="en-US" sz="3200" dirty="0">
                <a:solidFill>
                  <a:srgbClr val="7030A0"/>
                </a:solidFill>
                <a:latin typeface="Balaram" pitchFamily="2" charset="0"/>
              </a:rPr>
              <a:t>      </a:t>
            </a:r>
            <a:endParaRPr lang="en-US" sz="2000" dirty="0">
              <a:solidFill>
                <a:srgbClr val="7030A0"/>
              </a:solidFill>
              <a:latin typeface="Balaram" pitchFamily="2" charset="0"/>
            </a:endParaRPr>
          </a:p>
        </p:txBody>
      </p:sp>
    </p:spTree>
    <p:extLst>
      <p:ext uri="{BB962C8B-B14F-4D97-AF65-F5344CB8AC3E}">
        <p14:creationId xmlns:p14="http://schemas.microsoft.com/office/powerpoint/2010/main" val="159645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000" dirty="0" smtClean="0">
                <a:solidFill>
                  <a:srgbClr val="7030A0"/>
                </a:solidFill>
                <a:latin typeface="Balaram" pitchFamily="2" charset="0"/>
              </a:rPr>
              <a:t>              </a:t>
            </a:r>
          </a:p>
        </p:txBody>
      </p:sp>
      <p:sp>
        <p:nvSpPr>
          <p:cNvPr id="7" name="TextBox 6"/>
          <p:cNvSpPr txBox="1">
            <a:spLocks noChangeArrowheads="1"/>
          </p:cNvSpPr>
          <p:nvPr/>
        </p:nvSpPr>
        <p:spPr bwMode="auto">
          <a:xfrm>
            <a:off x="533400" y="990600"/>
            <a:ext cx="8229600" cy="3046988"/>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a:t>
            </a:r>
            <a:r>
              <a:rPr lang="en-US" sz="2400" dirty="0">
                <a:solidFill>
                  <a:schemeClr val="bg1"/>
                </a:solidFill>
                <a:latin typeface="Balaram" pitchFamily="2" charset="0"/>
              </a:rPr>
              <a:t>Simple knowledge of liberation is material knowledge. Actual freedom from material bondage is called liberation, but attainment of the transcendental service of the Lord is called the perfect stage of liberation. Such a stage is attained by knowledge and renunciation, as we have already explained (</a:t>
            </a:r>
            <a:r>
              <a:rPr lang="en-US" sz="2400" dirty="0" err="1">
                <a:solidFill>
                  <a:schemeClr val="bg1"/>
                </a:solidFill>
                <a:latin typeface="Balaram" pitchFamily="2" charset="0"/>
              </a:rPr>
              <a:t>Bhāg</a:t>
            </a:r>
            <a:r>
              <a:rPr lang="en-US" sz="2400" dirty="0">
                <a:solidFill>
                  <a:schemeClr val="bg1"/>
                </a:solidFill>
                <a:latin typeface="Balaram" pitchFamily="2" charset="0"/>
              </a:rPr>
              <a:t>. 1.2.12), and perfect knowledge, as delivered by Śrīla Śukadeva </a:t>
            </a:r>
            <a:r>
              <a:rPr lang="en-US" sz="2400" dirty="0" err="1">
                <a:solidFill>
                  <a:schemeClr val="bg1"/>
                </a:solidFill>
                <a:latin typeface="Balaram" pitchFamily="2" charset="0"/>
              </a:rPr>
              <a:t>Gosvāmī</a:t>
            </a:r>
            <a:r>
              <a:rPr lang="en-US" sz="2400" dirty="0">
                <a:solidFill>
                  <a:schemeClr val="bg1"/>
                </a:solidFill>
                <a:latin typeface="Balaram" pitchFamily="2" charset="0"/>
              </a:rPr>
              <a:t>, results in the attainment of the transcendental service of the Lord</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
        <p:nvSpPr>
          <p:cNvPr id="5" name="Content Placeholder 2"/>
          <p:cNvSpPr>
            <a:spLocks noGrp="1"/>
          </p:cNvSpPr>
          <p:nvPr>
            <p:ph idx="1"/>
          </p:nvPr>
        </p:nvSpPr>
        <p:spPr>
          <a:xfrm>
            <a:off x="838200" y="36286"/>
            <a:ext cx="75438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1.18.16   Perfect stage of liberation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Tree>
    <p:extLst>
      <p:ext uri="{BB962C8B-B14F-4D97-AF65-F5344CB8AC3E}">
        <p14:creationId xmlns:p14="http://schemas.microsoft.com/office/powerpoint/2010/main" val="182825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4038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1.18.17</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tan naḥ </a:t>
            </a:r>
            <a:r>
              <a:rPr lang="vi-VN" sz="3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paraḿ</a:t>
            </a: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puṇyam asaḿvṛtārtham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ākhyānam atyadbhuta-yoga-niṣṭham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ākhyāhy anantācaritopapannaḿ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pārīkṣitaḿ </a:t>
            </a:r>
            <a:r>
              <a:rPr lang="vi-VN"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bhāgavatābhirāmam</a:t>
            </a:r>
            <a:endPar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p:txBody>
      </p:sp>
      <p:sp>
        <p:nvSpPr>
          <p:cNvPr id="4" name="Content Placeholder 2"/>
          <p:cNvSpPr txBox="1">
            <a:spLocks/>
          </p:cNvSpPr>
          <p:nvPr/>
        </p:nvSpPr>
        <p:spPr bwMode="auto">
          <a:xfrm>
            <a:off x="319313" y="3565071"/>
            <a:ext cx="86868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	</a:t>
            </a:r>
            <a:r>
              <a:rPr lang="en-US" b="1" i="1" dirty="0">
                <a:solidFill>
                  <a:srgbClr val="7030A0"/>
                </a:solidFill>
                <a:latin typeface="Balaram" pitchFamily="2" charset="0"/>
              </a:rPr>
              <a:t>Thus please narrate to us the narrations of the Unlimited, for they are purifying and supreme. They were spoken </a:t>
            </a:r>
            <a:r>
              <a:rPr lang="en-US" b="1" i="1" dirty="0" smtClean="0">
                <a:solidFill>
                  <a:srgbClr val="7030A0"/>
                </a:solidFill>
                <a:latin typeface="Balaram" pitchFamily="2" charset="0"/>
              </a:rPr>
              <a:t>to Mahārāja</a:t>
            </a:r>
            <a:r>
              <a:rPr lang="en-US" b="1" i="1" dirty="0">
                <a:solidFill>
                  <a:srgbClr val="7030A0"/>
                </a:solidFill>
                <a:latin typeface="Balaram" pitchFamily="2" charset="0"/>
              </a:rPr>
              <a:t> Parīkṣit, and they are very dear to the pure devotees, being full of </a:t>
            </a:r>
            <a:r>
              <a:rPr lang="en-US" b="1" i="1" dirty="0" smtClean="0">
                <a:solidFill>
                  <a:srgbClr val="7030A0"/>
                </a:solidFill>
                <a:latin typeface="Balaram" pitchFamily="2" charset="0"/>
              </a:rPr>
              <a:t>bhakti-yoga. </a:t>
            </a:r>
            <a:endParaRPr lang="en-US" b="1" i="1" dirty="0">
              <a:solidFill>
                <a:srgbClr val="7030A0"/>
              </a:solidFill>
              <a:latin typeface="Balaram" pitchFamily="2" charset="0"/>
            </a:endParaRPr>
          </a:p>
        </p:txBody>
      </p:sp>
    </p:spTree>
    <p:extLst>
      <p:ext uri="{BB962C8B-B14F-4D97-AF65-F5344CB8AC3E}">
        <p14:creationId xmlns:p14="http://schemas.microsoft.com/office/powerpoint/2010/main" val="304509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sz="2000" dirty="0" smtClean="0">
                <a:solidFill>
                  <a:srgbClr val="7030A0"/>
                </a:solidFill>
                <a:latin typeface="Balaram" pitchFamily="2" charset="0"/>
              </a:rPr>
              <a:t>              </a:t>
            </a:r>
          </a:p>
        </p:txBody>
      </p:sp>
      <p:sp>
        <p:nvSpPr>
          <p:cNvPr id="7" name="TextBox 6"/>
          <p:cNvSpPr txBox="1">
            <a:spLocks noChangeArrowheads="1"/>
          </p:cNvSpPr>
          <p:nvPr/>
        </p:nvSpPr>
        <p:spPr bwMode="auto">
          <a:xfrm>
            <a:off x="457200" y="1219200"/>
            <a:ext cx="8229600" cy="3046988"/>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a:t>
            </a:r>
            <a:r>
              <a:rPr lang="en-US" sz="2400" dirty="0">
                <a:solidFill>
                  <a:schemeClr val="bg1"/>
                </a:solidFill>
                <a:latin typeface="Balaram" pitchFamily="2" charset="0"/>
              </a:rPr>
              <a:t>What was spoken to Mahārāja Parīkṣit and what is very dear to the pure devotees is Śrīmad-Bhāgavatam. Śrīmad-Bhāgavatam is mainly full of the narrations of the activities of the Supreme Unlimited, and therefore it is the science of bhakti-yoga, or the devotional service of the Lord. Thus it is para, or supreme, because although it is enriched with all knowledge and religion, it is specifically enriched with the devotional service of the Lord</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
        <p:nvSpPr>
          <p:cNvPr id="5" name="Content Placeholder 2"/>
          <p:cNvSpPr>
            <a:spLocks noGrp="1"/>
          </p:cNvSpPr>
          <p:nvPr>
            <p:ph idx="1"/>
          </p:nvPr>
        </p:nvSpPr>
        <p:spPr>
          <a:xfrm>
            <a:off x="457200" y="0"/>
            <a:ext cx="8153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1.18.17   SB very dear to pure devotees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Tree>
    <p:extLst>
      <p:ext uri="{BB962C8B-B14F-4D97-AF65-F5344CB8AC3E}">
        <p14:creationId xmlns:p14="http://schemas.microsoft.com/office/powerpoint/2010/main" val="31000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Practical Application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Content Placeholder 2"/>
          <p:cNvSpPr txBox="1">
            <a:spLocks/>
          </p:cNvSpPr>
          <p:nvPr/>
        </p:nvSpPr>
        <p:spPr bwMode="auto">
          <a:xfrm>
            <a:off x="838200" y="1676400"/>
            <a:ext cx="86868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Develop eagerness to Hear about the Lord</a:t>
            </a:r>
          </a:p>
          <a:p>
            <a:r>
              <a:rPr lang="en-US" dirty="0" smtClean="0">
                <a:solidFill>
                  <a:srgbClr val="7030A0"/>
                </a:solidFill>
                <a:latin typeface="Balaram" pitchFamily="2" charset="0"/>
              </a:rPr>
              <a:t>Take advantage of devotee association</a:t>
            </a:r>
          </a:p>
          <a:p>
            <a:r>
              <a:rPr lang="en-US" dirty="0" smtClean="0">
                <a:solidFill>
                  <a:srgbClr val="7030A0"/>
                </a:solidFill>
                <a:latin typeface="Balaram" pitchFamily="2" charset="0"/>
              </a:rPr>
              <a:t>Make Lord our exclusive shelter</a:t>
            </a:r>
          </a:p>
          <a:p>
            <a:r>
              <a:rPr lang="en-US" dirty="0" smtClean="0">
                <a:solidFill>
                  <a:srgbClr val="7030A0"/>
                </a:solidFill>
                <a:latin typeface="Balaram" pitchFamily="2" charset="0"/>
              </a:rPr>
              <a:t>Make </a:t>
            </a:r>
            <a:r>
              <a:rPr lang="en-US" dirty="0" err="1" smtClean="0">
                <a:solidFill>
                  <a:srgbClr val="7030A0"/>
                </a:solidFill>
                <a:latin typeface="Balaram" pitchFamily="2" charset="0"/>
              </a:rPr>
              <a:t>Srimad</a:t>
            </a:r>
            <a:r>
              <a:rPr lang="en-US" dirty="0" smtClean="0">
                <a:solidFill>
                  <a:srgbClr val="7030A0"/>
                </a:solidFill>
                <a:latin typeface="Balaram" pitchFamily="2" charset="0"/>
              </a:rPr>
              <a:t> </a:t>
            </a:r>
            <a:r>
              <a:rPr lang="en-US" dirty="0" err="1" smtClean="0">
                <a:solidFill>
                  <a:srgbClr val="7030A0"/>
                </a:solidFill>
                <a:latin typeface="Balaram" pitchFamily="2" charset="0"/>
              </a:rPr>
              <a:t>Bhagavatam</a:t>
            </a:r>
            <a:r>
              <a:rPr lang="en-US" dirty="0" smtClean="0">
                <a:solidFill>
                  <a:srgbClr val="7030A0"/>
                </a:solidFill>
                <a:latin typeface="Balaram" pitchFamily="2" charset="0"/>
              </a:rPr>
              <a:t> our dear most </a:t>
            </a:r>
          </a:p>
          <a:p>
            <a:pPr marL="136525" indent="0">
              <a:buNone/>
            </a:pPr>
            <a:r>
              <a:rPr lang="en-US"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endParaRPr lang="en-US" dirty="0">
              <a:solidFill>
                <a:srgbClr val="7030A0"/>
              </a:solidFill>
              <a:latin typeface="Balaram" pitchFamily="2" charset="0"/>
            </a:endParaRPr>
          </a:p>
          <a:p>
            <a:endParaRPr lang="en-US" dirty="0" smtClean="0">
              <a:solidFill>
                <a:srgbClr val="7030A0"/>
              </a:solidFill>
              <a:latin typeface="Balaram" pitchFamily="2" charset="0"/>
            </a:endParaRPr>
          </a:p>
        </p:txBody>
      </p:sp>
    </p:spTree>
    <p:extLst>
      <p:ext uri="{BB962C8B-B14F-4D97-AF65-F5344CB8AC3E}">
        <p14:creationId xmlns:p14="http://schemas.microsoft.com/office/powerpoint/2010/main" val="1121040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References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Content Placeholder 2"/>
          <p:cNvSpPr txBox="1">
            <a:spLocks/>
          </p:cNvSpPr>
          <p:nvPr/>
        </p:nvSpPr>
        <p:spPr bwMode="auto">
          <a:xfrm>
            <a:off x="228600" y="762000"/>
            <a:ext cx="8763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HH </a:t>
            </a:r>
            <a:r>
              <a:rPr lang="en-US" dirty="0" err="1" smtClean="0">
                <a:solidFill>
                  <a:srgbClr val="7030A0"/>
                </a:solidFill>
                <a:latin typeface="Balaram" pitchFamily="2" charset="0"/>
              </a:rPr>
              <a:t>Romapada</a:t>
            </a:r>
            <a:r>
              <a:rPr lang="en-US" dirty="0" smtClean="0">
                <a:solidFill>
                  <a:srgbClr val="7030A0"/>
                </a:solidFill>
                <a:latin typeface="Balaram" pitchFamily="2" charset="0"/>
              </a:rPr>
              <a:t> maharaja’s lectures on this section.</a:t>
            </a:r>
          </a:p>
          <a:p>
            <a:r>
              <a:rPr lang="en-US" dirty="0" err="1" smtClean="0">
                <a:solidFill>
                  <a:srgbClr val="7030A0"/>
                </a:solidFill>
                <a:latin typeface="Balaram" pitchFamily="2" charset="0"/>
              </a:rPr>
              <a:t>Srila</a:t>
            </a:r>
            <a:r>
              <a:rPr lang="en-US" dirty="0" smtClean="0">
                <a:solidFill>
                  <a:srgbClr val="7030A0"/>
                </a:solidFill>
                <a:latin typeface="Balaram" pitchFamily="2" charset="0"/>
              </a:rPr>
              <a:t> </a:t>
            </a:r>
            <a:r>
              <a:rPr lang="en-US" dirty="0" err="1" smtClean="0">
                <a:solidFill>
                  <a:srgbClr val="7030A0"/>
                </a:solidFill>
                <a:latin typeface="Balaram" pitchFamily="2" charset="0"/>
              </a:rPr>
              <a:t>Prabhupada’s</a:t>
            </a:r>
            <a:r>
              <a:rPr lang="en-US" dirty="0" smtClean="0">
                <a:solidFill>
                  <a:srgbClr val="7030A0"/>
                </a:solidFill>
                <a:latin typeface="Balaram" pitchFamily="2" charset="0"/>
              </a:rPr>
              <a:t> purports.</a:t>
            </a:r>
          </a:p>
          <a:p>
            <a:pPr marL="136525" indent="0">
              <a:buNone/>
            </a:pPr>
            <a:r>
              <a:rPr lang="en-US"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endParaRPr lang="en-US" dirty="0">
              <a:solidFill>
                <a:srgbClr val="7030A0"/>
              </a:solidFill>
              <a:latin typeface="Balaram" pitchFamily="2" charset="0"/>
            </a:endParaRPr>
          </a:p>
          <a:p>
            <a:endParaRPr lang="en-US" dirty="0" smtClean="0">
              <a:solidFill>
                <a:srgbClr val="7030A0"/>
              </a:solidFill>
              <a:latin typeface="Balaram" pitchFamily="2" charset="0"/>
            </a:endParaRPr>
          </a:p>
        </p:txBody>
      </p:sp>
      <p:pic>
        <p:nvPicPr>
          <p:cNvPr id="4" name="Picture 2" descr="C:\Users\pranathv\Pictures\SPsmile.jpg"/>
          <p:cNvPicPr>
            <a:picLocks noChangeAspect="1" noChangeArrowheads="1"/>
          </p:cNvPicPr>
          <p:nvPr/>
        </p:nvPicPr>
        <p:blipFill>
          <a:blip r:embed="rId3" cstate="print"/>
          <a:srcRect/>
          <a:stretch>
            <a:fillRect/>
          </a:stretch>
        </p:blipFill>
        <p:spPr bwMode="auto">
          <a:xfrm>
            <a:off x="5181600" y="2362200"/>
            <a:ext cx="3810000" cy="4267200"/>
          </a:xfrm>
          <a:prstGeom prst="rect">
            <a:avLst/>
          </a:prstGeom>
          <a:noFill/>
        </p:spPr>
      </p:pic>
      <p:sp>
        <p:nvSpPr>
          <p:cNvPr id="2" name="Rectangle 1"/>
          <p:cNvSpPr/>
          <p:nvPr/>
        </p:nvSpPr>
        <p:spPr>
          <a:xfrm>
            <a:off x="183002" y="4419600"/>
            <a:ext cx="4846198" cy="523220"/>
          </a:xfrm>
          <a:prstGeom prst="rect">
            <a:avLst/>
          </a:prstGeom>
        </p:spPr>
        <p:txBody>
          <a:bodyPr wrap="none">
            <a:spAutoFit/>
          </a:bodyPr>
          <a:lstStyle/>
          <a:p>
            <a:r>
              <a:rPr lang="en-US" sz="2800" dirty="0">
                <a:solidFill>
                  <a:schemeClr val="bg1"/>
                </a:solidFill>
                <a:latin typeface="Balaram" pitchFamily="2" charset="0"/>
              </a:rPr>
              <a:t>All </a:t>
            </a:r>
            <a:r>
              <a:rPr lang="en-US" sz="2800" dirty="0" smtClean="0">
                <a:solidFill>
                  <a:schemeClr val="bg1"/>
                </a:solidFill>
                <a:latin typeface="Balaram" pitchFamily="2" charset="0"/>
              </a:rPr>
              <a:t>glories to </a:t>
            </a:r>
            <a:r>
              <a:rPr lang="en-US" sz="2800" dirty="0" err="1" smtClean="0">
                <a:solidFill>
                  <a:schemeClr val="bg1"/>
                </a:solidFill>
                <a:latin typeface="Balaram" pitchFamily="2" charset="0"/>
              </a:rPr>
              <a:t>Srila</a:t>
            </a:r>
            <a:r>
              <a:rPr lang="en-US" sz="2800" dirty="0" smtClean="0">
                <a:solidFill>
                  <a:schemeClr val="bg1"/>
                </a:solidFill>
                <a:latin typeface="Balaram" pitchFamily="2" charset="0"/>
              </a:rPr>
              <a:t> </a:t>
            </a:r>
            <a:r>
              <a:rPr lang="en-US" sz="2800" dirty="0" err="1" smtClean="0">
                <a:solidFill>
                  <a:schemeClr val="bg1"/>
                </a:solidFill>
                <a:latin typeface="Balaram" pitchFamily="2" charset="0"/>
              </a:rPr>
              <a:t>Prabhupada</a:t>
            </a:r>
            <a:r>
              <a:rPr lang="en-US" sz="2800" dirty="0" smtClean="0">
                <a:solidFill>
                  <a:schemeClr val="bg1"/>
                </a:solidFill>
                <a:latin typeface="Balaram" pitchFamily="2" charset="0"/>
              </a:rPr>
              <a:t>!</a:t>
            </a:r>
            <a:endParaRPr lang="en-US" sz="2800" dirty="0">
              <a:solidFill>
                <a:schemeClr val="bg1"/>
              </a:solidFill>
              <a:latin typeface="Balaram" pitchFamily="2" charset="0"/>
            </a:endParaRPr>
          </a:p>
        </p:txBody>
      </p:sp>
    </p:spTree>
    <p:extLst>
      <p:ext uri="{BB962C8B-B14F-4D97-AF65-F5344CB8AC3E}">
        <p14:creationId xmlns:p14="http://schemas.microsoft.com/office/powerpoint/2010/main" val="26704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8077200" cy="1447800"/>
          </a:xfrm>
        </p:spPr>
        <p:txBody>
          <a:bodyPr>
            <a:normAutofit fontScale="90000"/>
          </a:bodyPr>
          <a:lstStyle/>
          <a:p>
            <a:pPr indent="304800" fontAlgn="auto">
              <a:spcAft>
                <a:spcPts val="0"/>
              </a:spcAft>
              <a:defRPr/>
            </a:pP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abhadresu</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nityam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bhagavata-sevaya</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bhagavaty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uttama-sloke</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bhaktir</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bhavati</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naisthiki</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endParaRPr lang="en-US" dirty="0"/>
          </a:p>
        </p:txBody>
      </p:sp>
      <p:sp>
        <p:nvSpPr>
          <p:cNvPr id="4099" name="Content Placeholder 2"/>
          <p:cNvSpPr>
            <a:spLocks noGrp="1"/>
          </p:cNvSpPr>
          <p:nvPr>
            <p:ph idx="1"/>
          </p:nvPr>
        </p:nvSpPr>
        <p:spPr>
          <a:xfrm>
            <a:off x="228600" y="3352800"/>
            <a:ext cx="8305800" cy="2895600"/>
          </a:xfrm>
        </p:spPr>
        <p:txBody>
          <a:bodyPr/>
          <a:lstStyle/>
          <a:p>
            <a:pPr>
              <a:buNone/>
            </a:pPr>
            <a:r>
              <a:rPr lang="en-US" sz="2400" b="1" i="1" dirty="0" smtClean="0">
                <a:solidFill>
                  <a:srgbClr val="7030A0"/>
                </a:solidFill>
                <a:latin typeface="Balaram" pitchFamily="2" charset="0"/>
              </a:rPr>
              <a:t>Translation</a:t>
            </a:r>
            <a:r>
              <a:rPr lang="en-US" sz="2400" b="1" i="1" dirty="0">
                <a:solidFill>
                  <a:srgbClr val="7030A0"/>
                </a:solidFill>
                <a:latin typeface="Balaram" pitchFamily="2" charset="0"/>
              </a:rPr>
              <a:t>: By </a:t>
            </a:r>
            <a:r>
              <a:rPr lang="en-US" sz="2400" b="1" i="1" dirty="0" smtClean="0">
                <a:solidFill>
                  <a:srgbClr val="7030A0"/>
                </a:solidFill>
                <a:latin typeface="Balaram" pitchFamily="2" charset="0"/>
              </a:rPr>
              <a:t>regular attendance in classes on the</a:t>
            </a:r>
          </a:p>
          <a:p>
            <a:pPr>
              <a:buNone/>
            </a:pPr>
            <a:r>
              <a:rPr lang="en-US" sz="2400" b="1" i="1" dirty="0" err="1" smtClean="0">
                <a:solidFill>
                  <a:srgbClr val="7030A0"/>
                </a:solidFill>
                <a:latin typeface="Balaram" pitchFamily="2" charset="0"/>
              </a:rPr>
              <a:t>Bhagavatam</a:t>
            </a:r>
            <a:r>
              <a:rPr lang="en-US" sz="2400" b="1" i="1" dirty="0" smtClean="0">
                <a:solidFill>
                  <a:srgbClr val="7030A0"/>
                </a:solidFill>
                <a:latin typeface="Balaram" pitchFamily="2" charset="0"/>
              </a:rPr>
              <a:t> and by rendering of service to the pure devotee,</a:t>
            </a:r>
          </a:p>
          <a:p>
            <a:pPr>
              <a:buNone/>
            </a:pPr>
            <a:r>
              <a:rPr lang="en-US" sz="2400" b="1" i="1" dirty="0" smtClean="0">
                <a:solidFill>
                  <a:srgbClr val="7030A0"/>
                </a:solidFill>
                <a:latin typeface="Balaram" pitchFamily="2" charset="0"/>
              </a:rPr>
              <a:t>all that is troublesome to the heart is almost completely</a:t>
            </a:r>
          </a:p>
          <a:p>
            <a:pPr>
              <a:buNone/>
            </a:pPr>
            <a:r>
              <a:rPr lang="en-US" sz="2400" b="1" i="1" dirty="0" smtClean="0">
                <a:solidFill>
                  <a:srgbClr val="7030A0"/>
                </a:solidFill>
                <a:latin typeface="Balaram" pitchFamily="2" charset="0"/>
              </a:rPr>
              <a:t>destroyed, and loving service unto the Personality of</a:t>
            </a:r>
          </a:p>
          <a:p>
            <a:pPr>
              <a:buNone/>
            </a:pPr>
            <a:r>
              <a:rPr lang="en-US" sz="2400" b="1" i="1" dirty="0" smtClean="0">
                <a:solidFill>
                  <a:srgbClr val="7030A0"/>
                </a:solidFill>
                <a:latin typeface="Balaram" pitchFamily="2" charset="0"/>
              </a:rPr>
              <a:t>Godhead, who is praised with transcendental songs, is</a:t>
            </a:r>
          </a:p>
          <a:p>
            <a:pPr>
              <a:buNone/>
            </a:pPr>
            <a:r>
              <a:rPr lang="en-US" sz="2400" b="1" i="1" dirty="0" smtClean="0">
                <a:solidFill>
                  <a:srgbClr val="7030A0"/>
                </a:solidFill>
                <a:latin typeface="Balaram" pitchFamily="2" charset="0"/>
              </a:rPr>
              <a:t>established as an irrevocable fact.</a:t>
            </a:r>
          </a:p>
          <a:p>
            <a:endParaRPr lang="en-US" dirty="0" smtClean="0"/>
          </a:p>
        </p:txBody>
      </p:sp>
      <p:pic>
        <p:nvPicPr>
          <p:cNvPr id="4100" name="Picture 3" descr="C:\Users\Sarva\Pictures\_MG_0089.JPG"/>
          <p:cNvPicPr>
            <a:picLocks noChangeAspect="1" noChangeArrowheads="1"/>
          </p:cNvPicPr>
          <p:nvPr/>
        </p:nvPicPr>
        <p:blipFill>
          <a:blip r:embed="rId3" cstate="print"/>
          <a:srcRect/>
          <a:stretch>
            <a:fillRect/>
          </a:stretch>
        </p:blipFill>
        <p:spPr bwMode="auto">
          <a:xfrm>
            <a:off x="228600" y="1143000"/>
            <a:ext cx="2286000" cy="1524000"/>
          </a:xfrm>
          <a:prstGeom prst="rect">
            <a:avLst/>
          </a:prstGeom>
          <a:noFill/>
          <a:ln w="9525">
            <a:noFill/>
            <a:miter lim="800000"/>
            <a:headEnd/>
            <a:tailEnd/>
          </a:ln>
        </p:spPr>
      </p:pic>
      <p:sp>
        <p:nvSpPr>
          <p:cNvPr id="5" name="Title 1"/>
          <p:cNvSpPr txBox="1">
            <a:spLocks/>
          </p:cNvSpPr>
          <p:nvPr/>
        </p:nvSpPr>
        <p:spPr>
          <a:xfrm>
            <a:off x="2514600" y="76200"/>
            <a:ext cx="45720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Balaram" pitchFamily="2" charset="0"/>
                <a:ea typeface="+mj-ea"/>
                <a:cs typeface="+mj-cs"/>
              </a:rPr>
              <a:t>SB 1.2.18</a:t>
            </a: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4495800" cy="1828800"/>
          </a:xfrm>
        </p:spPr>
        <p:txBody>
          <a:bodyPr/>
          <a:lstStyle/>
          <a:p>
            <a:pPr marL="136525" indent="0" algn="ctr">
              <a:buNone/>
            </a:pPr>
            <a:r>
              <a:rPr lang="en-US" sz="3600" b="1" i="1" dirty="0" smtClean="0">
                <a:solidFill>
                  <a:schemeClr val="bg1"/>
                </a:solidFill>
                <a:latin typeface="Balaram" pitchFamily="2" charset="0"/>
              </a:rPr>
              <a:t>SB 1.18.10 – 17</a:t>
            </a:r>
          </a:p>
          <a:p>
            <a:pPr marL="136525" indent="0" algn="ctr">
              <a:buNone/>
            </a:pPr>
            <a:r>
              <a:rPr lang="en-US" sz="3600" b="1" dirty="0" smtClean="0">
                <a:solidFill>
                  <a:srgbClr val="7030A0"/>
                </a:solidFill>
                <a:latin typeface="Balaram" pitchFamily="2" charset="0"/>
              </a:rPr>
              <a:t>Eagerness to Hear about the Lord</a:t>
            </a:r>
            <a:endParaRPr lang="en-US" sz="3600" b="1" dirty="0">
              <a:solidFill>
                <a:srgbClr val="7030A0"/>
              </a:solidFill>
              <a:latin typeface="Balaram" pitchFamily="2" charset="0"/>
            </a:endParaRPr>
          </a:p>
        </p:txBody>
      </p:sp>
      <p:pic>
        <p:nvPicPr>
          <p:cNvPr id="9218" name="Picture 2" descr="http://krishnaecofarm.webs.com/25-Krsna&amp;C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
            <a:ext cx="3962400" cy="630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858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Section outline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2" name="Rectangle 1"/>
          <p:cNvSpPr/>
          <p:nvPr/>
        </p:nvSpPr>
        <p:spPr>
          <a:xfrm>
            <a:off x="838200" y="1463457"/>
            <a:ext cx="7924800" cy="3108543"/>
          </a:xfrm>
          <a:prstGeom prst="rect">
            <a:avLst/>
          </a:prstGeom>
        </p:spPr>
        <p:txBody>
          <a:bodyPr wrap="square">
            <a:spAutoFit/>
          </a:bodyPr>
          <a:lstStyle/>
          <a:p>
            <a:r>
              <a:rPr lang="en-US" sz="2800" b="1" i="1" dirty="0" smtClean="0">
                <a:solidFill>
                  <a:srgbClr val="7030A0"/>
                </a:solidFill>
                <a:latin typeface="Balaram" pitchFamily="2" charset="0"/>
              </a:rPr>
              <a:t>10 - 11     Glories of Hearing about the </a:t>
            </a:r>
            <a:r>
              <a:rPr lang="en-US" sz="2800" b="1" i="1" dirty="0" smtClean="0">
                <a:solidFill>
                  <a:srgbClr val="7030A0"/>
                </a:solidFill>
                <a:latin typeface="Balaram" pitchFamily="2" charset="0"/>
              </a:rPr>
              <a:t>Lord</a:t>
            </a:r>
            <a:endParaRPr lang="en-US" sz="2800" b="1" i="1" dirty="0" smtClean="0">
              <a:solidFill>
                <a:srgbClr val="7030A0"/>
              </a:solidFill>
              <a:latin typeface="Balaram" pitchFamily="2" charset="0"/>
            </a:endParaRPr>
          </a:p>
          <a:p>
            <a:endParaRPr lang="en-US" sz="2800" b="1" i="1" dirty="0">
              <a:solidFill>
                <a:srgbClr val="7030A0"/>
              </a:solidFill>
              <a:latin typeface="Balaram" pitchFamily="2" charset="0"/>
            </a:endParaRPr>
          </a:p>
          <a:p>
            <a:pPr marL="514350" indent="-514350">
              <a:buAutoNum type="arabicPlain" startAt="12"/>
            </a:pPr>
            <a:r>
              <a:rPr lang="en-US" sz="2800" b="1" i="1" dirty="0" smtClean="0">
                <a:solidFill>
                  <a:srgbClr val="7030A0"/>
                </a:solidFill>
                <a:latin typeface="Balaram" pitchFamily="2" charset="0"/>
              </a:rPr>
              <a:t>           Sages fully satisfied by hearing</a:t>
            </a:r>
          </a:p>
          <a:p>
            <a:endParaRPr lang="en-US" sz="2800" b="1" i="1" dirty="0" smtClean="0">
              <a:solidFill>
                <a:srgbClr val="7030A0"/>
              </a:solidFill>
              <a:latin typeface="Balaram" pitchFamily="2" charset="0"/>
            </a:endParaRPr>
          </a:p>
          <a:p>
            <a:pPr marL="514350" indent="-514350">
              <a:buAutoNum type="arabicPlain" startAt="13"/>
            </a:pPr>
            <a:r>
              <a:rPr lang="en-US" sz="2800" b="1" i="1" dirty="0" smtClean="0">
                <a:solidFill>
                  <a:srgbClr val="7030A0"/>
                </a:solidFill>
                <a:latin typeface="Balaram" pitchFamily="2" charset="0"/>
              </a:rPr>
              <a:t>           Glories of associating with Pure devotees</a:t>
            </a:r>
          </a:p>
          <a:p>
            <a:endParaRPr lang="en-US" sz="2800" b="1" i="1" dirty="0" smtClean="0">
              <a:solidFill>
                <a:srgbClr val="7030A0"/>
              </a:solidFill>
              <a:latin typeface="Balaram" pitchFamily="2" charset="0"/>
            </a:endParaRPr>
          </a:p>
          <a:p>
            <a:r>
              <a:rPr lang="en-US" sz="2800" b="1" i="1" dirty="0" smtClean="0">
                <a:solidFill>
                  <a:srgbClr val="7030A0"/>
                </a:solidFill>
                <a:latin typeface="Balaram" pitchFamily="2" charset="0"/>
              </a:rPr>
              <a:t>14 - 17     Sages express eagerness to </a:t>
            </a:r>
            <a:r>
              <a:rPr lang="en-US" sz="2800" b="1" i="1" smtClean="0">
                <a:solidFill>
                  <a:srgbClr val="7030A0"/>
                </a:solidFill>
                <a:latin typeface="Balaram" pitchFamily="2" charset="0"/>
              </a:rPr>
              <a:t>hear </a:t>
            </a:r>
            <a:r>
              <a:rPr lang="en-US" sz="2800" b="1" i="1" smtClean="0">
                <a:solidFill>
                  <a:srgbClr val="7030A0"/>
                </a:solidFill>
                <a:latin typeface="Balaram" pitchFamily="2" charset="0"/>
              </a:rPr>
              <a:t>more</a:t>
            </a:r>
            <a:endParaRPr lang="en-US" sz="2800" b="1" i="1" dirty="0" smtClean="0">
              <a:solidFill>
                <a:srgbClr val="7030A0"/>
              </a:solidFill>
              <a:latin typeface="Balaram" pitchFamily="2" charset="0"/>
            </a:endParaRPr>
          </a:p>
        </p:txBody>
      </p:sp>
    </p:spTree>
    <p:extLst>
      <p:ext uri="{BB962C8B-B14F-4D97-AF65-F5344CB8AC3E}">
        <p14:creationId xmlns:p14="http://schemas.microsoft.com/office/powerpoint/2010/main" val="3094851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4038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1.18.10</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yā yāḥ kathā bhagavataḥ</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kathanīyoru-karmaṇaḥ</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guṇa-karmāśrayāḥ pumbhiḥ</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saḿsevyās tā </a:t>
            </a:r>
            <a:r>
              <a:rPr lang="vi-VN"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bubhūṣubhih</a:t>
            </a:r>
            <a:r>
              <a:rPr lang="vi-VN"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hlinkClick r:id="rId3"/>
              </a:rPr>
              <a:t>̣</a:t>
            </a:r>
            <a:endPar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p:txBody>
      </p:sp>
      <p:sp>
        <p:nvSpPr>
          <p:cNvPr id="4" name="Content Placeholder 2"/>
          <p:cNvSpPr txBox="1">
            <a:spLocks/>
          </p:cNvSpPr>
          <p:nvPr/>
        </p:nvSpPr>
        <p:spPr bwMode="auto">
          <a:xfrm>
            <a:off x="-304800" y="3733800"/>
            <a:ext cx="6104165"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	Those </a:t>
            </a:r>
            <a:r>
              <a:rPr lang="en-US" b="1" i="1" dirty="0">
                <a:solidFill>
                  <a:srgbClr val="7030A0"/>
                </a:solidFill>
                <a:latin typeface="Balaram" pitchFamily="2" charset="0"/>
              </a:rPr>
              <a:t>who are desirous of achieving complete </a:t>
            </a:r>
            <a:r>
              <a:rPr lang="en-US" b="1" i="1" dirty="0" smtClean="0">
                <a:solidFill>
                  <a:srgbClr val="7030A0"/>
                </a:solidFill>
                <a:latin typeface="Balaram" pitchFamily="2" charset="0"/>
              </a:rPr>
              <a:t>perfection in </a:t>
            </a:r>
            <a:r>
              <a:rPr lang="en-US" b="1" i="1" dirty="0">
                <a:solidFill>
                  <a:srgbClr val="7030A0"/>
                </a:solidFill>
                <a:latin typeface="Balaram" pitchFamily="2" charset="0"/>
              </a:rPr>
              <a:t>life must </a:t>
            </a:r>
            <a:r>
              <a:rPr lang="en-US" b="1" i="1" dirty="0">
                <a:solidFill>
                  <a:schemeClr val="bg1"/>
                </a:solidFill>
                <a:latin typeface="Balaram" pitchFamily="2" charset="0"/>
              </a:rPr>
              <a:t>submissively hear </a:t>
            </a:r>
            <a:r>
              <a:rPr lang="en-US" b="1" i="1" dirty="0">
                <a:solidFill>
                  <a:srgbClr val="7030A0"/>
                </a:solidFill>
                <a:latin typeface="Balaram" pitchFamily="2" charset="0"/>
              </a:rPr>
              <a:t>all topics that are connected with the transcendental activities and qualities of the Personality of Godhead, who acts wonderfully</a:t>
            </a:r>
            <a:r>
              <a:rPr lang="en-US" b="1" i="1" dirty="0" smtClean="0">
                <a:solidFill>
                  <a:srgbClr val="7030A0"/>
                </a:solidFill>
                <a:latin typeface="Balaram" pitchFamily="2" charset="0"/>
              </a:rPr>
              <a:t>.</a:t>
            </a:r>
            <a:endParaRPr lang="en-US" b="1" i="1" dirty="0">
              <a:solidFill>
                <a:srgbClr val="7030A0"/>
              </a:solidFill>
              <a:latin typeface="Balaram" pitchFamily="2" charset="0"/>
            </a:endParaRPr>
          </a:p>
        </p:txBody>
      </p:sp>
      <p:pic>
        <p:nvPicPr>
          <p:cNvPr id="1026" name="Picture 2" descr="http://t2.gstatic.com/images?q=tbn:ANd9GcS5KSpKDew9QOawQRw5VzlkBiTyOh2FatYdvHDU90T06tqB1KZ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962400"/>
            <a:ext cx="3192235" cy="26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1.18.10   Glories of Hearing about the Lord</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smtClean="0">
                <a:solidFill>
                  <a:srgbClr val="7030A0"/>
                </a:solidFill>
                <a:latin typeface="Balaram" pitchFamily="2" charset="0"/>
              </a:rPr>
              <a:t>Pushes one towards eternal life (BG 4.9)</a:t>
            </a:r>
          </a:p>
          <a:p>
            <a:r>
              <a:rPr lang="en-US" sz="2400" dirty="0" smtClean="0">
                <a:solidFill>
                  <a:srgbClr val="7030A0"/>
                </a:solidFill>
                <a:latin typeface="Balaram" pitchFamily="2" charset="0"/>
              </a:rPr>
              <a:t>Remedy for counteracting birth, death etc.</a:t>
            </a:r>
          </a:p>
          <a:p>
            <a:r>
              <a:rPr lang="en-US" sz="2400" dirty="0" smtClean="0">
                <a:solidFill>
                  <a:srgbClr val="7030A0"/>
                </a:solidFill>
                <a:latin typeface="Balaram" pitchFamily="2" charset="0"/>
              </a:rPr>
              <a:t>Gives Transcendental bliss.</a:t>
            </a:r>
          </a:p>
          <a:p>
            <a:r>
              <a:rPr lang="en-US" sz="2400" dirty="0" smtClean="0">
                <a:solidFill>
                  <a:srgbClr val="7030A0"/>
                </a:solidFill>
                <a:latin typeface="Balaram" pitchFamily="2" charset="0"/>
              </a:rPr>
              <a:t>Goal of Human life</a:t>
            </a:r>
          </a:p>
        </p:txBody>
      </p:sp>
      <p:sp>
        <p:nvSpPr>
          <p:cNvPr id="5" name="TextBox 4"/>
          <p:cNvSpPr txBox="1">
            <a:spLocks noChangeArrowheads="1"/>
          </p:cNvSpPr>
          <p:nvPr/>
        </p:nvSpPr>
        <p:spPr bwMode="auto">
          <a:xfrm>
            <a:off x="76200" y="2590800"/>
            <a:ext cx="5913209" cy="4154984"/>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a:t>
            </a:r>
            <a:r>
              <a:rPr lang="en-US" sz="2400" dirty="0">
                <a:solidFill>
                  <a:schemeClr val="bg1"/>
                </a:solidFill>
                <a:latin typeface="Balaram" pitchFamily="2" charset="0"/>
              </a:rPr>
              <a:t>Systematic hearing means knowing Him gradually in truth and fact, and this knowing Him in truth and fact means attaining eternal life, as stated in the Bhagavad-gītā. Such transcendental, glorified activities of Lord Śrī Kṛṣṇa are the prescribed remedy for counteracting the process of birth, death, old age and </a:t>
            </a:r>
            <a:r>
              <a:rPr lang="en-US" sz="2400" dirty="0" smtClean="0">
                <a:solidFill>
                  <a:schemeClr val="bg1"/>
                </a:solidFill>
                <a:latin typeface="Balaram" pitchFamily="2" charset="0"/>
              </a:rPr>
              <a:t>disease. </a:t>
            </a:r>
            <a:r>
              <a:rPr lang="en-US" sz="2400" dirty="0">
                <a:solidFill>
                  <a:schemeClr val="bg1"/>
                </a:solidFill>
                <a:latin typeface="Balaram" pitchFamily="2" charset="0"/>
              </a:rPr>
              <a:t>The culmination of such a </a:t>
            </a:r>
            <a:r>
              <a:rPr lang="en-US" sz="2400" dirty="0" err="1">
                <a:solidFill>
                  <a:schemeClr val="bg1"/>
                </a:solidFill>
                <a:latin typeface="Balaram" pitchFamily="2" charset="0"/>
              </a:rPr>
              <a:t>perfectional</a:t>
            </a:r>
            <a:r>
              <a:rPr lang="en-US" sz="2400" dirty="0">
                <a:solidFill>
                  <a:schemeClr val="bg1"/>
                </a:solidFill>
                <a:latin typeface="Balaram" pitchFamily="2" charset="0"/>
              </a:rPr>
              <a:t> stage of life is the goal of human life and the attainment of transcendental </a:t>
            </a:r>
            <a:r>
              <a:rPr lang="en-US" sz="2400" dirty="0" smtClean="0">
                <a:solidFill>
                  <a:schemeClr val="bg1"/>
                </a:solidFill>
                <a:latin typeface="Balaram" pitchFamily="2" charset="0"/>
              </a:rPr>
              <a:t>bliss.”</a:t>
            </a:r>
            <a:endParaRPr lang="en-US" sz="2400" b="1" dirty="0">
              <a:solidFill>
                <a:schemeClr val="bg1"/>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romapadaswami.com/allfiles/images/hearing%20S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785" y="3334655"/>
            <a:ext cx="307521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1" presetClass="entr" presetSubtype="0"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5410200" cy="3276600"/>
          </a:xfrm>
        </p:spPr>
        <p:txBody>
          <a:bodyPr/>
          <a:lstStyle/>
          <a:p>
            <a:pPr marL="136525" indent="0" algn="ctr">
              <a:buNone/>
            </a:pPr>
            <a:r>
              <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1.18.11</a:t>
            </a:r>
            <a:endPar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ṛṣaya ūcuḥ</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sūta jīva samāḥ saumya</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śāśvatīr viśadaḿ yaśaḥ</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yas tvaḿ śaḿsasi kṛṣṇasya</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martyānām amṛtaḿ hi </a:t>
            </a:r>
            <a:r>
              <a:rPr lang="vi-VN"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naḥ</a:t>
            </a:r>
            <a:endPar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p:txBody>
      </p:sp>
      <p:sp>
        <p:nvSpPr>
          <p:cNvPr id="4" name="Content Placeholder 2"/>
          <p:cNvSpPr txBox="1">
            <a:spLocks/>
          </p:cNvSpPr>
          <p:nvPr/>
        </p:nvSpPr>
        <p:spPr bwMode="auto">
          <a:xfrm>
            <a:off x="-76200" y="3276600"/>
            <a:ext cx="57912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    The </a:t>
            </a:r>
            <a:r>
              <a:rPr lang="en-US" b="1" i="1" dirty="0">
                <a:solidFill>
                  <a:srgbClr val="7030A0"/>
                </a:solidFill>
                <a:latin typeface="Balaram" pitchFamily="2" charset="0"/>
              </a:rPr>
              <a:t>good sages said: </a:t>
            </a:r>
            <a:r>
              <a:rPr lang="en-US" b="1" i="1" dirty="0" smtClean="0">
                <a:solidFill>
                  <a:srgbClr val="7030A0"/>
                </a:solidFill>
                <a:latin typeface="Balaram" pitchFamily="2" charset="0"/>
              </a:rPr>
              <a:t>O grave</a:t>
            </a:r>
            <a:r>
              <a:rPr lang="en-US" b="1" i="1" dirty="0">
                <a:solidFill>
                  <a:srgbClr val="7030A0"/>
                </a:solidFill>
                <a:latin typeface="Balaram" pitchFamily="2" charset="0"/>
              </a:rPr>
              <a:t> Sūta </a:t>
            </a:r>
            <a:r>
              <a:rPr lang="en-US" b="1" i="1" dirty="0" err="1">
                <a:solidFill>
                  <a:srgbClr val="7030A0"/>
                </a:solidFill>
                <a:latin typeface="Balaram" pitchFamily="2" charset="0"/>
              </a:rPr>
              <a:t>Gosvāmī</a:t>
            </a:r>
            <a:r>
              <a:rPr lang="en-US" b="1" i="1" dirty="0">
                <a:solidFill>
                  <a:srgbClr val="7030A0"/>
                </a:solidFill>
                <a:latin typeface="Balaram" pitchFamily="2" charset="0"/>
              </a:rPr>
              <a:t>! May you live many years and have eternal fame, for you are speaking very nicely about the activities of Lord Kṛṣṇa, the Personality of Godhead. This is just like nectar for mortal beings like </a:t>
            </a:r>
            <a:r>
              <a:rPr lang="en-US" b="1" i="1" dirty="0" smtClean="0">
                <a:solidFill>
                  <a:srgbClr val="7030A0"/>
                </a:solidFill>
                <a:latin typeface="Balaram" pitchFamily="2" charset="0"/>
              </a:rPr>
              <a:t>us.</a:t>
            </a:r>
            <a:endParaRPr lang="en-US" b="1" i="1" dirty="0">
              <a:solidFill>
                <a:srgbClr val="7030A0"/>
              </a:solidFill>
              <a:latin typeface="Balaram" pitchFamily="2" charset="0"/>
            </a:endParaRPr>
          </a:p>
        </p:txBody>
      </p:sp>
      <p:pic>
        <p:nvPicPr>
          <p:cNvPr id="1026" name="Picture 2" descr="http://www.iskconbangalore.org/sites/default/files/Krishna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76800"/>
            <a:ext cx="3429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S1Tng7CapalMVhmtRzu3PxZ6RqS9OHg2IUyBeNhlXclg9CoQ8Pw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971800"/>
            <a:ext cx="297180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varnasrama.org/~bhakticambodia/Bhakticombodia.com/Newsletter%20pics/525.govind/balaraama-krishna-with-cow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9600" y="304800"/>
            <a:ext cx="3149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8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1.18.11   All Transcendental Lord</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6324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Activities are all Transcendental </a:t>
            </a:r>
            <a:r>
              <a:rPr lang="en-US" sz="1200" dirty="0" smtClean="0">
                <a:solidFill>
                  <a:srgbClr val="7030A0"/>
                </a:solidFill>
                <a:latin typeface="Balaram" pitchFamily="2" charset="0"/>
              </a:rPr>
              <a:t>(BG 4.9)</a:t>
            </a:r>
          </a:p>
          <a:p>
            <a:pPr marL="136525" indent="0">
              <a:buNone/>
            </a:pPr>
            <a:r>
              <a:rPr lang="en-US" dirty="0" smtClean="0">
                <a:solidFill>
                  <a:srgbClr val="7030A0"/>
                </a:solidFill>
                <a:latin typeface="Balaram" pitchFamily="2" charset="0"/>
              </a:rPr>
              <a:t>          </a:t>
            </a:r>
            <a:r>
              <a:rPr lang="en-US" sz="2000" dirty="0" smtClean="0">
                <a:solidFill>
                  <a:srgbClr val="7030A0"/>
                </a:solidFill>
                <a:latin typeface="Balaram" pitchFamily="2" charset="0"/>
              </a:rPr>
              <a:t>-   Does not act / take birth like us</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His body is not material / changeable like us.</a:t>
            </a:r>
            <a:endParaRPr lang="en-US" dirty="0" smtClean="0">
              <a:solidFill>
                <a:srgbClr val="7030A0"/>
              </a:solidFill>
              <a:latin typeface="Balaram" pitchFamily="2" charset="0"/>
            </a:endParaRPr>
          </a:p>
          <a:p>
            <a:r>
              <a:rPr lang="en-US" dirty="0" smtClean="0">
                <a:solidFill>
                  <a:srgbClr val="7030A0"/>
                </a:solidFill>
                <a:latin typeface="Balaram" pitchFamily="2" charset="0"/>
              </a:rPr>
              <a:t>One who understands has no re-birth </a:t>
            </a:r>
          </a:p>
          <a:p>
            <a:pPr marL="136525" indent="0">
              <a:buNone/>
            </a:pPr>
            <a:r>
              <a:rPr lang="en-US" sz="2000" dirty="0" smtClean="0">
                <a:solidFill>
                  <a:srgbClr val="7030A0"/>
                </a:solidFill>
                <a:latin typeface="Balaram" pitchFamily="2" charset="0"/>
              </a:rPr>
              <a:t>              </a:t>
            </a:r>
            <a:r>
              <a:rPr lang="en-US" sz="2000" dirty="0">
                <a:solidFill>
                  <a:srgbClr val="7030A0"/>
                </a:solidFill>
                <a:latin typeface="Balaram" pitchFamily="2" charset="0"/>
              </a:rPr>
              <a:t>-   </a:t>
            </a:r>
            <a:r>
              <a:rPr lang="en-US" sz="2000" dirty="0" smtClean="0">
                <a:solidFill>
                  <a:srgbClr val="7030A0"/>
                </a:solidFill>
                <a:latin typeface="Balaram" pitchFamily="2" charset="0"/>
              </a:rPr>
              <a:t>Admitted into Spiritual realm</a:t>
            </a:r>
          </a:p>
          <a:p>
            <a:pPr marL="136525" indent="0">
              <a:buNone/>
            </a:pPr>
            <a:r>
              <a:rPr lang="en-US" sz="2000" dirty="0" smtClean="0">
                <a:solidFill>
                  <a:srgbClr val="7030A0"/>
                </a:solidFill>
                <a:latin typeface="Balaram" pitchFamily="2" charset="0"/>
              </a:rPr>
              <a:t>              -   Engages in Transcendental loving service</a:t>
            </a:r>
          </a:p>
        </p:txBody>
      </p:sp>
      <p:sp>
        <p:nvSpPr>
          <p:cNvPr id="5" name="TextBox 4"/>
          <p:cNvSpPr txBox="1">
            <a:spLocks noChangeArrowheads="1"/>
          </p:cNvSpPr>
          <p:nvPr/>
        </p:nvSpPr>
        <p:spPr bwMode="auto">
          <a:xfrm>
            <a:off x="304800" y="4168676"/>
            <a:ext cx="6248400" cy="2308324"/>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a:t>
            </a:r>
            <a:r>
              <a:rPr lang="en-US" sz="2400" dirty="0">
                <a:solidFill>
                  <a:schemeClr val="bg1"/>
                </a:solidFill>
                <a:latin typeface="Balaram" pitchFamily="2" charset="0"/>
              </a:rPr>
              <a:t>Therefore, the more we hear about the transcendental activities of the Lord, as they are stated in the Bhagavad-gītā and Śrīmad-Bhāgavatam, the more we can know about His transcendental nature and thus make definite progress on the path back to Godhead</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pic>
        <p:nvPicPr>
          <p:cNvPr id="2050" name="Picture 2" descr="http://radhadesh.com/sites/default/files/imagecache/full_content_no_sidebars/changing-bodies2-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289" y="657224"/>
            <a:ext cx="2181225" cy="3228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krishna.org/images/Krishna/KrishnaBir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114" y="4038600"/>
            <a:ext cx="1905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1"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19285</TotalTime>
  <Words>1463</Words>
  <Application>Microsoft Office PowerPoint</Application>
  <PresentationFormat>On-screen Show (4:3)</PresentationFormat>
  <Paragraphs>316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  Srimad              bhagavataM       1.18.10 – 17</vt:lpstr>
      <vt:lpstr>SB 1.2.4 narayanam namaskrtyam    naram caiva narottamam     devim sarasvatim vyasam    tato jayam udirayet  </vt:lpstr>
      <vt:lpstr> nasta-prayesy abhadresu nityaḿ bhagavata-sevaya bhagavaty uttama-sloke bhaktir bhavati naisthiki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1.1.18-23</dc:title>
  <dc:creator>Sarva</dc:creator>
  <cp:lastModifiedBy>Port of Seattle User</cp:lastModifiedBy>
  <cp:revision>1204</cp:revision>
  <dcterms:created xsi:type="dcterms:W3CDTF">2010-03-08T23:08:30Z</dcterms:created>
  <dcterms:modified xsi:type="dcterms:W3CDTF">2012-12-08T01:53:15Z</dcterms:modified>
</cp:coreProperties>
</file>