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7"/>
  </p:notesMasterIdLst>
  <p:sldIdLst>
    <p:sldId id="263" r:id="rId2"/>
    <p:sldId id="327" r:id="rId3"/>
    <p:sldId id="262" r:id="rId4"/>
    <p:sldId id="264" r:id="rId5"/>
    <p:sldId id="288" r:id="rId6"/>
    <p:sldId id="287" r:id="rId7"/>
    <p:sldId id="271" r:id="rId8"/>
    <p:sldId id="266" r:id="rId9"/>
    <p:sldId id="329" r:id="rId10"/>
    <p:sldId id="331" r:id="rId11"/>
    <p:sldId id="333" r:id="rId12"/>
    <p:sldId id="334" r:id="rId13"/>
    <p:sldId id="335" r:id="rId14"/>
    <p:sldId id="336" r:id="rId15"/>
    <p:sldId id="338" r:id="rId16"/>
    <p:sldId id="339" r:id="rId17"/>
    <p:sldId id="340" r:id="rId18"/>
    <p:sldId id="341" r:id="rId19"/>
    <p:sldId id="342" r:id="rId20"/>
    <p:sldId id="344" r:id="rId21"/>
    <p:sldId id="345" r:id="rId22"/>
    <p:sldId id="346" r:id="rId23"/>
    <p:sldId id="347" r:id="rId24"/>
    <p:sldId id="348" r:id="rId25"/>
    <p:sldId id="349" r:id="rId26"/>
    <p:sldId id="350" r:id="rId27"/>
    <p:sldId id="351" r:id="rId28"/>
    <p:sldId id="352" r:id="rId29"/>
    <p:sldId id="353" r:id="rId30"/>
    <p:sldId id="355" r:id="rId31"/>
    <p:sldId id="354" r:id="rId32"/>
    <p:sldId id="356" r:id="rId33"/>
    <p:sldId id="357" r:id="rId34"/>
    <p:sldId id="285" r:id="rId35"/>
    <p:sldId id="281"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75" autoAdjust="0"/>
  </p:normalViewPr>
  <p:slideViewPr>
    <p:cSldViewPr>
      <p:cViewPr>
        <p:scale>
          <a:sx n="80" d="100"/>
          <a:sy n="80" d="100"/>
        </p:scale>
        <p:origin x="-1074" y="-30"/>
      </p:cViewPr>
      <p:guideLst>
        <p:guide orient="horz" pos="2160"/>
        <p:guide pos="2880"/>
      </p:guideLst>
    </p:cSldViewPr>
  </p:slideViewPr>
  <p:outlineViewPr>
    <p:cViewPr>
      <p:scale>
        <a:sx n="33" d="100"/>
        <a:sy n="33" d="100"/>
      </p:scale>
      <p:origin x="258" y="39729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0041A-1C35-405B-8B0A-1E2412C01F5E}" type="datetimeFigureOut">
              <a:rPr lang="en-US" smtClean="0"/>
              <a:t>11/16/2012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B453-FFD7-4663-9D39-2492E2221672}" type="slidenum">
              <a:rPr lang="en-US" smtClean="0"/>
              <a:t>‹#›</a:t>
            </a:fld>
            <a:endParaRPr lang="en-US"/>
          </a:p>
        </p:txBody>
      </p:sp>
    </p:spTree>
    <p:extLst>
      <p:ext uri="{BB962C8B-B14F-4D97-AF65-F5344CB8AC3E}">
        <p14:creationId xmlns:p14="http://schemas.microsoft.com/office/powerpoint/2010/main" val="21793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a/asvatthama"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vedabase.net/b/brahmastra" TargetMode="External"/><Relationship Id="rId5" Type="http://schemas.openxmlformats.org/officeDocument/2006/relationships/hyperlink" Target="http://vedabase.net/a/arjuna" TargetMode="External"/><Relationship Id="rId4" Type="http://schemas.openxmlformats.org/officeDocument/2006/relationships/hyperlink" Target="http://vedabase.net/p/pariksi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8</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17</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18</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19</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20</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21</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22</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23</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24</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25</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26</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9</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27</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28</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29</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30</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31</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32</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33</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10</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11</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12</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13</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14</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15</a:t>
            </a:fld>
            <a:endParaRPr lang="en-US"/>
          </a:p>
        </p:txBody>
      </p:sp>
    </p:spTree>
    <p:extLst>
      <p:ext uri="{BB962C8B-B14F-4D97-AF65-F5344CB8AC3E}">
        <p14:creationId xmlns:p14="http://schemas.microsoft.com/office/powerpoint/2010/main" val="1391983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assurances and challenges made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are never exaggerations of his real power. The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The </a:t>
            </a:r>
            <a:r>
              <a:rPr lang="en-US" sz="1200" b="0" i="0" kern="1200" dirty="0" err="1" smtClean="0">
                <a:solidFill>
                  <a:schemeClr val="tx1"/>
                </a:solidFill>
                <a:effectLst/>
                <a:latin typeface="+mn-lt"/>
                <a:ea typeface="+mn-ea"/>
                <a:cs typeface="+mn-cs"/>
              </a:rPr>
              <a:t>Pāṇḍavas</a:t>
            </a:r>
            <a:r>
              <a:rPr lang="en-US" sz="1200" b="0" i="0" kern="1200" dirty="0" smtClean="0">
                <a:solidFill>
                  <a:schemeClr val="tx1"/>
                </a:solidFill>
                <a:effectLst/>
                <a:latin typeface="+mn-lt"/>
                <a:ea typeface="+mn-ea"/>
                <a:cs typeface="+mn-cs"/>
              </a:rPr>
              <a:t>, by their unalloyed devotional service and full surrender unto the Lord, made it possible for the Lord to become a chariot driver or sometimes their letter messenger. Such duties executed by the Lord for His devotee are always very pleasing to the Lord because the Lord wants to render service to His unalloyed devotee, whose life has no other engagement than to serve the Lord with full love and devotion.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grandson of </a:t>
            </a:r>
            <a:r>
              <a:rPr lang="en-US" sz="1200" b="0" i="0" kern="1200" dirty="0" err="1" smtClean="0">
                <a:solidFill>
                  <a:schemeClr val="tx1"/>
                </a:solidFill>
                <a:effectLst/>
                <a:latin typeface="+mn-lt"/>
                <a:ea typeface="+mn-ea"/>
                <a:cs typeface="+mn-cs"/>
                <a:hlinkClick r:id="rId5"/>
              </a:rPr>
              <a:t>Arjuna</a:t>
            </a:r>
            <a:r>
              <a:rPr lang="en-US" sz="1200" b="0" i="0" kern="1200" dirty="0" smtClean="0">
                <a:solidFill>
                  <a:schemeClr val="tx1"/>
                </a:solidFill>
                <a:effectLst/>
                <a:latin typeface="+mn-lt"/>
                <a:ea typeface="+mn-ea"/>
                <a:cs typeface="+mn-cs"/>
              </a:rPr>
              <a:t>, the celebrated friendly servitor of the Lord, was a pure devotee of the Lord like his grandfather, and therefore the Lord was always with him, even from the time when he was helplessly lying in the womb of his mother and was attacked by the blazing </a:t>
            </a:r>
            <a:r>
              <a:rPr lang="en-US" sz="1200" b="0" i="0" kern="1200" dirty="0" err="1" smtClean="0">
                <a:solidFill>
                  <a:schemeClr val="tx1"/>
                </a:solidFill>
                <a:effectLst/>
                <a:latin typeface="+mn-lt"/>
                <a:ea typeface="+mn-ea"/>
                <a:cs typeface="+mn-cs"/>
                <a:hlinkClick r:id="rId6"/>
              </a:rPr>
              <a:t>brahmāstra</a:t>
            </a:r>
            <a:r>
              <a:rPr lang="en-US" sz="1200" b="0" i="0" kern="1200" dirty="0" smtClean="0">
                <a:solidFill>
                  <a:schemeClr val="tx1"/>
                </a:solidFill>
                <a:effectLst/>
                <a:latin typeface="+mn-lt"/>
                <a:ea typeface="+mn-ea"/>
                <a:cs typeface="+mn-cs"/>
              </a:rPr>
              <a:t> weapon </a:t>
            </a:r>
            <a:r>
              <a:rPr lang="en-US" sz="1200" b="0" i="0" kern="1200" dirty="0" err="1" smtClean="0">
                <a:solidFill>
                  <a:schemeClr val="tx1"/>
                </a:solidFill>
                <a:effectLst/>
                <a:latin typeface="+mn-lt"/>
                <a:ea typeface="+mn-ea"/>
                <a:cs typeface="+mn-cs"/>
              </a:rPr>
              <a:t>of</a:t>
            </a:r>
            <a:r>
              <a:rPr lang="en-US" sz="1200" b="0" i="0" kern="1200" dirty="0" err="1" smtClean="0">
                <a:solidFill>
                  <a:schemeClr val="tx1"/>
                </a:solidFill>
                <a:effectLst/>
                <a:latin typeface="+mn-lt"/>
                <a:ea typeface="+mn-ea"/>
                <a:cs typeface="+mn-cs"/>
                <a:hlinkClick r:id="rId7"/>
              </a:rPr>
              <a:t>Aśvatthāmā</a:t>
            </a:r>
            <a:r>
              <a:rPr lang="en-US" sz="1200" b="0" i="0" kern="1200" dirty="0" smtClean="0">
                <a:solidFill>
                  <a:schemeClr val="tx1"/>
                </a:solidFill>
                <a:effectLst/>
                <a:latin typeface="+mn-lt"/>
                <a:ea typeface="+mn-ea"/>
                <a:cs typeface="+mn-cs"/>
              </a:rPr>
              <a:t>. A devotee is always under the protection of the Lord, and therefore the assurance of protection by </a:t>
            </a:r>
            <a:r>
              <a:rPr lang="en-US" sz="1200" b="0" i="0" kern="1200" dirty="0" smtClean="0">
                <a:solidFill>
                  <a:schemeClr val="tx1"/>
                </a:solidFill>
                <a:effectLst/>
                <a:latin typeface="+mn-lt"/>
                <a:ea typeface="+mn-ea"/>
                <a:cs typeface="+mn-cs"/>
                <a:hlinkClick r:id="rId3"/>
              </a:rPr>
              <a:t>Mahārāja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4"/>
              </a:rPr>
              <a:t>Parīkṣit</a:t>
            </a:r>
            <a:r>
              <a:rPr lang="en-US" sz="1200" b="0" i="0" kern="1200" dirty="0" smtClean="0">
                <a:solidFill>
                  <a:schemeClr val="tx1"/>
                </a:solidFill>
                <a:effectLst/>
                <a:latin typeface="+mn-lt"/>
                <a:ea typeface="+mn-ea"/>
                <a:cs typeface="+mn-cs"/>
              </a:rPr>
              <a:t> could never be without meaning. The personality of religion accepted this fact and thus thanked the King for his being true to his exalted position.</a:t>
            </a:r>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16</a:t>
            </a:fld>
            <a:endParaRPr lang="en-US"/>
          </a:p>
        </p:txBody>
      </p:sp>
    </p:spTree>
    <p:extLst>
      <p:ext uri="{BB962C8B-B14F-4D97-AF65-F5344CB8AC3E}">
        <p14:creationId xmlns:p14="http://schemas.microsoft.com/office/powerpoint/2010/main" val="139198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p>
        </p:txBody>
      </p:sp>
      <p:sp>
        <p:nvSpPr>
          <p:cNvPr id="310296" name="Rectangle 24"/>
          <p:cNvSpPr>
            <a:spLocks noGrp="1" noChangeArrowheads="1"/>
          </p:cNvSpPr>
          <p:nvPr>
            <p:ph type="ftr" sz="quarter" idx="3"/>
          </p:nvPr>
        </p:nvSpPr>
        <p:spPr/>
        <p:txBody>
          <a:bodyPr/>
          <a:lstStyle>
            <a:lvl1pPr>
              <a:defRPr/>
            </a:lvl1pPr>
          </a:lstStyle>
          <a:p>
            <a:endParaRPr lang="en-US"/>
          </a:p>
        </p:txBody>
      </p:sp>
      <p:sp>
        <p:nvSpPr>
          <p:cNvPr id="310297" name="Rectangle 25"/>
          <p:cNvSpPr>
            <a:spLocks noGrp="1" noChangeArrowheads="1"/>
          </p:cNvSpPr>
          <p:nvPr>
            <p:ph type="sldNum" sz="quarter" idx="4"/>
          </p:nvPr>
        </p:nvSpPr>
        <p:spPr/>
        <p:txBody>
          <a:bodyPr/>
          <a:lstStyle>
            <a:lvl1pPr>
              <a:defRPr/>
            </a:lvl1pPr>
          </a:lstStyle>
          <a:p>
            <a:fld id="{266ED846-559C-4124-B7F6-FD77554AE84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1C6EFB-981E-448D-BDD3-F61BB826CB37}" type="slidenum">
              <a:rPr lang="en-US"/>
              <a:pPr/>
              <a:t>‹#›</a:t>
            </a:fld>
            <a:endParaRPr lang="en-US"/>
          </a:p>
        </p:txBody>
      </p:sp>
    </p:spTree>
    <p:extLst>
      <p:ext uri="{BB962C8B-B14F-4D97-AF65-F5344CB8AC3E}">
        <p14:creationId xmlns:p14="http://schemas.microsoft.com/office/powerpoint/2010/main" val="21429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8A4D2-111D-476D-8D0E-3FBCCA0D57DD}" type="slidenum">
              <a:rPr lang="en-US"/>
              <a:pPr/>
              <a:t>‹#›</a:t>
            </a:fld>
            <a:endParaRPr lang="en-US"/>
          </a:p>
        </p:txBody>
      </p:sp>
    </p:spTree>
    <p:extLst>
      <p:ext uri="{BB962C8B-B14F-4D97-AF65-F5344CB8AC3E}">
        <p14:creationId xmlns:p14="http://schemas.microsoft.com/office/powerpoint/2010/main" val="284188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7C8A9-79D8-4AA7-ADD1-E174B06D0CD2}" type="slidenum">
              <a:rPr lang="en-US"/>
              <a:pPr>
                <a:defRPr/>
              </a:pPr>
              <a:t>‹#›</a:t>
            </a:fld>
            <a:endParaRPr lang="en-US"/>
          </a:p>
        </p:txBody>
      </p:sp>
    </p:spTree>
    <p:extLst>
      <p:ext uri="{BB962C8B-B14F-4D97-AF65-F5344CB8AC3E}">
        <p14:creationId xmlns:p14="http://schemas.microsoft.com/office/powerpoint/2010/main" val="1269809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46BD1-F139-4DA3-844B-DDFC6104FE74}" type="slidenum">
              <a:rPr lang="en-US"/>
              <a:pPr/>
              <a:t>‹#›</a:t>
            </a:fld>
            <a:endParaRPr lang="en-US"/>
          </a:p>
        </p:txBody>
      </p:sp>
    </p:spTree>
    <p:extLst>
      <p:ext uri="{BB962C8B-B14F-4D97-AF65-F5344CB8AC3E}">
        <p14:creationId xmlns:p14="http://schemas.microsoft.com/office/powerpoint/2010/main" val="416329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D8FE0-0B5F-4417-A000-4763CF965387}" type="slidenum">
              <a:rPr lang="en-US"/>
              <a:pPr/>
              <a:t>‹#›</a:t>
            </a:fld>
            <a:endParaRPr lang="en-US"/>
          </a:p>
        </p:txBody>
      </p:sp>
    </p:spTree>
    <p:extLst>
      <p:ext uri="{BB962C8B-B14F-4D97-AF65-F5344CB8AC3E}">
        <p14:creationId xmlns:p14="http://schemas.microsoft.com/office/powerpoint/2010/main" val="230582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C373D-A18E-4147-8B12-B7CAC9CCD582}" type="slidenum">
              <a:rPr lang="en-US"/>
              <a:pPr/>
              <a:t>‹#›</a:t>
            </a:fld>
            <a:endParaRPr lang="en-US"/>
          </a:p>
        </p:txBody>
      </p:sp>
    </p:spTree>
    <p:extLst>
      <p:ext uri="{BB962C8B-B14F-4D97-AF65-F5344CB8AC3E}">
        <p14:creationId xmlns:p14="http://schemas.microsoft.com/office/powerpoint/2010/main" val="31337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98E1CD-CE6D-4227-96D7-CE416ADCE387}" type="slidenum">
              <a:rPr lang="en-US"/>
              <a:pPr/>
              <a:t>‹#›</a:t>
            </a:fld>
            <a:endParaRPr lang="en-US"/>
          </a:p>
        </p:txBody>
      </p:sp>
    </p:spTree>
    <p:extLst>
      <p:ext uri="{BB962C8B-B14F-4D97-AF65-F5344CB8AC3E}">
        <p14:creationId xmlns:p14="http://schemas.microsoft.com/office/powerpoint/2010/main" val="6386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559E4-3368-407B-9447-66C4E8478E0C}" type="slidenum">
              <a:rPr lang="en-US"/>
              <a:pPr/>
              <a:t>‹#›</a:t>
            </a:fld>
            <a:endParaRPr lang="en-US"/>
          </a:p>
        </p:txBody>
      </p:sp>
    </p:spTree>
    <p:extLst>
      <p:ext uri="{BB962C8B-B14F-4D97-AF65-F5344CB8AC3E}">
        <p14:creationId xmlns:p14="http://schemas.microsoft.com/office/powerpoint/2010/main" val="483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8A59DB-4DC6-44BE-BF0A-0FB91AB096C0}" type="slidenum">
              <a:rPr lang="en-US"/>
              <a:pPr/>
              <a:t>‹#›</a:t>
            </a:fld>
            <a:endParaRPr lang="en-US"/>
          </a:p>
        </p:txBody>
      </p:sp>
    </p:spTree>
    <p:extLst>
      <p:ext uri="{BB962C8B-B14F-4D97-AF65-F5344CB8AC3E}">
        <p14:creationId xmlns:p14="http://schemas.microsoft.com/office/powerpoint/2010/main" val="70332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8EE74-80F3-437C-98E6-6502FBE50DC9}" type="slidenum">
              <a:rPr lang="en-US"/>
              <a:pPr/>
              <a:t>‹#›</a:t>
            </a:fld>
            <a:endParaRPr lang="en-US"/>
          </a:p>
        </p:txBody>
      </p:sp>
    </p:spTree>
    <p:extLst>
      <p:ext uri="{BB962C8B-B14F-4D97-AF65-F5344CB8AC3E}">
        <p14:creationId xmlns:p14="http://schemas.microsoft.com/office/powerpoint/2010/main" val="63664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C336A-CDEC-4331-B06B-214D9F8973B3}" type="slidenum">
              <a:rPr lang="en-US"/>
              <a:pPr/>
              <a:t>‹#›</a:t>
            </a:fld>
            <a:endParaRPr lang="en-US"/>
          </a:p>
        </p:txBody>
      </p:sp>
    </p:spTree>
    <p:extLst>
      <p:ext uri="{BB962C8B-B14F-4D97-AF65-F5344CB8AC3E}">
        <p14:creationId xmlns:p14="http://schemas.microsoft.com/office/powerpoint/2010/main" val="93412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B5609D0-CBEF-46B9-94CE-A167A961AD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hyperlink" Target="http://vedabase.net/y/yatah" TargetMode="External"/><Relationship Id="rId13" Type="http://schemas.openxmlformats.org/officeDocument/2006/relationships/hyperlink" Target="http://vedabase.net/b/bheda" TargetMode="External"/><Relationship Id="rId3" Type="http://schemas.openxmlformats.org/officeDocument/2006/relationships/hyperlink" Target="http://srimadbhagavatam.com/en" TargetMode="External"/><Relationship Id="rId7" Type="http://schemas.openxmlformats.org/officeDocument/2006/relationships/hyperlink" Target="http://vedabase.net/b/bijani" TargetMode="External"/><Relationship Id="rId12" Type="http://schemas.openxmlformats.org/officeDocument/2006/relationships/hyperlink" Target="http://vedabase.net/v/vaky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vedabase.net/k/klesa" TargetMode="External"/><Relationship Id="rId11" Type="http://schemas.openxmlformats.org/officeDocument/2006/relationships/hyperlink" Target="http://vedabase.net/t/tam" TargetMode="External"/><Relationship Id="rId5" Type="http://schemas.openxmlformats.org/officeDocument/2006/relationships/hyperlink" Target="http://vedabase.net/v/vayam" TargetMode="External"/><Relationship Id="rId10" Type="http://schemas.openxmlformats.org/officeDocument/2006/relationships/hyperlink" Target="http://vedabase.net/p/purusam" TargetMode="External"/><Relationship Id="rId4" Type="http://schemas.openxmlformats.org/officeDocument/2006/relationships/hyperlink" Target="http://vedabase.net/n/na" TargetMode="External"/><Relationship Id="rId9" Type="http://schemas.openxmlformats.org/officeDocument/2006/relationships/hyperlink" Target="http://vedabase.net/s/syuh" TargetMode="External"/><Relationship Id="rId14" Type="http://schemas.openxmlformats.org/officeDocument/2006/relationships/hyperlink" Target="http://vedabase.net/v/vimohitah"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vedabase.net/k/karma" TargetMode="External"/><Relationship Id="rId3" Type="http://schemas.openxmlformats.org/officeDocument/2006/relationships/hyperlink" Target="http://srimadbhagavatam.com/en" TargetMode="External"/><Relationship Id="rId7" Type="http://schemas.openxmlformats.org/officeDocument/2006/relationships/hyperlink" Target="http://vedabase.net/s/sankhy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vedabase.net/k/kapila" TargetMode="External"/><Relationship Id="rId11" Type="http://schemas.openxmlformats.org/officeDocument/2006/relationships/hyperlink" Target="http://vedabase.net/d/darsana" TargetMode="External"/><Relationship Id="rId5" Type="http://schemas.openxmlformats.org/officeDocument/2006/relationships/hyperlink" Target="http://vedabase.net/y/yoga" TargetMode="External"/><Relationship Id="rId10" Type="http://schemas.openxmlformats.org/officeDocument/2006/relationships/hyperlink" Target="http://vedabase.net/v/vedanta" TargetMode="External"/><Relationship Id="rId4" Type="http://schemas.openxmlformats.org/officeDocument/2006/relationships/hyperlink" Target="http://vedabase.net/g/gautama" TargetMode="External"/><Relationship Id="rId9" Type="http://schemas.openxmlformats.org/officeDocument/2006/relationships/hyperlink" Target="http://vedabase.net/m/mimamsa"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vedabase.net/p/pariksit" TargetMode="External"/><Relationship Id="rId3" Type="http://schemas.openxmlformats.org/officeDocument/2006/relationships/hyperlink" Target="http://srimadbhagavatam.com/en" TargetMode="External"/><Relationship Id="rId7" Type="http://schemas.openxmlformats.org/officeDocument/2006/relationships/hyperlink" Target="http://vedabase.net/m/maharaj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vedabase.net/p/purana" TargetMode="External"/><Relationship Id="rId5" Type="http://schemas.openxmlformats.org/officeDocument/2006/relationships/hyperlink" Target="http://vedabase.net/p/padma" TargetMode="External"/><Relationship Id="rId4" Type="http://schemas.openxmlformats.org/officeDocument/2006/relationships/hyperlink" Target="http://vedabase.net/k/kali"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vedabase.net/d/daivam" TargetMode="External"/><Relationship Id="rId13" Type="http://schemas.openxmlformats.org/officeDocument/2006/relationships/hyperlink" Target="http://vedabase.net/a/apare" TargetMode="External"/><Relationship Id="rId3" Type="http://schemas.openxmlformats.org/officeDocument/2006/relationships/hyperlink" Target="http://srimadbhagavatam.com/en" TargetMode="External"/><Relationship Id="rId7" Type="http://schemas.openxmlformats.org/officeDocument/2006/relationships/hyperlink" Target="http://vedabase.net/a/atmanah" TargetMode="External"/><Relationship Id="rId12" Type="http://schemas.openxmlformats.org/officeDocument/2006/relationships/hyperlink" Target="http://vedabase.net/s/svabhava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vedabase.net/a/atmanam" TargetMode="External"/><Relationship Id="rId11" Type="http://schemas.openxmlformats.org/officeDocument/2006/relationships/hyperlink" Target="http://vedabase.net/k/karma" TargetMode="External"/><Relationship Id="rId5" Type="http://schemas.openxmlformats.org/officeDocument/2006/relationships/hyperlink" Target="http://vedabase.net/v/vasana" TargetMode="External"/><Relationship Id="rId10" Type="http://schemas.openxmlformats.org/officeDocument/2006/relationships/hyperlink" Target="http://vedabase.net/p/pare" TargetMode="External"/><Relationship Id="rId4" Type="http://schemas.openxmlformats.org/officeDocument/2006/relationships/hyperlink" Target="http://vedabase.net/v/vikalpa" TargetMode="External"/><Relationship Id="rId9" Type="http://schemas.openxmlformats.org/officeDocument/2006/relationships/hyperlink" Target="http://vedabase.net/a/anye" TargetMode="External"/><Relationship Id="rId14" Type="http://schemas.openxmlformats.org/officeDocument/2006/relationships/hyperlink" Target="http://vedabase.net/p/prabhu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vedabase.net/k/karma" TargetMode="External"/><Relationship Id="rId13" Type="http://schemas.openxmlformats.org/officeDocument/2006/relationships/hyperlink" Target="http://vedabase.net/g/gita" TargetMode="External"/><Relationship Id="rId3" Type="http://schemas.openxmlformats.org/officeDocument/2006/relationships/hyperlink" Target="http://srimadbhagavatam.com/en" TargetMode="External"/><Relationship Id="rId7" Type="http://schemas.openxmlformats.org/officeDocument/2006/relationships/hyperlink" Target="http://vedabase.net/s/sankhya" TargetMode="External"/><Relationship Id="rId12" Type="http://schemas.openxmlformats.org/officeDocument/2006/relationships/hyperlink" Target="http://vedabase.net/b/brahman" TargetMode="External"/><Relationship Id="rId2" Type="http://schemas.openxmlformats.org/officeDocument/2006/relationships/notesSlide" Target="../notesSlides/notesSlide7.xml"/><Relationship Id="rId16" Type="http://schemas.openxmlformats.org/officeDocument/2006/relationships/hyperlink" Target="http://vedabase.net/k/krsna" TargetMode="External"/><Relationship Id="rId1" Type="http://schemas.openxmlformats.org/officeDocument/2006/relationships/slideLayout" Target="../slideLayouts/slideLayout2.xml"/><Relationship Id="rId6" Type="http://schemas.openxmlformats.org/officeDocument/2006/relationships/hyperlink" Target="http://vedabase.net/k/kapila" TargetMode="External"/><Relationship Id="rId11" Type="http://schemas.openxmlformats.org/officeDocument/2006/relationships/hyperlink" Target="http://vedabase.net/d/darsana" TargetMode="External"/><Relationship Id="rId5" Type="http://schemas.openxmlformats.org/officeDocument/2006/relationships/hyperlink" Target="http://vedabase.net/y/yoga" TargetMode="External"/><Relationship Id="rId15" Type="http://schemas.openxmlformats.org/officeDocument/2006/relationships/hyperlink" Target="http://vedabase.net/s/samhita" TargetMode="External"/><Relationship Id="rId10" Type="http://schemas.openxmlformats.org/officeDocument/2006/relationships/hyperlink" Target="http://vedabase.net/v/vedanta" TargetMode="External"/><Relationship Id="rId4" Type="http://schemas.openxmlformats.org/officeDocument/2006/relationships/hyperlink" Target="http://vedabase.net/g/gautama" TargetMode="External"/><Relationship Id="rId9" Type="http://schemas.openxmlformats.org/officeDocument/2006/relationships/hyperlink" Target="http://vedabase.net/m/mimamsa" TargetMode="External"/><Relationship Id="rId14" Type="http://schemas.openxmlformats.org/officeDocument/2006/relationships/hyperlink" Target="http://vedabase.net/b/brahma"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vedabase.net/v/vimrsa" TargetMode="External"/><Relationship Id="rId3" Type="http://schemas.openxmlformats.org/officeDocument/2006/relationships/hyperlink" Target="http://srimadbhagavatam.com/en" TargetMode="External"/><Relationship Id="rId7" Type="http://schemas.openxmlformats.org/officeDocument/2006/relationships/hyperlink" Target="http://vedabase.net/r/rajar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vedabase.net/n/niscayah" TargetMode="External"/><Relationship Id="rId5" Type="http://schemas.openxmlformats.org/officeDocument/2006/relationships/hyperlink" Target="http://vedabase.net/a/api" TargetMode="External"/><Relationship Id="rId4" Type="http://schemas.openxmlformats.org/officeDocument/2006/relationships/hyperlink" Target="http://vedabase.net/i/iti" TargetMode="External"/><Relationship Id="rId9" Type="http://schemas.openxmlformats.org/officeDocument/2006/relationships/hyperlink" Target="http://vedabase.net/s/sv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vedabase.net/p/pariksit" TargetMode="External"/><Relationship Id="rId4" Type="http://schemas.openxmlformats.org/officeDocument/2006/relationships/hyperlink" Target="http://vedabase.net/m/maharaja"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vedabase.net/p/pravadati" TargetMode="External"/><Relationship Id="rId13" Type="http://schemas.openxmlformats.org/officeDocument/2006/relationships/hyperlink" Target="http://vedabase.net/m/manasa" TargetMode="External"/><Relationship Id="rId3" Type="http://schemas.openxmlformats.org/officeDocument/2006/relationships/hyperlink" Target="http://srimadbhagavatam.com/en" TargetMode="External"/><Relationship Id="rId7" Type="http://schemas.openxmlformats.org/officeDocument/2006/relationships/hyperlink" Target="http://vedabase.net/d/dharme" TargetMode="External"/><Relationship Id="rId12" Type="http://schemas.openxmlformats.org/officeDocument/2006/relationships/hyperlink" Target="http://vedabase.net/s/samahitena" TargetMode="External"/><Relationship Id="rId17" Type="http://schemas.openxmlformats.org/officeDocument/2006/relationships/hyperlink" Target="http://vedabase.net/p/pariksit" TargetMode="External"/><Relationship Id="rId2" Type="http://schemas.openxmlformats.org/officeDocument/2006/relationships/notesSlide" Target="../notesSlides/notesSlide10.xml"/><Relationship Id="rId16" Type="http://schemas.openxmlformats.org/officeDocument/2006/relationships/hyperlink" Target="http://vedabase.net/t/tam" TargetMode="External"/><Relationship Id="rId1" Type="http://schemas.openxmlformats.org/officeDocument/2006/relationships/slideLayout" Target="../slideLayouts/slideLayout2.xml"/><Relationship Id="rId6" Type="http://schemas.openxmlformats.org/officeDocument/2006/relationships/hyperlink" Target="http://vedabase.net/e/evam" TargetMode="External"/><Relationship Id="rId11" Type="http://schemas.openxmlformats.org/officeDocument/2006/relationships/hyperlink" Target="http://vedabase.net/s/sattamah" TargetMode="External"/><Relationship Id="rId5" Type="http://schemas.openxmlformats.org/officeDocument/2006/relationships/hyperlink" Target="http://vedabase.net/u/uvaca" TargetMode="External"/><Relationship Id="rId15" Type="http://schemas.openxmlformats.org/officeDocument/2006/relationships/hyperlink" Target="http://vedabase.net/p/paryacasta" TargetMode="External"/><Relationship Id="rId10" Type="http://schemas.openxmlformats.org/officeDocument/2006/relationships/hyperlink" Target="http://vedabase.net/d/dvija" TargetMode="External"/><Relationship Id="rId4" Type="http://schemas.openxmlformats.org/officeDocument/2006/relationships/hyperlink" Target="http://vedabase.net/s/suta" TargetMode="External"/><Relationship Id="rId9" Type="http://schemas.openxmlformats.org/officeDocument/2006/relationships/hyperlink" Target="http://vedabase.net/s/sa" TargetMode="External"/><Relationship Id="rId14" Type="http://schemas.openxmlformats.org/officeDocument/2006/relationships/hyperlink" Target="http://vedabase.net/v/vikhedah"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vedabase.net/v/vrsa" TargetMode="External"/><Relationship Id="rId13" Type="http://schemas.openxmlformats.org/officeDocument/2006/relationships/hyperlink" Target="http://vedabase.net/k/krtah" TargetMode="External"/><Relationship Id="rId3" Type="http://schemas.openxmlformats.org/officeDocument/2006/relationships/hyperlink" Target="http://srimadbhagavatam.com/en" TargetMode="External"/><Relationship Id="rId7" Type="http://schemas.openxmlformats.org/officeDocument/2006/relationships/hyperlink" Target="http://vedabase.net/j/jna" TargetMode="External"/><Relationship Id="rId12" Type="http://schemas.openxmlformats.org/officeDocument/2006/relationships/hyperlink" Target="http://vedabase.net/a/adharma" TargetMode="External"/><Relationship Id="rId2" Type="http://schemas.openxmlformats.org/officeDocument/2006/relationships/notesSlide" Target="../notesSlides/notesSlide12.xml"/><Relationship Id="rId16" Type="http://schemas.openxmlformats.org/officeDocument/2006/relationships/hyperlink" Target="http://vedabase.net/b/bhavet" TargetMode="External"/><Relationship Id="rId1" Type="http://schemas.openxmlformats.org/officeDocument/2006/relationships/slideLayout" Target="../slideLayouts/slideLayout2.xml"/><Relationship Id="rId6" Type="http://schemas.openxmlformats.org/officeDocument/2006/relationships/hyperlink" Target="http://vedabase.net/d/dharma" TargetMode="External"/><Relationship Id="rId11" Type="http://schemas.openxmlformats.org/officeDocument/2006/relationships/hyperlink" Target="http://vedabase.net/y/yad" TargetMode="External"/><Relationship Id="rId5" Type="http://schemas.openxmlformats.org/officeDocument/2006/relationships/hyperlink" Target="http://vedabase.net/b/bravisi" TargetMode="External"/><Relationship Id="rId15" Type="http://schemas.openxmlformats.org/officeDocument/2006/relationships/hyperlink" Target="http://vedabase.net/t/tad" TargetMode="External"/><Relationship Id="rId10" Type="http://schemas.openxmlformats.org/officeDocument/2006/relationships/hyperlink" Target="http://vedabase.net/d/dhrk" TargetMode="External"/><Relationship Id="rId4" Type="http://schemas.openxmlformats.org/officeDocument/2006/relationships/hyperlink" Target="http://vedabase.net/d/dharmam" TargetMode="External"/><Relationship Id="rId9" Type="http://schemas.openxmlformats.org/officeDocument/2006/relationships/hyperlink" Target="http://vedabase.net/r/rupa" TargetMode="External"/><Relationship Id="rId14" Type="http://schemas.openxmlformats.org/officeDocument/2006/relationships/hyperlink" Target="http://vedabase.net/s/sthana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vedabase.net/k/kali" TargetMode="External"/><Relationship Id="rId5" Type="http://schemas.openxmlformats.org/officeDocument/2006/relationships/hyperlink" Target="http://vedabase.net/p/pariksit" TargetMode="External"/><Relationship Id="rId4" Type="http://schemas.openxmlformats.org/officeDocument/2006/relationships/hyperlink" Target="http://vedabase.net/m/maharaja"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vedabase.net/a/agocara" TargetMode="External"/><Relationship Id="rId3" Type="http://schemas.openxmlformats.org/officeDocument/2006/relationships/hyperlink" Target="http://srimadbhagavatam.com/en" TargetMode="External"/><Relationship Id="rId7" Type="http://schemas.openxmlformats.org/officeDocument/2006/relationships/hyperlink" Target="http://vedabase.net/n/nunam" TargetMode="External"/><Relationship Id="rId12" Type="http://schemas.openxmlformats.org/officeDocument/2006/relationships/hyperlink" Target="http://vedabase.net/n/niscayah"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vedabase.net/m/mayaya" TargetMode="External"/><Relationship Id="rId11" Type="http://schemas.openxmlformats.org/officeDocument/2006/relationships/hyperlink" Target="http://vedabase.net/i/iti" TargetMode="External"/><Relationship Id="rId5" Type="http://schemas.openxmlformats.org/officeDocument/2006/relationships/hyperlink" Target="http://vedabase.net/d/deva" TargetMode="External"/><Relationship Id="rId10" Type="http://schemas.openxmlformats.org/officeDocument/2006/relationships/hyperlink" Target="http://vedabase.net/b/bhutanam" TargetMode="External"/><Relationship Id="rId4" Type="http://schemas.openxmlformats.org/officeDocument/2006/relationships/hyperlink" Target="http://vedabase.net/a/athava" TargetMode="External"/><Relationship Id="rId9" Type="http://schemas.openxmlformats.org/officeDocument/2006/relationships/hyperlink" Target="http://vedabase.net/c/capi"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vedabase.net/k/kali" TargetMode="External"/><Relationship Id="rId5" Type="http://schemas.openxmlformats.org/officeDocument/2006/relationships/hyperlink" Target="http://vedabase.net/s/sakti" TargetMode="External"/><Relationship Id="rId4" Type="http://schemas.openxmlformats.org/officeDocument/2006/relationships/hyperlink" Target="http://vedabase.net/m/maya"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vedabase.net/i/iti" TargetMode="External"/><Relationship Id="rId13" Type="http://schemas.openxmlformats.org/officeDocument/2006/relationships/hyperlink" Target="http://vedabase.net/s/smaya" TargetMode="External"/><Relationship Id="rId3" Type="http://schemas.openxmlformats.org/officeDocument/2006/relationships/hyperlink" Target="http://srimadbhagavatam.com/en" TargetMode="External"/><Relationship Id="rId7" Type="http://schemas.openxmlformats.org/officeDocument/2006/relationships/hyperlink" Target="http://vedabase.net/s/satyam" TargetMode="External"/><Relationship Id="rId12" Type="http://schemas.openxmlformats.org/officeDocument/2006/relationships/hyperlink" Target="http://vedabase.net/b/bhagnah" TargetMode="External"/><Relationship Id="rId2" Type="http://schemas.openxmlformats.org/officeDocument/2006/relationships/notesSlide" Target="../notesSlides/notesSlide16.xml"/><Relationship Id="rId16" Type="http://schemas.openxmlformats.org/officeDocument/2006/relationships/hyperlink" Target="http://vedabase.net/s/satya" TargetMode="External"/><Relationship Id="rId1" Type="http://schemas.openxmlformats.org/officeDocument/2006/relationships/slideLayout" Target="../slideLayouts/slideLayout2.xml"/><Relationship Id="rId6" Type="http://schemas.openxmlformats.org/officeDocument/2006/relationships/hyperlink" Target="http://vedabase.net/d/daya" TargetMode="External"/><Relationship Id="rId11" Type="http://schemas.openxmlformats.org/officeDocument/2006/relationships/hyperlink" Target="http://vedabase.net/k/krtah" TargetMode="External"/><Relationship Id="rId5" Type="http://schemas.openxmlformats.org/officeDocument/2006/relationships/hyperlink" Target="http://vedabase.net/s/saucam" TargetMode="External"/><Relationship Id="rId15" Type="http://schemas.openxmlformats.org/officeDocument/2006/relationships/hyperlink" Target="http://vedabase.net/t/tava" TargetMode="External"/><Relationship Id="rId10" Type="http://schemas.openxmlformats.org/officeDocument/2006/relationships/hyperlink" Target="http://vedabase.net/k/krte" TargetMode="External"/><Relationship Id="rId4" Type="http://schemas.openxmlformats.org/officeDocument/2006/relationships/hyperlink" Target="http://vedabase.net/t/tapah" TargetMode="External"/><Relationship Id="rId9" Type="http://schemas.openxmlformats.org/officeDocument/2006/relationships/hyperlink" Target="http://vedabase.net/p/padah" TargetMode="External"/><Relationship Id="rId14" Type="http://schemas.openxmlformats.org/officeDocument/2006/relationships/hyperlink" Target="http://vedabase.net/s/sang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7" Type="http://schemas.openxmlformats.org/officeDocument/2006/relationships/hyperlink" Target="http://vedabase.net/b/bhagavata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vedabase.net/m/maya" TargetMode="External"/><Relationship Id="rId5" Type="http://schemas.openxmlformats.org/officeDocument/2006/relationships/hyperlink" Target="http://vedabase.net/b/brahmana" TargetMode="External"/><Relationship Id="rId4" Type="http://schemas.openxmlformats.org/officeDocument/2006/relationships/hyperlink" Target="http://vedabase.net/s/satya"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vedabase.net/y/yatah" TargetMode="External"/><Relationship Id="rId3" Type="http://schemas.openxmlformats.org/officeDocument/2006/relationships/hyperlink" Target="http://srimadbhagavatam.com/en" TargetMode="External"/><Relationship Id="rId7" Type="http://schemas.openxmlformats.org/officeDocument/2006/relationships/hyperlink" Target="http://vedabase.net/s/satyam" TargetMode="External"/><Relationship Id="rId12" Type="http://schemas.openxmlformats.org/officeDocument/2006/relationships/hyperlink" Target="http://vedabase.net/k/kal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vedabase.net/t/te" TargetMode="External"/><Relationship Id="rId11" Type="http://schemas.openxmlformats.org/officeDocument/2006/relationships/hyperlink" Target="http://vedabase.net/k/kalih" TargetMode="External"/><Relationship Id="rId5" Type="http://schemas.openxmlformats.org/officeDocument/2006/relationships/hyperlink" Target="http://vedabase.net/d/dharma" TargetMode="External"/><Relationship Id="rId10" Type="http://schemas.openxmlformats.org/officeDocument/2006/relationships/hyperlink" Target="http://vedabase.net/y/yam" TargetMode="External"/><Relationship Id="rId4" Type="http://schemas.openxmlformats.org/officeDocument/2006/relationships/hyperlink" Target="http://vedabase.net/i/idanim" TargetMode="External"/><Relationship Id="rId9" Type="http://schemas.openxmlformats.org/officeDocument/2006/relationships/hyperlink" Target="http://vedabase.net/t/tam"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vedabase.net/k/kali" TargetMode="External"/><Relationship Id="rId3" Type="http://schemas.openxmlformats.org/officeDocument/2006/relationships/hyperlink" Target="http://srimadbhagavatam.com/en" TargetMode="External"/><Relationship Id="rId7" Type="http://schemas.openxmlformats.org/officeDocument/2006/relationships/hyperlink" Target="http://vedabase.net/d/dvapar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vedabase.net/y/yuga" TargetMode="External"/><Relationship Id="rId5" Type="http://schemas.openxmlformats.org/officeDocument/2006/relationships/hyperlink" Target="http://vedabase.net/t/treta" TargetMode="External"/><Relationship Id="rId10" Type="http://schemas.openxmlformats.org/officeDocument/2006/relationships/hyperlink" Target="http://vedabase.net/d/dharma" TargetMode="External"/><Relationship Id="rId4" Type="http://schemas.openxmlformats.org/officeDocument/2006/relationships/hyperlink" Target="http://vedabase.net/s/satya" TargetMode="External"/><Relationship Id="rId9" Type="http://schemas.openxmlformats.org/officeDocument/2006/relationships/hyperlink" Target="http://vedabase.net/b/bhagavata"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vedabase.net/y/yatah" TargetMode="External"/><Relationship Id="rId3" Type="http://schemas.openxmlformats.org/officeDocument/2006/relationships/hyperlink" Target="http://srimadbhagavatam.com/en" TargetMode="External"/><Relationship Id="rId7" Type="http://schemas.openxmlformats.org/officeDocument/2006/relationships/hyperlink" Target="http://vedabase.net/s/satyam" TargetMode="External"/><Relationship Id="rId12" Type="http://schemas.openxmlformats.org/officeDocument/2006/relationships/hyperlink" Target="http://vedabase.net/k/kal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vedabase.net/t/te" TargetMode="External"/><Relationship Id="rId11" Type="http://schemas.openxmlformats.org/officeDocument/2006/relationships/hyperlink" Target="http://vedabase.net/k/kalih" TargetMode="External"/><Relationship Id="rId5" Type="http://schemas.openxmlformats.org/officeDocument/2006/relationships/hyperlink" Target="http://vedabase.net/d/dharma" TargetMode="External"/><Relationship Id="rId10" Type="http://schemas.openxmlformats.org/officeDocument/2006/relationships/hyperlink" Target="http://vedabase.net/y/yam" TargetMode="External"/><Relationship Id="rId4" Type="http://schemas.openxmlformats.org/officeDocument/2006/relationships/hyperlink" Target="http://vedabase.net/i/idanim" TargetMode="External"/><Relationship Id="rId9" Type="http://schemas.openxmlformats.org/officeDocument/2006/relationships/hyperlink" Target="http://vedabase.net/t/tam"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vedabase.net/k/kali" TargetMode="External"/><Relationship Id="rId3" Type="http://schemas.openxmlformats.org/officeDocument/2006/relationships/hyperlink" Target="http://srimadbhagavatam.com/en" TargetMode="External"/><Relationship Id="rId7" Type="http://schemas.openxmlformats.org/officeDocument/2006/relationships/hyperlink" Target="http://vedabase.net/d/dvapar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vedabase.net/y/yuga" TargetMode="External"/><Relationship Id="rId5" Type="http://schemas.openxmlformats.org/officeDocument/2006/relationships/hyperlink" Target="http://vedabase.net/t/treta" TargetMode="External"/><Relationship Id="rId10" Type="http://schemas.openxmlformats.org/officeDocument/2006/relationships/hyperlink" Target="http://vedabase.net/d/dharma" TargetMode="External"/><Relationship Id="rId4" Type="http://schemas.openxmlformats.org/officeDocument/2006/relationships/hyperlink" Target="http://vedabase.net/s/satya" TargetMode="External"/><Relationship Id="rId9" Type="http://schemas.openxmlformats.org/officeDocument/2006/relationships/hyperlink" Target="http://vedabase.net/b/bhagavata"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vedabase.net/s/sati" TargetMode="External"/><Relationship Id="rId13" Type="http://schemas.openxmlformats.org/officeDocument/2006/relationships/hyperlink" Target="http://vedabase.net/k/krta" TargetMode="External"/><Relationship Id="rId3" Type="http://schemas.openxmlformats.org/officeDocument/2006/relationships/hyperlink" Target="http://srimadbhagavatam.com/en" TargetMode="External"/><Relationship Id="rId7" Type="http://schemas.openxmlformats.org/officeDocument/2006/relationships/hyperlink" Target="http://vedabase.net/b/bhara" TargetMode="External"/><Relationship Id="rId12" Type="http://schemas.openxmlformats.org/officeDocument/2006/relationships/hyperlink" Target="http://vedabase.net/s/sarvatah"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vedabase.net/b/bhagavata" TargetMode="External"/><Relationship Id="rId11" Type="http://schemas.openxmlformats.org/officeDocument/2006/relationships/hyperlink" Target="http://vedabase.net/n/nyasaih" TargetMode="External"/><Relationship Id="rId5" Type="http://schemas.openxmlformats.org/officeDocument/2006/relationships/hyperlink" Target="http://vedabase.net/c/ca" TargetMode="External"/><Relationship Id="rId10" Type="http://schemas.openxmlformats.org/officeDocument/2006/relationships/hyperlink" Target="http://vedabase.net/p/pada" TargetMode="External"/><Relationship Id="rId4" Type="http://schemas.openxmlformats.org/officeDocument/2006/relationships/hyperlink" Target="http://vedabase.net/i/iyam" TargetMode="External"/><Relationship Id="rId9" Type="http://schemas.openxmlformats.org/officeDocument/2006/relationships/hyperlink" Target="http://vedabase.net/t/tat" TargetMode="External"/><Relationship Id="rId14" Type="http://schemas.openxmlformats.org/officeDocument/2006/relationships/hyperlink" Target="http://vedabase.net/k/kautuk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vedabase.net/a/abrahmanya" TargetMode="External"/><Relationship Id="rId13" Type="http://schemas.openxmlformats.org/officeDocument/2006/relationships/hyperlink" Target="http://vedabase.net/m/mam" TargetMode="External"/><Relationship Id="rId3" Type="http://schemas.openxmlformats.org/officeDocument/2006/relationships/hyperlink" Target="http://srimadbhagavatam.com/en" TargetMode="External"/><Relationship Id="rId7" Type="http://schemas.openxmlformats.org/officeDocument/2006/relationships/hyperlink" Target="http://vedabase.net/s/sati" TargetMode="External"/><Relationship Id="rId12" Type="http://schemas.openxmlformats.org/officeDocument/2006/relationships/hyperlink" Target="http://vedabase.net/b/bhoksyanti"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vedabase.net/s/sadhvi" TargetMode="External"/><Relationship Id="rId11" Type="http://schemas.openxmlformats.org/officeDocument/2006/relationships/hyperlink" Target="http://vedabase.net/s/sudra" TargetMode="External"/><Relationship Id="rId5" Type="http://schemas.openxmlformats.org/officeDocument/2006/relationships/hyperlink" Target="http://vedabase.net/k/kala" TargetMode="External"/><Relationship Id="rId10" Type="http://schemas.openxmlformats.org/officeDocument/2006/relationships/hyperlink" Target="http://vedabase.net/v/vyajah" TargetMode="External"/><Relationship Id="rId4" Type="http://schemas.openxmlformats.org/officeDocument/2006/relationships/hyperlink" Target="http://vedabase.net/a/asru" TargetMode="External"/><Relationship Id="rId9" Type="http://schemas.openxmlformats.org/officeDocument/2006/relationships/hyperlink" Target="http://vedabase.net/n/nrpa" TargetMode="External"/><Relationship Id="rId14" Type="http://schemas.openxmlformats.org/officeDocument/2006/relationships/hyperlink" Target="http://vedabase.net/i/iti"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7" Type="http://schemas.openxmlformats.org/officeDocument/2006/relationships/hyperlink" Target="http://vedabase.net/b/bhagavata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vedabase.net/s/srimad" TargetMode="External"/><Relationship Id="rId5" Type="http://schemas.openxmlformats.org/officeDocument/2006/relationships/hyperlink" Target="http://vedabase.net/k/kali" TargetMode="External"/><Relationship Id="rId4" Type="http://schemas.openxmlformats.org/officeDocument/2006/relationships/hyperlink" Target="http://vedabase.net/k/ksatriya"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vedabase.net/m/maha" TargetMode="External"/><Relationship Id="rId13" Type="http://schemas.openxmlformats.org/officeDocument/2006/relationships/hyperlink" Target="http://vedabase.net/k/kalaye" TargetMode="External"/><Relationship Id="rId18" Type="http://schemas.openxmlformats.org/officeDocument/2006/relationships/hyperlink" Target="http://vedabase.net/k/kali" TargetMode="External"/><Relationship Id="rId3" Type="http://schemas.openxmlformats.org/officeDocument/2006/relationships/hyperlink" Target="http://srimadbhagavatam.com/en" TargetMode="External"/><Relationship Id="rId7" Type="http://schemas.openxmlformats.org/officeDocument/2006/relationships/hyperlink" Target="http://vedabase.net/s/santvayitva" TargetMode="External"/><Relationship Id="rId12" Type="http://schemas.openxmlformats.org/officeDocument/2006/relationships/hyperlink" Target="http://vedabase.net/k/khadgam" TargetMode="External"/><Relationship Id="rId17" Type="http://schemas.openxmlformats.org/officeDocument/2006/relationships/hyperlink" Target="http://vedabase.net/p/pariksit" TargetMode="External"/><Relationship Id="rId2" Type="http://schemas.openxmlformats.org/officeDocument/2006/relationships/notesSlide" Target="../notesSlides/notesSlide25.xml"/><Relationship Id="rId16" Type="http://schemas.openxmlformats.org/officeDocument/2006/relationships/hyperlink" Target="http://vedabase.net/m/maharaja" TargetMode="External"/><Relationship Id="rId1" Type="http://schemas.openxmlformats.org/officeDocument/2006/relationships/slideLayout" Target="../slideLayouts/slideLayout2.xml"/><Relationship Id="rId6" Type="http://schemas.openxmlformats.org/officeDocument/2006/relationships/hyperlink" Target="http://vedabase.net/m/mahim" TargetMode="External"/><Relationship Id="rId11" Type="http://schemas.openxmlformats.org/officeDocument/2006/relationships/hyperlink" Target="http://vedabase.net/a/adade" TargetMode="External"/><Relationship Id="rId5" Type="http://schemas.openxmlformats.org/officeDocument/2006/relationships/hyperlink" Target="http://vedabase.net/d/dharmam" TargetMode="External"/><Relationship Id="rId15" Type="http://schemas.openxmlformats.org/officeDocument/2006/relationships/hyperlink" Target="http://vedabase.net/h/hetave" TargetMode="External"/><Relationship Id="rId10" Type="http://schemas.openxmlformats.org/officeDocument/2006/relationships/hyperlink" Target="http://vedabase.net/n/nisatam" TargetMode="External"/><Relationship Id="rId4" Type="http://schemas.openxmlformats.org/officeDocument/2006/relationships/hyperlink" Target="http://vedabase.net/i/iti" TargetMode="External"/><Relationship Id="rId9" Type="http://schemas.openxmlformats.org/officeDocument/2006/relationships/hyperlink" Target="http://vedabase.net/r/rathah" TargetMode="External"/><Relationship Id="rId14" Type="http://schemas.openxmlformats.org/officeDocument/2006/relationships/hyperlink" Target="http://vedabase.net/d/dharma"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vedabase.net/p/pariksit" TargetMode="External"/><Relationship Id="rId5" Type="http://schemas.openxmlformats.org/officeDocument/2006/relationships/hyperlink" Target="http://vedabase.net/m/maharaja" TargetMode="External"/><Relationship Id="rId4" Type="http://schemas.openxmlformats.org/officeDocument/2006/relationships/hyperlink" Target="http://vedabase.net/k/kali"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roma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rimadbhagavatam.com/j/jayam" TargetMode="External"/><Relationship Id="rId13" Type="http://schemas.openxmlformats.org/officeDocument/2006/relationships/hyperlink" Target="http://srimadbhagavatam.com/n/nara" TargetMode="External"/><Relationship Id="rId3" Type="http://schemas.openxmlformats.org/officeDocument/2006/relationships/hyperlink" Target="http://srimadbhagavatam.com/n/namaskrtya" TargetMode="External"/><Relationship Id="rId7" Type="http://schemas.openxmlformats.org/officeDocument/2006/relationships/hyperlink" Target="http://srimadbhagavatam.com/v/vyasam" TargetMode="External"/><Relationship Id="rId12" Type="http://schemas.openxmlformats.org/officeDocument/2006/relationships/hyperlink" Target="http://srimadbhagavatam.com/n/narayana" TargetMode="External"/><Relationship Id="rId2" Type="http://schemas.openxmlformats.org/officeDocument/2006/relationships/hyperlink" Target="http://srimadbhagavatam.com/n/narayanam" TargetMode="External"/><Relationship Id="rId16" Type="http://schemas.openxmlformats.org/officeDocument/2006/relationships/hyperlink" Target="http://srimadbhagavatam.com/s/srila" TargetMode="External"/><Relationship Id="rId1" Type="http://schemas.openxmlformats.org/officeDocument/2006/relationships/slideLayout" Target="../slideLayouts/slideLayout2.xml"/><Relationship Id="rId6" Type="http://schemas.openxmlformats.org/officeDocument/2006/relationships/hyperlink" Target="http://srimadbhagavatam.com/s/sarasvatim"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d/devim" TargetMode="External"/><Relationship Id="rId15" Type="http://schemas.openxmlformats.org/officeDocument/2006/relationships/hyperlink" Target="http://srimadbhagavatam.com/s/sarasvati" TargetMode="External"/><Relationship Id="rId10" Type="http://schemas.openxmlformats.org/officeDocument/2006/relationships/hyperlink" Target="http://srimadbhagavatam.com/s/srimad" TargetMode="External"/><Relationship Id="rId4" Type="http://schemas.openxmlformats.org/officeDocument/2006/relationships/hyperlink" Target="http://srimadbhagavatam.com/n/naram" TargetMode="External"/><Relationship Id="rId9" Type="http://schemas.openxmlformats.org/officeDocument/2006/relationships/hyperlink" Target="http://srimadbhagavatam.com/u/udirayet" TargetMode="External"/><Relationship Id="rId14" Type="http://schemas.openxmlformats.org/officeDocument/2006/relationships/hyperlink" Target="http://srimadbhagavatam.com/r/rs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rimadbhagavatam.com/s/sloke" TargetMode="External"/><Relationship Id="rId3" Type="http://schemas.openxmlformats.org/officeDocument/2006/relationships/hyperlink" Target="http://srimadbhagavatam.com/a/abhadresu" TargetMode="External"/><Relationship Id="rId7" Type="http://schemas.openxmlformats.org/officeDocument/2006/relationships/hyperlink" Target="http://srimadbhagavatam.com/u/uttama" TargetMode="External"/><Relationship Id="rId2" Type="http://schemas.openxmlformats.org/officeDocument/2006/relationships/hyperlink" Target="http://srimadbhagavatam.com/n/nasta" TargetMode="External"/><Relationship Id="rId1" Type="http://schemas.openxmlformats.org/officeDocument/2006/relationships/slideLayout" Target="../slideLayouts/slideLayout2.xml"/><Relationship Id="rId6" Type="http://schemas.openxmlformats.org/officeDocument/2006/relationships/hyperlink" Target="http://srimadbhagavatam.com/s/sevaya" TargetMode="External"/><Relationship Id="rId5" Type="http://schemas.openxmlformats.org/officeDocument/2006/relationships/hyperlink" Target="http://srimadbhagavatam.com/b/bhagavata" TargetMode="External"/><Relationship Id="rId4" Type="http://schemas.openxmlformats.org/officeDocument/2006/relationships/hyperlink" Target="http://srimadbhagavatam.com/n/nityam" TargetMode="External"/><Relationship Id="rId9" Type="http://schemas.openxmlformats.org/officeDocument/2006/relationships/hyperlink" Target="http://srimadbhagavatam.com/b/bhavati"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vedabase.net/p/pariks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vedabase.net/y/yuktam" TargetMode="External"/><Relationship Id="rId13" Type="http://schemas.openxmlformats.org/officeDocument/2006/relationships/hyperlink" Target="http://vedabase.net/b/bhagavan" TargetMode="External"/><Relationship Id="rId3" Type="http://schemas.openxmlformats.org/officeDocument/2006/relationships/hyperlink" Target="http://srimadbhagavatam.com/en" TargetMode="External"/><Relationship Id="rId7" Type="http://schemas.openxmlformats.org/officeDocument/2006/relationships/hyperlink" Target="http://vedabase.net/p/pandaveyanam" TargetMode="External"/><Relationship Id="rId12" Type="http://schemas.openxmlformats.org/officeDocument/2006/relationships/hyperlink" Target="http://vedabase.net/g/ganaih" TargetMode="External"/><Relationship Id="rId2" Type="http://schemas.openxmlformats.org/officeDocument/2006/relationships/notesSlide" Target="../notesSlides/notesSlide1.xml"/><Relationship Id="rId16" Type="http://schemas.openxmlformats.org/officeDocument/2006/relationships/hyperlink" Target="http://vedabase.net/k/krsna" TargetMode="External"/><Relationship Id="rId1" Type="http://schemas.openxmlformats.org/officeDocument/2006/relationships/slideLayout" Target="../slideLayouts/slideLayout2.xml"/><Relationship Id="rId6" Type="http://schemas.openxmlformats.org/officeDocument/2006/relationships/hyperlink" Target="http://vedabase.net/v/vah" TargetMode="External"/><Relationship Id="rId11" Type="http://schemas.openxmlformats.org/officeDocument/2006/relationships/hyperlink" Target="http://vedabase.net/g/guna" TargetMode="External"/><Relationship Id="rId5" Type="http://schemas.openxmlformats.org/officeDocument/2006/relationships/hyperlink" Target="http://vedabase.net/u/uvaca" TargetMode="External"/><Relationship Id="rId15" Type="http://schemas.openxmlformats.org/officeDocument/2006/relationships/hyperlink" Target="http://vedabase.net/p/pandava" TargetMode="External"/><Relationship Id="rId10" Type="http://schemas.openxmlformats.org/officeDocument/2006/relationships/hyperlink" Target="http://vedabase.net/y/yesam" TargetMode="External"/><Relationship Id="rId4" Type="http://schemas.openxmlformats.org/officeDocument/2006/relationships/hyperlink" Target="http://vedabase.net/d/dharma" TargetMode="External"/><Relationship Id="rId9" Type="http://schemas.openxmlformats.org/officeDocument/2006/relationships/hyperlink" Target="http://vedabase.net/v/vacah" TargetMode="External"/><Relationship Id="rId14" Type="http://schemas.openxmlformats.org/officeDocument/2006/relationships/hyperlink" Target="http://vedabase.net/k/krtah"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imadbhagavatam.com/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vedabase.net/p/pariksit" TargetMode="External"/><Relationship Id="rId4" Type="http://schemas.openxmlformats.org/officeDocument/2006/relationships/hyperlink" Target="http://vedabase.net/m/mahara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2935"/>
            <a:ext cx="9144000" cy="535531"/>
          </a:xfrm>
          <a:prstGeom prst="rect">
            <a:avLst/>
          </a:prstGeom>
          <a:noFill/>
        </p:spPr>
        <p:txBody>
          <a:bodyPr wrap="square" rtlCol="0">
            <a:spAutoFit/>
          </a:bodyPr>
          <a:lstStyle/>
          <a:p>
            <a:pPr algn="ctr" eaLnBrk="1" hangingPunct="1">
              <a:lnSpc>
                <a:spcPct val="90000"/>
              </a:lnSpc>
              <a:defRPr/>
            </a:pPr>
            <a:r>
              <a:rPr lang="en-US" sz="3200" b="1" i="1" dirty="0" smtClean="0">
                <a:solidFill>
                  <a:schemeClr val="accent5">
                    <a:lumMod val="75000"/>
                  </a:schemeClr>
                </a:solidFill>
                <a:latin typeface="+mj-lt"/>
              </a:rPr>
              <a:t>Punishment and Reward of Kali</a:t>
            </a:r>
            <a:endParaRPr lang="en-US" sz="3200" b="1" i="1" dirty="0">
              <a:solidFill>
                <a:schemeClr val="accent5">
                  <a:lumMod val="75000"/>
                </a:schemeClr>
              </a:solidFill>
              <a:latin typeface="+mj-lt"/>
            </a:endParaRPr>
          </a:p>
        </p:txBody>
      </p:sp>
      <p:pic>
        <p:nvPicPr>
          <p:cNvPr id="6" name="Picture 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2190750" y="1714500"/>
            <a:ext cx="47625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9905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18</a:t>
            </a:r>
          </a:p>
          <a:p>
            <a:pPr marL="0" indent="0" algn="ctr">
              <a:buNone/>
            </a:pPr>
            <a:r>
              <a:rPr lang="vi-VN" dirty="0">
                <a:effectLst/>
                <a:hlinkClick r:id="rId4"/>
              </a:rPr>
              <a:t>na</a:t>
            </a:r>
            <a:r>
              <a:rPr lang="vi-VN" dirty="0">
                <a:effectLst/>
              </a:rPr>
              <a:t> </a:t>
            </a:r>
            <a:r>
              <a:rPr lang="vi-VN" dirty="0">
                <a:effectLst/>
                <a:hlinkClick r:id="rId5"/>
              </a:rPr>
              <a:t>vayaḿ</a:t>
            </a:r>
            <a:r>
              <a:rPr lang="vi-VN" dirty="0">
                <a:effectLst/>
              </a:rPr>
              <a:t> </a:t>
            </a:r>
            <a:r>
              <a:rPr lang="vi-VN" dirty="0">
                <a:effectLst/>
                <a:hlinkClick r:id="rId6"/>
              </a:rPr>
              <a:t>kleśa</a:t>
            </a:r>
            <a:r>
              <a:rPr lang="vi-VN" dirty="0">
                <a:effectLst/>
              </a:rPr>
              <a:t>-</a:t>
            </a:r>
            <a:r>
              <a:rPr lang="vi-VN" dirty="0">
                <a:effectLst/>
                <a:hlinkClick r:id="rId7"/>
              </a:rPr>
              <a:t>bījāni</a:t>
            </a:r>
            <a:endParaRPr lang="vi-VN" dirty="0">
              <a:effectLst/>
            </a:endParaRPr>
          </a:p>
          <a:p>
            <a:pPr marL="0" indent="0" algn="ctr">
              <a:buNone/>
            </a:pPr>
            <a:r>
              <a:rPr lang="vi-VN" dirty="0">
                <a:effectLst/>
                <a:hlinkClick r:id="rId8"/>
              </a:rPr>
              <a:t>yataḥ</a:t>
            </a:r>
            <a:r>
              <a:rPr lang="vi-VN" dirty="0">
                <a:effectLst/>
              </a:rPr>
              <a:t> </a:t>
            </a:r>
            <a:r>
              <a:rPr lang="vi-VN" dirty="0">
                <a:effectLst/>
                <a:hlinkClick r:id="rId9"/>
              </a:rPr>
              <a:t>syuḥ</a:t>
            </a:r>
            <a:r>
              <a:rPr lang="vi-VN" dirty="0">
                <a:effectLst/>
              </a:rPr>
              <a:t> puruṣarṣabha</a:t>
            </a:r>
          </a:p>
          <a:p>
            <a:pPr marL="0" indent="0" algn="ctr">
              <a:buNone/>
            </a:pPr>
            <a:r>
              <a:rPr lang="vi-VN" dirty="0">
                <a:effectLst/>
                <a:hlinkClick r:id="rId10"/>
              </a:rPr>
              <a:t>puruṣaḿ</a:t>
            </a:r>
            <a:r>
              <a:rPr lang="vi-VN" dirty="0">
                <a:effectLst/>
              </a:rPr>
              <a:t> </a:t>
            </a:r>
            <a:r>
              <a:rPr lang="vi-VN" dirty="0">
                <a:effectLst/>
                <a:hlinkClick r:id="rId11"/>
              </a:rPr>
              <a:t>taḿ</a:t>
            </a:r>
            <a:r>
              <a:rPr lang="vi-VN" dirty="0">
                <a:effectLst/>
              </a:rPr>
              <a:t> vijānīmo</a:t>
            </a:r>
          </a:p>
          <a:p>
            <a:pPr marL="0" indent="0" algn="ctr">
              <a:buNone/>
            </a:pPr>
            <a:r>
              <a:rPr lang="vi-VN" dirty="0">
                <a:effectLst/>
                <a:hlinkClick r:id="rId12"/>
              </a:rPr>
              <a:t>vākya</a:t>
            </a:r>
            <a:r>
              <a:rPr lang="vi-VN" dirty="0">
                <a:effectLst/>
              </a:rPr>
              <a:t>-</a:t>
            </a:r>
            <a:r>
              <a:rPr lang="vi-VN" dirty="0">
                <a:effectLst/>
                <a:hlinkClick r:id="rId13"/>
              </a:rPr>
              <a:t>bheda</a:t>
            </a:r>
            <a:r>
              <a:rPr lang="vi-VN" dirty="0">
                <a:effectLst/>
              </a:rPr>
              <a:t>-</a:t>
            </a:r>
            <a:r>
              <a:rPr lang="vi-VN" dirty="0">
                <a:effectLst/>
                <a:hlinkClick r:id="rId14"/>
              </a:rPr>
              <a:t>vimohitāḥ</a:t>
            </a:r>
            <a:endParaRPr lang="vi-VN" dirty="0">
              <a:effectLst/>
            </a:endParaRPr>
          </a:p>
          <a:p>
            <a:pPr marL="0" indent="0" algn="ctr">
              <a:buNone/>
            </a:pPr>
            <a:endParaRPr lang="en-US" dirty="0" smtClean="0">
              <a:effectLst/>
            </a:endParaRP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buNone/>
            </a:pPr>
            <a:r>
              <a:rPr lang="en-US" dirty="0">
                <a:effectLst/>
              </a:rPr>
              <a:t>O greatest among human beings, it is very difficult to ascertain the particular miscreant who has caused our sufferings, because we are bewildered by all the different opinions of theoretical philosophers.</a:t>
            </a:r>
          </a:p>
          <a:p>
            <a:pPr marL="0" indent="0">
              <a:buNone/>
            </a:pPr>
            <a:r>
              <a:rPr lang="en-US" dirty="0"/>
              <a:t/>
            </a:r>
            <a:br>
              <a:rPr lang="en-US" dirty="0"/>
            </a:br>
            <a:endParaRPr lang="vi-VN" dirty="0">
              <a:solidFill>
                <a:schemeClr val="tx2">
                  <a:lumMod val="60000"/>
                  <a:lumOff val="40000"/>
                </a:schemeClr>
              </a:solidFill>
            </a:endParaRPr>
          </a:p>
        </p:txBody>
      </p:sp>
    </p:spTree>
    <p:extLst>
      <p:ext uri="{BB962C8B-B14F-4D97-AF65-F5344CB8AC3E}">
        <p14:creationId xmlns:p14="http://schemas.microsoft.com/office/powerpoint/2010/main" val="248102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80">
                                          <p:stCondLst>
                                            <p:cond delay="0"/>
                                          </p:stCondLst>
                                        </p:cTn>
                                        <p:tgtEl>
                                          <p:spTgt spid="3">
                                            <p:txEl>
                                              <p:pRg st="6" end="6"/>
                                            </p:txEl>
                                          </p:spTgt>
                                        </p:tgtEl>
                                      </p:cBhvr>
                                    </p:animEffect>
                                    <p:anim calcmode="lin" valueType="num">
                                      <p:cBhvr>
                                        <p:cTn id="4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6" end="6"/>
                                            </p:txEl>
                                          </p:spTgt>
                                        </p:tgtEl>
                                      </p:cBhvr>
                                      <p:to x="100000" y="60000"/>
                                    </p:animScale>
                                    <p:animScale>
                                      <p:cBhvr>
                                        <p:cTn id="49" dur="166" decel="50000">
                                          <p:stCondLst>
                                            <p:cond delay="676"/>
                                          </p:stCondLst>
                                        </p:cTn>
                                        <p:tgtEl>
                                          <p:spTgt spid="3">
                                            <p:txEl>
                                              <p:pRg st="6" end="6"/>
                                            </p:txEl>
                                          </p:spTgt>
                                        </p:tgtEl>
                                      </p:cBhvr>
                                      <p:to x="100000" y="100000"/>
                                    </p:animScale>
                                    <p:animScale>
                                      <p:cBhvr>
                                        <p:cTn id="50" dur="26">
                                          <p:stCondLst>
                                            <p:cond delay="1312"/>
                                          </p:stCondLst>
                                        </p:cTn>
                                        <p:tgtEl>
                                          <p:spTgt spid="3">
                                            <p:txEl>
                                              <p:pRg st="6" end="6"/>
                                            </p:txEl>
                                          </p:spTgt>
                                        </p:tgtEl>
                                      </p:cBhvr>
                                      <p:to x="100000" y="80000"/>
                                    </p:animScale>
                                    <p:animScale>
                                      <p:cBhvr>
                                        <p:cTn id="51" dur="166" decel="50000">
                                          <p:stCondLst>
                                            <p:cond delay="1338"/>
                                          </p:stCondLst>
                                        </p:cTn>
                                        <p:tgtEl>
                                          <p:spTgt spid="3">
                                            <p:txEl>
                                              <p:pRg st="6" end="6"/>
                                            </p:txEl>
                                          </p:spTgt>
                                        </p:tgtEl>
                                      </p:cBhvr>
                                      <p:to x="100000" y="100000"/>
                                    </p:animScale>
                                    <p:animScale>
                                      <p:cBhvr>
                                        <p:cTn id="52" dur="26">
                                          <p:stCondLst>
                                            <p:cond delay="1642"/>
                                          </p:stCondLst>
                                        </p:cTn>
                                        <p:tgtEl>
                                          <p:spTgt spid="3">
                                            <p:txEl>
                                              <p:pRg st="6" end="6"/>
                                            </p:txEl>
                                          </p:spTgt>
                                        </p:tgtEl>
                                      </p:cBhvr>
                                      <p:to x="100000" y="90000"/>
                                    </p:animScale>
                                    <p:animScale>
                                      <p:cBhvr>
                                        <p:cTn id="53" dur="166" decel="50000">
                                          <p:stCondLst>
                                            <p:cond delay="1668"/>
                                          </p:stCondLst>
                                        </p:cTn>
                                        <p:tgtEl>
                                          <p:spTgt spid="3">
                                            <p:txEl>
                                              <p:pRg st="6" end="6"/>
                                            </p:txEl>
                                          </p:spTgt>
                                        </p:tgtEl>
                                      </p:cBhvr>
                                      <p:to x="100000" y="100000"/>
                                    </p:animScale>
                                    <p:animScale>
                                      <p:cBhvr>
                                        <p:cTn id="54" dur="26">
                                          <p:stCondLst>
                                            <p:cond delay="1808"/>
                                          </p:stCondLst>
                                        </p:cTn>
                                        <p:tgtEl>
                                          <p:spTgt spid="3">
                                            <p:txEl>
                                              <p:pRg st="6" end="6"/>
                                            </p:txEl>
                                          </p:spTgt>
                                        </p:tgtEl>
                                      </p:cBhvr>
                                      <p:to x="100000" y="95000"/>
                                    </p:animScale>
                                    <p:animScale>
                                      <p:cBhvr>
                                        <p:cTn id="55" dur="166" decel="50000">
                                          <p:stCondLst>
                                            <p:cond delay="1834"/>
                                          </p:stCondLst>
                                        </p:cTn>
                                        <p:tgtEl>
                                          <p:spTgt spid="3">
                                            <p:txEl>
                                              <p:pRg st="6" end="6"/>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wipe(down)">
                                      <p:cBhvr>
                                        <p:cTn id="60" dur="580">
                                          <p:stCondLst>
                                            <p:cond delay="0"/>
                                          </p:stCondLst>
                                        </p:cTn>
                                        <p:tgtEl>
                                          <p:spTgt spid="3">
                                            <p:txEl>
                                              <p:pRg st="7" end="7"/>
                                            </p:txEl>
                                          </p:spTgt>
                                        </p:tgtEl>
                                      </p:cBhvr>
                                    </p:animEffect>
                                    <p:anim calcmode="lin" valueType="num">
                                      <p:cBhvr>
                                        <p:cTn id="61"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7" end="7"/>
                                            </p:txEl>
                                          </p:spTgt>
                                        </p:tgtEl>
                                      </p:cBhvr>
                                      <p:to x="100000" y="60000"/>
                                    </p:animScale>
                                    <p:animScale>
                                      <p:cBhvr>
                                        <p:cTn id="67" dur="166" decel="50000">
                                          <p:stCondLst>
                                            <p:cond delay="676"/>
                                          </p:stCondLst>
                                        </p:cTn>
                                        <p:tgtEl>
                                          <p:spTgt spid="3">
                                            <p:txEl>
                                              <p:pRg st="7" end="7"/>
                                            </p:txEl>
                                          </p:spTgt>
                                        </p:tgtEl>
                                      </p:cBhvr>
                                      <p:to x="100000" y="100000"/>
                                    </p:animScale>
                                    <p:animScale>
                                      <p:cBhvr>
                                        <p:cTn id="68" dur="26">
                                          <p:stCondLst>
                                            <p:cond delay="1312"/>
                                          </p:stCondLst>
                                        </p:cTn>
                                        <p:tgtEl>
                                          <p:spTgt spid="3">
                                            <p:txEl>
                                              <p:pRg st="7" end="7"/>
                                            </p:txEl>
                                          </p:spTgt>
                                        </p:tgtEl>
                                      </p:cBhvr>
                                      <p:to x="100000" y="80000"/>
                                    </p:animScale>
                                    <p:animScale>
                                      <p:cBhvr>
                                        <p:cTn id="69" dur="166" decel="50000">
                                          <p:stCondLst>
                                            <p:cond delay="1338"/>
                                          </p:stCondLst>
                                        </p:cTn>
                                        <p:tgtEl>
                                          <p:spTgt spid="3">
                                            <p:txEl>
                                              <p:pRg st="7" end="7"/>
                                            </p:txEl>
                                          </p:spTgt>
                                        </p:tgtEl>
                                      </p:cBhvr>
                                      <p:to x="100000" y="100000"/>
                                    </p:animScale>
                                    <p:animScale>
                                      <p:cBhvr>
                                        <p:cTn id="70" dur="26">
                                          <p:stCondLst>
                                            <p:cond delay="1642"/>
                                          </p:stCondLst>
                                        </p:cTn>
                                        <p:tgtEl>
                                          <p:spTgt spid="3">
                                            <p:txEl>
                                              <p:pRg st="7" end="7"/>
                                            </p:txEl>
                                          </p:spTgt>
                                        </p:tgtEl>
                                      </p:cBhvr>
                                      <p:to x="100000" y="90000"/>
                                    </p:animScale>
                                    <p:animScale>
                                      <p:cBhvr>
                                        <p:cTn id="71" dur="166" decel="50000">
                                          <p:stCondLst>
                                            <p:cond delay="1668"/>
                                          </p:stCondLst>
                                        </p:cTn>
                                        <p:tgtEl>
                                          <p:spTgt spid="3">
                                            <p:txEl>
                                              <p:pRg st="7" end="7"/>
                                            </p:txEl>
                                          </p:spTgt>
                                        </p:tgtEl>
                                      </p:cBhvr>
                                      <p:to x="100000" y="100000"/>
                                    </p:animScale>
                                    <p:animScale>
                                      <p:cBhvr>
                                        <p:cTn id="72" dur="26">
                                          <p:stCondLst>
                                            <p:cond delay="1808"/>
                                          </p:stCondLst>
                                        </p:cTn>
                                        <p:tgtEl>
                                          <p:spTgt spid="3">
                                            <p:txEl>
                                              <p:pRg st="7" end="7"/>
                                            </p:txEl>
                                          </p:spTgt>
                                        </p:tgtEl>
                                      </p:cBhvr>
                                      <p:to x="100000" y="95000"/>
                                    </p:animScale>
                                    <p:animScale>
                                      <p:cBhvr>
                                        <p:cTn id="73" dur="166" decel="50000">
                                          <p:stCondLst>
                                            <p:cond delay="1834"/>
                                          </p:stCondLst>
                                        </p:cTn>
                                        <p:tgtEl>
                                          <p:spTgt spid="3">
                                            <p:txEl>
                                              <p:pRg st="7" end="7"/>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18</a:t>
            </a:r>
          </a:p>
          <a:p>
            <a:r>
              <a:rPr lang="en-US" sz="2800" dirty="0" smtClean="0">
                <a:effectLst/>
              </a:rPr>
              <a:t>Six philosophers about cause of suffering and effect on different living beings </a:t>
            </a:r>
          </a:p>
          <a:p>
            <a:pPr marL="514350" indent="-514350">
              <a:buFont typeface="+mj-lt"/>
              <a:buAutoNum type="arabicPeriod"/>
            </a:pPr>
            <a:endParaRPr lang="en-US" sz="2800" dirty="0" smtClean="0">
              <a:effectLst/>
            </a:endParaRPr>
          </a:p>
          <a:p>
            <a:pPr marL="514350" indent="-514350">
              <a:buFont typeface="+mj-lt"/>
              <a:buAutoNum type="arabicPeriod"/>
            </a:pPr>
            <a:r>
              <a:rPr lang="vi-VN" sz="2800" dirty="0" smtClean="0">
                <a:effectLst/>
              </a:rPr>
              <a:t>Kaṇāda</a:t>
            </a:r>
            <a:r>
              <a:rPr lang="vi-VN" sz="2800" dirty="0">
                <a:effectLst/>
              </a:rPr>
              <a:t>, the author of Vaiśeṣika philosophy</a:t>
            </a:r>
            <a:r>
              <a:rPr lang="vi-VN" sz="2800" dirty="0" smtClean="0">
                <a:effectLst/>
              </a:rPr>
              <a:t>;</a:t>
            </a:r>
            <a:endParaRPr lang="en-US" sz="2800" dirty="0" smtClean="0">
              <a:effectLst/>
            </a:endParaRPr>
          </a:p>
          <a:p>
            <a:pPr marL="514350" indent="-514350">
              <a:buFont typeface="+mj-lt"/>
              <a:buAutoNum type="arabicPeriod"/>
            </a:pPr>
            <a:r>
              <a:rPr lang="vi-VN" sz="2800" dirty="0" smtClean="0">
                <a:effectLst/>
                <a:hlinkClick r:id="rId4"/>
              </a:rPr>
              <a:t>Gautama</a:t>
            </a:r>
            <a:r>
              <a:rPr lang="vi-VN" sz="2800" dirty="0">
                <a:effectLst/>
              </a:rPr>
              <a:t>, the author of logic; </a:t>
            </a:r>
            <a:endParaRPr lang="en-US" sz="2800" dirty="0" smtClean="0">
              <a:effectLst/>
            </a:endParaRPr>
          </a:p>
          <a:p>
            <a:pPr marL="514350" indent="-514350">
              <a:buFont typeface="+mj-lt"/>
              <a:buAutoNum type="arabicPeriod"/>
            </a:pPr>
            <a:r>
              <a:rPr lang="vi-VN" sz="2800" dirty="0" smtClean="0">
                <a:effectLst/>
              </a:rPr>
              <a:t>Patañjali</a:t>
            </a:r>
            <a:r>
              <a:rPr lang="vi-VN" sz="2800" dirty="0">
                <a:effectLst/>
              </a:rPr>
              <a:t>, the author of mystic </a:t>
            </a:r>
            <a:r>
              <a:rPr lang="vi-VN" sz="2800" dirty="0">
                <a:effectLst/>
                <a:hlinkClick r:id="rId5"/>
              </a:rPr>
              <a:t>yoga</a:t>
            </a:r>
            <a:r>
              <a:rPr lang="vi-VN" sz="2800" dirty="0">
                <a:effectLst/>
              </a:rPr>
              <a:t>; </a:t>
            </a:r>
            <a:endParaRPr lang="en-US" sz="2800" dirty="0" smtClean="0">
              <a:effectLst/>
            </a:endParaRPr>
          </a:p>
          <a:p>
            <a:pPr marL="514350" indent="-514350">
              <a:buFont typeface="+mj-lt"/>
              <a:buAutoNum type="arabicPeriod"/>
            </a:pPr>
            <a:r>
              <a:rPr lang="vi-VN" sz="2800" dirty="0" smtClean="0">
                <a:effectLst/>
                <a:hlinkClick r:id="rId6"/>
              </a:rPr>
              <a:t>Kapila</a:t>
            </a:r>
            <a:r>
              <a:rPr lang="vi-VN" sz="2800" dirty="0">
                <a:effectLst/>
              </a:rPr>
              <a:t>, the author of </a:t>
            </a:r>
            <a:r>
              <a:rPr lang="vi-VN" sz="2800" dirty="0">
                <a:effectLst/>
                <a:hlinkClick r:id="rId7"/>
              </a:rPr>
              <a:t>Sāńkhya</a:t>
            </a:r>
            <a:r>
              <a:rPr lang="vi-VN" sz="2800" dirty="0">
                <a:effectLst/>
              </a:rPr>
              <a:t> philosophy; </a:t>
            </a:r>
            <a:endParaRPr lang="en-US" sz="2800" dirty="0" smtClean="0">
              <a:effectLst/>
            </a:endParaRPr>
          </a:p>
          <a:p>
            <a:pPr marL="514350" indent="-514350">
              <a:buFont typeface="+mj-lt"/>
              <a:buAutoNum type="arabicPeriod"/>
            </a:pPr>
            <a:r>
              <a:rPr lang="vi-VN" sz="2800" dirty="0" smtClean="0">
                <a:effectLst/>
              </a:rPr>
              <a:t>Jaimini</a:t>
            </a:r>
            <a:r>
              <a:rPr lang="vi-VN" sz="2800" dirty="0">
                <a:effectLst/>
              </a:rPr>
              <a:t>, the author of </a:t>
            </a:r>
            <a:r>
              <a:rPr lang="vi-VN" sz="2800" dirty="0">
                <a:effectLst/>
                <a:hlinkClick r:id="rId8"/>
              </a:rPr>
              <a:t>Karma</a:t>
            </a:r>
            <a:r>
              <a:rPr lang="vi-VN" sz="2800" dirty="0">
                <a:effectLst/>
              </a:rPr>
              <a:t>-</a:t>
            </a:r>
            <a:r>
              <a:rPr lang="vi-VN" sz="2800" dirty="0">
                <a:effectLst/>
                <a:hlinkClick r:id="rId9"/>
              </a:rPr>
              <a:t>mīmāḿsā</a:t>
            </a:r>
            <a:r>
              <a:rPr lang="vi-VN" sz="2800" dirty="0">
                <a:effectLst/>
              </a:rPr>
              <a:t>; and </a:t>
            </a:r>
            <a:endParaRPr lang="en-US" sz="2800" dirty="0" smtClean="0">
              <a:effectLst/>
            </a:endParaRPr>
          </a:p>
          <a:p>
            <a:pPr marL="514350" indent="-514350">
              <a:buFont typeface="+mj-lt"/>
              <a:buAutoNum type="arabicPeriod"/>
            </a:pPr>
            <a:r>
              <a:rPr lang="vi-VN" sz="2800" dirty="0" smtClean="0">
                <a:effectLst/>
              </a:rPr>
              <a:t>Vyāsadeva</a:t>
            </a:r>
            <a:r>
              <a:rPr lang="vi-VN" sz="2800" dirty="0">
                <a:effectLst/>
              </a:rPr>
              <a:t>, the author of </a:t>
            </a:r>
            <a:r>
              <a:rPr lang="vi-VN" sz="2800" dirty="0">
                <a:effectLst/>
                <a:hlinkClick r:id="rId10"/>
              </a:rPr>
              <a:t>Vedānta</a:t>
            </a:r>
            <a:r>
              <a:rPr lang="vi-VN" sz="2800" dirty="0">
                <a:effectLst/>
              </a:rPr>
              <a:t>-</a:t>
            </a:r>
            <a:r>
              <a:rPr lang="vi-VN" sz="2800" dirty="0">
                <a:effectLst/>
                <a:hlinkClick r:id="rId11"/>
              </a:rPr>
              <a:t>darśana</a:t>
            </a:r>
            <a:r>
              <a:rPr lang="vi-VN" sz="2800" dirty="0">
                <a:effectLst/>
              </a:rPr>
              <a:t>.</a:t>
            </a:r>
            <a:endParaRPr lang="en-US" sz="2800" dirty="0" smtClean="0">
              <a:effectLst/>
            </a:endParaRPr>
          </a:p>
        </p:txBody>
      </p:sp>
    </p:spTree>
    <p:extLst>
      <p:ext uri="{BB962C8B-B14F-4D97-AF65-F5344CB8AC3E}">
        <p14:creationId xmlns:p14="http://schemas.microsoft.com/office/powerpoint/2010/main" val="363902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18</a:t>
            </a:r>
          </a:p>
          <a:p>
            <a:r>
              <a:rPr lang="en-US" sz="2400" dirty="0">
                <a:effectLst/>
              </a:rPr>
              <a:t>Although the bull, or the personality of religion, and the cow, the personality of the earth, knew perfectly well that the personality of </a:t>
            </a:r>
            <a:r>
              <a:rPr lang="en-US" sz="2400" dirty="0">
                <a:effectLst/>
                <a:hlinkClick r:id="rId4"/>
              </a:rPr>
              <a:t>Kali</a:t>
            </a:r>
            <a:r>
              <a:rPr lang="en-US" sz="2400" dirty="0">
                <a:effectLst/>
              </a:rPr>
              <a:t> was the direct cause of their sufferings, still, as devotees of the Lord, they knew well also that without the sanction of the Lord no one could inflict trouble upon them. According to the </a:t>
            </a:r>
            <a:r>
              <a:rPr lang="en-US" sz="2400" dirty="0">
                <a:effectLst/>
                <a:hlinkClick r:id="rId5"/>
              </a:rPr>
              <a:t>Padma</a:t>
            </a:r>
            <a:r>
              <a:rPr lang="en-US" sz="2400" dirty="0">
                <a:effectLst/>
              </a:rPr>
              <a:t> </a:t>
            </a:r>
            <a:r>
              <a:rPr lang="en-US" sz="2400" dirty="0" err="1">
                <a:effectLst/>
                <a:hlinkClick r:id="rId6"/>
              </a:rPr>
              <a:t>Purāṇa</a:t>
            </a:r>
            <a:r>
              <a:rPr lang="en-US" sz="2400" dirty="0">
                <a:effectLst/>
              </a:rPr>
              <a:t>, our present trouble is due to the fructifying of seedling sins, but even those seedling sins also gradually fade away by execution of pure devotional service. Thus even if the devotees see the mischief-mongers, they do not accuse them for the sufferings inflicted. They take it for granted that the mischief-monger is made to act by some indirect cause, and therefore they tolerate the sufferings, thinking them to be God-given in small doses, for otherwise the sufferings should have been greater</a:t>
            </a:r>
            <a:r>
              <a:rPr lang="en-US" sz="2400" dirty="0" smtClean="0">
                <a:effectLst/>
              </a:rPr>
              <a:t>.</a:t>
            </a:r>
          </a:p>
          <a:p>
            <a:r>
              <a:rPr lang="en-US" sz="2400" dirty="0">
                <a:effectLst/>
                <a:hlinkClick r:id="rId7"/>
              </a:rPr>
              <a:t>Mahārāja</a:t>
            </a:r>
            <a:r>
              <a:rPr lang="en-US" sz="2400" dirty="0">
                <a:effectLst/>
              </a:rPr>
              <a:t> </a:t>
            </a:r>
            <a:r>
              <a:rPr lang="en-US" sz="2400" dirty="0" err="1">
                <a:effectLst/>
                <a:hlinkClick r:id="rId8"/>
              </a:rPr>
              <a:t>Parīkṣit</a:t>
            </a:r>
            <a:r>
              <a:rPr lang="en-US" sz="2400" dirty="0">
                <a:effectLst/>
              </a:rPr>
              <a:t> wanted to get a statement of accusation against the direct mischief-monger, but they declined to give it on the abovementioned grounds. </a:t>
            </a:r>
            <a:endParaRPr lang="en-US" sz="2400" dirty="0" smtClean="0">
              <a:effectLst/>
            </a:endParaRPr>
          </a:p>
        </p:txBody>
      </p:sp>
    </p:spTree>
    <p:extLst>
      <p:ext uri="{BB962C8B-B14F-4D97-AF65-F5344CB8AC3E}">
        <p14:creationId xmlns:p14="http://schemas.microsoft.com/office/powerpoint/2010/main" val="322603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19</a:t>
            </a:r>
          </a:p>
          <a:p>
            <a:pPr marL="0" indent="0" algn="ctr">
              <a:buNone/>
            </a:pPr>
            <a:r>
              <a:rPr lang="vi-VN" dirty="0">
                <a:effectLst/>
              </a:rPr>
              <a:t>kecid </a:t>
            </a:r>
            <a:r>
              <a:rPr lang="vi-VN" dirty="0">
                <a:effectLst/>
                <a:hlinkClick r:id="rId4"/>
              </a:rPr>
              <a:t>vikalpa</a:t>
            </a:r>
            <a:r>
              <a:rPr lang="vi-VN" dirty="0">
                <a:effectLst/>
              </a:rPr>
              <a:t>-</a:t>
            </a:r>
            <a:r>
              <a:rPr lang="vi-VN" dirty="0">
                <a:effectLst/>
                <a:hlinkClick r:id="rId5"/>
              </a:rPr>
              <a:t>vasanā</a:t>
            </a:r>
            <a:endParaRPr lang="vi-VN" dirty="0">
              <a:effectLst/>
            </a:endParaRPr>
          </a:p>
          <a:p>
            <a:pPr marL="0" indent="0" algn="ctr">
              <a:buNone/>
            </a:pPr>
            <a:r>
              <a:rPr lang="vi-VN" dirty="0">
                <a:effectLst/>
              </a:rPr>
              <a:t>āhur </a:t>
            </a:r>
            <a:r>
              <a:rPr lang="vi-VN" dirty="0">
                <a:effectLst/>
                <a:hlinkClick r:id="rId6"/>
              </a:rPr>
              <a:t>ātmānam</a:t>
            </a:r>
            <a:r>
              <a:rPr lang="vi-VN" dirty="0">
                <a:effectLst/>
              </a:rPr>
              <a:t> </a:t>
            </a:r>
            <a:r>
              <a:rPr lang="vi-VN" dirty="0">
                <a:effectLst/>
                <a:hlinkClick r:id="rId7"/>
              </a:rPr>
              <a:t>ātmanaḥ</a:t>
            </a:r>
            <a:endParaRPr lang="vi-VN" dirty="0">
              <a:effectLst/>
            </a:endParaRPr>
          </a:p>
          <a:p>
            <a:pPr marL="0" indent="0" algn="ctr">
              <a:buNone/>
            </a:pPr>
            <a:r>
              <a:rPr lang="vi-VN" dirty="0">
                <a:effectLst/>
                <a:hlinkClick r:id="rId8"/>
              </a:rPr>
              <a:t>daivam</a:t>
            </a:r>
            <a:r>
              <a:rPr lang="vi-VN" dirty="0">
                <a:effectLst/>
              </a:rPr>
              <a:t> </a:t>
            </a:r>
            <a:r>
              <a:rPr lang="vi-VN" dirty="0">
                <a:effectLst/>
                <a:hlinkClick r:id="rId9"/>
              </a:rPr>
              <a:t>anye</a:t>
            </a:r>
            <a:r>
              <a:rPr lang="vi-VN" dirty="0">
                <a:effectLst/>
              </a:rPr>
              <a:t> '</a:t>
            </a:r>
            <a:r>
              <a:rPr lang="vi-VN" dirty="0">
                <a:effectLst/>
                <a:hlinkClick r:id="rId10"/>
              </a:rPr>
              <a:t>pare</a:t>
            </a:r>
            <a:r>
              <a:rPr lang="vi-VN" dirty="0">
                <a:effectLst/>
              </a:rPr>
              <a:t> </a:t>
            </a:r>
            <a:r>
              <a:rPr lang="vi-VN" dirty="0">
                <a:effectLst/>
                <a:hlinkClick r:id="rId11"/>
              </a:rPr>
              <a:t>karma</a:t>
            </a:r>
            <a:endParaRPr lang="vi-VN" dirty="0">
              <a:effectLst/>
            </a:endParaRPr>
          </a:p>
          <a:p>
            <a:pPr marL="0" indent="0" algn="ctr">
              <a:buNone/>
            </a:pPr>
            <a:r>
              <a:rPr lang="vi-VN" dirty="0">
                <a:effectLst/>
                <a:hlinkClick r:id="rId12"/>
              </a:rPr>
              <a:t>svabhāvam</a:t>
            </a:r>
            <a:r>
              <a:rPr lang="vi-VN" dirty="0">
                <a:effectLst/>
              </a:rPr>
              <a:t> </a:t>
            </a:r>
            <a:r>
              <a:rPr lang="vi-VN" dirty="0">
                <a:effectLst/>
                <a:hlinkClick r:id="rId13"/>
              </a:rPr>
              <a:t>apare</a:t>
            </a:r>
            <a:r>
              <a:rPr lang="vi-VN" dirty="0">
                <a:effectLst/>
              </a:rPr>
              <a:t> </a:t>
            </a:r>
            <a:r>
              <a:rPr lang="vi-VN" dirty="0">
                <a:effectLst/>
                <a:hlinkClick r:id="rId14"/>
              </a:rPr>
              <a:t>prabhum</a:t>
            </a:r>
            <a:endParaRPr lang="vi-VN" dirty="0">
              <a:effectLst/>
            </a:endParaRP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buNone/>
            </a:pPr>
            <a:r>
              <a:rPr lang="en-US" sz="2800" dirty="0">
                <a:effectLst/>
              </a:rPr>
              <a:t>Some of the philosophers, who deny all sorts of duality, declare that one's own self is responsible for his personal happiness and distress. Others say that superhuman powers are responsible, while yet others say that activity is responsible, and the gross materialists maintain that nature is the ultimate cause</a:t>
            </a:r>
            <a:r>
              <a:rPr lang="en-US" sz="2800" dirty="0" smtClean="0">
                <a:effectLst/>
              </a:rPr>
              <a:t>.</a:t>
            </a:r>
            <a:endParaRPr lang="en-US" dirty="0">
              <a:effectLst/>
            </a:endParaRPr>
          </a:p>
          <a:p>
            <a:pPr marL="0" indent="0">
              <a:buNone/>
            </a:pPr>
            <a:r>
              <a:rPr lang="en-US" dirty="0"/>
              <a:t/>
            </a:r>
            <a:br>
              <a:rPr lang="en-US" dirty="0"/>
            </a:br>
            <a:endParaRPr lang="vi-VN" dirty="0">
              <a:solidFill>
                <a:schemeClr val="tx2">
                  <a:lumMod val="60000"/>
                  <a:lumOff val="40000"/>
                </a:schemeClr>
              </a:solidFill>
            </a:endParaRPr>
          </a:p>
        </p:txBody>
      </p:sp>
    </p:spTree>
    <p:extLst>
      <p:ext uri="{BB962C8B-B14F-4D97-AF65-F5344CB8AC3E}">
        <p14:creationId xmlns:p14="http://schemas.microsoft.com/office/powerpoint/2010/main" val="216896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80">
                                          <p:stCondLst>
                                            <p:cond delay="0"/>
                                          </p:stCondLst>
                                        </p:cTn>
                                        <p:tgtEl>
                                          <p:spTgt spid="3">
                                            <p:txEl>
                                              <p:pRg st="5" end="5"/>
                                            </p:txEl>
                                          </p:spTgt>
                                        </p:tgtEl>
                                      </p:cBhvr>
                                    </p:animEffect>
                                    <p:anim calcmode="lin" valueType="num">
                                      <p:cBhvr>
                                        <p:cTn id="4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5" end="5"/>
                                            </p:txEl>
                                          </p:spTgt>
                                        </p:tgtEl>
                                      </p:cBhvr>
                                      <p:to x="100000" y="60000"/>
                                    </p:animScale>
                                    <p:animScale>
                                      <p:cBhvr>
                                        <p:cTn id="49" dur="166" decel="50000">
                                          <p:stCondLst>
                                            <p:cond delay="676"/>
                                          </p:stCondLst>
                                        </p:cTn>
                                        <p:tgtEl>
                                          <p:spTgt spid="3">
                                            <p:txEl>
                                              <p:pRg st="5" end="5"/>
                                            </p:txEl>
                                          </p:spTgt>
                                        </p:tgtEl>
                                      </p:cBhvr>
                                      <p:to x="100000" y="100000"/>
                                    </p:animScale>
                                    <p:animScale>
                                      <p:cBhvr>
                                        <p:cTn id="50" dur="26">
                                          <p:stCondLst>
                                            <p:cond delay="1312"/>
                                          </p:stCondLst>
                                        </p:cTn>
                                        <p:tgtEl>
                                          <p:spTgt spid="3">
                                            <p:txEl>
                                              <p:pRg st="5" end="5"/>
                                            </p:txEl>
                                          </p:spTgt>
                                        </p:tgtEl>
                                      </p:cBhvr>
                                      <p:to x="100000" y="80000"/>
                                    </p:animScale>
                                    <p:animScale>
                                      <p:cBhvr>
                                        <p:cTn id="51" dur="166" decel="50000">
                                          <p:stCondLst>
                                            <p:cond delay="1338"/>
                                          </p:stCondLst>
                                        </p:cTn>
                                        <p:tgtEl>
                                          <p:spTgt spid="3">
                                            <p:txEl>
                                              <p:pRg st="5" end="5"/>
                                            </p:txEl>
                                          </p:spTgt>
                                        </p:tgtEl>
                                      </p:cBhvr>
                                      <p:to x="100000" y="100000"/>
                                    </p:animScale>
                                    <p:animScale>
                                      <p:cBhvr>
                                        <p:cTn id="52" dur="26">
                                          <p:stCondLst>
                                            <p:cond delay="1642"/>
                                          </p:stCondLst>
                                        </p:cTn>
                                        <p:tgtEl>
                                          <p:spTgt spid="3">
                                            <p:txEl>
                                              <p:pRg st="5" end="5"/>
                                            </p:txEl>
                                          </p:spTgt>
                                        </p:tgtEl>
                                      </p:cBhvr>
                                      <p:to x="100000" y="90000"/>
                                    </p:animScale>
                                    <p:animScale>
                                      <p:cBhvr>
                                        <p:cTn id="53" dur="166" decel="50000">
                                          <p:stCondLst>
                                            <p:cond delay="1668"/>
                                          </p:stCondLst>
                                        </p:cTn>
                                        <p:tgtEl>
                                          <p:spTgt spid="3">
                                            <p:txEl>
                                              <p:pRg st="5" end="5"/>
                                            </p:txEl>
                                          </p:spTgt>
                                        </p:tgtEl>
                                      </p:cBhvr>
                                      <p:to x="100000" y="100000"/>
                                    </p:animScale>
                                    <p:animScale>
                                      <p:cBhvr>
                                        <p:cTn id="54" dur="26">
                                          <p:stCondLst>
                                            <p:cond delay="1808"/>
                                          </p:stCondLst>
                                        </p:cTn>
                                        <p:tgtEl>
                                          <p:spTgt spid="3">
                                            <p:txEl>
                                              <p:pRg st="5" end="5"/>
                                            </p:txEl>
                                          </p:spTgt>
                                        </p:tgtEl>
                                      </p:cBhvr>
                                      <p:to x="100000" y="95000"/>
                                    </p:animScale>
                                    <p:animScale>
                                      <p:cBhvr>
                                        <p:cTn id="55" dur="166" decel="50000">
                                          <p:stCondLst>
                                            <p:cond delay="1834"/>
                                          </p:stCondLst>
                                        </p:cTn>
                                        <p:tgtEl>
                                          <p:spTgt spid="3">
                                            <p:txEl>
                                              <p:pRg st="5" end="5"/>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wipe(down)">
                                      <p:cBhvr>
                                        <p:cTn id="60" dur="580">
                                          <p:stCondLst>
                                            <p:cond delay="0"/>
                                          </p:stCondLst>
                                        </p:cTn>
                                        <p:tgtEl>
                                          <p:spTgt spid="3">
                                            <p:txEl>
                                              <p:pRg st="6" end="6"/>
                                            </p:txEl>
                                          </p:spTgt>
                                        </p:tgtEl>
                                      </p:cBhvr>
                                    </p:animEffect>
                                    <p:anim calcmode="lin" valueType="num">
                                      <p:cBhvr>
                                        <p:cTn id="6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6" end="6"/>
                                            </p:txEl>
                                          </p:spTgt>
                                        </p:tgtEl>
                                      </p:cBhvr>
                                      <p:to x="100000" y="60000"/>
                                    </p:animScale>
                                    <p:animScale>
                                      <p:cBhvr>
                                        <p:cTn id="67" dur="166" decel="50000">
                                          <p:stCondLst>
                                            <p:cond delay="676"/>
                                          </p:stCondLst>
                                        </p:cTn>
                                        <p:tgtEl>
                                          <p:spTgt spid="3">
                                            <p:txEl>
                                              <p:pRg st="6" end="6"/>
                                            </p:txEl>
                                          </p:spTgt>
                                        </p:tgtEl>
                                      </p:cBhvr>
                                      <p:to x="100000" y="100000"/>
                                    </p:animScale>
                                    <p:animScale>
                                      <p:cBhvr>
                                        <p:cTn id="68" dur="26">
                                          <p:stCondLst>
                                            <p:cond delay="1312"/>
                                          </p:stCondLst>
                                        </p:cTn>
                                        <p:tgtEl>
                                          <p:spTgt spid="3">
                                            <p:txEl>
                                              <p:pRg st="6" end="6"/>
                                            </p:txEl>
                                          </p:spTgt>
                                        </p:tgtEl>
                                      </p:cBhvr>
                                      <p:to x="100000" y="80000"/>
                                    </p:animScale>
                                    <p:animScale>
                                      <p:cBhvr>
                                        <p:cTn id="69" dur="166" decel="50000">
                                          <p:stCondLst>
                                            <p:cond delay="1338"/>
                                          </p:stCondLst>
                                        </p:cTn>
                                        <p:tgtEl>
                                          <p:spTgt spid="3">
                                            <p:txEl>
                                              <p:pRg st="6" end="6"/>
                                            </p:txEl>
                                          </p:spTgt>
                                        </p:tgtEl>
                                      </p:cBhvr>
                                      <p:to x="100000" y="100000"/>
                                    </p:animScale>
                                    <p:animScale>
                                      <p:cBhvr>
                                        <p:cTn id="70" dur="26">
                                          <p:stCondLst>
                                            <p:cond delay="1642"/>
                                          </p:stCondLst>
                                        </p:cTn>
                                        <p:tgtEl>
                                          <p:spTgt spid="3">
                                            <p:txEl>
                                              <p:pRg st="6" end="6"/>
                                            </p:txEl>
                                          </p:spTgt>
                                        </p:tgtEl>
                                      </p:cBhvr>
                                      <p:to x="100000" y="90000"/>
                                    </p:animScale>
                                    <p:animScale>
                                      <p:cBhvr>
                                        <p:cTn id="71" dur="166" decel="50000">
                                          <p:stCondLst>
                                            <p:cond delay="1668"/>
                                          </p:stCondLst>
                                        </p:cTn>
                                        <p:tgtEl>
                                          <p:spTgt spid="3">
                                            <p:txEl>
                                              <p:pRg st="6" end="6"/>
                                            </p:txEl>
                                          </p:spTgt>
                                        </p:tgtEl>
                                      </p:cBhvr>
                                      <p:to x="100000" y="100000"/>
                                    </p:animScale>
                                    <p:animScale>
                                      <p:cBhvr>
                                        <p:cTn id="72" dur="26">
                                          <p:stCondLst>
                                            <p:cond delay="1808"/>
                                          </p:stCondLst>
                                        </p:cTn>
                                        <p:tgtEl>
                                          <p:spTgt spid="3">
                                            <p:txEl>
                                              <p:pRg st="6" end="6"/>
                                            </p:txEl>
                                          </p:spTgt>
                                        </p:tgtEl>
                                      </p:cBhvr>
                                      <p:to x="100000" y="95000"/>
                                    </p:animScale>
                                    <p:animScale>
                                      <p:cBhvr>
                                        <p:cTn id="73" dur="166" decel="50000">
                                          <p:stCondLst>
                                            <p:cond delay="1834"/>
                                          </p:stCondLst>
                                        </p:cTn>
                                        <p:tgtEl>
                                          <p:spTgt spid="3">
                                            <p:txEl>
                                              <p:pRg st="6" end="6"/>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nodeType="click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 calcmode="lin" valueType="num">
                                      <p:cBhvr>
                                        <p:cTn id="7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8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19</a:t>
            </a:r>
          </a:p>
          <a:p>
            <a:pPr marL="514350" indent="-514350">
              <a:buFont typeface="+mj-lt"/>
              <a:buAutoNum type="arabicPeriod"/>
            </a:pPr>
            <a:r>
              <a:rPr lang="vi-VN" sz="2400" dirty="0" smtClean="0">
                <a:effectLst/>
              </a:rPr>
              <a:t>Kaṇāda</a:t>
            </a:r>
            <a:r>
              <a:rPr lang="vi-VN" sz="2400" dirty="0">
                <a:effectLst/>
              </a:rPr>
              <a:t>, the author of Vaiśeṣika </a:t>
            </a:r>
            <a:r>
              <a:rPr lang="vi-VN" sz="2400" dirty="0" smtClean="0">
                <a:effectLst/>
              </a:rPr>
              <a:t>philosophy</a:t>
            </a:r>
            <a:r>
              <a:rPr lang="en-US" sz="2400" dirty="0" smtClean="0">
                <a:effectLst/>
              </a:rPr>
              <a:t> :- </a:t>
            </a:r>
            <a:r>
              <a:rPr lang="en-US" sz="2400" dirty="0">
                <a:effectLst/>
              </a:rPr>
              <a:t>Atomic combination is the </a:t>
            </a:r>
            <a:r>
              <a:rPr lang="en-US" sz="2400" dirty="0" smtClean="0">
                <a:effectLst/>
              </a:rPr>
              <a:t>cause</a:t>
            </a:r>
            <a:endParaRPr lang="en-US" sz="2400" dirty="0">
              <a:effectLst/>
            </a:endParaRPr>
          </a:p>
          <a:p>
            <a:pPr marL="514350" indent="-514350">
              <a:buFont typeface="+mj-lt"/>
              <a:buAutoNum type="arabicPeriod"/>
            </a:pPr>
            <a:r>
              <a:rPr lang="vi-VN" sz="2400" dirty="0">
                <a:effectLst/>
                <a:hlinkClick r:id="rId4"/>
              </a:rPr>
              <a:t>Gautama</a:t>
            </a:r>
            <a:r>
              <a:rPr lang="vi-VN" sz="2400" dirty="0">
                <a:effectLst/>
              </a:rPr>
              <a:t>, the author of logic; </a:t>
            </a:r>
            <a:r>
              <a:rPr lang="en-US" sz="2400" dirty="0" smtClean="0">
                <a:effectLst/>
              </a:rPr>
              <a:t>Atomic combination is the cause</a:t>
            </a:r>
            <a:endParaRPr lang="en-US" sz="2400" dirty="0">
              <a:effectLst/>
            </a:endParaRPr>
          </a:p>
          <a:p>
            <a:pPr marL="514350" indent="-514350">
              <a:buFont typeface="+mj-lt"/>
              <a:buAutoNum type="arabicPeriod"/>
            </a:pPr>
            <a:r>
              <a:rPr lang="vi-VN" sz="2400" dirty="0">
                <a:effectLst/>
              </a:rPr>
              <a:t>Patañjali, the author of mystic </a:t>
            </a:r>
            <a:r>
              <a:rPr lang="vi-VN" sz="2400" dirty="0">
                <a:effectLst/>
                <a:hlinkClick r:id="rId5"/>
              </a:rPr>
              <a:t>yoga</a:t>
            </a:r>
            <a:r>
              <a:rPr lang="vi-VN" sz="2400" dirty="0">
                <a:effectLst/>
              </a:rPr>
              <a:t>; </a:t>
            </a:r>
            <a:endParaRPr lang="en-US" sz="2400" dirty="0">
              <a:effectLst/>
            </a:endParaRPr>
          </a:p>
          <a:p>
            <a:pPr marL="514350" indent="-514350">
              <a:buFont typeface="+mj-lt"/>
              <a:buAutoNum type="arabicPeriod"/>
            </a:pPr>
            <a:r>
              <a:rPr lang="vi-VN" sz="2400" dirty="0">
                <a:effectLst/>
                <a:hlinkClick r:id="rId6"/>
              </a:rPr>
              <a:t>Kapila</a:t>
            </a:r>
            <a:r>
              <a:rPr lang="vi-VN" sz="2400" dirty="0">
                <a:effectLst/>
              </a:rPr>
              <a:t>, the author of </a:t>
            </a:r>
            <a:r>
              <a:rPr lang="vi-VN" sz="2400" dirty="0">
                <a:effectLst/>
                <a:hlinkClick r:id="rId7"/>
              </a:rPr>
              <a:t>Sāńkhya</a:t>
            </a:r>
            <a:r>
              <a:rPr lang="vi-VN" sz="2400" dirty="0">
                <a:effectLst/>
              </a:rPr>
              <a:t> philosophy</a:t>
            </a:r>
            <a:r>
              <a:rPr lang="vi-VN" sz="2400" dirty="0" smtClean="0">
                <a:effectLst/>
              </a:rPr>
              <a:t>;</a:t>
            </a:r>
            <a:r>
              <a:rPr lang="en-US" sz="2400" dirty="0" smtClean="0">
                <a:effectLst/>
              </a:rPr>
              <a:t>- </a:t>
            </a:r>
            <a:r>
              <a:rPr lang="en-US" sz="2400" dirty="0">
                <a:effectLst/>
              </a:rPr>
              <a:t> material nature is the cause </a:t>
            </a:r>
            <a:r>
              <a:rPr lang="vi-VN" sz="2400" dirty="0" smtClean="0">
                <a:effectLst/>
              </a:rPr>
              <a:t> </a:t>
            </a:r>
            <a:endParaRPr lang="en-US" sz="2400" dirty="0">
              <a:effectLst/>
            </a:endParaRPr>
          </a:p>
          <a:p>
            <a:pPr marL="514350" indent="-514350">
              <a:buFont typeface="+mj-lt"/>
              <a:buAutoNum type="arabicPeriod"/>
            </a:pPr>
            <a:r>
              <a:rPr lang="vi-VN" sz="2400" dirty="0">
                <a:effectLst/>
              </a:rPr>
              <a:t>Jaimini, the author of </a:t>
            </a:r>
            <a:r>
              <a:rPr lang="vi-VN" sz="2400" dirty="0">
                <a:effectLst/>
                <a:hlinkClick r:id="rId8"/>
              </a:rPr>
              <a:t>Karma</a:t>
            </a:r>
            <a:r>
              <a:rPr lang="vi-VN" sz="2400" dirty="0">
                <a:effectLst/>
              </a:rPr>
              <a:t>-</a:t>
            </a:r>
            <a:r>
              <a:rPr lang="vi-VN" sz="2400" dirty="0">
                <a:effectLst/>
                <a:hlinkClick r:id="rId9"/>
              </a:rPr>
              <a:t>mīmāḿsā</a:t>
            </a:r>
            <a:r>
              <a:rPr lang="vi-VN" sz="2400" dirty="0">
                <a:effectLst/>
              </a:rPr>
              <a:t>; </a:t>
            </a:r>
            <a:r>
              <a:rPr lang="en-US" sz="2400" dirty="0" smtClean="0">
                <a:effectLst/>
              </a:rPr>
              <a:t>- Living entity is the cause</a:t>
            </a:r>
            <a:endParaRPr lang="en-US" sz="2400" dirty="0">
              <a:effectLst/>
            </a:endParaRPr>
          </a:p>
          <a:p>
            <a:pPr marL="514350" indent="-514350">
              <a:buFont typeface="+mj-lt"/>
              <a:buAutoNum type="arabicPeriod"/>
            </a:pPr>
            <a:r>
              <a:rPr lang="vi-VN" sz="2400" dirty="0">
                <a:effectLst/>
              </a:rPr>
              <a:t>Vyāsadeva, the author of </a:t>
            </a:r>
            <a:r>
              <a:rPr lang="vi-VN" sz="2400" dirty="0" smtClean="0">
                <a:effectLst/>
                <a:hlinkClick r:id="rId10"/>
              </a:rPr>
              <a:t>Vedānta</a:t>
            </a:r>
            <a:r>
              <a:rPr lang="vi-VN" sz="2400" dirty="0" smtClean="0">
                <a:effectLst/>
              </a:rPr>
              <a:t>-</a:t>
            </a:r>
            <a:r>
              <a:rPr lang="vi-VN" sz="2400" dirty="0" smtClean="0">
                <a:effectLst/>
                <a:hlinkClick r:id="rId11"/>
              </a:rPr>
              <a:t>darśana</a:t>
            </a:r>
            <a:r>
              <a:rPr lang="en-US" sz="2400" dirty="0" smtClean="0">
                <a:effectLst/>
              </a:rPr>
              <a:t> – Lord Krishna is the cause   </a:t>
            </a:r>
          </a:p>
          <a:p>
            <a:pPr marL="0" indent="0">
              <a:buNone/>
            </a:pPr>
            <a:r>
              <a:rPr lang="en-US" sz="2400" dirty="0">
                <a:effectLst/>
              </a:rPr>
              <a:t> </a:t>
            </a:r>
            <a:r>
              <a:rPr lang="en-US" sz="2400" dirty="0" err="1">
                <a:effectLst/>
              </a:rPr>
              <a:t>impersonalists</a:t>
            </a:r>
            <a:r>
              <a:rPr lang="en-US" sz="2400" dirty="0">
                <a:effectLst/>
              </a:rPr>
              <a:t> like </a:t>
            </a:r>
            <a:r>
              <a:rPr lang="en-US" sz="2400" dirty="0" err="1">
                <a:effectLst/>
              </a:rPr>
              <a:t>Aṣṭāvakra</a:t>
            </a:r>
            <a:r>
              <a:rPr lang="en-US" sz="2400" dirty="0">
                <a:effectLst/>
              </a:rPr>
              <a:t> discover that the spiritual effulgence of </a:t>
            </a:r>
            <a:r>
              <a:rPr lang="en-US" sz="2400" dirty="0">
                <a:effectLst/>
                <a:hlinkClick r:id="rId12"/>
              </a:rPr>
              <a:t>Brahman</a:t>
            </a:r>
            <a:r>
              <a:rPr lang="en-US" sz="2400" dirty="0">
                <a:effectLst/>
              </a:rPr>
              <a:t> is the cause of all causes. But in the Bhagavad-</a:t>
            </a:r>
            <a:r>
              <a:rPr lang="en-US" sz="2400" dirty="0" err="1">
                <a:effectLst/>
                <a:hlinkClick r:id="rId13"/>
              </a:rPr>
              <a:t>gītā</a:t>
            </a:r>
            <a:r>
              <a:rPr lang="en-US" sz="2400" dirty="0">
                <a:effectLst/>
              </a:rPr>
              <a:t> the Lord Himself declares that He is the source of impersonal </a:t>
            </a:r>
            <a:r>
              <a:rPr lang="en-US" sz="2400" dirty="0">
                <a:effectLst/>
                <a:hlinkClick r:id="rId12"/>
              </a:rPr>
              <a:t>Brahman</a:t>
            </a:r>
            <a:r>
              <a:rPr lang="en-US" sz="2400" dirty="0">
                <a:effectLst/>
              </a:rPr>
              <a:t>, and therefore He, the Personality of Godhead, is the ultimate cause of all causes. It is also confirmed in the </a:t>
            </a:r>
            <a:r>
              <a:rPr lang="en-US" sz="2400" dirty="0" err="1">
                <a:effectLst/>
                <a:hlinkClick r:id="rId14"/>
              </a:rPr>
              <a:t>Brahma</a:t>
            </a:r>
            <a:r>
              <a:rPr lang="en-US" sz="2400" dirty="0" err="1">
                <a:effectLst/>
              </a:rPr>
              <a:t>-</a:t>
            </a:r>
            <a:r>
              <a:rPr lang="en-US" sz="2400" dirty="0" err="1">
                <a:effectLst/>
                <a:hlinkClick r:id="rId15"/>
              </a:rPr>
              <a:t>saḿhitā</a:t>
            </a:r>
            <a:r>
              <a:rPr lang="en-US" sz="2400" dirty="0">
                <a:effectLst/>
              </a:rPr>
              <a:t> that Lord </a:t>
            </a:r>
            <a:r>
              <a:rPr lang="en-US" sz="2400" dirty="0" err="1">
                <a:effectLst/>
                <a:hlinkClick r:id="rId16"/>
              </a:rPr>
              <a:t>Kṛṣṇa</a:t>
            </a:r>
            <a:r>
              <a:rPr lang="en-US" sz="2400" dirty="0">
                <a:effectLst/>
              </a:rPr>
              <a:t> is the ultimate cause of all causes.</a:t>
            </a:r>
            <a:endParaRPr lang="en-US" sz="2400" dirty="0" smtClean="0">
              <a:effectLst/>
            </a:endParaRPr>
          </a:p>
        </p:txBody>
      </p:sp>
    </p:spTree>
    <p:extLst>
      <p:ext uri="{BB962C8B-B14F-4D97-AF65-F5344CB8AC3E}">
        <p14:creationId xmlns:p14="http://schemas.microsoft.com/office/powerpoint/2010/main" val="275519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20</a:t>
            </a:r>
          </a:p>
          <a:p>
            <a:pPr marL="0" indent="0" algn="ctr">
              <a:buNone/>
            </a:pPr>
            <a:r>
              <a:rPr lang="vi-VN" dirty="0">
                <a:effectLst/>
              </a:rPr>
              <a:t>apratarkyād anirdeśyād</a:t>
            </a:r>
          </a:p>
          <a:p>
            <a:pPr marL="0" indent="0" algn="ctr">
              <a:buNone/>
            </a:pPr>
            <a:r>
              <a:rPr lang="vi-VN" dirty="0">
                <a:effectLst/>
                <a:hlinkClick r:id="rId4"/>
              </a:rPr>
              <a:t>iti</a:t>
            </a:r>
            <a:r>
              <a:rPr lang="vi-VN" dirty="0">
                <a:effectLst/>
              </a:rPr>
              <a:t> keṣv </a:t>
            </a:r>
            <a:r>
              <a:rPr lang="vi-VN" dirty="0">
                <a:effectLst/>
                <a:hlinkClick r:id="rId5"/>
              </a:rPr>
              <a:t>api</a:t>
            </a:r>
            <a:r>
              <a:rPr lang="vi-VN" dirty="0">
                <a:effectLst/>
              </a:rPr>
              <a:t> </a:t>
            </a:r>
            <a:r>
              <a:rPr lang="vi-VN" dirty="0">
                <a:effectLst/>
                <a:hlinkClick r:id="rId6"/>
              </a:rPr>
              <a:t>niścayaḥ</a:t>
            </a:r>
            <a:endParaRPr lang="vi-VN" dirty="0">
              <a:effectLst/>
            </a:endParaRPr>
          </a:p>
          <a:p>
            <a:pPr marL="0" indent="0" algn="ctr">
              <a:buNone/>
            </a:pPr>
            <a:r>
              <a:rPr lang="vi-VN" dirty="0">
                <a:effectLst/>
              </a:rPr>
              <a:t>atrānurūpaḿ </a:t>
            </a:r>
            <a:r>
              <a:rPr lang="vi-VN" dirty="0">
                <a:effectLst/>
                <a:hlinkClick r:id="rId7"/>
              </a:rPr>
              <a:t>rājarṣe</a:t>
            </a:r>
            <a:endParaRPr lang="vi-VN" dirty="0">
              <a:effectLst/>
            </a:endParaRPr>
          </a:p>
          <a:p>
            <a:pPr marL="0" indent="0" algn="ctr">
              <a:buNone/>
            </a:pPr>
            <a:r>
              <a:rPr lang="vi-VN" dirty="0">
                <a:effectLst/>
                <a:hlinkClick r:id="rId8"/>
              </a:rPr>
              <a:t>vimṛśa</a:t>
            </a:r>
            <a:r>
              <a:rPr lang="vi-VN" dirty="0">
                <a:effectLst/>
              </a:rPr>
              <a:t> </a:t>
            </a:r>
            <a:r>
              <a:rPr lang="vi-VN" dirty="0" smtClean="0">
                <a:effectLst/>
                <a:hlinkClick r:id="rId9"/>
              </a:rPr>
              <a:t>sva</a:t>
            </a:r>
            <a:r>
              <a:rPr lang="vi-VN" dirty="0" smtClean="0">
                <a:effectLst/>
              </a:rPr>
              <a:t>-manīṣayā</a:t>
            </a:r>
            <a:endParaRPr lang="en-US" dirty="0" smtClean="0">
              <a:effectLst/>
            </a:endParaRP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buNone/>
            </a:pPr>
            <a:r>
              <a:rPr lang="en-US" dirty="0">
                <a:effectLst/>
              </a:rPr>
              <a:t>There are also some thinkers who believe that no one can ascertain the cause of distress by argumentation, nor know it by imagination, nor express it by words. O sage amongst kings, judge for yourself by thinking over all this with your own intelligence.</a:t>
            </a:r>
            <a:endParaRPr lang="vi-VN" dirty="0">
              <a:solidFill>
                <a:schemeClr val="tx2">
                  <a:lumMod val="60000"/>
                  <a:lumOff val="40000"/>
                </a:schemeClr>
              </a:solidFill>
            </a:endParaRPr>
          </a:p>
        </p:txBody>
      </p:sp>
    </p:spTree>
    <p:extLst>
      <p:ext uri="{BB962C8B-B14F-4D97-AF65-F5344CB8AC3E}">
        <p14:creationId xmlns:p14="http://schemas.microsoft.com/office/powerpoint/2010/main" val="34869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80">
                                          <p:stCondLst>
                                            <p:cond delay="0"/>
                                          </p:stCondLst>
                                        </p:cTn>
                                        <p:tgtEl>
                                          <p:spTgt spid="3">
                                            <p:txEl>
                                              <p:pRg st="5" end="5"/>
                                            </p:txEl>
                                          </p:spTgt>
                                        </p:tgtEl>
                                      </p:cBhvr>
                                    </p:animEffect>
                                    <p:anim calcmode="lin" valueType="num">
                                      <p:cBhvr>
                                        <p:cTn id="4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5" end="5"/>
                                            </p:txEl>
                                          </p:spTgt>
                                        </p:tgtEl>
                                      </p:cBhvr>
                                      <p:to x="100000" y="60000"/>
                                    </p:animScale>
                                    <p:animScale>
                                      <p:cBhvr>
                                        <p:cTn id="49" dur="166" decel="50000">
                                          <p:stCondLst>
                                            <p:cond delay="676"/>
                                          </p:stCondLst>
                                        </p:cTn>
                                        <p:tgtEl>
                                          <p:spTgt spid="3">
                                            <p:txEl>
                                              <p:pRg st="5" end="5"/>
                                            </p:txEl>
                                          </p:spTgt>
                                        </p:tgtEl>
                                      </p:cBhvr>
                                      <p:to x="100000" y="100000"/>
                                    </p:animScale>
                                    <p:animScale>
                                      <p:cBhvr>
                                        <p:cTn id="50" dur="26">
                                          <p:stCondLst>
                                            <p:cond delay="1312"/>
                                          </p:stCondLst>
                                        </p:cTn>
                                        <p:tgtEl>
                                          <p:spTgt spid="3">
                                            <p:txEl>
                                              <p:pRg st="5" end="5"/>
                                            </p:txEl>
                                          </p:spTgt>
                                        </p:tgtEl>
                                      </p:cBhvr>
                                      <p:to x="100000" y="80000"/>
                                    </p:animScale>
                                    <p:animScale>
                                      <p:cBhvr>
                                        <p:cTn id="51" dur="166" decel="50000">
                                          <p:stCondLst>
                                            <p:cond delay="1338"/>
                                          </p:stCondLst>
                                        </p:cTn>
                                        <p:tgtEl>
                                          <p:spTgt spid="3">
                                            <p:txEl>
                                              <p:pRg st="5" end="5"/>
                                            </p:txEl>
                                          </p:spTgt>
                                        </p:tgtEl>
                                      </p:cBhvr>
                                      <p:to x="100000" y="100000"/>
                                    </p:animScale>
                                    <p:animScale>
                                      <p:cBhvr>
                                        <p:cTn id="52" dur="26">
                                          <p:stCondLst>
                                            <p:cond delay="1642"/>
                                          </p:stCondLst>
                                        </p:cTn>
                                        <p:tgtEl>
                                          <p:spTgt spid="3">
                                            <p:txEl>
                                              <p:pRg st="5" end="5"/>
                                            </p:txEl>
                                          </p:spTgt>
                                        </p:tgtEl>
                                      </p:cBhvr>
                                      <p:to x="100000" y="90000"/>
                                    </p:animScale>
                                    <p:animScale>
                                      <p:cBhvr>
                                        <p:cTn id="53" dur="166" decel="50000">
                                          <p:stCondLst>
                                            <p:cond delay="1668"/>
                                          </p:stCondLst>
                                        </p:cTn>
                                        <p:tgtEl>
                                          <p:spTgt spid="3">
                                            <p:txEl>
                                              <p:pRg st="5" end="5"/>
                                            </p:txEl>
                                          </p:spTgt>
                                        </p:tgtEl>
                                      </p:cBhvr>
                                      <p:to x="100000" y="100000"/>
                                    </p:animScale>
                                    <p:animScale>
                                      <p:cBhvr>
                                        <p:cTn id="54" dur="26">
                                          <p:stCondLst>
                                            <p:cond delay="1808"/>
                                          </p:stCondLst>
                                        </p:cTn>
                                        <p:tgtEl>
                                          <p:spTgt spid="3">
                                            <p:txEl>
                                              <p:pRg st="5" end="5"/>
                                            </p:txEl>
                                          </p:spTgt>
                                        </p:tgtEl>
                                      </p:cBhvr>
                                      <p:to x="100000" y="95000"/>
                                    </p:animScale>
                                    <p:animScale>
                                      <p:cBhvr>
                                        <p:cTn id="55" dur="166" decel="50000">
                                          <p:stCondLst>
                                            <p:cond delay="1834"/>
                                          </p:stCondLst>
                                        </p:cTn>
                                        <p:tgtEl>
                                          <p:spTgt spid="3">
                                            <p:txEl>
                                              <p:pRg st="5" end="5"/>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wipe(down)">
                                      <p:cBhvr>
                                        <p:cTn id="60" dur="580">
                                          <p:stCondLst>
                                            <p:cond delay="0"/>
                                          </p:stCondLst>
                                        </p:cTn>
                                        <p:tgtEl>
                                          <p:spTgt spid="3">
                                            <p:txEl>
                                              <p:pRg st="6" end="6"/>
                                            </p:txEl>
                                          </p:spTgt>
                                        </p:tgtEl>
                                      </p:cBhvr>
                                    </p:animEffect>
                                    <p:anim calcmode="lin" valueType="num">
                                      <p:cBhvr>
                                        <p:cTn id="6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6" end="6"/>
                                            </p:txEl>
                                          </p:spTgt>
                                        </p:tgtEl>
                                      </p:cBhvr>
                                      <p:to x="100000" y="60000"/>
                                    </p:animScale>
                                    <p:animScale>
                                      <p:cBhvr>
                                        <p:cTn id="67" dur="166" decel="50000">
                                          <p:stCondLst>
                                            <p:cond delay="676"/>
                                          </p:stCondLst>
                                        </p:cTn>
                                        <p:tgtEl>
                                          <p:spTgt spid="3">
                                            <p:txEl>
                                              <p:pRg st="6" end="6"/>
                                            </p:txEl>
                                          </p:spTgt>
                                        </p:tgtEl>
                                      </p:cBhvr>
                                      <p:to x="100000" y="100000"/>
                                    </p:animScale>
                                    <p:animScale>
                                      <p:cBhvr>
                                        <p:cTn id="68" dur="26">
                                          <p:stCondLst>
                                            <p:cond delay="1312"/>
                                          </p:stCondLst>
                                        </p:cTn>
                                        <p:tgtEl>
                                          <p:spTgt spid="3">
                                            <p:txEl>
                                              <p:pRg st="6" end="6"/>
                                            </p:txEl>
                                          </p:spTgt>
                                        </p:tgtEl>
                                      </p:cBhvr>
                                      <p:to x="100000" y="80000"/>
                                    </p:animScale>
                                    <p:animScale>
                                      <p:cBhvr>
                                        <p:cTn id="69" dur="166" decel="50000">
                                          <p:stCondLst>
                                            <p:cond delay="1338"/>
                                          </p:stCondLst>
                                        </p:cTn>
                                        <p:tgtEl>
                                          <p:spTgt spid="3">
                                            <p:txEl>
                                              <p:pRg st="6" end="6"/>
                                            </p:txEl>
                                          </p:spTgt>
                                        </p:tgtEl>
                                      </p:cBhvr>
                                      <p:to x="100000" y="100000"/>
                                    </p:animScale>
                                    <p:animScale>
                                      <p:cBhvr>
                                        <p:cTn id="70" dur="26">
                                          <p:stCondLst>
                                            <p:cond delay="1642"/>
                                          </p:stCondLst>
                                        </p:cTn>
                                        <p:tgtEl>
                                          <p:spTgt spid="3">
                                            <p:txEl>
                                              <p:pRg st="6" end="6"/>
                                            </p:txEl>
                                          </p:spTgt>
                                        </p:tgtEl>
                                      </p:cBhvr>
                                      <p:to x="100000" y="90000"/>
                                    </p:animScale>
                                    <p:animScale>
                                      <p:cBhvr>
                                        <p:cTn id="71" dur="166" decel="50000">
                                          <p:stCondLst>
                                            <p:cond delay="1668"/>
                                          </p:stCondLst>
                                        </p:cTn>
                                        <p:tgtEl>
                                          <p:spTgt spid="3">
                                            <p:txEl>
                                              <p:pRg st="6" end="6"/>
                                            </p:txEl>
                                          </p:spTgt>
                                        </p:tgtEl>
                                      </p:cBhvr>
                                      <p:to x="100000" y="100000"/>
                                    </p:animScale>
                                    <p:animScale>
                                      <p:cBhvr>
                                        <p:cTn id="72" dur="26">
                                          <p:stCondLst>
                                            <p:cond delay="1808"/>
                                          </p:stCondLst>
                                        </p:cTn>
                                        <p:tgtEl>
                                          <p:spTgt spid="3">
                                            <p:txEl>
                                              <p:pRg st="6" end="6"/>
                                            </p:txEl>
                                          </p:spTgt>
                                        </p:tgtEl>
                                      </p:cBhvr>
                                      <p:to x="100000" y="95000"/>
                                    </p:animScale>
                                    <p:animScale>
                                      <p:cBhvr>
                                        <p:cTn id="7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20</a:t>
            </a:r>
          </a:p>
          <a:p>
            <a:r>
              <a:rPr lang="en-US" sz="2400" dirty="0" smtClean="0">
                <a:effectLst/>
              </a:rPr>
              <a:t>The </a:t>
            </a:r>
            <a:r>
              <a:rPr lang="en-US" sz="2400" dirty="0" err="1">
                <a:effectLst/>
              </a:rPr>
              <a:t>Vaiṣṇavites</a:t>
            </a:r>
            <a:r>
              <a:rPr lang="en-US" sz="2400" dirty="0">
                <a:effectLst/>
              </a:rPr>
              <a:t>, the devotees of the Lord, do believe, as above explained, that nothing can take place without the sanction of the Supreme Lord</a:t>
            </a:r>
            <a:r>
              <a:rPr lang="en-US" sz="2400" dirty="0" smtClean="0">
                <a:effectLst/>
              </a:rPr>
              <a:t>.</a:t>
            </a:r>
          </a:p>
          <a:p>
            <a:r>
              <a:rPr lang="en-US" sz="2400" dirty="0">
                <a:effectLst/>
              </a:rPr>
              <a:t>He is the knower of all past, present and future, and nothing can be concealed from Him. The devotees know this truth, and therefore they discharge their duties sincerely, without being overly anxious for rewards. </a:t>
            </a:r>
          </a:p>
          <a:p>
            <a:r>
              <a:rPr lang="en-US" sz="2400" dirty="0">
                <a:effectLst/>
              </a:rPr>
              <a:t> The conclusion is, therefore, that the sufferings of the representative of religion and the representative of the earth, as present before </a:t>
            </a:r>
            <a:r>
              <a:rPr lang="en-US" sz="2400" dirty="0">
                <a:effectLst/>
                <a:hlinkClick r:id="rId4"/>
              </a:rPr>
              <a:t>Mahārāja</a:t>
            </a:r>
            <a:r>
              <a:rPr lang="en-US" sz="2400" dirty="0">
                <a:effectLst/>
              </a:rPr>
              <a:t> </a:t>
            </a:r>
            <a:r>
              <a:rPr lang="en-US" sz="2400" dirty="0" err="1">
                <a:effectLst/>
                <a:hlinkClick r:id="rId5"/>
              </a:rPr>
              <a:t>Parīkṣit</a:t>
            </a:r>
            <a:r>
              <a:rPr lang="en-US" sz="2400" dirty="0">
                <a:effectLst/>
              </a:rPr>
              <a:t>, were planned to prove that </a:t>
            </a:r>
            <a:r>
              <a:rPr lang="en-US" sz="2400" dirty="0">
                <a:effectLst/>
                <a:hlinkClick r:id="rId4"/>
              </a:rPr>
              <a:t>Mahārāja</a:t>
            </a:r>
            <a:r>
              <a:rPr lang="en-US" sz="2400" dirty="0">
                <a:effectLst/>
              </a:rPr>
              <a:t> </a:t>
            </a:r>
            <a:r>
              <a:rPr lang="en-US" sz="2400" dirty="0" err="1">
                <a:effectLst/>
                <a:hlinkClick r:id="rId5"/>
              </a:rPr>
              <a:t>Parīkṣit</a:t>
            </a:r>
            <a:r>
              <a:rPr lang="en-US" sz="2400" dirty="0">
                <a:effectLst/>
              </a:rPr>
              <a:t> was the ideal executive head because he knew well how to give protection to the cows (the earth) and the </a:t>
            </a:r>
            <a:r>
              <a:rPr lang="en-US" sz="2400" dirty="0" err="1">
                <a:effectLst/>
              </a:rPr>
              <a:t>brāhmaṇas</a:t>
            </a:r>
            <a:r>
              <a:rPr lang="en-US" sz="2400" dirty="0">
                <a:effectLst/>
              </a:rPr>
              <a:t> (religious principles), the two pillars of spiritual advancement. </a:t>
            </a:r>
            <a:endParaRPr lang="en-US" sz="2400" dirty="0" smtClean="0">
              <a:effectLst/>
            </a:endParaRPr>
          </a:p>
        </p:txBody>
      </p:sp>
    </p:spTree>
    <p:extLst>
      <p:ext uri="{BB962C8B-B14F-4D97-AF65-F5344CB8AC3E}">
        <p14:creationId xmlns:p14="http://schemas.microsoft.com/office/powerpoint/2010/main" val="371406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21</a:t>
            </a:r>
            <a:endParaRPr lang="en-US" b="1" u="sng" dirty="0" smtClean="0">
              <a:solidFill>
                <a:schemeClr val="tx2">
                  <a:lumMod val="60000"/>
                  <a:lumOff val="40000"/>
                </a:schemeClr>
              </a:solidFill>
            </a:endParaRPr>
          </a:p>
          <a:p>
            <a:pPr algn="ctr"/>
            <a:r>
              <a:rPr lang="vi-VN" dirty="0">
                <a:hlinkClick r:id="rId4" action="ppaction://hlinkfile"/>
              </a:rPr>
              <a:t>sūta</a:t>
            </a:r>
            <a:r>
              <a:rPr lang="vi-VN" dirty="0"/>
              <a:t> </a:t>
            </a:r>
            <a:r>
              <a:rPr lang="vi-VN" dirty="0">
                <a:hlinkClick r:id="rId5" action="ppaction://hlinkfile"/>
              </a:rPr>
              <a:t>uvāca</a:t>
            </a:r>
            <a:endParaRPr lang="vi-VN" dirty="0"/>
          </a:p>
          <a:p>
            <a:pPr algn="ctr"/>
            <a:r>
              <a:rPr lang="vi-VN" dirty="0">
                <a:hlinkClick r:id="rId6" action="ppaction://hlinkfile"/>
              </a:rPr>
              <a:t>evaḿ</a:t>
            </a:r>
            <a:r>
              <a:rPr lang="vi-VN" dirty="0"/>
              <a:t> </a:t>
            </a:r>
            <a:r>
              <a:rPr lang="vi-VN" dirty="0">
                <a:hlinkClick r:id="rId7" action="ppaction://hlinkfile"/>
              </a:rPr>
              <a:t>dharme</a:t>
            </a:r>
            <a:r>
              <a:rPr lang="vi-VN" dirty="0"/>
              <a:t> </a:t>
            </a:r>
            <a:r>
              <a:rPr lang="vi-VN" dirty="0">
                <a:hlinkClick r:id="rId8" action="ppaction://hlinkfile"/>
              </a:rPr>
              <a:t>pravadati</a:t>
            </a:r>
            <a:endParaRPr lang="vi-VN" dirty="0"/>
          </a:p>
          <a:p>
            <a:pPr algn="ctr"/>
            <a:r>
              <a:rPr lang="vi-VN" dirty="0">
                <a:hlinkClick r:id="rId9" action="ppaction://hlinkfile"/>
              </a:rPr>
              <a:t>sa</a:t>
            </a:r>
            <a:r>
              <a:rPr lang="vi-VN" dirty="0"/>
              <a:t> samrāḍ </a:t>
            </a:r>
            <a:r>
              <a:rPr lang="vi-VN" dirty="0">
                <a:hlinkClick r:id="rId10" action="ppaction://hlinkfile"/>
              </a:rPr>
              <a:t>dvija</a:t>
            </a:r>
            <a:r>
              <a:rPr lang="vi-VN" dirty="0"/>
              <a:t>-</a:t>
            </a:r>
            <a:r>
              <a:rPr lang="vi-VN" dirty="0">
                <a:hlinkClick r:id="rId11" action="ppaction://hlinkfile"/>
              </a:rPr>
              <a:t>sattamāḥ</a:t>
            </a:r>
            <a:endParaRPr lang="vi-VN" dirty="0"/>
          </a:p>
          <a:p>
            <a:pPr algn="ctr"/>
            <a:r>
              <a:rPr lang="vi-VN" dirty="0">
                <a:hlinkClick r:id="rId12" action="ppaction://hlinkfile"/>
              </a:rPr>
              <a:t>samāhitena</a:t>
            </a:r>
            <a:r>
              <a:rPr lang="vi-VN" dirty="0"/>
              <a:t> </a:t>
            </a:r>
            <a:r>
              <a:rPr lang="vi-VN" dirty="0">
                <a:hlinkClick r:id="rId13" action="ppaction://hlinkfile"/>
              </a:rPr>
              <a:t>manasā</a:t>
            </a:r>
            <a:endParaRPr lang="vi-VN" dirty="0"/>
          </a:p>
          <a:p>
            <a:pPr algn="ctr"/>
            <a:r>
              <a:rPr lang="vi-VN" dirty="0">
                <a:hlinkClick r:id="rId14" action="ppaction://hlinkfile"/>
              </a:rPr>
              <a:t>vikhedaḥ</a:t>
            </a:r>
            <a:r>
              <a:rPr lang="vi-VN" dirty="0"/>
              <a:t> </a:t>
            </a:r>
            <a:r>
              <a:rPr lang="vi-VN" dirty="0">
                <a:hlinkClick r:id="rId15" action="ppaction://hlinkfile"/>
              </a:rPr>
              <a:t>paryacaṣṭa</a:t>
            </a:r>
            <a:r>
              <a:rPr lang="vi-VN" dirty="0"/>
              <a:t> </a:t>
            </a:r>
            <a:r>
              <a:rPr lang="vi-VN" dirty="0" smtClean="0">
                <a:hlinkClick r:id="rId16" action="ppaction://hlinkfile"/>
              </a:rPr>
              <a:t>tam</a:t>
            </a:r>
            <a:endParaRPr lang="en-US" dirty="0" smtClean="0"/>
          </a:p>
          <a:p>
            <a:pPr algn="ctr"/>
            <a:endParaRPr lang="en-US" dirty="0"/>
          </a:p>
          <a:p>
            <a:pPr algn="ctr"/>
            <a:r>
              <a:rPr lang="en-US" dirty="0"/>
              <a:t>TRANSLATION</a:t>
            </a:r>
            <a:endParaRPr lang="vi-VN" dirty="0"/>
          </a:p>
          <a:p>
            <a:pPr marL="0" indent="0" algn="ctr">
              <a:buNone/>
            </a:pPr>
            <a:r>
              <a:rPr lang="en-US" dirty="0" err="1">
                <a:hlinkClick r:id="rId4" action="ppaction://hlinkfile"/>
              </a:rPr>
              <a:t>Sūta</a:t>
            </a:r>
            <a:r>
              <a:rPr lang="en-US" dirty="0"/>
              <a:t> </a:t>
            </a:r>
            <a:r>
              <a:rPr lang="en-US" dirty="0" err="1"/>
              <a:t>Gosvāmī</a:t>
            </a:r>
            <a:r>
              <a:rPr lang="en-US" dirty="0"/>
              <a:t> said: O best among the </a:t>
            </a:r>
            <a:r>
              <a:rPr lang="en-US" dirty="0" err="1"/>
              <a:t>brāhmaṇas</a:t>
            </a:r>
            <a:r>
              <a:rPr lang="en-US" dirty="0"/>
              <a:t>, the Emperor </a:t>
            </a:r>
            <a:r>
              <a:rPr lang="en-US" dirty="0" err="1">
                <a:hlinkClick r:id="rId17" action="ppaction://hlinkfile"/>
              </a:rPr>
              <a:t>Parīkṣit</a:t>
            </a:r>
            <a:r>
              <a:rPr lang="en-US" dirty="0"/>
              <a:t>, thus hearing the personality of religion speak, was fully satisfied, and without mistake or regret he gave his reply.</a:t>
            </a:r>
            <a:r>
              <a:rPr lang="en-US" dirty="0" smtClean="0">
                <a:effectLst/>
              </a:rPr>
              <a:t>.</a:t>
            </a:r>
            <a:endParaRPr lang="vi-VN" dirty="0">
              <a:solidFill>
                <a:schemeClr val="tx2">
                  <a:lumMod val="60000"/>
                  <a:lumOff val="40000"/>
                </a:schemeClr>
              </a:solidFill>
            </a:endParaRPr>
          </a:p>
        </p:txBody>
      </p:sp>
    </p:spTree>
    <p:extLst>
      <p:ext uri="{BB962C8B-B14F-4D97-AF65-F5344CB8AC3E}">
        <p14:creationId xmlns:p14="http://schemas.microsoft.com/office/powerpoint/2010/main" val="49248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en-US" b="1" u="sng" dirty="0" smtClean="0">
                <a:solidFill>
                  <a:schemeClr val="tx2">
                    <a:lumMod val="60000"/>
                    <a:lumOff val="40000"/>
                  </a:schemeClr>
                </a:solidFill>
              </a:rPr>
              <a:t>Key  points</a:t>
            </a:r>
            <a:endParaRPr lang="en-US" b="1" u="sng" dirty="0" smtClean="0">
              <a:solidFill>
                <a:schemeClr val="tx2">
                  <a:lumMod val="60000"/>
                  <a:lumOff val="40000"/>
                </a:schemeClr>
              </a:solidFill>
            </a:endParaRPr>
          </a:p>
          <a:p>
            <a:pPr marL="514350" indent="-514350">
              <a:buFont typeface="+mj-lt"/>
              <a:buAutoNum type="arabicPeriod"/>
            </a:pPr>
            <a:r>
              <a:rPr lang="vi-VN" sz="2400" dirty="0" smtClean="0">
                <a:effectLst/>
              </a:rPr>
              <a:t>K</a:t>
            </a:r>
            <a:r>
              <a:rPr lang="en-US" sz="2400" dirty="0" err="1" smtClean="0">
                <a:effectLst/>
              </a:rPr>
              <a:t>ing</a:t>
            </a:r>
            <a:r>
              <a:rPr lang="en-US" sz="2400" dirty="0" smtClean="0">
                <a:effectLst/>
              </a:rPr>
              <a:t>   was   satisfied  as  he  could  understand  that  bull   was  not   ordinary  one.</a:t>
            </a:r>
          </a:p>
          <a:p>
            <a:pPr marL="0" indent="0">
              <a:buNone/>
            </a:pPr>
            <a:r>
              <a:rPr lang="en-US" sz="2400" dirty="0" smtClean="0">
                <a:effectLst/>
              </a:rPr>
              <a:t>2      Equal  level of  sagacity so   replied  to  the  point.</a:t>
            </a:r>
            <a:endParaRPr lang="en-US" sz="2400" dirty="0">
              <a:effectLst/>
            </a:endParaRPr>
          </a:p>
        </p:txBody>
      </p:sp>
    </p:spTree>
    <p:extLst>
      <p:ext uri="{BB962C8B-B14F-4D97-AF65-F5344CB8AC3E}">
        <p14:creationId xmlns:p14="http://schemas.microsoft.com/office/powerpoint/2010/main" val="339145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22</a:t>
            </a:r>
            <a:endParaRPr lang="en-US" b="1" u="sng" dirty="0" smtClean="0">
              <a:solidFill>
                <a:schemeClr val="tx2">
                  <a:lumMod val="60000"/>
                  <a:lumOff val="40000"/>
                </a:schemeClr>
              </a:solidFill>
            </a:endParaRPr>
          </a:p>
          <a:p>
            <a:pPr marL="0" indent="0" algn="ctr">
              <a:buNone/>
            </a:pPr>
            <a:r>
              <a:rPr lang="vi-VN" dirty="0"/>
              <a:t>rājovāca</a:t>
            </a:r>
          </a:p>
          <a:p>
            <a:pPr marL="0" indent="0" algn="ctr">
              <a:buNone/>
            </a:pPr>
            <a:r>
              <a:rPr lang="vi-VN" dirty="0">
                <a:hlinkClick r:id="rId4" action="ppaction://hlinkfile"/>
              </a:rPr>
              <a:t>dharmaḿ</a:t>
            </a:r>
            <a:r>
              <a:rPr lang="vi-VN" dirty="0"/>
              <a:t> </a:t>
            </a:r>
            <a:r>
              <a:rPr lang="vi-VN" dirty="0">
                <a:hlinkClick r:id="rId5" action="ppaction://hlinkfile"/>
              </a:rPr>
              <a:t>bravīṣi</a:t>
            </a:r>
            <a:r>
              <a:rPr lang="vi-VN" dirty="0"/>
              <a:t> </a:t>
            </a:r>
            <a:r>
              <a:rPr lang="vi-VN" dirty="0">
                <a:hlinkClick r:id="rId6" action="ppaction://hlinkfile"/>
              </a:rPr>
              <a:t>dharma</a:t>
            </a:r>
            <a:r>
              <a:rPr lang="vi-VN" dirty="0"/>
              <a:t>-</a:t>
            </a:r>
            <a:r>
              <a:rPr lang="vi-VN" dirty="0">
                <a:hlinkClick r:id="rId7" action="ppaction://hlinkfile"/>
              </a:rPr>
              <a:t>jña</a:t>
            </a:r>
            <a:endParaRPr lang="vi-VN" dirty="0"/>
          </a:p>
          <a:p>
            <a:pPr marL="0" indent="0" algn="ctr">
              <a:buNone/>
            </a:pPr>
            <a:r>
              <a:rPr lang="vi-VN" dirty="0"/>
              <a:t>dharmo 'si </a:t>
            </a:r>
            <a:r>
              <a:rPr lang="vi-VN" dirty="0">
                <a:hlinkClick r:id="rId8" action="ppaction://hlinkfile"/>
              </a:rPr>
              <a:t>vṛṣa</a:t>
            </a:r>
            <a:r>
              <a:rPr lang="vi-VN" dirty="0"/>
              <a:t>-</a:t>
            </a:r>
            <a:r>
              <a:rPr lang="vi-VN" dirty="0">
                <a:hlinkClick r:id="rId9" action="ppaction://hlinkfile"/>
              </a:rPr>
              <a:t>rūpa</a:t>
            </a:r>
            <a:r>
              <a:rPr lang="vi-VN" dirty="0"/>
              <a:t>-</a:t>
            </a:r>
            <a:r>
              <a:rPr lang="vi-VN" dirty="0">
                <a:hlinkClick r:id="rId10" action="ppaction://hlinkfile"/>
              </a:rPr>
              <a:t>dhṛk</a:t>
            </a:r>
            <a:endParaRPr lang="vi-VN" dirty="0"/>
          </a:p>
          <a:p>
            <a:pPr marL="0" indent="0" algn="ctr">
              <a:buNone/>
            </a:pPr>
            <a:r>
              <a:rPr lang="vi-VN" dirty="0">
                <a:hlinkClick r:id="rId11" action="ppaction://hlinkfile"/>
              </a:rPr>
              <a:t>yad</a:t>
            </a:r>
            <a:r>
              <a:rPr lang="vi-VN" dirty="0"/>
              <a:t> </a:t>
            </a:r>
            <a:r>
              <a:rPr lang="vi-VN" dirty="0">
                <a:hlinkClick r:id="rId12" action="ppaction://hlinkfile"/>
              </a:rPr>
              <a:t>adharma</a:t>
            </a:r>
            <a:r>
              <a:rPr lang="vi-VN" dirty="0"/>
              <a:t>-</a:t>
            </a:r>
            <a:r>
              <a:rPr lang="vi-VN" dirty="0">
                <a:hlinkClick r:id="rId13" action="ppaction://hlinkfile"/>
              </a:rPr>
              <a:t>kṛtaḥ</a:t>
            </a:r>
            <a:r>
              <a:rPr lang="vi-VN" dirty="0"/>
              <a:t> </a:t>
            </a:r>
            <a:r>
              <a:rPr lang="vi-VN" dirty="0">
                <a:hlinkClick r:id="rId14" action="ppaction://hlinkfile"/>
              </a:rPr>
              <a:t>sthānaḿ</a:t>
            </a:r>
            <a:endParaRPr lang="vi-VN" dirty="0"/>
          </a:p>
          <a:p>
            <a:pPr marL="0" indent="0" algn="ctr">
              <a:buNone/>
            </a:pPr>
            <a:r>
              <a:rPr lang="vi-VN" dirty="0"/>
              <a:t>sūcakasyāpi </a:t>
            </a:r>
            <a:r>
              <a:rPr lang="vi-VN" dirty="0">
                <a:hlinkClick r:id="rId15" action="ppaction://hlinkfile"/>
              </a:rPr>
              <a:t>tad</a:t>
            </a:r>
            <a:r>
              <a:rPr lang="vi-VN" dirty="0"/>
              <a:t> </a:t>
            </a:r>
            <a:r>
              <a:rPr lang="vi-VN" dirty="0">
                <a:hlinkClick r:id="rId16" action="ppaction://hlinkfile"/>
              </a:rPr>
              <a:t>bhavet</a:t>
            </a:r>
            <a:endParaRPr lang="vi-VN" dirty="0"/>
          </a:p>
          <a:p>
            <a:pPr algn="ctr"/>
            <a:r>
              <a:rPr lang="en-US" dirty="0" smtClean="0"/>
              <a:t>TRANSLATION</a:t>
            </a:r>
          </a:p>
          <a:p>
            <a:pPr marL="0" indent="0" algn="ctr">
              <a:buNone/>
            </a:pPr>
            <a:r>
              <a:rPr lang="en-US" sz="2800" dirty="0"/>
              <a:t>The King said: O you, who are in the form of a bull! You know the truth of religion, and you are speaking according to the principle that the destination intended for the perpetrator of irreligious acts is also intended for one who identifies the perpetrator. You are no other than the personality of religion</a:t>
            </a:r>
            <a:r>
              <a:rPr lang="en-US" sz="2800" dirty="0" smtClean="0"/>
              <a:t>.</a:t>
            </a:r>
            <a:r>
              <a:rPr lang="en-US" dirty="0" smtClean="0">
                <a:effectLst/>
              </a:rPr>
              <a:t>.</a:t>
            </a:r>
            <a:endParaRPr lang="vi-VN" dirty="0">
              <a:solidFill>
                <a:schemeClr val="tx2">
                  <a:lumMod val="60000"/>
                  <a:lumOff val="40000"/>
                </a:schemeClr>
              </a:solidFill>
            </a:endParaRPr>
          </a:p>
        </p:txBody>
      </p:sp>
    </p:spTree>
    <p:extLst>
      <p:ext uri="{BB962C8B-B14F-4D97-AF65-F5344CB8AC3E}">
        <p14:creationId xmlns:p14="http://schemas.microsoft.com/office/powerpoint/2010/main" val="14913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304800" y="304800"/>
            <a:ext cx="8541544" cy="640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24200" y="1676400"/>
            <a:ext cx="3581400" cy="584775"/>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1.17.17 – 1.17.28</a:t>
            </a:r>
            <a:endParaRPr lang="en-US" sz="3200" dirty="0"/>
          </a:p>
        </p:txBody>
      </p:sp>
      <p:sp>
        <p:nvSpPr>
          <p:cNvPr id="4" name="TextBox 3"/>
          <p:cNvSpPr txBox="1"/>
          <p:nvPr/>
        </p:nvSpPr>
        <p:spPr>
          <a:xfrm>
            <a:off x="1600200" y="609600"/>
            <a:ext cx="6400800" cy="923330"/>
          </a:xfrm>
          <a:prstGeom prst="rect">
            <a:avLst/>
          </a:prstGeom>
          <a:noFill/>
        </p:spPr>
        <p:txBody>
          <a:bodyPr wrap="square" rtlCol="0">
            <a:spAutoFit/>
          </a:bodyPr>
          <a:lstStyle/>
          <a:p>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Srimad</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1143000" y="5638800"/>
            <a:ext cx="7172324" cy="1077218"/>
          </a:xfrm>
          <a:prstGeom prst="rect">
            <a:avLst/>
          </a:prstGeom>
          <a:noFill/>
        </p:spPr>
        <p:txBody>
          <a:bodyPr wrap="square" rtlCol="0">
            <a:spAutoFit/>
          </a:bodyPr>
          <a:lstStyle/>
          <a:p>
            <a:r>
              <a:rPr lang="en-US" sz="3200" dirty="0" smtClean="0"/>
              <a:t>By Anuradha </a:t>
            </a:r>
            <a:r>
              <a:rPr lang="en-US" sz="3200" dirty="0" err="1" smtClean="0"/>
              <a:t>Sakhi</a:t>
            </a:r>
            <a:r>
              <a:rPr lang="en-US" sz="3200" dirty="0" smtClean="0"/>
              <a:t> Devi </a:t>
            </a:r>
            <a:r>
              <a:rPr lang="en-US" sz="3200" dirty="0" err="1" smtClean="0"/>
              <a:t>Dasi</a:t>
            </a:r>
            <a:r>
              <a:rPr lang="en-US" sz="3200" dirty="0" smtClean="0"/>
              <a:t> </a:t>
            </a:r>
          </a:p>
          <a:p>
            <a:endParaRPr lang="en-US" sz="3200" dirty="0"/>
          </a:p>
        </p:txBody>
      </p:sp>
    </p:spTree>
    <p:extLst>
      <p:ext uri="{BB962C8B-B14F-4D97-AF65-F5344CB8AC3E}">
        <p14:creationId xmlns:p14="http://schemas.microsoft.com/office/powerpoint/2010/main" val="385060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22</a:t>
            </a:r>
            <a:endParaRPr lang="en-US" sz="2800" b="1" u="sng" dirty="0" smtClean="0">
              <a:solidFill>
                <a:schemeClr val="tx2">
                  <a:lumMod val="60000"/>
                  <a:lumOff val="40000"/>
                </a:schemeClr>
              </a:solidFill>
            </a:endParaRPr>
          </a:p>
          <a:p>
            <a:r>
              <a:rPr lang="en-US" sz="2000" dirty="0" smtClean="0"/>
              <a:t>A </a:t>
            </a:r>
            <a:r>
              <a:rPr lang="en-US" sz="2000" dirty="0"/>
              <a:t>devotee's conclusion is that no one is directly responsible for being a benefactor or mischief-monger without the sanction of the Lord; therefore he does not consider anyone to be directly responsible for such action. But in both the cases he takes it for granted that either benefit or loss is God-sent, and thus it is His grace. </a:t>
            </a:r>
            <a:endParaRPr lang="en-US" sz="2000" dirty="0" smtClean="0"/>
          </a:p>
          <a:p>
            <a:r>
              <a:rPr lang="en-US" sz="2000" dirty="0" smtClean="0"/>
              <a:t>Jesus </a:t>
            </a:r>
            <a:r>
              <a:rPr lang="en-US" sz="2000" dirty="0"/>
              <a:t>Christ was seemingly put into such great difficulty, being crucified by the ignorant, but he was never angry at the mischief-mongers. That is the way of accepting a thing, either favorable or unfavorable. </a:t>
            </a:r>
            <a:endParaRPr lang="en-US" sz="2000" dirty="0" smtClean="0"/>
          </a:p>
          <a:p>
            <a:r>
              <a:rPr lang="en-US" sz="2000" dirty="0" smtClean="0"/>
              <a:t>By </a:t>
            </a:r>
            <a:r>
              <a:rPr lang="en-US" sz="2000" dirty="0"/>
              <a:t>God's grace, the devotee tolerates all reverses. </a:t>
            </a:r>
            <a:r>
              <a:rPr lang="en-US" sz="2000" dirty="0">
                <a:hlinkClick r:id="rId4" action="ppaction://hlinkfile"/>
              </a:rPr>
              <a:t>Mahārāja</a:t>
            </a:r>
            <a:r>
              <a:rPr lang="en-US" sz="2000" dirty="0"/>
              <a:t> </a:t>
            </a:r>
            <a:r>
              <a:rPr lang="en-US" sz="2000" dirty="0" err="1">
                <a:hlinkClick r:id="rId5" action="ppaction://hlinkfile"/>
              </a:rPr>
              <a:t>Parīkṣit</a:t>
            </a:r>
            <a:r>
              <a:rPr lang="en-US" sz="2000" dirty="0"/>
              <a:t> observed this, and therefore he could understand that the bull was no other than the personality of religion himself. In other words, a devotee has no suffering at all because so-called suffering is also God's grace for a devotee who sees God in everything. The cow and bull never placed any complaint before the King for being tortured by the personality of </a:t>
            </a:r>
            <a:r>
              <a:rPr lang="en-US" sz="2000" dirty="0">
                <a:hlinkClick r:id="rId6" action="ppaction://hlinkfile"/>
              </a:rPr>
              <a:t>Kali</a:t>
            </a:r>
            <a:r>
              <a:rPr lang="en-US" sz="2000" dirty="0"/>
              <a:t>, although everyone lodges such complaints before the state authorities. </a:t>
            </a:r>
            <a:endParaRPr lang="en-US" sz="2000" dirty="0" smtClean="0"/>
          </a:p>
          <a:p>
            <a:r>
              <a:rPr lang="en-US" sz="2000" dirty="0" smtClean="0"/>
              <a:t>The </a:t>
            </a:r>
            <a:r>
              <a:rPr lang="en-US" sz="2000" dirty="0"/>
              <a:t>extraordinary behavior of the bull made the King conclude that the bull was certainly the personality of religion, for no one else could understand the finer intricacies of the codes of religion.</a:t>
            </a:r>
            <a:endParaRPr lang="en-US" sz="2000" dirty="0" smtClean="0">
              <a:effectLst/>
            </a:endParaRPr>
          </a:p>
        </p:txBody>
      </p:sp>
    </p:spTree>
    <p:extLst>
      <p:ext uri="{BB962C8B-B14F-4D97-AF65-F5344CB8AC3E}">
        <p14:creationId xmlns:p14="http://schemas.microsoft.com/office/powerpoint/2010/main" val="236508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23</a:t>
            </a:r>
            <a:endParaRPr lang="en-US" b="1" u="sng" dirty="0" smtClean="0">
              <a:solidFill>
                <a:schemeClr val="tx2">
                  <a:lumMod val="60000"/>
                  <a:lumOff val="40000"/>
                </a:schemeClr>
              </a:solidFill>
            </a:endParaRPr>
          </a:p>
          <a:p>
            <a:pPr marL="0" indent="0" algn="ctr">
              <a:buNone/>
            </a:pPr>
            <a:r>
              <a:rPr lang="vi-VN" dirty="0">
                <a:hlinkClick r:id="rId4" action="ppaction://hlinkfile"/>
              </a:rPr>
              <a:t>athavā</a:t>
            </a:r>
            <a:r>
              <a:rPr lang="vi-VN" dirty="0"/>
              <a:t> </a:t>
            </a:r>
            <a:r>
              <a:rPr lang="vi-VN" dirty="0">
                <a:hlinkClick r:id="rId5" action="ppaction://hlinkfile"/>
              </a:rPr>
              <a:t>deva</a:t>
            </a:r>
            <a:r>
              <a:rPr lang="vi-VN" dirty="0"/>
              <a:t>-</a:t>
            </a:r>
            <a:r>
              <a:rPr lang="vi-VN" dirty="0">
                <a:hlinkClick r:id="rId6" action="ppaction://hlinkfile"/>
              </a:rPr>
              <a:t>māyāyā</a:t>
            </a:r>
            <a:endParaRPr lang="vi-VN" dirty="0"/>
          </a:p>
          <a:p>
            <a:pPr marL="0" indent="0" algn="ctr">
              <a:buNone/>
            </a:pPr>
            <a:r>
              <a:rPr lang="vi-VN" dirty="0">
                <a:hlinkClick r:id="rId7" action="ppaction://hlinkfile"/>
              </a:rPr>
              <a:t>nūnaḿ</a:t>
            </a:r>
            <a:r>
              <a:rPr lang="vi-VN" dirty="0"/>
              <a:t> gatir </a:t>
            </a:r>
            <a:r>
              <a:rPr lang="vi-VN" dirty="0">
                <a:hlinkClick r:id="rId8" action="ppaction://hlinkfile"/>
              </a:rPr>
              <a:t>agocarā</a:t>
            </a:r>
            <a:endParaRPr lang="vi-VN" dirty="0"/>
          </a:p>
          <a:p>
            <a:pPr marL="0" indent="0" algn="ctr">
              <a:buNone/>
            </a:pPr>
            <a:r>
              <a:rPr lang="vi-VN" dirty="0"/>
              <a:t>cetaso vacasaś </a:t>
            </a:r>
            <a:r>
              <a:rPr lang="vi-VN" dirty="0">
                <a:hlinkClick r:id="rId9" action="ppaction://hlinkfile"/>
              </a:rPr>
              <a:t>cāpi</a:t>
            </a:r>
            <a:endParaRPr lang="vi-VN" dirty="0"/>
          </a:p>
          <a:p>
            <a:pPr marL="0" indent="0" algn="ctr">
              <a:buNone/>
            </a:pPr>
            <a:r>
              <a:rPr lang="vi-VN" dirty="0">
                <a:hlinkClick r:id="rId10" action="ppaction://hlinkfile"/>
              </a:rPr>
              <a:t>bhūtānām</a:t>
            </a:r>
            <a:r>
              <a:rPr lang="vi-VN" dirty="0"/>
              <a:t> </a:t>
            </a:r>
            <a:r>
              <a:rPr lang="vi-VN" dirty="0">
                <a:hlinkClick r:id="rId11" action="ppaction://hlinkfile"/>
              </a:rPr>
              <a:t>iti</a:t>
            </a:r>
            <a:r>
              <a:rPr lang="vi-VN" dirty="0"/>
              <a:t> </a:t>
            </a:r>
            <a:r>
              <a:rPr lang="vi-VN" dirty="0">
                <a:hlinkClick r:id="rId12" action="ppaction://hlinkfile"/>
              </a:rPr>
              <a:t>niścayaḥ</a:t>
            </a:r>
            <a:endParaRPr lang="vi-VN" dirty="0"/>
          </a:p>
          <a:p>
            <a:pPr algn="ctr"/>
            <a:endParaRPr lang="en-US" dirty="0" smtClean="0"/>
          </a:p>
          <a:p>
            <a:pPr algn="ctr"/>
            <a:r>
              <a:rPr lang="en-US" dirty="0" smtClean="0"/>
              <a:t>TRANSLATION</a:t>
            </a:r>
          </a:p>
          <a:p>
            <a:pPr marL="0" indent="0" algn="ctr">
              <a:buNone/>
            </a:pPr>
            <a:r>
              <a:rPr lang="en-US" dirty="0"/>
              <a:t>Thus it is concluded that the Lord's energies are inconceivable. No one can estimate them by mental speculation or by word jugglery</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262197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23</a:t>
            </a:r>
            <a:endParaRPr lang="en-US" sz="2800" b="1" u="sng" dirty="0" smtClean="0">
              <a:solidFill>
                <a:schemeClr val="tx2">
                  <a:lumMod val="60000"/>
                  <a:lumOff val="40000"/>
                </a:schemeClr>
              </a:solidFill>
            </a:endParaRPr>
          </a:p>
          <a:p>
            <a:r>
              <a:rPr lang="en-US" sz="2000" dirty="0" smtClean="0"/>
              <a:t>A </a:t>
            </a:r>
            <a:r>
              <a:rPr lang="en-US" sz="2000" dirty="0"/>
              <a:t>question may be raised as to why a devotee should refrain from identifying an actor, although he knows definitely that the Lord is the ultimate doer of everything. Knowing the ultimate doer, one should not pose himself as ignorant of the actual performer. To answer this doubt, the reply is that the Lord is also not directly responsible, for everything is done by His deputed </a:t>
            </a:r>
            <a:r>
              <a:rPr lang="en-US" sz="2000" dirty="0" err="1">
                <a:hlinkClick r:id="rId4" action="ppaction://hlinkfile"/>
              </a:rPr>
              <a:t>māyā</a:t>
            </a:r>
            <a:r>
              <a:rPr lang="en-US" sz="2000" dirty="0" err="1"/>
              <a:t>-</a:t>
            </a:r>
            <a:r>
              <a:rPr lang="en-US" sz="2000" dirty="0" err="1">
                <a:hlinkClick r:id="rId5" action="ppaction://hlinkfile"/>
              </a:rPr>
              <a:t>śakti</a:t>
            </a:r>
            <a:r>
              <a:rPr lang="en-US" sz="2000" dirty="0"/>
              <a:t>, or material energy. The material energy is always provoking doubts about the supreme authority of the Lord. The personality of religion knew perfectly well that nothing can take place without the sanction of the Supreme Lord, and still he was put into doubts by the deluding energy, and thus he refrained from mentioning the supreme cause. This doubtfulness was due to the contamination of both </a:t>
            </a:r>
            <a:r>
              <a:rPr lang="en-US" sz="2000" dirty="0">
                <a:hlinkClick r:id="rId6" action="ppaction://hlinkfile"/>
              </a:rPr>
              <a:t>Kali</a:t>
            </a:r>
            <a:r>
              <a:rPr lang="en-US" sz="2000" dirty="0"/>
              <a:t> and the material energy. The whole atmosphere of the age of </a:t>
            </a:r>
            <a:r>
              <a:rPr lang="en-US" sz="2000" dirty="0">
                <a:hlinkClick r:id="rId6" action="ppaction://hlinkfile"/>
              </a:rPr>
              <a:t>Kali</a:t>
            </a:r>
            <a:r>
              <a:rPr lang="en-US" sz="2000" dirty="0"/>
              <a:t> is magnified by the deluding energy, and the proportion of measurement is inexplicable..</a:t>
            </a:r>
            <a:endParaRPr lang="en-US" sz="2000" dirty="0" smtClean="0">
              <a:effectLst/>
            </a:endParaRPr>
          </a:p>
        </p:txBody>
      </p:sp>
    </p:spTree>
    <p:extLst>
      <p:ext uri="{BB962C8B-B14F-4D97-AF65-F5344CB8AC3E}">
        <p14:creationId xmlns:p14="http://schemas.microsoft.com/office/powerpoint/2010/main" val="223962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24</a:t>
            </a:r>
            <a:endParaRPr lang="en-US" b="1" u="sng" dirty="0" smtClean="0">
              <a:solidFill>
                <a:schemeClr val="tx2">
                  <a:lumMod val="60000"/>
                  <a:lumOff val="40000"/>
                </a:schemeClr>
              </a:solidFill>
            </a:endParaRPr>
          </a:p>
          <a:p>
            <a:pPr marL="0" indent="0" algn="ctr">
              <a:buNone/>
            </a:pPr>
            <a:r>
              <a:rPr lang="vi-VN" dirty="0">
                <a:hlinkClick r:id="rId4" action="ppaction://hlinkfile"/>
              </a:rPr>
              <a:t>tapaḥ</a:t>
            </a:r>
            <a:r>
              <a:rPr lang="vi-VN" dirty="0"/>
              <a:t> </a:t>
            </a:r>
            <a:r>
              <a:rPr lang="vi-VN" dirty="0">
                <a:hlinkClick r:id="rId5" action="ppaction://hlinkfile"/>
              </a:rPr>
              <a:t>śaucaḿ</a:t>
            </a:r>
            <a:r>
              <a:rPr lang="vi-VN" dirty="0"/>
              <a:t> </a:t>
            </a:r>
            <a:r>
              <a:rPr lang="vi-VN" dirty="0">
                <a:hlinkClick r:id="rId6" action="ppaction://hlinkfile"/>
              </a:rPr>
              <a:t>dayā</a:t>
            </a:r>
            <a:r>
              <a:rPr lang="vi-VN" dirty="0"/>
              <a:t> </a:t>
            </a:r>
            <a:r>
              <a:rPr lang="vi-VN" dirty="0">
                <a:hlinkClick r:id="rId7" action="ppaction://hlinkfile"/>
              </a:rPr>
              <a:t>satyam</a:t>
            </a:r>
            <a:endParaRPr lang="vi-VN" dirty="0"/>
          </a:p>
          <a:p>
            <a:pPr marL="0" indent="0" algn="ctr">
              <a:buNone/>
            </a:pPr>
            <a:r>
              <a:rPr lang="vi-VN" dirty="0">
                <a:hlinkClick r:id="rId8" action="ppaction://hlinkfile"/>
              </a:rPr>
              <a:t>iti</a:t>
            </a:r>
            <a:r>
              <a:rPr lang="vi-VN" dirty="0"/>
              <a:t> </a:t>
            </a:r>
            <a:r>
              <a:rPr lang="vi-VN" dirty="0">
                <a:hlinkClick r:id="rId9" action="ppaction://hlinkfile"/>
              </a:rPr>
              <a:t>pādāḥ</a:t>
            </a:r>
            <a:r>
              <a:rPr lang="vi-VN" dirty="0"/>
              <a:t> </a:t>
            </a:r>
            <a:r>
              <a:rPr lang="vi-VN" dirty="0">
                <a:hlinkClick r:id="rId10" action="ppaction://hlinkfile"/>
              </a:rPr>
              <a:t>kṛte</a:t>
            </a:r>
            <a:r>
              <a:rPr lang="vi-VN" dirty="0"/>
              <a:t> </a:t>
            </a:r>
            <a:r>
              <a:rPr lang="vi-VN" dirty="0">
                <a:hlinkClick r:id="rId11" action="ppaction://hlinkfile"/>
              </a:rPr>
              <a:t>kṛtāḥ</a:t>
            </a:r>
            <a:endParaRPr lang="vi-VN" dirty="0"/>
          </a:p>
          <a:p>
            <a:pPr marL="0" indent="0" algn="ctr">
              <a:buNone/>
            </a:pPr>
            <a:r>
              <a:rPr lang="vi-VN" dirty="0"/>
              <a:t>adharmāḿśais trayo </a:t>
            </a:r>
            <a:r>
              <a:rPr lang="vi-VN" dirty="0">
                <a:hlinkClick r:id="rId12" action="ppaction://hlinkfile"/>
              </a:rPr>
              <a:t>bhagnāḥ</a:t>
            </a:r>
            <a:endParaRPr lang="vi-VN" dirty="0"/>
          </a:p>
          <a:p>
            <a:pPr marL="0" indent="0" algn="ctr">
              <a:buNone/>
            </a:pPr>
            <a:r>
              <a:rPr lang="vi-VN" dirty="0">
                <a:hlinkClick r:id="rId13" action="ppaction://hlinkfile"/>
              </a:rPr>
              <a:t>smaya</a:t>
            </a:r>
            <a:r>
              <a:rPr lang="vi-VN" dirty="0"/>
              <a:t>-</a:t>
            </a:r>
            <a:r>
              <a:rPr lang="vi-VN" dirty="0">
                <a:hlinkClick r:id="rId14" action="ppaction://hlinkfile"/>
              </a:rPr>
              <a:t>sańga</a:t>
            </a:r>
            <a:r>
              <a:rPr lang="vi-VN" dirty="0"/>
              <a:t>-madais </a:t>
            </a:r>
            <a:r>
              <a:rPr lang="vi-VN" dirty="0">
                <a:hlinkClick r:id="rId15" action="ppaction://hlinkfile"/>
              </a:rPr>
              <a:t>tava</a:t>
            </a:r>
            <a:endParaRPr lang="vi-VN" dirty="0"/>
          </a:p>
          <a:p>
            <a:pPr algn="ctr"/>
            <a:endParaRPr lang="en-US" dirty="0" smtClean="0"/>
          </a:p>
          <a:p>
            <a:pPr algn="ctr"/>
            <a:r>
              <a:rPr lang="en-US" dirty="0" smtClean="0"/>
              <a:t>TRANSLATION</a:t>
            </a:r>
          </a:p>
          <a:p>
            <a:pPr marL="0" indent="0" algn="ctr">
              <a:buNone/>
            </a:pPr>
            <a:r>
              <a:rPr lang="en-US" sz="2800" dirty="0"/>
              <a:t>In the age of </a:t>
            </a:r>
            <a:r>
              <a:rPr lang="en-US" sz="2800" dirty="0" err="1">
                <a:hlinkClick r:id="rId16" action="ppaction://hlinkfile"/>
              </a:rPr>
              <a:t>Satya</a:t>
            </a:r>
            <a:r>
              <a:rPr lang="en-US" sz="2800" dirty="0"/>
              <a:t> [truthfulness] your four legs were established by the four principles of austerity, cleanliness, mercy and truthfulness. But it appears that three of your legs are broken due to rampant irreligion in the form of pride, lust for women, and intoxication</a:t>
            </a:r>
            <a:r>
              <a:rPr lang="en-US" dirty="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24068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24</a:t>
            </a:r>
            <a:endParaRPr lang="en-US" sz="2800" b="1" u="sng" dirty="0" smtClean="0">
              <a:solidFill>
                <a:schemeClr val="tx2">
                  <a:lumMod val="60000"/>
                  <a:lumOff val="40000"/>
                </a:schemeClr>
              </a:solidFill>
            </a:endParaRPr>
          </a:p>
          <a:p>
            <a:r>
              <a:rPr lang="en-US" sz="1600" dirty="0" smtClean="0"/>
              <a:t>The </a:t>
            </a:r>
            <a:r>
              <a:rPr lang="en-US" sz="1600" dirty="0"/>
              <a:t>Lord Himself also warns that the deluding power of material energy is too powerful to overcome, but one who completely surrenders unto the Lord can easily do so. But to surrender unto the lotus feet of the Lord is also not very easy. Such surrender is possible by persons of austerity, cleanliness, mercy and truthfulness. These four principles of advanced civilization were remarkable features in the age of </a:t>
            </a:r>
            <a:r>
              <a:rPr lang="en-US" sz="1600" dirty="0" err="1">
                <a:hlinkClick r:id="rId4" action="ppaction://hlinkfile"/>
              </a:rPr>
              <a:t>Satya</a:t>
            </a:r>
            <a:r>
              <a:rPr lang="en-US" sz="1600" dirty="0"/>
              <a:t>. In that age, every human being was practically a qualified </a:t>
            </a:r>
            <a:r>
              <a:rPr lang="en-US" sz="1600" dirty="0" err="1">
                <a:hlinkClick r:id="rId5" action="ppaction://hlinkfile"/>
              </a:rPr>
              <a:t>brāhmaṇa</a:t>
            </a:r>
            <a:r>
              <a:rPr lang="en-US" sz="1600" dirty="0"/>
              <a:t> of the highest order, and in the social orders of life they were all </a:t>
            </a:r>
            <a:r>
              <a:rPr lang="en-US" sz="1600" dirty="0" err="1"/>
              <a:t>paramahaḿsas</a:t>
            </a:r>
            <a:r>
              <a:rPr lang="en-US" sz="1600" dirty="0"/>
              <a:t>, or the topmost in the renounced order. By cultural standing, the human beings were not at all subjected to the deluding energy. Such strong men of character were competent enough to get away from the clutches of </a:t>
            </a:r>
            <a:r>
              <a:rPr lang="en-US" sz="1600" dirty="0" err="1">
                <a:hlinkClick r:id="rId6" action="ppaction://hlinkfile"/>
              </a:rPr>
              <a:t>māyā</a:t>
            </a:r>
            <a:r>
              <a:rPr lang="en-US" sz="1600" dirty="0"/>
              <a:t>. But gradually, as the basic principles of </a:t>
            </a:r>
            <a:r>
              <a:rPr lang="en-US" sz="1600" dirty="0" err="1"/>
              <a:t>brahminical</a:t>
            </a:r>
            <a:r>
              <a:rPr lang="en-US" sz="1600" dirty="0"/>
              <a:t> culture, namely austerity, cleanliness, mercy and truthfulness, became curtailed by proportionate development of pride, attachment for women and intoxication, the path of salvation or the path of transcendental bliss retreated far, far away from human society</a:t>
            </a:r>
            <a:r>
              <a:rPr lang="en-US" sz="1600" dirty="0" smtClean="0"/>
              <a:t>.</a:t>
            </a:r>
          </a:p>
          <a:p>
            <a:r>
              <a:rPr lang="en-US" sz="1600" dirty="0" smtClean="0"/>
              <a:t>Man </a:t>
            </a:r>
            <a:r>
              <a:rPr lang="en-US" sz="1600" dirty="0"/>
              <a:t>cannot check all these evils simply by statutory acts and police vigilance, but he can cure the disease of the mind by the proper medicine, namely advocating the principles of </a:t>
            </a:r>
            <a:r>
              <a:rPr lang="en-US" sz="1600" dirty="0" err="1"/>
              <a:t>brahminical</a:t>
            </a:r>
            <a:r>
              <a:rPr lang="en-US" sz="1600" dirty="0"/>
              <a:t> culture or the principles of austerity, cleanliness, mercy and truthfulness. </a:t>
            </a:r>
            <a:endParaRPr lang="en-US" sz="1600" dirty="0" smtClean="0"/>
          </a:p>
          <a:p>
            <a:r>
              <a:rPr lang="en-US" sz="1600" dirty="0" smtClean="0"/>
              <a:t>We </a:t>
            </a:r>
            <a:r>
              <a:rPr lang="en-US" sz="1600" dirty="0"/>
              <a:t>must always remember that false pride, or too high an estimation of one's own values of life, undue attachment to women or association with them, and intoxication will divert human civilization from the path of peace, however much the people clamor for peace in the world. The preaching of the </a:t>
            </a:r>
            <a:r>
              <a:rPr lang="en-US" sz="1600" dirty="0" err="1">
                <a:hlinkClick r:id="rId7" action="ppaction://hlinkfile"/>
              </a:rPr>
              <a:t>Bhāgavatam</a:t>
            </a:r>
            <a:r>
              <a:rPr lang="en-US" sz="1600" dirty="0"/>
              <a:t> principles will automatically render all men austere, clean both inside and outside, merciful to the suffering, and truthful in daily behavior. </a:t>
            </a:r>
            <a:endParaRPr lang="en-US" sz="1600" dirty="0" smtClean="0"/>
          </a:p>
          <a:p>
            <a:r>
              <a:rPr lang="en-US" sz="1600" dirty="0" smtClean="0"/>
              <a:t>That </a:t>
            </a:r>
            <a:r>
              <a:rPr lang="en-US" sz="1600" dirty="0"/>
              <a:t>is the way of correcting the flaws of human society, which are very prominently exhibited at the </a:t>
            </a:r>
            <a:r>
              <a:rPr lang="en-US" sz="1600" dirty="0" smtClean="0"/>
              <a:t>present moment.</a:t>
            </a:r>
            <a:r>
              <a:rPr lang="en-US" sz="2800" dirty="0" smtClean="0"/>
              <a:t>.</a:t>
            </a:r>
            <a:endParaRPr lang="en-US" sz="2800" dirty="0" smtClean="0">
              <a:effectLst/>
            </a:endParaRPr>
          </a:p>
        </p:txBody>
      </p:sp>
    </p:spTree>
    <p:extLst>
      <p:ext uri="{BB962C8B-B14F-4D97-AF65-F5344CB8AC3E}">
        <p14:creationId xmlns:p14="http://schemas.microsoft.com/office/powerpoint/2010/main" val="418803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25</a:t>
            </a:r>
            <a:endParaRPr lang="en-US" b="1" u="sng" dirty="0" smtClean="0">
              <a:solidFill>
                <a:schemeClr val="tx2">
                  <a:lumMod val="60000"/>
                  <a:lumOff val="40000"/>
                </a:schemeClr>
              </a:solidFill>
            </a:endParaRPr>
          </a:p>
          <a:p>
            <a:pPr marL="0" indent="0" algn="ctr">
              <a:buNone/>
            </a:pPr>
            <a:r>
              <a:rPr lang="vi-VN" dirty="0">
                <a:hlinkClick r:id="rId4" action="ppaction://hlinkfile"/>
              </a:rPr>
              <a:t>idānīḿ</a:t>
            </a:r>
            <a:r>
              <a:rPr lang="vi-VN" dirty="0"/>
              <a:t> </a:t>
            </a:r>
            <a:r>
              <a:rPr lang="vi-VN" dirty="0">
                <a:hlinkClick r:id="rId5" action="ppaction://hlinkfile"/>
              </a:rPr>
              <a:t>dharma</a:t>
            </a:r>
            <a:r>
              <a:rPr lang="vi-VN" dirty="0"/>
              <a:t> pādas </a:t>
            </a:r>
            <a:r>
              <a:rPr lang="vi-VN" dirty="0">
                <a:hlinkClick r:id="rId6" action="ppaction://hlinkfile"/>
              </a:rPr>
              <a:t>te</a:t>
            </a:r>
            <a:endParaRPr lang="vi-VN" dirty="0"/>
          </a:p>
          <a:p>
            <a:pPr marL="0" indent="0" algn="ctr">
              <a:buNone/>
            </a:pPr>
            <a:r>
              <a:rPr lang="vi-VN" dirty="0">
                <a:hlinkClick r:id="rId7" action="ppaction://hlinkfile"/>
              </a:rPr>
              <a:t>satyaḿ</a:t>
            </a:r>
            <a:r>
              <a:rPr lang="vi-VN" dirty="0"/>
              <a:t> nirvartayed </a:t>
            </a:r>
            <a:r>
              <a:rPr lang="vi-VN" dirty="0">
                <a:hlinkClick r:id="rId8" action="ppaction://hlinkfile"/>
              </a:rPr>
              <a:t>yataḥ</a:t>
            </a:r>
            <a:endParaRPr lang="vi-VN" dirty="0"/>
          </a:p>
          <a:p>
            <a:pPr marL="0" indent="0" algn="ctr">
              <a:buNone/>
            </a:pPr>
            <a:r>
              <a:rPr lang="vi-VN" dirty="0">
                <a:hlinkClick r:id="rId9" action="ppaction://hlinkfile"/>
              </a:rPr>
              <a:t>taḿ</a:t>
            </a:r>
            <a:r>
              <a:rPr lang="vi-VN" dirty="0"/>
              <a:t> jighṛkṣaty adharmo '</a:t>
            </a:r>
            <a:r>
              <a:rPr lang="vi-VN" dirty="0">
                <a:hlinkClick r:id="rId10" action="ppaction://hlinkfile"/>
              </a:rPr>
              <a:t>yam</a:t>
            </a:r>
            <a:endParaRPr lang="vi-VN" dirty="0"/>
          </a:p>
          <a:p>
            <a:pPr marL="0" indent="0" algn="ctr">
              <a:buNone/>
            </a:pPr>
            <a:r>
              <a:rPr lang="vi-VN" dirty="0"/>
              <a:t>anṛtenaidhitaḥ </a:t>
            </a:r>
            <a:r>
              <a:rPr lang="vi-VN" dirty="0">
                <a:hlinkClick r:id="rId11" action="ppaction://hlinkfile"/>
              </a:rPr>
              <a:t>kaliḥ</a:t>
            </a:r>
            <a:endParaRPr lang="vi-VN" dirty="0"/>
          </a:p>
          <a:p>
            <a:pPr algn="ctr"/>
            <a:r>
              <a:rPr lang="en-US" dirty="0" smtClean="0"/>
              <a:t>TRANSLATION</a:t>
            </a:r>
          </a:p>
          <a:p>
            <a:pPr marL="0" indent="0" algn="ctr">
              <a:buNone/>
            </a:pPr>
            <a:r>
              <a:rPr lang="en-US" dirty="0"/>
              <a:t>You are now standing on one leg only, which is your truthfulness, and you are somehow or other hobbling along. But quarrel personified [</a:t>
            </a:r>
            <a:r>
              <a:rPr lang="en-US" dirty="0">
                <a:hlinkClick r:id="rId12" action="ppaction://hlinkfile"/>
              </a:rPr>
              <a:t>Kali</a:t>
            </a:r>
            <a:r>
              <a:rPr lang="en-US" dirty="0"/>
              <a:t>], flourishing by deceit, is also trying to destroy that leg</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390296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25</a:t>
            </a:r>
          </a:p>
          <a:p>
            <a:pPr lvl="1"/>
            <a:r>
              <a:rPr lang="en-US" sz="2000" dirty="0" smtClean="0"/>
              <a:t>This </a:t>
            </a:r>
            <a:r>
              <a:rPr lang="en-US" sz="2000" dirty="0"/>
              <a:t>peace of mind was complete in the </a:t>
            </a:r>
            <a:r>
              <a:rPr lang="en-US" sz="2000" dirty="0" err="1">
                <a:hlinkClick r:id="rId4" action="ppaction://hlinkfile"/>
              </a:rPr>
              <a:t>Satya</a:t>
            </a:r>
            <a:r>
              <a:rPr lang="en-US" sz="2000" dirty="0"/>
              <a:t> age because of the existence of the above-mentioned attributes of the human beings. Gradually these attributes have diminished in the </a:t>
            </a:r>
            <a:r>
              <a:rPr lang="en-US" sz="2000" dirty="0" err="1">
                <a:hlinkClick r:id="rId5" action="ppaction://hlinkfile"/>
              </a:rPr>
              <a:t>Tretā</a:t>
            </a:r>
            <a:r>
              <a:rPr lang="en-US" sz="2000" dirty="0" err="1"/>
              <a:t>-</a:t>
            </a:r>
            <a:r>
              <a:rPr lang="en-US" sz="2000" dirty="0" err="1">
                <a:hlinkClick r:id="rId6" action="ppaction://hlinkfile"/>
              </a:rPr>
              <a:t>yuga</a:t>
            </a:r>
            <a:r>
              <a:rPr lang="en-US" sz="2000" dirty="0"/>
              <a:t> to three fourths, in the </a:t>
            </a:r>
            <a:r>
              <a:rPr lang="en-US" sz="2000" dirty="0" err="1">
                <a:hlinkClick r:id="rId7" action="ppaction://hlinkfile"/>
              </a:rPr>
              <a:t>Dvāpara</a:t>
            </a:r>
            <a:r>
              <a:rPr lang="en-US" sz="2000" dirty="0"/>
              <a:t> to half, and in this age of </a:t>
            </a:r>
            <a:r>
              <a:rPr lang="en-US" sz="2000" dirty="0">
                <a:hlinkClick r:id="rId8" action="ppaction://hlinkfile"/>
              </a:rPr>
              <a:t>Kali</a:t>
            </a:r>
            <a:r>
              <a:rPr lang="en-US" sz="2000" dirty="0"/>
              <a:t> to one fourth, which is also gradually diminishing on account of prevailing untruthfulness. </a:t>
            </a:r>
            <a:endParaRPr lang="en-US" sz="2000" dirty="0" smtClean="0"/>
          </a:p>
          <a:p>
            <a:pPr lvl="1"/>
            <a:r>
              <a:rPr lang="en-US" sz="2000" dirty="0" smtClean="0"/>
              <a:t>By </a:t>
            </a:r>
            <a:r>
              <a:rPr lang="en-US" sz="2000" dirty="0"/>
              <a:t>pride, either artificial or real, the resultant action of austerity is spoiled; by too much affection for female association, cleanliness is spoiled; by too much addiction to intoxication, mercy is spoiled; and by too much lying propaganda, truthfulness is spoiled. The revival of </a:t>
            </a:r>
            <a:r>
              <a:rPr lang="en-US" sz="2000" dirty="0" err="1">
                <a:hlinkClick r:id="rId9" action="ppaction://hlinkfile"/>
              </a:rPr>
              <a:t>bhāgavata</a:t>
            </a:r>
            <a:r>
              <a:rPr lang="en-US" sz="2000" dirty="0"/>
              <a:t>-</a:t>
            </a:r>
            <a:r>
              <a:rPr lang="en-US" sz="2000" dirty="0">
                <a:hlinkClick r:id="rId10" action="ppaction://hlinkfile"/>
              </a:rPr>
              <a:t>dharma</a:t>
            </a:r>
            <a:r>
              <a:rPr lang="en-US" sz="2000" dirty="0"/>
              <a:t> can save human civilization from falling prey to evils of all description</a:t>
            </a:r>
            <a:r>
              <a:rPr lang="en-US" sz="2000" dirty="0" smtClean="0"/>
              <a:t>.</a:t>
            </a:r>
          </a:p>
          <a:p>
            <a:pPr lvl="1"/>
            <a:r>
              <a:rPr lang="en-US" sz="2000" dirty="0" smtClean="0"/>
              <a:t>Truthfulness is the only leg remaining and </a:t>
            </a:r>
            <a:r>
              <a:rPr lang="en-US" sz="2000" dirty="0" err="1" smtClean="0"/>
              <a:t>partialy</a:t>
            </a:r>
            <a:r>
              <a:rPr lang="en-US" sz="2000" dirty="0" smtClean="0"/>
              <a:t> operating hence we need to move that leg mean cultivate truthfulness. That is very important. At the same time cultivate austerity , cleanliness, and mercy</a:t>
            </a:r>
          </a:p>
          <a:p>
            <a:pPr lvl="1"/>
            <a:endParaRPr lang="en-US" sz="1100" dirty="0" smtClean="0"/>
          </a:p>
        </p:txBody>
      </p:sp>
    </p:spTree>
    <p:extLst>
      <p:ext uri="{BB962C8B-B14F-4D97-AF65-F5344CB8AC3E}">
        <p14:creationId xmlns:p14="http://schemas.microsoft.com/office/powerpoint/2010/main" val="223581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25</a:t>
            </a:r>
            <a:endParaRPr lang="en-US" b="1" u="sng" dirty="0" smtClean="0">
              <a:solidFill>
                <a:schemeClr val="tx2">
                  <a:lumMod val="60000"/>
                  <a:lumOff val="40000"/>
                </a:schemeClr>
              </a:solidFill>
            </a:endParaRPr>
          </a:p>
          <a:p>
            <a:pPr marL="0" indent="0" algn="ctr">
              <a:buNone/>
            </a:pPr>
            <a:r>
              <a:rPr lang="vi-VN" dirty="0">
                <a:hlinkClick r:id="rId4" action="ppaction://hlinkfile"/>
              </a:rPr>
              <a:t>idānīḿ</a:t>
            </a:r>
            <a:r>
              <a:rPr lang="vi-VN" dirty="0"/>
              <a:t> </a:t>
            </a:r>
            <a:r>
              <a:rPr lang="vi-VN" dirty="0">
                <a:hlinkClick r:id="rId5" action="ppaction://hlinkfile"/>
              </a:rPr>
              <a:t>dharma</a:t>
            </a:r>
            <a:r>
              <a:rPr lang="vi-VN" dirty="0"/>
              <a:t> pādas </a:t>
            </a:r>
            <a:r>
              <a:rPr lang="vi-VN" dirty="0">
                <a:hlinkClick r:id="rId6" action="ppaction://hlinkfile"/>
              </a:rPr>
              <a:t>te</a:t>
            </a:r>
            <a:endParaRPr lang="vi-VN" dirty="0"/>
          </a:p>
          <a:p>
            <a:pPr marL="0" indent="0" algn="ctr">
              <a:buNone/>
            </a:pPr>
            <a:r>
              <a:rPr lang="vi-VN" dirty="0">
                <a:hlinkClick r:id="rId7" action="ppaction://hlinkfile"/>
              </a:rPr>
              <a:t>satyaḿ</a:t>
            </a:r>
            <a:r>
              <a:rPr lang="vi-VN" dirty="0"/>
              <a:t> nirvartayed </a:t>
            </a:r>
            <a:r>
              <a:rPr lang="vi-VN" dirty="0">
                <a:hlinkClick r:id="rId8" action="ppaction://hlinkfile"/>
              </a:rPr>
              <a:t>yataḥ</a:t>
            </a:r>
            <a:endParaRPr lang="vi-VN" dirty="0"/>
          </a:p>
          <a:p>
            <a:pPr marL="0" indent="0" algn="ctr">
              <a:buNone/>
            </a:pPr>
            <a:r>
              <a:rPr lang="vi-VN" dirty="0">
                <a:hlinkClick r:id="rId9" action="ppaction://hlinkfile"/>
              </a:rPr>
              <a:t>taḿ</a:t>
            </a:r>
            <a:r>
              <a:rPr lang="vi-VN" dirty="0"/>
              <a:t> jighṛkṣaty adharmo '</a:t>
            </a:r>
            <a:r>
              <a:rPr lang="vi-VN" dirty="0">
                <a:hlinkClick r:id="rId10" action="ppaction://hlinkfile"/>
              </a:rPr>
              <a:t>yam</a:t>
            </a:r>
            <a:endParaRPr lang="vi-VN" dirty="0"/>
          </a:p>
          <a:p>
            <a:pPr marL="0" indent="0" algn="ctr">
              <a:buNone/>
            </a:pPr>
            <a:r>
              <a:rPr lang="vi-VN" dirty="0"/>
              <a:t>anṛtenaidhitaḥ </a:t>
            </a:r>
            <a:r>
              <a:rPr lang="vi-VN" dirty="0">
                <a:hlinkClick r:id="rId11" action="ppaction://hlinkfile"/>
              </a:rPr>
              <a:t>kaliḥ</a:t>
            </a:r>
            <a:endParaRPr lang="vi-VN" dirty="0"/>
          </a:p>
          <a:p>
            <a:pPr algn="ctr"/>
            <a:r>
              <a:rPr lang="en-US" dirty="0" smtClean="0"/>
              <a:t>TRANSLATION</a:t>
            </a:r>
          </a:p>
          <a:p>
            <a:pPr marL="0" indent="0" algn="ctr">
              <a:buNone/>
            </a:pPr>
            <a:r>
              <a:rPr lang="en-US" dirty="0"/>
              <a:t>You are now standing on one leg only, which is your truthfulness, and you are somehow or other hobbling along. But quarrel personified [</a:t>
            </a:r>
            <a:r>
              <a:rPr lang="en-US" dirty="0">
                <a:hlinkClick r:id="rId12" action="ppaction://hlinkfile"/>
              </a:rPr>
              <a:t>Kali</a:t>
            </a:r>
            <a:r>
              <a:rPr lang="en-US" dirty="0"/>
              <a:t>], flourishing by deceit, is also trying to destroy that leg</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73995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25</a:t>
            </a:r>
          </a:p>
          <a:p>
            <a:pPr lvl="1"/>
            <a:r>
              <a:rPr lang="en-US" sz="1600" dirty="0" smtClean="0"/>
              <a:t>This </a:t>
            </a:r>
            <a:r>
              <a:rPr lang="en-US" sz="1600" dirty="0"/>
              <a:t>peace of mind was complete in the </a:t>
            </a:r>
            <a:r>
              <a:rPr lang="en-US" sz="1600" dirty="0" err="1">
                <a:hlinkClick r:id="rId4" action="ppaction://hlinkfile"/>
              </a:rPr>
              <a:t>Satya</a:t>
            </a:r>
            <a:r>
              <a:rPr lang="en-US" sz="1600" dirty="0"/>
              <a:t> age because of the existence of the above-mentioned attributes of the human beings. Gradually these attributes have diminished in the </a:t>
            </a:r>
            <a:r>
              <a:rPr lang="en-US" sz="1600" dirty="0" err="1">
                <a:hlinkClick r:id="rId5" action="ppaction://hlinkfile"/>
              </a:rPr>
              <a:t>Tretā</a:t>
            </a:r>
            <a:r>
              <a:rPr lang="en-US" sz="1600" dirty="0" err="1"/>
              <a:t>-</a:t>
            </a:r>
            <a:r>
              <a:rPr lang="en-US" sz="1600" dirty="0" err="1">
                <a:hlinkClick r:id="rId6" action="ppaction://hlinkfile"/>
              </a:rPr>
              <a:t>yuga</a:t>
            </a:r>
            <a:r>
              <a:rPr lang="en-US" sz="1600" dirty="0"/>
              <a:t> to three fourths, in the </a:t>
            </a:r>
            <a:r>
              <a:rPr lang="en-US" sz="1600" dirty="0" err="1">
                <a:hlinkClick r:id="rId7" action="ppaction://hlinkfile"/>
              </a:rPr>
              <a:t>Dvāpara</a:t>
            </a:r>
            <a:r>
              <a:rPr lang="en-US" sz="1600" dirty="0"/>
              <a:t> to half, and in this age of </a:t>
            </a:r>
            <a:r>
              <a:rPr lang="en-US" sz="1600" dirty="0">
                <a:hlinkClick r:id="rId8" action="ppaction://hlinkfile"/>
              </a:rPr>
              <a:t>Kali</a:t>
            </a:r>
            <a:r>
              <a:rPr lang="en-US" sz="1600" dirty="0"/>
              <a:t> to one fourth, which is also gradually diminishing on account of prevailing untruthfulness. </a:t>
            </a:r>
            <a:endParaRPr lang="en-US" sz="1600" dirty="0" smtClean="0"/>
          </a:p>
          <a:p>
            <a:pPr lvl="1"/>
            <a:r>
              <a:rPr lang="en-US" sz="1600" dirty="0" smtClean="0"/>
              <a:t>By </a:t>
            </a:r>
            <a:r>
              <a:rPr lang="en-US" sz="1600" dirty="0"/>
              <a:t>pride, either artificial or real, the resultant action of austerity is spoiled; by too much affection for female association, cleanliness is spoiled; by too much addiction to intoxication, mercy is spoiled; and by too much lying propaganda, truthfulness is spoiled. The revival of </a:t>
            </a:r>
            <a:r>
              <a:rPr lang="en-US" sz="1600" dirty="0" err="1">
                <a:hlinkClick r:id="rId9" action="ppaction://hlinkfile"/>
              </a:rPr>
              <a:t>bhāgavata</a:t>
            </a:r>
            <a:r>
              <a:rPr lang="en-US" sz="1600" dirty="0"/>
              <a:t>-</a:t>
            </a:r>
            <a:r>
              <a:rPr lang="en-US" sz="1600" dirty="0">
                <a:hlinkClick r:id="rId10" action="ppaction://hlinkfile"/>
              </a:rPr>
              <a:t>dharma</a:t>
            </a:r>
            <a:r>
              <a:rPr lang="en-US" sz="1600" dirty="0"/>
              <a:t> can save human civilization from falling prey to evils of all description</a:t>
            </a:r>
            <a:r>
              <a:rPr lang="en-US" sz="1600" dirty="0" smtClean="0"/>
              <a:t>.</a:t>
            </a:r>
            <a:r>
              <a:rPr lang="en-US" sz="1100" dirty="0" smtClean="0"/>
              <a:t> </a:t>
            </a:r>
          </a:p>
        </p:txBody>
      </p:sp>
    </p:spTree>
    <p:extLst>
      <p:ext uri="{BB962C8B-B14F-4D97-AF65-F5344CB8AC3E}">
        <p14:creationId xmlns:p14="http://schemas.microsoft.com/office/powerpoint/2010/main" val="223973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26</a:t>
            </a:r>
            <a:endParaRPr lang="en-US" b="1" u="sng" dirty="0" smtClean="0">
              <a:solidFill>
                <a:schemeClr val="tx2">
                  <a:lumMod val="60000"/>
                  <a:lumOff val="40000"/>
                </a:schemeClr>
              </a:solidFill>
            </a:endParaRPr>
          </a:p>
          <a:p>
            <a:pPr marL="0" indent="0" algn="ctr">
              <a:buNone/>
            </a:pPr>
            <a:r>
              <a:rPr lang="vi-VN" dirty="0">
                <a:hlinkClick r:id="rId4" action="ppaction://hlinkfile"/>
              </a:rPr>
              <a:t>iyaḿ</a:t>
            </a:r>
            <a:r>
              <a:rPr lang="vi-VN" dirty="0"/>
              <a:t> </a:t>
            </a:r>
            <a:r>
              <a:rPr lang="vi-VN" dirty="0">
                <a:hlinkClick r:id="rId5" action="ppaction://hlinkfile"/>
              </a:rPr>
              <a:t>ca</a:t>
            </a:r>
            <a:r>
              <a:rPr lang="vi-VN" dirty="0"/>
              <a:t> bhūmir </a:t>
            </a:r>
            <a:r>
              <a:rPr lang="vi-VN" dirty="0">
                <a:hlinkClick r:id="rId6" action="ppaction://hlinkfile"/>
              </a:rPr>
              <a:t>bhagavatā</a:t>
            </a:r>
            <a:endParaRPr lang="vi-VN" dirty="0"/>
          </a:p>
          <a:p>
            <a:pPr marL="0" indent="0" algn="ctr">
              <a:buNone/>
            </a:pPr>
            <a:r>
              <a:rPr lang="vi-VN" dirty="0"/>
              <a:t>nyāsitoru-</a:t>
            </a:r>
            <a:r>
              <a:rPr lang="vi-VN" dirty="0">
                <a:hlinkClick r:id="rId7" action="ppaction://hlinkfile"/>
              </a:rPr>
              <a:t>bharā</a:t>
            </a:r>
            <a:r>
              <a:rPr lang="vi-VN" dirty="0"/>
              <a:t> </a:t>
            </a:r>
            <a:r>
              <a:rPr lang="vi-VN" dirty="0">
                <a:hlinkClick r:id="rId8" action="ppaction://hlinkfile"/>
              </a:rPr>
              <a:t>satī</a:t>
            </a:r>
            <a:endParaRPr lang="vi-VN" dirty="0"/>
          </a:p>
          <a:p>
            <a:pPr marL="0" indent="0" algn="ctr">
              <a:buNone/>
            </a:pPr>
            <a:r>
              <a:rPr lang="vi-VN" dirty="0"/>
              <a:t>śrīmadbhis </a:t>
            </a:r>
            <a:r>
              <a:rPr lang="vi-VN" dirty="0">
                <a:hlinkClick r:id="rId9" action="ppaction://hlinkfile"/>
              </a:rPr>
              <a:t>tat</a:t>
            </a:r>
            <a:r>
              <a:rPr lang="vi-VN" dirty="0"/>
              <a:t>-</a:t>
            </a:r>
            <a:r>
              <a:rPr lang="vi-VN" dirty="0">
                <a:hlinkClick r:id="rId10" action="ppaction://hlinkfile"/>
              </a:rPr>
              <a:t>pada</a:t>
            </a:r>
            <a:r>
              <a:rPr lang="vi-VN" dirty="0"/>
              <a:t>-</a:t>
            </a:r>
            <a:r>
              <a:rPr lang="vi-VN" dirty="0">
                <a:hlinkClick r:id="rId11" action="ppaction://hlinkfile"/>
              </a:rPr>
              <a:t>nyāsaiḥ</a:t>
            </a:r>
            <a:endParaRPr lang="vi-VN" dirty="0"/>
          </a:p>
          <a:p>
            <a:pPr marL="0" indent="0" algn="ctr">
              <a:buNone/>
            </a:pPr>
            <a:r>
              <a:rPr lang="vi-VN" dirty="0">
                <a:hlinkClick r:id="rId12" action="ppaction://hlinkfile"/>
              </a:rPr>
              <a:t>sarvataḥ</a:t>
            </a:r>
            <a:r>
              <a:rPr lang="vi-VN" dirty="0"/>
              <a:t> </a:t>
            </a:r>
            <a:r>
              <a:rPr lang="vi-VN" dirty="0">
                <a:hlinkClick r:id="rId13" action="ppaction://hlinkfile"/>
              </a:rPr>
              <a:t>kṛta</a:t>
            </a:r>
            <a:r>
              <a:rPr lang="vi-VN" dirty="0"/>
              <a:t>-</a:t>
            </a:r>
            <a:r>
              <a:rPr lang="vi-VN" dirty="0">
                <a:hlinkClick r:id="rId14" action="ppaction://hlinkfile"/>
              </a:rPr>
              <a:t>kautukā</a:t>
            </a:r>
            <a:endParaRPr lang="vi-VN" dirty="0"/>
          </a:p>
          <a:p>
            <a:pPr marL="0" indent="0" algn="ctr">
              <a:buNone/>
            </a:pPr>
            <a:endParaRPr lang="vi-VN" dirty="0"/>
          </a:p>
          <a:p>
            <a:pPr algn="ctr"/>
            <a:r>
              <a:rPr lang="en-US" dirty="0" smtClean="0"/>
              <a:t>TRANSLATION</a:t>
            </a:r>
          </a:p>
          <a:p>
            <a:pPr marL="0" indent="0" algn="ctr">
              <a:buNone/>
            </a:pPr>
            <a:r>
              <a:rPr lang="en-US" dirty="0"/>
              <a:t>The burden of the earth was certainly diminished by the Personality of Godhead and by others as well. When He was present as an incarnation, all good was performed because of His auspicious footprints</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24111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2023"/>
            <a:ext cx="4563068" cy="577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4867868" y="402023"/>
            <a:ext cx="4199932" cy="57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400" dirty="0">
                <a:solidFill>
                  <a:schemeClr val="bg2">
                    <a:lumMod val="40000"/>
                    <a:lumOff val="60000"/>
                  </a:schemeClr>
                </a:solidFill>
                <a:latin typeface="ScaGoudy" pitchFamily="2" charset="0"/>
              </a:rPr>
              <a:t>Based on the teachings of</a:t>
            </a:r>
            <a:br>
              <a:rPr lang="en-US" sz="3400" dirty="0">
                <a:solidFill>
                  <a:schemeClr val="bg2">
                    <a:lumMod val="40000"/>
                    <a:lumOff val="60000"/>
                  </a:schemeClr>
                </a:solidFill>
                <a:latin typeface="ScaGoudy" pitchFamily="2" charset="0"/>
              </a:rPr>
            </a:br>
            <a:r>
              <a:rPr lang="en-US" sz="3400" b="1" dirty="0" smtClean="0">
                <a:solidFill>
                  <a:schemeClr val="bg2">
                    <a:lumMod val="40000"/>
                    <a:lumOff val="60000"/>
                  </a:schemeClr>
                </a:solidFill>
                <a:latin typeface="ScaGoudy" pitchFamily="2" charset="0"/>
              </a:rPr>
              <a:t>His </a:t>
            </a:r>
            <a:r>
              <a:rPr lang="en-US" sz="3400" b="1" dirty="0">
                <a:solidFill>
                  <a:schemeClr val="bg2">
                    <a:lumMod val="40000"/>
                    <a:lumOff val="60000"/>
                  </a:schemeClr>
                </a:solidFill>
                <a:latin typeface="ScaGoudy" pitchFamily="2" charset="0"/>
              </a:rPr>
              <a:t>Divine Grace A.C. </a:t>
            </a:r>
            <a:r>
              <a:rPr lang="en-US" sz="3400" b="1" dirty="0" err="1">
                <a:solidFill>
                  <a:schemeClr val="bg2">
                    <a:lumMod val="40000"/>
                    <a:lumOff val="60000"/>
                  </a:schemeClr>
                </a:solidFill>
                <a:latin typeface="ScaGoudy" pitchFamily="2" charset="0"/>
              </a:rPr>
              <a:t>Bhaktivedanta</a:t>
            </a:r>
            <a:r>
              <a:rPr lang="en-US" sz="3400" b="1" dirty="0">
                <a:solidFill>
                  <a:schemeClr val="bg2">
                    <a:lumMod val="40000"/>
                    <a:lumOff val="60000"/>
                  </a:schemeClr>
                </a:solidFill>
                <a:latin typeface="ScaGoudy" pitchFamily="2" charset="0"/>
              </a:rPr>
              <a:t> Swami </a:t>
            </a:r>
            <a:r>
              <a:rPr lang="en-US" sz="3400" b="1" dirty="0" err="1" smtClean="0">
                <a:solidFill>
                  <a:schemeClr val="bg2">
                    <a:lumMod val="40000"/>
                    <a:lumOff val="60000"/>
                  </a:schemeClr>
                </a:solidFill>
                <a:latin typeface="ScaGoudy" pitchFamily="2" charset="0"/>
              </a:rPr>
              <a:t>Prabhupada</a:t>
            </a:r>
            <a:endParaRPr lang="en-US" sz="3400" b="1" dirty="0" smtClean="0">
              <a:solidFill>
                <a:schemeClr val="bg2">
                  <a:lumMod val="40000"/>
                  <a:lumOff val="60000"/>
                </a:schemeClr>
              </a:solidFill>
              <a:latin typeface="ScaGoudy" pitchFamily="2" charset="0"/>
            </a:endParaRPr>
          </a:p>
          <a:p>
            <a:endParaRPr lang="en-US" sz="3400" b="1" dirty="0" smtClean="0">
              <a:solidFill>
                <a:schemeClr val="bg2">
                  <a:lumMod val="40000"/>
                  <a:lumOff val="60000"/>
                </a:schemeClr>
              </a:solidFill>
              <a:latin typeface="ScaGoudy" pitchFamily="2" charset="0"/>
            </a:endParaRPr>
          </a:p>
          <a:p>
            <a:r>
              <a:rPr lang="en-US" sz="3400" dirty="0" smtClean="0">
                <a:solidFill>
                  <a:schemeClr val="bg2">
                    <a:lumMod val="40000"/>
                    <a:lumOff val="60000"/>
                  </a:schemeClr>
                </a:solidFill>
                <a:latin typeface="ScaGoudy" pitchFamily="2" charset="0"/>
              </a:rPr>
              <a:t>~ Founder </a:t>
            </a:r>
            <a:r>
              <a:rPr lang="en-US" sz="3400" dirty="0" err="1" smtClean="0">
                <a:solidFill>
                  <a:schemeClr val="bg2">
                    <a:lumMod val="40000"/>
                    <a:lumOff val="60000"/>
                  </a:schemeClr>
                </a:solidFill>
                <a:latin typeface="ScaGoudy" pitchFamily="2" charset="0"/>
              </a:rPr>
              <a:t>Acharya</a:t>
            </a:r>
            <a:r>
              <a:rPr lang="en-US" sz="3400" dirty="0" smtClean="0">
                <a:solidFill>
                  <a:schemeClr val="bg2">
                    <a:lumMod val="40000"/>
                    <a:lumOff val="60000"/>
                  </a:schemeClr>
                </a:solidFill>
                <a:latin typeface="ScaGoudy" pitchFamily="2" charset="0"/>
              </a:rPr>
              <a:t> ~ </a:t>
            </a:r>
          </a:p>
          <a:p>
            <a:endParaRPr lang="en-US" sz="3400" b="1" dirty="0" smtClean="0">
              <a:solidFill>
                <a:schemeClr val="bg2">
                  <a:lumMod val="40000"/>
                  <a:lumOff val="60000"/>
                </a:schemeClr>
              </a:solidFill>
              <a:latin typeface="ScaGoudy" pitchFamily="2" charset="0"/>
            </a:endParaRPr>
          </a:p>
          <a:p>
            <a:r>
              <a:rPr lang="en-US" sz="3400" b="1" dirty="0" smtClean="0">
                <a:solidFill>
                  <a:schemeClr val="bg2">
                    <a:lumMod val="40000"/>
                    <a:lumOff val="60000"/>
                  </a:schemeClr>
                </a:solidFill>
                <a:latin typeface="ScaGoudy" pitchFamily="2" charset="0"/>
              </a:rPr>
              <a:t>International </a:t>
            </a:r>
            <a:r>
              <a:rPr lang="en-US" sz="3400" b="1" dirty="0">
                <a:solidFill>
                  <a:schemeClr val="bg2">
                    <a:lumMod val="40000"/>
                    <a:lumOff val="60000"/>
                  </a:schemeClr>
                </a:solidFill>
                <a:latin typeface="ScaGoudy" pitchFamily="2" charset="0"/>
              </a:rPr>
              <a:t>Society </a:t>
            </a:r>
            <a:r>
              <a:rPr lang="en-US" sz="3400" b="1" dirty="0" smtClean="0">
                <a:solidFill>
                  <a:schemeClr val="bg2">
                    <a:lumMod val="40000"/>
                    <a:lumOff val="60000"/>
                  </a:schemeClr>
                </a:solidFill>
                <a:latin typeface="ScaGoudy" pitchFamily="2" charset="0"/>
              </a:rPr>
              <a:t>For </a:t>
            </a:r>
            <a:r>
              <a:rPr lang="en-US" sz="3400" b="1" dirty="0">
                <a:solidFill>
                  <a:schemeClr val="bg2">
                    <a:lumMod val="40000"/>
                    <a:lumOff val="60000"/>
                  </a:schemeClr>
                </a:solidFill>
                <a:latin typeface="ScaGoudy" pitchFamily="2" charset="0"/>
              </a:rPr>
              <a:t>Krishna </a:t>
            </a:r>
            <a:r>
              <a:rPr lang="en-US" sz="4000" b="1" dirty="0">
                <a:solidFill>
                  <a:schemeClr val="bg2">
                    <a:lumMod val="40000"/>
                    <a:lumOff val="60000"/>
                  </a:schemeClr>
                </a:solidFill>
                <a:latin typeface="ScaGoudy" pitchFamily="2" charset="0"/>
              </a:rPr>
              <a:t>Consciousness</a:t>
            </a:r>
          </a:p>
        </p:txBody>
      </p:sp>
    </p:spTree>
    <p:extLst>
      <p:ext uri="{BB962C8B-B14F-4D97-AF65-F5344CB8AC3E}">
        <p14:creationId xmlns:p14="http://schemas.microsoft.com/office/powerpoint/2010/main" val="288020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075">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075">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07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27</a:t>
            </a:r>
            <a:endParaRPr lang="en-US" b="1" u="sng" dirty="0" smtClean="0">
              <a:solidFill>
                <a:schemeClr val="tx2">
                  <a:lumMod val="60000"/>
                  <a:lumOff val="40000"/>
                </a:schemeClr>
              </a:solidFill>
            </a:endParaRPr>
          </a:p>
          <a:p>
            <a:pPr marL="0" indent="0" algn="ctr">
              <a:buNone/>
            </a:pPr>
            <a:r>
              <a:rPr lang="vi-VN" dirty="0"/>
              <a:t>śocaty </a:t>
            </a:r>
            <a:r>
              <a:rPr lang="vi-VN" dirty="0">
                <a:hlinkClick r:id="rId4" action="ppaction://hlinkfile"/>
              </a:rPr>
              <a:t>aśru</a:t>
            </a:r>
            <a:r>
              <a:rPr lang="vi-VN" dirty="0"/>
              <a:t>-</a:t>
            </a:r>
            <a:r>
              <a:rPr lang="vi-VN" dirty="0">
                <a:hlinkClick r:id="rId5" action="ppaction://hlinkfile"/>
              </a:rPr>
              <a:t>kalā</a:t>
            </a:r>
            <a:r>
              <a:rPr lang="vi-VN" dirty="0"/>
              <a:t> </a:t>
            </a:r>
            <a:r>
              <a:rPr lang="vi-VN" dirty="0">
                <a:hlinkClick r:id="rId6" action="ppaction://hlinkfile"/>
              </a:rPr>
              <a:t>sādhvī</a:t>
            </a:r>
            <a:endParaRPr lang="vi-VN" dirty="0"/>
          </a:p>
          <a:p>
            <a:pPr marL="0" indent="0" algn="ctr">
              <a:buNone/>
            </a:pPr>
            <a:r>
              <a:rPr lang="vi-VN" dirty="0"/>
              <a:t>durbhagevojjhitā </a:t>
            </a:r>
            <a:r>
              <a:rPr lang="vi-VN" dirty="0">
                <a:hlinkClick r:id="rId7" action="ppaction://hlinkfile"/>
              </a:rPr>
              <a:t>satī</a:t>
            </a:r>
            <a:endParaRPr lang="vi-VN" dirty="0"/>
          </a:p>
          <a:p>
            <a:pPr marL="0" indent="0" algn="ctr">
              <a:buNone/>
            </a:pPr>
            <a:r>
              <a:rPr lang="vi-VN" dirty="0">
                <a:hlinkClick r:id="rId8" action="ppaction://hlinkfile"/>
              </a:rPr>
              <a:t>abrahmaṇyā</a:t>
            </a:r>
            <a:r>
              <a:rPr lang="vi-VN" dirty="0"/>
              <a:t> </a:t>
            </a:r>
            <a:r>
              <a:rPr lang="vi-VN" dirty="0">
                <a:hlinkClick r:id="rId9" action="ppaction://hlinkfile"/>
              </a:rPr>
              <a:t>nṛpa</a:t>
            </a:r>
            <a:r>
              <a:rPr lang="vi-VN" dirty="0"/>
              <a:t>-</a:t>
            </a:r>
            <a:r>
              <a:rPr lang="vi-VN" dirty="0">
                <a:hlinkClick r:id="rId10" action="ppaction://hlinkfile"/>
              </a:rPr>
              <a:t>vyājāḥ</a:t>
            </a:r>
            <a:endParaRPr lang="vi-VN" dirty="0"/>
          </a:p>
          <a:p>
            <a:pPr marL="0" indent="0" algn="ctr">
              <a:buNone/>
            </a:pPr>
            <a:r>
              <a:rPr lang="vi-VN" dirty="0">
                <a:hlinkClick r:id="rId11" action="ppaction://hlinkfile"/>
              </a:rPr>
              <a:t>śūdrā</a:t>
            </a:r>
            <a:r>
              <a:rPr lang="vi-VN" dirty="0"/>
              <a:t> </a:t>
            </a:r>
            <a:r>
              <a:rPr lang="vi-VN" dirty="0">
                <a:hlinkClick r:id="rId12" action="ppaction://hlinkfile"/>
              </a:rPr>
              <a:t>bhokṣyanti</a:t>
            </a:r>
            <a:r>
              <a:rPr lang="vi-VN" dirty="0"/>
              <a:t> </a:t>
            </a:r>
            <a:r>
              <a:rPr lang="vi-VN" dirty="0">
                <a:hlinkClick r:id="rId13" action="ppaction://hlinkfile"/>
              </a:rPr>
              <a:t>mām</a:t>
            </a:r>
            <a:r>
              <a:rPr lang="vi-VN" dirty="0"/>
              <a:t> </a:t>
            </a:r>
            <a:r>
              <a:rPr lang="vi-VN" dirty="0">
                <a:hlinkClick r:id="rId14" action="ppaction://hlinkfile"/>
              </a:rPr>
              <a:t>iti</a:t>
            </a:r>
            <a:endParaRPr lang="vi-VN" dirty="0"/>
          </a:p>
          <a:p>
            <a:pPr algn="ctr"/>
            <a:r>
              <a:rPr lang="en-US" dirty="0" smtClean="0"/>
              <a:t>TRANSLATION</a:t>
            </a:r>
          </a:p>
          <a:p>
            <a:pPr marL="0" indent="0" algn="ctr">
              <a:buNone/>
            </a:pPr>
            <a:r>
              <a:rPr lang="en-US" dirty="0"/>
              <a:t>Now she, the chaste one, being unfortunately forsaken by the Personality of Godhead, laments her future with tears in her eyes, for now she is being ruled and enjoyed by lower-class men who pose as rulers</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190715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27</a:t>
            </a:r>
          </a:p>
          <a:p>
            <a:pPr lvl="1"/>
            <a:r>
              <a:rPr lang="en-US" sz="2400" dirty="0"/>
              <a:t>The </a:t>
            </a:r>
            <a:r>
              <a:rPr lang="en-US" sz="2400" dirty="0" err="1">
                <a:hlinkClick r:id="rId4" action="ppaction://hlinkfile"/>
              </a:rPr>
              <a:t>kṣatriya</a:t>
            </a:r>
            <a:r>
              <a:rPr lang="en-US" sz="2400" dirty="0"/>
              <a:t>, or the man who is qualified to protect the sufferers, is meant to rule the state. Untrained lower-class men, or men without ambition to protect the sufferers, cannot be placed on the seat of an administrator. Unfortunately, in the age of </a:t>
            </a:r>
            <a:r>
              <a:rPr lang="en-US" sz="2400" dirty="0">
                <a:hlinkClick r:id="rId5" action="ppaction://hlinkfile"/>
              </a:rPr>
              <a:t>Kali</a:t>
            </a:r>
            <a:r>
              <a:rPr lang="en-US" sz="2400" dirty="0"/>
              <a:t> the lower-class men, without training, occupy the post of a ruler by strength of popular votes, and instead of protecting the sufferers, such men create a situation quite intolerable for everyone. Such rulers illegally gratify themselves at the cost of all comforts of the citizens, and thus the chaste mother earth cries to see the pitiable condition of her sons, both men and animals. That is the future of the world in the age of </a:t>
            </a:r>
            <a:r>
              <a:rPr lang="en-US" sz="2400" dirty="0">
                <a:hlinkClick r:id="rId5" action="ppaction://hlinkfile"/>
              </a:rPr>
              <a:t>Kali</a:t>
            </a:r>
            <a:r>
              <a:rPr lang="en-US" sz="2400" dirty="0"/>
              <a:t>, when </a:t>
            </a:r>
            <a:r>
              <a:rPr lang="en-US" sz="2400" dirty="0" err="1"/>
              <a:t>irreligiosity</a:t>
            </a:r>
            <a:r>
              <a:rPr lang="en-US" sz="2400" dirty="0"/>
              <a:t> prevails most prominently. And in the absence of a suitable king to curb irreligious tendencies, educating the people systematically in the teaching of </a:t>
            </a:r>
            <a:r>
              <a:rPr lang="en-US" sz="2400" dirty="0" err="1">
                <a:hlinkClick r:id="rId6" action="ppaction://hlinkfile"/>
              </a:rPr>
              <a:t>Śrīmad</a:t>
            </a:r>
            <a:r>
              <a:rPr lang="en-US" sz="2400" dirty="0" err="1"/>
              <a:t>-</a:t>
            </a:r>
            <a:r>
              <a:rPr lang="en-US" sz="2400" dirty="0" err="1">
                <a:hlinkClick r:id="rId7" action="ppaction://hlinkfile"/>
              </a:rPr>
              <a:t>Bhāgavatam</a:t>
            </a:r>
            <a:r>
              <a:rPr lang="en-US" sz="2400" dirty="0"/>
              <a:t> will clear up the hazy atmosphere of corruption, bribery, blackmail, etc</a:t>
            </a:r>
            <a:r>
              <a:rPr lang="en-US" sz="2400" dirty="0" smtClean="0"/>
              <a:t>.</a:t>
            </a:r>
            <a:r>
              <a:rPr lang="en-US" sz="1600" dirty="0" smtClean="0"/>
              <a:t> </a:t>
            </a:r>
          </a:p>
        </p:txBody>
      </p:sp>
    </p:spTree>
    <p:extLst>
      <p:ext uri="{BB962C8B-B14F-4D97-AF65-F5344CB8AC3E}">
        <p14:creationId xmlns:p14="http://schemas.microsoft.com/office/powerpoint/2010/main" val="105942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28</a:t>
            </a:r>
            <a:endParaRPr lang="en-US" b="1" u="sng" dirty="0" smtClean="0">
              <a:solidFill>
                <a:schemeClr val="tx2">
                  <a:lumMod val="60000"/>
                  <a:lumOff val="40000"/>
                </a:schemeClr>
              </a:solidFill>
            </a:endParaRPr>
          </a:p>
          <a:p>
            <a:pPr marL="0" indent="0" algn="ctr">
              <a:buNone/>
            </a:pPr>
            <a:r>
              <a:rPr lang="vi-VN" dirty="0">
                <a:hlinkClick r:id="rId4" action="ppaction://hlinkfile"/>
              </a:rPr>
              <a:t>iti</a:t>
            </a:r>
            <a:r>
              <a:rPr lang="vi-VN" dirty="0"/>
              <a:t> </a:t>
            </a:r>
            <a:r>
              <a:rPr lang="vi-VN" dirty="0">
                <a:hlinkClick r:id="rId5" action="ppaction://hlinkfile"/>
              </a:rPr>
              <a:t>dharmaḿ</a:t>
            </a:r>
            <a:r>
              <a:rPr lang="vi-VN" dirty="0"/>
              <a:t> </a:t>
            </a:r>
            <a:r>
              <a:rPr lang="vi-VN" dirty="0">
                <a:hlinkClick r:id="rId6" action="ppaction://hlinkfile"/>
              </a:rPr>
              <a:t>mahīḿ</a:t>
            </a:r>
            <a:r>
              <a:rPr lang="vi-VN" dirty="0"/>
              <a:t> caiva</a:t>
            </a:r>
          </a:p>
          <a:p>
            <a:pPr marL="0" indent="0" algn="ctr">
              <a:buNone/>
            </a:pPr>
            <a:r>
              <a:rPr lang="vi-VN" dirty="0">
                <a:hlinkClick r:id="rId7" action="ppaction://hlinkfile"/>
              </a:rPr>
              <a:t>sāntvayitvā</a:t>
            </a:r>
            <a:r>
              <a:rPr lang="vi-VN" dirty="0"/>
              <a:t> </a:t>
            </a:r>
            <a:r>
              <a:rPr lang="vi-VN" dirty="0">
                <a:hlinkClick r:id="rId8" action="ppaction://hlinkfile"/>
              </a:rPr>
              <a:t>mahā</a:t>
            </a:r>
            <a:r>
              <a:rPr lang="vi-VN" dirty="0"/>
              <a:t>-</a:t>
            </a:r>
            <a:r>
              <a:rPr lang="vi-VN" dirty="0">
                <a:hlinkClick r:id="rId9" action="ppaction://hlinkfile"/>
              </a:rPr>
              <a:t>rathaḥ</a:t>
            </a:r>
            <a:endParaRPr lang="vi-VN" dirty="0"/>
          </a:p>
          <a:p>
            <a:pPr marL="0" indent="0" algn="ctr">
              <a:buNone/>
            </a:pPr>
            <a:r>
              <a:rPr lang="vi-VN" dirty="0">
                <a:hlinkClick r:id="rId10" action="ppaction://hlinkfile"/>
              </a:rPr>
              <a:t>niśātam</a:t>
            </a:r>
            <a:r>
              <a:rPr lang="vi-VN" dirty="0"/>
              <a:t> </a:t>
            </a:r>
            <a:r>
              <a:rPr lang="vi-VN" dirty="0">
                <a:hlinkClick r:id="rId11" action="ppaction://hlinkfile"/>
              </a:rPr>
              <a:t>ādade</a:t>
            </a:r>
            <a:r>
              <a:rPr lang="vi-VN" dirty="0"/>
              <a:t> </a:t>
            </a:r>
            <a:r>
              <a:rPr lang="vi-VN" dirty="0">
                <a:hlinkClick r:id="rId12" action="ppaction://hlinkfile"/>
              </a:rPr>
              <a:t>khaḍgaḿ</a:t>
            </a:r>
            <a:endParaRPr lang="vi-VN" dirty="0"/>
          </a:p>
          <a:p>
            <a:pPr marL="0" indent="0" algn="ctr">
              <a:buNone/>
            </a:pPr>
            <a:r>
              <a:rPr lang="vi-VN" dirty="0">
                <a:hlinkClick r:id="rId13" action="ppaction://hlinkfile"/>
              </a:rPr>
              <a:t>kalaye</a:t>
            </a:r>
            <a:r>
              <a:rPr lang="vi-VN" dirty="0"/>
              <a:t> '</a:t>
            </a:r>
            <a:r>
              <a:rPr lang="vi-VN" dirty="0">
                <a:hlinkClick r:id="rId14" action="ppaction://hlinkfile"/>
              </a:rPr>
              <a:t>dharma</a:t>
            </a:r>
            <a:r>
              <a:rPr lang="vi-VN" dirty="0"/>
              <a:t>-</a:t>
            </a:r>
            <a:r>
              <a:rPr lang="vi-VN" dirty="0">
                <a:hlinkClick r:id="rId15" action="ppaction://hlinkfile"/>
              </a:rPr>
              <a:t>hetave</a:t>
            </a:r>
            <a:endParaRPr lang="vi-VN" dirty="0"/>
          </a:p>
          <a:p>
            <a:pPr algn="ctr"/>
            <a:r>
              <a:rPr lang="en-US" dirty="0" smtClean="0"/>
              <a:t>TRANSLATION</a:t>
            </a:r>
          </a:p>
          <a:p>
            <a:pPr marL="0" indent="0" algn="ctr">
              <a:buNone/>
            </a:pPr>
            <a:r>
              <a:rPr lang="en-US" dirty="0">
                <a:hlinkClick r:id="rId16" action="ppaction://hlinkfile"/>
              </a:rPr>
              <a:t>Mahārāja</a:t>
            </a:r>
            <a:r>
              <a:rPr lang="en-US" dirty="0"/>
              <a:t> </a:t>
            </a:r>
            <a:r>
              <a:rPr lang="en-US" dirty="0" err="1">
                <a:hlinkClick r:id="rId17" action="ppaction://hlinkfile"/>
              </a:rPr>
              <a:t>Parīkṣit</a:t>
            </a:r>
            <a:r>
              <a:rPr lang="en-US" dirty="0"/>
              <a:t>, who could fight one thousand enemies single-handedly, thus pacified the personality of religion and the earth. Then he took up his sharp sword to kill the personality of </a:t>
            </a:r>
            <a:r>
              <a:rPr lang="en-US" dirty="0">
                <a:hlinkClick r:id="rId18" action="ppaction://hlinkfile"/>
              </a:rPr>
              <a:t>Kali</a:t>
            </a:r>
            <a:r>
              <a:rPr lang="en-US" dirty="0"/>
              <a:t>, who is the cause of all irreligion</a:t>
            </a:r>
            <a:r>
              <a:rPr lang="en-US" dirty="0" smtClean="0"/>
              <a:t>..</a:t>
            </a:r>
            <a:endParaRPr lang="vi-VN" dirty="0">
              <a:solidFill>
                <a:schemeClr val="tx2">
                  <a:lumMod val="60000"/>
                  <a:lumOff val="40000"/>
                </a:schemeClr>
              </a:solidFill>
            </a:endParaRPr>
          </a:p>
        </p:txBody>
      </p:sp>
    </p:spTree>
    <p:extLst>
      <p:ext uri="{BB962C8B-B14F-4D97-AF65-F5344CB8AC3E}">
        <p14:creationId xmlns:p14="http://schemas.microsoft.com/office/powerpoint/2010/main" val="194291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sz="2800" b="1" u="sng" dirty="0">
                <a:solidFill>
                  <a:schemeClr val="tx2">
                    <a:lumMod val="60000"/>
                    <a:lumOff val="40000"/>
                  </a:schemeClr>
                </a:solidFill>
                <a:hlinkClick r:id="rId3"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17</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28</a:t>
            </a:r>
          </a:p>
          <a:p>
            <a:pPr lvl="1"/>
            <a:r>
              <a:rPr lang="en-US" sz="2400" dirty="0" smtClean="0"/>
              <a:t>This </a:t>
            </a:r>
            <a:r>
              <a:rPr lang="en-US" sz="2400" dirty="0"/>
              <a:t>age of </a:t>
            </a:r>
            <a:r>
              <a:rPr lang="en-US" sz="2400" dirty="0">
                <a:hlinkClick r:id="rId4" action="ppaction://hlinkfile"/>
              </a:rPr>
              <a:t>Kali</a:t>
            </a:r>
            <a:r>
              <a:rPr lang="en-US" sz="2400" dirty="0"/>
              <a:t> will certainly be full of all activities of </a:t>
            </a:r>
            <a:r>
              <a:rPr lang="en-US" sz="2400" dirty="0">
                <a:hlinkClick r:id="rId4" action="ppaction://hlinkfile"/>
              </a:rPr>
              <a:t>Kali</a:t>
            </a:r>
            <a:r>
              <a:rPr lang="en-US" sz="2400" dirty="0"/>
              <a:t>, but this does not mean that the leaders of society, the executive heads, the learned and intelligent men, or above all the devotees of the Lord should sit down tightly and become callous to the reactions of the age of </a:t>
            </a:r>
            <a:r>
              <a:rPr lang="en-US" sz="2400" dirty="0">
                <a:hlinkClick r:id="rId4" action="ppaction://hlinkfile"/>
              </a:rPr>
              <a:t>Kali</a:t>
            </a:r>
            <a:r>
              <a:rPr lang="en-US" sz="2400" dirty="0"/>
              <a:t>. In the rainy season certainly there will be profuse rainfalls, but that does not mean that men should not take means to protect themselves from the rains. It is the duty of the executive heads of state and others to take all necessary actions against the activities of </a:t>
            </a:r>
            <a:r>
              <a:rPr lang="en-US" sz="2400" dirty="0">
                <a:hlinkClick r:id="rId4" action="ppaction://hlinkfile"/>
              </a:rPr>
              <a:t>Kali</a:t>
            </a:r>
            <a:r>
              <a:rPr lang="en-US" sz="2400" dirty="0"/>
              <a:t> or the persons influenced by the age of </a:t>
            </a:r>
            <a:r>
              <a:rPr lang="en-US" sz="2400" dirty="0">
                <a:hlinkClick r:id="rId4" action="ppaction://hlinkfile"/>
              </a:rPr>
              <a:t>Kali</a:t>
            </a:r>
            <a:r>
              <a:rPr lang="en-US" sz="2400" dirty="0"/>
              <a:t>; and </a:t>
            </a:r>
            <a:r>
              <a:rPr lang="en-US" sz="2400" dirty="0">
                <a:hlinkClick r:id="rId5" action="ppaction://hlinkfile"/>
              </a:rPr>
              <a:t>Mahārāja</a:t>
            </a:r>
            <a:r>
              <a:rPr lang="en-US" sz="2400" dirty="0"/>
              <a:t> </a:t>
            </a:r>
            <a:r>
              <a:rPr lang="en-US" sz="2400" dirty="0" err="1">
                <a:hlinkClick r:id="rId6" action="ppaction://hlinkfile"/>
              </a:rPr>
              <a:t>Parīkṣit</a:t>
            </a:r>
            <a:r>
              <a:rPr lang="en-US" sz="2400" dirty="0"/>
              <a:t> is the ideal executive head of the state, for at once he was ready to kill the personality of </a:t>
            </a:r>
            <a:r>
              <a:rPr lang="en-US" sz="2400" dirty="0">
                <a:hlinkClick r:id="rId4" action="ppaction://hlinkfile"/>
              </a:rPr>
              <a:t>Kali</a:t>
            </a:r>
            <a:r>
              <a:rPr lang="en-US" sz="2400" dirty="0"/>
              <a:t> with his sharp sword. </a:t>
            </a:r>
            <a:endParaRPr lang="en-US" sz="1600" dirty="0" smtClean="0"/>
          </a:p>
        </p:txBody>
      </p:sp>
    </p:spTree>
    <p:extLst>
      <p:ext uri="{BB962C8B-B14F-4D97-AF65-F5344CB8AC3E}">
        <p14:creationId xmlns:p14="http://schemas.microsoft.com/office/powerpoint/2010/main" val="169900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219201"/>
            <a:ext cx="8915400" cy="5257799"/>
          </a:xfrm>
        </p:spPr>
        <p:txBody>
          <a:bodyPr/>
          <a:lstStyle/>
          <a:p>
            <a:pPr>
              <a:buFont typeface="Wingdings" pitchFamily="2" charset="2"/>
              <a:buChar char="Ø"/>
            </a:pPr>
            <a:endParaRPr lang="en-US" sz="3600" dirty="0" smtClean="0">
              <a:effectLst>
                <a:outerShdw blurRad="38100" dist="38100" dir="2700000" algn="tl">
                  <a:srgbClr val="000000">
                    <a:alpha val="43137"/>
                  </a:srgbClr>
                </a:outerShdw>
              </a:effectLst>
              <a:hlinkClick r:id="rId2"/>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3"/>
              </a:rPr>
              <a:t>http</a:t>
            </a:r>
            <a:r>
              <a:rPr lang="en-US" sz="3600" dirty="0">
                <a:effectLst>
                  <a:outerShdw blurRad="38100" dist="38100" dir="2700000" algn="tl">
                    <a:srgbClr val="000000">
                      <a:alpha val="43137"/>
                    </a:srgbClr>
                  </a:outerShdw>
                </a:effectLst>
                <a:hlinkClick r:id="rId3"/>
              </a:rPr>
              <a:t>://</a:t>
            </a:r>
            <a:r>
              <a:rPr lang="en-US" sz="3600" dirty="0" smtClean="0">
                <a:effectLst>
                  <a:outerShdw blurRad="38100" dist="38100" dir="2700000" algn="tl">
                    <a:srgbClr val="000000">
                      <a:alpha val="43137"/>
                    </a:srgbClr>
                  </a:outerShdw>
                </a:effectLst>
                <a:hlinkClick r:id="rId3"/>
              </a:rPr>
              <a:t>www.romapadaswami.com</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3"/>
              </a:rPr>
              <a:t>www.iskcondesiretree.net</a:t>
            </a:r>
            <a:endParaRPr lang="en-US" dirty="0"/>
          </a:p>
        </p:txBody>
      </p:sp>
      <p:sp>
        <p:nvSpPr>
          <p:cNvPr id="3" name="Title 1"/>
          <p:cNvSpPr txBox="1">
            <a:spLocks/>
          </p:cNvSpPr>
          <p:nvPr/>
        </p:nvSpPr>
        <p:spPr bwMode="auto">
          <a:xfrm>
            <a:off x="152400" y="228600"/>
            <a:ext cx="6400800"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None/>
            </a:pPr>
            <a:r>
              <a:rPr lang="en-US" sz="4800" b="1" i="1" dirty="0">
                <a:solidFill>
                  <a:schemeClr val="tx2">
                    <a:lumMod val="40000"/>
                    <a:lumOff val="60000"/>
                  </a:schemeClr>
                </a:solidFill>
                <a:effectLst>
                  <a:outerShdw blurRad="38100" dist="38100" dir="2700000" algn="tl">
                    <a:srgbClr val="000000">
                      <a:alpha val="43137"/>
                    </a:srgbClr>
                  </a:outerShdw>
                </a:effectLst>
              </a:rPr>
              <a:t>References</a:t>
            </a:r>
          </a:p>
        </p:txBody>
      </p:sp>
    </p:spTree>
    <p:extLst>
      <p:ext uri="{BB962C8B-B14F-4D97-AF65-F5344CB8AC3E}">
        <p14:creationId xmlns:p14="http://schemas.microsoft.com/office/powerpoint/2010/main" val="421760271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pranathv\Pictures\SPsmile.jpg"/>
          <p:cNvPicPr>
            <a:picLocks noGrp="1" noChangeAspect="1" noChangeArrowheads="1"/>
          </p:cNvPicPr>
          <p:nvPr>
            <p:ph/>
          </p:nvPr>
        </p:nvPicPr>
        <p:blipFill>
          <a:blip r:embed="rId2" cstate="print"/>
          <a:srcRect/>
          <a:stretch>
            <a:fillRect/>
          </a:stretch>
        </p:blipFill>
        <p:spPr bwMode="auto">
          <a:xfrm>
            <a:off x="2209800" y="533400"/>
            <a:ext cx="3886200" cy="4811870"/>
          </a:xfrm>
          <a:prstGeom prst="rect">
            <a:avLst/>
          </a:prstGeom>
          <a:noFill/>
        </p:spPr>
      </p:pic>
      <p:sp>
        <p:nvSpPr>
          <p:cNvPr id="4" name="Rectangle 3"/>
          <p:cNvSpPr/>
          <p:nvPr/>
        </p:nvSpPr>
        <p:spPr>
          <a:xfrm>
            <a:off x="762000" y="5636633"/>
            <a:ext cx="8153400" cy="769441"/>
          </a:xfrm>
          <a:prstGeom prst="rect">
            <a:avLst/>
          </a:prstGeom>
        </p:spPr>
        <p:txBody>
          <a:bodyPr wrap="square">
            <a:spAutoFit/>
          </a:bodyPr>
          <a:lstStyle/>
          <a:p>
            <a:r>
              <a:rPr lang="en-US" sz="4400" dirty="0">
                <a:solidFill>
                  <a:schemeClr val="tx2">
                    <a:lumMod val="60000"/>
                    <a:lumOff val="40000"/>
                  </a:schemeClr>
                </a:solidFill>
                <a:effectLst>
                  <a:outerShdw blurRad="38100" dist="38100" dir="2700000" algn="tl">
                    <a:srgbClr val="000000">
                      <a:alpha val="43137"/>
                    </a:srgbClr>
                  </a:outerShdw>
                </a:effectLst>
              </a:rPr>
              <a:t>All glories to </a:t>
            </a:r>
            <a:r>
              <a:rPr lang="en-US" sz="4400" dirty="0" err="1">
                <a:solidFill>
                  <a:schemeClr val="tx2">
                    <a:lumMod val="60000"/>
                    <a:lumOff val="40000"/>
                  </a:schemeClr>
                </a:solidFill>
                <a:effectLst>
                  <a:outerShdw blurRad="38100" dist="38100" dir="2700000" algn="tl">
                    <a:srgbClr val="000000">
                      <a:alpha val="43137"/>
                    </a:srgbClr>
                  </a:outerShdw>
                </a:effectLst>
              </a:rPr>
              <a:t>Srila</a:t>
            </a:r>
            <a:r>
              <a:rPr lang="en-US" sz="4400" dirty="0">
                <a:solidFill>
                  <a:schemeClr val="tx2">
                    <a:lumMod val="60000"/>
                    <a:lumOff val="40000"/>
                  </a:schemeClr>
                </a:solidFill>
                <a:effectLst>
                  <a:outerShdw blurRad="38100" dist="38100" dir="2700000" algn="tl">
                    <a:srgbClr val="000000">
                      <a:alpha val="43137"/>
                    </a:srgbClr>
                  </a:outerShdw>
                </a:effectLst>
              </a:rPr>
              <a:t> </a:t>
            </a:r>
            <a:r>
              <a:rPr lang="en-US" sz="4400" dirty="0" err="1">
                <a:solidFill>
                  <a:schemeClr val="tx2">
                    <a:lumMod val="60000"/>
                    <a:lumOff val="40000"/>
                  </a:schemeClr>
                </a:solidFill>
                <a:effectLst>
                  <a:outerShdw blurRad="38100" dist="38100" dir="2700000" algn="tl">
                    <a:srgbClr val="000000">
                      <a:alpha val="43137"/>
                    </a:srgbClr>
                  </a:outerShdw>
                </a:effectLst>
              </a:rPr>
              <a:t>Prabhupada</a:t>
            </a:r>
            <a:r>
              <a:rPr lang="en-US" sz="4400" dirty="0">
                <a:solidFill>
                  <a:schemeClr val="tx2">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75010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4"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886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19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a:t>
            </a:r>
            <a:r>
              <a:rPr lang="en-US" sz="3200" dirty="0" smtClean="0"/>
              <a:t>1.2.4</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a:buNone/>
            </a:pPr>
            <a:r>
              <a:rPr lang="vi-VN" sz="2800" dirty="0" smtClean="0">
                <a:solidFill>
                  <a:schemeClr val="tx2">
                    <a:lumMod val="60000"/>
                    <a:lumOff val="40000"/>
                  </a:schemeClr>
                </a:solidFill>
                <a:hlinkClick r:id="rId2" action="ppaction://hlinkfile"/>
              </a:rPr>
              <a:t>nārāyaṇaḿ</a:t>
            </a:r>
            <a:r>
              <a:rPr lang="vi-VN" sz="2800" dirty="0" smtClean="0">
                <a:solidFill>
                  <a:schemeClr val="tx2">
                    <a:lumMod val="60000"/>
                    <a:lumOff val="40000"/>
                  </a:schemeClr>
                </a:solidFill>
              </a:rPr>
              <a:t> </a:t>
            </a:r>
            <a:r>
              <a:rPr lang="vi-VN" sz="2800" dirty="0">
                <a:solidFill>
                  <a:schemeClr val="tx2">
                    <a:lumMod val="60000"/>
                    <a:lumOff val="40000"/>
                  </a:schemeClr>
                </a:solidFill>
                <a:hlinkClick r:id="rId3" action="ppaction://hlinkfile"/>
              </a:rPr>
              <a:t>namaskṛtya</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hlinkClick r:id="rId4" action="ppaction://hlinkfile"/>
              </a:rPr>
              <a:t>naraḿ</a:t>
            </a:r>
            <a:r>
              <a:rPr lang="vi-VN" sz="2800" dirty="0">
                <a:solidFill>
                  <a:schemeClr val="tx2">
                    <a:lumMod val="60000"/>
                    <a:lumOff val="40000"/>
                  </a:schemeClr>
                </a:solidFill>
              </a:rPr>
              <a:t> caiva narottamam</a:t>
            </a:r>
          </a:p>
          <a:p>
            <a:pPr marL="0" indent="0" algn="ctr">
              <a:buNone/>
            </a:pPr>
            <a:r>
              <a:rPr lang="vi-VN" sz="2800" dirty="0">
                <a:solidFill>
                  <a:schemeClr val="tx2">
                    <a:lumMod val="60000"/>
                    <a:lumOff val="40000"/>
                  </a:schemeClr>
                </a:solidFill>
                <a:hlinkClick r:id="rId5" action="ppaction://hlinkfile"/>
              </a:rPr>
              <a:t>devīḿ</a:t>
            </a:r>
            <a:r>
              <a:rPr lang="vi-VN" sz="2800" dirty="0">
                <a:solidFill>
                  <a:schemeClr val="tx2">
                    <a:lumMod val="60000"/>
                    <a:lumOff val="40000"/>
                  </a:schemeClr>
                </a:solidFill>
              </a:rPr>
              <a:t> </a:t>
            </a:r>
            <a:r>
              <a:rPr lang="vi-VN" sz="2800" dirty="0">
                <a:solidFill>
                  <a:schemeClr val="tx2">
                    <a:lumMod val="60000"/>
                    <a:lumOff val="40000"/>
                  </a:schemeClr>
                </a:solidFill>
                <a:hlinkClick r:id="rId6" action="ppaction://hlinkfile"/>
              </a:rPr>
              <a:t>sarasvatīḿ</a:t>
            </a:r>
            <a:r>
              <a:rPr lang="vi-VN" sz="2800" dirty="0">
                <a:solidFill>
                  <a:schemeClr val="tx2">
                    <a:lumMod val="60000"/>
                    <a:lumOff val="40000"/>
                  </a:schemeClr>
                </a:solidFill>
              </a:rPr>
              <a:t> </a:t>
            </a:r>
            <a:r>
              <a:rPr lang="vi-VN" sz="2800" dirty="0">
                <a:solidFill>
                  <a:schemeClr val="tx2">
                    <a:lumMod val="60000"/>
                    <a:lumOff val="40000"/>
                  </a:schemeClr>
                </a:solidFill>
                <a:hlinkClick r:id="rId7" action="ppaction://hlinkfile"/>
              </a:rPr>
              <a:t>vyāsaḿ</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rPr>
              <a:t>tato </a:t>
            </a:r>
            <a:r>
              <a:rPr lang="vi-VN" sz="2800" dirty="0">
                <a:solidFill>
                  <a:schemeClr val="tx2">
                    <a:lumMod val="60000"/>
                    <a:lumOff val="40000"/>
                  </a:schemeClr>
                </a:solidFill>
                <a:hlinkClick r:id="rId8" action="ppaction://hlinkfile"/>
              </a:rPr>
              <a:t>jayam</a:t>
            </a:r>
            <a:r>
              <a:rPr lang="vi-VN" sz="2800" dirty="0">
                <a:solidFill>
                  <a:schemeClr val="tx2">
                    <a:lumMod val="60000"/>
                    <a:lumOff val="40000"/>
                  </a:schemeClr>
                </a:solidFill>
              </a:rPr>
              <a:t> </a:t>
            </a:r>
            <a:r>
              <a:rPr lang="vi-VN" sz="2800" dirty="0">
                <a:solidFill>
                  <a:schemeClr val="tx2">
                    <a:lumMod val="60000"/>
                    <a:lumOff val="40000"/>
                  </a:schemeClr>
                </a:solidFill>
                <a:hlinkClick r:id="rId9" action="ppaction://hlinkfile"/>
              </a:rPr>
              <a:t>udīrayet</a:t>
            </a:r>
            <a:endParaRPr lang="vi-VN" sz="2800" dirty="0">
              <a:solidFill>
                <a:schemeClr val="tx2">
                  <a:lumMod val="60000"/>
                  <a:lumOff val="40000"/>
                </a:schemeClr>
              </a:solidFill>
            </a:endParaRPr>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vi-VN" sz="2800" dirty="0">
                <a:solidFill>
                  <a:schemeClr val="tx2">
                    <a:lumMod val="60000"/>
                    <a:lumOff val="40000"/>
                  </a:schemeClr>
                </a:solidFill>
              </a:rPr>
              <a:t>Before reciting this </a:t>
            </a:r>
            <a:r>
              <a:rPr lang="vi-VN" sz="2800" dirty="0">
                <a:solidFill>
                  <a:schemeClr val="tx2">
                    <a:lumMod val="60000"/>
                    <a:lumOff val="40000"/>
                  </a:schemeClr>
                </a:solidFill>
                <a:hlinkClick r:id="rId10" action="ppaction://hlinkfile"/>
              </a:rPr>
              <a:t>Śrīmad</a:t>
            </a:r>
            <a:r>
              <a:rPr lang="vi-VN" sz="2800" dirty="0">
                <a:solidFill>
                  <a:schemeClr val="tx2">
                    <a:lumMod val="60000"/>
                    <a:lumOff val="40000"/>
                  </a:schemeClr>
                </a:solidFill>
              </a:rPr>
              <a:t>-</a:t>
            </a:r>
            <a:r>
              <a:rPr lang="vi-VN" sz="2800" dirty="0">
                <a:solidFill>
                  <a:schemeClr val="tx2">
                    <a:lumMod val="60000"/>
                    <a:lumOff val="40000"/>
                  </a:schemeClr>
                </a:solidFill>
                <a:hlinkClick r:id="rId11" action="ppaction://hlinkfile"/>
              </a:rPr>
              <a:t>Bhāgavatam</a:t>
            </a:r>
            <a:r>
              <a:rPr lang="vi-VN" sz="2800" dirty="0">
                <a:solidFill>
                  <a:schemeClr val="tx2">
                    <a:lumMod val="60000"/>
                    <a:lumOff val="40000"/>
                  </a:schemeClr>
                </a:solidFill>
              </a:rPr>
              <a:t>, which is the very means of conquest, one should offer respectful obeisances unto the Personality of Godhead, </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unto </a:t>
            </a:r>
            <a:r>
              <a:rPr lang="vi-VN" sz="2800" dirty="0">
                <a:solidFill>
                  <a:schemeClr val="tx2">
                    <a:lumMod val="60000"/>
                    <a:lumOff val="40000"/>
                  </a:schemeClr>
                </a:solidFill>
                <a:hlinkClick r:id="rId13" action="ppaction://hlinkfile"/>
              </a:rPr>
              <a:t>Nara</a:t>
            </a:r>
            <a:r>
              <a:rPr lang="vi-VN" sz="2800" dirty="0">
                <a:solidFill>
                  <a:schemeClr val="tx2">
                    <a:lumMod val="60000"/>
                    <a:lumOff val="40000"/>
                  </a:schemeClr>
                </a:solidFill>
              </a:rPr>
              <a:t>-</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a:t>
            </a:r>
            <a:r>
              <a:rPr lang="vi-VN" sz="2800" dirty="0">
                <a:solidFill>
                  <a:schemeClr val="tx2">
                    <a:lumMod val="60000"/>
                    <a:lumOff val="40000"/>
                  </a:schemeClr>
                </a:solidFill>
                <a:hlinkClick r:id="rId14" action="ppaction://hlinkfile"/>
              </a:rPr>
              <a:t>Ṛṣi</a:t>
            </a:r>
            <a:r>
              <a:rPr lang="vi-VN" sz="2800" dirty="0">
                <a:solidFill>
                  <a:schemeClr val="tx2">
                    <a:lumMod val="60000"/>
                    <a:lumOff val="40000"/>
                  </a:schemeClr>
                </a:solidFill>
              </a:rPr>
              <a:t>, the supermost human being, unto mother </a:t>
            </a:r>
            <a:r>
              <a:rPr lang="vi-VN" sz="2800" dirty="0">
                <a:solidFill>
                  <a:schemeClr val="tx2">
                    <a:lumMod val="60000"/>
                    <a:lumOff val="40000"/>
                  </a:schemeClr>
                </a:solidFill>
                <a:hlinkClick r:id="rId15" action="ppaction://hlinkfile"/>
              </a:rPr>
              <a:t>Sarasvatī</a:t>
            </a:r>
            <a:r>
              <a:rPr lang="vi-VN" sz="2800" dirty="0">
                <a:solidFill>
                  <a:schemeClr val="tx2">
                    <a:lumMod val="60000"/>
                    <a:lumOff val="40000"/>
                  </a:schemeClr>
                </a:solidFill>
              </a:rPr>
              <a:t>, the goddess of learning, and unto </a:t>
            </a:r>
            <a:r>
              <a:rPr lang="vi-VN" sz="2800" dirty="0">
                <a:solidFill>
                  <a:schemeClr val="tx2">
                    <a:lumMod val="60000"/>
                    <a:lumOff val="40000"/>
                  </a:schemeClr>
                </a:solidFill>
                <a:hlinkClick r:id="rId16" action="ppaction://hlinkfile"/>
              </a:rPr>
              <a:t>Śrīla</a:t>
            </a:r>
            <a:r>
              <a:rPr lang="vi-VN" sz="2800" dirty="0">
                <a:solidFill>
                  <a:schemeClr val="tx2">
                    <a:lumMod val="60000"/>
                    <a:lumOff val="40000"/>
                  </a:schemeClr>
                </a:solidFill>
              </a:rPr>
              <a:t> Vyāsadeva, the author</a:t>
            </a:r>
            <a:r>
              <a:rPr lang="vi-VN" dirty="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60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1.2.18</a:t>
            </a:r>
          </a:p>
        </p:txBody>
      </p:sp>
      <p:sp>
        <p:nvSpPr>
          <p:cNvPr id="3" name="Content Placeholder 2"/>
          <p:cNvSpPr>
            <a:spLocks noGrp="1"/>
          </p:cNvSpPr>
          <p:nvPr>
            <p:ph idx="1"/>
          </p:nvPr>
        </p:nvSpPr>
        <p:spPr>
          <a:xfrm>
            <a:off x="228600" y="762000"/>
            <a:ext cx="8763000" cy="6019800"/>
          </a:xfrm>
        </p:spPr>
        <p:txBody>
          <a:bodyPr/>
          <a:lstStyle/>
          <a:p>
            <a:pPr marL="0" indent="0" algn="ctr">
              <a:buNone/>
            </a:pPr>
            <a:r>
              <a:rPr lang="vi-VN" sz="2800" dirty="0" smtClean="0">
                <a:hlinkClick r:id="rId2" action="ppaction://hlinkfile"/>
              </a:rPr>
              <a:t>naṣṭa</a:t>
            </a:r>
            <a:r>
              <a:rPr lang="vi-VN" sz="2800" dirty="0" smtClean="0"/>
              <a:t>-prāyeṣv </a:t>
            </a:r>
            <a:r>
              <a:rPr lang="vi-VN" sz="2800" dirty="0" smtClean="0">
                <a:hlinkClick r:id="rId3" action="ppaction://hlinkfile"/>
              </a:rPr>
              <a:t>abhadreṣu</a:t>
            </a:r>
            <a:endParaRPr lang="vi-VN" sz="2800" dirty="0" smtClean="0"/>
          </a:p>
          <a:p>
            <a:pPr marL="0" indent="0" algn="ctr">
              <a:buNone/>
            </a:pPr>
            <a:r>
              <a:rPr lang="vi-VN" sz="2800" dirty="0" smtClean="0">
                <a:hlinkClick r:id="rId4" action="ppaction://hlinkfile"/>
              </a:rPr>
              <a:t>nityaḿ</a:t>
            </a:r>
            <a:r>
              <a:rPr lang="vi-VN" sz="2800" dirty="0" smtClean="0"/>
              <a:t> </a:t>
            </a:r>
            <a:r>
              <a:rPr lang="vi-VN" sz="2800" dirty="0" smtClean="0">
                <a:hlinkClick r:id="rId5" action="ppaction://hlinkfile"/>
              </a:rPr>
              <a:t>bhāgavata</a:t>
            </a:r>
            <a:r>
              <a:rPr lang="vi-VN" sz="2800" dirty="0" smtClean="0"/>
              <a:t>-</a:t>
            </a:r>
            <a:r>
              <a:rPr lang="vi-VN" sz="2800" dirty="0" smtClean="0">
                <a:hlinkClick r:id="rId6" action="ppaction://hlinkfile"/>
              </a:rPr>
              <a:t>sevayā</a:t>
            </a:r>
            <a:endParaRPr lang="vi-VN" sz="2800" dirty="0" smtClean="0"/>
          </a:p>
          <a:p>
            <a:pPr marL="0" indent="0" algn="ctr">
              <a:buNone/>
            </a:pPr>
            <a:r>
              <a:rPr lang="vi-VN" sz="2800" dirty="0" smtClean="0"/>
              <a:t>bhagavaty </a:t>
            </a:r>
            <a:r>
              <a:rPr lang="vi-VN" sz="2800" dirty="0" smtClean="0">
                <a:hlinkClick r:id="rId7" action="ppaction://hlinkfile"/>
              </a:rPr>
              <a:t>uttama</a:t>
            </a:r>
            <a:r>
              <a:rPr lang="vi-VN" sz="2800" dirty="0" smtClean="0"/>
              <a:t>-</a:t>
            </a:r>
            <a:r>
              <a:rPr lang="vi-VN" sz="2800" dirty="0" smtClean="0">
                <a:hlinkClick r:id="rId8" action="ppaction://hlinkfile"/>
              </a:rPr>
              <a:t>śloke</a:t>
            </a:r>
            <a:endParaRPr lang="vi-VN" sz="2800" dirty="0" smtClean="0"/>
          </a:p>
          <a:p>
            <a:pPr marL="0" indent="0" algn="ctr">
              <a:buNone/>
            </a:pPr>
            <a:r>
              <a:rPr lang="vi-VN" sz="2800" dirty="0" smtClean="0"/>
              <a:t>bhaktir </a:t>
            </a:r>
            <a:r>
              <a:rPr lang="vi-VN" sz="2800" dirty="0" smtClean="0">
                <a:hlinkClick r:id="rId9" action="ppaction://hlinkfile"/>
              </a:rPr>
              <a:t>bhavati</a:t>
            </a:r>
            <a:r>
              <a:rPr lang="vi-VN" sz="2800" dirty="0" smtClean="0"/>
              <a:t> naiṣṭhikī</a:t>
            </a:r>
            <a:endParaRPr lang="vi-VN" sz="2800" dirty="0" smtClean="0">
              <a:solidFill>
                <a:schemeClr val="tx2">
                  <a:lumMod val="60000"/>
                  <a:lumOff val="40000"/>
                </a:schemeClr>
              </a:solidFill>
            </a:endParaRPr>
          </a:p>
          <a:p>
            <a:endParaRPr lang="en-US" dirty="0"/>
          </a:p>
        </p:txBody>
      </p:sp>
    </p:spTree>
    <p:extLst>
      <p:ext uri="{BB962C8B-B14F-4D97-AF65-F5344CB8AC3E}">
        <p14:creationId xmlns:p14="http://schemas.microsoft.com/office/powerpoint/2010/main" val="11461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85799"/>
          </a:xfrm>
        </p:spPr>
        <p:txBody>
          <a:bodyPr/>
          <a:lstStyle/>
          <a:p>
            <a:r>
              <a:rPr lang="en-US" u="sng" dirty="0" smtClean="0"/>
              <a:t>Section Theme – Arrival of Kali</a:t>
            </a:r>
            <a:endParaRPr lang="en-US" u="sng" dirty="0"/>
          </a:p>
        </p:txBody>
      </p:sp>
      <p:sp>
        <p:nvSpPr>
          <p:cNvPr id="3" name="Content Placeholder 2"/>
          <p:cNvSpPr>
            <a:spLocks noGrp="1"/>
          </p:cNvSpPr>
          <p:nvPr>
            <p:ph idx="1"/>
          </p:nvPr>
        </p:nvSpPr>
        <p:spPr>
          <a:xfrm>
            <a:off x="76200" y="838200"/>
            <a:ext cx="8991600" cy="6019800"/>
          </a:xfrm>
        </p:spPr>
        <p:txBody>
          <a:bodyPr/>
          <a:lstStyle/>
          <a:p>
            <a:pPr>
              <a:buFont typeface="Wingdings" pitchFamily="2" charset="2"/>
              <a:buChar char="Ø"/>
            </a:pPr>
            <a:r>
              <a:rPr lang="en-US" sz="2200" dirty="0" smtClean="0">
                <a:solidFill>
                  <a:schemeClr val="tx2">
                    <a:lumMod val="60000"/>
                    <a:lumOff val="40000"/>
                  </a:schemeClr>
                </a:solidFill>
              </a:rPr>
              <a:t>1.17.17 </a:t>
            </a:r>
            <a:endParaRPr lang="en-US" sz="2200" dirty="0">
              <a:solidFill>
                <a:schemeClr val="tx2">
                  <a:lumMod val="60000"/>
                  <a:lumOff val="40000"/>
                </a:schemeClr>
              </a:solidFill>
            </a:endParaRPr>
          </a:p>
          <a:p>
            <a:pPr lvl="1">
              <a:buFont typeface="Wingdings" pitchFamily="2" charset="2"/>
              <a:buChar char="Ø"/>
            </a:pPr>
            <a:r>
              <a:rPr lang="en-US" sz="2200" dirty="0">
                <a:effectLst>
                  <a:outerShdw blurRad="38100" dist="38100" dir="2700000" algn="tl">
                    <a:srgbClr val="000000">
                      <a:alpha val="43137"/>
                    </a:srgbClr>
                  </a:outerShdw>
                </a:effectLst>
              </a:rPr>
              <a:t>The personality of religion speaks highly of </a:t>
            </a:r>
            <a:r>
              <a:rPr lang="en-US" sz="2200" dirty="0" err="1">
                <a:effectLst>
                  <a:outerShdw blurRad="38100" dist="38100" dir="2700000" algn="tl">
                    <a:srgbClr val="000000">
                      <a:alpha val="43137"/>
                    </a:srgbClr>
                  </a:outerShdw>
                </a:effectLst>
              </a:rPr>
              <a:t>Pandavas</a:t>
            </a:r>
            <a:r>
              <a:rPr lang="en-US" sz="2200" dirty="0" smtClean="0">
                <a:effectLst>
                  <a:outerShdw blurRad="38100" dist="38100" dir="2700000" algn="tl">
                    <a:srgbClr val="000000">
                      <a:alpha val="43137"/>
                    </a:srgbClr>
                  </a:outerShdw>
                </a:effectLst>
                <a:cs typeface="Calibri" pitchFamily="34" charset="0"/>
              </a:rPr>
              <a:t>.</a:t>
            </a:r>
            <a:endParaRPr lang="en-US" sz="2200" dirty="0">
              <a:effectLst/>
              <a:cs typeface="Calibri" pitchFamily="34" charset="0"/>
            </a:endParaRPr>
          </a:p>
          <a:p>
            <a:pPr>
              <a:buFont typeface="Wingdings" pitchFamily="2" charset="2"/>
              <a:buChar char="Ø"/>
            </a:pPr>
            <a:r>
              <a:rPr lang="en-US" sz="2200" dirty="0" smtClean="0">
                <a:solidFill>
                  <a:schemeClr val="tx2">
                    <a:lumMod val="60000"/>
                    <a:lumOff val="40000"/>
                  </a:schemeClr>
                </a:solidFill>
                <a:latin typeface="+mj-lt"/>
              </a:rPr>
              <a:t>1.17.18-20 </a:t>
            </a:r>
          </a:p>
          <a:p>
            <a:pPr lvl="1">
              <a:buFont typeface="Wingdings" pitchFamily="2" charset="2"/>
              <a:buChar char="Ø"/>
            </a:pPr>
            <a:r>
              <a:rPr lang="en-US" sz="2200" dirty="0">
                <a:effectLst>
                  <a:outerShdw blurRad="38100" dist="38100" dir="2700000" algn="tl">
                    <a:srgbClr val="000000">
                      <a:alpha val="43137"/>
                    </a:srgbClr>
                  </a:outerShdw>
                </a:effectLst>
              </a:rPr>
              <a:t>Six philosophies.</a:t>
            </a:r>
          </a:p>
          <a:p>
            <a:pPr>
              <a:buFont typeface="Wingdings" pitchFamily="2" charset="2"/>
              <a:buChar char="Ø"/>
            </a:pPr>
            <a:r>
              <a:rPr lang="en-US" sz="2200" dirty="0" smtClean="0">
                <a:solidFill>
                  <a:schemeClr val="tx2">
                    <a:lumMod val="60000"/>
                    <a:lumOff val="40000"/>
                  </a:schemeClr>
                </a:solidFill>
                <a:latin typeface="+mj-lt"/>
              </a:rPr>
              <a:t>1.17.21</a:t>
            </a:r>
          </a:p>
          <a:p>
            <a:pPr lvl="1">
              <a:buFont typeface="Wingdings" pitchFamily="2" charset="2"/>
              <a:buChar char="Ø"/>
            </a:pPr>
            <a:r>
              <a:rPr lang="vi-VN" sz="2400" dirty="0">
                <a:effectLst/>
              </a:rPr>
              <a:t> </a:t>
            </a:r>
            <a:r>
              <a:rPr lang="en-US" sz="2200" dirty="0">
                <a:effectLst>
                  <a:outerShdw blurRad="38100" dist="38100" dir="2700000" algn="tl">
                    <a:srgbClr val="000000">
                      <a:alpha val="43137"/>
                    </a:srgbClr>
                  </a:outerShdw>
                </a:effectLst>
              </a:rPr>
              <a:t>T</a:t>
            </a:r>
            <a:r>
              <a:rPr lang="vi-VN" sz="2200" dirty="0">
                <a:effectLst>
                  <a:outerShdw blurRad="38100" dist="38100" dir="2700000" algn="tl">
                    <a:srgbClr val="000000">
                      <a:alpha val="43137"/>
                    </a:srgbClr>
                  </a:outerShdw>
                </a:effectLst>
              </a:rPr>
              <a:t>he Emperor </a:t>
            </a:r>
            <a:r>
              <a:rPr lang="vi-VN" sz="2200" dirty="0">
                <a:effectLst>
                  <a:outerShdw blurRad="38100" dist="38100" dir="2700000" algn="tl">
                    <a:srgbClr val="000000">
                      <a:alpha val="43137"/>
                    </a:srgbClr>
                  </a:outerShdw>
                </a:effectLst>
                <a:hlinkClick r:id="rId2"/>
              </a:rPr>
              <a:t>Parīkṣit</a:t>
            </a:r>
            <a:r>
              <a:rPr lang="en-US" sz="2200" dirty="0">
                <a:effectLst>
                  <a:outerShdw blurRad="38100" dist="38100" dir="2700000" algn="tl">
                    <a:srgbClr val="000000">
                      <a:alpha val="43137"/>
                    </a:srgbClr>
                  </a:outerShdw>
                </a:effectLst>
              </a:rPr>
              <a:t> is satisfied and responds to The personality of religion</a:t>
            </a:r>
          </a:p>
          <a:p>
            <a:pPr>
              <a:buFont typeface="Wingdings" pitchFamily="2" charset="2"/>
              <a:buChar char="Ø"/>
            </a:pPr>
            <a:r>
              <a:rPr lang="en-US" sz="2200" dirty="0" smtClean="0">
                <a:solidFill>
                  <a:schemeClr val="tx2">
                    <a:lumMod val="60000"/>
                    <a:lumOff val="40000"/>
                  </a:schemeClr>
                </a:solidFill>
              </a:rPr>
              <a:t>1.17.22-27</a:t>
            </a:r>
            <a:endParaRPr lang="en-US" sz="2200" dirty="0">
              <a:solidFill>
                <a:schemeClr val="tx2">
                  <a:lumMod val="60000"/>
                  <a:lumOff val="40000"/>
                </a:schemeClr>
              </a:solidFill>
            </a:endParaRPr>
          </a:p>
          <a:p>
            <a:pPr lvl="1">
              <a:buFont typeface="Wingdings" pitchFamily="2" charset="2"/>
              <a:buChar char="Ø"/>
            </a:pPr>
            <a:r>
              <a:rPr lang="vi-VN" sz="2400" dirty="0">
                <a:effectLst/>
              </a:rPr>
              <a:t> </a:t>
            </a:r>
            <a:r>
              <a:rPr lang="vi-VN" sz="2200" dirty="0">
                <a:effectLst>
                  <a:outerShdw blurRad="38100" dist="38100" dir="2700000" algn="tl">
                    <a:srgbClr val="000000">
                      <a:alpha val="43137"/>
                    </a:srgbClr>
                  </a:outerShdw>
                </a:effectLst>
              </a:rPr>
              <a:t>the Emperor </a:t>
            </a:r>
            <a:r>
              <a:rPr lang="vi-VN" sz="2200" dirty="0">
                <a:effectLst>
                  <a:outerShdw blurRad="38100" dist="38100" dir="2700000" algn="tl">
                    <a:srgbClr val="000000">
                      <a:alpha val="43137"/>
                    </a:srgbClr>
                  </a:outerShdw>
                </a:effectLst>
                <a:hlinkClick r:id="rId2"/>
              </a:rPr>
              <a:t>Parīkṣit</a:t>
            </a:r>
            <a:r>
              <a:rPr lang="en-US" sz="2200" dirty="0">
                <a:effectLst>
                  <a:outerShdw blurRad="38100" dist="38100" dir="2700000" algn="tl">
                    <a:srgbClr val="000000">
                      <a:alpha val="43137"/>
                    </a:srgbClr>
                  </a:outerShdw>
                </a:effectLst>
              </a:rPr>
              <a:t> recognizes the bull is non other than The personality of </a:t>
            </a:r>
            <a:r>
              <a:rPr lang="en-US" sz="2200" dirty="0" smtClean="0">
                <a:effectLst>
                  <a:outerShdw blurRad="38100" dist="38100" dir="2700000" algn="tl">
                    <a:srgbClr val="000000">
                      <a:alpha val="43137"/>
                    </a:srgbClr>
                  </a:outerShdw>
                </a:effectLst>
              </a:rPr>
              <a:t>religion , explains four pillars of religion and the degradation due to Kali Yuga</a:t>
            </a:r>
            <a:endParaRPr lang="en-US" sz="2200" dirty="0">
              <a:effectLst>
                <a:outerShdw blurRad="38100" dist="38100" dir="2700000" algn="tl">
                  <a:srgbClr val="000000">
                    <a:alpha val="43137"/>
                  </a:srgbClr>
                </a:outerShdw>
              </a:effectLst>
            </a:endParaRPr>
          </a:p>
          <a:p>
            <a:pPr>
              <a:buFont typeface="Wingdings" pitchFamily="2" charset="2"/>
              <a:buChar char="Ø"/>
            </a:pPr>
            <a:r>
              <a:rPr lang="en-US" sz="2200" dirty="0" smtClean="0">
                <a:solidFill>
                  <a:schemeClr val="tx2">
                    <a:lumMod val="60000"/>
                    <a:lumOff val="40000"/>
                  </a:schemeClr>
                </a:solidFill>
              </a:rPr>
              <a:t>1.17.28</a:t>
            </a:r>
            <a:endParaRPr lang="en-US" sz="2200" dirty="0">
              <a:solidFill>
                <a:schemeClr val="tx2">
                  <a:lumMod val="60000"/>
                  <a:lumOff val="40000"/>
                </a:schemeClr>
              </a:solidFill>
            </a:endParaRPr>
          </a:p>
          <a:p>
            <a:pPr lvl="1">
              <a:buFont typeface="Wingdings" pitchFamily="2" charset="2"/>
              <a:buChar char="Ø"/>
            </a:pPr>
            <a:r>
              <a:rPr lang="en-US" sz="2400" dirty="0">
                <a:effectLst>
                  <a:outerShdw blurRad="38100" dist="38100" dir="2700000" algn="tl">
                    <a:srgbClr val="000000">
                      <a:alpha val="43137"/>
                    </a:srgbClr>
                  </a:outerShdw>
                </a:effectLst>
              </a:rPr>
              <a:t>T</a:t>
            </a:r>
            <a:r>
              <a:rPr lang="vi-VN" sz="2400" dirty="0">
                <a:effectLst>
                  <a:outerShdw blurRad="38100" dist="38100" dir="2700000" algn="tl">
                    <a:srgbClr val="000000">
                      <a:alpha val="43137"/>
                    </a:srgbClr>
                  </a:outerShdw>
                </a:effectLst>
              </a:rPr>
              <a:t>he Emperor </a:t>
            </a:r>
            <a:r>
              <a:rPr lang="vi-VN" sz="2400" dirty="0" smtClean="0">
                <a:effectLst>
                  <a:outerShdw blurRad="38100" dist="38100" dir="2700000" algn="tl">
                    <a:srgbClr val="000000">
                      <a:alpha val="43137"/>
                    </a:srgbClr>
                  </a:outerShdw>
                </a:effectLst>
                <a:hlinkClick r:id="rId2"/>
              </a:rPr>
              <a:t>Parīkṣit</a:t>
            </a:r>
            <a:r>
              <a:rPr lang="en-US" sz="2400" dirty="0" smtClean="0">
                <a:effectLst>
                  <a:outerShdw blurRad="38100" dist="38100" dir="2700000" algn="tl">
                    <a:srgbClr val="000000">
                      <a:alpha val="43137"/>
                    </a:srgbClr>
                  </a:outerShdw>
                </a:effectLst>
              </a:rPr>
              <a:t> prepares to kill Kali personified</a:t>
            </a:r>
            <a:endParaRPr lang="en-US" sz="2400" dirty="0" smtClean="0">
              <a:effectLst/>
            </a:endParaRPr>
          </a:p>
          <a:p>
            <a:pPr lvl="1">
              <a:buFont typeface="Wingdings" pitchFamily="2" charset="2"/>
              <a:buChar char="Ø"/>
            </a:pPr>
            <a:endParaRPr lang="en-US" sz="2400" dirty="0" smtClean="0">
              <a:effectLst/>
            </a:endParaRPr>
          </a:p>
          <a:p>
            <a:pPr marL="457200" lvl="1" indent="0">
              <a:buNone/>
            </a:pPr>
            <a:endParaRPr lang="en-US" sz="2200" dirty="0">
              <a:effectLst>
                <a:outerShdw blurRad="38100" dist="38100" dir="2700000" algn="tl">
                  <a:srgbClr val="000000">
                    <a:alpha val="43137"/>
                  </a:srgbClr>
                </a:outerShdw>
              </a:effectLst>
            </a:endParaRPr>
          </a:p>
          <a:p>
            <a:pPr marL="0" indent="0">
              <a:buNone/>
            </a:pPr>
            <a:endParaRPr lang="en-US" sz="2800" dirty="0" smtClean="0">
              <a:solidFill>
                <a:schemeClr val="tx2">
                  <a:lumMod val="60000"/>
                  <a:lumOff val="40000"/>
                </a:schemeClr>
              </a:solidFill>
            </a:endParaRPr>
          </a:p>
          <a:p>
            <a:pPr marL="0" indent="0">
              <a:buNone/>
            </a:pPr>
            <a:endParaRPr lang="en-US" sz="2800"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29444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1000"/>
                                        <p:tgtEl>
                                          <p:spTgt spid="3">
                                            <p:txEl>
                                              <p:pRg st="6" end="6"/>
                                            </p:txEl>
                                          </p:spTgt>
                                        </p:tgtEl>
                                      </p:cBhvr>
                                    </p:animEffect>
                                    <p:anim calcmode="lin" valueType="num">
                                      <p:cBhvr>
                                        <p:cTn id="7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17</a:t>
            </a:r>
          </a:p>
          <a:p>
            <a:pPr marL="0" indent="0" algn="ctr">
              <a:buNone/>
            </a:pPr>
            <a:r>
              <a:rPr lang="vi-VN" dirty="0">
                <a:effectLst/>
                <a:hlinkClick r:id="rId4"/>
              </a:rPr>
              <a:t>dharma</a:t>
            </a:r>
            <a:r>
              <a:rPr lang="vi-VN" dirty="0">
                <a:effectLst/>
              </a:rPr>
              <a:t> </a:t>
            </a:r>
            <a:r>
              <a:rPr lang="vi-VN" dirty="0">
                <a:effectLst/>
                <a:hlinkClick r:id="rId5"/>
              </a:rPr>
              <a:t>uvāca</a:t>
            </a:r>
            <a:endParaRPr lang="vi-VN" dirty="0">
              <a:effectLst/>
            </a:endParaRPr>
          </a:p>
          <a:p>
            <a:pPr marL="0" indent="0" algn="ctr">
              <a:buNone/>
            </a:pPr>
            <a:r>
              <a:rPr lang="vi-VN" dirty="0">
                <a:effectLst/>
              </a:rPr>
              <a:t>etad </a:t>
            </a:r>
            <a:r>
              <a:rPr lang="vi-VN" dirty="0">
                <a:effectLst/>
                <a:hlinkClick r:id="rId6"/>
              </a:rPr>
              <a:t>vaḥ</a:t>
            </a:r>
            <a:r>
              <a:rPr lang="vi-VN" dirty="0">
                <a:effectLst/>
              </a:rPr>
              <a:t> </a:t>
            </a:r>
            <a:r>
              <a:rPr lang="vi-VN" dirty="0">
                <a:effectLst/>
                <a:hlinkClick r:id="rId7"/>
              </a:rPr>
              <a:t>pāṇḍaveyānāḿ</a:t>
            </a:r>
            <a:endParaRPr lang="vi-VN" dirty="0">
              <a:effectLst/>
            </a:endParaRPr>
          </a:p>
          <a:p>
            <a:pPr marL="0" indent="0" algn="ctr">
              <a:buNone/>
            </a:pPr>
            <a:r>
              <a:rPr lang="vi-VN" dirty="0">
                <a:effectLst/>
                <a:hlinkClick r:id="rId8"/>
              </a:rPr>
              <a:t>yuktam</a:t>
            </a:r>
            <a:r>
              <a:rPr lang="vi-VN" dirty="0">
                <a:effectLst/>
              </a:rPr>
              <a:t> ārtābhayaḿ </a:t>
            </a:r>
            <a:r>
              <a:rPr lang="vi-VN" dirty="0">
                <a:effectLst/>
                <a:hlinkClick r:id="rId9"/>
              </a:rPr>
              <a:t>vacaḥ</a:t>
            </a:r>
            <a:endParaRPr lang="vi-VN" dirty="0">
              <a:effectLst/>
            </a:endParaRPr>
          </a:p>
          <a:p>
            <a:pPr marL="0" indent="0" algn="ctr">
              <a:buNone/>
            </a:pPr>
            <a:r>
              <a:rPr lang="vi-VN" dirty="0">
                <a:effectLst/>
                <a:hlinkClick r:id="rId10"/>
              </a:rPr>
              <a:t>yeṣāḿ</a:t>
            </a:r>
            <a:r>
              <a:rPr lang="vi-VN" dirty="0">
                <a:effectLst/>
              </a:rPr>
              <a:t> </a:t>
            </a:r>
            <a:r>
              <a:rPr lang="vi-VN" dirty="0">
                <a:effectLst/>
                <a:hlinkClick r:id="rId11"/>
              </a:rPr>
              <a:t>guṇa</a:t>
            </a:r>
            <a:r>
              <a:rPr lang="vi-VN" dirty="0">
                <a:effectLst/>
              </a:rPr>
              <a:t>-</a:t>
            </a:r>
            <a:r>
              <a:rPr lang="vi-VN" dirty="0">
                <a:effectLst/>
                <a:hlinkClick r:id="rId12"/>
              </a:rPr>
              <a:t>gaṇaiḥ</a:t>
            </a:r>
            <a:r>
              <a:rPr lang="vi-VN" dirty="0">
                <a:effectLst/>
              </a:rPr>
              <a:t> kṛṣṇo</a:t>
            </a:r>
          </a:p>
          <a:p>
            <a:pPr marL="0" indent="0" algn="ctr">
              <a:buNone/>
            </a:pPr>
            <a:r>
              <a:rPr lang="vi-VN" dirty="0">
                <a:effectLst/>
              </a:rPr>
              <a:t>dautyādau </a:t>
            </a:r>
            <a:r>
              <a:rPr lang="vi-VN" dirty="0">
                <a:effectLst/>
                <a:hlinkClick r:id="rId13"/>
              </a:rPr>
              <a:t>bhagavān</a:t>
            </a:r>
            <a:r>
              <a:rPr lang="vi-VN" dirty="0">
                <a:effectLst/>
              </a:rPr>
              <a:t> </a:t>
            </a:r>
            <a:r>
              <a:rPr lang="vi-VN" dirty="0" smtClean="0">
                <a:effectLst/>
                <a:hlinkClick r:id="rId14"/>
              </a:rPr>
              <a:t>kṛtaḥ</a:t>
            </a:r>
            <a:endParaRPr lang="en-US" dirty="0" smtClean="0">
              <a:effectLst/>
            </a:endParaRPr>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buNone/>
            </a:pPr>
            <a:r>
              <a:rPr lang="en-US" dirty="0">
                <a:effectLst/>
              </a:rPr>
              <a:t>The personality of religion said: These words just spoken by you befit a person </a:t>
            </a:r>
            <a:r>
              <a:rPr lang="en-US" dirty="0" smtClean="0">
                <a:effectLst/>
              </a:rPr>
              <a:t>of </a:t>
            </a:r>
            <a:r>
              <a:rPr lang="en-US" dirty="0">
                <a:effectLst/>
              </a:rPr>
              <a:t> </a:t>
            </a:r>
            <a:r>
              <a:rPr lang="en-US" dirty="0" err="1">
                <a:effectLst/>
                <a:hlinkClick r:id="rId15"/>
              </a:rPr>
              <a:t>Pāṇḍava</a:t>
            </a:r>
            <a:r>
              <a:rPr lang="en-US" dirty="0">
                <a:effectLst/>
              </a:rPr>
              <a:t> dynasty. Captivated by the devotional qualities of the </a:t>
            </a:r>
            <a:r>
              <a:rPr lang="en-US" dirty="0" err="1">
                <a:effectLst/>
              </a:rPr>
              <a:t>Pāṇḍavas</a:t>
            </a:r>
            <a:r>
              <a:rPr lang="en-US" dirty="0">
                <a:effectLst/>
              </a:rPr>
              <a:t>, even </a:t>
            </a:r>
            <a:r>
              <a:rPr lang="en-US" dirty="0" err="1">
                <a:effectLst/>
              </a:rPr>
              <a:t>Lord</a:t>
            </a:r>
            <a:r>
              <a:rPr lang="en-US" dirty="0" err="1">
                <a:effectLst/>
                <a:hlinkClick r:id="rId16"/>
              </a:rPr>
              <a:t>Kṛṣṇa</a:t>
            </a:r>
            <a:r>
              <a:rPr lang="en-US" dirty="0">
                <a:effectLst/>
              </a:rPr>
              <a:t>, the Personality of Godhead, performed duties as a </a:t>
            </a:r>
            <a:r>
              <a:rPr lang="en-US" dirty="0" smtClean="0">
                <a:effectLst/>
              </a:rPr>
              <a:t>messenger.</a:t>
            </a:r>
            <a:endParaRPr lang="en-US" dirty="0">
              <a:effectLst/>
            </a:endParaRPr>
          </a:p>
          <a:p>
            <a:r>
              <a:rPr lang="en-US" dirty="0"/>
              <a:t/>
            </a:r>
            <a:br>
              <a:rPr lang="en-US" dirty="0"/>
            </a:br>
            <a:endParaRPr lang="vi-VN" dirty="0">
              <a:solidFill>
                <a:schemeClr val="tx2">
                  <a:lumMod val="60000"/>
                  <a:lumOff val="40000"/>
                </a:schemeClr>
              </a:solidFill>
            </a:endParaRPr>
          </a:p>
        </p:txBody>
      </p:sp>
    </p:spTree>
    <p:extLst>
      <p:ext uri="{BB962C8B-B14F-4D97-AF65-F5344CB8AC3E}">
        <p14:creationId xmlns:p14="http://schemas.microsoft.com/office/powerpoint/2010/main" val="7135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down)">
                                      <p:cBhvr>
                                        <p:cTn id="49" dur="580">
                                          <p:stCondLst>
                                            <p:cond delay="0"/>
                                          </p:stCondLst>
                                        </p:cTn>
                                        <p:tgtEl>
                                          <p:spTgt spid="3">
                                            <p:txEl>
                                              <p:pRg st="6" end="6"/>
                                            </p:txEl>
                                          </p:spTgt>
                                        </p:tgtEl>
                                      </p:cBhvr>
                                    </p:animEffect>
                                    <p:anim calcmode="lin" valueType="num">
                                      <p:cBhvr>
                                        <p:cTn id="5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6" end="6"/>
                                            </p:txEl>
                                          </p:spTgt>
                                        </p:tgtEl>
                                      </p:cBhvr>
                                      <p:to x="100000" y="60000"/>
                                    </p:animScale>
                                    <p:animScale>
                                      <p:cBhvr>
                                        <p:cTn id="56" dur="166" decel="50000">
                                          <p:stCondLst>
                                            <p:cond delay="676"/>
                                          </p:stCondLst>
                                        </p:cTn>
                                        <p:tgtEl>
                                          <p:spTgt spid="3">
                                            <p:txEl>
                                              <p:pRg st="6" end="6"/>
                                            </p:txEl>
                                          </p:spTgt>
                                        </p:tgtEl>
                                      </p:cBhvr>
                                      <p:to x="100000" y="100000"/>
                                    </p:animScale>
                                    <p:animScale>
                                      <p:cBhvr>
                                        <p:cTn id="57" dur="26">
                                          <p:stCondLst>
                                            <p:cond delay="1312"/>
                                          </p:stCondLst>
                                        </p:cTn>
                                        <p:tgtEl>
                                          <p:spTgt spid="3">
                                            <p:txEl>
                                              <p:pRg st="6" end="6"/>
                                            </p:txEl>
                                          </p:spTgt>
                                        </p:tgtEl>
                                      </p:cBhvr>
                                      <p:to x="100000" y="80000"/>
                                    </p:animScale>
                                    <p:animScale>
                                      <p:cBhvr>
                                        <p:cTn id="58" dur="166" decel="50000">
                                          <p:stCondLst>
                                            <p:cond delay="1338"/>
                                          </p:stCondLst>
                                        </p:cTn>
                                        <p:tgtEl>
                                          <p:spTgt spid="3">
                                            <p:txEl>
                                              <p:pRg st="6" end="6"/>
                                            </p:txEl>
                                          </p:spTgt>
                                        </p:tgtEl>
                                      </p:cBhvr>
                                      <p:to x="100000" y="100000"/>
                                    </p:animScale>
                                    <p:animScale>
                                      <p:cBhvr>
                                        <p:cTn id="59" dur="26">
                                          <p:stCondLst>
                                            <p:cond delay="1642"/>
                                          </p:stCondLst>
                                        </p:cTn>
                                        <p:tgtEl>
                                          <p:spTgt spid="3">
                                            <p:txEl>
                                              <p:pRg st="6" end="6"/>
                                            </p:txEl>
                                          </p:spTgt>
                                        </p:tgtEl>
                                      </p:cBhvr>
                                      <p:to x="100000" y="90000"/>
                                    </p:animScale>
                                    <p:animScale>
                                      <p:cBhvr>
                                        <p:cTn id="60" dur="166" decel="50000">
                                          <p:stCondLst>
                                            <p:cond delay="1668"/>
                                          </p:stCondLst>
                                        </p:cTn>
                                        <p:tgtEl>
                                          <p:spTgt spid="3">
                                            <p:txEl>
                                              <p:pRg st="6" end="6"/>
                                            </p:txEl>
                                          </p:spTgt>
                                        </p:tgtEl>
                                      </p:cBhvr>
                                      <p:to x="100000" y="100000"/>
                                    </p:animScale>
                                    <p:animScale>
                                      <p:cBhvr>
                                        <p:cTn id="61" dur="26">
                                          <p:stCondLst>
                                            <p:cond delay="1808"/>
                                          </p:stCondLst>
                                        </p:cTn>
                                        <p:tgtEl>
                                          <p:spTgt spid="3">
                                            <p:txEl>
                                              <p:pRg st="6" end="6"/>
                                            </p:txEl>
                                          </p:spTgt>
                                        </p:tgtEl>
                                      </p:cBhvr>
                                      <p:to x="100000" y="95000"/>
                                    </p:animScale>
                                    <p:animScale>
                                      <p:cBhvr>
                                        <p:cTn id="62" dur="166" decel="50000">
                                          <p:stCondLst>
                                            <p:cond delay="1834"/>
                                          </p:stCondLst>
                                        </p:cTn>
                                        <p:tgtEl>
                                          <p:spTgt spid="3">
                                            <p:txEl>
                                              <p:pRg st="6" end="6"/>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9" dur="500"/>
                                        <p:tgtEl>
                                          <p:spTgt spid="3">
                                            <p:txEl>
                                              <p:pRg st="8" end="8"/>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17</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17</a:t>
            </a:r>
          </a:p>
          <a:p>
            <a:r>
              <a:rPr lang="en-US" sz="2800" dirty="0">
                <a:effectLst/>
              </a:rPr>
              <a:t>The assurances and challenges made by </a:t>
            </a:r>
            <a:r>
              <a:rPr lang="en-US" sz="2800" dirty="0">
                <a:effectLst/>
                <a:hlinkClick r:id="rId4"/>
              </a:rPr>
              <a:t>Mahārāja</a:t>
            </a:r>
            <a:r>
              <a:rPr lang="en-US" sz="2800" dirty="0">
                <a:effectLst/>
              </a:rPr>
              <a:t> </a:t>
            </a:r>
            <a:r>
              <a:rPr lang="en-US" sz="2800" dirty="0" err="1">
                <a:effectLst/>
                <a:hlinkClick r:id="rId5"/>
              </a:rPr>
              <a:t>Parīkṣit</a:t>
            </a:r>
            <a:r>
              <a:rPr lang="en-US" sz="2800" dirty="0">
                <a:effectLst/>
              </a:rPr>
              <a:t> are never exaggerations of his real power. The </a:t>
            </a:r>
            <a:r>
              <a:rPr lang="en-US" sz="2800" dirty="0">
                <a:effectLst/>
                <a:hlinkClick r:id="rId4"/>
              </a:rPr>
              <a:t>Mahārāja</a:t>
            </a:r>
            <a:r>
              <a:rPr lang="en-US" sz="2800" dirty="0">
                <a:effectLst/>
              </a:rPr>
              <a:t> said that even the denizens of heaven could not escape his stringent government if they were violators of religious principles. He was not falsely proud, for a devotee of the Lord is equally as powerful as the Lord or sometimes more powerful by His grace, and any promise made by a devotee, though it may be ordinarily very difficult to fulfill, is properly executed by the grace of the Lord. </a:t>
            </a:r>
            <a:endParaRPr lang="en-US" sz="2800" dirty="0" smtClean="0">
              <a:effectLst/>
            </a:endParaRPr>
          </a:p>
          <a:p>
            <a:r>
              <a:rPr lang="en-US" sz="2800" dirty="0" smtClean="0">
                <a:effectLst/>
              </a:rPr>
              <a:t>Unalloyed </a:t>
            </a:r>
            <a:r>
              <a:rPr lang="en-US" sz="2800" dirty="0">
                <a:effectLst/>
              </a:rPr>
              <a:t>devotional service </a:t>
            </a:r>
            <a:r>
              <a:rPr lang="en-US" sz="2800" dirty="0" smtClean="0">
                <a:effectLst/>
              </a:rPr>
              <a:t>by </a:t>
            </a:r>
            <a:r>
              <a:rPr lang="en-US" sz="2800" dirty="0" err="1" smtClean="0">
                <a:effectLst/>
              </a:rPr>
              <a:t>Pandavas</a:t>
            </a:r>
            <a:r>
              <a:rPr lang="en-US" sz="2800" dirty="0" smtClean="0">
                <a:effectLst/>
              </a:rPr>
              <a:t> and lord’s reciprocation</a:t>
            </a:r>
          </a:p>
          <a:p>
            <a:r>
              <a:rPr lang="en-US" sz="2800" dirty="0" smtClean="0">
                <a:effectLst/>
                <a:hlinkClick r:id="rId4"/>
              </a:rPr>
              <a:t>Lord protected Mahārāja</a:t>
            </a:r>
            <a:r>
              <a:rPr lang="en-US" sz="2800" dirty="0">
                <a:effectLst/>
              </a:rPr>
              <a:t> </a:t>
            </a:r>
            <a:r>
              <a:rPr lang="en-US" sz="2800" dirty="0" err="1" smtClean="0">
                <a:effectLst/>
                <a:hlinkClick r:id="rId5"/>
              </a:rPr>
              <a:t>Parīkṣit</a:t>
            </a:r>
            <a:r>
              <a:rPr lang="en-US" sz="2800" dirty="0" smtClean="0">
                <a:effectLst/>
              </a:rPr>
              <a:t> in his mother’s womb</a:t>
            </a:r>
          </a:p>
          <a:p>
            <a:endParaRPr lang="en-US" sz="2800" dirty="0" smtClean="0">
              <a:effectLst/>
            </a:endParaRPr>
          </a:p>
        </p:txBody>
      </p:sp>
    </p:spTree>
    <p:extLst>
      <p:ext uri="{BB962C8B-B14F-4D97-AF65-F5344CB8AC3E}">
        <p14:creationId xmlns:p14="http://schemas.microsoft.com/office/powerpoint/2010/main" val="313380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11549</TotalTime>
  <Words>2429</Words>
  <Application>Microsoft Office PowerPoint</Application>
  <PresentationFormat>On-screen Show (4:3)</PresentationFormat>
  <Paragraphs>232</Paragraphs>
  <Slides>35</Slides>
  <Notes>26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Maple design template</vt:lpstr>
      <vt:lpstr>PowerPoint Presentation</vt:lpstr>
      <vt:lpstr>PowerPoint Presentation</vt:lpstr>
      <vt:lpstr>PowerPoint Presentation</vt:lpstr>
      <vt:lpstr>Seeking the Blessings of Guru, Gauranga &amp; All the Assembled Vaishnavas</vt:lpstr>
      <vt:lpstr>Śrīmad Bhāgavatam 1.2.4</vt:lpstr>
      <vt:lpstr>Śrīmad Bhāgavatam 1.2.18</vt:lpstr>
      <vt:lpstr>Section Theme – Arrival of Kali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krsna</cp:lastModifiedBy>
  <cp:revision>675</cp:revision>
  <cp:lastPrinted>1601-01-01T00:00:00Z</cp:lastPrinted>
  <dcterms:created xsi:type="dcterms:W3CDTF">2010-04-22T03:05:53Z</dcterms:created>
  <dcterms:modified xsi:type="dcterms:W3CDTF">2012-11-17T05:16:08Z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