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69" r:id="rId2"/>
    <p:sldId id="256" r:id="rId3"/>
    <p:sldId id="311" r:id="rId4"/>
    <p:sldId id="310" r:id="rId5"/>
    <p:sldId id="329" r:id="rId6"/>
    <p:sldId id="309" r:id="rId7"/>
    <p:sldId id="320" r:id="rId8"/>
    <p:sldId id="312" r:id="rId9"/>
    <p:sldId id="321" r:id="rId10"/>
    <p:sldId id="313" r:id="rId11"/>
    <p:sldId id="322" r:id="rId12"/>
    <p:sldId id="334" r:id="rId13"/>
    <p:sldId id="314" r:id="rId14"/>
    <p:sldId id="332" r:id="rId15"/>
    <p:sldId id="315" r:id="rId16"/>
    <p:sldId id="324" r:id="rId17"/>
    <p:sldId id="316" r:id="rId18"/>
    <p:sldId id="333" r:id="rId19"/>
    <p:sldId id="317" r:id="rId20"/>
    <p:sldId id="326" r:id="rId21"/>
    <p:sldId id="319" r:id="rId22"/>
    <p:sldId id="327" r:id="rId23"/>
    <p:sldId id="33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568" autoAdjust="0"/>
  </p:normalViewPr>
  <p:slideViewPr>
    <p:cSldViewPr>
      <p:cViewPr>
        <p:scale>
          <a:sx n="108" d="100"/>
          <a:sy n="108" d="100"/>
        </p:scale>
        <p:origin x="-1048" y="48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192A1B-2AFC-420F-B9FC-AFC5F8D4EE0A}" type="datetimeFigureOut">
              <a:rPr lang="en-US" smtClean="0"/>
              <a:pPr/>
              <a:t>11/2/12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7C9D3C-4A5F-4255-B649-EC010562C5CF}" type="slidenum">
              <a:rPr lang="en-US" smtClean="0"/>
              <a:pPr/>
              <a:t>‹#›</a:t>
            </a:fld>
            <a:endParaRPr lang="en-US" dirty="0"/>
          </a:p>
        </p:txBody>
      </p:sp>
    </p:spTree>
    <p:extLst>
      <p:ext uri="{BB962C8B-B14F-4D97-AF65-F5344CB8AC3E}">
        <p14:creationId xmlns:p14="http://schemas.microsoft.com/office/powerpoint/2010/main" val="3164176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8CDBDC-95FD-444B-B372-FD495D3A6F17}" type="datetimeFigureOut">
              <a:rPr lang="en-US" smtClean="0"/>
              <a:pPr/>
              <a:t>11/2/12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27262936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CDBDC-95FD-444B-B372-FD495D3A6F17}" type="datetimeFigureOut">
              <a:rPr lang="en-US" smtClean="0"/>
              <a:pPr/>
              <a:t>11/2/12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26448335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CDBDC-95FD-444B-B372-FD495D3A6F17}" type="datetimeFigureOut">
              <a:rPr lang="en-US" smtClean="0"/>
              <a:pPr/>
              <a:t>11/2/12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25356884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CDBDC-95FD-444B-B372-FD495D3A6F17}" type="datetimeFigureOut">
              <a:rPr lang="en-US" smtClean="0"/>
              <a:pPr/>
              <a:t>11/2/12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15641013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8CDBDC-95FD-444B-B372-FD495D3A6F17}" type="datetimeFigureOut">
              <a:rPr lang="en-US" smtClean="0"/>
              <a:pPr/>
              <a:t>11/2/12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5411348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8CDBDC-95FD-444B-B372-FD495D3A6F17}" type="datetimeFigureOut">
              <a:rPr lang="en-US" smtClean="0"/>
              <a:pPr/>
              <a:t>11/2/12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781958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8CDBDC-95FD-444B-B372-FD495D3A6F17}" type="datetimeFigureOut">
              <a:rPr lang="en-US" smtClean="0"/>
              <a:pPr/>
              <a:t>11/2/12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5163401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8CDBDC-95FD-444B-B372-FD495D3A6F17}" type="datetimeFigureOut">
              <a:rPr lang="en-US" smtClean="0"/>
              <a:pPr/>
              <a:t>11/2/12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24417160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8CDBDC-95FD-444B-B372-FD495D3A6F17}" type="datetimeFigureOut">
              <a:rPr lang="en-US" smtClean="0"/>
              <a:pPr/>
              <a:t>11/2/12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13287673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CDBDC-95FD-444B-B372-FD495D3A6F17}" type="datetimeFigureOut">
              <a:rPr lang="en-US" smtClean="0"/>
              <a:pPr/>
              <a:t>11/2/12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19696003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CDBDC-95FD-444B-B372-FD495D3A6F17}" type="datetimeFigureOut">
              <a:rPr lang="en-US" smtClean="0"/>
              <a:pPr/>
              <a:t>11/2/12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39570751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CDBDC-95FD-444B-B372-FD495D3A6F17}" type="datetimeFigureOut">
              <a:rPr lang="en-US" smtClean="0"/>
              <a:pPr/>
              <a:t>11/2/12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42272396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vedabase.net/k/ksatriya" TargetMode="External"/><Relationship Id="rId4" Type="http://schemas.openxmlformats.org/officeDocument/2006/relationships/hyperlink" Target="http://vedabase.net/b/brahmana" TargetMode="External"/><Relationship Id="rId5" Type="http://schemas.openxmlformats.org/officeDocument/2006/relationships/hyperlink" Target="http://vedabase.net/k/kali" TargetMode="External"/><Relationship Id="rId1" Type="http://schemas.openxmlformats.org/officeDocument/2006/relationships/slideLayout" Target="../slideLayouts/slideLayout2.xml"/><Relationship Id="rId2" Type="http://schemas.openxmlformats.org/officeDocument/2006/relationships/hyperlink" Target="http://vedabase.net/a/acarya"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VSbK2mXl5uY/TfDAOUgA6XI/AAAAAAAABIg/SSZ5oWlizzs/s1600/parikchitsukadev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174528"/>
            <a:ext cx="7772400" cy="5226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6731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914400"/>
            <a:ext cx="4572000" cy="1569660"/>
          </a:xfrm>
          <a:prstGeom prst="rect">
            <a:avLst/>
          </a:prstGeom>
        </p:spPr>
        <p:txBody>
          <a:bodyPr>
            <a:spAutoFit/>
          </a:bodyPr>
          <a:lstStyle/>
          <a:p>
            <a:pPr algn="ctr"/>
            <a:r>
              <a:rPr lang="en-US" sz="2400" spc="-100" dirty="0" err="1">
                <a:solidFill>
                  <a:schemeClr val="tx2"/>
                </a:solidFill>
                <a:latin typeface="+mj-lt"/>
                <a:ea typeface="+mj-ea"/>
                <a:cs typeface="+mj-cs"/>
              </a:rPr>
              <a:t>gām</a:t>
            </a:r>
            <a:r>
              <a:rPr lang="en-US" sz="2400" spc="-100" dirty="0">
                <a:solidFill>
                  <a:schemeClr val="tx2"/>
                </a:solidFill>
                <a:latin typeface="+mj-lt"/>
                <a:ea typeface="+mj-ea"/>
                <a:cs typeface="+mj-cs"/>
              </a:rPr>
              <a:t>́ </a:t>
            </a:r>
            <a:r>
              <a:rPr lang="en-US" sz="2400" spc="-100" dirty="0" err="1">
                <a:solidFill>
                  <a:schemeClr val="tx2"/>
                </a:solidFill>
                <a:latin typeface="+mj-lt"/>
                <a:ea typeface="+mj-ea"/>
                <a:cs typeface="+mj-cs"/>
              </a:rPr>
              <a:t>ca</a:t>
            </a:r>
            <a:r>
              <a:rPr lang="en-US" sz="2400" spc="-100" dirty="0">
                <a:solidFill>
                  <a:schemeClr val="tx2"/>
                </a:solidFill>
                <a:latin typeface="+mj-lt"/>
                <a:ea typeface="+mj-ea"/>
                <a:cs typeface="+mj-cs"/>
              </a:rPr>
              <a:t> dharma-</a:t>
            </a:r>
            <a:r>
              <a:rPr lang="en-US" sz="2400" spc="-100" dirty="0" err="1">
                <a:solidFill>
                  <a:schemeClr val="tx2"/>
                </a:solidFill>
                <a:latin typeface="+mj-lt"/>
                <a:ea typeface="+mj-ea"/>
                <a:cs typeface="+mj-cs"/>
              </a:rPr>
              <a:t>dughām</a:t>
            </a:r>
            <a:r>
              <a:rPr lang="en-US" sz="2400" spc="-100" dirty="0">
                <a:solidFill>
                  <a:schemeClr val="tx2"/>
                </a:solidFill>
                <a:latin typeface="+mj-lt"/>
                <a:ea typeface="+mj-ea"/>
                <a:cs typeface="+mj-cs"/>
              </a:rPr>
              <a:t>́ </a:t>
            </a:r>
            <a:r>
              <a:rPr lang="en-US" sz="2400" spc="-100" dirty="0" err="1">
                <a:solidFill>
                  <a:schemeClr val="tx2"/>
                </a:solidFill>
                <a:latin typeface="+mj-lt"/>
                <a:ea typeface="+mj-ea"/>
                <a:cs typeface="+mj-cs"/>
              </a:rPr>
              <a:t>dīnām</a:t>
            </a:r>
            <a:r>
              <a:rPr lang="en-US" sz="2400" spc="-100" dirty="0">
                <a:solidFill>
                  <a:schemeClr val="tx2"/>
                </a:solidFill>
                <a:latin typeface="+mj-lt"/>
                <a:ea typeface="+mj-ea"/>
                <a:cs typeface="+mj-cs"/>
              </a:rPr>
              <a:t>́</a:t>
            </a:r>
          </a:p>
          <a:p>
            <a:pPr algn="ctr"/>
            <a:r>
              <a:rPr lang="en-US" sz="2400" spc="-100" dirty="0" err="1">
                <a:solidFill>
                  <a:schemeClr val="tx2"/>
                </a:solidFill>
                <a:latin typeface="+mj-lt"/>
                <a:ea typeface="+mj-ea"/>
                <a:cs typeface="+mj-cs"/>
              </a:rPr>
              <a:t>bhṛśam</a:t>
            </a:r>
            <a:r>
              <a:rPr lang="en-US" sz="2400" spc="-100" dirty="0">
                <a:solidFill>
                  <a:schemeClr val="tx2"/>
                </a:solidFill>
                <a:latin typeface="+mj-lt"/>
                <a:ea typeface="+mj-ea"/>
                <a:cs typeface="+mj-cs"/>
              </a:rPr>
              <a:t>́ </a:t>
            </a:r>
            <a:r>
              <a:rPr lang="en-US" sz="2400" spc="-100" dirty="0" err="1">
                <a:solidFill>
                  <a:schemeClr val="tx2"/>
                </a:solidFill>
                <a:latin typeface="+mj-lt"/>
                <a:ea typeface="+mj-ea"/>
                <a:cs typeface="+mj-cs"/>
              </a:rPr>
              <a:t>śūdra-padāhatām</a:t>
            </a:r>
            <a:endParaRPr lang="en-US" sz="2400" spc="-100" dirty="0">
              <a:solidFill>
                <a:schemeClr val="tx2"/>
              </a:solidFill>
              <a:latin typeface="+mj-lt"/>
              <a:ea typeface="+mj-ea"/>
              <a:cs typeface="+mj-cs"/>
            </a:endParaRPr>
          </a:p>
          <a:p>
            <a:pPr algn="ctr"/>
            <a:r>
              <a:rPr lang="en-US" sz="2400" spc="-100" dirty="0" err="1">
                <a:solidFill>
                  <a:schemeClr val="tx2"/>
                </a:solidFill>
                <a:latin typeface="+mj-lt"/>
                <a:ea typeface="+mj-ea"/>
                <a:cs typeface="+mj-cs"/>
              </a:rPr>
              <a:t>vivatsām</a:t>
            </a:r>
            <a:r>
              <a:rPr lang="en-US" sz="2400" spc="-100" dirty="0">
                <a:solidFill>
                  <a:schemeClr val="tx2"/>
                </a:solidFill>
                <a:latin typeface="+mj-lt"/>
                <a:ea typeface="+mj-ea"/>
                <a:cs typeface="+mj-cs"/>
              </a:rPr>
              <a:t> </a:t>
            </a:r>
            <a:r>
              <a:rPr lang="en-US" sz="2400" spc="-100" dirty="0" err="1">
                <a:solidFill>
                  <a:schemeClr val="tx2"/>
                </a:solidFill>
                <a:latin typeface="+mj-lt"/>
                <a:ea typeface="+mj-ea"/>
                <a:cs typeface="+mj-cs"/>
              </a:rPr>
              <a:t>āśru-vadanām</a:t>
            </a:r>
            <a:r>
              <a:rPr lang="en-US" sz="2400" spc="-100" dirty="0">
                <a:solidFill>
                  <a:schemeClr val="tx2"/>
                </a:solidFill>
                <a:latin typeface="+mj-lt"/>
                <a:ea typeface="+mj-ea"/>
                <a:cs typeface="+mj-cs"/>
              </a:rPr>
              <a:t>́</a:t>
            </a:r>
          </a:p>
          <a:p>
            <a:pPr algn="ctr"/>
            <a:r>
              <a:rPr lang="en-US" sz="2400" spc="-100" dirty="0" err="1">
                <a:solidFill>
                  <a:schemeClr val="tx2"/>
                </a:solidFill>
                <a:latin typeface="+mj-lt"/>
                <a:ea typeface="+mj-ea"/>
                <a:cs typeface="+mj-cs"/>
              </a:rPr>
              <a:t>kṣāmām</a:t>
            </a:r>
            <a:r>
              <a:rPr lang="en-US" sz="2400" spc="-100" dirty="0">
                <a:solidFill>
                  <a:schemeClr val="tx2"/>
                </a:solidFill>
                <a:latin typeface="+mj-lt"/>
                <a:ea typeface="+mj-ea"/>
                <a:cs typeface="+mj-cs"/>
              </a:rPr>
              <a:t>́ </a:t>
            </a:r>
            <a:r>
              <a:rPr lang="en-US" sz="2400" spc="-100" dirty="0" err="1">
                <a:solidFill>
                  <a:schemeClr val="tx2"/>
                </a:solidFill>
                <a:latin typeface="+mj-lt"/>
                <a:ea typeface="+mj-ea"/>
                <a:cs typeface="+mj-cs"/>
              </a:rPr>
              <a:t>yavasam</a:t>
            </a:r>
            <a:r>
              <a:rPr lang="en-US" sz="2400" spc="-100" dirty="0">
                <a:solidFill>
                  <a:schemeClr val="tx2"/>
                </a:solidFill>
                <a:latin typeface="+mj-lt"/>
                <a:ea typeface="+mj-ea"/>
                <a:cs typeface="+mj-cs"/>
              </a:rPr>
              <a:t> </a:t>
            </a:r>
            <a:r>
              <a:rPr lang="en-US" sz="2400" spc="-100" dirty="0" err="1">
                <a:solidFill>
                  <a:schemeClr val="tx2"/>
                </a:solidFill>
                <a:latin typeface="+mj-lt"/>
                <a:ea typeface="+mj-ea"/>
                <a:cs typeface="+mj-cs"/>
              </a:rPr>
              <a:t>icchatīm</a:t>
            </a:r>
            <a:endParaRPr lang="en-US" sz="2400" spc="-100" dirty="0">
              <a:solidFill>
                <a:schemeClr val="tx2"/>
              </a:solidFill>
              <a:latin typeface="+mj-lt"/>
              <a:ea typeface="+mj-ea"/>
              <a:cs typeface="+mj-cs"/>
            </a:endParaRPr>
          </a:p>
        </p:txBody>
      </p:sp>
      <p:sp>
        <p:nvSpPr>
          <p:cNvPr id="3" name="Rectangle 2"/>
          <p:cNvSpPr/>
          <p:nvPr/>
        </p:nvSpPr>
        <p:spPr>
          <a:xfrm>
            <a:off x="1981200" y="2838272"/>
            <a:ext cx="4572000" cy="2031325"/>
          </a:xfrm>
          <a:prstGeom prst="rect">
            <a:avLst/>
          </a:prstGeom>
        </p:spPr>
        <p:txBody>
          <a:bodyPr>
            <a:spAutoFit/>
          </a:bodyPr>
          <a:lstStyle/>
          <a:p>
            <a:pPr algn="ctr"/>
            <a:r>
              <a:rPr lang="en-US" dirty="0"/>
              <a:t>Although the cow is beneficial because one can draw religious principles from her, she was now rendered poor and </a:t>
            </a:r>
            <a:r>
              <a:rPr lang="en-US" dirty="0" err="1"/>
              <a:t>calfless</a:t>
            </a:r>
            <a:r>
              <a:rPr lang="en-US" dirty="0"/>
              <a:t>. Her legs were being beaten by a </a:t>
            </a:r>
            <a:r>
              <a:rPr lang="en-US" dirty="0" err="1"/>
              <a:t>śūdra</a:t>
            </a:r>
            <a:r>
              <a:rPr lang="en-US" dirty="0"/>
              <a:t>. There were tears in her eyes, and she was distressed and weak. She was hankering after some grass in the field.</a:t>
            </a:r>
          </a:p>
        </p:txBody>
      </p:sp>
      <p:sp>
        <p:nvSpPr>
          <p:cNvPr id="4" name="Rectangle 3"/>
          <p:cNvSpPr/>
          <p:nvPr/>
        </p:nvSpPr>
        <p:spPr>
          <a:xfrm>
            <a:off x="4191000" y="457200"/>
            <a:ext cx="769186" cy="369332"/>
          </a:xfrm>
          <a:prstGeom prst="rect">
            <a:avLst/>
          </a:prstGeom>
        </p:spPr>
        <p:txBody>
          <a:bodyPr wrap="none">
            <a:spAutoFit/>
          </a:bodyPr>
          <a:lstStyle/>
          <a:p>
            <a:r>
              <a:rPr lang="en-US" dirty="0" smtClean="0"/>
              <a:t>1.17.3</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from the purport</a:t>
            </a:r>
          </a:p>
        </p:txBody>
      </p:sp>
      <p:sp>
        <p:nvSpPr>
          <p:cNvPr id="3" name="Content Placeholder 2"/>
          <p:cNvSpPr>
            <a:spLocks noGrp="1"/>
          </p:cNvSpPr>
          <p:nvPr>
            <p:ph idx="1"/>
          </p:nvPr>
        </p:nvSpPr>
        <p:spPr>
          <a:xfrm>
            <a:off x="457200" y="1600200"/>
            <a:ext cx="8229600" cy="4648200"/>
          </a:xfrm>
        </p:spPr>
        <p:txBody>
          <a:bodyPr>
            <a:normAutofit fontScale="62500" lnSpcReduction="20000"/>
          </a:bodyPr>
          <a:lstStyle/>
          <a:p>
            <a:r>
              <a:rPr lang="en-US" dirty="0"/>
              <a:t>The next </a:t>
            </a:r>
            <a:r>
              <a:rPr lang="en-US" sz="4500" dirty="0"/>
              <a:t>symptom </a:t>
            </a:r>
            <a:r>
              <a:rPr lang="en-US" dirty="0"/>
              <a:t>of the age of Kali is the </a:t>
            </a:r>
            <a:r>
              <a:rPr lang="en-US" sz="4500" dirty="0"/>
              <a:t>distressed condition of the cow</a:t>
            </a:r>
            <a:r>
              <a:rPr lang="en-US" dirty="0"/>
              <a:t>. </a:t>
            </a:r>
            <a:r>
              <a:rPr lang="en-US" sz="4500" dirty="0"/>
              <a:t>Milking the cow </a:t>
            </a:r>
            <a:r>
              <a:rPr lang="en-US" dirty="0"/>
              <a:t>means </a:t>
            </a:r>
            <a:r>
              <a:rPr lang="en-US" sz="4500" dirty="0"/>
              <a:t>drawing the principles of religion </a:t>
            </a:r>
            <a:r>
              <a:rPr lang="en-US" dirty="0"/>
              <a:t>in a liquid form. The great </a:t>
            </a:r>
            <a:r>
              <a:rPr lang="en-US" dirty="0" err="1"/>
              <a:t>ṛṣis</a:t>
            </a:r>
            <a:r>
              <a:rPr lang="en-US" dirty="0"/>
              <a:t> and </a:t>
            </a:r>
            <a:r>
              <a:rPr lang="en-US" dirty="0" err="1"/>
              <a:t>munis</a:t>
            </a:r>
            <a:r>
              <a:rPr lang="en-US" dirty="0"/>
              <a:t> would live only on milk. </a:t>
            </a:r>
            <a:r>
              <a:rPr lang="en-US" dirty="0" err="1"/>
              <a:t>Śrīla</a:t>
            </a:r>
            <a:r>
              <a:rPr lang="en-US" dirty="0"/>
              <a:t> </a:t>
            </a:r>
            <a:r>
              <a:rPr lang="en-US" dirty="0" err="1"/>
              <a:t>Śukadeva</a:t>
            </a:r>
            <a:r>
              <a:rPr lang="en-US" dirty="0"/>
              <a:t> </a:t>
            </a:r>
            <a:r>
              <a:rPr lang="en-US" dirty="0" err="1"/>
              <a:t>Gosvāmī</a:t>
            </a:r>
            <a:r>
              <a:rPr lang="en-US" dirty="0"/>
              <a:t> would go to a householder while he was milking a cow, and he would simply take a little quantity of it for subsistence. Even fifty years ago, no one would deprive a </a:t>
            </a:r>
            <a:r>
              <a:rPr lang="en-US" dirty="0" err="1"/>
              <a:t>sādhu</a:t>
            </a:r>
            <a:r>
              <a:rPr lang="en-US" dirty="0"/>
              <a:t> of a quart or two of milk, and every householder would give milk like water</a:t>
            </a:r>
            <a:r>
              <a:rPr lang="en-US" dirty="0" smtClean="0"/>
              <a:t>.</a:t>
            </a:r>
          </a:p>
          <a:p>
            <a:r>
              <a:rPr lang="en-US" dirty="0" smtClean="0"/>
              <a:t> </a:t>
            </a:r>
            <a:r>
              <a:rPr lang="en-US" dirty="0"/>
              <a:t>For a </a:t>
            </a:r>
            <a:r>
              <a:rPr lang="en-US" dirty="0" err="1"/>
              <a:t>Sanātanist</a:t>
            </a:r>
            <a:r>
              <a:rPr lang="en-US" dirty="0"/>
              <a:t> (a follower of Vedic principles) it is the duty of </a:t>
            </a:r>
            <a:r>
              <a:rPr lang="en-US" sz="4500" dirty="0"/>
              <a:t>every householder to have cows </a:t>
            </a:r>
            <a:r>
              <a:rPr lang="en-US" dirty="0"/>
              <a:t>and </a:t>
            </a:r>
            <a:r>
              <a:rPr lang="en-US" sz="4500" dirty="0"/>
              <a:t>bulls </a:t>
            </a:r>
            <a:r>
              <a:rPr lang="en-US" dirty="0"/>
              <a:t>as household paraphernalia, not only for drinking milk, but also </a:t>
            </a:r>
            <a:r>
              <a:rPr lang="en-US" sz="4500" dirty="0"/>
              <a:t>for deriving religious principles</a:t>
            </a:r>
            <a:r>
              <a:rPr lang="en-US" dirty="0"/>
              <a:t>. The </a:t>
            </a:r>
            <a:r>
              <a:rPr lang="en-US" dirty="0" err="1"/>
              <a:t>Sanātanist</a:t>
            </a:r>
            <a:r>
              <a:rPr lang="en-US" dirty="0"/>
              <a:t> worships cows on religious principles and respects </a:t>
            </a:r>
            <a:r>
              <a:rPr lang="en-US" dirty="0" err="1"/>
              <a:t>brāhmaṇas</a:t>
            </a:r>
            <a:r>
              <a:rPr lang="en-US" dirty="0"/>
              <a:t>. The cow's milk is required for the sacrificial fire, and by performing sacrifices the householder can be happy. </a:t>
            </a:r>
            <a:endParaRPr lang="en-US" dirty="0" smtClean="0"/>
          </a:p>
        </p:txBody>
      </p:sp>
    </p:spTree>
    <p:extLst>
      <p:ext uri="{BB962C8B-B14F-4D97-AF65-F5344CB8AC3E}">
        <p14:creationId xmlns:p14="http://schemas.microsoft.com/office/powerpoint/2010/main" val="920022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from the purport</a:t>
            </a:r>
          </a:p>
        </p:txBody>
      </p:sp>
      <p:sp>
        <p:nvSpPr>
          <p:cNvPr id="3" name="Content Placeholder 2"/>
          <p:cNvSpPr>
            <a:spLocks noGrp="1"/>
          </p:cNvSpPr>
          <p:nvPr>
            <p:ph idx="1"/>
          </p:nvPr>
        </p:nvSpPr>
        <p:spPr>
          <a:xfrm>
            <a:off x="457200" y="1600200"/>
            <a:ext cx="8229600" cy="4648200"/>
          </a:xfrm>
        </p:spPr>
        <p:txBody>
          <a:bodyPr>
            <a:normAutofit fontScale="55000" lnSpcReduction="20000"/>
          </a:bodyPr>
          <a:lstStyle/>
          <a:p>
            <a:r>
              <a:rPr lang="en-US" dirty="0" smtClean="0"/>
              <a:t>The </a:t>
            </a:r>
            <a:r>
              <a:rPr lang="en-US" dirty="0"/>
              <a:t>cow's calf not only is beautiful to look at, but also gives satisfaction to the cow, and so she delivers as much milk as possible. But in the Kali-</a:t>
            </a:r>
            <a:r>
              <a:rPr lang="en-US" dirty="0" err="1"/>
              <a:t>yuga</a:t>
            </a:r>
            <a:r>
              <a:rPr lang="en-US" dirty="0"/>
              <a:t>, the calves are separated from the cows as early as possible for purposes which may not be mentioned in these pages of </a:t>
            </a:r>
            <a:r>
              <a:rPr lang="en-US" dirty="0" err="1"/>
              <a:t>Śrīmad-Bhāgavatam</a:t>
            </a:r>
            <a:r>
              <a:rPr lang="en-US" dirty="0"/>
              <a:t>. The cow stands with tears in her eyes, the </a:t>
            </a:r>
            <a:r>
              <a:rPr lang="en-US" sz="4500" dirty="0" err="1"/>
              <a:t>śūdra</a:t>
            </a:r>
            <a:r>
              <a:rPr lang="en-US" sz="4500" dirty="0"/>
              <a:t> milkman draws milk from the cow artificially</a:t>
            </a:r>
            <a:r>
              <a:rPr lang="en-US" dirty="0"/>
              <a:t>, and </a:t>
            </a:r>
            <a:r>
              <a:rPr lang="en-US" sz="4400" dirty="0"/>
              <a:t>when there is </a:t>
            </a:r>
            <a:r>
              <a:rPr lang="en-US" sz="4500" dirty="0"/>
              <a:t>no milk the cow is sent to be slaughtered. </a:t>
            </a:r>
            <a:r>
              <a:rPr lang="en-US" dirty="0"/>
              <a:t>These greatly sinful acts are responsible for all the troubles in present society</a:t>
            </a:r>
            <a:r>
              <a:rPr lang="en-US" dirty="0" smtClean="0"/>
              <a:t>.</a:t>
            </a:r>
          </a:p>
          <a:p>
            <a:r>
              <a:rPr lang="en-US" sz="4500" dirty="0" smtClean="0"/>
              <a:t>People do not know what they are doing in the name of economic development. </a:t>
            </a:r>
            <a:r>
              <a:rPr lang="en-US" dirty="0" smtClean="0"/>
              <a:t>The influence of Kali will keep them in the darkness of ignorance. Despite all endeavors for peace and prosperity, they must try to see the cows and the bulls happy in all respects. </a:t>
            </a:r>
          </a:p>
          <a:p>
            <a:r>
              <a:rPr lang="en-US" dirty="0" smtClean="0"/>
              <a:t>Foolish people do not know how one earns happiness by making the cows and bulls happy, but it is a fact by the law of nature. </a:t>
            </a:r>
            <a:r>
              <a:rPr lang="en-US" sz="4500" dirty="0" smtClean="0"/>
              <a:t>Let us take it from the authority of </a:t>
            </a:r>
            <a:r>
              <a:rPr lang="en-US" sz="4500" dirty="0" err="1" smtClean="0"/>
              <a:t>Śrīmad-Bhāgavatam</a:t>
            </a:r>
            <a:r>
              <a:rPr lang="en-US" sz="4500" dirty="0" smtClean="0"/>
              <a:t> and adopt the principles for the total happiness of humanity.</a:t>
            </a:r>
            <a:endParaRPr lang="en-US" sz="4500" dirty="0"/>
          </a:p>
        </p:txBody>
      </p:sp>
    </p:spTree>
    <p:extLst>
      <p:ext uri="{BB962C8B-B14F-4D97-AF65-F5344CB8AC3E}">
        <p14:creationId xmlns:p14="http://schemas.microsoft.com/office/powerpoint/2010/main" val="920022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1066800"/>
            <a:ext cx="4572000" cy="1569660"/>
          </a:xfrm>
          <a:prstGeom prst="rect">
            <a:avLst/>
          </a:prstGeom>
        </p:spPr>
        <p:txBody>
          <a:bodyPr>
            <a:spAutoFit/>
          </a:bodyPr>
          <a:lstStyle/>
          <a:p>
            <a:pPr algn="ctr"/>
            <a:r>
              <a:rPr lang="en-US" sz="2400" spc="-100" dirty="0" err="1">
                <a:solidFill>
                  <a:schemeClr val="tx2"/>
                </a:solidFill>
                <a:latin typeface="+mj-lt"/>
                <a:ea typeface="+mj-ea"/>
                <a:cs typeface="+mj-cs"/>
              </a:rPr>
              <a:t>papraccha</a:t>
            </a:r>
            <a:r>
              <a:rPr lang="en-US" sz="2400" spc="-100" dirty="0">
                <a:solidFill>
                  <a:schemeClr val="tx2"/>
                </a:solidFill>
                <a:latin typeface="+mj-lt"/>
                <a:ea typeface="+mj-ea"/>
                <a:cs typeface="+mj-cs"/>
              </a:rPr>
              <a:t> </a:t>
            </a:r>
            <a:r>
              <a:rPr lang="en-US" sz="2400" spc="-100" dirty="0" err="1">
                <a:solidFill>
                  <a:schemeClr val="tx2"/>
                </a:solidFill>
                <a:latin typeface="+mj-lt"/>
                <a:ea typeface="+mj-ea"/>
                <a:cs typeface="+mj-cs"/>
              </a:rPr>
              <a:t>ratham</a:t>
            </a:r>
            <a:r>
              <a:rPr lang="en-US" sz="2400" spc="-100" dirty="0">
                <a:solidFill>
                  <a:schemeClr val="tx2"/>
                </a:solidFill>
                <a:latin typeface="+mj-lt"/>
                <a:ea typeface="+mj-ea"/>
                <a:cs typeface="+mj-cs"/>
              </a:rPr>
              <a:t> </a:t>
            </a:r>
            <a:r>
              <a:rPr lang="en-US" sz="2400" spc="-100" dirty="0" err="1">
                <a:solidFill>
                  <a:schemeClr val="tx2"/>
                </a:solidFill>
                <a:latin typeface="+mj-lt"/>
                <a:ea typeface="+mj-ea"/>
                <a:cs typeface="+mj-cs"/>
              </a:rPr>
              <a:t>ārūḍhah</a:t>
            </a:r>
            <a:r>
              <a:rPr lang="en-US" sz="2400" spc="-100" dirty="0">
                <a:solidFill>
                  <a:schemeClr val="tx2"/>
                </a:solidFill>
                <a:latin typeface="+mj-lt"/>
                <a:ea typeface="+mj-ea"/>
                <a:cs typeface="+mj-cs"/>
              </a:rPr>
              <a:t>̣</a:t>
            </a:r>
          </a:p>
          <a:p>
            <a:pPr algn="ctr"/>
            <a:r>
              <a:rPr lang="en-US" sz="2400" spc="-100" dirty="0" err="1">
                <a:solidFill>
                  <a:schemeClr val="tx2"/>
                </a:solidFill>
                <a:latin typeface="+mj-lt"/>
                <a:ea typeface="+mj-ea"/>
                <a:cs typeface="+mj-cs"/>
              </a:rPr>
              <a:t>kārtasvara-paricchadam</a:t>
            </a:r>
            <a:endParaRPr lang="en-US" sz="2400" spc="-100" dirty="0">
              <a:solidFill>
                <a:schemeClr val="tx2"/>
              </a:solidFill>
              <a:latin typeface="+mj-lt"/>
              <a:ea typeface="+mj-ea"/>
              <a:cs typeface="+mj-cs"/>
            </a:endParaRPr>
          </a:p>
          <a:p>
            <a:pPr algn="ctr"/>
            <a:r>
              <a:rPr lang="en-US" sz="2400" spc="-100" dirty="0" err="1">
                <a:solidFill>
                  <a:schemeClr val="tx2"/>
                </a:solidFill>
                <a:latin typeface="+mj-lt"/>
                <a:ea typeface="+mj-ea"/>
                <a:cs typeface="+mj-cs"/>
              </a:rPr>
              <a:t>megha-gambhīrayā</a:t>
            </a:r>
            <a:r>
              <a:rPr lang="en-US" sz="2400" spc="-100" dirty="0">
                <a:solidFill>
                  <a:schemeClr val="tx2"/>
                </a:solidFill>
                <a:latin typeface="+mj-lt"/>
                <a:ea typeface="+mj-ea"/>
                <a:cs typeface="+mj-cs"/>
              </a:rPr>
              <a:t> </a:t>
            </a:r>
            <a:r>
              <a:rPr lang="en-US" sz="2400" spc="-100" dirty="0" err="1">
                <a:solidFill>
                  <a:schemeClr val="tx2"/>
                </a:solidFill>
                <a:latin typeface="+mj-lt"/>
                <a:ea typeface="+mj-ea"/>
                <a:cs typeface="+mj-cs"/>
              </a:rPr>
              <a:t>vācā</a:t>
            </a:r>
            <a:endParaRPr lang="en-US" sz="2400" spc="-100" dirty="0">
              <a:solidFill>
                <a:schemeClr val="tx2"/>
              </a:solidFill>
              <a:latin typeface="+mj-lt"/>
              <a:ea typeface="+mj-ea"/>
              <a:cs typeface="+mj-cs"/>
            </a:endParaRPr>
          </a:p>
          <a:p>
            <a:pPr algn="ctr"/>
            <a:r>
              <a:rPr lang="en-US" sz="2400" spc="-100" dirty="0" err="1">
                <a:solidFill>
                  <a:schemeClr val="tx2"/>
                </a:solidFill>
                <a:latin typeface="+mj-lt"/>
                <a:ea typeface="+mj-ea"/>
                <a:cs typeface="+mj-cs"/>
              </a:rPr>
              <a:t>samāropita-kārmukah</a:t>
            </a:r>
            <a:r>
              <a:rPr lang="en-US" sz="2400" spc="-100" dirty="0">
                <a:solidFill>
                  <a:schemeClr val="tx2"/>
                </a:solidFill>
                <a:latin typeface="+mj-lt"/>
                <a:ea typeface="+mj-ea"/>
                <a:cs typeface="+mj-cs"/>
              </a:rPr>
              <a:t>̣</a:t>
            </a:r>
          </a:p>
        </p:txBody>
      </p:sp>
      <p:sp>
        <p:nvSpPr>
          <p:cNvPr id="3" name="Rectangle 2"/>
          <p:cNvSpPr/>
          <p:nvPr/>
        </p:nvSpPr>
        <p:spPr>
          <a:xfrm>
            <a:off x="2438400" y="2819400"/>
            <a:ext cx="4572000" cy="1200329"/>
          </a:xfrm>
          <a:prstGeom prst="rect">
            <a:avLst/>
          </a:prstGeom>
        </p:spPr>
        <p:txBody>
          <a:bodyPr>
            <a:spAutoFit/>
          </a:bodyPr>
          <a:lstStyle/>
          <a:p>
            <a:pPr algn="ctr"/>
            <a:r>
              <a:rPr lang="en-US" dirty="0" err="1"/>
              <a:t>Mahārāja</a:t>
            </a:r>
            <a:r>
              <a:rPr lang="en-US" dirty="0"/>
              <a:t> </a:t>
            </a:r>
            <a:r>
              <a:rPr lang="en-US" dirty="0" err="1"/>
              <a:t>Parīkṣit</a:t>
            </a:r>
            <a:r>
              <a:rPr lang="en-US" dirty="0"/>
              <a:t>, well equipped with arrows and bow and seated on a gold-embossed chariot, spoke to him [the </a:t>
            </a:r>
            <a:r>
              <a:rPr lang="en-US" dirty="0" err="1"/>
              <a:t>śūdra</a:t>
            </a:r>
            <a:r>
              <a:rPr lang="en-US" dirty="0"/>
              <a:t>] with a deep voice sounding like thunder.</a:t>
            </a:r>
            <a:endParaRPr lang="en-US" dirty="0"/>
          </a:p>
        </p:txBody>
      </p:sp>
      <p:sp>
        <p:nvSpPr>
          <p:cNvPr id="4" name="Rectangle 3"/>
          <p:cNvSpPr/>
          <p:nvPr/>
        </p:nvSpPr>
        <p:spPr>
          <a:xfrm>
            <a:off x="4191000" y="457200"/>
            <a:ext cx="769186" cy="369332"/>
          </a:xfrm>
          <a:prstGeom prst="rect">
            <a:avLst/>
          </a:prstGeom>
        </p:spPr>
        <p:txBody>
          <a:bodyPr wrap="none">
            <a:spAutoFit/>
          </a:bodyPr>
          <a:lstStyle/>
          <a:p>
            <a:r>
              <a:rPr lang="en-US" dirty="0" smtClean="0"/>
              <a:t>1.17.4</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from the purport</a:t>
            </a:r>
          </a:p>
        </p:txBody>
      </p:sp>
      <p:sp>
        <p:nvSpPr>
          <p:cNvPr id="3" name="Content Placeholder 2"/>
          <p:cNvSpPr>
            <a:spLocks noGrp="1"/>
          </p:cNvSpPr>
          <p:nvPr>
            <p:ph idx="1"/>
          </p:nvPr>
        </p:nvSpPr>
        <p:spPr/>
        <p:txBody>
          <a:bodyPr>
            <a:normAutofit fontScale="62500" lnSpcReduction="20000"/>
          </a:bodyPr>
          <a:lstStyle/>
          <a:p>
            <a:r>
              <a:rPr lang="en-US" dirty="0"/>
              <a:t>An </a:t>
            </a:r>
            <a:r>
              <a:rPr lang="en-US" sz="4200" dirty="0"/>
              <a:t>administrative head or king </a:t>
            </a:r>
            <a:r>
              <a:rPr lang="en-US" dirty="0"/>
              <a:t>like </a:t>
            </a:r>
            <a:r>
              <a:rPr lang="en-US" dirty="0" err="1"/>
              <a:t>Mahārāja</a:t>
            </a:r>
            <a:r>
              <a:rPr lang="en-US" dirty="0"/>
              <a:t> </a:t>
            </a:r>
            <a:r>
              <a:rPr lang="en-US" dirty="0" err="1"/>
              <a:t>Parīkṣit</a:t>
            </a:r>
            <a:r>
              <a:rPr lang="en-US" dirty="0"/>
              <a:t>, with full majestic authority, well equipped with weapons to chastise miscreants, </a:t>
            </a:r>
            <a:r>
              <a:rPr lang="en-US" sz="4200" dirty="0"/>
              <a:t>can challenge </a:t>
            </a:r>
            <a:r>
              <a:rPr lang="en-US" dirty="0"/>
              <a:t>the </a:t>
            </a:r>
            <a:r>
              <a:rPr lang="en-US" sz="4600" dirty="0"/>
              <a:t>agents of the age of Kali</a:t>
            </a:r>
            <a:r>
              <a:rPr lang="en-US" dirty="0"/>
              <a:t>. Then only will it be possible to counteract the degraded age. </a:t>
            </a:r>
            <a:endParaRPr lang="en-US" dirty="0" smtClean="0"/>
          </a:p>
          <a:p>
            <a:r>
              <a:rPr lang="en-US" dirty="0" smtClean="0"/>
              <a:t>And </a:t>
            </a:r>
            <a:r>
              <a:rPr lang="en-US" dirty="0"/>
              <a:t>in the </a:t>
            </a:r>
            <a:r>
              <a:rPr lang="en-US" sz="4600" dirty="0"/>
              <a:t>absence of such strong </a:t>
            </a:r>
            <a:r>
              <a:rPr lang="en-US" dirty="0"/>
              <a:t>executive heads, there is always </a:t>
            </a:r>
            <a:r>
              <a:rPr lang="en-US" sz="4600" dirty="0"/>
              <a:t>disruption of </a:t>
            </a:r>
            <a:r>
              <a:rPr lang="en-US" sz="4600" dirty="0" smtClean="0"/>
              <a:t>tranquility</a:t>
            </a:r>
            <a:r>
              <a:rPr lang="en-US" dirty="0"/>
              <a:t>. </a:t>
            </a:r>
            <a:endParaRPr lang="en-US" dirty="0" smtClean="0"/>
          </a:p>
          <a:p>
            <a:r>
              <a:rPr lang="en-US" dirty="0" smtClean="0"/>
              <a:t>The </a:t>
            </a:r>
            <a:r>
              <a:rPr lang="en-US" dirty="0"/>
              <a:t>elected </a:t>
            </a:r>
            <a:r>
              <a:rPr lang="en-US" sz="4600" dirty="0"/>
              <a:t>show-bottle executive head</a:t>
            </a:r>
            <a:r>
              <a:rPr lang="en-US" dirty="0"/>
              <a:t>, as representative of a degraded public, cannot be equal with a strong king like </a:t>
            </a:r>
            <a:r>
              <a:rPr lang="en-US" dirty="0" err="1"/>
              <a:t>Mahārāja</a:t>
            </a:r>
            <a:r>
              <a:rPr lang="en-US" dirty="0"/>
              <a:t> </a:t>
            </a:r>
            <a:r>
              <a:rPr lang="en-US" dirty="0" err="1"/>
              <a:t>Parīkṣit</a:t>
            </a:r>
            <a:r>
              <a:rPr lang="en-US" dirty="0" smtClean="0"/>
              <a:t>.</a:t>
            </a:r>
          </a:p>
          <a:p>
            <a:r>
              <a:rPr lang="en-US" sz="5100" dirty="0" smtClean="0"/>
              <a:t>The </a:t>
            </a:r>
            <a:r>
              <a:rPr lang="en-US" sz="5100" dirty="0"/>
              <a:t>dress or style of royal order does not count. It is one's actions which are counted.</a:t>
            </a:r>
          </a:p>
        </p:txBody>
      </p:sp>
    </p:spTree>
    <p:extLst>
      <p:ext uri="{BB962C8B-B14F-4D97-AF65-F5344CB8AC3E}">
        <p14:creationId xmlns:p14="http://schemas.microsoft.com/office/powerpoint/2010/main" val="41526934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914400"/>
            <a:ext cx="4572000" cy="1569660"/>
          </a:xfrm>
          <a:prstGeom prst="rect">
            <a:avLst/>
          </a:prstGeom>
        </p:spPr>
        <p:txBody>
          <a:bodyPr>
            <a:spAutoFit/>
          </a:bodyPr>
          <a:lstStyle/>
          <a:p>
            <a:pPr algn="ctr"/>
            <a:r>
              <a:rPr lang="en-US" sz="2400" spc="-100" dirty="0" err="1">
                <a:solidFill>
                  <a:schemeClr val="tx2"/>
                </a:solidFill>
              </a:rPr>
              <a:t>kas</a:t>
            </a:r>
            <a:r>
              <a:rPr lang="en-US" sz="2400" spc="-100" dirty="0">
                <a:solidFill>
                  <a:schemeClr val="tx2"/>
                </a:solidFill>
              </a:rPr>
              <a:t> </a:t>
            </a:r>
            <a:r>
              <a:rPr lang="en-US" sz="2400" spc="-100" dirty="0" err="1">
                <a:solidFill>
                  <a:schemeClr val="tx2"/>
                </a:solidFill>
              </a:rPr>
              <a:t>tvam</a:t>
            </a:r>
            <a:r>
              <a:rPr lang="en-US" sz="2400" spc="-100" dirty="0">
                <a:solidFill>
                  <a:schemeClr val="tx2"/>
                </a:solidFill>
              </a:rPr>
              <a:t>́ </a:t>
            </a:r>
            <a:r>
              <a:rPr lang="en-US" sz="2400" spc="-100" dirty="0" err="1">
                <a:solidFill>
                  <a:schemeClr val="tx2"/>
                </a:solidFill>
              </a:rPr>
              <a:t>mac-charaṇe</a:t>
            </a:r>
            <a:r>
              <a:rPr lang="en-US" sz="2400" spc="-100" dirty="0">
                <a:solidFill>
                  <a:schemeClr val="tx2"/>
                </a:solidFill>
              </a:rPr>
              <a:t> </a:t>
            </a:r>
            <a:r>
              <a:rPr lang="en-US" sz="2400" spc="-100" dirty="0" err="1">
                <a:solidFill>
                  <a:schemeClr val="tx2"/>
                </a:solidFill>
              </a:rPr>
              <a:t>loke</a:t>
            </a:r>
            <a:endParaRPr lang="en-US" sz="2400" spc="-100" dirty="0">
              <a:solidFill>
                <a:schemeClr val="tx2"/>
              </a:solidFill>
            </a:endParaRPr>
          </a:p>
          <a:p>
            <a:pPr algn="ctr"/>
            <a:r>
              <a:rPr lang="en-US" sz="2400" spc="-100" dirty="0" err="1">
                <a:solidFill>
                  <a:schemeClr val="tx2"/>
                </a:solidFill>
              </a:rPr>
              <a:t>balād</a:t>
            </a:r>
            <a:r>
              <a:rPr lang="en-US" sz="2400" spc="-100" dirty="0">
                <a:solidFill>
                  <a:schemeClr val="tx2"/>
                </a:solidFill>
              </a:rPr>
              <a:t> </a:t>
            </a:r>
            <a:r>
              <a:rPr lang="en-US" sz="2400" spc="-100" dirty="0" err="1">
                <a:solidFill>
                  <a:schemeClr val="tx2"/>
                </a:solidFill>
              </a:rPr>
              <a:t>dhaḿsy</a:t>
            </a:r>
            <a:r>
              <a:rPr lang="en-US" sz="2400" spc="-100" dirty="0">
                <a:solidFill>
                  <a:schemeClr val="tx2"/>
                </a:solidFill>
              </a:rPr>
              <a:t> </a:t>
            </a:r>
            <a:r>
              <a:rPr lang="en-US" sz="2400" spc="-100" dirty="0" err="1">
                <a:solidFill>
                  <a:schemeClr val="tx2"/>
                </a:solidFill>
              </a:rPr>
              <a:t>abalān</a:t>
            </a:r>
            <a:r>
              <a:rPr lang="en-US" sz="2400" spc="-100" dirty="0">
                <a:solidFill>
                  <a:schemeClr val="tx2"/>
                </a:solidFill>
              </a:rPr>
              <a:t> </a:t>
            </a:r>
            <a:r>
              <a:rPr lang="en-US" sz="2400" spc="-100" dirty="0" err="1">
                <a:solidFill>
                  <a:schemeClr val="tx2"/>
                </a:solidFill>
              </a:rPr>
              <a:t>balī</a:t>
            </a:r>
            <a:endParaRPr lang="en-US" sz="2400" spc="-100" dirty="0">
              <a:solidFill>
                <a:schemeClr val="tx2"/>
              </a:solidFill>
            </a:endParaRPr>
          </a:p>
          <a:p>
            <a:pPr algn="ctr"/>
            <a:r>
              <a:rPr lang="en-US" sz="2400" spc="-100" dirty="0" err="1">
                <a:solidFill>
                  <a:schemeClr val="tx2"/>
                </a:solidFill>
              </a:rPr>
              <a:t>nara-devo</a:t>
            </a:r>
            <a:r>
              <a:rPr lang="en-US" sz="2400" spc="-100" dirty="0">
                <a:solidFill>
                  <a:schemeClr val="tx2"/>
                </a:solidFill>
              </a:rPr>
              <a:t> '</a:t>
            </a:r>
            <a:r>
              <a:rPr lang="en-US" sz="2400" spc="-100" dirty="0" err="1">
                <a:solidFill>
                  <a:schemeClr val="tx2"/>
                </a:solidFill>
              </a:rPr>
              <a:t>si</a:t>
            </a:r>
            <a:r>
              <a:rPr lang="en-US" sz="2400" spc="-100" dirty="0">
                <a:solidFill>
                  <a:schemeClr val="tx2"/>
                </a:solidFill>
              </a:rPr>
              <a:t> </a:t>
            </a:r>
            <a:r>
              <a:rPr lang="en-US" sz="2400" spc="-100" dirty="0" err="1">
                <a:solidFill>
                  <a:schemeClr val="tx2"/>
                </a:solidFill>
              </a:rPr>
              <a:t>veṣeṇa</a:t>
            </a:r>
            <a:endParaRPr lang="en-US" sz="2400" spc="-100" dirty="0">
              <a:solidFill>
                <a:schemeClr val="tx2"/>
              </a:solidFill>
            </a:endParaRPr>
          </a:p>
          <a:p>
            <a:pPr algn="ctr"/>
            <a:r>
              <a:rPr lang="en-US" sz="2400" spc="-100" dirty="0" err="1">
                <a:solidFill>
                  <a:schemeClr val="tx2"/>
                </a:solidFill>
              </a:rPr>
              <a:t>naṭavat</a:t>
            </a:r>
            <a:r>
              <a:rPr lang="en-US" sz="2400" spc="-100" dirty="0">
                <a:solidFill>
                  <a:schemeClr val="tx2"/>
                </a:solidFill>
              </a:rPr>
              <a:t> </a:t>
            </a:r>
            <a:r>
              <a:rPr lang="en-US" sz="2400" spc="-100" dirty="0" err="1">
                <a:solidFill>
                  <a:schemeClr val="tx2"/>
                </a:solidFill>
              </a:rPr>
              <a:t>karmaṇādvijah</a:t>
            </a:r>
            <a:r>
              <a:rPr lang="en-US" sz="2400" spc="-100" dirty="0">
                <a:solidFill>
                  <a:schemeClr val="tx2"/>
                </a:solidFill>
              </a:rPr>
              <a:t>̣</a:t>
            </a:r>
            <a:endParaRPr lang="vi-VN" sz="2400" spc="-100" dirty="0">
              <a:solidFill>
                <a:schemeClr val="tx2"/>
              </a:solidFill>
            </a:endParaRPr>
          </a:p>
        </p:txBody>
      </p:sp>
      <p:sp>
        <p:nvSpPr>
          <p:cNvPr id="3" name="Rectangle 2"/>
          <p:cNvSpPr/>
          <p:nvPr/>
        </p:nvSpPr>
        <p:spPr>
          <a:xfrm>
            <a:off x="2057400" y="2667000"/>
            <a:ext cx="4572000" cy="1754326"/>
          </a:xfrm>
          <a:prstGeom prst="rect">
            <a:avLst/>
          </a:prstGeom>
        </p:spPr>
        <p:txBody>
          <a:bodyPr>
            <a:spAutoFit/>
          </a:bodyPr>
          <a:lstStyle/>
          <a:p>
            <a:pPr algn="ctr"/>
            <a:r>
              <a:rPr lang="en-US" dirty="0"/>
              <a:t>Oh, who are you? You appear to be strong and yet you dare kill, within my protection, those who are helpless! By your dress you pose yourself to be a godly man [king], but by your deeds you are opposing the principles of the twice-born </a:t>
            </a:r>
            <a:r>
              <a:rPr lang="en-US" dirty="0" err="1"/>
              <a:t>kṣatriyas</a:t>
            </a:r>
            <a:r>
              <a:rPr lang="en-US" dirty="0"/>
              <a:t>..</a:t>
            </a:r>
            <a:endParaRPr lang="en-US" dirty="0"/>
          </a:p>
        </p:txBody>
      </p:sp>
      <p:sp>
        <p:nvSpPr>
          <p:cNvPr id="4" name="Rectangle 3"/>
          <p:cNvSpPr/>
          <p:nvPr/>
        </p:nvSpPr>
        <p:spPr>
          <a:xfrm>
            <a:off x="3886200" y="457200"/>
            <a:ext cx="769186" cy="369332"/>
          </a:xfrm>
          <a:prstGeom prst="rect">
            <a:avLst/>
          </a:prstGeom>
        </p:spPr>
        <p:txBody>
          <a:bodyPr wrap="none">
            <a:spAutoFit/>
          </a:bodyPr>
          <a:lstStyle/>
          <a:p>
            <a:r>
              <a:rPr lang="en-US" dirty="0" smtClean="0"/>
              <a:t>1.17.5</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Key points from the purport</a:t>
            </a:r>
          </a:p>
        </p:txBody>
      </p:sp>
      <p:sp>
        <p:nvSpPr>
          <p:cNvPr id="3" name="Content Placeholder 2"/>
          <p:cNvSpPr>
            <a:spLocks noGrp="1"/>
          </p:cNvSpPr>
          <p:nvPr>
            <p:ph idx="1"/>
          </p:nvPr>
        </p:nvSpPr>
        <p:spPr>
          <a:xfrm>
            <a:off x="457200" y="990600"/>
            <a:ext cx="8229600" cy="5211763"/>
          </a:xfrm>
        </p:spPr>
        <p:txBody>
          <a:bodyPr>
            <a:normAutofit fontScale="47500" lnSpcReduction="20000"/>
          </a:bodyPr>
          <a:lstStyle/>
          <a:p>
            <a:r>
              <a:rPr lang="en-US" dirty="0"/>
              <a:t>The </a:t>
            </a:r>
            <a:r>
              <a:rPr lang="en-US" dirty="0" err="1"/>
              <a:t>brāhmaṇas</a:t>
            </a:r>
            <a:r>
              <a:rPr lang="en-US" dirty="0"/>
              <a:t>, </a:t>
            </a:r>
            <a:r>
              <a:rPr lang="en-US" dirty="0" err="1"/>
              <a:t>kṣatriyas</a:t>
            </a:r>
            <a:r>
              <a:rPr lang="en-US" dirty="0"/>
              <a:t> and </a:t>
            </a:r>
            <a:r>
              <a:rPr lang="en-US" dirty="0" err="1"/>
              <a:t>vaiśyas</a:t>
            </a:r>
            <a:r>
              <a:rPr lang="en-US" dirty="0"/>
              <a:t> are called </a:t>
            </a:r>
            <a:r>
              <a:rPr lang="en-US" sz="5100" dirty="0"/>
              <a:t>twice-born </a:t>
            </a:r>
            <a:r>
              <a:rPr lang="en-US" dirty="0"/>
              <a:t>because for these higher classes of men there is one birth by parental conjugation and there is another birth of cultural rejuvenation by spiritual initiation from the bona fide </a:t>
            </a:r>
            <a:r>
              <a:rPr lang="en-US" sz="3300" dirty="0">
                <a:hlinkClick r:id="rId2"/>
              </a:rPr>
              <a:t>ācāry</a:t>
            </a:r>
            <a:r>
              <a:rPr lang="en-US" dirty="0">
                <a:hlinkClick r:id="rId2"/>
              </a:rPr>
              <a:t>a</a:t>
            </a:r>
            <a:r>
              <a:rPr lang="en-US" dirty="0"/>
              <a:t>, or spiritual master. So a </a:t>
            </a:r>
            <a:r>
              <a:rPr lang="en-US" dirty="0">
                <a:hlinkClick r:id="rId3"/>
              </a:rPr>
              <a:t>kṣatriya</a:t>
            </a:r>
            <a:r>
              <a:rPr lang="en-US" dirty="0"/>
              <a:t> is also twice-born like a </a:t>
            </a:r>
            <a:r>
              <a:rPr lang="en-US" dirty="0">
                <a:hlinkClick r:id="rId4"/>
              </a:rPr>
              <a:t>brāhmaṇa</a:t>
            </a:r>
            <a:r>
              <a:rPr lang="en-US" dirty="0"/>
              <a:t>, and his duty is to give protection to the helpless</a:t>
            </a:r>
            <a:r>
              <a:rPr lang="en-US" dirty="0" smtClean="0"/>
              <a:t>.</a:t>
            </a:r>
          </a:p>
          <a:p>
            <a:r>
              <a:rPr lang="en-US" dirty="0" smtClean="0"/>
              <a:t>The </a:t>
            </a:r>
            <a:r>
              <a:rPr lang="en-US" dirty="0">
                <a:hlinkClick r:id="rId3"/>
              </a:rPr>
              <a:t>kṣatriya</a:t>
            </a:r>
            <a:r>
              <a:rPr lang="en-US" dirty="0"/>
              <a:t> king is considered to be the representative of God to give protection to the helpless and chastise the miscreants. Whenever there are anomalies in this routine work by the administrators, there is an incarnation of the Lord to reestablish the principles of a godly kingdom. </a:t>
            </a:r>
            <a:endParaRPr lang="en-US" dirty="0" smtClean="0"/>
          </a:p>
          <a:p>
            <a:r>
              <a:rPr lang="en-US" dirty="0" smtClean="0"/>
              <a:t>In </a:t>
            </a:r>
            <a:r>
              <a:rPr lang="en-US" dirty="0"/>
              <a:t>the age of </a:t>
            </a:r>
            <a:r>
              <a:rPr lang="en-US" dirty="0">
                <a:hlinkClick r:id="rId5"/>
              </a:rPr>
              <a:t>Kali</a:t>
            </a:r>
            <a:r>
              <a:rPr lang="en-US" dirty="0"/>
              <a:t>, the poor helpless animals, especially the cows, which are meant to receive all sorts of protection from the administrative heads, are killed without restriction. Thus the </a:t>
            </a:r>
            <a:r>
              <a:rPr lang="en-US" sz="5100" dirty="0"/>
              <a:t>administrative heads under whose noses such things happen </a:t>
            </a:r>
            <a:r>
              <a:rPr lang="en-US" dirty="0"/>
              <a:t>are representatives of God in name only. Such powerful administrators </a:t>
            </a:r>
            <a:r>
              <a:rPr lang="en-US" sz="5100" dirty="0"/>
              <a:t>are rulers of the poor citizens by dress or office, but factually they are worthless,</a:t>
            </a:r>
            <a:r>
              <a:rPr lang="en-US" dirty="0"/>
              <a:t> lower-class men without the cultural assets of the twice-born</a:t>
            </a:r>
            <a:r>
              <a:rPr lang="en-US" dirty="0" smtClean="0"/>
              <a:t>.</a:t>
            </a:r>
          </a:p>
          <a:p>
            <a:r>
              <a:rPr lang="en-US" sz="5100" dirty="0" smtClean="0"/>
              <a:t>No </a:t>
            </a:r>
            <a:r>
              <a:rPr lang="en-US" sz="5100" dirty="0"/>
              <a:t>one can expect justice or equality of treatment from once-born (spiritually uncultured) </a:t>
            </a:r>
            <a:r>
              <a:rPr lang="en-US" dirty="0"/>
              <a:t>lower-class men. Therefore in the age of </a:t>
            </a:r>
            <a:r>
              <a:rPr lang="en-US" dirty="0">
                <a:hlinkClick r:id="rId5"/>
              </a:rPr>
              <a:t>Kali</a:t>
            </a:r>
            <a:r>
              <a:rPr lang="en-US" dirty="0"/>
              <a:t> everyone is unhappy due to the </a:t>
            </a:r>
            <a:r>
              <a:rPr lang="en-US" dirty="0" smtClean="0"/>
              <a:t>maladministration </a:t>
            </a:r>
            <a:r>
              <a:rPr lang="en-US" dirty="0"/>
              <a:t>of the state. </a:t>
            </a:r>
            <a:endParaRPr lang="en-US" dirty="0" smtClean="0"/>
          </a:p>
          <a:p>
            <a:r>
              <a:rPr lang="en-US" sz="5100" dirty="0" smtClean="0"/>
              <a:t>The </a:t>
            </a:r>
            <a:r>
              <a:rPr lang="en-US" sz="5100" dirty="0"/>
              <a:t>modern human society is not twice-born by spiritual culture</a:t>
            </a:r>
            <a:r>
              <a:rPr lang="en-US" dirty="0"/>
              <a:t>. Therefore the people's government, by the people who are not twice-born, must be a government of </a:t>
            </a:r>
            <a:r>
              <a:rPr lang="en-US" dirty="0">
                <a:hlinkClick r:id="rId5"/>
              </a:rPr>
              <a:t>Kali</a:t>
            </a:r>
            <a:r>
              <a:rPr lang="en-US" dirty="0"/>
              <a:t> in which </a:t>
            </a:r>
            <a:r>
              <a:rPr lang="en-US" sz="5100" dirty="0"/>
              <a:t>everyone is unhappy.</a:t>
            </a:r>
            <a:endParaRPr lang="en-US" sz="5100" b="1" dirty="0"/>
          </a:p>
        </p:txBody>
      </p:sp>
    </p:spTree>
    <p:extLst>
      <p:ext uri="{BB962C8B-B14F-4D97-AF65-F5344CB8AC3E}">
        <p14:creationId xmlns:p14="http://schemas.microsoft.com/office/powerpoint/2010/main" val="13693335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1066800"/>
            <a:ext cx="4572000" cy="1569660"/>
          </a:xfrm>
          <a:prstGeom prst="rect">
            <a:avLst/>
          </a:prstGeom>
        </p:spPr>
        <p:txBody>
          <a:bodyPr>
            <a:spAutoFit/>
          </a:bodyPr>
          <a:lstStyle/>
          <a:p>
            <a:pPr algn="ctr"/>
            <a:r>
              <a:rPr lang="en-US" sz="2400" spc="-100" dirty="0" err="1">
                <a:solidFill>
                  <a:schemeClr val="tx2"/>
                </a:solidFill>
                <a:latin typeface="+mj-lt"/>
                <a:ea typeface="+mj-ea"/>
                <a:cs typeface="+mj-cs"/>
              </a:rPr>
              <a:t>yas</a:t>
            </a:r>
            <a:r>
              <a:rPr lang="en-US" sz="2400" spc="-100" dirty="0">
                <a:solidFill>
                  <a:schemeClr val="tx2"/>
                </a:solidFill>
                <a:latin typeface="+mj-lt"/>
                <a:ea typeface="+mj-ea"/>
                <a:cs typeface="+mj-cs"/>
              </a:rPr>
              <a:t> </a:t>
            </a:r>
            <a:r>
              <a:rPr lang="en-US" sz="2400" spc="-100" dirty="0" err="1">
                <a:solidFill>
                  <a:schemeClr val="tx2"/>
                </a:solidFill>
                <a:latin typeface="+mj-lt"/>
                <a:ea typeface="+mj-ea"/>
                <a:cs typeface="+mj-cs"/>
              </a:rPr>
              <a:t>tvam</a:t>
            </a:r>
            <a:r>
              <a:rPr lang="en-US" sz="2400" spc="-100" dirty="0">
                <a:solidFill>
                  <a:schemeClr val="tx2"/>
                </a:solidFill>
                <a:latin typeface="+mj-lt"/>
                <a:ea typeface="+mj-ea"/>
                <a:cs typeface="+mj-cs"/>
              </a:rPr>
              <a:t>́ </a:t>
            </a:r>
            <a:r>
              <a:rPr lang="en-US" sz="2400" spc="-100" dirty="0" err="1">
                <a:solidFill>
                  <a:schemeClr val="tx2"/>
                </a:solidFill>
                <a:latin typeface="+mj-lt"/>
                <a:ea typeface="+mj-ea"/>
                <a:cs typeface="+mj-cs"/>
              </a:rPr>
              <a:t>kṛṣṇe</a:t>
            </a:r>
            <a:r>
              <a:rPr lang="en-US" sz="2400" spc="-100" dirty="0">
                <a:solidFill>
                  <a:schemeClr val="tx2"/>
                </a:solidFill>
                <a:latin typeface="+mj-lt"/>
                <a:ea typeface="+mj-ea"/>
                <a:cs typeface="+mj-cs"/>
              </a:rPr>
              <a:t> gate </a:t>
            </a:r>
            <a:r>
              <a:rPr lang="en-US" sz="2400" spc="-100" dirty="0" err="1">
                <a:solidFill>
                  <a:schemeClr val="tx2"/>
                </a:solidFill>
                <a:latin typeface="+mj-lt"/>
                <a:ea typeface="+mj-ea"/>
                <a:cs typeface="+mj-cs"/>
              </a:rPr>
              <a:t>dūram</a:t>
            </a:r>
            <a:r>
              <a:rPr lang="en-US" sz="2400" spc="-100" dirty="0">
                <a:solidFill>
                  <a:schemeClr val="tx2"/>
                </a:solidFill>
                <a:latin typeface="+mj-lt"/>
                <a:ea typeface="+mj-ea"/>
                <a:cs typeface="+mj-cs"/>
              </a:rPr>
              <a:t>́</a:t>
            </a:r>
          </a:p>
          <a:p>
            <a:pPr algn="ctr"/>
            <a:r>
              <a:rPr lang="en-US" sz="2400" spc="-100" dirty="0" err="1">
                <a:solidFill>
                  <a:schemeClr val="tx2"/>
                </a:solidFill>
                <a:latin typeface="+mj-lt"/>
                <a:ea typeface="+mj-ea"/>
                <a:cs typeface="+mj-cs"/>
              </a:rPr>
              <a:t>saha-gāṇḍīva-dhanvanā</a:t>
            </a:r>
            <a:endParaRPr lang="en-US" sz="2400" spc="-100" dirty="0">
              <a:solidFill>
                <a:schemeClr val="tx2"/>
              </a:solidFill>
              <a:latin typeface="+mj-lt"/>
              <a:ea typeface="+mj-ea"/>
              <a:cs typeface="+mj-cs"/>
            </a:endParaRPr>
          </a:p>
          <a:p>
            <a:pPr algn="ctr"/>
            <a:r>
              <a:rPr lang="en-US" sz="2400" spc="-100" dirty="0" err="1">
                <a:solidFill>
                  <a:schemeClr val="tx2"/>
                </a:solidFill>
                <a:latin typeface="+mj-lt"/>
                <a:ea typeface="+mj-ea"/>
                <a:cs typeface="+mj-cs"/>
              </a:rPr>
              <a:t>śocyo</a:t>
            </a:r>
            <a:r>
              <a:rPr lang="en-US" sz="2400" spc="-100" dirty="0">
                <a:solidFill>
                  <a:schemeClr val="tx2"/>
                </a:solidFill>
                <a:latin typeface="+mj-lt"/>
                <a:ea typeface="+mj-ea"/>
                <a:cs typeface="+mj-cs"/>
              </a:rPr>
              <a:t> '</a:t>
            </a:r>
            <a:r>
              <a:rPr lang="en-US" sz="2400" spc="-100" dirty="0" err="1">
                <a:solidFill>
                  <a:schemeClr val="tx2"/>
                </a:solidFill>
                <a:latin typeface="+mj-lt"/>
                <a:ea typeface="+mj-ea"/>
                <a:cs typeface="+mj-cs"/>
              </a:rPr>
              <a:t>sy</a:t>
            </a:r>
            <a:r>
              <a:rPr lang="en-US" sz="2400" spc="-100" dirty="0">
                <a:solidFill>
                  <a:schemeClr val="tx2"/>
                </a:solidFill>
                <a:latin typeface="+mj-lt"/>
                <a:ea typeface="+mj-ea"/>
                <a:cs typeface="+mj-cs"/>
              </a:rPr>
              <a:t> </a:t>
            </a:r>
            <a:r>
              <a:rPr lang="en-US" sz="2400" spc="-100" dirty="0" err="1">
                <a:solidFill>
                  <a:schemeClr val="tx2"/>
                </a:solidFill>
                <a:latin typeface="+mj-lt"/>
                <a:ea typeface="+mj-ea"/>
                <a:cs typeface="+mj-cs"/>
              </a:rPr>
              <a:t>aśocyān</a:t>
            </a:r>
            <a:r>
              <a:rPr lang="en-US" sz="2400" spc="-100" dirty="0">
                <a:solidFill>
                  <a:schemeClr val="tx2"/>
                </a:solidFill>
                <a:latin typeface="+mj-lt"/>
                <a:ea typeface="+mj-ea"/>
                <a:cs typeface="+mj-cs"/>
              </a:rPr>
              <a:t> </a:t>
            </a:r>
            <a:r>
              <a:rPr lang="en-US" sz="2400" spc="-100" dirty="0" err="1">
                <a:solidFill>
                  <a:schemeClr val="tx2"/>
                </a:solidFill>
                <a:latin typeface="+mj-lt"/>
                <a:ea typeface="+mj-ea"/>
                <a:cs typeface="+mj-cs"/>
              </a:rPr>
              <a:t>rahasi</a:t>
            </a:r>
            <a:endParaRPr lang="en-US" sz="2400" spc="-100" dirty="0">
              <a:solidFill>
                <a:schemeClr val="tx2"/>
              </a:solidFill>
              <a:latin typeface="+mj-lt"/>
              <a:ea typeface="+mj-ea"/>
              <a:cs typeface="+mj-cs"/>
            </a:endParaRPr>
          </a:p>
          <a:p>
            <a:pPr algn="ctr"/>
            <a:r>
              <a:rPr lang="en-US" sz="2400" spc="-100" dirty="0" err="1">
                <a:solidFill>
                  <a:schemeClr val="tx2"/>
                </a:solidFill>
                <a:latin typeface="+mj-lt"/>
                <a:ea typeface="+mj-ea"/>
                <a:cs typeface="+mj-cs"/>
              </a:rPr>
              <a:t>praharan</a:t>
            </a:r>
            <a:r>
              <a:rPr lang="en-US" sz="2400" spc="-100" dirty="0">
                <a:solidFill>
                  <a:schemeClr val="tx2"/>
                </a:solidFill>
                <a:latin typeface="+mj-lt"/>
                <a:ea typeface="+mj-ea"/>
                <a:cs typeface="+mj-cs"/>
              </a:rPr>
              <a:t> </a:t>
            </a:r>
            <a:r>
              <a:rPr lang="en-US" sz="2400" spc="-100" dirty="0" err="1">
                <a:solidFill>
                  <a:schemeClr val="tx2"/>
                </a:solidFill>
                <a:latin typeface="+mj-lt"/>
                <a:ea typeface="+mj-ea"/>
                <a:cs typeface="+mj-cs"/>
              </a:rPr>
              <a:t>vadham</a:t>
            </a:r>
            <a:r>
              <a:rPr lang="en-US" sz="2400" spc="-100" dirty="0">
                <a:solidFill>
                  <a:schemeClr val="tx2"/>
                </a:solidFill>
                <a:latin typeface="+mj-lt"/>
                <a:ea typeface="+mj-ea"/>
                <a:cs typeface="+mj-cs"/>
              </a:rPr>
              <a:t> </a:t>
            </a:r>
            <a:r>
              <a:rPr lang="en-US" sz="2400" spc="-100" dirty="0" err="1">
                <a:solidFill>
                  <a:schemeClr val="tx2"/>
                </a:solidFill>
                <a:latin typeface="+mj-lt"/>
                <a:ea typeface="+mj-ea"/>
                <a:cs typeface="+mj-cs"/>
              </a:rPr>
              <a:t>arhasi</a:t>
            </a:r>
            <a:endParaRPr lang="en-US" sz="2400" spc="-100" dirty="0">
              <a:solidFill>
                <a:schemeClr val="tx2"/>
              </a:solidFill>
              <a:latin typeface="+mj-lt"/>
              <a:ea typeface="+mj-ea"/>
              <a:cs typeface="+mj-cs"/>
            </a:endParaRPr>
          </a:p>
        </p:txBody>
      </p:sp>
      <p:sp>
        <p:nvSpPr>
          <p:cNvPr id="3" name="Rectangle 2"/>
          <p:cNvSpPr/>
          <p:nvPr/>
        </p:nvSpPr>
        <p:spPr>
          <a:xfrm>
            <a:off x="1905000" y="2895600"/>
            <a:ext cx="4572000" cy="1754326"/>
          </a:xfrm>
          <a:prstGeom prst="rect">
            <a:avLst/>
          </a:prstGeom>
        </p:spPr>
        <p:txBody>
          <a:bodyPr>
            <a:spAutoFit/>
          </a:bodyPr>
          <a:lstStyle/>
          <a:p>
            <a:pPr algn="ctr"/>
            <a:r>
              <a:rPr lang="en-US" dirty="0"/>
              <a:t>You rogue, do you dare beat an innocent cow because Lord </a:t>
            </a:r>
            <a:r>
              <a:rPr lang="en-US" dirty="0" err="1"/>
              <a:t>Kṛṣṇa</a:t>
            </a:r>
            <a:r>
              <a:rPr lang="en-US" dirty="0"/>
              <a:t> and </a:t>
            </a:r>
            <a:r>
              <a:rPr lang="en-US" dirty="0" err="1"/>
              <a:t>Arjuna</a:t>
            </a:r>
            <a:r>
              <a:rPr lang="en-US" dirty="0"/>
              <a:t>, the carrier of the </a:t>
            </a:r>
            <a:r>
              <a:rPr lang="en-US" dirty="0" err="1"/>
              <a:t>Gāṇḍīva</a:t>
            </a:r>
            <a:r>
              <a:rPr lang="en-US" dirty="0"/>
              <a:t> bow, are out of sight? Since you are beating the innocent in a secluded place, you are considered a culprit and therefore deserve to be killed.</a:t>
            </a:r>
            <a:endParaRPr lang="en-US" dirty="0"/>
          </a:p>
        </p:txBody>
      </p:sp>
      <p:sp>
        <p:nvSpPr>
          <p:cNvPr id="4" name="Rectangle 3"/>
          <p:cNvSpPr/>
          <p:nvPr/>
        </p:nvSpPr>
        <p:spPr>
          <a:xfrm>
            <a:off x="3810000" y="457200"/>
            <a:ext cx="769186" cy="369332"/>
          </a:xfrm>
          <a:prstGeom prst="rect">
            <a:avLst/>
          </a:prstGeom>
        </p:spPr>
        <p:txBody>
          <a:bodyPr wrap="none">
            <a:spAutoFit/>
          </a:bodyPr>
          <a:lstStyle/>
          <a:p>
            <a:r>
              <a:rPr lang="en-US" dirty="0" smtClean="0"/>
              <a:t>1.17.6</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Key points from the purport</a:t>
            </a:r>
          </a:p>
        </p:txBody>
      </p:sp>
      <p:sp>
        <p:nvSpPr>
          <p:cNvPr id="3" name="Content Placeholder 2"/>
          <p:cNvSpPr>
            <a:spLocks noGrp="1"/>
          </p:cNvSpPr>
          <p:nvPr>
            <p:ph idx="1"/>
          </p:nvPr>
        </p:nvSpPr>
        <p:spPr>
          <a:xfrm>
            <a:off x="457200" y="990600"/>
            <a:ext cx="8229600" cy="5211763"/>
          </a:xfrm>
        </p:spPr>
        <p:txBody>
          <a:bodyPr>
            <a:normAutofit fontScale="77500" lnSpcReduction="20000"/>
          </a:bodyPr>
          <a:lstStyle/>
          <a:p>
            <a:r>
              <a:rPr lang="en-US" dirty="0"/>
              <a:t>In a civilization where </a:t>
            </a:r>
            <a:r>
              <a:rPr lang="en-US" sz="3900" dirty="0"/>
              <a:t>God </a:t>
            </a:r>
            <a:r>
              <a:rPr lang="en-US" dirty="0"/>
              <a:t>is conspicuously </a:t>
            </a:r>
            <a:r>
              <a:rPr lang="en-US" sz="3900" dirty="0"/>
              <a:t>banished</a:t>
            </a:r>
            <a:r>
              <a:rPr lang="en-US" dirty="0"/>
              <a:t>, and there is </a:t>
            </a:r>
            <a:r>
              <a:rPr lang="en-US" sz="3900" dirty="0"/>
              <a:t>no devotee warrior </a:t>
            </a:r>
            <a:r>
              <a:rPr lang="en-US" dirty="0"/>
              <a:t>like </a:t>
            </a:r>
            <a:r>
              <a:rPr lang="en-US" dirty="0" err="1"/>
              <a:t>Arjuna</a:t>
            </a:r>
            <a:r>
              <a:rPr lang="en-US" dirty="0"/>
              <a:t>, the </a:t>
            </a:r>
            <a:r>
              <a:rPr lang="en-US" sz="3900" dirty="0"/>
              <a:t>associates </a:t>
            </a:r>
            <a:r>
              <a:rPr lang="en-US" dirty="0"/>
              <a:t>of the </a:t>
            </a:r>
            <a:r>
              <a:rPr lang="en-US" sz="4200" dirty="0"/>
              <a:t>age of Kali </a:t>
            </a:r>
            <a:r>
              <a:rPr lang="en-US" dirty="0"/>
              <a:t>take advantage of this </a:t>
            </a:r>
            <a:r>
              <a:rPr lang="en-US" sz="4200" dirty="0"/>
              <a:t>lawless kingdom </a:t>
            </a:r>
            <a:r>
              <a:rPr lang="en-US" dirty="0"/>
              <a:t>and arrange to </a:t>
            </a:r>
            <a:r>
              <a:rPr lang="en-US" sz="4200" dirty="0"/>
              <a:t>kill innocent animals </a:t>
            </a:r>
            <a:r>
              <a:rPr lang="en-US" dirty="0"/>
              <a:t>like the cow in secluded slaughterhouses</a:t>
            </a:r>
            <a:r>
              <a:rPr lang="en-US" dirty="0" smtClean="0"/>
              <a:t>.</a:t>
            </a:r>
          </a:p>
          <a:p>
            <a:r>
              <a:rPr lang="en-US" dirty="0" smtClean="0"/>
              <a:t>Such </a:t>
            </a:r>
            <a:r>
              <a:rPr lang="en-US" dirty="0"/>
              <a:t>murderers of animals stand to be condemned to death by the order of a pious king like </a:t>
            </a:r>
            <a:r>
              <a:rPr lang="en-US" dirty="0" err="1"/>
              <a:t>Mahārāja</a:t>
            </a:r>
            <a:r>
              <a:rPr lang="en-US" dirty="0"/>
              <a:t> </a:t>
            </a:r>
            <a:r>
              <a:rPr lang="en-US" dirty="0" err="1"/>
              <a:t>Parīkṣit</a:t>
            </a:r>
            <a:r>
              <a:rPr lang="en-US" dirty="0"/>
              <a:t>. </a:t>
            </a:r>
            <a:endParaRPr lang="en-US" dirty="0" smtClean="0"/>
          </a:p>
          <a:p>
            <a:r>
              <a:rPr lang="en-US" sz="4600" dirty="0" smtClean="0"/>
              <a:t>For </a:t>
            </a:r>
            <a:r>
              <a:rPr lang="en-US" sz="4600" dirty="0"/>
              <a:t>a pious king</a:t>
            </a:r>
            <a:r>
              <a:rPr lang="en-US" dirty="0"/>
              <a:t>, the culprit who kills an animal in a secluded place is </a:t>
            </a:r>
            <a:r>
              <a:rPr lang="en-US" sz="4200" dirty="0"/>
              <a:t>punishable by the death penalty</a:t>
            </a:r>
            <a:r>
              <a:rPr lang="en-US" dirty="0"/>
              <a:t>, exactly like a murderer who kills an innocent child in a secluded place.</a:t>
            </a:r>
            <a:endParaRPr lang="en-US" b="1" dirty="0"/>
          </a:p>
        </p:txBody>
      </p:sp>
    </p:spTree>
    <p:extLst>
      <p:ext uri="{BB962C8B-B14F-4D97-AF65-F5344CB8AC3E}">
        <p14:creationId xmlns:p14="http://schemas.microsoft.com/office/powerpoint/2010/main" val="35726684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1219200"/>
            <a:ext cx="4572000" cy="1569660"/>
          </a:xfrm>
          <a:prstGeom prst="rect">
            <a:avLst/>
          </a:prstGeom>
        </p:spPr>
        <p:txBody>
          <a:bodyPr>
            <a:spAutoFit/>
          </a:bodyPr>
          <a:lstStyle/>
          <a:p>
            <a:pPr algn="ctr"/>
            <a:r>
              <a:rPr lang="en-US" sz="2400" spc="-100" dirty="0" err="1">
                <a:solidFill>
                  <a:schemeClr val="tx2"/>
                </a:solidFill>
              </a:rPr>
              <a:t>tvam</a:t>
            </a:r>
            <a:r>
              <a:rPr lang="en-US" sz="2400" spc="-100" dirty="0">
                <a:solidFill>
                  <a:schemeClr val="tx2"/>
                </a:solidFill>
              </a:rPr>
              <a:t>́ </a:t>
            </a:r>
            <a:r>
              <a:rPr lang="en-US" sz="2400" spc="-100" dirty="0" err="1">
                <a:solidFill>
                  <a:schemeClr val="tx2"/>
                </a:solidFill>
              </a:rPr>
              <a:t>vā</a:t>
            </a:r>
            <a:r>
              <a:rPr lang="en-US" sz="2400" spc="-100" dirty="0">
                <a:solidFill>
                  <a:schemeClr val="tx2"/>
                </a:solidFill>
              </a:rPr>
              <a:t> </a:t>
            </a:r>
            <a:r>
              <a:rPr lang="en-US" sz="2400" spc="-100" dirty="0" err="1">
                <a:solidFill>
                  <a:schemeClr val="tx2"/>
                </a:solidFill>
              </a:rPr>
              <a:t>mṛṇāla-dhavalah</a:t>
            </a:r>
            <a:r>
              <a:rPr lang="en-US" sz="2400" spc="-100" dirty="0">
                <a:solidFill>
                  <a:schemeClr val="tx2"/>
                </a:solidFill>
              </a:rPr>
              <a:t>̣</a:t>
            </a:r>
          </a:p>
          <a:p>
            <a:pPr algn="ctr"/>
            <a:r>
              <a:rPr lang="en-US" sz="2400" spc="-100" dirty="0" err="1">
                <a:solidFill>
                  <a:schemeClr val="tx2"/>
                </a:solidFill>
              </a:rPr>
              <a:t>pādair</a:t>
            </a:r>
            <a:r>
              <a:rPr lang="en-US" sz="2400" spc="-100" dirty="0">
                <a:solidFill>
                  <a:schemeClr val="tx2"/>
                </a:solidFill>
              </a:rPr>
              <a:t> </a:t>
            </a:r>
            <a:r>
              <a:rPr lang="en-US" sz="2400" spc="-100" dirty="0" err="1">
                <a:solidFill>
                  <a:schemeClr val="tx2"/>
                </a:solidFill>
              </a:rPr>
              <a:t>nyūnah</a:t>
            </a:r>
            <a:r>
              <a:rPr lang="en-US" sz="2400" spc="-100" dirty="0">
                <a:solidFill>
                  <a:schemeClr val="tx2"/>
                </a:solidFill>
              </a:rPr>
              <a:t>̣ </a:t>
            </a:r>
            <a:r>
              <a:rPr lang="en-US" sz="2400" spc="-100" dirty="0" err="1">
                <a:solidFill>
                  <a:schemeClr val="tx2"/>
                </a:solidFill>
              </a:rPr>
              <a:t>padā</a:t>
            </a:r>
            <a:r>
              <a:rPr lang="en-US" sz="2400" spc="-100" dirty="0">
                <a:solidFill>
                  <a:schemeClr val="tx2"/>
                </a:solidFill>
              </a:rPr>
              <a:t> </a:t>
            </a:r>
            <a:r>
              <a:rPr lang="en-US" sz="2400" spc="-100" dirty="0" err="1">
                <a:solidFill>
                  <a:schemeClr val="tx2"/>
                </a:solidFill>
              </a:rPr>
              <a:t>caran</a:t>
            </a:r>
            <a:endParaRPr lang="en-US" sz="2400" spc="-100" dirty="0">
              <a:solidFill>
                <a:schemeClr val="tx2"/>
              </a:solidFill>
            </a:endParaRPr>
          </a:p>
          <a:p>
            <a:pPr algn="ctr"/>
            <a:r>
              <a:rPr lang="en-US" sz="2400" spc="-100" dirty="0" err="1">
                <a:solidFill>
                  <a:schemeClr val="tx2"/>
                </a:solidFill>
              </a:rPr>
              <a:t>vṛṣa-rūpeṇa</a:t>
            </a:r>
            <a:r>
              <a:rPr lang="en-US" sz="2400" spc="-100" dirty="0">
                <a:solidFill>
                  <a:schemeClr val="tx2"/>
                </a:solidFill>
              </a:rPr>
              <a:t> </a:t>
            </a:r>
            <a:r>
              <a:rPr lang="en-US" sz="2400" spc="-100" dirty="0" err="1">
                <a:solidFill>
                  <a:schemeClr val="tx2"/>
                </a:solidFill>
              </a:rPr>
              <a:t>kim</a:t>
            </a:r>
            <a:r>
              <a:rPr lang="en-US" sz="2400" spc="-100" dirty="0">
                <a:solidFill>
                  <a:schemeClr val="tx2"/>
                </a:solidFill>
              </a:rPr>
              <a:t>́ </a:t>
            </a:r>
            <a:r>
              <a:rPr lang="en-US" sz="2400" spc="-100" dirty="0" err="1">
                <a:solidFill>
                  <a:schemeClr val="tx2"/>
                </a:solidFill>
              </a:rPr>
              <a:t>kaścid</a:t>
            </a:r>
            <a:endParaRPr lang="en-US" sz="2400" spc="-100" dirty="0">
              <a:solidFill>
                <a:schemeClr val="tx2"/>
              </a:solidFill>
            </a:endParaRPr>
          </a:p>
          <a:p>
            <a:pPr algn="ctr"/>
            <a:r>
              <a:rPr lang="en-US" sz="2400" spc="-100" dirty="0" err="1">
                <a:solidFill>
                  <a:schemeClr val="tx2"/>
                </a:solidFill>
              </a:rPr>
              <a:t>devo</a:t>
            </a:r>
            <a:r>
              <a:rPr lang="en-US" sz="2400" spc="-100" dirty="0">
                <a:solidFill>
                  <a:schemeClr val="tx2"/>
                </a:solidFill>
              </a:rPr>
              <a:t> naḥ </a:t>
            </a:r>
            <a:r>
              <a:rPr lang="en-US" sz="2400" spc="-100" dirty="0" err="1">
                <a:solidFill>
                  <a:schemeClr val="tx2"/>
                </a:solidFill>
              </a:rPr>
              <a:t>parikhedayan</a:t>
            </a:r>
            <a:endParaRPr lang="en-US" sz="2400" spc="-100" dirty="0">
              <a:solidFill>
                <a:schemeClr val="tx2"/>
              </a:solidFill>
            </a:endParaRPr>
          </a:p>
        </p:txBody>
      </p:sp>
      <p:sp>
        <p:nvSpPr>
          <p:cNvPr id="3" name="Rectangle 2"/>
          <p:cNvSpPr/>
          <p:nvPr/>
        </p:nvSpPr>
        <p:spPr>
          <a:xfrm>
            <a:off x="1951979" y="3352800"/>
            <a:ext cx="4572000" cy="1754327"/>
          </a:xfrm>
          <a:prstGeom prst="rect">
            <a:avLst/>
          </a:prstGeom>
        </p:spPr>
        <p:txBody>
          <a:bodyPr>
            <a:spAutoFit/>
          </a:bodyPr>
          <a:lstStyle/>
          <a:p>
            <a:pPr algn="ctr"/>
            <a:r>
              <a:rPr lang="en-US" dirty="0"/>
              <a:t>Then he [</a:t>
            </a:r>
            <a:r>
              <a:rPr lang="en-US" dirty="0" err="1"/>
              <a:t>Mahārāja</a:t>
            </a:r>
            <a:r>
              <a:rPr lang="en-US" dirty="0"/>
              <a:t> </a:t>
            </a:r>
            <a:r>
              <a:rPr lang="en-US" dirty="0" err="1"/>
              <a:t>Parīkṣit</a:t>
            </a:r>
            <a:r>
              <a:rPr lang="en-US" dirty="0"/>
              <a:t>] asked the bull: Oh, who are you? Are you a bull as white as a white lotus, or are you a demigod? You have lost three of your legs and are moving on only one. Are you some demigod causing us grief in the form of a bull?</a:t>
            </a:r>
          </a:p>
        </p:txBody>
      </p:sp>
      <p:sp>
        <p:nvSpPr>
          <p:cNvPr id="4" name="Rectangle 3"/>
          <p:cNvSpPr/>
          <p:nvPr/>
        </p:nvSpPr>
        <p:spPr>
          <a:xfrm>
            <a:off x="3810000" y="533400"/>
            <a:ext cx="769186" cy="369332"/>
          </a:xfrm>
          <a:prstGeom prst="rect">
            <a:avLst/>
          </a:prstGeom>
        </p:spPr>
        <p:txBody>
          <a:bodyPr wrap="none">
            <a:spAutoFit/>
          </a:bodyPr>
          <a:lstStyle/>
          <a:p>
            <a:r>
              <a:rPr lang="en-US" dirty="0" smtClean="0"/>
              <a:t>1.17.7</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38600" y="2130425"/>
            <a:ext cx="4648200" cy="1470025"/>
          </a:xfrm>
        </p:spPr>
        <p:txBody>
          <a:bodyPr>
            <a:normAutofit fontScale="90000"/>
          </a:bodyPr>
          <a:lstStyle/>
          <a:p>
            <a:r>
              <a:rPr lang="en-US" dirty="0" smtClean="0"/>
              <a:t>	</a:t>
            </a:r>
            <a:br>
              <a:rPr lang="en-US" dirty="0" smtClean="0"/>
            </a:br>
            <a:r>
              <a:rPr lang="en-US" dirty="0" smtClean="0"/>
              <a:t/>
            </a:r>
            <a:br>
              <a:rPr lang="en-US" dirty="0" smtClean="0"/>
            </a:br>
            <a:r>
              <a:rPr lang="en-US" dirty="0"/>
              <a:t>Punishment and Reward of </a:t>
            </a:r>
            <a:r>
              <a:rPr lang="en-US" dirty="0" smtClean="0"/>
              <a:t>Kali</a:t>
            </a:r>
            <a:br>
              <a:rPr lang="en-US" dirty="0" smtClean="0"/>
            </a:br>
            <a:r>
              <a:rPr lang="vi-VN" dirty="0" smtClean="0"/>
              <a:t/>
            </a:r>
            <a:br>
              <a:rPr lang="vi-VN" dirty="0" smtClean="0"/>
            </a:br>
            <a:r>
              <a:rPr lang="en-US" sz="2200" dirty="0"/>
              <a:t>Srimad </a:t>
            </a:r>
            <a:r>
              <a:rPr lang="en-US" sz="2200" dirty="0" err="1"/>
              <a:t>Bhagavatham</a:t>
            </a:r>
            <a:r>
              <a:rPr lang="en-US" sz="2200" dirty="0"/>
              <a:t> </a:t>
            </a:r>
            <a:r>
              <a:rPr lang="en-US" sz="2200" dirty="0" smtClean="0"/>
              <a:t>1.17.1 </a:t>
            </a:r>
            <a:r>
              <a:rPr lang="en-US" sz="2200" dirty="0"/>
              <a:t>– </a:t>
            </a:r>
            <a:r>
              <a:rPr lang="en-US" sz="2200" dirty="0"/>
              <a:t>8</a:t>
            </a:r>
            <a:endParaRPr lang="en-US" sz="2200" dirty="0"/>
          </a:p>
        </p:txBody>
      </p:sp>
      <p:sp>
        <p:nvSpPr>
          <p:cNvPr id="3" name="Subtitle 2"/>
          <p:cNvSpPr>
            <a:spLocks noGrp="1"/>
          </p:cNvSpPr>
          <p:nvPr>
            <p:ph type="subTitle" idx="1"/>
          </p:nvPr>
        </p:nvSpPr>
        <p:spPr>
          <a:xfrm>
            <a:off x="5943600" y="5105400"/>
            <a:ext cx="2286000" cy="457200"/>
          </a:xfrm>
        </p:spPr>
        <p:txBody>
          <a:bodyPr>
            <a:normAutofit/>
          </a:bodyPr>
          <a:lstStyle/>
          <a:p>
            <a:endParaRPr lang="en-US" sz="1600" dirty="0"/>
          </a:p>
        </p:txBody>
      </p:sp>
      <p:pic>
        <p:nvPicPr>
          <p:cNvPr id="7170" name="Picture 2" descr="http://www.maransdog.net/TVG/Velukkudi_Sri_Krishnan-Srimadh_Bhagavadham-Podhigai_TV_Audio/img/SUTA_GOSWAMI_COMPLETED_SHRIMAD_BHAGAVATHA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4" y="381000"/>
            <a:ext cx="3643311"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31144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from the purport</a:t>
            </a:r>
          </a:p>
        </p:txBody>
      </p:sp>
      <p:sp>
        <p:nvSpPr>
          <p:cNvPr id="3" name="Content Placeholder 2"/>
          <p:cNvSpPr>
            <a:spLocks noGrp="1"/>
          </p:cNvSpPr>
          <p:nvPr>
            <p:ph idx="1"/>
          </p:nvPr>
        </p:nvSpPr>
        <p:spPr/>
        <p:txBody>
          <a:bodyPr>
            <a:normAutofit lnSpcReduction="10000"/>
          </a:bodyPr>
          <a:lstStyle/>
          <a:p>
            <a:r>
              <a:rPr lang="en-US" dirty="0"/>
              <a:t>At least up to the time of </a:t>
            </a:r>
            <a:r>
              <a:rPr lang="en-US" dirty="0" err="1"/>
              <a:t>Mahārāja</a:t>
            </a:r>
            <a:r>
              <a:rPr lang="en-US" dirty="0"/>
              <a:t> </a:t>
            </a:r>
            <a:r>
              <a:rPr lang="en-US" dirty="0" err="1"/>
              <a:t>Parīkṣit</a:t>
            </a:r>
            <a:r>
              <a:rPr lang="en-US" dirty="0"/>
              <a:t>, </a:t>
            </a:r>
            <a:r>
              <a:rPr lang="en-US" sz="4400" dirty="0"/>
              <a:t>no one could imagine </a:t>
            </a:r>
            <a:r>
              <a:rPr lang="en-US" dirty="0"/>
              <a:t>the wretched conditions of the cow and the bull. </a:t>
            </a:r>
            <a:endParaRPr lang="en-US" dirty="0" smtClean="0"/>
          </a:p>
          <a:p>
            <a:r>
              <a:rPr lang="en-US" sz="4400" dirty="0" err="1" smtClean="0"/>
              <a:t>Mahārāja</a:t>
            </a:r>
            <a:r>
              <a:rPr lang="en-US" sz="4400" dirty="0" smtClean="0"/>
              <a:t> </a:t>
            </a:r>
            <a:r>
              <a:rPr lang="en-US" sz="4400" dirty="0" err="1"/>
              <a:t>Parīkṣit</a:t>
            </a:r>
            <a:r>
              <a:rPr lang="en-US" dirty="0"/>
              <a:t>, therefore, was </a:t>
            </a:r>
            <a:r>
              <a:rPr lang="en-US" sz="4400" dirty="0"/>
              <a:t>astonished </a:t>
            </a:r>
            <a:r>
              <a:rPr lang="en-US" dirty="0"/>
              <a:t>to see such a horrible scene. </a:t>
            </a:r>
            <a:endParaRPr lang="en-US" dirty="0" smtClean="0"/>
          </a:p>
          <a:p>
            <a:r>
              <a:rPr lang="en-US" dirty="0" smtClean="0"/>
              <a:t>He </a:t>
            </a:r>
            <a:r>
              <a:rPr lang="en-US" dirty="0"/>
              <a:t>inquired whether the bull was not a demigod assuming such a wretched condition to indicate the future of the cow and the bull.</a:t>
            </a:r>
            <a:endParaRPr lang="en-US" b="1" dirty="0"/>
          </a:p>
        </p:txBody>
      </p:sp>
    </p:spTree>
    <p:extLst>
      <p:ext uri="{BB962C8B-B14F-4D97-AF65-F5344CB8AC3E}">
        <p14:creationId xmlns:p14="http://schemas.microsoft.com/office/powerpoint/2010/main" val="9431646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1066800"/>
            <a:ext cx="4572000" cy="1569660"/>
          </a:xfrm>
          <a:prstGeom prst="rect">
            <a:avLst/>
          </a:prstGeom>
        </p:spPr>
        <p:txBody>
          <a:bodyPr>
            <a:spAutoFit/>
          </a:bodyPr>
          <a:lstStyle/>
          <a:p>
            <a:pPr algn="ctr"/>
            <a:r>
              <a:rPr lang="en-US" sz="2400" spc="-100" dirty="0" err="1">
                <a:solidFill>
                  <a:schemeClr val="tx2"/>
                </a:solidFill>
              </a:rPr>
              <a:t>na</a:t>
            </a:r>
            <a:r>
              <a:rPr lang="en-US" sz="2400" spc="-100" dirty="0">
                <a:solidFill>
                  <a:schemeClr val="tx2"/>
                </a:solidFill>
              </a:rPr>
              <a:t> </a:t>
            </a:r>
            <a:r>
              <a:rPr lang="en-US" sz="2400" spc="-100" dirty="0" err="1">
                <a:solidFill>
                  <a:schemeClr val="tx2"/>
                </a:solidFill>
              </a:rPr>
              <a:t>jātu</a:t>
            </a:r>
            <a:r>
              <a:rPr lang="en-US" sz="2400" spc="-100" dirty="0">
                <a:solidFill>
                  <a:schemeClr val="tx2"/>
                </a:solidFill>
              </a:rPr>
              <a:t> </a:t>
            </a:r>
            <a:r>
              <a:rPr lang="en-US" sz="2400" spc="-100" dirty="0" err="1">
                <a:solidFill>
                  <a:schemeClr val="tx2"/>
                </a:solidFill>
              </a:rPr>
              <a:t>kauravendrāṇām</a:t>
            </a:r>
            <a:r>
              <a:rPr lang="en-US" sz="2400" spc="-100" dirty="0">
                <a:solidFill>
                  <a:schemeClr val="tx2"/>
                </a:solidFill>
              </a:rPr>
              <a:t>́</a:t>
            </a:r>
          </a:p>
          <a:p>
            <a:pPr algn="ctr"/>
            <a:r>
              <a:rPr lang="en-US" sz="2400" spc="-100" dirty="0" err="1">
                <a:solidFill>
                  <a:schemeClr val="tx2"/>
                </a:solidFill>
              </a:rPr>
              <a:t>dordaṇḍa-parirambhite</a:t>
            </a:r>
            <a:endParaRPr lang="en-US" sz="2400" spc="-100" dirty="0">
              <a:solidFill>
                <a:schemeClr val="tx2"/>
              </a:solidFill>
            </a:endParaRPr>
          </a:p>
          <a:p>
            <a:pPr algn="ctr"/>
            <a:r>
              <a:rPr lang="en-US" sz="2400" spc="-100" dirty="0" err="1">
                <a:solidFill>
                  <a:schemeClr val="tx2"/>
                </a:solidFill>
              </a:rPr>
              <a:t>bhū</a:t>
            </a:r>
            <a:r>
              <a:rPr lang="en-US" sz="2400" spc="-100" dirty="0">
                <a:solidFill>
                  <a:schemeClr val="tx2"/>
                </a:solidFill>
              </a:rPr>
              <a:t>-tale '</a:t>
            </a:r>
            <a:r>
              <a:rPr lang="en-US" sz="2400" spc="-100" dirty="0" err="1">
                <a:solidFill>
                  <a:schemeClr val="tx2"/>
                </a:solidFill>
              </a:rPr>
              <a:t>nupatanty</a:t>
            </a:r>
            <a:r>
              <a:rPr lang="en-US" sz="2400" spc="-100" dirty="0">
                <a:solidFill>
                  <a:schemeClr val="tx2"/>
                </a:solidFill>
              </a:rPr>
              <a:t> </a:t>
            </a:r>
            <a:r>
              <a:rPr lang="en-US" sz="2400" spc="-100" dirty="0" err="1">
                <a:solidFill>
                  <a:schemeClr val="tx2"/>
                </a:solidFill>
              </a:rPr>
              <a:t>asmin</a:t>
            </a:r>
            <a:endParaRPr lang="en-US" sz="2400" spc="-100" dirty="0">
              <a:solidFill>
                <a:schemeClr val="tx2"/>
              </a:solidFill>
            </a:endParaRPr>
          </a:p>
          <a:p>
            <a:pPr algn="ctr"/>
            <a:r>
              <a:rPr lang="en-US" sz="2400" spc="-100" dirty="0" err="1">
                <a:solidFill>
                  <a:schemeClr val="tx2"/>
                </a:solidFill>
              </a:rPr>
              <a:t>vinā</a:t>
            </a:r>
            <a:r>
              <a:rPr lang="en-US" sz="2400" spc="-100" dirty="0">
                <a:solidFill>
                  <a:schemeClr val="tx2"/>
                </a:solidFill>
              </a:rPr>
              <a:t> </a:t>
            </a:r>
            <a:r>
              <a:rPr lang="en-US" sz="2400" spc="-100" dirty="0" err="1">
                <a:solidFill>
                  <a:schemeClr val="tx2"/>
                </a:solidFill>
              </a:rPr>
              <a:t>te</a:t>
            </a:r>
            <a:r>
              <a:rPr lang="en-US" sz="2400" spc="-100" dirty="0">
                <a:solidFill>
                  <a:schemeClr val="tx2"/>
                </a:solidFill>
              </a:rPr>
              <a:t> </a:t>
            </a:r>
            <a:r>
              <a:rPr lang="en-US" sz="2400" spc="-100" dirty="0" err="1">
                <a:solidFill>
                  <a:schemeClr val="tx2"/>
                </a:solidFill>
              </a:rPr>
              <a:t>prāṇinām</a:t>
            </a:r>
            <a:r>
              <a:rPr lang="en-US" sz="2400" spc="-100" dirty="0">
                <a:solidFill>
                  <a:schemeClr val="tx2"/>
                </a:solidFill>
              </a:rPr>
              <a:t>́ </a:t>
            </a:r>
            <a:r>
              <a:rPr lang="en-US" sz="2400" spc="-100" dirty="0" err="1">
                <a:solidFill>
                  <a:schemeClr val="tx2"/>
                </a:solidFill>
              </a:rPr>
              <a:t>śucah</a:t>
            </a:r>
            <a:r>
              <a:rPr lang="en-US" sz="2400" spc="-100" dirty="0">
                <a:solidFill>
                  <a:schemeClr val="tx2"/>
                </a:solidFill>
              </a:rPr>
              <a:t>̣</a:t>
            </a:r>
            <a:endParaRPr lang="vi-VN" sz="2400" spc="-100" dirty="0">
              <a:solidFill>
                <a:schemeClr val="tx2"/>
              </a:solidFill>
            </a:endParaRPr>
          </a:p>
        </p:txBody>
      </p:sp>
      <p:sp>
        <p:nvSpPr>
          <p:cNvPr id="3" name="Rectangle 2"/>
          <p:cNvSpPr/>
          <p:nvPr/>
        </p:nvSpPr>
        <p:spPr>
          <a:xfrm>
            <a:off x="2209800" y="3124200"/>
            <a:ext cx="4572000" cy="1477328"/>
          </a:xfrm>
          <a:prstGeom prst="rect">
            <a:avLst/>
          </a:prstGeom>
        </p:spPr>
        <p:txBody>
          <a:bodyPr>
            <a:spAutoFit/>
          </a:bodyPr>
          <a:lstStyle/>
          <a:p>
            <a:pPr algn="ctr"/>
            <a:r>
              <a:rPr lang="en-US" dirty="0"/>
              <a:t>Now for the first time in a kingdom well protected by the arms of the kings of the </a:t>
            </a:r>
            <a:r>
              <a:rPr lang="en-US" dirty="0" err="1"/>
              <a:t>Kuru</a:t>
            </a:r>
            <a:r>
              <a:rPr lang="en-US" dirty="0"/>
              <a:t> dynasty, I see you grieving with tears in your eyes. Up till now no one on earth has ever shed tears because of royal negligence.</a:t>
            </a:r>
            <a:endParaRPr lang="en-US" dirty="0"/>
          </a:p>
        </p:txBody>
      </p:sp>
      <p:sp>
        <p:nvSpPr>
          <p:cNvPr id="4" name="Rectangle 3"/>
          <p:cNvSpPr/>
          <p:nvPr/>
        </p:nvSpPr>
        <p:spPr>
          <a:xfrm>
            <a:off x="4114800" y="457200"/>
            <a:ext cx="769186" cy="369332"/>
          </a:xfrm>
          <a:prstGeom prst="rect">
            <a:avLst/>
          </a:prstGeom>
        </p:spPr>
        <p:txBody>
          <a:bodyPr wrap="none">
            <a:spAutoFit/>
          </a:bodyPr>
          <a:lstStyle/>
          <a:p>
            <a:r>
              <a:rPr lang="en-US" dirty="0" smtClean="0"/>
              <a:t>1.17.8</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from the purport</a:t>
            </a:r>
          </a:p>
        </p:txBody>
      </p:sp>
      <p:sp>
        <p:nvSpPr>
          <p:cNvPr id="3" name="Content Placeholder 2"/>
          <p:cNvSpPr>
            <a:spLocks noGrp="1"/>
          </p:cNvSpPr>
          <p:nvPr>
            <p:ph idx="1"/>
          </p:nvPr>
        </p:nvSpPr>
        <p:spPr/>
        <p:txBody>
          <a:bodyPr>
            <a:normAutofit fontScale="70000" lnSpcReduction="20000"/>
          </a:bodyPr>
          <a:lstStyle/>
          <a:p>
            <a:r>
              <a:rPr lang="en-US" dirty="0"/>
              <a:t>The </a:t>
            </a:r>
            <a:r>
              <a:rPr lang="en-US" sz="4200" dirty="0"/>
              <a:t>protection of the lives of both the human beings and the animals</a:t>
            </a:r>
            <a:r>
              <a:rPr lang="en-US" dirty="0"/>
              <a:t> is the </a:t>
            </a:r>
            <a:r>
              <a:rPr lang="en-US" sz="4200" dirty="0"/>
              <a:t>first and foremost duty </a:t>
            </a:r>
            <a:r>
              <a:rPr lang="en-US" dirty="0"/>
              <a:t>of a </a:t>
            </a:r>
            <a:r>
              <a:rPr lang="en-US" sz="4200" dirty="0"/>
              <a:t>government</a:t>
            </a:r>
            <a:r>
              <a:rPr lang="en-US" dirty="0"/>
              <a:t>. A government must not discriminate in such principles</a:t>
            </a:r>
            <a:r>
              <a:rPr lang="en-US" dirty="0" smtClean="0"/>
              <a:t>.</a:t>
            </a:r>
          </a:p>
          <a:p>
            <a:r>
              <a:rPr lang="en-US" dirty="0" smtClean="0"/>
              <a:t>It </a:t>
            </a:r>
            <a:r>
              <a:rPr lang="en-US" dirty="0"/>
              <a:t>is simply </a:t>
            </a:r>
            <a:r>
              <a:rPr lang="en-US" sz="4600" dirty="0"/>
              <a:t>horrible for a pure-hearted soul </a:t>
            </a:r>
            <a:r>
              <a:rPr lang="en-US" dirty="0"/>
              <a:t>to see </a:t>
            </a:r>
            <a:r>
              <a:rPr lang="en-US" sz="5100" dirty="0"/>
              <a:t>organized animal-killing by the state </a:t>
            </a:r>
            <a:r>
              <a:rPr lang="en-US" dirty="0"/>
              <a:t>in this age of Kali. </a:t>
            </a:r>
            <a:r>
              <a:rPr lang="en-US" dirty="0" err="1"/>
              <a:t>Mahārāja</a:t>
            </a:r>
            <a:r>
              <a:rPr lang="en-US" dirty="0"/>
              <a:t> </a:t>
            </a:r>
            <a:r>
              <a:rPr lang="en-US" dirty="0" err="1"/>
              <a:t>Parīkṣit</a:t>
            </a:r>
            <a:r>
              <a:rPr lang="en-US" dirty="0"/>
              <a:t> was lamenting for the tears in the eyes of the bull, and he was astonished to see such an unprecedented thing in his good kingdom. </a:t>
            </a:r>
            <a:endParaRPr lang="en-US" dirty="0" smtClean="0"/>
          </a:p>
          <a:p>
            <a:r>
              <a:rPr lang="en-US" sz="4200" dirty="0" smtClean="0"/>
              <a:t>Men </a:t>
            </a:r>
            <a:r>
              <a:rPr lang="en-US" sz="4200" dirty="0"/>
              <a:t>and animals were equally protected as far as life was concerned. That is the way in God's kingdom</a:t>
            </a:r>
            <a:r>
              <a:rPr lang="en-US" dirty="0"/>
              <a:t>.</a:t>
            </a:r>
            <a:r>
              <a:rPr lang="en-US" dirty="0"/>
              <a:t> </a:t>
            </a:r>
          </a:p>
        </p:txBody>
      </p:sp>
    </p:spTree>
    <p:extLst>
      <p:ext uri="{BB962C8B-B14F-4D97-AF65-F5344CB8AC3E}">
        <p14:creationId xmlns:p14="http://schemas.microsoft.com/office/powerpoint/2010/main" val="16425611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HH Romapada Swami’s web site</a:t>
            </a:r>
            <a:endParaRPr lang="en-US" dirty="0"/>
          </a:p>
        </p:txBody>
      </p:sp>
      <p:sp>
        <p:nvSpPr>
          <p:cNvPr id="3" name="Content Placeholder 2"/>
          <p:cNvSpPr>
            <a:spLocks noGrp="1"/>
          </p:cNvSpPr>
          <p:nvPr>
            <p:ph idx="1"/>
          </p:nvPr>
        </p:nvSpPr>
        <p:spPr/>
        <p:txBody>
          <a:bodyPr>
            <a:normAutofit/>
          </a:bodyPr>
          <a:lstStyle/>
          <a:p>
            <a:r>
              <a:rPr lang="en-US" sz="2000" b="1" dirty="0" smtClean="0"/>
              <a:t>Maharaj </a:t>
            </a:r>
            <a:r>
              <a:rPr lang="en-US" sz="2000" b="1" dirty="0"/>
              <a:t>Paraksit was protected by Lord Krishna from the womb of Uttara because he was a spotless pure devotee. Now if that is the case: </a:t>
            </a:r>
            <a:br>
              <a:rPr lang="en-US" sz="2000" b="1" dirty="0"/>
            </a:br>
            <a:r>
              <a:rPr lang="en-US" sz="2000" b="1" dirty="0"/>
              <a:t>a) Normally it is </a:t>
            </a:r>
            <a:r>
              <a:rPr lang="en-US" sz="2000" b="1" dirty="0" smtClean="0"/>
              <a:t>told </a:t>
            </a:r>
            <a:r>
              <a:rPr lang="en-US" sz="2000" b="1" dirty="0"/>
              <a:t>that such an elevated devotee doesn't have to take a rebirth and that he goes directly back to Godhead. Why should </a:t>
            </a:r>
            <a:r>
              <a:rPr lang="en-US" sz="2000" b="1" dirty="0" smtClean="0"/>
              <a:t>Pariksit </a:t>
            </a:r>
            <a:r>
              <a:rPr lang="en-US" sz="2000" b="1" dirty="0"/>
              <a:t>Maharaj take a rebirth</a:t>
            </a:r>
            <a:r>
              <a:rPr lang="en-US" sz="2000" b="1" dirty="0" smtClean="0"/>
              <a:t>?</a:t>
            </a:r>
          </a:p>
          <a:p>
            <a:r>
              <a:rPr lang="en-US" sz="2000" dirty="0"/>
              <a:t>The birth and disappearance of a pure devotee are both orchestrated by Krishna's divine will. Much as Krishna Himself takes birth from the womb of Devaki, the birth of pure devotees is under the shelter of internal potency, and they appear amongst us to benefit the conditioned souls</a:t>
            </a:r>
            <a:r>
              <a:rPr lang="en-US" sz="2000" dirty="0" smtClean="0"/>
              <a:t>. </a:t>
            </a:r>
            <a:r>
              <a:rPr lang="en-US" sz="2000" b="1" dirty="0" smtClean="0"/>
              <a:t>SB 1.12.16</a:t>
            </a:r>
            <a:endParaRPr lang="en-US" sz="2000" b="1" dirty="0"/>
          </a:p>
        </p:txBody>
      </p:sp>
    </p:spTree>
    <p:extLst>
      <p:ext uri="{BB962C8B-B14F-4D97-AF65-F5344CB8AC3E}">
        <p14:creationId xmlns:p14="http://schemas.microsoft.com/office/powerpoint/2010/main" val="3035958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Prayers before reciting </a:t>
            </a:r>
            <a:br>
              <a:rPr lang="en-US" dirty="0" smtClean="0"/>
            </a:br>
            <a:r>
              <a:rPr lang="en-US" dirty="0" smtClean="0"/>
              <a:t>Srimad Bhagavatam</a:t>
            </a:r>
            <a:endParaRPr lang="en-US" dirty="0"/>
          </a:p>
        </p:txBody>
      </p:sp>
      <p:sp>
        <p:nvSpPr>
          <p:cNvPr id="3" name="Content Placeholder 2"/>
          <p:cNvSpPr>
            <a:spLocks noGrp="1"/>
          </p:cNvSpPr>
          <p:nvPr>
            <p:ph sz="half" idx="1"/>
          </p:nvPr>
        </p:nvSpPr>
        <p:spPr/>
        <p:txBody>
          <a:bodyPr>
            <a:normAutofit fontScale="40000" lnSpcReduction="20000"/>
          </a:bodyPr>
          <a:lstStyle/>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100" spc="-100" dirty="0">
                <a:solidFill>
                  <a:schemeClr val="tx2"/>
                </a:solidFill>
                <a:latin typeface="+mj-lt"/>
                <a:ea typeface="+mj-ea"/>
                <a:cs typeface="+mj-cs"/>
              </a:rPr>
              <a:t>Om namah bhagavate vasudevaya</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 I offer my obeisances to the Supreme Personality of Godhead, Vasudeva.</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100" spc="-100" dirty="0">
                <a:solidFill>
                  <a:schemeClr val="tx2"/>
                </a:solidFill>
                <a:latin typeface="+mj-lt"/>
                <a:ea typeface="+mj-ea"/>
                <a:cs typeface="+mj-cs"/>
              </a:rPr>
              <a:t>narayanam namaskritya </a:t>
            </a:r>
            <a:br>
              <a:rPr lang="en-US" sz="5100" spc="-100" dirty="0">
                <a:solidFill>
                  <a:schemeClr val="tx2"/>
                </a:solidFill>
                <a:latin typeface="+mj-lt"/>
                <a:ea typeface="+mj-ea"/>
                <a:cs typeface="+mj-cs"/>
              </a:rPr>
            </a:br>
            <a:r>
              <a:rPr lang="en-US" sz="5100" spc="-100" dirty="0">
                <a:solidFill>
                  <a:schemeClr val="tx2"/>
                </a:solidFill>
                <a:latin typeface="+mj-lt"/>
                <a:ea typeface="+mj-ea"/>
                <a:cs typeface="+mj-cs"/>
              </a:rPr>
              <a:t>naram chaiva narottamam</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100" spc="-100" dirty="0">
                <a:solidFill>
                  <a:schemeClr val="tx2"/>
                </a:solidFill>
                <a:latin typeface="+mj-lt"/>
                <a:ea typeface="+mj-ea"/>
                <a:cs typeface="+mj-cs"/>
              </a:rPr>
              <a:t>devim sarasvatim vyasam</a:t>
            </a:r>
            <a:br>
              <a:rPr lang="en-US" sz="5100" spc="-100" dirty="0">
                <a:solidFill>
                  <a:schemeClr val="tx2"/>
                </a:solidFill>
                <a:latin typeface="+mj-lt"/>
                <a:ea typeface="+mj-ea"/>
                <a:cs typeface="+mj-cs"/>
              </a:rPr>
            </a:br>
            <a:r>
              <a:rPr lang="en-US" sz="5100" spc="-100" dirty="0">
                <a:solidFill>
                  <a:schemeClr val="tx2"/>
                </a:solidFill>
                <a:latin typeface="+mj-lt"/>
                <a:ea typeface="+mj-ea"/>
                <a:cs typeface="+mj-cs"/>
              </a:rPr>
              <a:t>tato jayam udirayet</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 Before reciting this Srimad-Bhagavatam, which is the very means of conquest, one should offer respectful obeisances unto the Personality of Godhead, Narayana, unto Nara-narayana Rishi, the supermost human being, unto Mother Sarasvati, the goddess of learning, and unto Srila Vyasadeva, the author. SB 1.2.4</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p:txBody>
      </p:sp>
      <p:sp>
        <p:nvSpPr>
          <p:cNvPr id="4" name="Content Placeholder 3"/>
          <p:cNvSpPr>
            <a:spLocks noGrp="1"/>
          </p:cNvSpPr>
          <p:nvPr>
            <p:ph sz="half" idx="2"/>
          </p:nvPr>
        </p:nvSpPr>
        <p:spPr/>
        <p:txBody>
          <a:bodyPr>
            <a:normAutofit fontScale="40000" lnSpcReduction="20000"/>
          </a:bodyPr>
          <a:lstStyle/>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100" spc="-100" dirty="0">
                <a:solidFill>
                  <a:schemeClr val="tx2"/>
                </a:solidFill>
                <a:latin typeface="+mj-lt"/>
                <a:ea typeface="+mj-ea"/>
                <a:cs typeface="+mj-cs"/>
              </a:rPr>
              <a:t>Shrinvatam sva-kathah krsnah </a:t>
            </a:r>
            <a:br>
              <a:rPr lang="en-US" sz="5100" spc="-100" dirty="0">
                <a:solidFill>
                  <a:schemeClr val="tx2"/>
                </a:solidFill>
                <a:latin typeface="+mj-lt"/>
                <a:ea typeface="+mj-ea"/>
                <a:cs typeface="+mj-cs"/>
              </a:rPr>
            </a:br>
            <a:r>
              <a:rPr lang="en-US" sz="5100" spc="-100" dirty="0">
                <a:solidFill>
                  <a:schemeClr val="tx2"/>
                </a:solidFill>
                <a:latin typeface="+mj-lt"/>
                <a:ea typeface="+mj-ea"/>
                <a:cs typeface="+mj-cs"/>
              </a:rPr>
              <a:t>punya-shravana-kirtanah</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100" spc="-100" dirty="0">
                <a:solidFill>
                  <a:schemeClr val="tx2"/>
                </a:solidFill>
                <a:latin typeface="+mj-lt"/>
                <a:ea typeface="+mj-ea"/>
                <a:cs typeface="+mj-cs"/>
              </a:rPr>
              <a:t>hridy antah stho hy abhadrani </a:t>
            </a:r>
            <a:br>
              <a:rPr lang="en-US" sz="5100" spc="-100" dirty="0">
                <a:solidFill>
                  <a:schemeClr val="tx2"/>
                </a:solidFill>
                <a:latin typeface="+mj-lt"/>
                <a:ea typeface="+mj-ea"/>
                <a:cs typeface="+mj-cs"/>
              </a:rPr>
            </a:br>
            <a:r>
              <a:rPr lang="en-US" sz="5100" spc="-100" dirty="0">
                <a:solidFill>
                  <a:schemeClr val="tx2"/>
                </a:solidFill>
                <a:latin typeface="+mj-lt"/>
                <a:ea typeface="+mj-ea"/>
                <a:cs typeface="+mj-cs"/>
              </a:rPr>
              <a:t>vidhunoti suhrit satam</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 Sri </a:t>
            </a:r>
            <a:r>
              <a:rPr lang="en-US" dirty="0"/>
              <a:t>Krishna, the Personality of Godhead, who is the Paramatma in everyone's heart and the benefactor of the truthful devotee, cleanses desire for material enjoyment from the heart of the devotee who has developed the urge to hear His messages, which are in themselves virtuous when properly heard and chanted. SB 1.2.17</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000" spc="-100" dirty="0">
                <a:solidFill>
                  <a:schemeClr val="tx2"/>
                </a:solidFill>
                <a:latin typeface="+mj-lt"/>
                <a:ea typeface="+mj-ea"/>
                <a:cs typeface="+mj-cs"/>
              </a:rPr>
              <a:t>nashta-prayeshu abhadreshu </a:t>
            </a:r>
            <a:br>
              <a:rPr lang="en-US" sz="5000" spc="-100" dirty="0">
                <a:solidFill>
                  <a:schemeClr val="tx2"/>
                </a:solidFill>
                <a:latin typeface="+mj-lt"/>
                <a:ea typeface="+mj-ea"/>
                <a:cs typeface="+mj-cs"/>
              </a:rPr>
            </a:br>
            <a:r>
              <a:rPr lang="en-US" sz="5000" spc="-100" dirty="0">
                <a:solidFill>
                  <a:schemeClr val="tx2"/>
                </a:solidFill>
                <a:latin typeface="+mj-lt"/>
                <a:ea typeface="+mj-ea"/>
                <a:cs typeface="+mj-cs"/>
              </a:rPr>
              <a:t>nityam bhagavata-sevaya </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000" spc="-100" dirty="0">
                <a:solidFill>
                  <a:schemeClr val="tx2"/>
                </a:solidFill>
                <a:latin typeface="+mj-lt"/>
                <a:ea typeface="+mj-ea"/>
                <a:cs typeface="+mj-cs"/>
              </a:rPr>
              <a:t>bhagavaty uttama-shloke </a:t>
            </a:r>
            <a:br>
              <a:rPr lang="en-US" sz="5000" spc="-100" dirty="0">
                <a:solidFill>
                  <a:schemeClr val="tx2"/>
                </a:solidFill>
                <a:latin typeface="+mj-lt"/>
                <a:ea typeface="+mj-ea"/>
                <a:cs typeface="+mj-cs"/>
              </a:rPr>
            </a:br>
            <a:r>
              <a:rPr lang="en-US" sz="5000" spc="-100" dirty="0">
                <a:solidFill>
                  <a:schemeClr val="tx2"/>
                </a:solidFill>
                <a:latin typeface="+mj-lt"/>
                <a:ea typeface="+mj-ea"/>
                <a:cs typeface="+mj-cs"/>
              </a:rPr>
              <a:t>bhaktir bhavati naishthiki </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 By </a:t>
            </a:r>
            <a:r>
              <a:rPr lang="en-US" dirty="0"/>
              <a:t>regular attendance in classes on the Bhagavatam and by rendering service to the pure devotee, all that is troublesome to the heart is almost completely destroyed, and loving service unto the Personality of Godhead, who is praised with transcendental songs, is established as an irrevocable fact. </a:t>
            </a:r>
          </a:p>
          <a:p>
            <a:endParaRPr lang="en-US" dirty="0"/>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Sri Guru Pranam</a:t>
            </a:r>
            <a:endParaRPr lang="en-US" dirty="0"/>
          </a:p>
        </p:txBody>
      </p:sp>
      <p:sp>
        <p:nvSpPr>
          <p:cNvPr id="3" name="Content Placeholder 2"/>
          <p:cNvSpPr>
            <a:spLocks noGrp="1"/>
          </p:cNvSpPr>
          <p:nvPr>
            <p:ph sz="half" idx="1"/>
          </p:nvPr>
        </p:nvSpPr>
        <p:spPr>
          <a:xfrm>
            <a:off x="457200" y="1524000"/>
            <a:ext cx="3657600" cy="4590288"/>
          </a:xfrm>
        </p:spPr>
        <p:txBody>
          <a:bodyPr>
            <a:normAutofit fontScale="85000" lnSpcReduction="20000"/>
          </a:bodyPr>
          <a:lstStyle/>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Om ajnana-timirandhasya</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jnananjana-shalakaya</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chakshur unmilitam yena</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tasmai shri-guruve namaha</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I was born in the darkest of ignorance, and my spiritual master opened my eyes with the torch of knowledge. I offer my respectful obeisances </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unto him.</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endParaRPr lang="en-US" dirty="0"/>
          </a:p>
        </p:txBody>
      </p:sp>
      <p:sp>
        <p:nvSpPr>
          <p:cNvPr id="4" name="Content Placeholder 3"/>
          <p:cNvSpPr>
            <a:spLocks noGrp="1"/>
          </p:cNvSpPr>
          <p:nvPr>
            <p:ph sz="half" idx="2"/>
          </p:nvPr>
        </p:nvSpPr>
        <p:spPr/>
        <p:txBody>
          <a:bodyPr>
            <a:normAutofit fontScale="85000" lnSpcReduction="20000"/>
          </a:bodyPr>
          <a:lstStyle/>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Mukham karoti vacalam</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pangam langhayate girim</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yat-krpa tam aham vande</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sri gurum dina tarine </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b="1" dirty="0"/>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I offer my respectful obeisances to my </a:t>
            </a:r>
            <a:r>
              <a:rPr lang="en-US" dirty="0" smtClean="0"/>
              <a:t>Spiritual Master</a:t>
            </a:r>
            <a:r>
              <a:rPr lang="en-US" dirty="0"/>
              <a:t>, the deliverer of fallen souls, </a:t>
            </a:r>
            <a:r>
              <a:rPr lang="en-US" dirty="0" smtClean="0"/>
              <a:t>whose mercy </a:t>
            </a:r>
            <a:r>
              <a:rPr lang="en-US" dirty="0"/>
              <a:t>turns the dumb into eloquent speakers</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and </a:t>
            </a:r>
            <a:r>
              <a:rPr lang="en-US" dirty="0"/>
              <a:t>enables the lame to cross mountains.</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445891561"/>
              </p:ext>
            </p:extLst>
          </p:nvPr>
        </p:nvGraphicFramePr>
        <p:xfrm>
          <a:off x="457200" y="2289651"/>
          <a:ext cx="8229600" cy="3349752"/>
        </p:xfrm>
        <a:graphic>
          <a:graphicData uri="http://schemas.openxmlformats.org/drawingml/2006/table">
            <a:tbl>
              <a:tblPr/>
              <a:tblGrid>
                <a:gridCol w="3962400"/>
                <a:gridCol w="4267200"/>
              </a:tblGrid>
              <a:tr h="0">
                <a:tc>
                  <a:txBody>
                    <a:bodyPr/>
                    <a:lstStyle/>
                    <a:p>
                      <a:endParaRPr lang="en-US" dirty="0"/>
                    </a:p>
                  </a:txBody>
                  <a:tcPr marL="19050" marR="19050" marT="19050" marB="19050">
                    <a:lnL>
                      <a:noFill/>
                    </a:lnL>
                    <a:lnR>
                      <a:noFill/>
                    </a:lnR>
                    <a:lnT>
                      <a:noFill/>
                    </a:lnT>
                    <a:lnB>
                      <a:noFill/>
                    </a:lnB>
                  </a:tcPr>
                </a:tc>
                <a:tc>
                  <a:txBody>
                    <a:bodyPr/>
                    <a:lstStyle/>
                    <a:p>
                      <a:endParaRPr lang="en-US" dirty="0"/>
                    </a:p>
                    <a:p>
                      <a:pPr marL="0" indent="0" algn="l" defTabSz="914400" rtl="0" eaLnBrk="1" latinLnBrk="0" hangingPunct="1">
                        <a:lnSpc>
                          <a:spcPct val="80000"/>
                        </a:lnSpc>
                        <a:spcBef>
                          <a:spcPct val="20000"/>
                        </a:spcBef>
                        <a:spcAft>
                          <a:spcPct val="0"/>
                        </a:spcAft>
                        <a:buFont typeface="Arial" pitchFamily="34"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600" kern="1200" spc="-100" dirty="0">
                          <a:solidFill>
                            <a:schemeClr val="tx2"/>
                          </a:solidFill>
                          <a:latin typeface="+mj-lt"/>
                          <a:ea typeface="+mj-ea"/>
                          <a:cs typeface="+mj-cs"/>
                        </a:rPr>
                        <a:t>nama om vishnu-padaya</a:t>
                      </a:r>
                      <a:br>
                        <a:rPr lang="en-US" sz="2600" kern="1200" spc="-100" dirty="0">
                          <a:solidFill>
                            <a:schemeClr val="tx2"/>
                          </a:solidFill>
                          <a:latin typeface="+mj-lt"/>
                          <a:ea typeface="+mj-ea"/>
                          <a:cs typeface="+mj-cs"/>
                        </a:rPr>
                      </a:br>
                      <a:r>
                        <a:rPr lang="en-US" sz="2600" kern="1200" spc="-100" dirty="0">
                          <a:solidFill>
                            <a:schemeClr val="tx2"/>
                          </a:solidFill>
                          <a:latin typeface="+mj-lt"/>
                          <a:ea typeface="+mj-ea"/>
                          <a:cs typeface="+mj-cs"/>
                        </a:rPr>
                        <a:t>krishna-preshthaya bhu-tale</a:t>
                      </a:r>
                      <a:br>
                        <a:rPr lang="en-US" sz="2600" kern="1200" spc="-100" dirty="0">
                          <a:solidFill>
                            <a:schemeClr val="tx2"/>
                          </a:solidFill>
                          <a:latin typeface="+mj-lt"/>
                          <a:ea typeface="+mj-ea"/>
                          <a:cs typeface="+mj-cs"/>
                        </a:rPr>
                      </a:br>
                      <a:r>
                        <a:rPr lang="en-US" sz="2600" kern="1200" spc="-100" dirty="0">
                          <a:solidFill>
                            <a:schemeClr val="tx2"/>
                          </a:solidFill>
                          <a:latin typeface="+mj-lt"/>
                          <a:ea typeface="+mj-ea"/>
                          <a:cs typeface="+mj-cs"/>
                        </a:rPr>
                        <a:t>srimate bhaktivedanta</a:t>
                      </a:r>
                      <a:br>
                        <a:rPr lang="en-US" sz="2600" kern="1200" spc="-100" dirty="0">
                          <a:solidFill>
                            <a:schemeClr val="tx2"/>
                          </a:solidFill>
                          <a:latin typeface="+mj-lt"/>
                          <a:ea typeface="+mj-ea"/>
                          <a:cs typeface="+mj-cs"/>
                        </a:rPr>
                      </a:br>
                      <a:r>
                        <a:rPr lang="en-US" sz="2600" kern="1200" spc="-100" dirty="0">
                          <a:solidFill>
                            <a:schemeClr val="tx2"/>
                          </a:solidFill>
                          <a:latin typeface="+mj-lt"/>
                          <a:ea typeface="+mj-ea"/>
                          <a:cs typeface="+mj-cs"/>
                        </a:rPr>
                        <a:t>swamin iti namine</a:t>
                      </a:r>
                    </a:p>
                    <a:p>
                      <a:pPr marL="0" indent="0" algn="l" defTabSz="914400" rtl="0" eaLnBrk="1" latinLnBrk="0" hangingPunct="1">
                        <a:lnSpc>
                          <a:spcPct val="80000"/>
                        </a:lnSpc>
                        <a:spcBef>
                          <a:spcPct val="20000"/>
                        </a:spcBef>
                        <a:spcAft>
                          <a:spcPct val="0"/>
                        </a:spcAft>
                        <a:buFont typeface="Arial" pitchFamily="34"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600" kern="1200" spc="-100" dirty="0">
                          <a:solidFill>
                            <a:schemeClr val="tx2"/>
                          </a:solidFill>
                          <a:latin typeface="+mj-lt"/>
                          <a:ea typeface="+mj-ea"/>
                          <a:cs typeface="+mj-cs"/>
                        </a:rPr>
                        <a:t> </a:t>
                      </a:r>
                    </a:p>
                    <a:p>
                      <a:pPr marL="0" indent="0" algn="l" defTabSz="914400" rtl="0" eaLnBrk="1" latinLnBrk="0" hangingPunct="1">
                        <a:lnSpc>
                          <a:spcPct val="80000"/>
                        </a:lnSpc>
                        <a:spcBef>
                          <a:spcPct val="20000"/>
                        </a:spcBef>
                        <a:spcAft>
                          <a:spcPct val="0"/>
                        </a:spcAft>
                        <a:buFont typeface="Arial" pitchFamily="34"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600" kern="1200" spc="-100" dirty="0">
                          <a:solidFill>
                            <a:schemeClr val="tx2"/>
                          </a:solidFill>
                          <a:latin typeface="+mj-lt"/>
                          <a:ea typeface="+mj-ea"/>
                          <a:cs typeface="+mj-cs"/>
                        </a:rPr>
                        <a:t>namaste saraswati deve</a:t>
                      </a:r>
                      <a:br>
                        <a:rPr lang="en-US" sz="2600" kern="1200" spc="-100" dirty="0">
                          <a:solidFill>
                            <a:schemeClr val="tx2"/>
                          </a:solidFill>
                          <a:latin typeface="+mj-lt"/>
                          <a:ea typeface="+mj-ea"/>
                          <a:cs typeface="+mj-cs"/>
                        </a:rPr>
                      </a:br>
                      <a:r>
                        <a:rPr lang="en-US" sz="2600" kern="1200" spc="-100" dirty="0">
                          <a:solidFill>
                            <a:schemeClr val="tx2"/>
                          </a:solidFill>
                          <a:latin typeface="+mj-lt"/>
                          <a:ea typeface="+mj-ea"/>
                          <a:cs typeface="+mj-cs"/>
                        </a:rPr>
                        <a:t>gaura-vani-pracharine</a:t>
                      </a:r>
                      <a:br>
                        <a:rPr lang="en-US" sz="2600" kern="1200" spc="-100" dirty="0">
                          <a:solidFill>
                            <a:schemeClr val="tx2"/>
                          </a:solidFill>
                          <a:latin typeface="+mj-lt"/>
                          <a:ea typeface="+mj-ea"/>
                          <a:cs typeface="+mj-cs"/>
                        </a:rPr>
                      </a:br>
                      <a:r>
                        <a:rPr lang="en-US" sz="2600" kern="1200" spc="-100" dirty="0">
                          <a:solidFill>
                            <a:schemeClr val="tx2"/>
                          </a:solidFill>
                          <a:latin typeface="+mj-lt"/>
                          <a:ea typeface="+mj-ea"/>
                          <a:cs typeface="+mj-cs"/>
                        </a:rPr>
                        <a:t>nirvishesha-shunyavadi</a:t>
                      </a:r>
                      <a:br>
                        <a:rPr lang="en-US" sz="2600" kern="1200" spc="-100" dirty="0">
                          <a:solidFill>
                            <a:schemeClr val="tx2"/>
                          </a:solidFill>
                          <a:latin typeface="+mj-lt"/>
                          <a:ea typeface="+mj-ea"/>
                          <a:cs typeface="+mj-cs"/>
                        </a:rPr>
                      </a:br>
                      <a:r>
                        <a:rPr lang="en-US" sz="2600" kern="1200" spc="-100" dirty="0">
                          <a:solidFill>
                            <a:schemeClr val="tx2"/>
                          </a:solidFill>
                          <a:latin typeface="+mj-lt"/>
                          <a:ea typeface="+mj-ea"/>
                          <a:cs typeface="+mj-cs"/>
                        </a:rPr>
                        <a:t>pashchatya-desha-tarine</a:t>
                      </a:r>
                    </a:p>
                  </a:txBody>
                  <a:tcPr marL="19050" marR="19050" marT="19050" marB="19050">
                    <a:lnL>
                      <a:noFill/>
                    </a:lnL>
                    <a:lnR>
                      <a:noFill/>
                    </a:lnR>
                    <a:lnB>
                      <a:noFill/>
                    </a:lnB>
                  </a:tcPr>
                </a:tc>
              </a:tr>
            </a:tbl>
          </a:graphicData>
        </a:graphic>
      </p:graphicFrame>
      <p:pic>
        <p:nvPicPr>
          <p:cNvPr id="2049" name="Picture 1" descr="http://www.harekrishnatemple.com/images/respectstoS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775" y="2819400"/>
            <a:ext cx="3333750" cy="2657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44401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828800" y="1295400"/>
            <a:ext cx="5257800" cy="1905000"/>
          </a:xfrm>
        </p:spPr>
        <p:txBody>
          <a:bodyPr>
            <a:normAutofit fontScale="90000"/>
          </a:bodyPr>
          <a:lstStyle/>
          <a:p>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spc="-100" dirty="0" err="1">
                <a:solidFill>
                  <a:schemeClr val="tx2"/>
                </a:solidFill>
              </a:rPr>
              <a:t>sūta</a:t>
            </a:r>
            <a:r>
              <a:rPr lang="en-US" sz="2700" spc="-100" dirty="0">
                <a:solidFill>
                  <a:schemeClr val="tx2"/>
                </a:solidFill>
              </a:rPr>
              <a:t> </a:t>
            </a:r>
            <a:r>
              <a:rPr lang="en-US" sz="2700" spc="-100" dirty="0" err="1">
                <a:solidFill>
                  <a:schemeClr val="tx2"/>
                </a:solidFill>
              </a:rPr>
              <a:t>uvāca</a:t>
            </a:r>
            <a:r>
              <a:rPr lang="en-US" sz="2700" spc="-100" dirty="0">
                <a:solidFill>
                  <a:schemeClr val="tx2"/>
                </a:solidFill>
              </a:rPr>
              <a:t/>
            </a:r>
            <a:br>
              <a:rPr lang="en-US" sz="2700" spc="-100" dirty="0">
                <a:solidFill>
                  <a:schemeClr val="tx2"/>
                </a:solidFill>
              </a:rPr>
            </a:br>
            <a:r>
              <a:rPr lang="en-US" sz="2700" spc="-100" dirty="0" err="1">
                <a:solidFill>
                  <a:schemeClr val="tx2"/>
                </a:solidFill>
              </a:rPr>
              <a:t>tatra</a:t>
            </a:r>
            <a:r>
              <a:rPr lang="en-US" sz="2700" spc="-100" dirty="0">
                <a:solidFill>
                  <a:schemeClr val="tx2"/>
                </a:solidFill>
              </a:rPr>
              <a:t> go-</a:t>
            </a:r>
            <a:r>
              <a:rPr lang="en-US" sz="2700" spc="-100" dirty="0" err="1">
                <a:solidFill>
                  <a:schemeClr val="tx2"/>
                </a:solidFill>
              </a:rPr>
              <a:t>mithunam</a:t>
            </a:r>
            <a:r>
              <a:rPr lang="en-US" sz="2700" spc="-100" dirty="0">
                <a:solidFill>
                  <a:schemeClr val="tx2"/>
                </a:solidFill>
              </a:rPr>
              <a:t>́ </a:t>
            </a:r>
            <a:r>
              <a:rPr lang="en-US" sz="2700" spc="-100" dirty="0" err="1">
                <a:solidFill>
                  <a:schemeClr val="tx2"/>
                </a:solidFill>
              </a:rPr>
              <a:t>rājā</a:t>
            </a:r>
            <a:r>
              <a:rPr lang="en-US" sz="2700" spc="-100" dirty="0">
                <a:solidFill>
                  <a:schemeClr val="tx2"/>
                </a:solidFill>
              </a:rPr>
              <a:t/>
            </a:r>
            <a:br>
              <a:rPr lang="en-US" sz="2700" spc="-100" dirty="0">
                <a:solidFill>
                  <a:schemeClr val="tx2"/>
                </a:solidFill>
              </a:rPr>
            </a:br>
            <a:r>
              <a:rPr lang="en-US" sz="2700" spc="-100" dirty="0" err="1">
                <a:solidFill>
                  <a:schemeClr val="tx2"/>
                </a:solidFill>
              </a:rPr>
              <a:t>hanyamānam</a:t>
            </a:r>
            <a:r>
              <a:rPr lang="en-US" sz="2700" spc="-100" dirty="0">
                <a:solidFill>
                  <a:schemeClr val="tx2"/>
                </a:solidFill>
              </a:rPr>
              <a:t> </a:t>
            </a:r>
            <a:r>
              <a:rPr lang="en-US" sz="2700" spc="-100" dirty="0" err="1">
                <a:solidFill>
                  <a:schemeClr val="tx2"/>
                </a:solidFill>
              </a:rPr>
              <a:t>anāthavat</a:t>
            </a:r>
            <a:r>
              <a:rPr lang="en-US" sz="2700" spc="-100" dirty="0">
                <a:solidFill>
                  <a:schemeClr val="tx2"/>
                </a:solidFill>
              </a:rPr>
              <a:t/>
            </a:r>
            <a:br>
              <a:rPr lang="en-US" sz="2700" spc="-100" dirty="0">
                <a:solidFill>
                  <a:schemeClr val="tx2"/>
                </a:solidFill>
              </a:rPr>
            </a:br>
            <a:r>
              <a:rPr lang="en-US" sz="2700" spc="-100" dirty="0" err="1">
                <a:solidFill>
                  <a:schemeClr val="tx2"/>
                </a:solidFill>
              </a:rPr>
              <a:t>daṇḍa-hastam</a:t>
            </a:r>
            <a:r>
              <a:rPr lang="en-US" sz="2700" spc="-100" dirty="0">
                <a:solidFill>
                  <a:schemeClr val="tx2"/>
                </a:solidFill>
              </a:rPr>
              <a:t>́ </a:t>
            </a:r>
            <a:r>
              <a:rPr lang="en-US" sz="2700" spc="-100" dirty="0" err="1">
                <a:solidFill>
                  <a:schemeClr val="tx2"/>
                </a:solidFill>
              </a:rPr>
              <a:t>ca</a:t>
            </a:r>
            <a:r>
              <a:rPr lang="en-US" sz="2700" spc="-100" dirty="0">
                <a:solidFill>
                  <a:schemeClr val="tx2"/>
                </a:solidFill>
              </a:rPr>
              <a:t> </a:t>
            </a:r>
            <a:r>
              <a:rPr lang="en-US" sz="2700" spc="-100" dirty="0" err="1">
                <a:solidFill>
                  <a:schemeClr val="tx2"/>
                </a:solidFill>
              </a:rPr>
              <a:t>vṛṣalam</a:t>
            </a:r>
            <a:r>
              <a:rPr lang="en-US" sz="2700" spc="-100" dirty="0">
                <a:solidFill>
                  <a:schemeClr val="tx2"/>
                </a:solidFill>
              </a:rPr>
              <a:t>́</a:t>
            </a:r>
            <a:br>
              <a:rPr lang="en-US" sz="2700" spc="-100" dirty="0">
                <a:solidFill>
                  <a:schemeClr val="tx2"/>
                </a:solidFill>
              </a:rPr>
            </a:br>
            <a:r>
              <a:rPr lang="en-US" sz="2700" spc="-100" dirty="0" err="1">
                <a:solidFill>
                  <a:schemeClr val="tx2"/>
                </a:solidFill>
              </a:rPr>
              <a:t>dadṛśe</a:t>
            </a:r>
            <a:r>
              <a:rPr lang="en-US" sz="2700" spc="-100" dirty="0">
                <a:solidFill>
                  <a:schemeClr val="tx2"/>
                </a:solidFill>
              </a:rPr>
              <a:t> </a:t>
            </a:r>
            <a:r>
              <a:rPr lang="en-US" sz="2700" spc="-100" dirty="0" err="1">
                <a:solidFill>
                  <a:schemeClr val="tx2"/>
                </a:solidFill>
              </a:rPr>
              <a:t>nṛpa-lāñchanam</a:t>
            </a:r>
            <a:r>
              <a:rPr lang="en-US" sz="2700" spc="-100" dirty="0">
                <a:solidFill>
                  <a:schemeClr val="tx2"/>
                </a:solidFill>
              </a:rPr>
              <a:t/>
            </a:r>
            <a:br>
              <a:rPr lang="en-US" sz="2700" spc="-100" dirty="0">
                <a:solidFill>
                  <a:schemeClr val="tx2"/>
                </a:solidFill>
              </a:rPr>
            </a:br>
            <a:r>
              <a:rPr lang="en-US" sz="2700" dirty="0" smtClean="0"/>
              <a:t/>
            </a:r>
            <a:br>
              <a:rPr lang="en-US" sz="2700" dirty="0" smtClean="0"/>
            </a:br>
            <a:r>
              <a:rPr lang="vi-VN" dirty="0" smtClean="0"/>
              <a:t/>
            </a:r>
            <a:br>
              <a:rPr lang="vi-VN" dirty="0" smtClean="0"/>
            </a:br>
            <a:endParaRPr lang="en-US" dirty="0"/>
          </a:p>
        </p:txBody>
      </p:sp>
      <p:sp>
        <p:nvSpPr>
          <p:cNvPr id="4" name="Rectangle 3"/>
          <p:cNvSpPr/>
          <p:nvPr/>
        </p:nvSpPr>
        <p:spPr>
          <a:xfrm>
            <a:off x="1981200" y="3352800"/>
            <a:ext cx="4572000" cy="1200329"/>
          </a:xfrm>
          <a:prstGeom prst="rect">
            <a:avLst/>
          </a:prstGeom>
        </p:spPr>
        <p:txBody>
          <a:bodyPr>
            <a:spAutoFit/>
          </a:bodyPr>
          <a:lstStyle/>
          <a:p>
            <a:pPr algn="ctr"/>
            <a:r>
              <a:rPr lang="en-US" dirty="0" err="1"/>
              <a:t>Sūta</a:t>
            </a:r>
            <a:r>
              <a:rPr lang="en-US" dirty="0"/>
              <a:t> </a:t>
            </a:r>
            <a:r>
              <a:rPr lang="en-US" dirty="0" err="1"/>
              <a:t>Gosvāmī</a:t>
            </a:r>
            <a:r>
              <a:rPr lang="en-US" dirty="0"/>
              <a:t> said: After reaching that place, </a:t>
            </a:r>
            <a:r>
              <a:rPr lang="en-US" dirty="0" err="1"/>
              <a:t>Mahārāja</a:t>
            </a:r>
            <a:r>
              <a:rPr lang="en-US" dirty="0"/>
              <a:t> </a:t>
            </a:r>
            <a:r>
              <a:rPr lang="en-US" dirty="0" err="1"/>
              <a:t>Parīkṣit</a:t>
            </a:r>
            <a:r>
              <a:rPr lang="en-US" dirty="0"/>
              <a:t> observed that a lower-caste </a:t>
            </a:r>
            <a:r>
              <a:rPr lang="en-US" dirty="0" err="1"/>
              <a:t>śūdra</a:t>
            </a:r>
            <a:r>
              <a:rPr lang="en-US" dirty="0"/>
              <a:t>, dressed like a king, was beating a cow and a bull with a club, as if they had no owner.</a:t>
            </a:r>
          </a:p>
        </p:txBody>
      </p:sp>
      <p:sp>
        <p:nvSpPr>
          <p:cNvPr id="5" name="Rectangle 4"/>
          <p:cNvSpPr/>
          <p:nvPr/>
        </p:nvSpPr>
        <p:spPr>
          <a:xfrm>
            <a:off x="4191000" y="609600"/>
            <a:ext cx="769186" cy="369332"/>
          </a:xfrm>
          <a:prstGeom prst="rect">
            <a:avLst/>
          </a:prstGeom>
        </p:spPr>
        <p:txBody>
          <a:bodyPr wrap="none">
            <a:spAutoFit/>
          </a:bodyPr>
          <a:lstStyle/>
          <a:p>
            <a:pPr algn="ctr"/>
            <a:r>
              <a:rPr lang="en-US" dirty="0" smtClean="0"/>
              <a:t>1.17.1</a:t>
            </a:r>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from the purport</a:t>
            </a:r>
          </a:p>
        </p:txBody>
      </p:sp>
      <p:sp>
        <p:nvSpPr>
          <p:cNvPr id="3" name="Content Placeholder 2"/>
          <p:cNvSpPr>
            <a:spLocks noGrp="1"/>
          </p:cNvSpPr>
          <p:nvPr>
            <p:ph idx="1"/>
          </p:nvPr>
        </p:nvSpPr>
        <p:spPr/>
        <p:txBody>
          <a:bodyPr>
            <a:normAutofit fontScale="47500" lnSpcReduction="20000"/>
          </a:bodyPr>
          <a:lstStyle/>
          <a:p>
            <a:r>
              <a:rPr lang="en-US" dirty="0"/>
              <a:t>The principal sign of the age of Kali is that lower-caste </a:t>
            </a:r>
            <a:r>
              <a:rPr lang="en-US" dirty="0" err="1"/>
              <a:t>śūdras</a:t>
            </a:r>
            <a:r>
              <a:rPr lang="en-US" dirty="0"/>
              <a:t>, i.e., </a:t>
            </a:r>
            <a:r>
              <a:rPr lang="en-US" sz="5100" dirty="0"/>
              <a:t>men without </a:t>
            </a:r>
            <a:r>
              <a:rPr lang="en-US" sz="5100" dirty="0" err="1"/>
              <a:t>brahminical</a:t>
            </a:r>
            <a:r>
              <a:rPr lang="en-US" sz="5100" dirty="0"/>
              <a:t> culture and spiritual initiation,</a:t>
            </a:r>
            <a:r>
              <a:rPr lang="en-US" dirty="0"/>
              <a:t> </a:t>
            </a:r>
            <a:r>
              <a:rPr lang="en-US" sz="5100" dirty="0"/>
              <a:t>will be dressed like administrators or kings</a:t>
            </a:r>
            <a:r>
              <a:rPr lang="en-US" dirty="0"/>
              <a:t>, and the principal business of such non-</a:t>
            </a:r>
            <a:r>
              <a:rPr lang="en-US" dirty="0" err="1"/>
              <a:t>kṣatriya</a:t>
            </a:r>
            <a:r>
              <a:rPr lang="en-US" dirty="0"/>
              <a:t> rulers will be to kill the innocent animals, especially the cows and the bulls, who shall be unprotected by their masters, the bona fide </a:t>
            </a:r>
            <a:r>
              <a:rPr lang="en-US" dirty="0" err="1"/>
              <a:t>vaiśyas</a:t>
            </a:r>
            <a:r>
              <a:rPr lang="en-US" dirty="0"/>
              <a:t>, the mercantile community</a:t>
            </a:r>
            <a:r>
              <a:rPr lang="en-US" dirty="0" smtClean="0"/>
              <a:t>.</a:t>
            </a:r>
          </a:p>
          <a:p>
            <a:r>
              <a:rPr lang="en-US" dirty="0" smtClean="0"/>
              <a:t> </a:t>
            </a:r>
            <a:r>
              <a:rPr lang="en-US" dirty="0"/>
              <a:t>In the Bhagavad-</a:t>
            </a:r>
            <a:r>
              <a:rPr lang="en-US" dirty="0" err="1"/>
              <a:t>gītā</a:t>
            </a:r>
            <a:r>
              <a:rPr lang="en-US" dirty="0"/>
              <a:t> (18.44), it is said that the </a:t>
            </a:r>
            <a:r>
              <a:rPr lang="en-US" sz="5100" dirty="0" err="1"/>
              <a:t>vaiśyas</a:t>
            </a:r>
            <a:r>
              <a:rPr lang="en-US" sz="5100" dirty="0"/>
              <a:t> are meant to deal in agriculture, cow protection and trade. </a:t>
            </a:r>
            <a:r>
              <a:rPr lang="en-US" dirty="0"/>
              <a:t>In the age of Kali, the degraded </a:t>
            </a:r>
            <a:r>
              <a:rPr lang="en-US" dirty="0" err="1"/>
              <a:t>vaiśyas</a:t>
            </a:r>
            <a:r>
              <a:rPr lang="en-US" dirty="0"/>
              <a:t>, the mercantile men, are engaged in supplying cows to slaughterhouses. </a:t>
            </a:r>
            <a:endParaRPr lang="en-US" dirty="0" smtClean="0"/>
          </a:p>
          <a:p>
            <a:r>
              <a:rPr lang="en-US" dirty="0" smtClean="0"/>
              <a:t>The </a:t>
            </a:r>
            <a:r>
              <a:rPr lang="en-US" dirty="0" err="1"/>
              <a:t>kṣatriyas</a:t>
            </a:r>
            <a:r>
              <a:rPr lang="en-US" dirty="0"/>
              <a:t> are meant to protect the citizens of the state, whereas the </a:t>
            </a:r>
            <a:r>
              <a:rPr lang="en-US" dirty="0" err="1"/>
              <a:t>vaiśyas</a:t>
            </a:r>
            <a:r>
              <a:rPr lang="en-US" dirty="0"/>
              <a:t> are meant to </a:t>
            </a:r>
            <a:r>
              <a:rPr lang="en-US" sz="5100" dirty="0"/>
              <a:t>protect the cows and bulls and utilize them to produce grains and milk</a:t>
            </a:r>
            <a:r>
              <a:rPr lang="en-US" dirty="0"/>
              <a:t>. The cow is meant to deliver milk, and the bull is meant to produce grains. </a:t>
            </a:r>
            <a:endParaRPr lang="en-US" dirty="0" smtClean="0"/>
          </a:p>
          <a:p>
            <a:r>
              <a:rPr lang="en-US" dirty="0" smtClean="0"/>
              <a:t>But </a:t>
            </a:r>
            <a:r>
              <a:rPr lang="en-US" dirty="0"/>
              <a:t>in the age of Kali, </a:t>
            </a:r>
            <a:r>
              <a:rPr lang="en-US" sz="5900" dirty="0"/>
              <a:t>the </a:t>
            </a:r>
            <a:r>
              <a:rPr lang="en-US" sz="5900" dirty="0" err="1"/>
              <a:t>śūdra</a:t>
            </a:r>
            <a:r>
              <a:rPr lang="en-US" sz="5900" dirty="0"/>
              <a:t> class of men are in the posts of administrators</a:t>
            </a:r>
            <a:r>
              <a:rPr lang="en-US" dirty="0"/>
              <a:t>, and the cows and bulls, or the mothers and the fathers</a:t>
            </a:r>
            <a:r>
              <a:rPr lang="en-US" sz="5900" dirty="0"/>
              <a:t>, unprotected by the </a:t>
            </a:r>
            <a:r>
              <a:rPr lang="en-US" sz="5900" dirty="0" err="1"/>
              <a:t>vaiśyas</a:t>
            </a:r>
            <a:r>
              <a:rPr lang="en-US" sz="5900" dirty="0"/>
              <a:t>,</a:t>
            </a:r>
            <a:r>
              <a:rPr lang="en-US" dirty="0"/>
              <a:t> are subjected to the slaughterhouses organized by the </a:t>
            </a:r>
            <a:r>
              <a:rPr lang="en-US" dirty="0" err="1"/>
              <a:t>śūdra</a:t>
            </a:r>
            <a:r>
              <a:rPr lang="en-US" dirty="0"/>
              <a:t> administrators.</a:t>
            </a:r>
            <a:endParaRPr lang="en-US" dirty="0"/>
          </a:p>
        </p:txBody>
      </p:sp>
    </p:spTree>
    <p:extLst>
      <p:ext uri="{BB962C8B-B14F-4D97-AF65-F5344CB8AC3E}">
        <p14:creationId xmlns:p14="http://schemas.microsoft.com/office/powerpoint/2010/main" val="2664319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81200" y="1066800"/>
            <a:ext cx="4572000" cy="1569660"/>
          </a:xfrm>
          <a:prstGeom prst="rect">
            <a:avLst/>
          </a:prstGeom>
        </p:spPr>
        <p:txBody>
          <a:bodyPr>
            <a:spAutoFit/>
          </a:bodyPr>
          <a:lstStyle/>
          <a:p>
            <a:pPr algn="ctr"/>
            <a:r>
              <a:rPr lang="en-US" sz="2400" spc="-100" dirty="0" err="1">
                <a:solidFill>
                  <a:schemeClr val="tx2"/>
                </a:solidFill>
                <a:latin typeface="+mj-lt"/>
                <a:ea typeface="+mj-ea"/>
                <a:cs typeface="+mj-cs"/>
              </a:rPr>
              <a:t>vṛṣam</a:t>
            </a:r>
            <a:r>
              <a:rPr lang="en-US" sz="2400" spc="-100" dirty="0">
                <a:solidFill>
                  <a:schemeClr val="tx2"/>
                </a:solidFill>
                <a:latin typeface="+mj-lt"/>
                <a:ea typeface="+mj-ea"/>
                <a:cs typeface="+mj-cs"/>
              </a:rPr>
              <a:t>́ </a:t>
            </a:r>
            <a:r>
              <a:rPr lang="en-US" sz="2400" spc="-100" dirty="0" err="1">
                <a:solidFill>
                  <a:schemeClr val="tx2"/>
                </a:solidFill>
                <a:latin typeface="+mj-lt"/>
                <a:ea typeface="+mj-ea"/>
                <a:cs typeface="+mj-cs"/>
              </a:rPr>
              <a:t>mṛṇāla-dhavalam</a:t>
            </a:r>
            <a:r>
              <a:rPr lang="en-US" sz="2400" spc="-100" dirty="0">
                <a:solidFill>
                  <a:schemeClr val="tx2"/>
                </a:solidFill>
                <a:latin typeface="+mj-lt"/>
                <a:ea typeface="+mj-ea"/>
                <a:cs typeface="+mj-cs"/>
              </a:rPr>
              <a:t>́</a:t>
            </a:r>
          </a:p>
          <a:p>
            <a:pPr algn="ctr"/>
            <a:r>
              <a:rPr lang="en-US" sz="2400" spc="-100" dirty="0" err="1">
                <a:solidFill>
                  <a:schemeClr val="tx2"/>
                </a:solidFill>
                <a:latin typeface="+mj-lt"/>
                <a:ea typeface="+mj-ea"/>
                <a:cs typeface="+mj-cs"/>
              </a:rPr>
              <a:t>mehantam</a:t>
            </a:r>
            <a:r>
              <a:rPr lang="en-US" sz="2400" spc="-100" dirty="0">
                <a:solidFill>
                  <a:schemeClr val="tx2"/>
                </a:solidFill>
                <a:latin typeface="+mj-lt"/>
                <a:ea typeface="+mj-ea"/>
                <a:cs typeface="+mj-cs"/>
              </a:rPr>
              <a:t> </a:t>
            </a:r>
            <a:r>
              <a:rPr lang="en-US" sz="2400" spc="-100" dirty="0" err="1">
                <a:solidFill>
                  <a:schemeClr val="tx2"/>
                </a:solidFill>
                <a:latin typeface="+mj-lt"/>
                <a:ea typeface="+mj-ea"/>
                <a:cs typeface="+mj-cs"/>
              </a:rPr>
              <a:t>iva</a:t>
            </a:r>
            <a:r>
              <a:rPr lang="en-US" sz="2400" spc="-100" dirty="0">
                <a:solidFill>
                  <a:schemeClr val="tx2"/>
                </a:solidFill>
                <a:latin typeface="+mj-lt"/>
                <a:ea typeface="+mj-ea"/>
                <a:cs typeface="+mj-cs"/>
              </a:rPr>
              <a:t> </a:t>
            </a:r>
            <a:r>
              <a:rPr lang="en-US" sz="2400" spc="-100" dirty="0" err="1">
                <a:solidFill>
                  <a:schemeClr val="tx2"/>
                </a:solidFill>
                <a:latin typeface="+mj-lt"/>
                <a:ea typeface="+mj-ea"/>
                <a:cs typeface="+mj-cs"/>
              </a:rPr>
              <a:t>bibhyatam</a:t>
            </a:r>
            <a:endParaRPr lang="en-US" sz="2400" spc="-100" dirty="0">
              <a:solidFill>
                <a:schemeClr val="tx2"/>
              </a:solidFill>
              <a:latin typeface="+mj-lt"/>
              <a:ea typeface="+mj-ea"/>
              <a:cs typeface="+mj-cs"/>
            </a:endParaRPr>
          </a:p>
          <a:p>
            <a:pPr algn="ctr"/>
            <a:r>
              <a:rPr lang="en-US" sz="2400" spc="-100" dirty="0" err="1">
                <a:solidFill>
                  <a:schemeClr val="tx2"/>
                </a:solidFill>
                <a:latin typeface="+mj-lt"/>
                <a:ea typeface="+mj-ea"/>
                <a:cs typeface="+mj-cs"/>
              </a:rPr>
              <a:t>vepamānam</a:t>
            </a:r>
            <a:r>
              <a:rPr lang="en-US" sz="2400" spc="-100" dirty="0">
                <a:solidFill>
                  <a:schemeClr val="tx2"/>
                </a:solidFill>
                <a:latin typeface="+mj-lt"/>
                <a:ea typeface="+mj-ea"/>
                <a:cs typeface="+mj-cs"/>
              </a:rPr>
              <a:t>́ </a:t>
            </a:r>
            <a:r>
              <a:rPr lang="en-US" sz="2400" spc="-100" dirty="0" err="1">
                <a:solidFill>
                  <a:schemeClr val="tx2"/>
                </a:solidFill>
                <a:latin typeface="+mj-lt"/>
                <a:ea typeface="+mj-ea"/>
                <a:cs typeface="+mj-cs"/>
              </a:rPr>
              <a:t>padaikena</a:t>
            </a:r>
            <a:endParaRPr lang="en-US" sz="2400" spc="-100" dirty="0">
              <a:solidFill>
                <a:schemeClr val="tx2"/>
              </a:solidFill>
              <a:latin typeface="+mj-lt"/>
              <a:ea typeface="+mj-ea"/>
              <a:cs typeface="+mj-cs"/>
            </a:endParaRPr>
          </a:p>
          <a:p>
            <a:pPr algn="ctr"/>
            <a:r>
              <a:rPr lang="en-US" sz="2400" spc="-100" dirty="0" err="1">
                <a:solidFill>
                  <a:schemeClr val="tx2"/>
                </a:solidFill>
                <a:latin typeface="+mj-lt"/>
                <a:ea typeface="+mj-ea"/>
                <a:cs typeface="+mj-cs"/>
              </a:rPr>
              <a:t>sīdantam</a:t>
            </a:r>
            <a:r>
              <a:rPr lang="en-US" sz="2400" spc="-100" dirty="0">
                <a:solidFill>
                  <a:schemeClr val="tx2"/>
                </a:solidFill>
                <a:latin typeface="+mj-lt"/>
                <a:ea typeface="+mj-ea"/>
                <a:cs typeface="+mj-cs"/>
              </a:rPr>
              <a:t>́ </a:t>
            </a:r>
            <a:r>
              <a:rPr lang="en-US" sz="2400" spc="-100" dirty="0" err="1">
                <a:solidFill>
                  <a:schemeClr val="tx2"/>
                </a:solidFill>
                <a:latin typeface="+mj-lt"/>
                <a:ea typeface="+mj-ea"/>
                <a:cs typeface="+mj-cs"/>
              </a:rPr>
              <a:t>śūdra-tāḍitam</a:t>
            </a:r>
            <a:endParaRPr lang="en-US" sz="2400" spc="-100" dirty="0">
              <a:solidFill>
                <a:schemeClr val="tx2"/>
              </a:solidFill>
              <a:latin typeface="+mj-lt"/>
              <a:ea typeface="+mj-ea"/>
              <a:cs typeface="+mj-cs"/>
            </a:endParaRPr>
          </a:p>
        </p:txBody>
      </p:sp>
      <p:sp>
        <p:nvSpPr>
          <p:cNvPr id="4" name="Rectangle 3"/>
          <p:cNvSpPr/>
          <p:nvPr/>
        </p:nvSpPr>
        <p:spPr>
          <a:xfrm>
            <a:off x="1828800" y="3200400"/>
            <a:ext cx="4572000" cy="1200329"/>
          </a:xfrm>
          <a:prstGeom prst="rect">
            <a:avLst/>
          </a:prstGeom>
        </p:spPr>
        <p:txBody>
          <a:bodyPr>
            <a:spAutoFit/>
          </a:bodyPr>
          <a:lstStyle/>
          <a:p>
            <a:pPr algn="ctr"/>
            <a:r>
              <a:rPr lang="en-US" dirty="0"/>
              <a:t>The bull was as white as a white lotus flower. He was terrified of the </a:t>
            </a:r>
            <a:r>
              <a:rPr lang="en-US" dirty="0" err="1"/>
              <a:t>śūdra</a:t>
            </a:r>
            <a:r>
              <a:rPr lang="en-US" dirty="0"/>
              <a:t> who was beating him, and he was so afraid that he was standing on one leg, trembling and urinating.</a:t>
            </a:r>
          </a:p>
        </p:txBody>
      </p:sp>
      <p:sp>
        <p:nvSpPr>
          <p:cNvPr id="5" name="Rectangle 4"/>
          <p:cNvSpPr/>
          <p:nvPr/>
        </p:nvSpPr>
        <p:spPr>
          <a:xfrm>
            <a:off x="3733800" y="457200"/>
            <a:ext cx="769186" cy="369332"/>
          </a:xfrm>
          <a:prstGeom prst="rect">
            <a:avLst/>
          </a:prstGeom>
        </p:spPr>
        <p:txBody>
          <a:bodyPr wrap="none">
            <a:spAutoFit/>
          </a:bodyPr>
          <a:lstStyle/>
          <a:p>
            <a:r>
              <a:rPr lang="en-US" dirty="0" smtClean="0"/>
              <a:t>1.17.2</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Key points from the purport</a:t>
            </a:r>
            <a:endParaRPr lang="en-US" dirty="0"/>
          </a:p>
        </p:txBody>
      </p:sp>
      <p:sp>
        <p:nvSpPr>
          <p:cNvPr id="4" name="Content Placeholder 3"/>
          <p:cNvSpPr>
            <a:spLocks noGrp="1"/>
          </p:cNvSpPr>
          <p:nvPr>
            <p:ph idx="1"/>
          </p:nvPr>
        </p:nvSpPr>
        <p:spPr/>
        <p:txBody>
          <a:bodyPr>
            <a:normAutofit fontScale="40000" lnSpcReduction="20000"/>
          </a:bodyPr>
          <a:lstStyle/>
          <a:p>
            <a:r>
              <a:rPr lang="en-US" dirty="0"/>
              <a:t>The next symptom of the age of Kali is that </a:t>
            </a:r>
            <a:r>
              <a:rPr lang="en-US" sz="5100" dirty="0"/>
              <a:t>principles of religion, which are all spotlessly white</a:t>
            </a:r>
            <a:r>
              <a:rPr lang="en-US" dirty="0"/>
              <a:t>, like the white lotus flower, will be </a:t>
            </a:r>
            <a:r>
              <a:rPr lang="en-US" sz="5100" dirty="0"/>
              <a:t>attacked</a:t>
            </a:r>
            <a:r>
              <a:rPr lang="en-US" dirty="0"/>
              <a:t> by the </a:t>
            </a:r>
            <a:r>
              <a:rPr lang="en-US" sz="5100" dirty="0"/>
              <a:t>uncultured </a:t>
            </a:r>
            <a:r>
              <a:rPr lang="en-US" sz="5100" dirty="0" err="1"/>
              <a:t>śūdra</a:t>
            </a:r>
            <a:r>
              <a:rPr lang="en-US" sz="5100" dirty="0"/>
              <a:t> population of the age</a:t>
            </a:r>
            <a:r>
              <a:rPr lang="en-US" dirty="0"/>
              <a:t>. </a:t>
            </a:r>
            <a:endParaRPr lang="en-US" dirty="0" smtClean="0"/>
          </a:p>
          <a:p>
            <a:r>
              <a:rPr lang="en-US" dirty="0" smtClean="0"/>
              <a:t>They </a:t>
            </a:r>
            <a:r>
              <a:rPr lang="en-US" dirty="0"/>
              <a:t>may be descendants of </a:t>
            </a:r>
            <a:r>
              <a:rPr lang="en-US" dirty="0" err="1"/>
              <a:t>brāhmaṇa</a:t>
            </a:r>
            <a:r>
              <a:rPr lang="en-US" dirty="0"/>
              <a:t> or </a:t>
            </a:r>
            <a:r>
              <a:rPr lang="en-US" dirty="0" err="1"/>
              <a:t>kṣatriya</a:t>
            </a:r>
            <a:r>
              <a:rPr lang="en-US" dirty="0"/>
              <a:t> forefathers, but in the age of Kali, for want of sufficient education and culture of Vedic wisdom, such a </a:t>
            </a:r>
            <a:r>
              <a:rPr lang="en-US" dirty="0" err="1"/>
              <a:t>śūdra</a:t>
            </a:r>
            <a:r>
              <a:rPr lang="en-US" dirty="0"/>
              <a:t>-like population </a:t>
            </a:r>
            <a:r>
              <a:rPr lang="en-US" sz="5100" dirty="0"/>
              <a:t>will defy the principles of religion</a:t>
            </a:r>
            <a:r>
              <a:rPr lang="en-US" dirty="0"/>
              <a:t>, and persons who are </a:t>
            </a:r>
            <a:r>
              <a:rPr lang="en-US" sz="5100" dirty="0"/>
              <a:t>religiously endowed </a:t>
            </a:r>
            <a:r>
              <a:rPr lang="en-US" dirty="0"/>
              <a:t>will be </a:t>
            </a:r>
            <a:r>
              <a:rPr lang="en-US" sz="5100" dirty="0"/>
              <a:t>terrified </a:t>
            </a:r>
            <a:r>
              <a:rPr lang="en-US" dirty="0"/>
              <a:t>by such men</a:t>
            </a:r>
            <a:r>
              <a:rPr lang="en-US" dirty="0" smtClean="0"/>
              <a:t>.</a:t>
            </a:r>
          </a:p>
          <a:p>
            <a:r>
              <a:rPr lang="en-US" dirty="0" smtClean="0"/>
              <a:t> </a:t>
            </a:r>
            <a:r>
              <a:rPr lang="en-US" dirty="0"/>
              <a:t>They will declare themselves as </a:t>
            </a:r>
            <a:r>
              <a:rPr lang="en-US" sz="5100" dirty="0"/>
              <a:t>adherents of no religious principles</a:t>
            </a:r>
            <a:r>
              <a:rPr lang="en-US" dirty="0"/>
              <a:t>, and </a:t>
            </a:r>
            <a:r>
              <a:rPr lang="en-US" sz="5900" dirty="0"/>
              <a:t>many "isms" and cults </a:t>
            </a:r>
            <a:r>
              <a:rPr lang="en-US" dirty="0"/>
              <a:t>will spring up in Kali-</a:t>
            </a:r>
            <a:r>
              <a:rPr lang="en-US" dirty="0" err="1"/>
              <a:t>yuga</a:t>
            </a:r>
            <a:r>
              <a:rPr lang="en-US" dirty="0"/>
              <a:t> only to kill the spotless bull of religion. </a:t>
            </a:r>
            <a:endParaRPr lang="en-US" dirty="0" smtClean="0"/>
          </a:p>
          <a:p>
            <a:r>
              <a:rPr lang="en-US" dirty="0" smtClean="0"/>
              <a:t>The </a:t>
            </a:r>
            <a:r>
              <a:rPr lang="en-US" dirty="0"/>
              <a:t>state will be declared to be </a:t>
            </a:r>
            <a:r>
              <a:rPr lang="en-US" sz="5900" dirty="0"/>
              <a:t>secular</a:t>
            </a:r>
            <a:r>
              <a:rPr lang="en-US" dirty="0"/>
              <a:t>, or without any particular principle of religion, and as a result there will be </a:t>
            </a:r>
            <a:r>
              <a:rPr lang="en-US" sz="5900" dirty="0"/>
              <a:t>total indifference </a:t>
            </a:r>
            <a:r>
              <a:rPr lang="en-US" dirty="0"/>
              <a:t>to the principles of religion. </a:t>
            </a:r>
            <a:endParaRPr lang="en-US" dirty="0" smtClean="0"/>
          </a:p>
          <a:p>
            <a:r>
              <a:rPr lang="en-US" dirty="0" smtClean="0"/>
              <a:t>The </a:t>
            </a:r>
            <a:r>
              <a:rPr lang="en-US" dirty="0"/>
              <a:t>citizens will be </a:t>
            </a:r>
            <a:r>
              <a:rPr lang="en-US" sz="4500" dirty="0"/>
              <a:t>free to act as they like</a:t>
            </a:r>
            <a:r>
              <a:rPr lang="en-US" dirty="0"/>
              <a:t>, without respect for </a:t>
            </a:r>
            <a:r>
              <a:rPr lang="en-US" dirty="0" err="1"/>
              <a:t>sādhu</a:t>
            </a:r>
            <a:r>
              <a:rPr lang="en-US" dirty="0"/>
              <a:t>, </a:t>
            </a:r>
            <a:r>
              <a:rPr lang="en-US" dirty="0" err="1"/>
              <a:t>śāstra</a:t>
            </a:r>
            <a:r>
              <a:rPr lang="en-US" dirty="0"/>
              <a:t> and guru. </a:t>
            </a:r>
            <a:r>
              <a:rPr lang="en-US" sz="4500" dirty="0"/>
              <a:t>The bull standing on one leg </a:t>
            </a:r>
            <a:r>
              <a:rPr lang="en-US" dirty="0"/>
              <a:t>indicates that the </a:t>
            </a:r>
            <a:r>
              <a:rPr lang="en-US" sz="4500" dirty="0"/>
              <a:t>principles of religion are gradually diminishing</a:t>
            </a:r>
            <a:r>
              <a:rPr lang="en-US" dirty="0"/>
              <a:t>. Even the </a:t>
            </a:r>
            <a:r>
              <a:rPr lang="en-US" sz="4500" dirty="0"/>
              <a:t>fragmental existence of religious principles </a:t>
            </a:r>
            <a:r>
              <a:rPr lang="en-US" dirty="0"/>
              <a:t>will be </a:t>
            </a:r>
            <a:r>
              <a:rPr lang="en-US" sz="4500" dirty="0"/>
              <a:t>embarrassed by so many obstacles </a:t>
            </a:r>
            <a:r>
              <a:rPr lang="en-US" dirty="0"/>
              <a:t>as if in the trembling condition of </a:t>
            </a:r>
            <a:r>
              <a:rPr lang="en-US" sz="4500" dirty="0"/>
              <a:t>falling down at any time</a:t>
            </a:r>
            <a:r>
              <a:rPr lang="en-US" dirty="0"/>
              <a:t>.</a:t>
            </a:r>
            <a:endParaRPr lang="en-US" dirty="0"/>
          </a:p>
        </p:txBody>
      </p:sp>
    </p:spTree>
    <p:extLst>
      <p:ext uri="{BB962C8B-B14F-4D97-AF65-F5344CB8AC3E}">
        <p14:creationId xmlns:p14="http://schemas.microsoft.com/office/powerpoint/2010/main" val="17182774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1159</TotalTime>
  <Words>2197</Words>
  <Application>Microsoft Macintosh PowerPoint</Application>
  <PresentationFormat>On-screen Show (4:3)</PresentationFormat>
  <Paragraphs>128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   Punishment and Reward of Kali  Srimad Bhagavatham 1.17.1 – 8</vt:lpstr>
      <vt:lpstr>Prayers before reciting  Srimad Bhagavatam</vt:lpstr>
      <vt:lpstr>Sri Guru Pranam</vt:lpstr>
      <vt:lpstr>PowerPoint Presentation</vt:lpstr>
      <vt:lpstr>    sūta uvāca tatra go-mithunaḿ rājā hanyamānam anāthavat daṇḍa-hastaḿ ca vṛṣalaḿ dadṛśe nṛpa-lāñchanam   </vt:lpstr>
      <vt:lpstr>Key points from the purport</vt:lpstr>
      <vt:lpstr>PowerPoint Presentation</vt:lpstr>
      <vt:lpstr>Key points from the purport</vt:lpstr>
      <vt:lpstr>PowerPoint Presentation</vt:lpstr>
      <vt:lpstr>Key points from the purport</vt:lpstr>
      <vt:lpstr>Key points from the purport</vt:lpstr>
      <vt:lpstr>PowerPoint Presentation</vt:lpstr>
      <vt:lpstr>Key points from the purport</vt:lpstr>
      <vt:lpstr>PowerPoint Presentation</vt:lpstr>
      <vt:lpstr>Key points from the purport</vt:lpstr>
      <vt:lpstr>PowerPoint Presentation</vt:lpstr>
      <vt:lpstr>Key points from the purport</vt:lpstr>
      <vt:lpstr>PowerPoint Presentation</vt:lpstr>
      <vt:lpstr>Key points from the purport</vt:lpstr>
      <vt:lpstr>PowerPoint Presentation</vt:lpstr>
      <vt:lpstr>Key points from the purport</vt:lpstr>
      <vt:lpstr>From HH Romapada Swami’s web site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Radhika Gopinath Das</dc:creator>
  <cp:lastModifiedBy>Gudipati, Durga</cp:lastModifiedBy>
  <cp:revision>116</cp:revision>
  <dcterms:created xsi:type="dcterms:W3CDTF">2012-01-17T02:15:45Z</dcterms:created>
  <dcterms:modified xsi:type="dcterms:W3CDTF">2012-11-03T07:32:45Z</dcterms:modified>
</cp:coreProperties>
</file>