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2"/>
  </p:notesMasterIdLst>
  <p:sldIdLst>
    <p:sldId id="263" r:id="rId2"/>
    <p:sldId id="262" r:id="rId3"/>
    <p:sldId id="264" r:id="rId4"/>
    <p:sldId id="271" r:id="rId5"/>
    <p:sldId id="288" r:id="rId6"/>
    <p:sldId id="341" r:id="rId7"/>
    <p:sldId id="342" r:id="rId8"/>
    <p:sldId id="343" r:id="rId9"/>
    <p:sldId id="344" r:id="rId10"/>
    <p:sldId id="345" r:id="rId11"/>
    <p:sldId id="346" r:id="rId12"/>
    <p:sldId id="354" r:id="rId13"/>
    <p:sldId id="347" r:id="rId14"/>
    <p:sldId id="348" r:id="rId15"/>
    <p:sldId id="350" r:id="rId16"/>
    <p:sldId id="349" r:id="rId17"/>
    <p:sldId id="351" r:id="rId18"/>
    <p:sldId id="352" r:id="rId19"/>
    <p:sldId id="353" r:id="rId20"/>
    <p:sldId id="33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404" autoAdjust="0"/>
  </p:normalViewPr>
  <p:slideViewPr>
    <p:cSldViewPr>
      <p:cViewPr>
        <p:scale>
          <a:sx n="90" d="100"/>
          <a:sy n="90" d="100"/>
        </p:scale>
        <p:origin x="-2144" y="-8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B70BACC9-4BB0-4DA6-A5D4-AB8F12FD1562}" type="datetimeFigureOut">
              <a:rPr lang="en-US"/>
              <a:pPr>
                <a:defRPr/>
              </a:pPr>
              <a:t>8/25/12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7944F0CF-03FF-4FD5-BECE-606BCF5D47DC}" type="slidenum">
              <a:rPr lang="en-US"/>
              <a:pPr>
                <a:defRPr/>
              </a:pPr>
              <a:t>‹#›</a:t>
            </a:fld>
            <a:endParaRPr lang="en-US"/>
          </a:p>
        </p:txBody>
      </p:sp>
    </p:spTree>
    <p:extLst>
      <p:ext uri="{BB962C8B-B14F-4D97-AF65-F5344CB8AC3E}">
        <p14:creationId xmlns:p14="http://schemas.microsoft.com/office/powerpoint/2010/main" val="322939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lion is not to be considered an ordinary lion. This lion is </a:t>
            </a:r>
            <a:r>
              <a:rPr lang="en-US" dirty="0" err="1" smtClean="0"/>
              <a:t>Mrgendra</a:t>
            </a:r>
            <a:r>
              <a:rPr lang="en-US" dirty="0" smtClean="0"/>
              <a:t> or </a:t>
            </a:r>
            <a:r>
              <a:rPr lang="en-US" dirty="0" err="1" smtClean="0"/>
              <a:t>Narahari</a:t>
            </a:r>
            <a:r>
              <a:rPr lang="en-US" dirty="0" smtClean="0"/>
              <a:t>, </a:t>
            </a:r>
            <a:r>
              <a:rPr lang="en-US" dirty="0" err="1" smtClean="0"/>
              <a:t>Nrsimhadeva</a:t>
            </a:r>
            <a:r>
              <a:rPr lang="en-US" dirty="0" smtClean="0"/>
              <a:t>.</a:t>
            </a:r>
          </a:p>
          <a:p>
            <a:r>
              <a:rPr lang="en-US" dirty="0" smtClean="0"/>
              <a:t>So </a:t>
            </a:r>
            <a:r>
              <a:rPr lang="en-US" dirty="0" err="1" smtClean="0"/>
              <a:t>Vaisnava</a:t>
            </a:r>
            <a:r>
              <a:rPr lang="en-US" dirty="0" smtClean="0"/>
              <a:t> does not mean he cannot do anything else except chanting. That is very experienced life, experienced </a:t>
            </a:r>
            <a:r>
              <a:rPr lang="en-US" dirty="0" err="1" smtClean="0"/>
              <a:t>Vaisnava</a:t>
            </a:r>
            <a:r>
              <a:rPr lang="en-US" dirty="0" smtClean="0"/>
              <a:t>. He can concentrate chanting. Just like </a:t>
            </a:r>
            <a:r>
              <a:rPr lang="en-US" dirty="0" err="1" smtClean="0"/>
              <a:t>Haridasa</a:t>
            </a:r>
            <a:r>
              <a:rPr lang="en-US" dirty="0" smtClean="0"/>
              <a:t> </a:t>
            </a:r>
            <a:r>
              <a:rPr lang="en-US" dirty="0" err="1" smtClean="0"/>
              <a:t>Thakura</a:t>
            </a:r>
            <a:r>
              <a:rPr lang="en-US" dirty="0" smtClean="0"/>
              <a:t>. </a:t>
            </a:r>
            <a:r>
              <a:rPr lang="en-US" dirty="0" err="1" smtClean="0"/>
              <a:t>Haridasa</a:t>
            </a:r>
            <a:r>
              <a:rPr lang="en-US" dirty="0" smtClean="0"/>
              <a:t> </a:t>
            </a:r>
            <a:r>
              <a:rPr lang="en-US" dirty="0" err="1" smtClean="0"/>
              <a:t>Thakura</a:t>
            </a:r>
            <a:r>
              <a:rPr lang="en-US" dirty="0" smtClean="0"/>
              <a:t> was chanting. But Sri </a:t>
            </a:r>
            <a:r>
              <a:rPr lang="en-US" dirty="0" err="1" smtClean="0"/>
              <a:t>Caitanya</a:t>
            </a:r>
            <a:r>
              <a:rPr lang="en-US" dirty="0" smtClean="0"/>
              <a:t> </a:t>
            </a:r>
            <a:r>
              <a:rPr lang="en-US" dirty="0" err="1" smtClean="0"/>
              <a:t>Mahaprabhu</a:t>
            </a:r>
            <a:r>
              <a:rPr lang="en-US" dirty="0" smtClean="0"/>
              <a:t> Himself, </a:t>
            </a:r>
            <a:r>
              <a:rPr lang="en-US" dirty="0" err="1" smtClean="0"/>
              <a:t>Nityananda</a:t>
            </a:r>
            <a:r>
              <a:rPr lang="en-US" dirty="0" smtClean="0"/>
              <a:t> </a:t>
            </a:r>
            <a:r>
              <a:rPr lang="en-US" dirty="0" err="1" smtClean="0"/>
              <a:t>Prabhu</a:t>
            </a:r>
            <a:r>
              <a:rPr lang="en-US" dirty="0" smtClean="0"/>
              <a:t>, they were preaching.</a:t>
            </a:r>
          </a:p>
          <a:p>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8</a:t>
            </a:fld>
            <a:endParaRPr lang="en-US"/>
          </a:p>
        </p:txBody>
      </p:sp>
    </p:spTree>
    <p:extLst>
      <p:ext uri="{BB962C8B-B14F-4D97-AF65-F5344CB8AC3E}">
        <p14:creationId xmlns:p14="http://schemas.microsoft.com/office/powerpoint/2010/main" val="1772379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13</a:t>
            </a:fld>
            <a:endParaRPr lang="en-US"/>
          </a:p>
        </p:txBody>
      </p:sp>
    </p:spTree>
    <p:extLst>
      <p:ext uri="{BB962C8B-B14F-4D97-AF65-F5344CB8AC3E}">
        <p14:creationId xmlns:p14="http://schemas.microsoft.com/office/powerpoint/2010/main" val="2958948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20</a:t>
            </a:fld>
            <a:endParaRPr lang="en-US"/>
          </a:p>
        </p:txBody>
      </p:sp>
    </p:spTree>
    <p:extLst>
      <p:ext uri="{BB962C8B-B14F-4D97-AF65-F5344CB8AC3E}">
        <p14:creationId xmlns:p14="http://schemas.microsoft.com/office/powerpoint/2010/main" val="214710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6" name="Freeform 4"/>
            <p:cNvSpPr>
              <a:spLocks/>
            </p:cNvSpPr>
            <p:nvPr/>
          </p:nvSpPr>
          <p:spPr bwMode="hidden">
            <a:xfrm>
              <a:off x="0" y="2496"/>
              <a:ext cx="2112" cy="1604"/>
            </a:xfrm>
            <a:custGeom>
              <a:avLst/>
              <a:gdLst>
                <a:gd name="T0" fmla="*/ 565 w 2123"/>
                <a:gd name="T1" fmla="*/ 789 h 1696"/>
                <a:gd name="T2" fmla="*/ 529 w 2123"/>
                <a:gd name="T3" fmla="*/ 517 h 1696"/>
                <a:gd name="T4" fmla="*/ 655 w 2123"/>
                <a:gd name="T5" fmla="*/ 300 h 1696"/>
                <a:gd name="T6" fmla="*/ 902 w 2123"/>
                <a:gd name="T7" fmla="*/ 445 h 1696"/>
                <a:gd name="T8" fmla="*/ 1184 w 2123"/>
                <a:gd name="T9" fmla="*/ 657 h 1696"/>
                <a:gd name="T10" fmla="*/ 1443 w 2123"/>
                <a:gd name="T11" fmla="*/ 839 h 1696"/>
                <a:gd name="T12" fmla="*/ 1755 w 2123"/>
                <a:gd name="T13" fmla="*/ 1029 h 1696"/>
                <a:gd name="T14" fmla="*/ 1833 w 2123"/>
                <a:gd name="T15" fmla="*/ 1069 h 1696"/>
                <a:gd name="T16" fmla="*/ 1790 w 2123"/>
                <a:gd name="T17" fmla="*/ 1025 h 1696"/>
                <a:gd name="T18" fmla="*/ 1376 w 2123"/>
                <a:gd name="T19" fmla="*/ 758 h 1696"/>
                <a:gd name="T20" fmla="*/ 1058 w 2123"/>
                <a:gd name="T21" fmla="*/ 517 h 1696"/>
                <a:gd name="T22" fmla="*/ 703 w 2123"/>
                <a:gd name="T23" fmla="*/ 249 h 1696"/>
                <a:gd name="T24" fmla="*/ 974 w 2123"/>
                <a:gd name="T25" fmla="*/ 235 h 1696"/>
                <a:gd name="T26" fmla="*/ 1251 w 2123"/>
                <a:gd name="T27" fmla="*/ 240 h 1696"/>
                <a:gd name="T28" fmla="*/ 1574 w 2123"/>
                <a:gd name="T29" fmla="*/ 203 h 1696"/>
                <a:gd name="T30" fmla="*/ 2068 w 2123"/>
                <a:gd name="T31" fmla="*/ 148 h 1696"/>
                <a:gd name="T32" fmla="*/ 2020 w 2123"/>
                <a:gd name="T33" fmla="*/ 131 h 1696"/>
                <a:gd name="T34" fmla="*/ 1503 w 2123"/>
                <a:gd name="T35" fmla="*/ 195 h 1696"/>
                <a:gd name="T36" fmla="*/ 1178 w 2123"/>
                <a:gd name="T37" fmla="*/ 208 h 1696"/>
                <a:gd name="T38" fmla="*/ 739 w 2123"/>
                <a:gd name="T39" fmla="*/ 195 h 1696"/>
                <a:gd name="T40" fmla="*/ 799 w 2123"/>
                <a:gd name="T41" fmla="*/ 172 h 1696"/>
                <a:gd name="T42" fmla="*/ 1112 w 2123"/>
                <a:gd name="T43" fmla="*/ 0 h 1696"/>
                <a:gd name="T44" fmla="*/ 1058 w 2123"/>
                <a:gd name="T45" fmla="*/ 23 h 1696"/>
                <a:gd name="T46" fmla="*/ 985 w 2123"/>
                <a:gd name="T47" fmla="*/ 63 h 1696"/>
                <a:gd name="T48" fmla="*/ 835 w 2123"/>
                <a:gd name="T49" fmla="*/ 145 h 1696"/>
                <a:gd name="T50" fmla="*/ 655 w 2123"/>
                <a:gd name="T51" fmla="*/ 213 h 1696"/>
                <a:gd name="T52" fmla="*/ 619 w 2123"/>
                <a:gd name="T53" fmla="*/ 272 h 1696"/>
                <a:gd name="T54" fmla="*/ 295 w 2123"/>
                <a:gd name="T55" fmla="*/ 445 h 1696"/>
                <a:gd name="T56" fmla="*/ 0 w 2123"/>
                <a:gd name="T57" fmla="*/ 549 h 1696"/>
                <a:gd name="T58" fmla="*/ 0 w 2123"/>
                <a:gd name="T59" fmla="*/ 553 h 1696"/>
                <a:gd name="T60" fmla="*/ 0 w 2123"/>
                <a:gd name="T61" fmla="*/ 581 h 1696"/>
                <a:gd name="T62" fmla="*/ 289 w 2123"/>
                <a:gd name="T63" fmla="*/ 480 h 1696"/>
                <a:gd name="T64" fmla="*/ 577 w 2123"/>
                <a:gd name="T65" fmla="*/ 326 h 1696"/>
                <a:gd name="T66" fmla="*/ 493 w 2123"/>
                <a:gd name="T67" fmla="*/ 508 h 1696"/>
                <a:gd name="T68" fmla="*/ 511 w 2123"/>
                <a:gd name="T69" fmla="*/ 753 h 1696"/>
                <a:gd name="T70" fmla="*/ 450 w 2123"/>
                <a:gd name="T71" fmla="*/ 883 h 1696"/>
                <a:gd name="T72" fmla="*/ 319 w 2123"/>
                <a:gd name="T73" fmla="*/ 1120 h 1696"/>
                <a:gd name="T74" fmla="*/ 313 w 2123"/>
                <a:gd name="T75" fmla="*/ 1283 h 1696"/>
                <a:gd name="T76" fmla="*/ 319 w 2123"/>
                <a:gd name="T77" fmla="*/ 1283 h 1696"/>
                <a:gd name="T78" fmla="*/ 337 w 2123"/>
                <a:gd name="T79" fmla="*/ 1175 h 1696"/>
                <a:gd name="T80" fmla="*/ 565 w 2123"/>
                <a:gd name="T81" fmla="*/ 789 h 1696"/>
                <a:gd name="T82" fmla="*/ 565 w 2123"/>
                <a:gd name="T83" fmla="*/ 789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0" y="524"/>
              <a:ext cx="973" cy="1195"/>
            </a:xfrm>
            <a:custGeom>
              <a:avLst/>
              <a:gdLst>
                <a:gd name="T0" fmla="*/ 328 w 969"/>
                <a:gd name="T1" fmla="*/ 1201 h 1192"/>
                <a:gd name="T2" fmla="*/ 500 w 969"/>
                <a:gd name="T3" fmla="*/ 1207 h 1192"/>
                <a:gd name="T4" fmla="*/ 590 w 969"/>
                <a:gd name="T5" fmla="*/ 1165 h 1192"/>
                <a:gd name="T6" fmla="*/ 828 w 969"/>
                <a:gd name="T7" fmla="*/ 1100 h 1192"/>
                <a:gd name="T8" fmla="*/ 953 w 969"/>
                <a:gd name="T9" fmla="*/ 1070 h 1192"/>
                <a:gd name="T10" fmla="*/ 774 w 969"/>
                <a:gd name="T11" fmla="*/ 1001 h 1192"/>
                <a:gd name="T12" fmla="*/ 566 w 969"/>
                <a:gd name="T13" fmla="*/ 963 h 1192"/>
                <a:gd name="T14" fmla="*/ 202 w 969"/>
                <a:gd name="T15" fmla="*/ 981 h 1192"/>
                <a:gd name="T16" fmla="*/ 304 w 969"/>
                <a:gd name="T17" fmla="*/ 903 h 1192"/>
                <a:gd name="T18" fmla="*/ 506 w 969"/>
                <a:gd name="T19" fmla="*/ 813 h 1192"/>
                <a:gd name="T20" fmla="*/ 709 w 969"/>
                <a:gd name="T21" fmla="*/ 681 h 1192"/>
                <a:gd name="T22" fmla="*/ 715 w 969"/>
                <a:gd name="T23" fmla="*/ 681 h 1192"/>
                <a:gd name="T24" fmla="*/ 727 w 969"/>
                <a:gd name="T25" fmla="*/ 675 h 1192"/>
                <a:gd name="T26" fmla="*/ 768 w 969"/>
                <a:gd name="T27" fmla="*/ 657 h 1192"/>
                <a:gd name="T28" fmla="*/ 792 w 969"/>
                <a:gd name="T29" fmla="*/ 651 h 1192"/>
                <a:gd name="T30" fmla="*/ 804 w 969"/>
                <a:gd name="T31" fmla="*/ 639 h 1192"/>
                <a:gd name="T32" fmla="*/ 810 w 969"/>
                <a:gd name="T33" fmla="*/ 627 h 1192"/>
                <a:gd name="T34" fmla="*/ 804 w 969"/>
                <a:gd name="T35" fmla="*/ 621 h 1192"/>
                <a:gd name="T36" fmla="*/ 798 w 969"/>
                <a:gd name="T37" fmla="*/ 609 h 1192"/>
                <a:gd name="T38" fmla="*/ 798 w 969"/>
                <a:gd name="T39" fmla="*/ 580 h 1192"/>
                <a:gd name="T40" fmla="*/ 810 w 969"/>
                <a:gd name="T41" fmla="*/ 550 h 1192"/>
                <a:gd name="T42" fmla="*/ 822 w 969"/>
                <a:gd name="T43" fmla="*/ 520 h 1192"/>
                <a:gd name="T44" fmla="*/ 840 w 969"/>
                <a:gd name="T45" fmla="*/ 490 h 1192"/>
                <a:gd name="T46" fmla="*/ 853 w 969"/>
                <a:gd name="T47" fmla="*/ 460 h 1192"/>
                <a:gd name="T48" fmla="*/ 861 w 969"/>
                <a:gd name="T49" fmla="*/ 442 h 1192"/>
                <a:gd name="T50" fmla="*/ 869 w 969"/>
                <a:gd name="T51" fmla="*/ 436 h 1192"/>
                <a:gd name="T52" fmla="*/ 869 w 969"/>
                <a:gd name="T53" fmla="*/ 352 h 1192"/>
                <a:gd name="T54" fmla="*/ 869 w 969"/>
                <a:gd name="T55" fmla="*/ 346 h 1192"/>
                <a:gd name="T56" fmla="*/ 875 w 969"/>
                <a:gd name="T57" fmla="*/ 340 h 1192"/>
                <a:gd name="T58" fmla="*/ 893 w 969"/>
                <a:gd name="T59" fmla="*/ 310 h 1192"/>
                <a:gd name="T60" fmla="*/ 905 w 969"/>
                <a:gd name="T61" fmla="*/ 274 h 1192"/>
                <a:gd name="T62" fmla="*/ 917 w 969"/>
                <a:gd name="T63" fmla="*/ 244 h 1192"/>
                <a:gd name="T64" fmla="*/ 923 w 969"/>
                <a:gd name="T65" fmla="*/ 232 h 1192"/>
                <a:gd name="T66" fmla="*/ 929 w 969"/>
                <a:gd name="T67" fmla="*/ 220 h 1192"/>
                <a:gd name="T68" fmla="*/ 947 w 969"/>
                <a:gd name="T69" fmla="*/ 173 h 1192"/>
                <a:gd name="T70" fmla="*/ 965 w 969"/>
                <a:gd name="T71" fmla="*/ 137 h 1192"/>
                <a:gd name="T72" fmla="*/ 971 w 969"/>
                <a:gd name="T73" fmla="*/ 125 h 1192"/>
                <a:gd name="T74" fmla="*/ 971 w 969"/>
                <a:gd name="T75" fmla="*/ 119 h 1192"/>
                <a:gd name="T76" fmla="*/ 989 w 969"/>
                <a:gd name="T77" fmla="*/ 0 h 1192"/>
                <a:gd name="T78" fmla="*/ 965 w 969"/>
                <a:gd name="T79" fmla="*/ 47 h 1192"/>
                <a:gd name="T80" fmla="*/ 798 w 969"/>
                <a:gd name="T81" fmla="*/ 113 h 1192"/>
                <a:gd name="T82" fmla="*/ 721 w 969"/>
                <a:gd name="T83" fmla="*/ 161 h 1192"/>
                <a:gd name="T84" fmla="*/ 470 w 969"/>
                <a:gd name="T85" fmla="*/ 238 h 1192"/>
                <a:gd name="T86" fmla="*/ 286 w 969"/>
                <a:gd name="T87" fmla="*/ 292 h 1192"/>
                <a:gd name="T88" fmla="*/ 178 w 969"/>
                <a:gd name="T89" fmla="*/ 298 h 1192"/>
                <a:gd name="T90" fmla="*/ 12 w 969"/>
                <a:gd name="T91" fmla="*/ 490 h 1192"/>
                <a:gd name="T92" fmla="*/ 0 w 969"/>
                <a:gd name="T93" fmla="*/ 514 h 1192"/>
                <a:gd name="T94" fmla="*/ 0 w 969"/>
                <a:gd name="T95" fmla="*/ 1201 h 1192"/>
                <a:gd name="T96" fmla="*/ 96 w 969"/>
                <a:gd name="T97" fmla="*/ 1195 h 1192"/>
                <a:gd name="T98" fmla="*/ 328 w 969"/>
                <a:gd name="T99" fmla="*/ 1201 h 1192"/>
                <a:gd name="T100" fmla="*/ 328 w 969"/>
                <a:gd name="T101" fmla="*/ 1201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3525" y="1"/>
              <a:ext cx="2185" cy="1508"/>
            </a:xfrm>
            <a:custGeom>
              <a:avLst/>
              <a:gdLst>
                <a:gd name="T0" fmla="*/ 1054 w 2176"/>
                <a:gd name="T1" fmla="*/ 777 h 1505"/>
                <a:gd name="T2" fmla="*/ 1215 w 2176"/>
                <a:gd name="T3" fmla="*/ 1245 h 1505"/>
                <a:gd name="T4" fmla="*/ 976 w 2176"/>
                <a:gd name="T5" fmla="*/ 1203 h 1505"/>
                <a:gd name="T6" fmla="*/ 738 w 2176"/>
                <a:gd name="T7" fmla="*/ 1137 h 1505"/>
                <a:gd name="T8" fmla="*/ 452 w 2176"/>
                <a:gd name="T9" fmla="*/ 1119 h 1505"/>
                <a:gd name="T10" fmla="*/ 0 w 2176"/>
                <a:gd name="T11" fmla="*/ 1089 h 1505"/>
                <a:gd name="T12" fmla="*/ 30 w 2176"/>
                <a:gd name="T13" fmla="*/ 1125 h 1505"/>
                <a:gd name="T14" fmla="*/ 506 w 2176"/>
                <a:gd name="T15" fmla="*/ 1143 h 1505"/>
                <a:gd name="T16" fmla="*/ 792 w 2176"/>
                <a:gd name="T17" fmla="*/ 1197 h 1505"/>
                <a:gd name="T18" fmla="*/ 1155 w 2176"/>
                <a:gd name="T19" fmla="*/ 1316 h 1505"/>
                <a:gd name="T20" fmla="*/ 1090 w 2176"/>
                <a:gd name="T21" fmla="*/ 1334 h 1505"/>
                <a:gd name="T22" fmla="*/ 726 w 2176"/>
                <a:gd name="T23" fmla="*/ 1520 h 1505"/>
                <a:gd name="T24" fmla="*/ 780 w 2176"/>
                <a:gd name="T25" fmla="*/ 1496 h 1505"/>
                <a:gd name="T26" fmla="*/ 881 w 2176"/>
                <a:gd name="T27" fmla="*/ 1454 h 1505"/>
                <a:gd name="T28" fmla="*/ 1042 w 2176"/>
                <a:gd name="T29" fmla="*/ 1370 h 1505"/>
                <a:gd name="T30" fmla="*/ 1239 w 2176"/>
                <a:gd name="T31" fmla="*/ 1310 h 1505"/>
                <a:gd name="T32" fmla="*/ 1292 w 2176"/>
                <a:gd name="T33" fmla="*/ 1233 h 1505"/>
                <a:gd name="T34" fmla="*/ 1667 w 2176"/>
                <a:gd name="T35" fmla="*/ 1053 h 1505"/>
                <a:gd name="T36" fmla="*/ 1971 w 2176"/>
                <a:gd name="T37" fmla="*/ 963 h 1505"/>
                <a:gd name="T38" fmla="*/ 2221 w 2176"/>
                <a:gd name="T39" fmla="*/ 831 h 1505"/>
                <a:gd name="T40" fmla="*/ 2001 w 2176"/>
                <a:gd name="T41" fmla="*/ 921 h 1505"/>
                <a:gd name="T42" fmla="*/ 1691 w 2176"/>
                <a:gd name="T43" fmla="*/ 999 h 1505"/>
                <a:gd name="T44" fmla="*/ 1369 w 2176"/>
                <a:gd name="T45" fmla="*/ 1161 h 1505"/>
                <a:gd name="T46" fmla="*/ 1531 w 2176"/>
                <a:gd name="T47" fmla="*/ 915 h 1505"/>
                <a:gd name="T48" fmla="*/ 1655 w 2176"/>
                <a:gd name="T49" fmla="*/ 550 h 1505"/>
                <a:gd name="T50" fmla="*/ 1775 w 2176"/>
                <a:gd name="T51" fmla="*/ 377 h 1505"/>
                <a:gd name="T52" fmla="*/ 2019 w 2176"/>
                <a:gd name="T53" fmla="*/ 60 h 1505"/>
                <a:gd name="T54" fmla="*/ 2043 w 2176"/>
                <a:gd name="T55" fmla="*/ 0 h 1505"/>
                <a:gd name="T56" fmla="*/ 2013 w 2176"/>
                <a:gd name="T57" fmla="*/ 0 h 1505"/>
                <a:gd name="T58" fmla="*/ 1631 w 2176"/>
                <a:gd name="T59" fmla="*/ 485 h 1505"/>
                <a:gd name="T60" fmla="*/ 1507 w 2176"/>
                <a:gd name="T61" fmla="*/ 897 h 1505"/>
                <a:gd name="T62" fmla="*/ 1280 w 2176"/>
                <a:gd name="T63" fmla="*/ 1185 h 1505"/>
                <a:gd name="T64" fmla="*/ 1155 w 2176"/>
                <a:gd name="T65" fmla="*/ 915 h 1505"/>
                <a:gd name="T66" fmla="*/ 1030 w 2176"/>
                <a:gd name="T67" fmla="*/ 545 h 1505"/>
                <a:gd name="T68" fmla="*/ 905 w 2176"/>
                <a:gd name="T69" fmla="*/ 222 h 1505"/>
                <a:gd name="T70" fmla="*/ 804 w 2176"/>
                <a:gd name="T71" fmla="*/ 0 h 1505"/>
                <a:gd name="T72" fmla="*/ 768 w 2176"/>
                <a:gd name="T73" fmla="*/ 0 h 1505"/>
                <a:gd name="T74" fmla="*/ 923 w 2176"/>
                <a:gd name="T75" fmla="*/ 359 h 1505"/>
                <a:gd name="T76" fmla="*/ 1054 w 2176"/>
                <a:gd name="T77" fmla="*/ 777 h 1505"/>
                <a:gd name="T78" fmla="*/ 1054 w 2176"/>
                <a:gd name="T79" fmla="*/ 77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649"/>
              <a:ext cx="816" cy="806"/>
            </a:xfrm>
            <a:custGeom>
              <a:avLst/>
              <a:gdLst>
                <a:gd name="T0" fmla="*/ 166 w 813"/>
                <a:gd name="T1" fmla="*/ 569 h 804"/>
                <a:gd name="T2" fmla="*/ 334 w 813"/>
                <a:gd name="T3" fmla="*/ 443 h 804"/>
                <a:gd name="T4" fmla="*/ 656 w 813"/>
                <a:gd name="T5" fmla="*/ 221 h 804"/>
                <a:gd name="T6" fmla="*/ 828 w 813"/>
                <a:gd name="T7" fmla="*/ 0 h 804"/>
                <a:gd name="T8" fmla="*/ 690 w 813"/>
                <a:gd name="T9" fmla="*/ 150 h 804"/>
                <a:gd name="T10" fmla="*/ 149 w 813"/>
                <a:gd name="T11" fmla="*/ 509 h 804"/>
                <a:gd name="T12" fmla="*/ 0 w 813"/>
                <a:gd name="T13" fmla="*/ 742 h 804"/>
                <a:gd name="T14" fmla="*/ 0 w 813"/>
                <a:gd name="T15" fmla="*/ 814 h 804"/>
                <a:gd name="T16" fmla="*/ 166 w 813"/>
                <a:gd name="T17" fmla="*/ 569 h 804"/>
                <a:gd name="T18" fmla="*/ 166 w 813"/>
                <a:gd name="T19" fmla="*/ 569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1545"/>
              <a:ext cx="762" cy="107"/>
            </a:xfrm>
            <a:custGeom>
              <a:avLst/>
              <a:gdLst>
                <a:gd name="T0" fmla="*/ 470 w 759"/>
                <a:gd name="T1" fmla="*/ 66 h 107"/>
                <a:gd name="T2" fmla="*/ 774 w 759"/>
                <a:gd name="T3" fmla="*/ 0 h 107"/>
                <a:gd name="T4" fmla="*/ 506 w 759"/>
                <a:gd name="T5" fmla="*/ 36 h 107"/>
                <a:gd name="T6" fmla="*/ 143 w 759"/>
                <a:gd name="T7" fmla="*/ 48 h 107"/>
                <a:gd name="T8" fmla="*/ 0 w 759"/>
                <a:gd name="T9" fmla="*/ 78 h 107"/>
                <a:gd name="T10" fmla="*/ 0 w 759"/>
                <a:gd name="T11" fmla="*/ 107 h 107"/>
                <a:gd name="T12" fmla="*/ 96 w 759"/>
                <a:gd name="T13" fmla="*/ 89 h 107"/>
                <a:gd name="T14" fmla="*/ 470 w 759"/>
                <a:gd name="T15" fmla="*/ 66 h 107"/>
                <a:gd name="T16" fmla="*/ 47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2314" y="3431"/>
              <a:ext cx="3182" cy="745"/>
            </a:xfrm>
            <a:custGeom>
              <a:avLst/>
              <a:gdLst>
                <a:gd name="T0" fmla="*/ 1417 w 3169"/>
                <a:gd name="T1" fmla="*/ 244 h 743"/>
                <a:gd name="T2" fmla="*/ 1769 w 3169"/>
                <a:gd name="T3" fmla="*/ 238 h 743"/>
                <a:gd name="T4" fmla="*/ 2132 w 3169"/>
                <a:gd name="T5" fmla="*/ 256 h 743"/>
                <a:gd name="T6" fmla="*/ 2555 w 3169"/>
                <a:gd name="T7" fmla="*/ 238 h 743"/>
                <a:gd name="T8" fmla="*/ 3234 w 3169"/>
                <a:gd name="T9" fmla="*/ 209 h 743"/>
                <a:gd name="T10" fmla="*/ 3180 w 3169"/>
                <a:gd name="T11" fmla="*/ 191 h 743"/>
                <a:gd name="T12" fmla="*/ 2472 w 3169"/>
                <a:gd name="T13" fmla="*/ 226 h 743"/>
                <a:gd name="T14" fmla="*/ 2043 w 3169"/>
                <a:gd name="T15" fmla="*/ 226 h 743"/>
                <a:gd name="T16" fmla="*/ 1489 w 3169"/>
                <a:gd name="T17" fmla="*/ 191 h 743"/>
                <a:gd name="T18" fmla="*/ 1573 w 3169"/>
                <a:gd name="T19" fmla="*/ 168 h 743"/>
                <a:gd name="T20" fmla="*/ 2079 w 3169"/>
                <a:gd name="T21" fmla="*/ 0 h 743"/>
                <a:gd name="T22" fmla="*/ 2001 w 3169"/>
                <a:gd name="T23" fmla="*/ 24 h 743"/>
                <a:gd name="T24" fmla="*/ 1876 w 3169"/>
                <a:gd name="T25" fmla="*/ 66 h 743"/>
                <a:gd name="T26" fmla="*/ 1637 w 3169"/>
                <a:gd name="T27" fmla="*/ 138 h 743"/>
                <a:gd name="T28" fmla="*/ 1368 w 3169"/>
                <a:gd name="T29" fmla="*/ 203 h 743"/>
                <a:gd name="T30" fmla="*/ 1293 w 3169"/>
                <a:gd name="T31" fmla="*/ 256 h 743"/>
                <a:gd name="T32" fmla="*/ 780 w 3169"/>
                <a:gd name="T33" fmla="*/ 418 h 743"/>
                <a:gd name="T34" fmla="*/ 340 w 3169"/>
                <a:gd name="T35" fmla="*/ 508 h 743"/>
                <a:gd name="T36" fmla="*/ 0 w 3169"/>
                <a:gd name="T37" fmla="*/ 627 h 743"/>
                <a:gd name="T38" fmla="*/ 304 w 3169"/>
                <a:gd name="T39" fmla="*/ 544 h 743"/>
                <a:gd name="T40" fmla="*/ 750 w 3169"/>
                <a:gd name="T41" fmla="*/ 454 h 743"/>
                <a:gd name="T42" fmla="*/ 1203 w 3169"/>
                <a:gd name="T43" fmla="*/ 316 h 743"/>
                <a:gd name="T44" fmla="*/ 1001 w 3169"/>
                <a:gd name="T45" fmla="*/ 496 h 743"/>
                <a:gd name="T46" fmla="*/ 887 w 3169"/>
                <a:gd name="T47" fmla="*/ 753 h 743"/>
                <a:gd name="T48" fmla="*/ 881 w 3169"/>
                <a:gd name="T49" fmla="*/ 753 h 743"/>
                <a:gd name="T50" fmla="*/ 953 w 3169"/>
                <a:gd name="T51" fmla="*/ 753 h 743"/>
                <a:gd name="T52" fmla="*/ 1042 w 3169"/>
                <a:gd name="T53" fmla="*/ 502 h 743"/>
                <a:gd name="T54" fmla="*/ 1322 w 3169"/>
                <a:gd name="T55" fmla="*/ 286 h 743"/>
                <a:gd name="T56" fmla="*/ 1561 w 3169"/>
                <a:gd name="T57" fmla="*/ 454 h 743"/>
                <a:gd name="T58" fmla="*/ 1805 w 3169"/>
                <a:gd name="T59" fmla="*/ 687 h 743"/>
                <a:gd name="T60" fmla="*/ 1894 w 3169"/>
                <a:gd name="T61" fmla="*/ 753 h 743"/>
                <a:gd name="T62" fmla="*/ 1959 w 3169"/>
                <a:gd name="T63" fmla="*/ 753 h 743"/>
                <a:gd name="T64" fmla="*/ 1727 w 3169"/>
                <a:gd name="T65" fmla="*/ 532 h 743"/>
                <a:gd name="T66" fmla="*/ 1417 w 3169"/>
                <a:gd name="T67" fmla="*/ 244 h 743"/>
                <a:gd name="T68" fmla="*/ 1417 w 3169"/>
                <a:gd name="T69" fmla="*/ 244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eaLnBrk="0" hangingPunct="0">
                <a:defRPr/>
              </a:pPr>
              <a:endParaRPr lang="en-US">
                <a:cs typeface="+mn-cs"/>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22" name="Freeform 20"/>
            <p:cNvSpPr>
              <a:spLocks/>
            </p:cNvSpPr>
            <p:nvPr/>
          </p:nvSpPr>
          <p:spPr bwMode="hidden">
            <a:xfrm>
              <a:off x="3160" y="1860"/>
              <a:ext cx="2162" cy="1934"/>
            </a:xfrm>
            <a:custGeom>
              <a:avLst/>
              <a:gdLst>
                <a:gd name="T0" fmla="*/ 1882 w 2153"/>
                <a:gd name="T1" fmla="*/ 861 h 1930"/>
                <a:gd name="T2" fmla="*/ 1977 w 2153"/>
                <a:gd name="T3" fmla="*/ 1029 h 1930"/>
                <a:gd name="T4" fmla="*/ 2096 w 2153"/>
                <a:gd name="T5" fmla="*/ 1178 h 1930"/>
                <a:gd name="T6" fmla="*/ 2162 w 2153"/>
                <a:gd name="T7" fmla="*/ 1261 h 1930"/>
                <a:gd name="T8" fmla="*/ 2198 w 2153"/>
                <a:gd name="T9" fmla="*/ 1309 h 1930"/>
                <a:gd name="T10" fmla="*/ 1929 w 2153"/>
                <a:gd name="T11" fmla="*/ 987 h 1930"/>
                <a:gd name="T12" fmla="*/ 1900 w 2153"/>
                <a:gd name="T13" fmla="*/ 939 h 1930"/>
                <a:gd name="T14" fmla="*/ 1820 w 2153"/>
                <a:gd name="T15" fmla="*/ 1255 h 1930"/>
                <a:gd name="T16" fmla="*/ 1806 w 2153"/>
                <a:gd name="T17" fmla="*/ 1501 h 1930"/>
                <a:gd name="T18" fmla="*/ 1858 w 2153"/>
                <a:gd name="T19" fmla="*/ 1926 h 1930"/>
                <a:gd name="T20" fmla="*/ 1827 w 2153"/>
                <a:gd name="T21" fmla="*/ 1950 h 1930"/>
                <a:gd name="T22" fmla="*/ 1781 w 2153"/>
                <a:gd name="T23" fmla="*/ 1549 h 1930"/>
                <a:gd name="T24" fmla="*/ 1763 w 2153"/>
                <a:gd name="T25" fmla="*/ 1303 h 1930"/>
                <a:gd name="T26" fmla="*/ 1799 w 2153"/>
                <a:gd name="T27" fmla="*/ 1095 h 1930"/>
                <a:gd name="T28" fmla="*/ 1806 w 2153"/>
                <a:gd name="T29" fmla="*/ 885 h 1930"/>
                <a:gd name="T30" fmla="*/ 1293 w 2153"/>
                <a:gd name="T31" fmla="*/ 1017 h 1930"/>
                <a:gd name="T32" fmla="*/ 840 w 2153"/>
                <a:gd name="T33" fmla="*/ 1142 h 1930"/>
                <a:gd name="T34" fmla="*/ 328 w 2153"/>
                <a:gd name="T35" fmla="*/ 1327 h 1930"/>
                <a:gd name="T36" fmla="*/ 18 w 2153"/>
                <a:gd name="T37" fmla="*/ 1435 h 1930"/>
                <a:gd name="T38" fmla="*/ 316 w 2153"/>
                <a:gd name="T39" fmla="*/ 1297 h 1930"/>
                <a:gd name="T40" fmla="*/ 697 w 2153"/>
                <a:gd name="T41" fmla="*/ 1154 h 1930"/>
                <a:gd name="T42" fmla="*/ 1042 w 2153"/>
                <a:gd name="T43" fmla="*/ 1047 h 1930"/>
                <a:gd name="T44" fmla="*/ 1441 w 2153"/>
                <a:gd name="T45" fmla="*/ 939 h 1930"/>
                <a:gd name="T46" fmla="*/ 1727 w 2153"/>
                <a:gd name="T47" fmla="*/ 825 h 1930"/>
                <a:gd name="T48" fmla="*/ 1363 w 2153"/>
                <a:gd name="T49" fmla="*/ 628 h 1930"/>
                <a:gd name="T50" fmla="*/ 881 w 2153"/>
                <a:gd name="T51" fmla="*/ 520 h 1930"/>
                <a:gd name="T52" fmla="*/ 232 w 2153"/>
                <a:gd name="T53" fmla="*/ 161 h 1930"/>
                <a:gd name="T54" fmla="*/ 0 w 2153"/>
                <a:gd name="T55" fmla="*/ 83 h 1930"/>
                <a:gd name="T56" fmla="*/ 334 w 2153"/>
                <a:gd name="T57" fmla="*/ 179 h 1930"/>
                <a:gd name="T58" fmla="*/ 727 w 2153"/>
                <a:gd name="T59" fmla="*/ 388 h 1930"/>
                <a:gd name="T60" fmla="*/ 953 w 2153"/>
                <a:gd name="T61" fmla="*/ 496 h 1930"/>
                <a:gd name="T62" fmla="*/ 1381 w 2153"/>
                <a:gd name="T63" fmla="*/ 598 h 1930"/>
                <a:gd name="T64" fmla="*/ 1685 w 2153"/>
                <a:gd name="T65" fmla="*/ 753 h 1930"/>
                <a:gd name="T66" fmla="*/ 1453 w 2153"/>
                <a:gd name="T67" fmla="*/ 466 h 1930"/>
                <a:gd name="T68" fmla="*/ 1311 w 2153"/>
                <a:gd name="T69" fmla="*/ 191 h 1930"/>
                <a:gd name="T70" fmla="*/ 1179 w 2153"/>
                <a:gd name="T71" fmla="*/ 0 h 1930"/>
                <a:gd name="T72" fmla="*/ 1369 w 2153"/>
                <a:gd name="T73" fmla="*/ 215 h 1930"/>
                <a:gd name="T74" fmla="*/ 1519 w 2153"/>
                <a:gd name="T75" fmla="*/ 490 h 1930"/>
                <a:gd name="T76" fmla="*/ 1781 w 2153"/>
                <a:gd name="T77" fmla="*/ 813 h 1930"/>
                <a:gd name="T78" fmla="*/ 1882 w 2153"/>
                <a:gd name="T79" fmla="*/ 861 h 1930"/>
                <a:gd name="T80" fmla="*/ 1882 w 2153"/>
                <a:gd name="T81" fmla="*/ 86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AA5999A2-F783-4971-9C41-1CCB7222581D}" type="slidenum">
              <a:rPr lang="en-US"/>
              <a:pPr>
                <a:defRPr/>
              </a:pPr>
              <a:t>‹#›</a:t>
            </a:fld>
            <a:endParaRPr lang="en-US"/>
          </a:p>
        </p:txBody>
      </p:sp>
    </p:spTree>
    <p:extLst>
      <p:ext uri="{BB962C8B-B14F-4D97-AF65-F5344CB8AC3E}">
        <p14:creationId xmlns:p14="http://schemas.microsoft.com/office/powerpoint/2010/main" val="342817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63170B9-6FC3-4A35-9E99-6CF410FC906C}" type="slidenum">
              <a:rPr lang="en-US"/>
              <a:pPr>
                <a:defRPr/>
              </a:pPr>
              <a:t>‹#›</a:t>
            </a:fld>
            <a:endParaRPr lang="en-US"/>
          </a:p>
        </p:txBody>
      </p:sp>
    </p:spTree>
    <p:extLst>
      <p:ext uri="{BB962C8B-B14F-4D97-AF65-F5344CB8AC3E}">
        <p14:creationId xmlns:p14="http://schemas.microsoft.com/office/powerpoint/2010/main" val="398671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E669D49-73ED-468C-B013-21D9C5DF6E07}" type="slidenum">
              <a:rPr lang="en-US"/>
              <a:pPr>
                <a:defRPr/>
              </a:pPr>
              <a:t>‹#›</a:t>
            </a:fld>
            <a:endParaRPr lang="en-US"/>
          </a:p>
        </p:txBody>
      </p:sp>
    </p:spTree>
    <p:extLst>
      <p:ext uri="{BB962C8B-B14F-4D97-AF65-F5344CB8AC3E}">
        <p14:creationId xmlns:p14="http://schemas.microsoft.com/office/powerpoint/2010/main" val="337155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D12A8CC0-8439-4ABC-813B-DAD7ACEC6977}" type="slidenum">
              <a:rPr lang="en-US"/>
              <a:pPr>
                <a:defRPr/>
              </a:pPr>
              <a:t>‹#›</a:t>
            </a:fld>
            <a:endParaRPr lang="en-US"/>
          </a:p>
        </p:txBody>
      </p:sp>
    </p:spTree>
    <p:extLst>
      <p:ext uri="{BB962C8B-B14F-4D97-AF65-F5344CB8AC3E}">
        <p14:creationId xmlns:p14="http://schemas.microsoft.com/office/powerpoint/2010/main" val="61130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B18943DA-BC40-48EA-A980-DF8DACCDE17B}" type="slidenum">
              <a:rPr lang="en-US"/>
              <a:pPr>
                <a:defRPr/>
              </a:pPr>
              <a:t>‹#›</a:t>
            </a:fld>
            <a:endParaRPr lang="en-US"/>
          </a:p>
        </p:txBody>
      </p:sp>
    </p:spTree>
    <p:extLst>
      <p:ext uri="{BB962C8B-B14F-4D97-AF65-F5344CB8AC3E}">
        <p14:creationId xmlns:p14="http://schemas.microsoft.com/office/powerpoint/2010/main" val="67036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517D13A6-856C-42AC-B36A-29016D49C444}" type="slidenum">
              <a:rPr lang="en-US"/>
              <a:pPr>
                <a:defRPr/>
              </a:pPr>
              <a:t>‹#›</a:t>
            </a:fld>
            <a:endParaRPr lang="en-US"/>
          </a:p>
        </p:txBody>
      </p:sp>
    </p:spTree>
    <p:extLst>
      <p:ext uri="{BB962C8B-B14F-4D97-AF65-F5344CB8AC3E}">
        <p14:creationId xmlns:p14="http://schemas.microsoft.com/office/powerpoint/2010/main" val="207654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05B0CCD6-21F3-4832-BF8B-410223AABE87}" type="slidenum">
              <a:rPr lang="en-US"/>
              <a:pPr>
                <a:defRPr/>
              </a:pPr>
              <a:t>‹#›</a:t>
            </a:fld>
            <a:endParaRPr lang="en-US"/>
          </a:p>
        </p:txBody>
      </p:sp>
    </p:spTree>
    <p:extLst>
      <p:ext uri="{BB962C8B-B14F-4D97-AF65-F5344CB8AC3E}">
        <p14:creationId xmlns:p14="http://schemas.microsoft.com/office/powerpoint/2010/main" val="399630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A4800A9C-8F46-4D26-8ECB-2205A87F4B9C}" type="slidenum">
              <a:rPr lang="en-US"/>
              <a:pPr>
                <a:defRPr/>
              </a:pPr>
              <a:t>‹#›</a:t>
            </a:fld>
            <a:endParaRPr lang="en-US"/>
          </a:p>
        </p:txBody>
      </p:sp>
    </p:spTree>
    <p:extLst>
      <p:ext uri="{BB962C8B-B14F-4D97-AF65-F5344CB8AC3E}">
        <p14:creationId xmlns:p14="http://schemas.microsoft.com/office/powerpoint/2010/main" val="309461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EF9F40A3-1EA3-4C85-BC52-A0A135D9648C}" type="slidenum">
              <a:rPr lang="en-US"/>
              <a:pPr>
                <a:defRPr/>
              </a:pPr>
              <a:t>‹#›</a:t>
            </a:fld>
            <a:endParaRPr lang="en-US"/>
          </a:p>
        </p:txBody>
      </p:sp>
    </p:spTree>
    <p:extLst>
      <p:ext uri="{BB962C8B-B14F-4D97-AF65-F5344CB8AC3E}">
        <p14:creationId xmlns:p14="http://schemas.microsoft.com/office/powerpoint/2010/main" val="4156536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F152B564-925F-47F5-8D8E-2D618A1805C3}" type="slidenum">
              <a:rPr lang="en-US"/>
              <a:pPr>
                <a:defRPr/>
              </a:pPr>
              <a:t>‹#›</a:t>
            </a:fld>
            <a:endParaRPr lang="en-US"/>
          </a:p>
        </p:txBody>
      </p:sp>
    </p:spTree>
    <p:extLst>
      <p:ext uri="{BB962C8B-B14F-4D97-AF65-F5344CB8AC3E}">
        <p14:creationId xmlns:p14="http://schemas.microsoft.com/office/powerpoint/2010/main" val="406767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E7CEF6FD-BA07-4DE8-ADCE-F3AD8396804B}" type="slidenum">
              <a:rPr lang="en-US"/>
              <a:pPr>
                <a:defRPr/>
              </a:pPr>
              <a:t>‹#›</a:t>
            </a:fld>
            <a:endParaRPr lang="en-US"/>
          </a:p>
        </p:txBody>
      </p:sp>
    </p:spTree>
    <p:extLst>
      <p:ext uri="{BB962C8B-B14F-4D97-AF65-F5344CB8AC3E}">
        <p14:creationId xmlns:p14="http://schemas.microsoft.com/office/powerpoint/2010/main" val="23736461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1033" name="Freeform 4"/>
            <p:cNvSpPr>
              <a:spLocks/>
            </p:cNvSpPr>
            <p:nvPr/>
          </p:nvSpPr>
          <p:spPr bwMode="hidden">
            <a:xfrm>
              <a:off x="0" y="2496"/>
              <a:ext cx="2112" cy="1604"/>
            </a:xfrm>
            <a:custGeom>
              <a:avLst/>
              <a:gdLst>
                <a:gd name="T0" fmla="*/ 565 w 2123"/>
                <a:gd name="T1" fmla="*/ 789 h 1696"/>
                <a:gd name="T2" fmla="*/ 529 w 2123"/>
                <a:gd name="T3" fmla="*/ 517 h 1696"/>
                <a:gd name="T4" fmla="*/ 655 w 2123"/>
                <a:gd name="T5" fmla="*/ 300 h 1696"/>
                <a:gd name="T6" fmla="*/ 902 w 2123"/>
                <a:gd name="T7" fmla="*/ 445 h 1696"/>
                <a:gd name="T8" fmla="*/ 1184 w 2123"/>
                <a:gd name="T9" fmla="*/ 657 h 1696"/>
                <a:gd name="T10" fmla="*/ 1443 w 2123"/>
                <a:gd name="T11" fmla="*/ 839 h 1696"/>
                <a:gd name="T12" fmla="*/ 1755 w 2123"/>
                <a:gd name="T13" fmla="*/ 1029 h 1696"/>
                <a:gd name="T14" fmla="*/ 1833 w 2123"/>
                <a:gd name="T15" fmla="*/ 1069 h 1696"/>
                <a:gd name="T16" fmla="*/ 1790 w 2123"/>
                <a:gd name="T17" fmla="*/ 1025 h 1696"/>
                <a:gd name="T18" fmla="*/ 1376 w 2123"/>
                <a:gd name="T19" fmla="*/ 758 h 1696"/>
                <a:gd name="T20" fmla="*/ 1058 w 2123"/>
                <a:gd name="T21" fmla="*/ 517 h 1696"/>
                <a:gd name="T22" fmla="*/ 703 w 2123"/>
                <a:gd name="T23" fmla="*/ 249 h 1696"/>
                <a:gd name="T24" fmla="*/ 974 w 2123"/>
                <a:gd name="T25" fmla="*/ 235 h 1696"/>
                <a:gd name="T26" fmla="*/ 1251 w 2123"/>
                <a:gd name="T27" fmla="*/ 240 h 1696"/>
                <a:gd name="T28" fmla="*/ 1574 w 2123"/>
                <a:gd name="T29" fmla="*/ 203 h 1696"/>
                <a:gd name="T30" fmla="*/ 2068 w 2123"/>
                <a:gd name="T31" fmla="*/ 148 h 1696"/>
                <a:gd name="T32" fmla="*/ 2020 w 2123"/>
                <a:gd name="T33" fmla="*/ 131 h 1696"/>
                <a:gd name="T34" fmla="*/ 1503 w 2123"/>
                <a:gd name="T35" fmla="*/ 195 h 1696"/>
                <a:gd name="T36" fmla="*/ 1178 w 2123"/>
                <a:gd name="T37" fmla="*/ 208 h 1696"/>
                <a:gd name="T38" fmla="*/ 739 w 2123"/>
                <a:gd name="T39" fmla="*/ 195 h 1696"/>
                <a:gd name="T40" fmla="*/ 799 w 2123"/>
                <a:gd name="T41" fmla="*/ 172 h 1696"/>
                <a:gd name="T42" fmla="*/ 1112 w 2123"/>
                <a:gd name="T43" fmla="*/ 0 h 1696"/>
                <a:gd name="T44" fmla="*/ 1058 w 2123"/>
                <a:gd name="T45" fmla="*/ 23 h 1696"/>
                <a:gd name="T46" fmla="*/ 985 w 2123"/>
                <a:gd name="T47" fmla="*/ 63 h 1696"/>
                <a:gd name="T48" fmla="*/ 835 w 2123"/>
                <a:gd name="T49" fmla="*/ 145 h 1696"/>
                <a:gd name="T50" fmla="*/ 655 w 2123"/>
                <a:gd name="T51" fmla="*/ 213 h 1696"/>
                <a:gd name="T52" fmla="*/ 619 w 2123"/>
                <a:gd name="T53" fmla="*/ 272 h 1696"/>
                <a:gd name="T54" fmla="*/ 295 w 2123"/>
                <a:gd name="T55" fmla="*/ 445 h 1696"/>
                <a:gd name="T56" fmla="*/ 0 w 2123"/>
                <a:gd name="T57" fmla="*/ 549 h 1696"/>
                <a:gd name="T58" fmla="*/ 0 w 2123"/>
                <a:gd name="T59" fmla="*/ 553 h 1696"/>
                <a:gd name="T60" fmla="*/ 0 w 2123"/>
                <a:gd name="T61" fmla="*/ 581 h 1696"/>
                <a:gd name="T62" fmla="*/ 289 w 2123"/>
                <a:gd name="T63" fmla="*/ 480 h 1696"/>
                <a:gd name="T64" fmla="*/ 577 w 2123"/>
                <a:gd name="T65" fmla="*/ 326 h 1696"/>
                <a:gd name="T66" fmla="*/ 493 w 2123"/>
                <a:gd name="T67" fmla="*/ 508 h 1696"/>
                <a:gd name="T68" fmla="*/ 511 w 2123"/>
                <a:gd name="T69" fmla="*/ 753 h 1696"/>
                <a:gd name="T70" fmla="*/ 450 w 2123"/>
                <a:gd name="T71" fmla="*/ 883 h 1696"/>
                <a:gd name="T72" fmla="*/ 319 w 2123"/>
                <a:gd name="T73" fmla="*/ 1120 h 1696"/>
                <a:gd name="T74" fmla="*/ 313 w 2123"/>
                <a:gd name="T75" fmla="*/ 1283 h 1696"/>
                <a:gd name="T76" fmla="*/ 319 w 2123"/>
                <a:gd name="T77" fmla="*/ 1283 h 1696"/>
                <a:gd name="T78" fmla="*/ 337 w 2123"/>
                <a:gd name="T79" fmla="*/ 1175 h 1696"/>
                <a:gd name="T80" fmla="*/ 565 w 2123"/>
                <a:gd name="T81" fmla="*/ 789 h 1696"/>
                <a:gd name="T82" fmla="*/ 565 w 2123"/>
                <a:gd name="T83" fmla="*/ 789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6"/>
            <p:cNvSpPr>
              <a:spLocks/>
            </p:cNvSpPr>
            <p:nvPr/>
          </p:nvSpPr>
          <p:spPr bwMode="hidden">
            <a:xfrm>
              <a:off x="0" y="524"/>
              <a:ext cx="973" cy="1195"/>
            </a:xfrm>
            <a:custGeom>
              <a:avLst/>
              <a:gdLst>
                <a:gd name="T0" fmla="*/ 328 w 969"/>
                <a:gd name="T1" fmla="*/ 1201 h 1192"/>
                <a:gd name="T2" fmla="*/ 500 w 969"/>
                <a:gd name="T3" fmla="*/ 1207 h 1192"/>
                <a:gd name="T4" fmla="*/ 590 w 969"/>
                <a:gd name="T5" fmla="*/ 1165 h 1192"/>
                <a:gd name="T6" fmla="*/ 828 w 969"/>
                <a:gd name="T7" fmla="*/ 1100 h 1192"/>
                <a:gd name="T8" fmla="*/ 953 w 969"/>
                <a:gd name="T9" fmla="*/ 1070 h 1192"/>
                <a:gd name="T10" fmla="*/ 774 w 969"/>
                <a:gd name="T11" fmla="*/ 1001 h 1192"/>
                <a:gd name="T12" fmla="*/ 566 w 969"/>
                <a:gd name="T13" fmla="*/ 963 h 1192"/>
                <a:gd name="T14" fmla="*/ 202 w 969"/>
                <a:gd name="T15" fmla="*/ 981 h 1192"/>
                <a:gd name="T16" fmla="*/ 304 w 969"/>
                <a:gd name="T17" fmla="*/ 903 h 1192"/>
                <a:gd name="T18" fmla="*/ 506 w 969"/>
                <a:gd name="T19" fmla="*/ 813 h 1192"/>
                <a:gd name="T20" fmla="*/ 709 w 969"/>
                <a:gd name="T21" fmla="*/ 681 h 1192"/>
                <a:gd name="T22" fmla="*/ 715 w 969"/>
                <a:gd name="T23" fmla="*/ 681 h 1192"/>
                <a:gd name="T24" fmla="*/ 727 w 969"/>
                <a:gd name="T25" fmla="*/ 675 h 1192"/>
                <a:gd name="T26" fmla="*/ 768 w 969"/>
                <a:gd name="T27" fmla="*/ 657 h 1192"/>
                <a:gd name="T28" fmla="*/ 792 w 969"/>
                <a:gd name="T29" fmla="*/ 651 h 1192"/>
                <a:gd name="T30" fmla="*/ 804 w 969"/>
                <a:gd name="T31" fmla="*/ 639 h 1192"/>
                <a:gd name="T32" fmla="*/ 810 w 969"/>
                <a:gd name="T33" fmla="*/ 627 h 1192"/>
                <a:gd name="T34" fmla="*/ 804 w 969"/>
                <a:gd name="T35" fmla="*/ 621 h 1192"/>
                <a:gd name="T36" fmla="*/ 798 w 969"/>
                <a:gd name="T37" fmla="*/ 609 h 1192"/>
                <a:gd name="T38" fmla="*/ 798 w 969"/>
                <a:gd name="T39" fmla="*/ 580 h 1192"/>
                <a:gd name="T40" fmla="*/ 810 w 969"/>
                <a:gd name="T41" fmla="*/ 550 h 1192"/>
                <a:gd name="T42" fmla="*/ 822 w 969"/>
                <a:gd name="T43" fmla="*/ 520 h 1192"/>
                <a:gd name="T44" fmla="*/ 840 w 969"/>
                <a:gd name="T45" fmla="*/ 490 h 1192"/>
                <a:gd name="T46" fmla="*/ 853 w 969"/>
                <a:gd name="T47" fmla="*/ 460 h 1192"/>
                <a:gd name="T48" fmla="*/ 861 w 969"/>
                <a:gd name="T49" fmla="*/ 442 h 1192"/>
                <a:gd name="T50" fmla="*/ 869 w 969"/>
                <a:gd name="T51" fmla="*/ 436 h 1192"/>
                <a:gd name="T52" fmla="*/ 869 w 969"/>
                <a:gd name="T53" fmla="*/ 352 h 1192"/>
                <a:gd name="T54" fmla="*/ 869 w 969"/>
                <a:gd name="T55" fmla="*/ 346 h 1192"/>
                <a:gd name="T56" fmla="*/ 875 w 969"/>
                <a:gd name="T57" fmla="*/ 340 h 1192"/>
                <a:gd name="T58" fmla="*/ 893 w 969"/>
                <a:gd name="T59" fmla="*/ 310 h 1192"/>
                <a:gd name="T60" fmla="*/ 905 w 969"/>
                <a:gd name="T61" fmla="*/ 274 h 1192"/>
                <a:gd name="T62" fmla="*/ 917 w 969"/>
                <a:gd name="T63" fmla="*/ 244 h 1192"/>
                <a:gd name="T64" fmla="*/ 923 w 969"/>
                <a:gd name="T65" fmla="*/ 232 h 1192"/>
                <a:gd name="T66" fmla="*/ 929 w 969"/>
                <a:gd name="T67" fmla="*/ 220 h 1192"/>
                <a:gd name="T68" fmla="*/ 947 w 969"/>
                <a:gd name="T69" fmla="*/ 173 h 1192"/>
                <a:gd name="T70" fmla="*/ 965 w 969"/>
                <a:gd name="T71" fmla="*/ 137 h 1192"/>
                <a:gd name="T72" fmla="*/ 971 w 969"/>
                <a:gd name="T73" fmla="*/ 125 h 1192"/>
                <a:gd name="T74" fmla="*/ 971 w 969"/>
                <a:gd name="T75" fmla="*/ 119 h 1192"/>
                <a:gd name="T76" fmla="*/ 989 w 969"/>
                <a:gd name="T77" fmla="*/ 0 h 1192"/>
                <a:gd name="T78" fmla="*/ 965 w 969"/>
                <a:gd name="T79" fmla="*/ 47 h 1192"/>
                <a:gd name="T80" fmla="*/ 798 w 969"/>
                <a:gd name="T81" fmla="*/ 113 h 1192"/>
                <a:gd name="T82" fmla="*/ 721 w 969"/>
                <a:gd name="T83" fmla="*/ 161 h 1192"/>
                <a:gd name="T84" fmla="*/ 470 w 969"/>
                <a:gd name="T85" fmla="*/ 238 h 1192"/>
                <a:gd name="T86" fmla="*/ 286 w 969"/>
                <a:gd name="T87" fmla="*/ 292 h 1192"/>
                <a:gd name="T88" fmla="*/ 178 w 969"/>
                <a:gd name="T89" fmla="*/ 298 h 1192"/>
                <a:gd name="T90" fmla="*/ 12 w 969"/>
                <a:gd name="T91" fmla="*/ 490 h 1192"/>
                <a:gd name="T92" fmla="*/ 0 w 969"/>
                <a:gd name="T93" fmla="*/ 514 h 1192"/>
                <a:gd name="T94" fmla="*/ 0 w 969"/>
                <a:gd name="T95" fmla="*/ 1201 h 1192"/>
                <a:gd name="T96" fmla="*/ 96 w 969"/>
                <a:gd name="T97" fmla="*/ 1195 h 1192"/>
                <a:gd name="T98" fmla="*/ 328 w 969"/>
                <a:gd name="T99" fmla="*/ 1201 h 1192"/>
                <a:gd name="T100" fmla="*/ 328 w 969"/>
                <a:gd name="T101" fmla="*/ 1201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3525" y="1"/>
              <a:ext cx="2185" cy="1508"/>
            </a:xfrm>
            <a:custGeom>
              <a:avLst/>
              <a:gdLst>
                <a:gd name="T0" fmla="*/ 1054 w 2176"/>
                <a:gd name="T1" fmla="*/ 777 h 1505"/>
                <a:gd name="T2" fmla="*/ 1215 w 2176"/>
                <a:gd name="T3" fmla="*/ 1245 h 1505"/>
                <a:gd name="T4" fmla="*/ 976 w 2176"/>
                <a:gd name="T5" fmla="*/ 1203 h 1505"/>
                <a:gd name="T6" fmla="*/ 738 w 2176"/>
                <a:gd name="T7" fmla="*/ 1137 h 1505"/>
                <a:gd name="T8" fmla="*/ 452 w 2176"/>
                <a:gd name="T9" fmla="*/ 1119 h 1505"/>
                <a:gd name="T10" fmla="*/ 0 w 2176"/>
                <a:gd name="T11" fmla="*/ 1089 h 1505"/>
                <a:gd name="T12" fmla="*/ 30 w 2176"/>
                <a:gd name="T13" fmla="*/ 1125 h 1505"/>
                <a:gd name="T14" fmla="*/ 506 w 2176"/>
                <a:gd name="T15" fmla="*/ 1143 h 1505"/>
                <a:gd name="T16" fmla="*/ 792 w 2176"/>
                <a:gd name="T17" fmla="*/ 1197 h 1505"/>
                <a:gd name="T18" fmla="*/ 1155 w 2176"/>
                <a:gd name="T19" fmla="*/ 1316 h 1505"/>
                <a:gd name="T20" fmla="*/ 1090 w 2176"/>
                <a:gd name="T21" fmla="*/ 1334 h 1505"/>
                <a:gd name="T22" fmla="*/ 726 w 2176"/>
                <a:gd name="T23" fmla="*/ 1520 h 1505"/>
                <a:gd name="T24" fmla="*/ 780 w 2176"/>
                <a:gd name="T25" fmla="*/ 1496 h 1505"/>
                <a:gd name="T26" fmla="*/ 881 w 2176"/>
                <a:gd name="T27" fmla="*/ 1454 h 1505"/>
                <a:gd name="T28" fmla="*/ 1042 w 2176"/>
                <a:gd name="T29" fmla="*/ 1370 h 1505"/>
                <a:gd name="T30" fmla="*/ 1239 w 2176"/>
                <a:gd name="T31" fmla="*/ 1310 h 1505"/>
                <a:gd name="T32" fmla="*/ 1292 w 2176"/>
                <a:gd name="T33" fmla="*/ 1233 h 1505"/>
                <a:gd name="T34" fmla="*/ 1667 w 2176"/>
                <a:gd name="T35" fmla="*/ 1053 h 1505"/>
                <a:gd name="T36" fmla="*/ 1971 w 2176"/>
                <a:gd name="T37" fmla="*/ 963 h 1505"/>
                <a:gd name="T38" fmla="*/ 2221 w 2176"/>
                <a:gd name="T39" fmla="*/ 831 h 1505"/>
                <a:gd name="T40" fmla="*/ 2001 w 2176"/>
                <a:gd name="T41" fmla="*/ 921 h 1505"/>
                <a:gd name="T42" fmla="*/ 1691 w 2176"/>
                <a:gd name="T43" fmla="*/ 999 h 1505"/>
                <a:gd name="T44" fmla="*/ 1369 w 2176"/>
                <a:gd name="T45" fmla="*/ 1161 h 1505"/>
                <a:gd name="T46" fmla="*/ 1531 w 2176"/>
                <a:gd name="T47" fmla="*/ 915 h 1505"/>
                <a:gd name="T48" fmla="*/ 1655 w 2176"/>
                <a:gd name="T49" fmla="*/ 550 h 1505"/>
                <a:gd name="T50" fmla="*/ 1775 w 2176"/>
                <a:gd name="T51" fmla="*/ 377 h 1505"/>
                <a:gd name="T52" fmla="*/ 2019 w 2176"/>
                <a:gd name="T53" fmla="*/ 60 h 1505"/>
                <a:gd name="T54" fmla="*/ 2043 w 2176"/>
                <a:gd name="T55" fmla="*/ 0 h 1505"/>
                <a:gd name="T56" fmla="*/ 2013 w 2176"/>
                <a:gd name="T57" fmla="*/ 0 h 1505"/>
                <a:gd name="T58" fmla="*/ 1631 w 2176"/>
                <a:gd name="T59" fmla="*/ 485 h 1505"/>
                <a:gd name="T60" fmla="*/ 1507 w 2176"/>
                <a:gd name="T61" fmla="*/ 897 h 1505"/>
                <a:gd name="T62" fmla="*/ 1280 w 2176"/>
                <a:gd name="T63" fmla="*/ 1185 h 1505"/>
                <a:gd name="T64" fmla="*/ 1155 w 2176"/>
                <a:gd name="T65" fmla="*/ 915 h 1505"/>
                <a:gd name="T66" fmla="*/ 1030 w 2176"/>
                <a:gd name="T67" fmla="*/ 545 h 1505"/>
                <a:gd name="T68" fmla="*/ 905 w 2176"/>
                <a:gd name="T69" fmla="*/ 222 h 1505"/>
                <a:gd name="T70" fmla="*/ 804 w 2176"/>
                <a:gd name="T71" fmla="*/ 0 h 1505"/>
                <a:gd name="T72" fmla="*/ 768 w 2176"/>
                <a:gd name="T73" fmla="*/ 0 h 1505"/>
                <a:gd name="T74" fmla="*/ 923 w 2176"/>
                <a:gd name="T75" fmla="*/ 359 h 1505"/>
                <a:gd name="T76" fmla="*/ 1054 w 2176"/>
                <a:gd name="T77" fmla="*/ 777 h 1505"/>
                <a:gd name="T78" fmla="*/ 1054 w 2176"/>
                <a:gd name="T79" fmla="*/ 77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649"/>
              <a:ext cx="816" cy="806"/>
            </a:xfrm>
            <a:custGeom>
              <a:avLst/>
              <a:gdLst>
                <a:gd name="T0" fmla="*/ 166 w 813"/>
                <a:gd name="T1" fmla="*/ 569 h 804"/>
                <a:gd name="T2" fmla="*/ 334 w 813"/>
                <a:gd name="T3" fmla="*/ 443 h 804"/>
                <a:gd name="T4" fmla="*/ 656 w 813"/>
                <a:gd name="T5" fmla="*/ 221 h 804"/>
                <a:gd name="T6" fmla="*/ 828 w 813"/>
                <a:gd name="T7" fmla="*/ 0 h 804"/>
                <a:gd name="T8" fmla="*/ 690 w 813"/>
                <a:gd name="T9" fmla="*/ 150 h 804"/>
                <a:gd name="T10" fmla="*/ 149 w 813"/>
                <a:gd name="T11" fmla="*/ 509 h 804"/>
                <a:gd name="T12" fmla="*/ 0 w 813"/>
                <a:gd name="T13" fmla="*/ 742 h 804"/>
                <a:gd name="T14" fmla="*/ 0 w 813"/>
                <a:gd name="T15" fmla="*/ 814 h 804"/>
                <a:gd name="T16" fmla="*/ 166 w 813"/>
                <a:gd name="T17" fmla="*/ 569 h 804"/>
                <a:gd name="T18" fmla="*/ 166 w 813"/>
                <a:gd name="T19" fmla="*/ 569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1545"/>
              <a:ext cx="762" cy="107"/>
            </a:xfrm>
            <a:custGeom>
              <a:avLst/>
              <a:gdLst>
                <a:gd name="T0" fmla="*/ 470 w 759"/>
                <a:gd name="T1" fmla="*/ 66 h 107"/>
                <a:gd name="T2" fmla="*/ 774 w 759"/>
                <a:gd name="T3" fmla="*/ 0 h 107"/>
                <a:gd name="T4" fmla="*/ 506 w 759"/>
                <a:gd name="T5" fmla="*/ 36 h 107"/>
                <a:gd name="T6" fmla="*/ 143 w 759"/>
                <a:gd name="T7" fmla="*/ 48 h 107"/>
                <a:gd name="T8" fmla="*/ 0 w 759"/>
                <a:gd name="T9" fmla="*/ 78 h 107"/>
                <a:gd name="T10" fmla="*/ 0 w 759"/>
                <a:gd name="T11" fmla="*/ 107 h 107"/>
                <a:gd name="T12" fmla="*/ 96 w 759"/>
                <a:gd name="T13" fmla="*/ 89 h 107"/>
                <a:gd name="T14" fmla="*/ 470 w 759"/>
                <a:gd name="T15" fmla="*/ 66 h 107"/>
                <a:gd name="T16" fmla="*/ 47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2314" y="3431"/>
              <a:ext cx="3182" cy="745"/>
            </a:xfrm>
            <a:custGeom>
              <a:avLst/>
              <a:gdLst>
                <a:gd name="T0" fmla="*/ 1417 w 3169"/>
                <a:gd name="T1" fmla="*/ 244 h 743"/>
                <a:gd name="T2" fmla="*/ 1769 w 3169"/>
                <a:gd name="T3" fmla="*/ 238 h 743"/>
                <a:gd name="T4" fmla="*/ 2132 w 3169"/>
                <a:gd name="T5" fmla="*/ 256 h 743"/>
                <a:gd name="T6" fmla="*/ 2555 w 3169"/>
                <a:gd name="T7" fmla="*/ 238 h 743"/>
                <a:gd name="T8" fmla="*/ 3234 w 3169"/>
                <a:gd name="T9" fmla="*/ 209 h 743"/>
                <a:gd name="T10" fmla="*/ 3180 w 3169"/>
                <a:gd name="T11" fmla="*/ 191 h 743"/>
                <a:gd name="T12" fmla="*/ 2472 w 3169"/>
                <a:gd name="T13" fmla="*/ 226 h 743"/>
                <a:gd name="T14" fmla="*/ 2043 w 3169"/>
                <a:gd name="T15" fmla="*/ 226 h 743"/>
                <a:gd name="T16" fmla="*/ 1489 w 3169"/>
                <a:gd name="T17" fmla="*/ 191 h 743"/>
                <a:gd name="T18" fmla="*/ 1573 w 3169"/>
                <a:gd name="T19" fmla="*/ 168 h 743"/>
                <a:gd name="T20" fmla="*/ 2079 w 3169"/>
                <a:gd name="T21" fmla="*/ 0 h 743"/>
                <a:gd name="T22" fmla="*/ 2001 w 3169"/>
                <a:gd name="T23" fmla="*/ 24 h 743"/>
                <a:gd name="T24" fmla="*/ 1876 w 3169"/>
                <a:gd name="T25" fmla="*/ 66 h 743"/>
                <a:gd name="T26" fmla="*/ 1637 w 3169"/>
                <a:gd name="T27" fmla="*/ 138 h 743"/>
                <a:gd name="T28" fmla="*/ 1368 w 3169"/>
                <a:gd name="T29" fmla="*/ 203 h 743"/>
                <a:gd name="T30" fmla="*/ 1293 w 3169"/>
                <a:gd name="T31" fmla="*/ 256 h 743"/>
                <a:gd name="T32" fmla="*/ 780 w 3169"/>
                <a:gd name="T33" fmla="*/ 418 h 743"/>
                <a:gd name="T34" fmla="*/ 340 w 3169"/>
                <a:gd name="T35" fmla="*/ 508 h 743"/>
                <a:gd name="T36" fmla="*/ 0 w 3169"/>
                <a:gd name="T37" fmla="*/ 627 h 743"/>
                <a:gd name="T38" fmla="*/ 304 w 3169"/>
                <a:gd name="T39" fmla="*/ 544 h 743"/>
                <a:gd name="T40" fmla="*/ 750 w 3169"/>
                <a:gd name="T41" fmla="*/ 454 h 743"/>
                <a:gd name="T42" fmla="*/ 1203 w 3169"/>
                <a:gd name="T43" fmla="*/ 316 h 743"/>
                <a:gd name="T44" fmla="*/ 1001 w 3169"/>
                <a:gd name="T45" fmla="*/ 496 h 743"/>
                <a:gd name="T46" fmla="*/ 887 w 3169"/>
                <a:gd name="T47" fmla="*/ 753 h 743"/>
                <a:gd name="T48" fmla="*/ 881 w 3169"/>
                <a:gd name="T49" fmla="*/ 753 h 743"/>
                <a:gd name="T50" fmla="*/ 953 w 3169"/>
                <a:gd name="T51" fmla="*/ 753 h 743"/>
                <a:gd name="T52" fmla="*/ 1042 w 3169"/>
                <a:gd name="T53" fmla="*/ 502 h 743"/>
                <a:gd name="T54" fmla="*/ 1322 w 3169"/>
                <a:gd name="T55" fmla="*/ 286 h 743"/>
                <a:gd name="T56" fmla="*/ 1561 w 3169"/>
                <a:gd name="T57" fmla="*/ 454 h 743"/>
                <a:gd name="T58" fmla="*/ 1805 w 3169"/>
                <a:gd name="T59" fmla="*/ 687 h 743"/>
                <a:gd name="T60" fmla="*/ 1894 w 3169"/>
                <a:gd name="T61" fmla="*/ 753 h 743"/>
                <a:gd name="T62" fmla="*/ 1959 w 3169"/>
                <a:gd name="T63" fmla="*/ 753 h 743"/>
                <a:gd name="T64" fmla="*/ 1727 w 3169"/>
                <a:gd name="T65" fmla="*/ 532 h 743"/>
                <a:gd name="T66" fmla="*/ 1417 w 3169"/>
                <a:gd name="T67" fmla="*/ 244 h 743"/>
                <a:gd name="T68" fmla="*/ 1417 w 3169"/>
                <a:gd name="T69" fmla="*/ 244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eaLnBrk="0" hangingPunct="0">
                <a:defRPr/>
              </a:pPr>
              <a:endParaRPr lang="en-US">
                <a:cs typeface="+mn-cs"/>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1049" name="Freeform 20"/>
            <p:cNvSpPr>
              <a:spLocks/>
            </p:cNvSpPr>
            <p:nvPr/>
          </p:nvSpPr>
          <p:spPr bwMode="hidden">
            <a:xfrm>
              <a:off x="3160" y="1860"/>
              <a:ext cx="2162" cy="1934"/>
            </a:xfrm>
            <a:custGeom>
              <a:avLst/>
              <a:gdLst>
                <a:gd name="T0" fmla="*/ 1882 w 2153"/>
                <a:gd name="T1" fmla="*/ 861 h 1930"/>
                <a:gd name="T2" fmla="*/ 1977 w 2153"/>
                <a:gd name="T3" fmla="*/ 1029 h 1930"/>
                <a:gd name="T4" fmla="*/ 2096 w 2153"/>
                <a:gd name="T5" fmla="*/ 1178 h 1930"/>
                <a:gd name="T6" fmla="*/ 2162 w 2153"/>
                <a:gd name="T7" fmla="*/ 1261 h 1930"/>
                <a:gd name="T8" fmla="*/ 2198 w 2153"/>
                <a:gd name="T9" fmla="*/ 1309 h 1930"/>
                <a:gd name="T10" fmla="*/ 1929 w 2153"/>
                <a:gd name="T11" fmla="*/ 987 h 1930"/>
                <a:gd name="T12" fmla="*/ 1900 w 2153"/>
                <a:gd name="T13" fmla="*/ 939 h 1930"/>
                <a:gd name="T14" fmla="*/ 1820 w 2153"/>
                <a:gd name="T15" fmla="*/ 1255 h 1930"/>
                <a:gd name="T16" fmla="*/ 1806 w 2153"/>
                <a:gd name="T17" fmla="*/ 1501 h 1930"/>
                <a:gd name="T18" fmla="*/ 1858 w 2153"/>
                <a:gd name="T19" fmla="*/ 1926 h 1930"/>
                <a:gd name="T20" fmla="*/ 1827 w 2153"/>
                <a:gd name="T21" fmla="*/ 1950 h 1930"/>
                <a:gd name="T22" fmla="*/ 1781 w 2153"/>
                <a:gd name="T23" fmla="*/ 1549 h 1930"/>
                <a:gd name="T24" fmla="*/ 1763 w 2153"/>
                <a:gd name="T25" fmla="*/ 1303 h 1930"/>
                <a:gd name="T26" fmla="*/ 1799 w 2153"/>
                <a:gd name="T27" fmla="*/ 1095 h 1930"/>
                <a:gd name="T28" fmla="*/ 1806 w 2153"/>
                <a:gd name="T29" fmla="*/ 885 h 1930"/>
                <a:gd name="T30" fmla="*/ 1293 w 2153"/>
                <a:gd name="T31" fmla="*/ 1017 h 1930"/>
                <a:gd name="T32" fmla="*/ 840 w 2153"/>
                <a:gd name="T33" fmla="*/ 1142 h 1930"/>
                <a:gd name="T34" fmla="*/ 328 w 2153"/>
                <a:gd name="T35" fmla="*/ 1327 h 1930"/>
                <a:gd name="T36" fmla="*/ 18 w 2153"/>
                <a:gd name="T37" fmla="*/ 1435 h 1930"/>
                <a:gd name="T38" fmla="*/ 316 w 2153"/>
                <a:gd name="T39" fmla="*/ 1297 h 1930"/>
                <a:gd name="T40" fmla="*/ 697 w 2153"/>
                <a:gd name="T41" fmla="*/ 1154 h 1930"/>
                <a:gd name="T42" fmla="*/ 1042 w 2153"/>
                <a:gd name="T43" fmla="*/ 1047 h 1930"/>
                <a:gd name="T44" fmla="*/ 1441 w 2153"/>
                <a:gd name="T45" fmla="*/ 939 h 1930"/>
                <a:gd name="T46" fmla="*/ 1727 w 2153"/>
                <a:gd name="T47" fmla="*/ 825 h 1930"/>
                <a:gd name="T48" fmla="*/ 1363 w 2153"/>
                <a:gd name="T49" fmla="*/ 628 h 1930"/>
                <a:gd name="T50" fmla="*/ 881 w 2153"/>
                <a:gd name="T51" fmla="*/ 520 h 1930"/>
                <a:gd name="T52" fmla="*/ 232 w 2153"/>
                <a:gd name="T53" fmla="*/ 161 h 1930"/>
                <a:gd name="T54" fmla="*/ 0 w 2153"/>
                <a:gd name="T55" fmla="*/ 83 h 1930"/>
                <a:gd name="T56" fmla="*/ 334 w 2153"/>
                <a:gd name="T57" fmla="*/ 179 h 1930"/>
                <a:gd name="T58" fmla="*/ 727 w 2153"/>
                <a:gd name="T59" fmla="*/ 388 h 1930"/>
                <a:gd name="T60" fmla="*/ 953 w 2153"/>
                <a:gd name="T61" fmla="*/ 496 h 1930"/>
                <a:gd name="T62" fmla="*/ 1381 w 2153"/>
                <a:gd name="T63" fmla="*/ 598 h 1930"/>
                <a:gd name="T64" fmla="*/ 1685 w 2153"/>
                <a:gd name="T65" fmla="*/ 753 h 1930"/>
                <a:gd name="T66" fmla="*/ 1453 w 2153"/>
                <a:gd name="T67" fmla="*/ 466 h 1930"/>
                <a:gd name="T68" fmla="*/ 1311 w 2153"/>
                <a:gd name="T69" fmla="*/ 191 h 1930"/>
                <a:gd name="T70" fmla="*/ 1179 w 2153"/>
                <a:gd name="T71" fmla="*/ 0 h 1930"/>
                <a:gd name="T72" fmla="*/ 1369 w 2153"/>
                <a:gd name="T73" fmla="*/ 215 h 1930"/>
                <a:gd name="T74" fmla="*/ 1519 w 2153"/>
                <a:gd name="T75" fmla="*/ 490 h 1930"/>
                <a:gd name="T76" fmla="*/ 1781 w 2153"/>
                <a:gd name="T77" fmla="*/ 813 h 1930"/>
                <a:gd name="T78" fmla="*/ 1882 w 2153"/>
                <a:gd name="T79" fmla="*/ 861 h 1930"/>
                <a:gd name="T80" fmla="*/ 1882 w 2153"/>
                <a:gd name="T81" fmla="*/ 86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cs typeface="+mn-cs"/>
              </a:defRPr>
            </a:lvl1pPr>
          </a:lstStyle>
          <a:p>
            <a:pPr>
              <a:defRPr/>
            </a:pPr>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cs typeface="+mn-cs"/>
              </a:defRPr>
            </a:lvl1pPr>
          </a:lstStyle>
          <a:p>
            <a:pPr>
              <a:defRPr/>
            </a:pPr>
            <a:endParaRPr 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cs typeface="+mn-cs"/>
              </a:defRPr>
            </a:lvl1pPr>
          </a:lstStyle>
          <a:p>
            <a:pPr>
              <a:defRPr/>
            </a:pPr>
            <a:fld id="{D7994252-C300-4C8C-8A44-377180E2843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6"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hyperlink" Target="http://www.romapadaswami.com/node/4307" TargetMode="External"/><Relationship Id="rId4" Type="http://schemas.openxmlformats.org/officeDocument/2006/relationships/hyperlink" Target="http://prabhupadavani.org/main/Bhagavatam/266.html"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200400" y="1532930"/>
            <a:ext cx="3200400" cy="584776"/>
          </a:xfrm>
          <a:prstGeom prst="rect">
            <a:avLst/>
          </a:prstGeom>
          <a:noFill/>
        </p:spPr>
        <p:txBody>
          <a:bodyPr wrap="square">
            <a:spAutoFit/>
          </a:bodyPr>
          <a:lstStyle/>
          <a:p>
            <a:pPr eaLnBrk="0" hangingPunct="0">
              <a:defRPr/>
            </a:pP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1.16.10 </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 </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1.16.16</a:t>
            </a:r>
            <a:endParaRPr lang="en-US" sz="3200" dirty="0">
              <a:cs typeface="+mn-cs"/>
            </a:endParaRPr>
          </a:p>
        </p:txBody>
      </p:sp>
      <p:sp>
        <p:nvSpPr>
          <p:cNvPr id="4" name="TextBox 3"/>
          <p:cNvSpPr txBox="1"/>
          <p:nvPr/>
        </p:nvSpPr>
        <p:spPr>
          <a:xfrm>
            <a:off x="1600200" y="609600"/>
            <a:ext cx="6400800" cy="923330"/>
          </a:xfrm>
          <a:prstGeom prst="rect">
            <a:avLst/>
          </a:prstGeom>
          <a:noFill/>
        </p:spPr>
        <p:txBody>
          <a:bodyPr>
            <a:spAutoFit/>
          </a:bodyPr>
          <a:lstStyle/>
          <a:p>
            <a:pPr eaLnBrk="0" hangingPunct="0">
              <a:defRPr/>
            </a:pPr>
            <a:r>
              <a:rPr lang="en-U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Srimad</a:t>
            </a: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 </a:t>
            </a:r>
            <a:r>
              <a:rPr lang="en-U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Bhagavatam</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endParaRPr>
          </a:p>
        </p:txBody>
      </p:sp>
      <p:sp>
        <p:nvSpPr>
          <p:cNvPr id="5" name="TextBox 4"/>
          <p:cNvSpPr txBox="1"/>
          <p:nvPr/>
        </p:nvSpPr>
        <p:spPr>
          <a:xfrm>
            <a:off x="990600" y="2362200"/>
            <a:ext cx="7315200" cy="584776"/>
          </a:xfrm>
          <a:prstGeom prst="rect">
            <a:avLst/>
          </a:prstGeom>
          <a:noFill/>
        </p:spPr>
        <p:txBody>
          <a:bodyPr wrap="square">
            <a:spAutoFit/>
          </a:bodyPr>
          <a:lstStyle/>
          <a:p>
            <a:pPr algn="ctr" eaLnBrk="0" hangingPunct="0">
              <a:defRPr/>
            </a:pPr>
            <a:r>
              <a:rPr lang="en-US" sz="3200" b="1" u="sng"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Mahārāja</a:t>
            </a:r>
            <a:r>
              <a:rPr lang="en-US" sz="32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 </a:t>
            </a:r>
            <a:r>
              <a:rPr lang="en-US" sz="3200" b="1" u="sng"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Parīkṣit</a:t>
            </a:r>
            <a:r>
              <a:rPr lang="en-US" sz="32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 </a:t>
            </a:r>
            <a:r>
              <a:rPr lang="en-US" sz="3200" b="1"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Tours his kingdom</a:t>
            </a:r>
            <a:endParaRPr lang="en-US" sz="3200" b="1" u="sng" dirty="0">
              <a:solidFill>
                <a:srgbClr val="C00000"/>
              </a:solidFill>
              <a:cs typeface="+mn-cs"/>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1.16.12 </a:t>
            </a:r>
            <a:r>
              <a:rPr lang="en-US" sz="2800" u="sng" dirty="0"/>
              <a:t>Rogues And Rascals Cause </a:t>
            </a:r>
            <a:r>
              <a:rPr lang="en-US" sz="2800" u="sng" dirty="0" smtClean="0"/>
              <a:t>War</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solidFill>
                  <a:srgbClr val="0070C0"/>
                </a:solidFill>
              </a:rPr>
              <a:t>This earth planet is divided into seven </a:t>
            </a:r>
            <a:r>
              <a:rPr lang="en-US" sz="2000" dirty="0" err="1">
                <a:solidFill>
                  <a:srgbClr val="0070C0"/>
                </a:solidFill>
              </a:rPr>
              <a:t>dvīpas</a:t>
            </a:r>
            <a:r>
              <a:rPr lang="en-US" sz="2000" dirty="0">
                <a:solidFill>
                  <a:srgbClr val="0070C0"/>
                </a:solidFill>
              </a:rPr>
              <a:t> by seven oceans, and the central </a:t>
            </a:r>
            <a:r>
              <a:rPr lang="en-US" sz="2000" dirty="0" err="1">
                <a:solidFill>
                  <a:srgbClr val="0070C0"/>
                </a:solidFill>
              </a:rPr>
              <a:t>dvīpa</a:t>
            </a:r>
            <a:r>
              <a:rPr lang="en-US" sz="2000" dirty="0">
                <a:solidFill>
                  <a:srgbClr val="0070C0"/>
                </a:solidFill>
              </a:rPr>
              <a:t>, called </a:t>
            </a:r>
            <a:r>
              <a:rPr lang="en-US" sz="2000" dirty="0" err="1">
                <a:solidFill>
                  <a:srgbClr val="0070C0"/>
                </a:solidFill>
              </a:rPr>
              <a:t>Jambūdvīpa</a:t>
            </a:r>
            <a:r>
              <a:rPr lang="en-US" sz="2000" dirty="0">
                <a:solidFill>
                  <a:srgbClr val="0070C0"/>
                </a:solidFill>
              </a:rPr>
              <a:t>, is divided into nine </a:t>
            </a:r>
            <a:r>
              <a:rPr lang="en-US" sz="2000" dirty="0" err="1">
                <a:solidFill>
                  <a:srgbClr val="0070C0"/>
                </a:solidFill>
              </a:rPr>
              <a:t>varṣas</a:t>
            </a:r>
            <a:r>
              <a:rPr lang="en-US" sz="2000" dirty="0">
                <a:solidFill>
                  <a:srgbClr val="0070C0"/>
                </a:solidFill>
              </a:rPr>
              <a:t>, or parts, by eight huge mountains. </a:t>
            </a:r>
          </a:p>
          <a:p>
            <a:pPr lvl="2" eaLnBrk="1" hangingPunct="1">
              <a:buFont typeface="Wingdings" pitchFamily="2" charset="2"/>
              <a:buChar char="Ø"/>
            </a:pPr>
            <a:endParaRPr lang="en-US" sz="2000" dirty="0">
              <a:solidFill>
                <a:srgbClr val="0070C0"/>
              </a:solidFill>
            </a:endParaRPr>
          </a:p>
          <a:p>
            <a:pPr lvl="2" eaLnBrk="1" hangingPunct="1">
              <a:buFont typeface="Wingdings" pitchFamily="2" charset="2"/>
              <a:buChar char="Ø"/>
            </a:pPr>
            <a:r>
              <a:rPr lang="en-US" sz="2000" dirty="0" err="1">
                <a:solidFill>
                  <a:srgbClr val="0070C0"/>
                </a:solidFill>
              </a:rPr>
              <a:t>Bhadrāśva</a:t>
            </a:r>
            <a:r>
              <a:rPr lang="en-US" sz="2000" dirty="0">
                <a:solidFill>
                  <a:srgbClr val="0070C0"/>
                </a:solidFill>
              </a:rPr>
              <a:t>: It is a tract of land near </a:t>
            </a:r>
            <a:r>
              <a:rPr lang="en-US" sz="2000" dirty="0" err="1">
                <a:solidFill>
                  <a:srgbClr val="0070C0"/>
                </a:solidFill>
              </a:rPr>
              <a:t>Meru</a:t>
            </a:r>
            <a:r>
              <a:rPr lang="en-US" sz="2000" dirty="0">
                <a:solidFill>
                  <a:srgbClr val="0070C0"/>
                </a:solidFill>
              </a:rPr>
              <a:t> </a:t>
            </a:r>
            <a:r>
              <a:rPr lang="en-US" sz="2000" dirty="0" err="1">
                <a:solidFill>
                  <a:srgbClr val="0070C0"/>
                </a:solidFill>
              </a:rPr>
              <a:t>Parvata</a:t>
            </a:r>
            <a:r>
              <a:rPr lang="en-US" sz="2000" dirty="0">
                <a:solidFill>
                  <a:srgbClr val="0070C0"/>
                </a:solidFill>
              </a:rPr>
              <a:t>, and it extends from </a:t>
            </a:r>
            <a:r>
              <a:rPr lang="en-US" sz="2000" dirty="0" err="1">
                <a:solidFill>
                  <a:srgbClr val="0070C0"/>
                </a:solidFill>
              </a:rPr>
              <a:t>Gandha-mādana</a:t>
            </a:r>
            <a:r>
              <a:rPr lang="en-US" sz="2000" dirty="0">
                <a:solidFill>
                  <a:srgbClr val="0070C0"/>
                </a:solidFill>
              </a:rPr>
              <a:t> </a:t>
            </a:r>
            <a:r>
              <a:rPr lang="en-US" sz="2000" dirty="0" err="1">
                <a:solidFill>
                  <a:srgbClr val="0070C0"/>
                </a:solidFill>
              </a:rPr>
              <a:t>Parvata</a:t>
            </a:r>
            <a:r>
              <a:rPr lang="en-US" sz="2000" dirty="0">
                <a:solidFill>
                  <a:srgbClr val="0070C0"/>
                </a:solidFill>
              </a:rPr>
              <a:t> to the saltwater ocean. </a:t>
            </a:r>
          </a:p>
          <a:p>
            <a:pPr lvl="2" eaLnBrk="1" hangingPunct="1">
              <a:buFont typeface="Wingdings" pitchFamily="2" charset="2"/>
              <a:buChar char="Ø"/>
            </a:pPr>
            <a:endParaRPr lang="en-US" sz="2000" dirty="0">
              <a:solidFill>
                <a:srgbClr val="0070C0"/>
              </a:solidFill>
            </a:endParaRPr>
          </a:p>
          <a:p>
            <a:pPr lvl="2" eaLnBrk="1" hangingPunct="1">
              <a:buFont typeface="Wingdings" pitchFamily="2" charset="2"/>
              <a:buChar char="Ø"/>
            </a:pPr>
            <a:r>
              <a:rPr lang="en-US" sz="2000" dirty="0" err="1">
                <a:solidFill>
                  <a:srgbClr val="0070C0"/>
                </a:solidFill>
              </a:rPr>
              <a:t>Ketumāla</a:t>
            </a:r>
            <a:r>
              <a:rPr lang="en-US" sz="2000" dirty="0">
                <a:solidFill>
                  <a:srgbClr val="0070C0"/>
                </a:solidFill>
              </a:rPr>
              <a:t>: It is said that in </a:t>
            </a:r>
            <a:r>
              <a:rPr lang="en-US" sz="2000" dirty="0" err="1">
                <a:solidFill>
                  <a:srgbClr val="0070C0"/>
                </a:solidFill>
              </a:rPr>
              <a:t>Ketumāla</a:t>
            </a:r>
            <a:r>
              <a:rPr lang="en-US" sz="2000" dirty="0">
                <a:solidFill>
                  <a:srgbClr val="0070C0"/>
                </a:solidFill>
              </a:rPr>
              <a:t> </a:t>
            </a:r>
            <a:r>
              <a:rPr lang="en-US" sz="2000" dirty="0" err="1">
                <a:solidFill>
                  <a:srgbClr val="0070C0"/>
                </a:solidFill>
              </a:rPr>
              <a:t>varṣa</a:t>
            </a:r>
            <a:r>
              <a:rPr lang="en-US" sz="2000" dirty="0">
                <a:solidFill>
                  <a:srgbClr val="0070C0"/>
                </a:solidFill>
              </a:rPr>
              <a:t>, women are the most beautiful.  This part of the world is situated on the western side of the </a:t>
            </a:r>
            <a:r>
              <a:rPr lang="en-US" sz="2000" dirty="0" err="1">
                <a:solidFill>
                  <a:srgbClr val="0070C0"/>
                </a:solidFill>
              </a:rPr>
              <a:t>Meru</a:t>
            </a:r>
            <a:r>
              <a:rPr lang="en-US" sz="2000" dirty="0">
                <a:solidFill>
                  <a:srgbClr val="0070C0"/>
                </a:solidFill>
              </a:rPr>
              <a:t> </a:t>
            </a:r>
            <a:r>
              <a:rPr lang="en-US" sz="2000" dirty="0" err="1">
                <a:solidFill>
                  <a:srgbClr val="0070C0"/>
                </a:solidFill>
              </a:rPr>
              <a:t>Parvata</a:t>
            </a:r>
            <a:r>
              <a:rPr lang="en-US" sz="2000" dirty="0">
                <a:solidFill>
                  <a:srgbClr val="0070C0"/>
                </a:solidFill>
              </a:rPr>
              <a:t>, and inhabitants of this province used to live up to ten thousand years. Human beings living in this part of the globe are of golden color, and the women resemble the angels of heaven. The inhabitants are free from all kinds of diseases and grief.</a:t>
            </a:r>
          </a:p>
          <a:p>
            <a:pPr marL="0" lvl="2" indent="0" eaLnBrk="1" hangingPunct="1"/>
            <a:endParaRPr lang="en-US" sz="2000" dirty="0">
              <a:solidFill>
                <a:srgbClr val="0070C0"/>
              </a:solidFill>
            </a:endParaRPr>
          </a:p>
          <a:p>
            <a:pPr lvl="2" eaLnBrk="1" hangingPunct="1">
              <a:buFont typeface="Wingdings" pitchFamily="2" charset="2"/>
              <a:buChar char="Ø"/>
            </a:pPr>
            <a:r>
              <a:rPr lang="en-US" sz="2000" dirty="0">
                <a:solidFill>
                  <a:srgbClr val="0070C0"/>
                </a:solidFill>
              </a:rPr>
              <a:t>In the center of </a:t>
            </a:r>
            <a:r>
              <a:rPr lang="en-US" sz="2000" dirty="0" err="1">
                <a:solidFill>
                  <a:srgbClr val="0070C0"/>
                </a:solidFill>
              </a:rPr>
              <a:t>Jambūdvīpa</a:t>
            </a:r>
            <a:r>
              <a:rPr lang="en-US" sz="2000" dirty="0">
                <a:solidFill>
                  <a:srgbClr val="0070C0"/>
                </a:solidFill>
              </a:rPr>
              <a:t> is </a:t>
            </a:r>
            <a:r>
              <a:rPr lang="en-US" sz="2000" dirty="0" err="1">
                <a:solidFill>
                  <a:srgbClr val="0070C0"/>
                </a:solidFill>
              </a:rPr>
              <a:t>Ilāvṛta-varṣa</a:t>
            </a:r>
            <a:r>
              <a:rPr lang="en-US" sz="2000" dirty="0">
                <a:solidFill>
                  <a:srgbClr val="0070C0"/>
                </a:solidFill>
              </a:rPr>
              <a:t>, and south of </a:t>
            </a:r>
            <a:r>
              <a:rPr lang="en-US" sz="2000" dirty="0" err="1">
                <a:solidFill>
                  <a:srgbClr val="0070C0"/>
                </a:solidFill>
              </a:rPr>
              <a:t>Ilāvṛta-varṣa</a:t>
            </a:r>
            <a:r>
              <a:rPr lang="en-US" sz="2000" dirty="0">
                <a:solidFill>
                  <a:srgbClr val="0070C0"/>
                </a:solidFill>
              </a:rPr>
              <a:t> is </a:t>
            </a:r>
            <a:r>
              <a:rPr lang="en-US" sz="2000" dirty="0" err="1">
                <a:solidFill>
                  <a:srgbClr val="0070C0"/>
                </a:solidFill>
              </a:rPr>
              <a:t>Hari-varṣa</a:t>
            </a:r>
            <a:r>
              <a:rPr lang="en-US" sz="2000" dirty="0">
                <a:solidFill>
                  <a:srgbClr val="0070C0"/>
                </a:solidFill>
              </a:rPr>
              <a:t>. </a:t>
            </a:r>
          </a:p>
          <a:p>
            <a:pPr lvl="2" eaLnBrk="1" hangingPunct="1">
              <a:buFont typeface="Wingdings" pitchFamily="2" charset="2"/>
              <a:buChar char="Ø"/>
            </a:pPr>
            <a:r>
              <a:rPr lang="en-US" sz="2000" dirty="0">
                <a:solidFill>
                  <a:srgbClr val="0070C0"/>
                </a:solidFill>
              </a:rPr>
              <a:t>It is mentioned here that the women in both these </a:t>
            </a:r>
            <a:r>
              <a:rPr lang="en-US" sz="2000" dirty="0" err="1">
                <a:solidFill>
                  <a:srgbClr val="0070C0"/>
                </a:solidFill>
              </a:rPr>
              <a:t>varṣas</a:t>
            </a:r>
            <a:r>
              <a:rPr lang="en-US" sz="2000" dirty="0">
                <a:solidFill>
                  <a:srgbClr val="0070C0"/>
                </a:solidFill>
              </a:rPr>
              <a:t> are beautiful, and some of them are equal to the </a:t>
            </a:r>
            <a:r>
              <a:rPr lang="en-US" sz="2000" dirty="0" err="1">
                <a:solidFill>
                  <a:srgbClr val="0070C0"/>
                </a:solidFill>
              </a:rPr>
              <a:t>Apsarās</a:t>
            </a:r>
            <a:r>
              <a:rPr lang="en-US" sz="2000" dirty="0">
                <a:solidFill>
                  <a:srgbClr val="0070C0"/>
                </a:solidFill>
              </a:rPr>
              <a:t>, or heavenly women</a:t>
            </a:r>
            <a:r>
              <a:rPr lang="en-US" sz="2000" dirty="0" smtClean="0">
                <a:solidFill>
                  <a:srgbClr val="0070C0"/>
                </a:solidFill>
              </a:rPr>
              <a:t>.</a:t>
            </a:r>
            <a:endParaRPr lang="en-US" sz="2000" dirty="0">
              <a:solidFill>
                <a:srgbClr val="0070C0"/>
              </a:solidFill>
            </a:endParaRPr>
          </a:p>
        </p:txBody>
      </p:sp>
    </p:spTree>
    <p:extLst>
      <p:ext uri="{BB962C8B-B14F-4D97-AF65-F5344CB8AC3E}">
        <p14:creationId xmlns:p14="http://schemas.microsoft.com/office/powerpoint/2010/main" val="24778669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1.16.12 </a:t>
            </a:r>
            <a:r>
              <a:rPr lang="en-US" sz="2800" u="sng" dirty="0"/>
              <a:t>Rogues And Rascals Cause </a:t>
            </a:r>
            <a:r>
              <a:rPr lang="en-US" sz="2800" u="sng" dirty="0" smtClean="0"/>
              <a:t>War</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err="1">
                <a:solidFill>
                  <a:srgbClr val="0070C0"/>
                </a:solidFill>
              </a:rPr>
              <a:t>Uttarakuru</a:t>
            </a:r>
            <a:r>
              <a:rPr lang="en-US" sz="2000" dirty="0">
                <a:solidFill>
                  <a:srgbClr val="0070C0"/>
                </a:solidFill>
              </a:rPr>
              <a:t>: Northernmost portion of </a:t>
            </a:r>
            <a:r>
              <a:rPr lang="en-US" sz="2000" dirty="0" err="1">
                <a:solidFill>
                  <a:srgbClr val="0070C0"/>
                </a:solidFill>
              </a:rPr>
              <a:t>Jambūdvīpa</a:t>
            </a:r>
            <a:r>
              <a:rPr lang="en-US" sz="2000" dirty="0">
                <a:solidFill>
                  <a:srgbClr val="0070C0"/>
                </a:solidFill>
              </a:rPr>
              <a:t>. It is surrounded by the saltwater ocean from three sides and divided by </a:t>
            </a:r>
            <a:r>
              <a:rPr lang="en-US" sz="2000" dirty="0" err="1">
                <a:solidFill>
                  <a:srgbClr val="0070C0"/>
                </a:solidFill>
              </a:rPr>
              <a:t>Śṛńgavān</a:t>
            </a:r>
            <a:r>
              <a:rPr lang="en-US" sz="2000" dirty="0">
                <a:solidFill>
                  <a:srgbClr val="0070C0"/>
                </a:solidFill>
              </a:rPr>
              <a:t> Mountain from the </a:t>
            </a:r>
            <a:r>
              <a:rPr lang="en-US" sz="2000" dirty="0" err="1">
                <a:solidFill>
                  <a:srgbClr val="0070C0"/>
                </a:solidFill>
              </a:rPr>
              <a:t>Hiraṇmaya-varṣa</a:t>
            </a:r>
            <a:r>
              <a:rPr lang="en-US" sz="2000" dirty="0">
                <a:solidFill>
                  <a:srgbClr val="0070C0"/>
                </a:solidFill>
              </a:rPr>
              <a:t>.</a:t>
            </a:r>
          </a:p>
          <a:p>
            <a:pPr lvl="2" eaLnBrk="1" hangingPunct="1">
              <a:buFont typeface="Wingdings" pitchFamily="2" charset="2"/>
              <a:buChar char="Ø"/>
            </a:pPr>
            <a:endParaRPr lang="en-US" sz="2000" dirty="0">
              <a:solidFill>
                <a:srgbClr val="0070C0"/>
              </a:solidFill>
            </a:endParaRPr>
          </a:p>
          <a:p>
            <a:pPr lvl="2" eaLnBrk="1" hangingPunct="1">
              <a:buFont typeface="Wingdings" pitchFamily="2" charset="2"/>
              <a:buChar char="Ø"/>
            </a:pPr>
            <a:r>
              <a:rPr lang="en-US" sz="2000" dirty="0" err="1">
                <a:solidFill>
                  <a:srgbClr val="0070C0"/>
                </a:solidFill>
              </a:rPr>
              <a:t>Kimpuruṣa-varṣa</a:t>
            </a:r>
            <a:r>
              <a:rPr lang="en-US" sz="2000" dirty="0">
                <a:solidFill>
                  <a:srgbClr val="0070C0"/>
                </a:solidFill>
              </a:rPr>
              <a:t>: North of the great Himalaya Mountain, which is eighty thousand miles in length and height and which covers sixteen thousand miles in width. The </a:t>
            </a:r>
            <a:r>
              <a:rPr lang="en-US" sz="2000" dirty="0" err="1">
                <a:solidFill>
                  <a:srgbClr val="0070C0"/>
                </a:solidFill>
              </a:rPr>
              <a:t>Kimpuruṣas</a:t>
            </a:r>
            <a:r>
              <a:rPr lang="en-US" sz="2000" dirty="0">
                <a:solidFill>
                  <a:srgbClr val="0070C0"/>
                </a:solidFill>
              </a:rPr>
              <a:t> are descendants of a daughter of </a:t>
            </a:r>
            <a:r>
              <a:rPr lang="en-US" sz="2000" dirty="0" err="1">
                <a:solidFill>
                  <a:srgbClr val="0070C0"/>
                </a:solidFill>
              </a:rPr>
              <a:t>Dakṣa</a:t>
            </a:r>
            <a:r>
              <a:rPr lang="en-US" sz="2000" dirty="0" smtClean="0">
                <a:solidFill>
                  <a:srgbClr val="0070C0"/>
                </a:solidFill>
              </a:rPr>
              <a:t>. This </a:t>
            </a:r>
            <a:r>
              <a:rPr lang="en-US" sz="2000" dirty="0">
                <a:solidFill>
                  <a:srgbClr val="0070C0"/>
                </a:solidFill>
              </a:rPr>
              <a:t>part of the world is called </a:t>
            </a:r>
            <a:r>
              <a:rPr lang="en-US" sz="2000" dirty="0" err="1">
                <a:solidFill>
                  <a:srgbClr val="0070C0"/>
                </a:solidFill>
              </a:rPr>
              <a:t>Kimpuruṣa-varṣa</a:t>
            </a:r>
            <a:r>
              <a:rPr lang="en-US" sz="2000" dirty="0">
                <a:solidFill>
                  <a:srgbClr val="0070C0"/>
                </a:solidFill>
              </a:rPr>
              <a:t>, or sometimes the Himalayan provinces (</a:t>
            </a:r>
            <a:r>
              <a:rPr lang="en-US" sz="2000" dirty="0" err="1">
                <a:solidFill>
                  <a:srgbClr val="0070C0"/>
                </a:solidFill>
              </a:rPr>
              <a:t>Himavatī</a:t>
            </a:r>
            <a:r>
              <a:rPr lang="en-US" sz="2000" dirty="0">
                <a:solidFill>
                  <a:srgbClr val="0070C0"/>
                </a:solidFill>
              </a:rPr>
              <a:t>). It is said that </a:t>
            </a:r>
            <a:r>
              <a:rPr lang="en-US" sz="2000" dirty="0" err="1">
                <a:solidFill>
                  <a:srgbClr val="0070C0"/>
                </a:solidFill>
              </a:rPr>
              <a:t>Śukadeva</a:t>
            </a:r>
            <a:r>
              <a:rPr lang="en-US" sz="2000" dirty="0">
                <a:solidFill>
                  <a:srgbClr val="0070C0"/>
                </a:solidFill>
              </a:rPr>
              <a:t> </a:t>
            </a:r>
            <a:r>
              <a:rPr lang="en-US" sz="2000" dirty="0" err="1">
                <a:solidFill>
                  <a:srgbClr val="0070C0"/>
                </a:solidFill>
              </a:rPr>
              <a:t>Gosvāmī</a:t>
            </a:r>
            <a:r>
              <a:rPr lang="en-US" sz="2000" dirty="0">
                <a:solidFill>
                  <a:srgbClr val="0070C0"/>
                </a:solidFill>
              </a:rPr>
              <a:t> was born in these Himalayan provinces and that he came to </a:t>
            </a:r>
            <a:r>
              <a:rPr lang="en-US" sz="2000" dirty="0" err="1">
                <a:solidFill>
                  <a:srgbClr val="0070C0"/>
                </a:solidFill>
              </a:rPr>
              <a:t>Bhārata-varṣa</a:t>
            </a:r>
            <a:r>
              <a:rPr lang="en-US" sz="2000" dirty="0">
                <a:solidFill>
                  <a:srgbClr val="0070C0"/>
                </a:solidFill>
              </a:rPr>
              <a:t> after crossing the Himalayan countries.</a:t>
            </a:r>
          </a:p>
          <a:p>
            <a:pPr lvl="2" eaLnBrk="1" hangingPunct="1">
              <a:buFont typeface="Wingdings" pitchFamily="2" charset="2"/>
              <a:buChar char="Ø"/>
            </a:pPr>
            <a:endParaRPr lang="en-US" sz="2000" dirty="0">
              <a:solidFill>
                <a:srgbClr val="0070C0"/>
              </a:solidFill>
            </a:endParaRPr>
          </a:p>
          <a:p>
            <a:pPr lvl="2" eaLnBrk="1" hangingPunct="1">
              <a:buFont typeface="Wingdings" pitchFamily="2" charset="2"/>
              <a:buChar char="Ø"/>
            </a:pPr>
            <a:r>
              <a:rPr lang="en-US" sz="2000" dirty="0">
                <a:solidFill>
                  <a:srgbClr val="0070C0"/>
                </a:solidFill>
              </a:rPr>
              <a:t>In other words, </a:t>
            </a:r>
            <a:r>
              <a:rPr lang="en-US" sz="2000" dirty="0" err="1">
                <a:solidFill>
                  <a:srgbClr val="0070C0"/>
                </a:solidFill>
              </a:rPr>
              <a:t>Mahārāja</a:t>
            </a:r>
            <a:r>
              <a:rPr lang="en-US" sz="2000" dirty="0">
                <a:solidFill>
                  <a:srgbClr val="0070C0"/>
                </a:solidFill>
              </a:rPr>
              <a:t> </a:t>
            </a:r>
            <a:r>
              <a:rPr lang="en-US" sz="2000" dirty="0" err="1">
                <a:solidFill>
                  <a:srgbClr val="0070C0"/>
                </a:solidFill>
              </a:rPr>
              <a:t>Parīkṣit</a:t>
            </a:r>
            <a:r>
              <a:rPr lang="en-US" sz="2000" dirty="0">
                <a:solidFill>
                  <a:srgbClr val="0070C0"/>
                </a:solidFill>
              </a:rPr>
              <a:t> conquered all the world. He conquered all the continents adjoining all the seas and oceans in all directions, namely the eastern, western, northern and southern parts of the world.</a:t>
            </a:r>
          </a:p>
        </p:txBody>
      </p:sp>
    </p:spTree>
    <p:extLst>
      <p:ext uri="{BB962C8B-B14F-4D97-AF65-F5344CB8AC3E}">
        <p14:creationId xmlns:p14="http://schemas.microsoft.com/office/powerpoint/2010/main" val="875240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a:stretch>
            <a:fillRect/>
          </a:stretch>
        </p:blipFill>
        <p:spPr>
          <a:xfrm>
            <a:off x="762000" y="635000"/>
            <a:ext cx="7620000" cy="5575300"/>
          </a:xfrm>
          <a:prstGeom prst="rect">
            <a:avLst/>
          </a:prstGeom>
        </p:spPr>
      </p:pic>
    </p:spTree>
    <p:extLst>
      <p:ext uri="{BB962C8B-B14F-4D97-AF65-F5344CB8AC3E}">
        <p14:creationId xmlns:p14="http://schemas.microsoft.com/office/powerpoint/2010/main" val="2198769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smtClean="0"/>
              <a:t>SB 1.16.12 Rogues And Rascals Cause War</a:t>
            </a:r>
            <a:br>
              <a:rPr lang="en-US" sz="2800" u="sng" dirty="0" smtClean="0"/>
            </a:br>
            <a:r>
              <a:rPr lang="en-US" sz="2000" dirty="0" err="1" smtClean="0"/>
              <a:t>Srila</a:t>
            </a:r>
            <a:r>
              <a:rPr lang="en-US" sz="2000" dirty="0" smtClean="0"/>
              <a:t> </a:t>
            </a:r>
            <a:r>
              <a:rPr lang="en-US" sz="2000" dirty="0" err="1" smtClean="0"/>
              <a:t>Prabhupada</a:t>
            </a:r>
            <a:r>
              <a:rPr lang="en-US" sz="2000" dirty="0" smtClean="0"/>
              <a:t> </a:t>
            </a:r>
            <a:r>
              <a:rPr lang="en-US" sz="2000" dirty="0" err="1" smtClean="0"/>
              <a:t>Uvaca</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aim was... All the fights in Mahabharata or in Ramayana, it was meant for chastising the godless, godless. Just like </a:t>
            </a:r>
            <a:r>
              <a:rPr lang="en-US" sz="2000" dirty="0" err="1">
                <a:solidFill>
                  <a:srgbClr val="0070C0"/>
                </a:solidFill>
              </a:rPr>
              <a:t>Ramacandra</a:t>
            </a:r>
            <a:r>
              <a:rPr lang="en-US" sz="2000" dirty="0">
                <a:solidFill>
                  <a:srgbClr val="0070C0"/>
                </a:solidFill>
              </a:rPr>
              <a:t>. </a:t>
            </a:r>
            <a:r>
              <a:rPr lang="en-US" sz="2000" dirty="0" err="1">
                <a:solidFill>
                  <a:srgbClr val="0070C0"/>
                </a:solidFill>
              </a:rPr>
              <a:t>Ramacandra</a:t>
            </a:r>
            <a:r>
              <a:rPr lang="en-US" sz="2000" dirty="0">
                <a:solidFill>
                  <a:srgbClr val="0070C0"/>
                </a:solidFill>
              </a:rPr>
              <a:t>, Lord </a:t>
            </a:r>
            <a:r>
              <a:rPr lang="en-US" sz="2000" dirty="0" err="1">
                <a:solidFill>
                  <a:srgbClr val="0070C0"/>
                </a:solidFill>
              </a:rPr>
              <a:t>Ramacandra</a:t>
            </a:r>
            <a:r>
              <a:rPr lang="en-US" sz="2000" dirty="0">
                <a:solidFill>
                  <a:srgbClr val="0070C0"/>
                </a:solidFill>
              </a:rPr>
              <a:t>, chastised </a:t>
            </a:r>
            <a:r>
              <a:rPr lang="en-US" sz="2000" dirty="0" err="1">
                <a:solidFill>
                  <a:srgbClr val="0070C0"/>
                </a:solidFill>
              </a:rPr>
              <a:t>Ravana</a:t>
            </a:r>
            <a:r>
              <a:rPr lang="en-US" sz="2000" dirty="0">
                <a:solidFill>
                  <a:srgbClr val="0070C0"/>
                </a:solidFill>
              </a:rPr>
              <a:t>. So he went to Lanka -- they call Ceylon -- and crossed the sea by making bridge. But what was the idea? The idea was that "This rascal demon is a godless person; so therefore he must be punished." He was punished not alone. Anyone who joined with him, everyone was punished. But Lord </a:t>
            </a:r>
            <a:r>
              <a:rPr lang="en-US" sz="2000" dirty="0" err="1">
                <a:solidFill>
                  <a:srgbClr val="0070C0"/>
                </a:solidFill>
              </a:rPr>
              <a:t>Ramacandra</a:t>
            </a:r>
            <a:r>
              <a:rPr lang="en-US" sz="2000" dirty="0">
                <a:solidFill>
                  <a:srgbClr val="0070C0"/>
                </a:solidFill>
              </a:rPr>
              <a:t> did not occupy the land for His kingdom. He installed his brother </a:t>
            </a:r>
            <a:r>
              <a:rPr lang="en-US" sz="2000" dirty="0" err="1">
                <a:solidFill>
                  <a:srgbClr val="0070C0"/>
                </a:solidFill>
              </a:rPr>
              <a:t>Vibhisana</a:t>
            </a:r>
            <a:r>
              <a:rPr lang="en-US" sz="2000" dirty="0">
                <a:solidFill>
                  <a:srgbClr val="0070C0"/>
                </a:solidFill>
              </a:rPr>
              <a:t>, who was a devotee in the place of </a:t>
            </a:r>
            <a:r>
              <a:rPr lang="en-US" sz="2000" dirty="0" err="1">
                <a:solidFill>
                  <a:srgbClr val="0070C0"/>
                </a:solidFill>
              </a:rPr>
              <a:t>Ravana</a:t>
            </a:r>
            <a:r>
              <a:rPr lang="en-US" sz="2000" dirty="0">
                <a:solidFill>
                  <a:srgbClr val="0070C0"/>
                </a:solidFill>
              </a:rPr>
              <a:t>. Just like </a:t>
            </a:r>
            <a:r>
              <a:rPr lang="en-US" sz="2000" dirty="0" err="1">
                <a:solidFill>
                  <a:srgbClr val="0070C0"/>
                </a:solidFill>
              </a:rPr>
              <a:t>Krsna</a:t>
            </a:r>
            <a:r>
              <a:rPr lang="en-US" sz="2000" dirty="0">
                <a:solidFill>
                  <a:srgbClr val="0070C0"/>
                </a:solidFill>
              </a:rPr>
              <a:t>. </a:t>
            </a:r>
            <a:r>
              <a:rPr lang="en-US" sz="2000" dirty="0" err="1">
                <a:solidFill>
                  <a:srgbClr val="0070C0"/>
                </a:solidFill>
              </a:rPr>
              <a:t>Krsna</a:t>
            </a:r>
            <a:r>
              <a:rPr lang="en-US" sz="2000" dirty="0">
                <a:solidFill>
                  <a:srgbClr val="0070C0"/>
                </a:solidFill>
              </a:rPr>
              <a:t> was taking part in the Battlefield of </a:t>
            </a:r>
            <a:r>
              <a:rPr lang="en-US" sz="2000" dirty="0" err="1">
                <a:solidFill>
                  <a:srgbClr val="0070C0"/>
                </a:solidFill>
              </a:rPr>
              <a:t>Kuruksetra</a:t>
            </a:r>
            <a:r>
              <a:rPr lang="en-US" sz="2000" dirty="0">
                <a:solidFill>
                  <a:srgbClr val="0070C0"/>
                </a:solidFill>
              </a:rPr>
              <a:t> and inducing </a:t>
            </a:r>
            <a:r>
              <a:rPr lang="en-US" sz="2000" dirty="0" err="1">
                <a:solidFill>
                  <a:srgbClr val="0070C0"/>
                </a:solidFill>
              </a:rPr>
              <a:t>Arjuna</a:t>
            </a:r>
            <a:r>
              <a:rPr lang="en-US" sz="2000" dirty="0">
                <a:solidFill>
                  <a:srgbClr val="0070C0"/>
                </a:solidFill>
              </a:rPr>
              <a:t> that "You fight." </a:t>
            </a:r>
            <a:r>
              <a:rPr lang="en-US" sz="2000" dirty="0" err="1">
                <a:solidFill>
                  <a:srgbClr val="0070C0"/>
                </a:solidFill>
              </a:rPr>
              <a:t>Arjuna</a:t>
            </a:r>
            <a:r>
              <a:rPr lang="en-US" sz="2000" dirty="0">
                <a:solidFill>
                  <a:srgbClr val="0070C0"/>
                </a:solidFill>
              </a:rPr>
              <a:t> was not willing to fight, but He was inducing to fight.</a:t>
            </a:r>
          </a:p>
          <a:p>
            <a:pPr lvl="2" eaLnBrk="1" hangingPunct="1">
              <a:buFont typeface="Wingdings" pitchFamily="2" charset="2"/>
              <a:buChar char="Ø"/>
            </a:pPr>
            <a:endParaRPr lang="en-US" sz="2000" dirty="0">
              <a:solidFill>
                <a:srgbClr val="0070C0"/>
              </a:solidFill>
            </a:endParaRPr>
          </a:p>
          <a:p>
            <a:pPr lvl="2" eaLnBrk="1" hangingPunct="1">
              <a:buFont typeface="Wingdings" pitchFamily="2" charset="2"/>
              <a:buChar char="Ø"/>
            </a:pPr>
            <a:r>
              <a:rPr lang="en-US" sz="2000" dirty="0">
                <a:solidFill>
                  <a:srgbClr val="0070C0"/>
                </a:solidFill>
              </a:rPr>
              <a:t>So what is the purpose? Because the other party represented thieves, rogues, and demons. So </a:t>
            </a:r>
            <a:r>
              <a:rPr lang="en-US" sz="2000" dirty="0" err="1">
                <a:solidFill>
                  <a:srgbClr val="0070C0"/>
                </a:solidFill>
              </a:rPr>
              <a:t>Krsna</a:t>
            </a:r>
            <a:r>
              <a:rPr lang="en-US" sz="2000" dirty="0">
                <a:solidFill>
                  <a:srgbClr val="0070C0"/>
                </a:solidFill>
              </a:rPr>
              <a:t> wants therefore that somebody must be king who is His representative, devotee. That is the whole plan.</a:t>
            </a:r>
          </a:p>
        </p:txBody>
      </p:sp>
    </p:spTree>
    <p:extLst>
      <p:ext uri="{BB962C8B-B14F-4D97-AF65-F5344CB8AC3E}">
        <p14:creationId xmlns:p14="http://schemas.microsoft.com/office/powerpoint/2010/main" val="23273641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a:t>
            </a:r>
            <a:r>
              <a:rPr lang="en-US" sz="36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Bhāgavatam</a:t>
            </a: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1.16.13-15</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tatra tatropaśṛṇvānaḥ</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sva-pūrveṣāḿ mahātmanām</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pragīyamāṇaḿ ca yaśaḥ</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kṛṣṇa-māhātmya-sūcakam</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ātmānaḿ ca paritrātam</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aśvatthāmno 'stra-tejasaḥ</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snehaḿ ca vṛṣṇi-pārthānāḿ</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teṣāḿ bhaktiḿ ca keśave</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tebhyaḥ parama-santuṣṭaḥ</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prīty-ujjṛmbhita-locanaḥ</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mahā-dhanāni vāsāḿsi</a:t>
            </a:r>
          </a:p>
          <a:p>
            <a:pPr marL="0" indent="0" algn="ctr" eaLnBrk="1" hangingPunct="1">
              <a:spcBef>
                <a:spcPts val="168"/>
              </a:spcBef>
              <a:buNone/>
              <a:defRPr/>
            </a:pPr>
            <a:r>
              <a:rPr lang="vi-VN" sz="2800" b="1" i="1" dirty="0">
                <a:solidFill>
                  <a:srgbClr val="C00000"/>
                </a:solidFill>
                <a:effectLst>
                  <a:outerShdw blurRad="38100" dist="38100" dir="2700000" algn="tl">
                    <a:srgbClr val="000000">
                      <a:alpha val="43137"/>
                    </a:srgbClr>
                  </a:outerShdw>
                </a:effectLst>
              </a:rPr>
              <a:t>dadau hārān mahā-manāḥ</a:t>
            </a:r>
          </a:p>
        </p:txBody>
      </p:sp>
    </p:spTree>
    <p:extLst>
      <p:ext uri="{BB962C8B-B14F-4D97-AF65-F5344CB8AC3E}">
        <p14:creationId xmlns:p14="http://schemas.microsoft.com/office/powerpoint/2010/main" val="26050579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a:t>
            </a:r>
            <a:r>
              <a:rPr lang="en-US" sz="36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Bhāgavatam</a:t>
            </a: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1.16.13-15</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solidFill>
                  <a:srgbClr val="0070C0"/>
                </a:solidFill>
              </a:rPr>
              <a:t>Wherever the King visited, he continuously heard the glories of his great forefathers, who were all devotees of the Lord, and also of the glorious acts of Lord </a:t>
            </a:r>
            <a:r>
              <a:rPr lang="en-US" sz="2800" dirty="0" err="1">
                <a:solidFill>
                  <a:srgbClr val="0070C0"/>
                </a:solidFill>
              </a:rPr>
              <a:t>Kṛṣṇa</a:t>
            </a:r>
            <a:r>
              <a:rPr lang="en-US" sz="2800" dirty="0">
                <a:solidFill>
                  <a:srgbClr val="0070C0"/>
                </a:solidFill>
              </a:rPr>
              <a:t>. He also heard how he himself had been protected by the Lord from the powerful heat of the weapon of </a:t>
            </a:r>
            <a:r>
              <a:rPr lang="en-US" sz="2800" dirty="0" err="1">
                <a:solidFill>
                  <a:srgbClr val="0070C0"/>
                </a:solidFill>
              </a:rPr>
              <a:t>Aśvatthāmā</a:t>
            </a:r>
            <a:r>
              <a:rPr lang="en-US" sz="2800" dirty="0">
                <a:solidFill>
                  <a:srgbClr val="0070C0"/>
                </a:solidFill>
              </a:rPr>
              <a:t>. People also mentioned the great affection between the descendants of </a:t>
            </a:r>
            <a:r>
              <a:rPr lang="en-US" sz="2800" dirty="0" err="1">
                <a:solidFill>
                  <a:srgbClr val="0070C0"/>
                </a:solidFill>
              </a:rPr>
              <a:t>Vṛṣṇi</a:t>
            </a:r>
            <a:r>
              <a:rPr lang="en-US" sz="2800" dirty="0">
                <a:solidFill>
                  <a:srgbClr val="0070C0"/>
                </a:solidFill>
              </a:rPr>
              <a:t> and </a:t>
            </a:r>
            <a:r>
              <a:rPr lang="en-US" sz="2800" dirty="0" err="1">
                <a:solidFill>
                  <a:srgbClr val="0070C0"/>
                </a:solidFill>
              </a:rPr>
              <a:t>Pṛthā</a:t>
            </a:r>
            <a:r>
              <a:rPr lang="en-US" sz="2800" dirty="0">
                <a:solidFill>
                  <a:srgbClr val="0070C0"/>
                </a:solidFill>
              </a:rPr>
              <a:t> due to the latter's great devotion to Lord </a:t>
            </a:r>
            <a:r>
              <a:rPr lang="en-US" sz="2800" dirty="0" err="1">
                <a:solidFill>
                  <a:srgbClr val="0070C0"/>
                </a:solidFill>
              </a:rPr>
              <a:t>Keśava</a:t>
            </a:r>
            <a:r>
              <a:rPr lang="en-US" sz="2800" dirty="0">
                <a:solidFill>
                  <a:srgbClr val="0070C0"/>
                </a:solidFill>
              </a:rPr>
              <a:t>. The King, being very pleased with the singers of such glories, opened his eyes in great satisfaction. Out of magnanimity he was pleased to award them very valuable necklaces and clothing.</a:t>
            </a:r>
            <a:endParaRPr lang="en-US" dirty="0">
              <a:solidFill>
                <a:srgbClr val="0070C0"/>
              </a:solidFill>
            </a:endParaRPr>
          </a:p>
        </p:txBody>
      </p:sp>
    </p:spTree>
    <p:extLst>
      <p:ext uri="{BB962C8B-B14F-4D97-AF65-F5344CB8AC3E}">
        <p14:creationId xmlns:p14="http://schemas.microsoft.com/office/powerpoint/2010/main" val="720869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1.16.13-15 </a:t>
            </a:r>
            <a:r>
              <a:rPr lang="en-US" sz="2800" u="sng" dirty="0"/>
              <a:t>Mischievous And Magnanimous</a:t>
            </a:r>
            <a:r>
              <a:rPr lang="en-US" sz="2800" u="sng" dirty="0" smtClean="0"/>
              <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Culture of Respect – Kings and His representatives received with Welcome Addresses.</a:t>
            </a:r>
          </a:p>
          <a:p>
            <a:pPr lvl="2" eaLnBrk="1" hangingPunct="1">
              <a:buFont typeface="Wingdings" pitchFamily="2" charset="2"/>
              <a:buChar char="Ø"/>
            </a:pPr>
            <a:r>
              <a:rPr lang="en-US" sz="2000" dirty="0" smtClean="0">
                <a:solidFill>
                  <a:srgbClr val="0070C0"/>
                </a:solidFill>
              </a:rPr>
              <a:t>Such  </a:t>
            </a:r>
            <a:r>
              <a:rPr lang="en-US" sz="2000" dirty="0">
                <a:solidFill>
                  <a:srgbClr val="0070C0"/>
                </a:solidFill>
              </a:rPr>
              <a:t>welcome addresses were full of facts and figures, and those who presented such addresses were sufficiently rewarded, whereas in the present days the welcome addresses are presented not always with factual statements but to please the </a:t>
            </a:r>
            <a:r>
              <a:rPr lang="en-US" sz="2000" dirty="0" err="1">
                <a:solidFill>
                  <a:srgbClr val="0070C0"/>
                </a:solidFill>
              </a:rPr>
              <a:t>postholder</a:t>
            </a:r>
            <a:r>
              <a:rPr lang="en-US" sz="2000" dirty="0">
                <a:solidFill>
                  <a:srgbClr val="0070C0"/>
                </a:solidFill>
              </a:rPr>
              <a:t>, and often they are full of flattering lies. And rarely are those who present such welcome addresses rewarded by the poor </a:t>
            </a:r>
            <a:r>
              <a:rPr lang="en-US" sz="2000" dirty="0" smtClean="0">
                <a:solidFill>
                  <a:srgbClr val="0070C0"/>
                </a:solidFill>
              </a:rPr>
              <a:t>receiver.</a:t>
            </a: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subject matter of those welcome addresses was </a:t>
            </a:r>
            <a:r>
              <a:rPr lang="en-US" sz="2000" dirty="0" err="1">
                <a:solidFill>
                  <a:srgbClr val="0070C0"/>
                </a:solidFill>
              </a:rPr>
              <a:t>Kṛṣṇa</a:t>
            </a:r>
            <a:r>
              <a:rPr lang="en-US" sz="2000" dirty="0">
                <a:solidFill>
                  <a:srgbClr val="0070C0"/>
                </a:solidFill>
              </a:rPr>
              <a:t>. </a:t>
            </a:r>
            <a:r>
              <a:rPr lang="en-US" sz="2000" dirty="0" err="1">
                <a:solidFill>
                  <a:srgbClr val="0070C0"/>
                </a:solidFill>
              </a:rPr>
              <a:t>Kṛṣṇa</a:t>
            </a:r>
            <a:r>
              <a:rPr lang="en-US" sz="2000" dirty="0">
                <a:solidFill>
                  <a:srgbClr val="0070C0"/>
                </a:solidFill>
              </a:rPr>
              <a:t> means </a:t>
            </a:r>
            <a:r>
              <a:rPr lang="en-US" sz="2000" dirty="0" err="1">
                <a:solidFill>
                  <a:srgbClr val="0070C0"/>
                </a:solidFill>
              </a:rPr>
              <a:t>Kṛṣṇa</a:t>
            </a:r>
            <a:r>
              <a:rPr lang="en-US" sz="2000" dirty="0">
                <a:solidFill>
                  <a:srgbClr val="0070C0"/>
                </a:solidFill>
              </a:rPr>
              <a:t> and His eternal devotees, as the king means the king and his confidential associates</a:t>
            </a:r>
            <a:r>
              <a:rPr lang="en-US" sz="2000" dirty="0" smtClean="0">
                <a:solidFill>
                  <a:srgbClr val="0070C0"/>
                </a:solidFill>
              </a:rPr>
              <a:t>.</a:t>
            </a:r>
          </a:p>
        </p:txBody>
      </p:sp>
    </p:spTree>
    <p:extLst>
      <p:ext uri="{BB962C8B-B14F-4D97-AF65-F5344CB8AC3E}">
        <p14:creationId xmlns:p14="http://schemas.microsoft.com/office/powerpoint/2010/main" val="1919203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1.16.13-15 </a:t>
            </a:r>
            <a:r>
              <a:rPr lang="en-US" sz="2800" u="sng" dirty="0"/>
              <a:t>Mischievous And Magnanimous</a:t>
            </a:r>
            <a:r>
              <a:rPr lang="en-US" sz="2800" u="sng" dirty="0" smtClean="0"/>
              <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endParaRPr lang="en-US" sz="2000" dirty="0" smtClean="0">
              <a:solidFill>
                <a:srgbClr val="0070C0"/>
              </a:solidFill>
            </a:endParaRPr>
          </a:p>
          <a:p>
            <a:pPr lvl="2" eaLnBrk="1" hangingPunct="1">
              <a:buFont typeface="Wingdings" pitchFamily="2" charset="2"/>
              <a:buChar char="Ø"/>
            </a:pPr>
            <a:r>
              <a:rPr lang="en-US" sz="2000" dirty="0" err="1" smtClean="0">
                <a:solidFill>
                  <a:srgbClr val="0070C0"/>
                </a:solidFill>
              </a:rPr>
              <a:t>Kṛṣṇa</a:t>
            </a:r>
            <a:r>
              <a:rPr lang="en-US" sz="2000" dirty="0" smtClean="0">
                <a:solidFill>
                  <a:srgbClr val="0070C0"/>
                </a:solidFill>
              </a:rPr>
              <a:t> </a:t>
            </a:r>
            <a:r>
              <a:rPr lang="en-US" sz="2000" dirty="0">
                <a:solidFill>
                  <a:srgbClr val="0070C0"/>
                </a:solidFill>
              </a:rPr>
              <a:t>and His unalloyed devotees cannot be separated, and therefore glorifying the devotee means glorifying the Lord and vice versa.</a:t>
            </a:r>
          </a:p>
          <a:p>
            <a:pPr lvl="2" eaLnBrk="1" hangingPunct="1">
              <a:buFont typeface="Wingdings" pitchFamily="2" charset="2"/>
              <a:buChar char="Ø"/>
            </a:pPr>
            <a:r>
              <a:rPr lang="en-US" sz="2000" dirty="0" err="1">
                <a:solidFill>
                  <a:srgbClr val="0070C0"/>
                </a:solidFill>
              </a:rPr>
              <a:t>Pariksit</a:t>
            </a:r>
            <a:r>
              <a:rPr lang="en-US" sz="2000" dirty="0">
                <a:solidFill>
                  <a:srgbClr val="0070C0"/>
                </a:solidFill>
              </a:rPr>
              <a:t> Maharaja’s eagerness to hear about his great grandfather’s was them being the devotees of the Lord.</a:t>
            </a:r>
          </a:p>
          <a:p>
            <a:pPr lvl="2" eaLnBrk="1" hangingPunct="1">
              <a:buFont typeface="Wingdings" pitchFamily="2" charset="2"/>
              <a:buChar char="Ø"/>
            </a:pPr>
            <a:r>
              <a:rPr lang="en-US" sz="2000" dirty="0">
                <a:solidFill>
                  <a:srgbClr val="0070C0"/>
                </a:solidFill>
              </a:rPr>
              <a:t>The Lord is present for the devotee by His acts and glories, and therefore </a:t>
            </a:r>
            <a:r>
              <a:rPr lang="en-US" sz="2000" dirty="0" err="1">
                <a:solidFill>
                  <a:srgbClr val="0070C0"/>
                </a:solidFill>
              </a:rPr>
              <a:t>Mahārāja</a:t>
            </a:r>
            <a:r>
              <a:rPr lang="en-US" sz="2000" dirty="0">
                <a:solidFill>
                  <a:srgbClr val="0070C0"/>
                </a:solidFill>
              </a:rPr>
              <a:t> </a:t>
            </a:r>
            <a:r>
              <a:rPr lang="en-US" sz="2000" dirty="0" err="1">
                <a:solidFill>
                  <a:srgbClr val="0070C0"/>
                </a:solidFill>
              </a:rPr>
              <a:t>Parīkṣit</a:t>
            </a:r>
            <a:r>
              <a:rPr lang="en-US" sz="2000" dirty="0">
                <a:solidFill>
                  <a:srgbClr val="0070C0"/>
                </a:solidFill>
              </a:rPr>
              <a:t> felt the presence of the Lord when He was glorified by His acts, especially when he was saved by the Lord in the womb of his </a:t>
            </a:r>
            <a:r>
              <a:rPr lang="en-US" sz="2000" dirty="0" err="1">
                <a:solidFill>
                  <a:srgbClr val="0070C0"/>
                </a:solidFill>
              </a:rPr>
              <a:t>mother.The</a:t>
            </a:r>
            <a:r>
              <a:rPr lang="en-US" sz="2000" dirty="0">
                <a:solidFill>
                  <a:srgbClr val="0070C0"/>
                </a:solidFill>
              </a:rPr>
              <a:t> devotees of the Lord are never in danger, but in the material world which is full of dangers at every step, the devotees are apparently placed into dangerous positions, and when they are saved by the Lord, the Lord is glorified.</a:t>
            </a:r>
          </a:p>
        </p:txBody>
      </p:sp>
    </p:spTree>
    <p:extLst>
      <p:ext uri="{BB962C8B-B14F-4D97-AF65-F5344CB8AC3E}">
        <p14:creationId xmlns:p14="http://schemas.microsoft.com/office/powerpoint/2010/main" val="16612115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a:t>
            </a:r>
            <a:r>
              <a:rPr lang="en-US" sz="36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Bhāgavatam</a:t>
            </a: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1.16.16</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sārathya-pāraṣada-sevana-sakhya-dautya-</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vīrāsanānugamana-stavana-praṇāmān</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snigdheṣu pāṇḍuṣu jagat-praṇatiḿ ca viṣṇor</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bhaktiḿ karoti nṛ-patiś </a:t>
            </a:r>
            <a:r>
              <a:rPr lang="vi-VN" b="1" i="1" dirty="0" smtClean="0">
                <a:solidFill>
                  <a:srgbClr val="C00000"/>
                </a:solidFill>
                <a:effectLst>
                  <a:outerShdw blurRad="38100" dist="38100" dir="2700000" algn="tl">
                    <a:srgbClr val="000000">
                      <a:alpha val="43137"/>
                    </a:srgbClr>
                  </a:outerShdw>
                </a:effectLst>
              </a:rPr>
              <a:t>caraṇāravinde</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err="1">
                <a:solidFill>
                  <a:srgbClr val="0070C0"/>
                </a:solidFill>
              </a:rPr>
              <a:t>Mahārāja</a:t>
            </a:r>
            <a:r>
              <a:rPr lang="en-US" sz="2400" dirty="0">
                <a:solidFill>
                  <a:srgbClr val="0070C0"/>
                </a:solidFill>
              </a:rPr>
              <a:t> </a:t>
            </a:r>
            <a:r>
              <a:rPr lang="en-US" sz="2400" dirty="0" err="1">
                <a:solidFill>
                  <a:srgbClr val="0070C0"/>
                </a:solidFill>
              </a:rPr>
              <a:t>Parīkṣit</a:t>
            </a:r>
            <a:r>
              <a:rPr lang="en-US" sz="2400" dirty="0">
                <a:solidFill>
                  <a:srgbClr val="0070C0"/>
                </a:solidFill>
              </a:rPr>
              <a:t> heard that out of His causeless mercy Lord </a:t>
            </a:r>
            <a:r>
              <a:rPr lang="en-US" sz="2400" dirty="0" err="1">
                <a:solidFill>
                  <a:srgbClr val="0070C0"/>
                </a:solidFill>
              </a:rPr>
              <a:t>Kṛṣṇa</a:t>
            </a:r>
            <a:r>
              <a:rPr lang="en-US" sz="2400" dirty="0">
                <a:solidFill>
                  <a:srgbClr val="0070C0"/>
                </a:solidFill>
              </a:rPr>
              <a:t> [</a:t>
            </a:r>
            <a:r>
              <a:rPr lang="en-US" sz="2400" dirty="0" err="1">
                <a:solidFill>
                  <a:srgbClr val="0070C0"/>
                </a:solidFill>
              </a:rPr>
              <a:t>Viṣṇu</a:t>
            </a:r>
            <a:r>
              <a:rPr lang="en-US" sz="2400" dirty="0">
                <a:solidFill>
                  <a:srgbClr val="0070C0"/>
                </a:solidFill>
              </a:rPr>
              <a:t>], who is universally obeyed, rendered all kinds of service to the malleable sons of </a:t>
            </a:r>
            <a:r>
              <a:rPr lang="en-US" sz="2400" dirty="0" err="1">
                <a:solidFill>
                  <a:srgbClr val="0070C0"/>
                </a:solidFill>
              </a:rPr>
              <a:t>Pāṇḍu</a:t>
            </a:r>
            <a:r>
              <a:rPr lang="en-US" sz="2400" dirty="0">
                <a:solidFill>
                  <a:srgbClr val="0070C0"/>
                </a:solidFill>
              </a:rPr>
              <a:t> by accepting posts ranging from chariot driver to president to messenger, friend, night watchman, etc., according to the will of the </a:t>
            </a:r>
            <a:r>
              <a:rPr lang="en-US" sz="2400" dirty="0" err="1">
                <a:solidFill>
                  <a:srgbClr val="0070C0"/>
                </a:solidFill>
              </a:rPr>
              <a:t>Pāṇḍavas</a:t>
            </a:r>
            <a:r>
              <a:rPr lang="en-US" sz="2400" dirty="0">
                <a:solidFill>
                  <a:srgbClr val="0070C0"/>
                </a:solidFill>
              </a:rPr>
              <a:t>, obeying them like a servant and offering </a:t>
            </a:r>
            <a:r>
              <a:rPr lang="en-US" sz="2400" dirty="0" err="1">
                <a:solidFill>
                  <a:srgbClr val="0070C0"/>
                </a:solidFill>
              </a:rPr>
              <a:t>obeisances</a:t>
            </a:r>
            <a:r>
              <a:rPr lang="en-US" sz="2400" dirty="0">
                <a:solidFill>
                  <a:srgbClr val="0070C0"/>
                </a:solidFill>
              </a:rPr>
              <a:t> like one younger in years. When he heard this, </a:t>
            </a:r>
            <a:r>
              <a:rPr lang="en-US" sz="2400" dirty="0" err="1">
                <a:solidFill>
                  <a:srgbClr val="0070C0"/>
                </a:solidFill>
              </a:rPr>
              <a:t>Mahārāja</a:t>
            </a:r>
            <a:r>
              <a:rPr lang="en-US" sz="2400" dirty="0">
                <a:solidFill>
                  <a:srgbClr val="0070C0"/>
                </a:solidFill>
              </a:rPr>
              <a:t> </a:t>
            </a:r>
            <a:r>
              <a:rPr lang="en-US" sz="2400" dirty="0" err="1">
                <a:solidFill>
                  <a:srgbClr val="0070C0"/>
                </a:solidFill>
              </a:rPr>
              <a:t>Parīkṣit</a:t>
            </a:r>
            <a:r>
              <a:rPr lang="en-US" sz="2400" dirty="0">
                <a:solidFill>
                  <a:srgbClr val="0070C0"/>
                </a:solidFill>
              </a:rPr>
              <a:t> became overwhelmed with devotion to the lotus feet of the Lord.</a:t>
            </a:r>
            <a:endParaRPr lang="en-US" sz="2800" dirty="0">
              <a:solidFill>
                <a:srgbClr val="0070C0"/>
              </a:solidFill>
            </a:endParaRPr>
          </a:p>
        </p:txBody>
      </p:sp>
    </p:spTree>
    <p:extLst>
      <p:ext uri="{BB962C8B-B14F-4D97-AF65-F5344CB8AC3E}">
        <p14:creationId xmlns:p14="http://schemas.microsoft.com/office/powerpoint/2010/main" val="10025719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1.16.16: Everyone Of Us Loves Krishna</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solidFill>
                  <a:srgbClr val="0070C0"/>
                </a:solidFill>
              </a:rPr>
              <a:t>Lord </a:t>
            </a:r>
            <a:r>
              <a:rPr lang="en-US" sz="2000" dirty="0" err="1">
                <a:solidFill>
                  <a:srgbClr val="0070C0"/>
                </a:solidFill>
              </a:rPr>
              <a:t>Kṛṣṇa</a:t>
            </a:r>
            <a:r>
              <a:rPr lang="en-US" sz="2000" dirty="0">
                <a:solidFill>
                  <a:srgbClr val="0070C0"/>
                </a:solidFill>
              </a:rPr>
              <a:t> is everything to the unalloyed devotees like the </a:t>
            </a:r>
            <a:r>
              <a:rPr lang="en-US" sz="2000" dirty="0" err="1">
                <a:solidFill>
                  <a:srgbClr val="0070C0"/>
                </a:solidFill>
              </a:rPr>
              <a:t>Pāṇḍavas</a:t>
            </a:r>
            <a:r>
              <a:rPr lang="en-US" sz="2000" dirty="0">
                <a:solidFill>
                  <a:srgbClr val="0070C0"/>
                </a:solidFill>
              </a:rPr>
              <a:t>. The Lord was for them the Supreme Lord, the spiritual master, the </a:t>
            </a:r>
            <a:r>
              <a:rPr lang="en-US" sz="2000" dirty="0" err="1">
                <a:solidFill>
                  <a:srgbClr val="0070C0"/>
                </a:solidFill>
              </a:rPr>
              <a:t>worshipable</a:t>
            </a:r>
            <a:r>
              <a:rPr lang="en-US" sz="2000" dirty="0">
                <a:solidFill>
                  <a:srgbClr val="0070C0"/>
                </a:solidFill>
              </a:rPr>
              <a:t> Deity, the guide, the chariot driver, the friend, the servant, the messenger and everything they could conceive of. </a:t>
            </a:r>
          </a:p>
          <a:p>
            <a:pPr lvl="2" eaLnBrk="1" hangingPunct="1">
              <a:buFont typeface="Wingdings" pitchFamily="2" charset="2"/>
              <a:buChar char="Ø"/>
            </a:pPr>
            <a:r>
              <a:rPr lang="en-US" sz="2000" dirty="0" smtClean="0">
                <a:solidFill>
                  <a:srgbClr val="0070C0"/>
                </a:solidFill>
              </a:rPr>
              <a:t>And </a:t>
            </a:r>
            <a:r>
              <a:rPr lang="en-US" sz="2000" dirty="0">
                <a:solidFill>
                  <a:srgbClr val="0070C0"/>
                </a:solidFill>
              </a:rPr>
              <a:t>thus the Lord also reciprocated the feelings of the </a:t>
            </a:r>
            <a:r>
              <a:rPr lang="en-US" sz="2000" dirty="0" err="1">
                <a:solidFill>
                  <a:srgbClr val="0070C0"/>
                </a:solidFill>
              </a:rPr>
              <a:t>Pāṇḍavas</a:t>
            </a:r>
            <a:r>
              <a:rPr lang="en-US" sz="2000" dirty="0">
                <a:solidFill>
                  <a:srgbClr val="0070C0"/>
                </a:solidFill>
              </a:rPr>
              <a:t>. </a:t>
            </a:r>
            <a:r>
              <a:rPr lang="en-US" sz="2000" dirty="0" err="1">
                <a:solidFill>
                  <a:srgbClr val="0070C0"/>
                </a:solidFill>
              </a:rPr>
              <a:t>Mahārāja</a:t>
            </a:r>
            <a:r>
              <a:rPr lang="en-US" sz="2000" dirty="0">
                <a:solidFill>
                  <a:srgbClr val="0070C0"/>
                </a:solidFill>
              </a:rPr>
              <a:t> </a:t>
            </a:r>
            <a:r>
              <a:rPr lang="en-US" sz="2000" dirty="0" err="1">
                <a:solidFill>
                  <a:srgbClr val="0070C0"/>
                </a:solidFill>
              </a:rPr>
              <a:t>Parīkṣit</a:t>
            </a:r>
            <a:r>
              <a:rPr lang="en-US" sz="2000" dirty="0">
                <a:solidFill>
                  <a:srgbClr val="0070C0"/>
                </a:solidFill>
              </a:rPr>
              <a:t>, as a pure devotee of the Lord, could appreciate the Lord's transcendental reciprocation of the feelings of His devotees, and thus he himself also was overwhelmed with the dealings of the Lord.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Simply </a:t>
            </a:r>
            <a:r>
              <a:rPr lang="en-US" sz="2000" dirty="0">
                <a:solidFill>
                  <a:srgbClr val="0070C0"/>
                </a:solidFill>
              </a:rPr>
              <a:t>by appreciating the dealings of the Lord with His pure devotees, one can attain salvation. The Lord's dealings with His devotees appear to be ordinary human dealings, but one who knows them in truth becomes at once eligible to go back home, back to Godhead</a:t>
            </a:r>
            <a:r>
              <a:rPr lang="en-US" sz="2000">
                <a:solidFill>
                  <a:srgbClr val="0070C0"/>
                </a:solidFill>
              </a:rPr>
              <a:t>. </a:t>
            </a:r>
            <a:endParaRPr lang="en-US" sz="2000" smtClean="0">
              <a:solidFill>
                <a:srgbClr val="0070C0"/>
              </a:solidFill>
            </a:endParaRPr>
          </a:p>
          <a:p>
            <a:pPr lvl="2" eaLnBrk="1" hangingPunct="1">
              <a:buFont typeface="Wingdings" pitchFamily="2" charset="2"/>
              <a:buChar char="Ø"/>
            </a:pPr>
            <a:r>
              <a:rPr lang="en-US" sz="2000" smtClean="0">
                <a:solidFill>
                  <a:srgbClr val="0070C0"/>
                </a:solidFill>
              </a:rPr>
              <a:t>The </a:t>
            </a:r>
            <a:r>
              <a:rPr lang="en-US" sz="2000" dirty="0" err="1">
                <a:solidFill>
                  <a:srgbClr val="0070C0"/>
                </a:solidFill>
              </a:rPr>
              <a:t>Pāṇḍavas</a:t>
            </a:r>
            <a:r>
              <a:rPr lang="en-US" sz="2000" dirty="0">
                <a:solidFill>
                  <a:srgbClr val="0070C0"/>
                </a:solidFill>
              </a:rPr>
              <a:t> were so malleable to the will of the Lord that they could sacrifice any amount of energy for the service of the Lord, and by such unalloyed determination they could secure the Lord's mercy in any shape they desired.</a:t>
            </a:r>
          </a:p>
        </p:txBody>
      </p:sp>
    </p:spTree>
    <p:extLst>
      <p:ext uri="{BB962C8B-B14F-4D97-AF65-F5344CB8AC3E}">
        <p14:creationId xmlns:p14="http://schemas.microsoft.com/office/powerpoint/2010/main" val="15826988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4" descr="prabhupada Ch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1638"/>
            <a:ext cx="4572000" cy="578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5029200" y="685800"/>
            <a:ext cx="4038600" cy="5486400"/>
          </a:xfrm>
          <a:prstGeom prst="rect">
            <a:avLst/>
          </a:prstGeom>
          <a:noFill/>
          <a:ln>
            <a:noFill/>
          </a:ln>
          <a:extLst/>
        </p:spPr>
        <p:txBody>
          <a:bodyPr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0" hangingPunct="0">
              <a:defRPr/>
            </a:pPr>
            <a:r>
              <a:rPr lang="en-US" sz="28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Based on the teachings of</a:t>
            </a:r>
            <a:br>
              <a:rPr lang="en-US" sz="28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br>
            <a:r>
              <a:rPr lang="en-US" sz="28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His Divine Grace A.C. </a:t>
            </a:r>
            <a:r>
              <a:rPr lang="en-US" sz="2800" b="1" cap="all" dirty="0" err="1"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Bhaktivedanta</a:t>
            </a:r>
            <a:r>
              <a:rPr lang="en-US" sz="28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 Swami </a:t>
            </a:r>
            <a:r>
              <a:rPr lang="en-US" sz="2800" b="1" cap="all" dirty="0" err="1"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Prabhupada</a:t>
            </a:r>
            <a:endParaRPr lang="en-US" sz="28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endParaRPr>
          </a:p>
          <a:p>
            <a:pPr eaLnBrk="0" hangingPunct="0">
              <a:defRPr/>
            </a:pPr>
            <a:endParaRPr lang="en-US" sz="28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endParaRPr>
          </a:p>
          <a:p>
            <a:pPr eaLnBrk="0" hangingPunct="0">
              <a:defRPr/>
            </a:pPr>
            <a:r>
              <a:rPr lang="en-US" sz="28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Founder </a:t>
            </a:r>
            <a:r>
              <a:rPr lang="en-US" sz="2800" b="1" cap="all" dirty="0" err="1">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Acharya</a:t>
            </a:r>
            <a:r>
              <a:rPr lang="en-US" sz="28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 </a:t>
            </a:r>
          </a:p>
          <a:p>
            <a:pPr eaLnBrk="0" hangingPunct="0">
              <a:defRPr/>
            </a:pPr>
            <a:r>
              <a:rPr lang="en-US" sz="28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International Society for Krishna Consciousness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lstStyle/>
          <a:p>
            <a:pPr eaLnBrk="1" hangingPunct="1">
              <a:defRPr/>
            </a:pPr>
            <a:r>
              <a:rPr lang="en-US" sz="2800" u="sng" dirty="0" smtClean="0">
                <a:solidFill>
                  <a:schemeClr val="tx1">
                    <a:lumMod val="75000"/>
                  </a:schemeClr>
                </a:solidFill>
              </a:rPr>
              <a:t>References</a:t>
            </a:r>
            <a:r>
              <a:rPr lang="en-US" sz="2800" u="sng" dirty="0">
                <a:solidFill>
                  <a:schemeClr val="tx1">
                    <a:lumMod val="75000"/>
                  </a:schemeClr>
                </a:solidFill>
              </a:rPr>
              <a:t/>
            </a:r>
            <a:br>
              <a:rPr lang="en-US" sz="2800" u="sng" dirty="0">
                <a:solidFill>
                  <a:schemeClr val="tx1">
                    <a:lumMod val="75000"/>
                  </a:schemeClr>
                </a:solidFill>
              </a:rPr>
            </a:br>
            <a:endParaRPr lang="en-US" sz="2800" u="sng" dirty="0">
              <a:solidFill>
                <a:schemeClr val="tx1">
                  <a:lumMod val="75000"/>
                </a:schemeClr>
              </a:solidFill>
            </a:endParaRPr>
          </a:p>
        </p:txBody>
      </p:sp>
      <p:sp>
        <p:nvSpPr>
          <p:cNvPr id="17" name="TextBox 16"/>
          <p:cNvSpPr txBox="1">
            <a:spLocks noChangeArrowheads="1"/>
          </p:cNvSpPr>
          <p:nvPr/>
        </p:nvSpPr>
        <p:spPr bwMode="auto">
          <a:xfrm>
            <a:off x="152400" y="838200"/>
            <a:ext cx="8839200"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b="1" dirty="0" err="1" smtClean="0"/>
              <a:t>Rompadaswami.com</a:t>
            </a:r>
            <a:r>
              <a:rPr lang="en-US" sz="2000" b="1" dirty="0" smtClean="0"/>
              <a:t> </a:t>
            </a:r>
            <a:r>
              <a:rPr lang="en-US" sz="2000" dirty="0" smtClean="0">
                <a:hlinkClick r:id="rId3"/>
              </a:rPr>
              <a:t>http</a:t>
            </a:r>
            <a:r>
              <a:rPr lang="en-US" sz="2000" dirty="0">
                <a:hlinkClick r:id="rId3"/>
              </a:rPr>
              <a:t>://www.romapadaswami.com/node/</a:t>
            </a:r>
            <a:r>
              <a:rPr lang="en-US" sz="2000" dirty="0" smtClean="0">
                <a:hlinkClick r:id="rId3"/>
              </a:rPr>
              <a:t>4307</a:t>
            </a:r>
            <a:endParaRPr lang="en-US" sz="2000" dirty="0" smtClean="0"/>
          </a:p>
          <a:p>
            <a:pPr lvl="2" eaLnBrk="1" hangingPunct="1">
              <a:buFont typeface="Wingdings" pitchFamily="2" charset="2"/>
              <a:buChar char="Ø"/>
            </a:pPr>
            <a:endParaRPr lang="en-US" sz="2000" dirty="0" smtClean="0"/>
          </a:p>
          <a:p>
            <a:pPr lvl="2" eaLnBrk="1" hangingPunct="1">
              <a:buFont typeface="Wingdings" pitchFamily="2" charset="2"/>
              <a:buChar char="Ø"/>
            </a:pPr>
            <a:r>
              <a:rPr lang="en-US" sz="2000" b="1" dirty="0" err="1" smtClean="0"/>
              <a:t>Prabhupadavani</a:t>
            </a:r>
          </a:p>
          <a:p>
            <a:pPr marL="457200" lvl="2" eaLnBrk="1" hangingPunct="1">
              <a:buFont typeface="Courier New" pitchFamily="49" charset="0"/>
              <a:buChar char="o"/>
            </a:pPr>
            <a:r>
              <a:rPr lang="en-US" sz="1400" dirty="0">
                <a:hlinkClick r:id="rId4"/>
              </a:rPr>
              <a:t>http://prabhupadavani.org/main/Bhagavatam/266.</a:t>
            </a:r>
            <a:r>
              <a:rPr lang="en-US" sz="1400" dirty="0" smtClean="0">
                <a:hlinkClick r:id="rId4"/>
              </a:rPr>
              <a:t>html</a:t>
            </a:r>
            <a:endParaRPr lang="en-US" sz="1400" dirty="0" smtClean="0"/>
          </a:p>
          <a:p>
            <a:pPr marL="457200" lvl="2" eaLnBrk="1" hangingPunct="1">
              <a:buFont typeface="Courier New" pitchFamily="49" charset="0"/>
              <a:buChar char="o"/>
            </a:pPr>
            <a:r>
              <a:rPr lang="en-US" sz="1400" dirty="0">
                <a:hlinkClick r:id="rId4"/>
              </a:rPr>
              <a:t>http://prabhupadavani.org/main/Bhagavatam/</a:t>
            </a:r>
            <a:r>
              <a:rPr lang="en-US" sz="1400" dirty="0" smtClean="0">
                <a:hlinkClick r:id="rId4"/>
              </a:rPr>
              <a:t>267.html</a:t>
            </a:r>
            <a:endParaRPr lang="en-US" sz="1400" dirty="0" smtClean="0"/>
          </a:p>
          <a:p>
            <a:pPr marL="457200" lvl="2" eaLnBrk="1" hangingPunct="1">
              <a:buFont typeface="Courier New" pitchFamily="49" charset="0"/>
              <a:buChar char="o"/>
            </a:pPr>
            <a:r>
              <a:rPr lang="en-US" sz="1400" dirty="0">
                <a:hlinkClick r:id="rId4"/>
              </a:rPr>
              <a:t>http://prabhupadavani.org/main/Bhagavatam/</a:t>
            </a:r>
            <a:r>
              <a:rPr lang="en-US" sz="1400" dirty="0" smtClean="0">
                <a:hlinkClick r:id="rId4"/>
              </a:rPr>
              <a:t>268.</a:t>
            </a:r>
            <a:r>
              <a:rPr lang="en-US" sz="1400" dirty="0">
                <a:hlinkClick r:id="rId4"/>
              </a:rPr>
              <a:t>html</a:t>
            </a:r>
            <a:endParaRPr lang="en-US" sz="1400" dirty="0"/>
          </a:p>
          <a:p>
            <a:pPr marL="457200" lvl="2" eaLnBrk="1" hangingPunct="1">
              <a:buFont typeface="Courier New" pitchFamily="49" charset="0"/>
              <a:buChar char="o"/>
            </a:pPr>
            <a:r>
              <a:rPr lang="en-US" sz="1400" dirty="0">
                <a:hlinkClick r:id="rId4"/>
              </a:rPr>
              <a:t>http://prabhupadavani.org/main/Bhagavatam/</a:t>
            </a:r>
            <a:r>
              <a:rPr lang="en-US" sz="1400" dirty="0" smtClean="0">
                <a:hlinkClick r:id="rId4"/>
              </a:rPr>
              <a:t>269.</a:t>
            </a:r>
            <a:r>
              <a:rPr lang="en-US" sz="1400" dirty="0">
                <a:hlinkClick r:id="rId4"/>
              </a:rPr>
              <a:t>html</a:t>
            </a:r>
            <a:endParaRPr lang="en-US" sz="1400" dirty="0"/>
          </a:p>
          <a:p>
            <a:pPr marL="457200" lvl="2" eaLnBrk="1" hangingPunct="1">
              <a:buFont typeface="Courier New" pitchFamily="49" charset="0"/>
              <a:buChar char="o"/>
            </a:pPr>
            <a:r>
              <a:rPr lang="en-US" sz="1400" dirty="0">
                <a:hlinkClick r:id="rId4"/>
              </a:rPr>
              <a:t>http://prabhupadavani.org/main/Bhagavatam/</a:t>
            </a:r>
            <a:r>
              <a:rPr lang="en-US" sz="1400" dirty="0" smtClean="0">
                <a:hlinkClick r:id="rId4"/>
              </a:rPr>
              <a:t>270.</a:t>
            </a:r>
            <a:r>
              <a:rPr lang="en-US" sz="1400" dirty="0">
                <a:hlinkClick r:id="rId4"/>
              </a:rPr>
              <a:t>html</a:t>
            </a:r>
            <a:endParaRPr lang="en-US" sz="1400" dirty="0"/>
          </a:p>
          <a:p>
            <a:pPr marL="457200" lvl="2" eaLnBrk="1" hangingPunct="1">
              <a:buFont typeface="Courier New" pitchFamily="49" charset="0"/>
              <a:buChar char="o"/>
            </a:pPr>
            <a:endParaRPr lang="en-US" sz="1400" dirty="0"/>
          </a:p>
          <a:p>
            <a:pPr marL="457200" lvl="2" eaLnBrk="1" hangingPunct="1">
              <a:buFont typeface="Courier New" pitchFamily="49" charset="0"/>
              <a:buChar char="o"/>
            </a:pPr>
            <a:endParaRPr lang="en-US" sz="1400" dirty="0"/>
          </a:p>
        </p:txBody>
      </p:sp>
    </p:spTree>
    <p:extLst>
      <p:ext uri="{BB962C8B-B14F-4D97-AF65-F5344CB8AC3E}">
        <p14:creationId xmlns:p14="http://schemas.microsoft.com/office/powerpoint/2010/main" val="4040763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48200" cy="6096000"/>
          </a:xfrm>
        </p:spPr>
        <p:txBody>
          <a:bodyPr/>
          <a:lstStyle/>
          <a:p>
            <a:pPr eaLnBrk="1" hangingPunct="1">
              <a:defRPr/>
            </a:pPr>
            <a:r>
              <a:rPr lang="en-US" sz="4800" dirty="0" smtClean="0">
                <a:solidFill>
                  <a:schemeClr val="tx2">
                    <a:lumMod val="60000"/>
                    <a:lumOff val="40000"/>
                  </a:schemeClr>
                </a:solidFill>
              </a:rPr>
              <a:t>Seeking the Blessings of Guru, </a:t>
            </a:r>
            <a:r>
              <a:rPr lang="en-US" sz="4800" dirty="0" err="1" smtClean="0">
                <a:solidFill>
                  <a:schemeClr val="tx2">
                    <a:lumMod val="60000"/>
                    <a:lumOff val="40000"/>
                  </a:schemeClr>
                </a:solidFill>
              </a:rPr>
              <a:t>Gauranga</a:t>
            </a:r>
            <a:r>
              <a:rPr lang="en-US" sz="4800" dirty="0" smtClean="0">
                <a:solidFill>
                  <a:schemeClr val="tx2">
                    <a:lumMod val="60000"/>
                    <a:lumOff val="40000"/>
                  </a:schemeClr>
                </a:solidFill>
              </a:rPr>
              <a:t> &amp; All the Assembled </a:t>
            </a:r>
            <a:r>
              <a:rPr lang="en-US" sz="4800" dirty="0" err="1" smtClean="0">
                <a:solidFill>
                  <a:schemeClr val="tx2">
                    <a:lumMod val="60000"/>
                    <a:lumOff val="40000"/>
                  </a:schemeClr>
                </a:solidFill>
              </a:rPr>
              <a:t>Vaishnavas</a:t>
            </a:r>
            <a:endParaRPr lang="en-US" sz="4800" dirty="0">
              <a:solidFill>
                <a:schemeClr val="tx2">
                  <a:lumMod val="60000"/>
                  <a:lumOff val="40000"/>
                </a:schemeClr>
              </a:solidFill>
            </a:endParaRPr>
          </a:p>
        </p:txBody>
      </p:sp>
      <p:pic>
        <p:nvPicPr>
          <p:cNvPr id="6147"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953000" y="381000"/>
            <a:ext cx="3886200" cy="6019800"/>
          </a:xfr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066800"/>
          </a:xfrm>
        </p:spPr>
        <p:txBody>
          <a:bodyPr/>
          <a:lstStyle/>
          <a:p>
            <a:pPr>
              <a:defRPr/>
            </a:pPr>
            <a:r>
              <a:rPr lang="en-US" sz="3600" u="sng"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Mahārāja</a:t>
            </a:r>
            <a:r>
              <a:rPr lang="en-US" sz="3600"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en-US" sz="3600" u="sng"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Parīkṣit</a:t>
            </a:r>
            <a:r>
              <a:rPr lang="en-US" sz="3600"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Tours his kingdom</a:t>
            </a:r>
            <a:endParaRPr lang="en-US" sz="3600" u="sng" dirty="0">
              <a:solidFill>
                <a:srgbClr val="C00000"/>
              </a:solidFill>
            </a:endParaRPr>
          </a:p>
        </p:txBody>
      </p:sp>
      <p:sp>
        <p:nvSpPr>
          <p:cNvPr id="3" name="Content Placeholder 2"/>
          <p:cNvSpPr>
            <a:spLocks noGrp="1"/>
          </p:cNvSpPr>
          <p:nvPr>
            <p:ph idx="1"/>
          </p:nvPr>
        </p:nvSpPr>
        <p:spPr>
          <a:xfrm>
            <a:off x="228600" y="1981200"/>
            <a:ext cx="8305800" cy="1828800"/>
          </a:xfrm>
        </p:spPr>
        <p:txBody>
          <a:bodyPr/>
          <a:lstStyle/>
          <a:p>
            <a:pPr eaLnBrk="1" hangingPunct="1">
              <a:buFont typeface="Wingdings" pitchFamily="2" charset="2"/>
              <a:buChar char="Ø"/>
              <a:defRPr/>
            </a:pPr>
            <a:r>
              <a:rPr lang="en-US" sz="2800" dirty="0" smtClean="0">
                <a:solidFill>
                  <a:srgbClr val="FFFF00"/>
                </a:solidFill>
              </a:rPr>
              <a:t>1.16.10 - 12</a:t>
            </a:r>
            <a:r>
              <a:rPr lang="en-US" sz="2800" dirty="0">
                <a:solidFill>
                  <a:srgbClr val="FFFF00"/>
                </a:solidFill>
              </a:rPr>
              <a:t>: </a:t>
            </a:r>
            <a:r>
              <a:rPr lang="en-US" sz="2800" dirty="0" err="1">
                <a:solidFill>
                  <a:srgbClr val="FFFF00"/>
                </a:solidFill>
              </a:rPr>
              <a:t>Mahārāja</a:t>
            </a:r>
            <a:r>
              <a:rPr lang="en-US" sz="2800" dirty="0">
                <a:solidFill>
                  <a:srgbClr val="FFFF00"/>
                </a:solidFill>
              </a:rPr>
              <a:t> </a:t>
            </a:r>
            <a:r>
              <a:rPr lang="en-US" sz="2800" dirty="0" err="1" smtClean="0">
                <a:solidFill>
                  <a:srgbClr val="FFFF00"/>
                </a:solidFill>
              </a:rPr>
              <a:t>Parīkṣit</a:t>
            </a:r>
            <a:r>
              <a:rPr lang="en-US" sz="2800" dirty="0" smtClean="0">
                <a:solidFill>
                  <a:srgbClr val="FFFF00"/>
                </a:solidFill>
              </a:rPr>
              <a:t> travels</a:t>
            </a:r>
          </a:p>
          <a:p>
            <a:pPr eaLnBrk="1" hangingPunct="1">
              <a:buFont typeface="Wingdings" pitchFamily="2" charset="2"/>
              <a:buChar char="Ø"/>
              <a:defRPr/>
            </a:pPr>
            <a:r>
              <a:rPr lang="en-US" sz="2800" dirty="0" smtClean="0">
                <a:solidFill>
                  <a:srgbClr val="FFFF00"/>
                </a:solidFill>
              </a:rPr>
              <a:t>1.16.13 - 15: Glories </a:t>
            </a:r>
            <a:r>
              <a:rPr lang="en-US" sz="2800" dirty="0">
                <a:solidFill>
                  <a:srgbClr val="FFFF00"/>
                </a:solidFill>
              </a:rPr>
              <a:t>of </a:t>
            </a:r>
            <a:r>
              <a:rPr lang="en-US" sz="2800" dirty="0" err="1">
                <a:solidFill>
                  <a:srgbClr val="FFFF00"/>
                </a:solidFill>
              </a:rPr>
              <a:t>Pāṇḍavas</a:t>
            </a:r>
            <a:endParaRPr lang="en-US" sz="2800" dirty="0" smtClean="0">
              <a:solidFill>
                <a:srgbClr val="FFFF00"/>
              </a:solidFill>
            </a:endParaRPr>
          </a:p>
          <a:p>
            <a:pPr eaLnBrk="1" hangingPunct="1">
              <a:buFont typeface="Wingdings" pitchFamily="2" charset="2"/>
              <a:buChar char="Ø"/>
              <a:defRPr/>
            </a:pPr>
            <a:r>
              <a:rPr lang="en-US" sz="2800" dirty="0" smtClean="0">
                <a:solidFill>
                  <a:srgbClr val="FFFF00"/>
                </a:solidFill>
              </a:rPr>
              <a:t>1.16.16: Causeless Mercy of the Lord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a:t>
            </a:r>
            <a:r>
              <a:rPr lang="en-US" sz="36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Bhāgavatam</a:t>
            </a: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1.16.10</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en-US" b="1" i="1" dirty="0" err="1">
                <a:solidFill>
                  <a:srgbClr val="C00000"/>
                </a:solidFill>
                <a:effectLst>
                  <a:outerShdw blurRad="38100" dist="38100" dir="2700000" algn="tl">
                    <a:srgbClr val="000000">
                      <a:alpha val="43137"/>
                    </a:srgbClr>
                  </a:outerShdw>
                </a:effectLst>
              </a:rPr>
              <a:t>sūta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uvāca</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yadā</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parīkṣit</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kuru-jāńgale</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vasat</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kalim</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praviṣṭam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nija-cakravartite</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niśamya</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vārtām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anatipriyām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tatah</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śarāsanam</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saḿyuga-śauṇḍir</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ādade</a:t>
            </a: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err="1">
                <a:solidFill>
                  <a:srgbClr val="0070C0"/>
                </a:solidFill>
              </a:rPr>
              <a:t>Sūta</a:t>
            </a:r>
            <a:r>
              <a:rPr lang="en-US" sz="2800" dirty="0">
                <a:solidFill>
                  <a:srgbClr val="0070C0"/>
                </a:solidFill>
              </a:rPr>
              <a:t> </a:t>
            </a:r>
            <a:r>
              <a:rPr lang="en-US" sz="2800" dirty="0" err="1">
                <a:solidFill>
                  <a:srgbClr val="0070C0"/>
                </a:solidFill>
              </a:rPr>
              <a:t>Gosvāmī</a:t>
            </a:r>
            <a:r>
              <a:rPr lang="en-US" sz="2800" dirty="0">
                <a:solidFill>
                  <a:srgbClr val="0070C0"/>
                </a:solidFill>
              </a:rPr>
              <a:t> said: While </a:t>
            </a:r>
            <a:r>
              <a:rPr lang="en-US" sz="2800" dirty="0" err="1">
                <a:solidFill>
                  <a:srgbClr val="0070C0"/>
                </a:solidFill>
              </a:rPr>
              <a:t>Mahārāja</a:t>
            </a:r>
            <a:r>
              <a:rPr lang="en-US" sz="2800" dirty="0">
                <a:solidFill>
                  <a:srgbClr val="0070C0"/>
                </a:solidFill>
              </a:rPr>
              <a:t> </a:t>
            </a:r>
            <a:r>
              <a:rPr lang="en-US" sz="2800" dirty="0" err="1">
                <a:solidFill>
                  <a:srgbClr val="0070C0"/>
                </a:solidFill>
              </a:rPr>
              <a:t>Parīkṣit</a:t>
            </a:r>
            <a:r>
              <a:rPr lang="en-US" sz="2800" dirty="0">
                <a:solidFill>
                  <a:srgbClr val="0070C0"/>
                </a:solidFill>
              </a:rPr>
              <a:t> was residing in the capital of the </a:t>
            </a:r>
            <a:r>
              <a:rPr lang="en-US" sz="2800" dirty="0" err="1">
                <a:solidFill>
                  <a:srgbClr val="0070C0"/>
                </a:solidFill>
              </a:rPr>
              <a:t>Kuru</a:t>
            </a:r>
            <a:r>
              <a:rPr lang="en-US" sz="2800" dirty="0">
                <a:solidFill>
                  <a:srgbClr val="0070C0"/>
                </a:solidFill>
              </a:rPr>
              <a:t> empire, the symptoms of the age of Kali began to infiltrate within the jurisdiction of his state. When he learned about this, he did not think the matter very palatable. This did, however, give him a chance to fight. He took up his bow and arrows and prepared himself for military activities</a:t>
            </a:r>
            <a:endParaRPr lang="en-US" dirty="0">
              <a:solidFill>
                <a:srgbClr val="0070C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1.16.10 </a:t>
            </a:r>
            <a:r>
              <a:rPr lang="en-US" sz="2800" u="sng" dirty="0" err="1"/>
              <a:t>Pariksit's</a:t>
            </a:r>
            <a:r>
              <a:rPr lang="en-US" sz="2800" u="sng" dirty="0"/>
              <a:t> Answer To </a:t>
            </a:r>
            <a:r>
              <a:rPr lang="en-US" sz="2800" u="sng" dirty="0" smtClean="0"/>
              <a:t>Kali</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13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Maharaja </a:t>
            </a:r>
            <a:r>
              <a:rPr lang="en-US" sz="2000" dirty="0" err="1" smtClean="0">
                <a:solidFill>
                  <a:srgbClr val="0070C0"/>
                </a:solidFill>
              </a:rPr>
              <a:t>Pariksit</a:t>
            </a:r>
            <a:r>
              <a:rPr lang="en-US" sz="2000" dirty="0" smtClean="0">
                <a:solidFill>
                  <a:srgbClr val="0070C0"/>
                </a:solidFill>
              </a:rPr>
              <a:t> – Perfect King</a:t>
            </a:r>
          </a:p>
          <a:p>
            <a:pPr lvl="2" eaLnBrk="1" hangingPunct="1">
              <a:buFont typeface="Wingdings" pitchFamily="2" charset="2"/>
              <a:buChar char="Ø"/>
            </a:pPr>
            <a:r>
              <a:rPr lang="en-US" sz="2000" dirty="0" smtClean="0">
                <a:solidFill>
                  <a:srgbClr val="0070C0"/>
                </a:solidFill>
              </a:rPr>
              <a:t>Kali Yuga – Age of Quarrel</a:t>
            </a:r>
          </a:p>
          <a:p>
            <a:pPr lvl="2" eaLnBrk="1" hangingPunct="1">
              <a:buFont typeface="Wingdings" pitchFamily="2" charset="2"/>
              <a:buChar char="Ø"/>
            </a:pPr>
            <a:r>
              <a:rPr lang="en-US" sz="2000" dirty="0" smtClean="0">
                <a:solidFill>
                  <a:srgbClr val="0070C0"/>
                </a:solidFill>
              </a:rPr>
              <a:t>Root Causes  - Intoxication, Meat Eating, Illicit Sex, </a:t>
            </a:r>
            <a:r>
              <a:rPr lang="en-US" sz="2000" dirty="0" smtClean="0">
                <a:solidFill>
                  <a:srgbClr val="0070C0"/>
                </a:solidFill>
              </a:rPr>
              <a:t>Gambling</a:t>
            </a:r>
          </a:p>
          <a:p>
            <a:pPr marL="285750" lvl="2" indent="-285750" eaLnBrk="1" hangingPunct="1">
              <a:buFont typeface="Wingdings" charset="2"/>
              <a:buChar char="v"/>
            </a:pPr>
            <a:r>
              <a:rPr lang="en-US" sz="1600" dirty="0">
                <a:solidFill>
                  <a:srgbClr val="0070C0"/>
                </a:solidFill>
              </a:rPr>
              <a:t>By pride, either artificial or real, the resultant action of austerity is spoiled; by too much affection for female association, cleanliness is spoiled; by too much addiction to intoxication, mercy is spoiled; and by too much lying propaganda, truthfulness is spoiled</a:t>
            </a:r>
            <a:r>
              <a:rPr lang="en-US" sz="1600" dirty="0" smtClean="0">
                <a:solidFill>
                  <a:srgbClr val="0070C0"/>
                </a:solidFill>
              </a:rPr>
              <a:t>. </a:t>
            </a:r>
            <a:endParaRPr lang="en-US" sz="1600" dirty="0" smtClean="0">
              <a:solidFill>
                <a:srgbClr val="0070C0"/>
              </a:solidFill>
            </a:endParaRPr>
          </a:p>
          <a:p>
            <a:pPr lvl="2" eaLnBrk="1" hangingPunct="1">
              <a:buFont typeface="Wingdings" pitchFamily="2" charset="2"/>
              <a:buChar char="Ø"/>
            </a:pPr>
            <a:r>
              <a:rPr lang="en-US" sz="2000" dirty="0" err="1" smtClean="0">
                <a:solidFill>
                  <a:srgbClr val="0070C0"/>
                </a:solidFill>
              </a:rPr>
              <a:t>Kali’s</a:t>
            </a:r>
            <a:r>
              <a:rPr lang="en-US" sz="2000" dirty="0" smtClean="0">
                <a:solidFill>
                  <a:srgbClr val="0070C0"/>
                </a:solidFill>
              </a:rPr>
              <a:t> infiltration into the kingdom of Maharaja </a:t>
            </a:r>
            <a:r>
              <a:rPr lang="en-US" sz="2000" dirty="0" err="1" smtClean="0">
                <a:solidFill>
                  <a:srgbClr val="0070C0"/>
                </a:solidFill>
              </a:rPr>
              <a:t>Pariksit</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Maharaja </a:t>
            </a:r>
            <a:r>
              <a:rPr lang="en-US" sz="2000" dirty="0" err="1" smtClean="0">
                <a:solidFill>
                  <a:srgbClr val="0070C0"/>
                </a:solidFill>
              </a:rPr>
              <a:t>Pariksit’s</a:t>
            </a:r>
            <a:r>
              <a:rPr lang="en-US" sz="2000" dirty="0" smtClean="0">
                <a:solidFill>
                  <a:srgbClr val="0070C0"/>
                </a:solidFill>
              </a:rPr>
              <a:t> attitude</a:t>
            </a:r>
          </a:p>
          <a:p>
            <a:pPr lvl="3" eaLnBrk="1" hangingPunct="1">
              <a:buFont typeface="Wingdings" pitchFamily="2" charset="2"/>
              <a:buChar char="Ø"/>
            </a:pPr>
            <a:r>
              <a:rPr lang="en-US" sz="2000" dirty="0" smtClean="0">
                <a:solidFill>
                  <a:srgbClr val="0070C0"/>
                </a:solidFill>
              </a:rPr>
              <a:t>Not Happy – immediately wanted to root them out</a:t>
            </a:r>
          </a:p>
          <a:p>
            <a:pPr lvl="3" eaLnBrk="1" hangingPunct="1">
              <a:buFont typeface="Wingdings" pitchFamily="2" charset="2"/>
              <a:buChar char="Ø"/>
            </a:pPr>
            <a:r>
              <a:rPr lang="en-US" sz="2000" dirty="0" smtClean="0">
                <a:solidFill>
                  <a:srgbClr val="0070C0"/>
                </a:solidFill>
              </a:rPr>
              <a:t>Happy – </a:t>
            </a:r>
            <a:r>
              <a:rPr lang="en-US" sz="2000" dirty="0" err="1" smtClean="0">
                <a:solidFill>
                  <a:srgbClr val="0070C0"/>
                </a:solidFill>
              </a:rPr>
              <a:t>Ksatriya</a:t>
            </a:r>
            <a:r>
              <a:rPr lang="en-US" sz="2000" dirty="0" smtClean="0">
                <a:solidFill>
                  <a:srgbClr val="0070C0"/>
                </a:solidFill>
              </a:rPr>
              <a:t> spirit</a:t>
            </a:r>
          </a:p>
          <a:p>
            <a:pPr lvl="2" eaLnBrk="1" hangingPunct="1">
              <a:buFont typeface="Wingdings" pitchFamily="2" charset="2"/>
              <a:buChar char="Ø"/>
            </a:pPr>
            <a:r>
              <a:rPr lang="en-US" sz="2000" dirty="0" smtClean="0">
                <a:solidFill>
                  <a:srgbClr val="0070C0"/>
                </a:solidFill>
              </a:rPr>
              <a:t>Arguments by lazy </a:t>
            </a:r>
            <a:r>
              <a:rPr lang="en-US" sz="2000" dirty="0" err="1" smtClean="0">
                <a:solidFill>
                  <a:srgbClr val="0070C0"/>
                </a:solidFill>
              </a:rPr>
              <a:t>peope</a:t>
            </a:r>
            <a:r>
              <a:rPr lang="en-US" sz="2000" dirty="0" smtClean="0">
                <a:solidFill>
                  <a:srgbClr val="0070C0"/>
                </a:solidFill>
              </a:rPr>
              <a:t> – why to fight the symptoms of Kali?</a:t>
            </a:r>
          </a:p>
          <a:p>
            <a:pPr lvl="3" eaLnBrk="1" hangingPunct="1">
              <a:buFont typeface="Wingdings" pitchFamily="2" charset="2"/>
              <a:buChar char="Ø"/>
            </a:pPr>
            <a:r>
              <a:rPr lang="en-US" sz="2000" dirty="0" smtClean="0">
                <a:solidFill>
                  <a:srgbClr val="0070C0"/>
                </a:solidFill>
              </a:rPr>
              <a:t>Pre-destined – no need to fight</a:t>
            </a:r>
          </a:p>
          <a:p>
            <a:pPr lvl="2" eaLnBrk="1" hangingPunct="1">
              <a:buFont typeface="Wingdings" pitchFamily="2" charset="2"/>
              <a:buChar char="Ø"/>
            </a:pPr>
            <a:r>
              <a:rPr lang="en-US" sz="2000" dirty="0" smtClean="0">
                <a:solidFill>
                  <a:srgbClr val="0070C0"/>
                </a:solidFill>
              </a:rPr>
              <a:t>Counter Argument</a:t>
            </a:r>
          </a:p>
          <a:p>
            <a:pPr lvl="3" eaLnBrk="1" hangingPunct="1">
              <a:buFont typeface="Wingdings" pitchFamily="2" charset="2"/>
              <a:buChar char="Ø"/>
            </a:pPr>
            <a:r>
              <a:rPr lang="en-US" sz="2000" dirty="0" smtClean="0">
                <a:solidFill>
                  <a:srgbClr val="0070C0"/>
                </a:solidFill>
              </a:rPr>
              <a:t>Rainy season is pre-destined – still it is our duty to be prepared</a:t>
            </a:r>
          </a:p>
          <a:p>
            <a:pPr lvl="3" eaLnBrk="1" hangingPunct="1">
              <a:buFont typeface="Wingdings" pitchFamily="2" charset="2"/>
              <a:buChar char="Ø"/>
            </a:pPr>
            <a:r>
              <a:rPr lang="en-US" sz="2000" dirty="0" err="1" smtClean="0">
                <a:solidFill>
                  <a:srgbClr val="0070C0"/>
                </a:solidFill>
              </a:rPr>
              <a:t>Simlarly</a:t>
            </a:r>
            <a:r>
              <a:rPr lang="en-US" sz="2000" dirty="0" smtClean="0">
                <a:solidFill>
                  <a:srgbClr val="0070C0"/>
                </a:solidFill>
              </a:rPr>
              <a:t> it is the duty of the King to protect the innocent citizens.</a:t>
            </a:r>
            <a:endParaRPr lang="en-US" sz="2000" dirty="0">
              <a:solidFill>
                <a:srgbClr val="0070C0"/>
              </a:solidFill>
            </a:endParaRPr>
          </a:p>
          <a:p>
            <a:pPr lvl="2" eaLnBrk="1" hangingPunct="1">
              <a:buFont typeface="Wingdings" pitchFamily="2" charset="2"/>
              <a:buChar char="Ø"/>
            </a:pPr>
            <a:endParaRPr lang="en-US" sz="2000" dirty="0">
              <a:solidFill>
                <a:srgbClr val="0070C0"/>
              </a:solidFill>
            </a:endParaRPr>
          </a:p>
        </p:txBody>
      </p:sp>
    </p:spTree>
    <p:extLst>
      <p:ext uri="{BB962C8B-B14F-4D97-AF65-F5344CB8AC3E}">
        <p14:creationId xmlns:p14="http://schemas.microsoft.com/office/powerpoint/2010/main" val="3285815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a:t>
            </a:r>
            <a:r>
              <a:rPr lang="en-US" sz="36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Bhāgavatam</a:t>
            </a: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1.16.11</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svalańkṛtaḿ śyāma-turańga-yojitaḿ</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rathaḿ mṛgendra-dhvajam āśritaḥ purāt</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vṛto rathāśva-dvipapatti-yuktayā</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sva-senayā digvijayāya nirgataḥ</a:t>
            </a: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err="1">
                <a:solidFill>
                  <a:srgbClr val="0070C0"/>
                </a:solidFill>
              </a:rPr>
              <a:t>Mahārāja</a:t>
            </a:r>
            <a:r>
              <a:rPr lang="en-US" sz="2800" dirty="0">
                <a:solidFill>
                  <a:srgbClr val="0070C0"/>
                </a:solidFill>
              </a:rPr>
              <a:t> </a:t>
            </a:r>
            <a:r>
              <a:rPr lang="en-US" sz="2800" dirty="0" err="1">
                <a:solidFill>
                  <a:srgbClr val="0070C0"/>
                </a:solidFill>
              </a:rPr>
              <a:t>Parīkṣit</a:t>
            </a:r>
            <a:r>
              <a:rPr lang="en-US" sz="2800" dirty="0">
                <a:solidFill>
                  <a:srgbClr val="0070C0"/>
                </a:solidFill>
              </a:rPr>
              <a:t> sat on a chariot drawn by black horses. His flag was marked with the sign of a lion. Being so decorated and surrounded by charioteers, cavalry, elephants and infantry soldiers, he left the capital to conquer in all directions.</a:t>
            </a:r>
            <a:endParaRPr lang="en-US" dirty="0">
              <a:solidFill>
                <a:srgbClr val="0070C0"/>
              </a:solidFill>
            </a:endParaRPr>
          </a:p>
        </p:txBody>
      </p:sp>
    </p:spTree>
    <p:extLst>
      <p:ext uri="{BB962C8B-B14F-4D97-AF65-F5344CB8AC3E}">
        <p14:creationId xmlns:p14="http://schemas.microsoft.com/office/powerpoint/2010/main" val="14439325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1.16.11 </a:t>
            </a:r>
            <a:r>
              <a:rPr lang="en-US" sz="2800" u="sng" dirty="0"/>
              <a:t>Subduing The Demons</a:t>
            </a:r>
            <a:r>
              <a:rPr lang="en-US" sz="2800" u="sng" dirty="0" smtClean="0"/>
              <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err="1">
                <a:solidFill>
                  <a:srgbClr val="0070C0"/>
                </a:solidFill>
              </a:rPr>
              <a:t>Mahārāja</a:t>
            </a:r>
            <a:r>
              <a:rPr lang="en-US" sz="2000" dirty="0">
                <a:solidFill>
                  <a:srgbClr val="0070C0"/>
                </a:solidFill>
              </a:rPr>
              <a:t> </a:t>
            </a:r>
            <a:r>
              <a:rPr lang="en-US" sz="2000" dirty="0" err="1">
                <a:solidFill>
                  <a:srgbClr val="0070C0"/>
                </a:solidFill>
              </a:rPr>
              <a:t>Parīkṣit</a:t>
            </a:r>
            <a:r>
              <a:rPr lang="en-US" sz="2000" dirty="0">
                <a:solidFill>
                  <a:srgbClr val="0070C0"/>
                </a:solidFill>
              </a:rPr>
              <a:t> is distinguished from his grandfather </a:t>
            </a:r>
            <a:r>
              <a:rPr lang="en-US" sz="2000" dirty="0" err="1">
                <a:solidFill>
                  <a:srgbClr val="0070C0"/>
                </a:solidFill>
              </a:rPr>
              <a:t>Arjuna</a:t>
            </a:r>
            <a:r>
              <a:rPr lang="en-US" sz="2000" dirty="0">
                <a:solidFill>
                  <a:srgbClr val="0070C0"/>
                </a:solidFill>
              </a:rPr>
              <a:t>, for black horses pulled his chariot instead of white horses. He marked his flag with the mark of a lion, and his grandfather marked his with the mark of </a:t>
            </a:r>
            <a:r>
              <a:rPr lang="en-US" sz="2000" dirty="0" err="1">
                <a:solidFill>
                  <a:srgbClr val="0070C0"/>
                </a:solidFill>
              </a:rPr>
              <a:t>Hanumānjī</a:t>
            </a:r>
            <a:r>
              <a:rPr lang="en-US" sz="2000" dirty="0">
                <a:solidFill>
                  <a:srgbClr val="0070C0"/>
                </a:solidFill>
              </a:rPr>
              <a:t>.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A </a:t>
            </a:r>
            <a:r>
              <a:rPr lang="en-US" sz="2000" dirty="0">
                <a:solidFill>
                  <a:srgbClr val="0070C0"/>
                </a:solidFill>
              </a:rPr>
              <a:t>royal procession like that of </a:t>
            </a:r>
            <a:r>
              <a:rPr lang="en-US" sz="2000" dirty="0" err="1">
                <a:solidFill>
                  <a:srgbClr val="0070C0"/>
                </a:solidFill>
              </a:rPr>
              <a:t>Mahārāja</a:t>
            </a:r>
            <a:r>
              <a:rPr lang="en-US" sz="2000" dirty="0">
                <a:solidFill>
                  <a:srgbClr val="0070C0"/>
                </a:solidFill>
              </a:rPr>
              <a:t> </a:t>
            </a:r>
            <a:r>
              <a:rPr lang="en-US" sz="2000" dirty="0" err="1">
                <a:solidFill>
                  <a:srgbClr val="0070C0"/>
                </a:solidFill>
              </a:rPr>
              <a:t>Parīkṣit</a:t>
            </a:r>
            <a:r>
              <a:rPr lang="en-US" sz="2000" dirty="0">
                <a:solidFill>
                  <a:srgbClr val="0070C0"/>
                </a:solidFill>
              </a:rPr>
              <a:t> surrounded by well-decorated chariots, cavalry, elephants, infantry and band not only is pleasing to the eyes, but also is a sign of a civilization that is aesthetic even on the fighting front</a:t>
            </a:r>
            <a:r>
              <a:rPr lang="en-US" sz="2000" dirty="0" smtClean="0">
                <a:solidFill>
                  <a:srgbClr val="0070C0"/>
                </a:solidFill>
              </a:rPr>
              <a:t>.</a:t>
            </a:r>
            <a:endParaRPr lang="en-US" sz="2000" dirty="0" smtClean="0">
              <a:solidFill>
                <a:srgbClr val="0070C0"/>
              </a:solidFill>
            </a:endParaRPr>
          </a:p>
          <a:p>
            <a:pPr marL="0" lvl="2" indent="0" eaLnBrk="1" hangingPunct="1"/>
            <a:r>
              <a:rPr lang="en-US" sz="2000" dirty="0" smtClean="0">
                <a:solidFill>
                  <a:srgbClr val="C00000"/>
                </a:solidFill>
              </a:rPr>
              <a:t>Application</a:t>
            </a:r>
          </a:p>
          <a:p>
            <a:pPr lvl="2" eaLnBrk="1" hangingPunct="1">
              <a:buFont typeface="Wingdings" pitchFamily="2" charset="2"/>
              <a:buChar char="v"/>
            </a:pPr>
            <a:r>
              <a:rPr lang="en-US" sz="2000" dirty="0" smtClean="0">
                <a:solidFill>
                  <a:srgbClr val="C00000"/>
                </a:solidFill>
              </a:rPr>
              <a:t>For devotees fighting means preaching against the influence of Kali under the guidance of Spiritual </a:t>
            </a:r>
            <a:r>
              <a:rPr lang="en-US" sz="2000" dirty="0" smtClean="0">
                <a:solidFill>
                  <a:srgbClr val="C00000"/>
                </a:solidFill>
              </a:rPr>
              <a:t>Master</a:t>
            </a:r>
          </a:p>
          <a:p>
            <a:pPr lvl="2" eaLnBrk="1" hangingPunct="1">
              <a:buFont typeface="Wingdings" pitchFamily="2" charset="2"/>
              <a:buChar char="v"/>
            </a:pPr>
            <a:r>
              <a:rPr lang="en-US" sz="2000" dirty="0" err="1" smtClean="0">
                <a:solidFill>
                  <a:srgbClr val="C00000"/>
                </a:solidFill>
              </a:rPr>
              <a:t>Prabhupada</a:t>
            </a:r>
            <a:r>
              <a:rPr lang="en-US" sz="2000" dirty="0" smtClean="0">
                <a:solidFill>
                  <a:srgbClr val="C00000"/>
                </a:solidFill>
              </a:rPr>
              <a:t> </a:t>
            </a:r>
            <a:r>
              <a:rPr lang="en-US" sz="2000" dirty="0" err="1" smtClean="0">
                <a:solidFill>
                  <a:srgbClr val="C00000"/>
                </a:solidFill>
              </a:rPr>
              <a:t>Uvaca</a:t>
            </a:r>
            <a:endParaRPr lang="en-US" sz="2000" dirty="0" smtClean="0">
              <a:solidFill>
                <a:srgbClr val="C00000"/>
              </a:solidFill>
            </a:endParaRPr>
          </a:p>
          <a:p>
            <a:pPr marL="0" lvl="2" indent="0" eaLnBrk="1" hangingPunct="1"/>
            <a:r>
              <a:rPr lang="en-US" sz="2000" dirty="0" smtClean="0">
                <a:solidFill>
                  <a:srgbClr val="008000"/>
                </a:solidFill>
              </a:rPr>
              <a:t>Similarly</a:t>
            </a:r>
            <a:r>
              <a:rPr lang="en-US" sz="2000" dirty="0">
                <a:solidFill>
                  <a:srgbClr val="008000"/>
                </a:solidFill>
              </a:rPr>
              <a:t>, for a preacher also, that is </a:t>
            </a:r>
            <a:r>
              <a:rPr lang="en-US" sz="2000" dirty="0" err="1">
                <a:solidFill>
                  <a:srgbClr val="008000"/>
                </a:solidFill>
              </a:rPr>
              <a:t>digvijaya</a:t>
            </a:r>
            <a:r>
              <a:rPr lang="en-US" sz="2000" dirty="0">
                <a:solidFill>
                  <a:srgbClr val="008000"/>
                </a:solidFill>
              </a:rPr>
              <a:t>. Go from country and country, from village to village, town to town, and make </a:t>
            </a:r>
            <a:r>
              <a:rPr lang="en-US" sz="2000" dirty="0" err="1">
                <a:solidFill>
                  <a:srgbClr val="008000"/>
                </a:solidFill>
              </a:rPr>
              <a:t>digvijaya</a:t>
            </a:r>
            <a:r>
              <a:rPr lang="en-US" sz="2000" dirty="0">
                <a:solidFill>
                  <a:srgbClr val="008000"/>
                </a:solidFill>
              </a:rPr>
              <a:t>: "Here is our philosophy. There is God. We can prove there is God. Who are you, you deny God? Come on." That is </a:t>
            </a:r>
            <a:r>
              <a:rPr lang="en-US" sz="2000" dirty="0" err="1">
                <a:solidFill>
                  <a:srgbClr val="008000"/>
                </a:solidFill>
              </a:rPr>
              <a:t>digvijaya</a:t>
            </a:r>
            <a:r>
              <a:rPr lang="en-US" sz="2000" dirty="0" smtClean="0">
                <a:solidFill>
                  <a:srgbClr val="C00000"/>
                </a:solidFill>
              </a:rPr>
              <a:t>.</a:t>
            </a:r>
            <a:endParaRPr lang="en-US" sz="2000" dirty="0">
              <a:solidFill>
                <a:srgbClr val="C00000"/>
              </a:solidFill>
            </a:endParaRPr>
          </a:p>
          <a:p>
            <a:pPr lvl="2" eaLnBrk="1" hangingPunct="1">
              <a:buFont typeface="Wingdings" pitchFamily="2" charset="2"/>
              <a:buChar char="v"/>
            </a:pPr>
            <a:endParaRPr lang="en-US" sz="2000" dirty="0">
              <a:solidFill>
                <a:srgbClr val="C00000"/>
              </a:solidFill>
            </a:endParaRPr>
          </a:p>
        </p:txBody>
      </p:sp>
    </p:spTree>
    <p:extLst>
      <p:ext uri="{BB962C8B-B14F-4D97-AF65-F5344CB8AC3E}">
        <p14:creationId xmlns:p14="http://schemas.microsoft.com/office/powerpoint/2010/main" val="4153383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a:t>
            </a:r>
            <a:r>
              <a:rPr lang="en-US" sz="36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Bhāgavatam</a:t>
            </a: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1.16.12</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bhadrāśvaḿ ketumālaḿ ca</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bhārataḿ cottarān kurūn</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kimpuruṣādīni varṣāṇi</a:t>
            </a:r>
          </a:p>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vijitya jagṛhe balim</a:t>
            </a:r>
          </a:p>
          <a:p>
            <a:pPr marL="0" indent="0" algn="ctr" eaLnBrk="1" hangingPunct="1">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vi-VN" sz="2800" dirty="0">
                <a:solidFill>
                  <a:srgbClr val="0070C0"/>
                </a:solidFill>
              </a:rPr>
              <a:t>Mahārāja Parīkṣit then conquered all parts of the earthly planet — Bhadrāśva, Ketumāla, Bhārata, the northern Kuru, Kimpuruṣa, etc. — and exacted tributes from their respective rulers.</a:t>
            </a:r>
            <a:endParaRPr lang="en-US" dirty="0">
              <a:solidFill>
                <a:srgbClr val="0070C0"/>
              </a:solidFill>
            </a:endParaRPr>
          </a:p>
        </p:txBody>
      </p:sp>
    </p:spTree>
    <p:extLst>
      <p:ext uri="{BB962C8B-B14F-4D97-AF65-F5344CB8AC3E}">
        <p14:creationId xmlns:p14="http://schemas.microsoft.com/office/powerpoint/2010/main" val="17555057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 design template</Template>
  <TotalTime>5461</TotalTime>
  <Words>2078</Words>
  <Application>Microsoft Macintosh PowerPoint</Application>
  <PresentationFormat>On-screen Show (4:3)</PresentationFormat>
  <Paragraphs>127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Maple design template</vt:lpstr>
      <vt:lpstr>PowerPoint Presentation</vt:lpstr>
      <vt:lpstr>PowerPoint Presentation</vt:lpstr>
      <vt:lpstr>Seeking the Blessings of Guru, Gauranga &amp; All the Assembled Vaishnavas</vt:lpstr>
      <vt:lpstr>Mahārāja Parīkṣit Tours his kingdom</vt:lpstr>
      <vt:lpstr>Śrīmad Bhāgavatam 1.16.10</vt:lpstr>
      <vt:lpstr>SB 1.16.10 Pariksit's Answer To Kali Important Points from Purport</vt:lpstr>
      <vt:lpstr>Śrīmad Bhāgavatam 1.16.11</vt:lpstr>
      <vt:lpstr>SB 1.16.11 Subduing The Demons Important Points from Purport</vt:lpstr>
      <vt:lpstr>Śrīmad Bhāgavatam 1.16.12</vt:lpstr>
      <vt:lpstr>SB 1.16.12 Rogues And Rascals Cause War Important Points from Purport</vt:lpstr>
      <vt:lpstr>SB 1.16.12 Rogues And Rascals Cause War Important Points from Purport</vt:lpstr>
      <vt:lpstr>PowerPoint Presentation</vt:lpstr>
      <vt:lpstr>SB 1.16.12 Rogues And Rascals Cause War Srila Prabhupada Uvaca</vt:lpstr>
      <vt:lpstr>Śrīmad Bhāgavatam 1.16.13-15</vt:lpstr>
      <vt:lpstr>Śrīmad Bhāgavatam 1.16.13-15</vt:lpstr>
      <vt:lpstr>SB 1.16.13-15 Mischievous And Magnanimous Important Points from Purport</vt:lpstr>
      <vt:lpstr>SB 1.16.13-15 Mischievous And Magnanimous Important Points from Purport</vt:lpstr>
      <vt:lpstr>Śrīmad Bhāgavatam 1.16.16</vt:lpstr>
      <vt:lpstr>SB 1.16.16: Everyone Of Us Loves Krishna Important Points from Purport</vt:lpstr>
      <vt:lpstr>References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Naren Gunna</dc:creator>
  <cp:lastModifiedBy>Muru Subramani</cp:lastModifiedBy>
  <cp:revision>494</cp:revision>
  <cp:lastPrinted>1601-01-01T00:00:00Z</cp:lastPrinted>
  <dcterms:created xsi:type="dcterms:W3CDTF">2010-04-22T03:05:53Z</dcterms:created>
  <dcterms:modified xsi:type="dcterms:W3CDTF">2012-08-25T15:53:30Z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