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85" r:id="rId3"/>
    <p:sldId id="257" r:id="rId4"/>
    <p:sldId id="258" r:id="rId5"/>
    <p:sldId id="259" r:id="rId6"/>
    <p:sldId id="260" r:id="rId7"/>
    <p:sldId id="261" r:id="rId8"/>
    <p:sldId id="262" r:id="rId9"/>
    <p:sldId id="263" r:id="rId10"/>
    <p:sldId id="266" r:id="rId11"/>
    <p:sldId id="286" r:id="rId12"/>
    <p:sldId id="267" r:id="rId13"/>
    <p:sldId id="28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8" r:id="rId29"/>
    <p:sldId id="283" r:id="rId30"/>
    <p:sldId id="284" r:id="rId31"/>
    <p:sldId id="28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69195" autoAdjust="0"/>
  </p:normalViewPr>
  <p:slideViewPr>
    <p:cSldViewPr>
      <p:cViewPr>
        <p:scale>
          <a:sx n="78" d="100"/>
          <a:sy n="78" d="100"/>
        </p:scale>
        <p:origin x="-7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E43963-B220-4B57-9243-4C265F46FEF5}" type="datetimeFigureOut">
              <a:rPr lang="en-US" smtClean="0"/>
              <a:t>3/31/2012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218E40-7D6C-4C65-ADC1-0CCDCF2FA423}" type="slidenum">
              <a:rPr lang="en-US" smtClean="0"/>
              <a:t>‹#›</a:t>
            </a:fld>
            <a:endParaRPr lang="en-US"/>
          </a:p>
        </p:txBody>
      </p:sp>
    </p:spTree>
    <p:extLst>
      <p:ext uri="{BB962C8B-B14F-4D97-AF65-F5344CB8AC3E}">
        <p14:creationId xmlns:p14="http://schemas.microsoft.com/office/powerpoint/2010/main" val="2199709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vedabase.net/k/karma"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vedabase.net/r/rama"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vedabase.net/r/rajya"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vedabase.net/m/maharaja" TargetMode="External"/><Relationship Id="rId7" Type="http://schemas.openxmlformats.org/officeDocument/2006/relationships/hyperlink" Target="http://vedabase.net/k/kuruksetra"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vedabase.net/g/gandhari" TargetMode="External"/><Relationship Id="rId5" Type="http://schemas.openxmlformats.org/officeDocument/2006/relationships/hyperlink" Target="http://vedabase.net/d/dhrtarastra" TargetMode="External"/><Relationship Id="rId4" Type="http://schemas.openxmlformats.org/officeDocument/2006/relationships/hyperlink" Target="http://vedabase.net/y/yudhisthira"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vedabase.net/k/karma"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vedabase.net/bg/9/30/en" TargetMode="External"/><Relationship Id="rId4" Type="http://schemas.openxmlformats.org/officeDocument/2006/relationships/hyperlink" Target="http://vedabase.net/g/git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Illusion of maintainer is stronger than illusion</a:t>
            </a:r>
            <a:r>
              <a:rPr lang="en-US" baseline="0" dirty="0" smtClean="0"/>
              <a:t> of dependent</a:t>
            </a:r>
          </a:p>
          <a:p>
            <a:r>
              <a:rPr lang="en-US" baseline="0" dirty="0" smtClean="0"/>
              <a:t>The father is more attached to the son than son to the father. </a:t>
            </a:r>
          </a:p>
          <a:p>
            <a:endParaRPr lang="en-US" dirty="0"/>
          </a:p>
        </p:txBody>
      </p:sp>
      <p:sp>
        <p:nvSpPr>
          <p:cNvPr id="4" name="Slide Number Placeholder 3"/>
          <p:cNvSpPr>
            <a:spLocks noGrp="1"/>
          </p:cNvSpPr>
          <p:nvPr>
            <p:ph type="sldNum" sz="quarter" idx="10"/>
          </p:nvPr>
        </p:nvSpPr>
        <p:spPr/>
        <p:txBody>
          <a:bodyPr/>
          <a:lstStyle/>
          <a:p>
            <a:fld id="{4B218E40-7D6C-4C65-ADC1-0CCDCF2FA423}" type="slidenum">
              <a:rPr lang="en-US" smtClean="0"/>
              <a:t>2</a:t>
            </a:fld>
            <a:endParaRPr lang="en-US"/>
          </a:p>
        </p:txBody>
      </p:sp>
    </p:spTree>
    <p:extLst>
      <p:ext uri="{BB962C8B-B14F-4D97-AF65-F5344CB8AC3E}">
        <p14:creationId xmlns:p14="http://schemas.microsoft.com/office/powerpoint/2010/main" val="3648345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sz="1200" b="0" i="0" kern="1200" dirty="0" smtClean="0">
                <a:solidFill>
                  <a:schemeClr val="tx1"/>
                </a:solidFill>
                <a:latin typeface="+mn-lt"/>
                <a:ea typeface="+mn-ea"/>
                <a:cs typeface="+mn-cs"/>
              </a:rPr>
              <a:t>The eternal living entity transmigrates from one material body to another by the law of </a:t>
            </a:r>
            <a:r>
              <a:rPr lang="en-US" sz="1200" b="0" i="0" u="none" strike="noStrike" kern="1200" dirty="0" smtClean="0">
                <a:solidFill>
                  <a:schemeClr val="tx1"/>
                </a:solidFill>
                <a:latin typeface="+mn-lt"/>
                <a:ea typeface="+mn-ea"/>
                <a:cs typeface="+mn-cs"/>
                <a:hlinkClick r:id="rId3"/>
              </a:rPr>
              <a:t>karma</a:t>
            </a:r>
            <a:r>
              <a:rPr lang="en-US" sz="1200" b="0" i="0" kern="1200" dirty="0" smtClean="0">
                <a:solidFill>
                  <a:schemeClr val="tx1"/>
                </a:solidFill>
                <a:latin typeface="+mn-lt"/>
                <a:ea typeface="+mn-ea"/>
                <a:cs typeface="+mn-cs"/>
              </a:rPr>
              <a:t>, and material bodies are perishable by their fundamental structures. Therefore there is nothing to be lamented in the case of the soul's being transferred into another body, or the material body's perishing at a certain stage. </a:t>
            </a:r>
          </a:p>
          <a:p>
            <a:pPr marL="228600" indent="-228600">
              <a:buAutoNum type="arabicPeriod"/>
            </a:pPr>
            <a:r>
              <a:rPr lang="en-US" sz="1200" b="0" i="0" kern="1200" dirty="0" smtClean="0">
                <a:solidFill>
                  <a:schemeClr val="tx1"/>
                </a:solidFill>
                <a:latin typeface="+mn-lt"/>
                <a:ea typeface="+mn-ea"/>
                <a:cs typeface="+mn-cs"/>
              </a:rPr>
              <a:t>In our daily experience we find so many transformations of matter from one form to another, but we do not lament such changing features.</a:t>
            </a:r>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B218E40-7D6C-4C65-ADC1-0CCDCF2FA423}" type="slidenum">
              <a:rPr lang="en-US" smtClean="0"/>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One should discharge his duties only, for no one but the Supreme Lord can give protection to anyone else. This is explained more clearly in the next verse.</a:t>
            </a:r>
            <a:endParaRPr lang="en-US" dirty="0"/>
          </a:p>
        </p:txBody>
      </p:sp>
      <p:sp>
        <p:nvSpPr>
          <p:cNvPr id="4" name="Slide Number Placeholder 3"/>
          <p:cNvSpPr>
            <a:spLocks noGrp="1"/>
          </p:cNvSpPr>
          <p:nvPr>
            <p:ph type="sldNum" sz="quarter" idx="10"/>
          </p:nvPr>
        </p:nvSpPr>
        <p:spPr/>
        <p:txBody>
          <a:bodyPr/>
          <a:lstStyle/>
          <a:p>
            <a:fld id="{4B218E40-7D6C-4C65-ADC1-0CCDCF2FA423}" type="slidenum">
              <a:rPr lang="en-US" smtClean="0"/>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sz="1200" b="0" i="0" kern="1200" dirty="0" smtClean="0">
                <a:solidFill>
                  <a:schemeClr val="tx1"/>
                </a:solidFill>
                <a:latin typeface="+mn-lt"/>
                <a:ea typeface="+mn-ea"/>
                <a:cs typeface="+mn-cs"/>
              </a:rPr>
              <a:t>A conditioned living being is under the full control of material nature, represented by eternal time and activities under the dictation of different modes of nature. </a:t>
            </a:r>
            <a:r>
              <a:rPr lang="en-US" baseline="0" dirty="0" err="1" smtClean="0"/>
              <a:t>Narada</a:t>
            </a:r>
            <a:r>
              <a:rPr lang="en-US" baseline="0" dirty="0" smtClean="0"/>
              <a:t> Muni told YM that he himself was completely trapped in the jaws of the serpent of time. How then, could he protect </a:t>
            </a:r>
            <a:r>
              <a:rPr lang="en-US" baseline="0" dirty="0" err="1" smtClean="0"/>
              <a:t>Dhrtarastra</a:t>
            </a:r>
            <a:r>
              <a:rPr lang="en-US" baseline="0" dirty="0" smtClean="0"/>
              <a:t> or anyone else? </a:t>
            </a:r>
            <a:endParaRPr lang="en-US" sz="1200" b="0" i="0" kern="1200" dirty="0" smtClean="0">
              <a:solidFill>
                <a:schemeClr val="tx1"/>
              </a:solidFill>
              <a:latin typeface="+mn-lt"/>
              <a:ea typeface="+mn-ea"/>
              <a:cs typeface="+mn-cs"/>
            </a:endParaRPr>
          </a:p>
          <a:p>
            <a:pPr marL="228600" indent="-228600">
              <a:buAutoNum type="arabicPeriod"/>
            </a:pPr>
            <a:r>
              <a:rPr lang="en-US" baseline="0" dirty="0" err="1" smtClean="0"/>
              <a:t>Bhakti</a:t>
            </a:r>
            <a:r>
              <a:rPr lang="en-US" baseline="0" dirty="0" smtClean="0"/>
              <a:t> yoga as recommended in BG 14.26 (</a:t>
            </a:r>
            <a:r>
              <a:rPr lang="en-US" baseline="0" dirty="0" err="1" smtClean="0"/>
              <a:t>mam</a:t>
            </a:r>
            <a:r>
              <a:rPr lang="en-US" baseline="0" dirty="0" smtClean="0"/>
              <a:t> </a:t>
            </a:r>
            <a:r>
              <a:rPr lang="en-US" baseline="0" dirty="0" err="1" smtClean="0"/>
              <a:t>cayo</a:t>
            </a:r>
            <a:r>
              <a:rPr lang="en-US" baseline="0" dirty="0" smtClean="0"/>
              <a:t> </a:t>
            </a:r>
            <a:r>
              <a:rPr lang="en-US" baseline="0" dirty="0" err="1" smtClean="0"/>
              <a:t>avyabhicarena</a:t>
            </a:r>
            <a:r>
              <a:rPr lang="en-US" baseline="0" dirty="0" smtClean="0"/>
              <a:t>)</a:t>
            </a:r>
          </a:p>
          <a:p>
            <a:pPr marL="228600" indent="-228600">
              <a:buAutoNum type="arabicPeriod"/>
            </a:pPr>
            <a:r>
              <a:rPr lang="en-US" baseline="0" dirty="0" smtClean="0"/>
              <a:t>Kala </a:t>
            </a:r>
            <a:r>
              <a:rPr lang="en-US" baseline="0" dirty="0" err="1" smtClean="0"/>
              <a:t>sarpa</a:t>
            </a:r>
            <a:endParaRPr lang="en-US" baseline="0" dirty="0" smtClean="0"/>
          </a:p>
          <a:p>
            <a:pPr marL="228600" indent="-228600">
              <a:buAutoNum type="arabicPeriod"/>
            </a:pPr>
            <a:r>
              <a:rPr lang="en-US" baseline="0" dirty="0" smtClean="0"/>
              <a:t>Temporary beneficial</a:t>
            </a:r>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B218E40-7D6C-4C65-ADC1-0CCDCF2FA423}" type="slidenum">
              <a:rPr lang="en-US" smtClean="0"/>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sz="1200" b="0" i="0" kern="1200" dirty="0" smtClean="0">
                <a:solidFill>
                  <a:schemeClr val="tx1"/>
                </a:solidFill>
                <a:latin typeface="+mn-lt"/>
                <a:ea typeface="+mn-ea"/>
                <a:cs typeface="+mn-cs"/>
              </a:rPr>
              <a:t>The weak are the subsistence of the strong. No one is strong enough to protect himself from the onslaught of a stronger, and by the will of the Lord there are systematic categories of the weak, the stronger and the strongest. There is nothing to be lamented if a tiger eats a weaker animal, including a man, because that is the law of the Supreme Lord. </a:t>
            </a:r>
          </a:p>
          <a:p>
            <a:pPr marL="228600" indent="-228600">
              <a:buAutoNum type="arabicPeriod"/>
            </a:pPr>
            <a:r>
              <a:rPr lang="en-US" sz="1200" b="0" i="0" kern="1200" dirty="0" smtClean="0">
                <a:solidFill>
                  <a:schemeClr val="tx1"/>
                </a:solidFill>
                <a:latin typeface="+mn-lt"/>
                <a:ea typeface="+mn-ea"/>
                <a:cs typeface="+mn-cs"/>
              </a:rPr>
              <a:t>The living being is the source of subsistence for other, stronger living beings. No one should be very anxious for his subsistence in any circumstances because there are living beings everywhere, and no living being starves for want of food at any place.</a:t>
            </a:r>
          </a:p>
          <a:p>
            <a:pPr marL="228600" indent="-228600">
              <a:buAutoNum type="arabicPeriod"/>
            </a:pPr>
            <a:r>
              <a:rPr lang="en-US" sz="1200" b="0" i="0" kern="1200" dirty="0" smtClean="0">
                <a:solidFill>
                  <a:schemeClr val="tx1"/>
                </a:solidFill>
                <a:latin typeface="+mn-lt"/>
                <a:ea typeface="+mn-ea"/>
                <a:cs typeface="+mn-cs"/>
              </a:rPr>
              <a:t>YM is advised by </a:t>
            </a:r>
            <a:r>
              <a:rPr lang="en-US" sz="1200" b="0" i="0" kern="1200" dirty="0" err="1" smtClean="0">
                <a:solidFill>
                  <a:schemeClr val="tx1"/>
                </a:solidFill>
                <a:latin typeface="+mn-lt"/>
                <a:ea typeface="+mn-ea"/>
                <a:cs typeface="+mn-cs"/>
              </a:rPr>
              <a:t>Narada</a:t>
            </a:r>
            <a:r>
              <a:rPr lang="en-US" sz="1200" b="0" i="0" kern="1200" dirty="0" smtClean="0">
                <a:solidFill>
                  <a:schemeClr val="tx1"/>
                </a:solidFill>
                <a:latin typeface="+mn-lt"/>
                <a:ea typeface="+mn-ea"/>
                <a:cs typeface="+mn-cs"/>
              </a:rPr>
              <a:t> Muni not to worry about his</a:t>
            </a:r>
            <a:r>
              <a:rPr lang="en-US" sz="1200" b="0" i="0" kern="1200" baseline="0" dirty="0" smtClean="0">
                <a:solidFill>
                  <a:schemeClr val="tx1"/>
                </a:solidFill>
                <a:latin typeface="+mn-lt"/>
                <a:ea typeface="+mn-ea"/>
                <a:cs typeface="+mn-cs"/>
              </a:rPr>
              <a:t> uncles’ suffering for want of food, for they could live on vegetables available in the jungle as </a:t>
            </a:r>
            <a:r>
              <a:rPr lang="en-US" sz="1200" b="0" i="0" kern="1200" baseline="0" dirty="0" err="1" smtClean="0">
                <a:solidFill>
                  <a:schemeClr val="tx1"/>
                </a:solidFill>
                <a:latin typeface="+mn-lt"/>
                <a:ea typeface="+mn-ea"/>
                <a:cs typeface="+mn-cs"/>
              </a:rPr>
              <a:t>prasada</a:t>
            </a:r>
            <a:r>
              <a:rPr lang="en-US" sz="1200" b="0" i="0" kern="1200" baseline="0" dirty="0" smtClean="0">
                <a:solidFill>
                  <a:schemeClr val="tx1"/>
                </a:solidFill>
                <a:latin typeface="+mn-lt"/>
                <a:ea typeface="+mn-ea"/>
                <a:cs typeface="+mn-cs"/>
              </a:rPr>
              <a:t> of the Supreme Lord and realize their path of salvation</a:t>
            </a:r>
          </a:p>
          <a:p>
            <a:pPr marL="228600" indent="-228600">
              <a:buAutoNum type="arabicPeriod"/>
            </a:pPr>
            <a:r>
              <a:rPr lang="en-US" sz="1200" b="0" i="0" kern="1200" baseline="0" dirty="0" smtClean="0">
                <a:solidFill>
                  <a:schemeClr val="tx1"/>
                </a:solidFill>
                <a:latin typeface="+mn-lt"/>
                <a:ea typeface="+mn-ea"/>
                <a:cs typeface="+mn-cs"/>
              </a:rPr>
              <a:t>Birds and beasts are all supplied their food. So </a:t>
            </a:r>
            <a:r>
              <a:rPr lang="en-US" sz="1200" b="0" i="0" kern="1200" baseline="0" dirty="0" err="1" smtClean="0">
                <a:solidFill>
                  <a:schemeClr val="tx1"/>
                </a:solidFill>
                <a:latin typeface="+mn-lt"/>
                <a:ea typeface="+mn-ea"/>
                <a:cs typeface="+mn-cs"/>
              </a:rPr>
              <a:t>Dhrtarastra</a:t>
            </a:r>
            <a:r>
              <a:rPr lang="en-US" sz="1200" b="0" i="0" kern="1200" baseline="0" dirty="0" smtClean="0">
                <a:solidFill>
                  <a:schemeClr val="tx1"/>
                </a:solidFill>
                <a:latin typeface="+mn-lt"/>
                <a:ea typeface="+mn-ea"/>
                <a:cs typeface="+mn-cs"/>
              </a:rPr>
              <a:t> will also be fed. On the other hand, even if he were to become food for a tiger, why should </a:t>
            </a:r>
            <a:r>
              <a:rPr lang="en-US" sz="1200" b="0" i="0" kern="1200" baseline="0" dirty="0" err="1" smtClean="0">
                <a:solidFill>
                  <a:schemeClr val="tx1"/>
                </a:solidFill>
                <a:latin typeface="+mn-lt"/>
                <a:ea typeface="+mn-ea"/>
                <a:cs typeface="+mn-cs"/>
              </a:rPr>
              <a:t>Yudhisthira</a:t>
            </a:r>
            <a:r>
              <a:rPr lang="en-US" sz="1200" b="0" i="0" kern="1200" baseline="0" dirty="0" smtClean="0">
                <a:solidFill>
                  <a:schemeClr val="tx1"/>
                </a:solidFill>
                <a:latin typeface="+mn-lt"/>
                <a:ea typeface="+mn-ea"/>
                <a:cs typeface="+mn-cs"/>
              </a:rPr>
              <a:t> grieve? Nature’s law states that every embodied being must die.</a:t>
            </a:r>
          </a:p>
          <a:p>
            <a:pPr marL="228600" indent="-228600">
              <a:buAutoNum type="arabicPeriod"/>
            </a:pPr>
            <a:r>
              <a:rPr lang="en-US" sz="1200" b="0" i="0" kern="1200" dirty="0" smtClean="0">
                <a:solidFill>
                  <a:schemeClr val="tx1"/>
                </a:solidFill>
                <a:latin typeface="+mn-lt"/>
                <a:ea typeface="+mn-ea"/>
                <a:cs typeface="+mn-cs"/>
              </a:rPr>
              <a:t>The spiritual regulative principles, however, do not allow a man to slaughter weaker animals on one side and teach others peaceful coexistence. If man does not allow the animals peaceful coexistence, how can he expect peaceful existence in human society? The blind leaders must therefore understand the Supreme Being and then try to implement the kingdom of God. The kingdom of God, or </a:t>
            </a:r>
            <a:r>
              <a:rPr lang="en-US" sz="1200" b="0" i="0" u="none" strike="noStrike" kern="1200" dirty="0" err="1" smtClean="0">
                <a:solidFill>
                  <a:schemeClr val="tx1"/>
                </a:solidFill>
                <a:latin typeface="+mn-lt"/>
                <a:ea typeface="+mn-ea"/>
                <a:cs typeface="+mn-cs"/>
                <a:hlinkClick r:id="rId3"/>
              </a:rPr>
              <a:t>Rāma</a:t>
            </a:r>
            <a:r>
              <a:rPr lang="en-US" sz="1200" b="0" i="0" kern="1200" dirty="0" err="1" smtClean="0">
                <a:solidFill>
                  <a:schemeClr val="tx1"/>
                </a:solidFill>
                <a:latin typeface="+mn-lt"/>
                <a:ea typeface="+mn-ea"/>
                <a:cs typeface="+mn-cs"/>
              </a:rPr>
              <a:t>-</a:t>
            </a:r>
            <a:r>
              <a:rPr lang="en-US" sz="1200" b="0" i="0" u="none" strike="noStrike" kern="1200" dirty="0" err="1" smtClean="0">
                <a:solidFill>
                  <a:schemeClr val="tx1"/>
                </a:solidFill>
                <a:latin typeface="+mn-lt"/>
                <a:ea typeface="+mn-ea"/>
                <a:cs typeface="+mn-cs"/>
                <a:hlinkClick r:id="rId4"/>
              </a:rPr>
              <a:t>rājya</a:t>
            </a:r>
            <a:r>
              <a:rPr lang="en-US" sz="1200" b="0" i="0" kern="1200" dirty="0" smtClean="0">
                <a:solidFill>
                  <a:schemeClr val="tx1"/>
                </a:solidFill>
                <a:latin typeface="+mn-lt"/>
                <a:ea typeface="+mn-ea"/>
                <a:cs typeface="+mn-cs"/>
              </a:rPr>
              <a:t>, is impossible without the awakening of God consciousness in the mass mind of the people of the world.</a:t>
            </a:r>
            <a:endParaRPr lang="en-US" dirty="0"/>
          </a:p>
        </p:txBody>
      </p:sp>
      <p:sp>
        <p:nvSpPr>
          <p:cNvPr id="4" name="Slide Number Placeholder 3"/>
          <p:cNvSpPr>
            <a:spLocks noGrp="1"/>
          </p:cNvSpPr>
          <p:nvPr>
            <p:ph type="sldNum" sz="quarter" idx="10"/>
          </p:nvPr>
        </p:nvSpPr>
        <p:spPr/>
        <p:txBody>
          <a:bodyPr/>
          <a:lstStyle/>
          <a:p>
            <a:fld id="{4B218E40-7D6C-4C65-ADC1-0CCDCF2FA423}" type="slidenum">
              <a:rPr lang="en-US" smtClean="0"/>
              <a:t>25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err="1" smtClean="0"/>
              <a:t>Narada</a:t>
            </a:r>
            <a:r>
              <a:rPr lang="en-US" dirty="0" smtClean="0"/>
              <a:t> Muni preached “hard” philosophy to</a:t>
            </a:r>
            <a:r>
              <a:rPr lang="en-US" baseline="0" dirty="0" smtClean="0"/>
              <a:t> force detachment to appear in </a:t>
            </a:r>
            <a:r>
              <a:rPr lang="en-US" baseline="0" dirty="0" err="1" smtClean="0"/>
              <a:t>Yudhisthira’s</a:t>
            </a:r>
            <a:r>
              <a:rPr lang="en-US" baseline="0" dirty="0" smtClean="0"/>
              <a:t> heart. He wanted him to remember that ultimately only </a:t>
            </a:r>
            <a:r>
              <a:rPr lang="en-US" baseline="0" dirty="0" err="1" smtClean="0"/>
              <a:t>Krsna</a:t>
            </a:r>
            <a:r>
              <a:rPr lang="en-US" baseline="0" dirty="0" smtClean="0"/>
              <a:t> is the ultimate protector. Others, if </a:t>
            </a:r>
            <a:r>
              <a:rPr lang="en-US" baseline="0" dirty="0" err="1" smtClean="0"/>
              <a:t>Krsna</a:t>
            </a:r>
            <a:r>
              <a:rPr lang="en-US" baseline="0" dirty="0" smtClean="0"/>
              <a:t> permits, may protect one to some degree, but who but </a:t>
            </a:r>
            <a:r>
              <a:rPr lang="en-US" baseline="0" dirty="0" err="1" smtClean="0"/>
              <a:t>Krsna</a:t>
            </a:r>
            <a:r>
              <a:rPr lang="en-US" baseline="0" dirty="0" smtClean="0"/>
              <a:t> </a:t>
            </a:r>
            <a:r>
              <a:rPr lang="en-US" baseline="0" dirty="0" err="1" smtClean="0"/>
              <a:t>cn</a:t>
            </a:r>
            <a:r>
              <a:rPr lang="en-US" baseline="0" dirty="0" smtClean="0"/>
              <a:t> protect one from death? Who can protect someone if </a:t>
            </a:r>
            <a:r>
              <a:rPr lang="en-US" baseline="0" dirty="0" err="1" smtClean="0"/>
              <a:t>Krsna</a:t>
            </a:r>
            <a:r>
              <a:rPr lang="en-US" baseline="0" dirty="0" smtClean="0"/>
              <a:t> has not sanctioned it? If one is not habituated to focusing on </a:t>
            </a:r>
            <a:r>
              <a:rPr lang="en-US" baseline="0" dirty="0" err="1" smtClean="0"/>
              <a:t>Krsna</a:t>
            </a:r>
            <a:r>
              <a:rPr lang="en-US" baseline="0" dirty="0" smtClean="0"/>
              <a:t> as one’s protector, he will develop the tendency to depend on ‘fallible’ soldiers and thus his position will be precarious.</a:t>
            </a:r>
          </a:p>
          <a:p>
            <a:pPr marL="228600" indent="-228600">
              <a:buAutoNum type="arabicPeriod"/>
            </a:pPr>
            <a:r>
              <a:rPr lang="en-US" baseline="0" dirty="0" smtClean="0"/>
              <a:t>At the same time one should be dutiful. If one’s duty is to protect others, he should protect them. If it is one’s duty to accept protection, he should act accordingly. But whether protector or protected, one should focus his mind on </a:t>
            </a:r>
            <a:r>
              <a:rPr lang="en-US" baseline="0" dirty="0" err="1" smtClean="0"/>
              <a:t>Krsna</a:t>
            </a:r>
            <a:r>
              <a:rPr lang="en-US" baseline="0" dirty="0" smtClean="0"/>
              <a:t>. </a:t>
            </a:r>
            <a:r>
              <a:rPr lang="en-US" baseline="0" dirty="0" err="1" smtClean="0"/>
              <a:t>Narada</a:t>
            </a:r>
            <a:r>
              <a:rPr lang="en-US" baseline="0" dirty="0" smtClean="0"/>
              <a:t> Muni therefore states : Rather than lamenting the fate of </a:t>
            </a:r>
            <a:r>
              <a:rPr lang="en-US" baseline="0" dirty="0" err="1" smtClean="0"/>
              <a:t>Dhrtarastra</a:t>
            </a:r>
            <a:r>
              <a:rPr lang="en-US" baseline="0" dirty="0" smtClean="0"/>
              <a:t> and </a:t>
            </a:r>
            <a:r>
              <a:rPr lang="en-US" baseline="0" dirty="0" err="1" smtClean="0"/>
              <a:t>Gandhari</a:t>
            </a:r>
            <a:r>
              <a:rPr lang="en-US" baseline="0" dirty="0" smtClean="0"/>
              <a:t>, you yourself should look to the Supreme Lord only.</a:t>
            </a:r>
          </a:p>
          <a:p>
            <a:pPr marL="228600" indent="-228600">
              <a:buAutoNum type="arabicPeriod"/>
            </a:pPr>
            <a:r>
              <a:rPr lang="en-US" baseline="0" dirty="0" err="1" smtClean="0"/>
              <a:t>Narada’s</a:t>
            </a:r>
            <a:r>
              <a:rPr lang="en-US" baseline="0" dirty="0" smtClean="0"/>
              <a:t> preaching about illusion, continuously shifting matter, the eternal nature of the soul, and the soul’s natural dependence and subservience to the Lord is summarized in this purport.</a:t>
            </a:r>
            <a:endParaRPr lang="en-US" dirty="0"/>
          </a:p>
        </p:txBody>
      </p:sp>
      <p:sp>
        <p:nvSpPr>
          <p:cNvPr id="4" name="Slide Number Placeholder 3"/>
          <p:cNvSpPr>
            <a:spLocks noGrp="1"/>
          </p:cNvSpPr>
          <p:nvPr>
            <p:ph type="sldNum" sz="quarter" idx="10"/>
          </p:nvPr>
        </p:nvSpPr>
        <p:spPr/>
        <p:txBody>
          <a:bodyPr/>
          <a:lstStyle/>
          <a:p>
            <a:fld id="{4B218E40-7D6C-4C65-ADC1-0CCDCF2FA423}" type="slidenum">
              <a:rPr lang="en-US" smtClean="0"/>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Dhratarastra</a:t>
            </a:r>
            <a:r>
              <a:rPr lang="en-US" baseline="0" dirty="0" smtClean="0"/>
              <a:t> had thought himself fully dependent on YM, the other </a:t>
            </a:r>
            <a:r>
              <a:rPr lang="en-US" baseline="0" dirty="0" err="1" smtClean="0"/>
              <a:t>Pandavas</a:t>
            </a:r>
            <a:r>
              <a:rPr lang="en-US" baseline="0" dirty="0" smtClean="0"/>
              <a:t> and </a:t>
            </a:r>
            <a:r>
              <a:rPr lang="en-US" baseline="0" dirty="0" err="1" smtClean="0"/>
              <a:t>Sanjaya</a:t>
            </a:r>
            <a:r>
              <a:rPr lang="en-US" baseline="0" dirty="0" smtClean="0"/>
              <a:t>. </a:t>
            </a:r>
            <a:r>
              <a:rPr lang="en-US" baseline="0" dirty="0" err="1" smtClean="0"/>
              <a:t>Vidura</a:t>
            </a:r>
            <a:r>
              <a:rPr lang="en-US" baseline="0" dirty="0" smtClean="0"/>
              <a:t> came to </a:t>
            </a:r>
            <a:r>
              <a:rPr lang="en-US" baseline="0" dirty="0" err="1" smtClean="0"/>
              <a:t>Hastinapura</a:t>
            </a:r>
            <a:r>
              <a:rPr lang="en-US" baseline="0" dirty="0" smtClean="0"/>
              <a:t> specifically to crack that illusion. But </a:t>
            </a:r>
            <a:r>
              <a:rPr lang="en-US" baseline="0" dirty="0" err="1" smtClean="0"/>
              <a:t>Yudhisthira</a:t>
            </a:r>
            <a:r>
              <a:rPr lang="en-US" baseline="0" dirty="0" smtClean="0"/>
              <a:t> also suffered from illusion in that he considered himself </a:t>
            </a:r>
            <a:r>
              <a:rPr lang="en-US" baseline="0" dirty="0" err="1" smtClean="0"/>
              <a:t>Dhrtarastra’s</a:t>
            </a:r>
            <a:r>
              <a:rPr lang="en-US" baseline="0" dirty="0" smtClean="0"/>
              <a:t> maintainer. Of these two illusions – the illusion of the dependent and the illusion of the maintainer – the illusion of the maintainer is stronger. There is a saying: “The father is more attached to the son than </a:t>
            </a:r>
            <a:r>
              <a:rPr lang="en-US" baseline="0" dirty="0" smtClean="0"/>
              <a:t>the  </a:t>
            </a:r>
            <a:r>
              <a:rPr lang="en-US" baseline="0" dirty="0" smtClean="0"/>
              <a:t>son to the father.” Now it was YM’s turn to have his illusion removed and that’s why NM came</a:t>
            </a:r>
            <a:r>
              <a:rPr lang="en-US" baseline="0" dirty="0" smtClean="0"/>
              <a:t>.</a:t>
            </a:r>
          </a:p>
          <a:p>
            <a:endParaRPr lang="en-US" baseline="0" dirty="0" smtClean="0"/>
          </a:p>
          <a:p>
            <a:r>
              <a:rPr lang="en-US" sz="1200" b="0" i="0" kern="1200" dirty="0" smtClean="0">
                <a:solidFill>
                  <a:schemeClr val="tx1"/>
                </a:solidFill>
                <a:effectLst/>
                <a:latin typeface="+mn-lt"/>
                <a:ea typeface="+mn-ea"/>
                <a:cs typeface="+mn-cs"/>
              </a:rPr>
              <a:t> any disruption in the discharge of the duty assigned to us, will lead to disharmony.</a:t>
            </a:r>
            <a:endParaRPr lang="en-US" dirty="0"/>
          </a:p>
        </p:txBody>
      </p:sp>
      <p:sp>
        <p:nvSpPr>
          <p:cNvPr id="4" name="Slide Number Placeholder 3"/>
          <p:cNvSpPr>
            <a:spLocks noGrp="1"/>
          </p:cNvSpPr>
          <p:nvPr>
            <p:ph type="sldNum" sz="quarter" idx="10"/>
          </p:nvPr>
        </p:nvSpPr>
        <p:spPr/>
        <p:txBody>
          <a:bodyPr/>
          <a:lstStyle/>
          <a:p>
            <a:fld id="{4B218E40-7D6C-4C65-ADC1-0CCDCF2FA423}"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err="1" smtClean="0"/>
              <a:t>Eg</a:t>
            </a:r>
            <a:r>
              <a:rPr lang="en-US" dirty="0" smtClean="0"/>
              <a:t>. </a:t>
            </a:r>
            <a:r>
              <a:rPr lang="en-US" dirty="0" err="1" smtClean="0"/>
              <a:t>Narada</a:t>
            </a:r>
            <a:r>
              <a:rPr lang="en-US" baseline="0" dirty="0" smtClean="0"/>
              <a:t> Muni went to help </a:t>
            </a:r>
            <a:r>
              <a:rPr lang="en-US" baseline="0" dirty="0" err="1" smtClean="0"/>
              <a:t>Dhruva</a:t>
            </a:r>
            <a:r>
              <a:rPr lang="en-US" baseline="0" dirty="0" smtClean="0"/>
              <a:t> Maharaja at the time of despair</a:t>
            </a:r>
          </a:p>
          <a:p>
            <a:pPr marL="228600" indent="-228600">
              <a:buAutoNum type="arabicPeriod"/>
            </a:pPr>
            <a:r>
              <a:rPr lang="en-US" baseline="0" dirty="0" smtClean="0"/>
              <a:t>Real compassion means to bring a soul back to </a:t>
            </a:r>
            <a:r>
              <a:rPr lang="en-US" baseline="0" dirty="0" err="1" smtClean="0"/>
              <a:t>Krsna</a:t>
            </a:r>
            <a:endParaRPr lang="en-US" baseline="0" dirty="0" smtClean="0"/>
          </a:p>
          <a:p>
            <a:pPr marL="228600" indent="-228600">
              <a:buNone/>
            </a:pPr>
            <a:r>
              <a:rPr lang="en-US" baseline="0" dirty="0" smtClean="0"/>
              <a:t>2. Compassion :</a:t>
            </a:r>
            <a:r>
              <a:rPr lang="en-US" sz="1200" b="0" i="0" kern="1200" dirty="0" smtClean="0">
                <a:solidFill>
                  <a:schemeClr val="tx1"/>
                </a:solidFill>
                <a:latin typeface="+mn-lt"/>
                <a:ea typeface="+mn-ea"/>
                <a:cs typeface="+mn-cs"/>
              </a:rPr>
              <a:t> The great devotee Hanuman prayed: "I do not wish to take liberation or to merge in the Brahman effulgence, where the conception of being a servant of the Lord is completely lost." (</a:t>
            </a:r>
            <a:r>
              <a:rPr lang="en-US" sz="1200" b="0" i="0" kern="1200" dirty="0" err="1" smtClean="0">
                <a:solidFill>
                  <a:schemeClr val="tx1"/>
                </a:solidFill>
                <a:latin typeface="+mn-lt"/>
                <a:ea typeface="+mn-ea"/>
                <a:cs typeface="+mn-cs"/>
              </a:rPr>
              <a:t>Caitanya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caritamrta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Adi</a:t>
            </a:r>
            <a:r>
              <a:rPr lang="en-US" sz="1200" b="0" i="0" kern="1200" dirty="0" smtClean="0">
                <a:solidFill>
                  <a:schemeClr val="tx1"/>
                </a:solidFill>
                <a:latin typeface="+mn-lt"/>
                <a:ea typeface="+mn-ea"/>
                <a:cs typeface="+mn-cs"/>
              </a:rPr>
              <a:t> 6.42 </a:t>
            </a:r>
            <a:r>
              <a:rPr lang="en-US" sz="1200" b="0" i="0" kern="1200" dirty="0" err="1" smtClean="0">
                <a:solidFill>
                  <a:schemeClr val="tx1"/>
                </a:solidFill>
                <a:latin typeface="+mn-lt"/>
                <a:ea typeface="+mn-ea"/>
                <a:cs typeface="+mn-cs"/>
              </a:rPr>
              <a:t>purp</a:t>
            </a:r>
            <a:r>
              <a:rPr lang="en-US" sz="1200" b="0" i="0" kern="1200" dirty="0" smtClean="0">
                <a:solidFill>
                  <a:schemeClr val="tx1"/>
                </a:solidFill>
                <a:latin typeface="+mn-lt"/>
                <a:ea typeface="+mn-ea"/>
                <a:cs typeface="+mn-cs"/>
              </a:rPr>
              <a:t>, and </a:t>
            </a:r>
            <a:r>
              <a:rPr lang="en-US" sz="1200" b="0" i="0" kern="1200" dirty="0" err="1" smtClean="0">
                <a:solidFill>
                  <a:schemeClr val="tx1"/>
                </a:solidFill>
                <a:latin typeface="+mn-lt"/>
                <a:ea typeface="+mn-ea"/>
                <a:cs typeface="+mn-cs"/>
              </a:rPr>
              <a:t>Brhat-bhagavatamrta</a:t>
            </a:r>
            <a:r>
              <a:rPr lang="en-US" sz="1200" b="0" i="0" kern="1200" dirty="0" smtClean="0">
                <a:solidFill>
                  <a:schemeClr val="tx1"/>
                </a:solidFill>
                <a:latin typeface="+mn-lt"/>
                <a:ea typeface="+mn-ea"/>
                <a:cs typeface="+mn-cs"/>
              </a:rPr>
              <a:t>)</a:t>
            </a:r>
          </a:p>
          <a:p>
            <a:pPr marL="228600" indent="-228600">
              <a:buNone/>
            </a:pPr>
            <a:r>
              <a:rPr lang="en-US" sz="1200" b="0" i="0" kern="1200" dirty="0" smtClean="0">
                <a:solidFill>
                  <a:schemeClr val="tx1"/>
                </a:solidFill>
                <a:latin typeface="+mn-lt"/>
                <a:ea typeface="+mn-ea"/>
                <a:cs typeface="+mn-cs"/>
              </a:rPr>
              <a:t>3. Preaching – real mercy to the living</a:t>
            </a:r>
            <a:r>
              <a:rPr lang="en-US" sz="1200" b="0" i="0" kern="1200" baseline="0" dirty="0" smtClean="0">
                <a:solidFill>
                  <a:schemeClr val="tx1"/>
                </a:solidFill>
                <a:latin typeface="+mn-lt"/>
                <a:ea typeface="+mn-ea"/>
                <a:cs typeface="+mn-cs"/>
              </a:rPr>
              <a:t> entities</a:t>
            </a:r>
          </a:p>
          <a:p>
            <a:pPr marL="228600" indent="-228600">
              <a:buNone/>
            </a:pPr>
            <a:r>
              <a:rPr lang="en-US" sz="1200" b="0" i="0" kern="1200" baseline="0" dirty="0" smtClean="0">
                <a:solidFill>
                  <a:schemeClr val="tx1"/>
                </a:solidFill>
                <a:latin typeface="+mn-lt"/>
                <a:ea typeface="+mn-ea"/>
                <a:cs typeface="+mn-cs"/>
              </a:rPr>
              <a:t>4. </a:t>
            </a:r>
            <a:r>
              <a:rPr lang="en-US" sz="1200" b="0" i="0" kern="1200" baseline="0" dirty="0" err="1" smtClean="0">
                <a:solidFill>
                  <a:schemeClr val="tx1"/>
                </a:solidFill>
                <a:latin typeface="+mn-lt"/>
                <a:ea typeface="+mn-ea"/>
                <a:cs typeface="+mn-cs"/>
              </a:rPr>
              <a:t>Krsna</a:t>
            </a:r>
            <a:r>
              <a:rPr lang="en-US" sz="1200" b="0" i="0" kern="1200" baseline="0" dirty="0" smtClean="0">
                <a:solidFill>
                  <a:schemeClr val="tx1"/>
                </a:solidFill>
                <a:latin typeface="+mn-lt"/>
                <a:ea typeface="+mn-ea"/>
                <a:cs typeface="+mn-cs"/>
              </a:rPr>
              <a:t> is very difficult to approach. Therefore devotees approach </a:t>
            </a:r>
            <a:r>
              <a:rPr lang="en-US" sz="1200" b="0" i="0" kern="1200" baseline="0" dirty="0" err="1" smtClean="0">
                <a:solidFill>
                  <a:schemeClr val="tx1"/>
                </a:solidFill>
                <a:latin typeface="+mn-lt"/>
                <a:ea typeface="+mn-ea"/>
                <a:cs typeface="+mn-cs"/>
              </a:rPr>
              <a:t>Srimati</a:t>
            </a:r>
            <a:r>
              <a:rPr lang="en-US" sz="1200" b="0" i="0" kern="1200" baseline="0" dirty="0" smtClean="0">
                <a:solidFill>
                  <a:schemeClr val="tx1"/>
                </a:solidFill>
                <a:latin typeface="+mn-lt"/>
                <a:ea typeface="+mn-ea"/>
                <a:cs typeface="+mn-cs"/>
              </a:rPr>
              <a:t> </a:t>
            </a:r>
            <a:r>
              <a:rPr lang="en-US" sz="1200" b="0" i="0" kern="1200" baseline="0" dirty="0" err="1" smtClean="0">
                <a:solidFill>
                  <a:schemeClr val="tx1"/>
                </a:solidFill>
                <a:latin typeface="+mn-lt"/>
                <a:ea typeface="+mn-ea"/>
                <a:cs typeface="+mn-cs"/>
              </a:rPr>
              <a:t>Radharani</a:t>
            </a:r>
            <a:r>
              <a:rPr lang="en-US" sz="1200" b="0" i="0" kern="1200" baseline="0" dirty="0" smtClean="0">
                <a:solidFill>
                  <a:schemeClr val="tx1"/>
                </a:solidFill>
                <a:latin typeface="+mn-lt"/>
                <a:ea typeface="+mn-ea"/>
                <a:cs typeface="+mn-cs"/>
              </a:rPr>
              <a:t> to get to </a:t>
            </a:r>
            <a:r>
              <a:rPr lang="en-US" sz="1200" b="0" i="0" kern="1200" baseline="0" dirty="0" err="1" smtClean="0">
                <a:solidFill>
                  <a:schemeClr val="tx1"/>
                </a:solidFill>
                <a:latin typeface="+mn-lt"/>
                <a:ea typeface="+mn-ea"/>
                <a:cs typeface="+mn-cs"/>
              </a:rPr>
              <a:t>Krsna’s</a:t>
            </a:r>
            <a:r>
              <a:rPr lang="en-US" sz="1200" b="0" i="0" kern="1200" baseline="0" dirty="0" smtClean="0">
                <a:solidFill>
                  <a:schemeClr val="tx1"/>
                </a:solidFill>
                <a:latin typeface="+mn-lt"/>
                <a:ea typeface="+mn-ea"/>
                <a:cs typeface="+mn-cs"/>
              </a:rPr>
              <a:t> compassion</a:t>
            </a:r>
            <a:endParaRPr lang="en-US" dirty="0"/>
          </a:p>
        </p:txBody>
      </p:sp>
      <p:sp>
        <p:nvSpPr>
          <p:cNvPr id="4" name="Slide Number Placeholder 3"/>
          <p:cNvSpPr>
            <a:spLocks noGrp="1"/>
          </p:cNvSpPr>
          <p:nvPr>
            <p:ph type="sldNum" sz="quarter" idx="10"/>
          </p:nvPr>
        </p:nvSpPr>
        <p:spPr/>
        <p:txBody>
          <a:bodyPr/>
          <a:lstStyle/>
          <a:p>
            <a:fld id="{4B218E40-7D6C-4C65-ADC1-0CCDCF2FA423}"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err="1" smtClean="0"/>
              <a:t>Yudhisthira</a:t>
            </a:r>
            <a:r>
              <a:rPr lang="en-US" dirty="0" smtClean="0"/>
              <a:t> Maharaja</a:t>
            </a:r>
            <a:r>
              <a:rPr lang="en-US" baseline="0" dirty="0" smtClean="0"/>
              <a:t> being the devotee of the Lord saw everything from higher principle or  perspective. </a:t>
            </a:r>
            <a:r>
              <a:rPr lang="en-US" baseline="0" dirty="0" err="1" smtClean="0"/>
              <a:t>Dhrstarashtra</a:t>
            </a:r>
            <a:r>
              <a:rPr lang="en-US" baseline="0" dirty="0" smtClean="0"/>
              <a:t> had been a cause for so many tribulations for the </a:t>
            </a:r>
            <a:r>
              <a:rPr lang="en-US" baseline="0" dirty="0" err="1" smtClean="0"/>
              <a:t>Pandavas</a:t>
            </a:r>
            <a:r>
              <a:rPr lang="en-US" baseline="0" dirty="0" smtClean="0"/>
              <a:t> but the YM not only not blamed </a:t>
            </a:r>
            <a:r>
              <a:rPr lang="en-US" baseline="0" dirty="0" err="1" smtClean="0"/>
              <a:t>Dhrtarastra</a:t>
            </a:r>
            <a:r>
              <a:rPr lang="en-US" baseline="0" dirty="0" smtClean="0"/>
              <a:t> but also genuinely took care of his uncle and aunt. This shows the simplicity of YM</a:t>
            </a:r>
          </a:p>
          <a:p>
            <a:pPr marL="228600" indent="-228600">
              <a:buAutoNum type="arabicPeriod"/>
            </a:pPr>
            <a:r>
              <a:rPr lang="en-US" sz="1200" b="0" i="0" kern="1200" dirty="0" smtClean="0">
                <a:solidFill>
                  <a:schemeClr val="tx1"/>
                </a:solidFill>
                <a:latin typeface="+mn-lt"/>
                <a:ea typeface="+mn-ea"/>
                <a:cs typeface="+mn-cs"/>
              </a:rPr>
              <a:t> She did this so that she would truly be always subordinate to her husband. Not in any way did she want to risk feeling superior to him. </a:t>
            </a:r>
            <a:r>
              <a:rPr lang="en-US" sz="1200" b="0" i="0" kern="1200" dirty="0" err="1" smtClean="0">
                <a:solidFill>
                  <a:schemeClr val="tx1"/>
                </a:solidFill>
                <a:latin typeface="+mn-lt"/>
                <a:ea typeface="+mn-ea"/>
                <a:cs typeface="+mn-cs"/>
              </a:rPr>
              <a:t>Gandhari</a:t>
            </a:r>
            <a:r>
              <a:rPr lang="en-US" sz="1200" b="0" i="0" kern="1200" dirty="0" smtClean="0">
                <a:solidFill>
                  <a:schemeClr val="tx1"/>
                </a:solidFill>
                <a:latin typeface="+mn-lt"/>
                <a:ea typeface="+mn-ea"/>
                <a:cs typeface="+mn-cs"/>
              </a:rPr>
              <a:t> has shown all women the meaning of submissiveness.</a:t>
            </a:r>
          </a:p>
          <a:p>
            <a:pPr marL="228600" indent="-228600">
              <a:buAutoNum type="arabicPeriod"/>
            </a:pPr>
            <a:r>
              <a:rPr lang="en-US" sz="1200" b="0" i="0" u="none" strike="noStrike" kern="1200" dirty="0" err="1" smtClean="0">
                <a:solidFill>
                  <a:schemeClr val="tx1"/>
                </a:solidFill>
                <a:latin typeface="+mn-lt"/>
                <a:ea typeface="+mn-ea"/>
                <a:cs typeface="+mn-cs"/>
                <a:hlinkClick r:id="rId3"/>
              </a:rPr>
              <a:t>Mahārāja</a:t>
            </a:r>
            <a:r>
              <a:rPr lang="en-US" sz="1200" b="0" i="0" kern="1200" dirty="0" smtClean="0">
                <a:solidFill>
                  <a:schemeClr val="tx1"/>
                </a:solidFill>
                <a:latin typeface="+mn-lt"/>
                <a:ea typeface="+mn-ea"/>
                <a:cs typeface="+mn-cs"/>
              </a:rPr>
              <a:t> </a:t>
            </a:r>
            <a:r>
              <a:rPr lang="en-US" sz="1200" b="0" i="0" u="none" strike="noStrike" kern="1200" dirty="0" err="1" smtClean="0">
                <a:solidFill>
                  <a:schemeClr val="tx1"/>
                </a:solidFill>
                <a:latin typeface="+mn-lt"/>
                <a:ea typeface="+mn-ea"/>
                <a:cs typeface="+mn-cs"/>
                <a:hlinkClick r:id="rId4"/>
              </a:rPr>
              <a:t>Yudhiṣṭhira</a:t>
            </a:r>
            <a:r>
              <a:rPr lang="en-US" sz="1200" b="0" i="0" kern="1200" dirty="0" smtClean="0">
                <a:solidFill>
                  <a:schemeClr val="tx1"/>
                </a:solidFill>
                <a:latin typeface="+mn-lt"/>
                <a:ea typeface="+mn-ea"/>
                <a:cs typeface="+mn-cs"/>
              </a:rPr>
              <a:t> was always conscious of the great plight of his uncle </a:t>
            </a:r>
            <a:r>
              <a:rPr lang="en-US" sz="1200" b="0" i="0" u="none" strike="noStrike" kern="1200" dirty="0" err="1" smtClean="0">
                <a:solidFill>
                  <a:schemeClr val="tx1"/>
                </a:solidFill>
                <a:latin typeface="+mn-lt"/>
                <a:ea typeface="+mn-ea"/>
                <a:cs typeface="+mn-cs"/>
                <a:hlinkClick r:id="rId5"/>
              </a:rPr>
              <a:t>Dhṛtarāṣṭra</a:t>
            </a:r>
            <a:r>
              <a:rPr lang="en-US" sz="1200" b="0" i="0" kern="1200" dirty="0" smtClean="0">
                <a:solidFill>
                  <a:schemeClr val="tx1"/>
                </a:solidFill>
                <a:latin typeface="+mn-lt"/>
                <a:ea typeface="+mn-ea"/>
                <a:cs typeface="+mn-cs"/>
              </a:rPr>
              <a:t> and aunt </a:t>
            </a:r>
            <a:r>
              <a:rPr lang="en-US" sz="1200" b="0" i="0" u="none" strike="noStrike" kern="1200" dirty="0" err="1" smtClean="0">
                <a:solidFill>
                  <a:schemeClr val="tx1"/>
                </a:solidFill>
                <a:latin typeface="+mn-lt"/>
                <a:ea typeface="+mn-ea"/>
                <a:cs typeface="+mn-cs"/>
                <a:hlinkClick r:id="rId6"/>
              </a:rPr>
              <a:t>Gāndhārī</a:t>
            </a:r>
            <a:r>
              <a:rPr lang="en-US" sz="1200" b="0" i="0" kern="1200" dirty="0" smtClean="0">
                <a:solidFill>
                  <a:schemeClr val="tx1"/>
                </a:solidFill>
                <a:latin typeface="+mn-lt"/>
                <a:ea typeface="+mn-ea"/>
                <a:cs typeface="+mn-cs"/>
              </a:rPr>
              <a:t>, and therefore he took all possible care of them in their old age and aggrieved conditions. When, therefore, he could not find his uncle and aunt in the palace, naturally his doubts arose, and he conjectured that they had gone down to the water of the Ganges. He thought himself ungrateful because when the </a:t>
            </a:r>
            <a:r>
              <a:rPr lang="en-US" sz="1200" b="0" i="0" kern="1200" dirty="0" err="1" smtClean="0">
                <a:solidFill>
                  <a:schemeClr val="tx1"/>
                </a:solidFill>
                <a:latin typeface="+mn-lt"/>
                <a:ea typeface="+mn-ea"/>
                <a:cs typeface="+mn-cs"/>
              </a:rPr>
              <a:t>Pāṇḍavas</a:t>
            </a:r>
            <a:r>
              <a:rPr lang="en-US" sz="1200" b="0" i="0" kern="1200" dirty="0" smtClean="0">
                <a:solidFill>
                  <a:schemeClr val="tx1"/>
                </a:solidFill>
                <a:latin typeface="+mn-lt"/>
                <a:ea typeface="+mn-ea"/>
                <a:cs typeface="+mn-cs"/>
              </a:rPr>
              <a:t> were fatherless, </a:t>
            </a:r>
            <a:r>
              <a:rPr lang="en-US" sz="1200" b="0" i="0" u="none" strike="noStrike" kern="1200" dirty="0" err="1" smtClean="0">
                <a:solidFill>
                  <a:schemeClr val="tx1"/>
                </a:solidFill>
                <a:latin typeface="+mn-lt"/>
                <a:ea typeface="+mn-ea"/>
                <a:cs typeface="+mn-cs"/>
                <a:hlinkClick r:id="rId3"/>
              </a:rPr>
              <a:t>Mahārāja</a:t>
            </a:r>
            <a:r>
              <a:rPr lang="en-US" sz="1200" b="0" i="0" kern="1200" dirty="0" smtClean="0">
                <a:solidFill>
                  <a:schemeClr val="tx1"/>
                </a:solidFill>
                <a:latin typeface="+mn-lt"/>
                <a:ea typeface="+mn-ea"/>
                <a:cs typeface="+mn-cs"/>
              </a:rPr>
              <a:t> </a:t>
            </a:r>
            <a:r>
              <a:rPr lang="en-US" sz="1200" b="0" i="0" u="none" strike="noStrike" kern="1200" dirty="0" err="1" smtClean="0">
                <a:solidFill>
                  <a:schemeClr val="tx1"/>
                </a:solidFill>
                <a:latin typeface="+mn-lt"/>
                <a:ea typeface="+mn-ea"/>
                <a:cs typeface="+mn-cs"/>
                <a:hlinkClick r:id="rId5"/>
              </a:rPr>
              <a:t>Dhṛtarāṣṭra</a:t>
            </a:r>
            <a:r>
              <a:rPr lang="en-US" sz="1200" b="0" i="0" kern="1200" dirty="0" smtClean="0">
                <a:solidFill>
                  <a:schemeClr val="tx1"/>
                </a:solidFill>
                <a:latin typeface="+mn-lt"/>
                <a:ea typeface="+mn-ea"/>
                <a:cs typeface="+mn-cs"/>
              </a:rPr>
              <a:t> had given them all royal facilities to live, and in return he had killed all </a:t>
            </a:r>
            <a:r>
              <a:rPr lang="en-US" sz="1200" b="0" i="0" u="none" strike="noStrike" kern="1200" dirty="0" err="1" smtClean="0">
                <a:solidFill>
                  <a:schemeClr val="tx1"/>
                </a:solidFill>
                <a:latin typeface="+mn-lt"/>
                <a:ea typeface="+mn-ea"/>
                <a:cs typeface="+mn-cs"/>
                <a:hlinkClick r:id="rId5"/>
              </a:rPr>
              <a:t>Dhṛtarāṣṭra</a:t>
            </a:r>
            <a:r>
              <a:rPr lang="en-US" sz="1200" b="0" i="0" kern="1200" dirty="0" err="1" smtClean="0">
                <a:solidFill>
                  <a:schemeClr val="tx1"/>
                </a:solidFill>
                <a:latin typeface="+mn-lt"/>
                <a:ea typeface="+mn-ea"/>
                <a:cs typeface="+mn-cs"/>
              </a:rPr>
              <a:t>'s</a:t>
            </a:r>
            <a:r>
              <a:rPr lang="en-US" sz="1200" b="0" i="0" kern="1200" dirty="0" smtClean="0">
                <a:solidFill>
                  <a:schemeClr val="tx1"/>
                </a:solidFill>
                <a:latin typeface="+mn-lt"/>
                <a:ea typeface="+mn-ea"/>
                <a:cs typeface="+mn-cs"/>
              </a:rPr>
              <a:t> sons in the Battle of </a:t>
            </a:r>
            <a:r>
              <a:rPr lang="en-US" sz="1200" b="0" i="0" u="none" strike="noStrike" kern="1200" dirty="0" err="1" smtClean="0">
                <a:solidFill>
                  <a:schemeClr val="tx1"/>
                </a:solidFill>
                <a:latin typeface="+mn-lt"/>
                <a:ea typeface="+mn-ea"/>
                <a:cs typeface="+mn-cs"/>
                <a:hlinkClick r:id="rId7"/>
              </a:rPr>
              <a:t>Kurukṣetra</a:t>
            </a:r>
            <a:r>
              <a:rPr lang="en-US" sz="1200" b="0" i="0" kern="1200" dirty="0" smtClean="0">
                <a:solidFill>
                  <a:schemeClr val="tx1"/>
                </a:solidFill>
                <a:latin typeface="+mn-lt"/>
                <a:ea typeface="+mn-ea"/>
                <a:cs typeface="+mn-cs"/>
              </a:rPr>
              <a:t>. As a pious man, </a:t>
            </a:r>
            <a:r>
              <a:rPr lang="en-US" sz="1200" b="0" i="0" u="none" strike="noStrike" kern="1200" dirty="0" err="1" smtClean="0">
                <a:solidFill>
                  <a:schemeClr val="tx1"/>
                </a:solidFill>
                <a:latin typeface="+mn-lt"/>
                <a:ea typeface="+mn-ea"/>
                <a:cs typeface="+mn-cs"/>
                <a:hlinkClick r:id="rId3"/>
              </a:rPr>
              <a:t>Mahārāja</a:t>
            </a:r>
            <a:r>
              <a:rPr lang="en-US" sz="1200" b="0" i="0" kern="1200" dirty="0" smtClean="0">
                <a:solidFill>
                  <a:schemeClr val="tx1"/>
                </a:solidFill>
                <a:latin typeface="+mn-lt"/>
                <a:ea typeface="+mn-ea"/>
                <a:cs typeface="+mn-cs"/>
              </a:rPr>
              <a:t> </a:t>
            </a:r>
            <a:r>
              <a:rPr lang="en-US" sz="1200" b="0" i="0" u="none" strike="noStrike" kern="1200" dirty="0" err="1" smtClean="0">
                <a:solidFill>
                  <a:schemeClr val="tx1"/>
                </a:solidFill>
                <a:latin typeface="+mn-lt"/>
                <a:ea typeface="+mn-ea"/>
                <a:cs typeface="+mn-cs"/>
                <a:hlinkClick r:id="rId4"/>
              </a:rPr>
              <a:t>Yudhiṣṭhira</a:t>
            </a:r>
            <a:r>
              <a:rPr lang="en-US" sz="1200" b="0" i="0" kern="1200" dirty="0" smtClean="0">
                <a:solidFill>
                  <a:schemeClr val="tx1"/>
                </a:solidFill>
                <a:latin typeface="+mn-lt"/>
                <a:ea typeface="+mn-ea"/>
                <a:cs typeface="+mn-cs"/>
              </a:rPr>
              <a:t> took into account all his unavoidable misdeeds, and he never thought of the misdeeds of his uncle and company. </a:t>
            </a:r>
            <a:r>
              <a:rPr lang="en-US" sz="1200" b="0" i="0" u="none" strike="noStrike" kern="1200" dirty="0" err="1" smtClean="0">
                <a:solidFill>
                  <a:schemeClr val="tx1"/>
                </a:solidFill>
                <a:latin typeface="+mn-lt"/>
                <a:ea typeface="+mn-ea"/>
                <a:cs typeface="+mn-cs"/>
                <a:hlinkClick r:id="rId5"/>
              </a:rPr>
              <a:t>Dhṛtarāṣṭra</a:t>
            </a:r>
            <a:r>
              <a:rPr lang="en-US" sz="1200" b="0" i="0" kern="1200" dirty="0" smtClean="0">
                <a:solidFill>
                  <a:schemeClr val="tx1"/>
                </a:solidFill>
                <a:latin typeface="+mn-lt"/>
                <a:ea typeface="+mn-ea"/>
                <a:cs typeface="+mn-cs"/>
              </a:rPr>
              <a:t> had suffered the effects of his own misdeeds by the will of the Lord, but </a:t>
            </a:r>
            <a:r>
              <a:rPr lang="en-US" sz="1200" b="0" i="0" u="none" strike="noStrike" kern="1200" dirty="0" err="1" smtClean="0">
                <a:solidFill>
                  <a:schemeClr val="tx1"/>
                </a:solidFill>
                <a:latin typeface="+mn-lt"/>
                <a:ea typeface="+mn-ea"/>
                <a:cs typeface="+mn-cs"/>
                <a:hlinkClick r:id="rId3"/>
              </a:rPr>
              <a:t>Mahārāja</a:t>
            </a:r>
            <a:r>
              <a:rPr lang="en-US" sz="1200" b="0" i="0" kern="1200" dirty="0" smtClean="0">
                <a:solidFill>
                  <a:schemeClr val="tx1"/>
                </a:solidFill>
                <a:latin typeface="+mn-lt"/>
                <a:ea typeface="+mn-ea"/>
                <a:cs typeface="+mn-cs"/>
              </a:rPr>
              <a:t> </a:t>
            </a:r>
            <a:r>
              <a:rPr lang="en-US" sz="1200" b="0" i="0" u="none" strike="noStrike" kern="1200" dirty="0" err="1" smtClean="0">
                <a:solidFill>
                  <a:schemeClr val="tx1"/>
                </a:solidFill>
                <a:latin typeface="+mn-lt"/>
                <a:ea typeface="+mn-ea"/>
                <a:cs typeface="+mn-cs"/>
                <a:hlinkClick r:id="rId4"/>
              </a:rPr>
              <a:t>Yudhiṣṭhira</a:t>
            </a:r>
            <a:r>
              <a:rPr lang="en-US" sz="1200" b="0" i="0" kern="1200" dirty="0" smtClean="0">
                <a:solidFill>
                  <a:schemeClr val="tx1"/>
                </a:solidFill>
                <a:latin typeface="+mn-lt"/>
                <a:ea typeface="+mn-ea"/>
                <a:cs typeface="+mn-cs"/>
              </a:rPr>
              <a:t> was thinking only of his own unavoidable misdeeds. That is the nature of a good man and devotee of the Lord. A devotee never finds fault with others, but tries to find his own and thus rectify them as far as possible</a:t>
            </a:r>
            <a:r>
              <a:rPr lang="en-US" sz="1200" b="0" i="0" kern="1200" dirty="0" smtClean="0">
                <a:solidFill>
                  <a:schemeClr val="tx1"/>
                </a:solidFill>
                <a:latin typeface="+mn-lt"/>
                <a:ea typeface="+mn-ea"/>
                <a:cs typeface="+mn-cs"/>
              </a:rPr>
              <a:t>.</a:t>
            </a:r>
          </a:p>
          <a:p>
            <a:pPr marL="228600" indent="-228600">
              <a:buAutoNum type="arabicPeriod"/>
            </a:pPr>
            <a:r>
              <a:rPr lang="en-US" dirty="0" err="1" smtClean="0"/>
              <a:t>Simplicty</a:t>
            </a:r>
            <a:r>
              <a:rPr lang="en-US" dirty="0" smtClean="0"/>
              <a:t> and Tolerance.</a:t>
            </a:r>
            <a:r>
              <a:rPr lang="en-US" baseline="0" dirty="0" smtClean="0"/>
              <a:t> As devotees we may face relationship issues but we should learn to tolerate and be forgiving. We try to learn to see things from a higher perspective. There is no place for ego in a simple heart. </a:t>
            </a:r>
          </a:p>
          <a:p>
            <a:pPr marL="228600" indent="-228600">
              <a:buAutoNum type="arabicPeriod"/>
            </a:pPr>
            <a:r>
              <a:rPr lang="en-US" sz="1200" b="0" i="0" kern="1200" dirty="0" smtClean="0">
                <a:solidFill>
                  <a:schemeClr val="tx1"/>
                </a:solidFill>
                <a:latin typeface="+mn-lt"/>
                <a:ea typeface="+mn-ea"/>
                <a:cs typeface="+mn-cs"/>
              </a:rPr>
              <a:t>Forgiveness is a very important spiritual quality and is very pleasing to God -- try to cultivate this quality as a part of your spiritual practice. As a rule, forgive those whom you feel any resentment towards, just as much as you would wish to be forgiven for your ignorant or unintentional transgressions and just as the Supreme Lord is always forgiving all of us for our misdeeds. By so doing, you will find your spiritual life become so much easier and smoother.</a:t>
            </a:r>
            <a:endParaRPr lang="en-US"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B218E40-7D6C-4C65-ADC1-0CCDCF2FA423}" type="slidenum">
              <a:rPr lang="en-US" smtClean="0"/>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Narada</a:t>
            </a:r>
            <a:r>
              <a:rPr lang="en-US" dirty="0" smtClean="0"/>
              <a:t> Muni is the greatest philosopher</a:t>
            </a:r>
            <a:r>
              <a:rPr lang="en-US" baseline="0" dirty="0" smtClean="0"/>
              <a:t> because he has surrendered himself totally in the loving service of the Supreme Lord and he is the chief of all the devotees. </a:t>
            </a:r>
            <a:endParaRPr lang="en-US" baseline="0" dirty="0" smtClean="0"/>
          </a:p>
          <a:p>
            <a:r>
              <a:rPr lang="en-US" baseline="0" dirty="0" smtClean="0"/>
              <a:t>Towards the end of </a:t>
            </a:r>
            <a:r>
              <a:rPr lang="en-US" baseline="0" dirty="0" err="1" smtClean="0"/>
              <a:t>neiscence</a:t>
            </a:r>
            <a:r>
              <a:rPr lang="en-US" baseline="0" dirty="0" smtClean="0"/>
              <a:t>. </a:t>
            </a:r>
          </a:p>
          <a:p>
            <a:r>
              <a:rPr lang="en-US" baseline="0" dirty="0" smtClean="0"/>
              <a:t>Good counsel whenever needed</a:t>
            </a:r>
          </a:p>
        </p:txBody>
      </p:sp>
      <p:sp>
        <p:nvSpPr>
          <p:cNvPr id="4" name="Slide Number Placeholder 3"/>
          <p:cNvSpPr>
            <a:spLocks noGrp="1"/>
          </p:cNvSpPr>
          <p:nvPr>
            <p:ph type="sldNum" sz="quarter" idx="10"/>
          </p:nvPr>
        </p:nvSpPr>
        <p:spPr/>
        <p:txBody>
          <a:bodyPr/>
          <a:lstStyle/>
          <a:p>
            <a:fld id="{4B218E40-7D6C-4C65-ADC1-0CCDCF2FA423}" type="slidenum">
              <a:rPr lang="en-US" smtClean="0"/>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Trying to rescue </a:t>
            </a:r>
            <a:r>
              <a:rPr lang="en-US" dirty="0" err="1" smtClean="0"/>
              <a:t>Yudhistra</a:t>
            </a:r>
            <a:r>
              <a:rPr lang="en-US" dirty="0" smtClean="0"/>
              <a:t> </a:t>
            </a:r>
            <a:r>
              <a:rPr lang="en-US" dirty="0" err="1" smtClean="0"/>
              <a:t>maharaj</a:t>
            </a:r>
            <a:r>
              <a:rPr lang="en-US" dirty="0" smtClean="0"/>
              <a:t> from Greif</a:t>
            </a:r>
          </a:p>
          <a:p>
            <a:r>
              <a:rPr lang="en-US" dirty="0" smtClean="0"/>
              <a:t>Fate</a:t>
            </a:r>
            <a:r>
              <a:rPr lang="en-US" baseline="0" dirty="0" smtClean="0"/>
              <a:t> of </a:t>
            </a:r>
            <a:r>
              <a:rPr lang="en-US" baseline="0" dirty="0" err="1" smtClean="0"/>
              <a:t>Dhrtarastra</a:t>
            </a:r>
            <a:endParaRPr lang="en-US" baseline="0" dirty="0" smtClean="0"/>
          </a:p>
          <a:p>
            <a:r>
              <a:rPr lang="en-US" dirty="0" smtClean="0"/>
              <a:t>Wished to preach</a:t>
            </a:r>
          </a:p>
          <a:p>
            <a:r>
              <a:rPr lang="en-US" dirty="0" smtClean="0"/>
              <a:t>Men try to rebel and they are put under more stringent condition</a:t>
            </a:r>
          </a:p>
          <a:p>
            <a:r>
              <a:rPr lang="en-US" dirty="0" smtClean="0"/>
              <a:t>1</a:t>
            </a:r>
            <a:r>
              <a:rPr lang="en-US" dirty="0" smtClean="0"/>
              <a:t>. One cannot change one’s happiness and distress</a:t>
            </a:r>
            <a:r>
              <a:rPr lang="en-US" baseline="0" dirty="0" smtClean="0"/>
              <a:t> by plan as the Lord controls everything in the form of invincible time. This is how the Lord controls everyone.</a:t>
            </a:r>
          </a:p>
          <a:p>
            <a:r>
              <a:rPr lang="en-US" baseline="0" dirty="0" smtClean="0"/>
              <a:t>2. </a:t>
            </a:r>
            <a:r>
              <a:rPr lang="en-US" baseline="0" dirty="0" err="1" smtClean="0"/>
              <a:t>Srila</a:t>
            </a:r>
            <a:r>
              <a:rPr lang="en-US" baseline="0" dirty="0" smtClean="0"/>
              <a:t> </a:t>
            </a:r>
            <a:r>
              <a:rPr lang="en-US" baseline="0" dirty="0" err="1" smtClean="0"/>
              <a:t>Sridhara</a:t>
            </a:r>
            <a:r>
              <a:rPr lang="en-US" baseline="0" dirty="0" smtClean="0"/>
              <a:t> Swami mentions that </a:t>
            </a:r>
            <a:r>
              <a:rPr lang="en-US" baseline="0" dirty="0" err="1" smtClean="0"/>
              <a:t>Narada</a:t>
            </a:r>
            <a:r>
              <a:rPr lang="en-US" baseline="0" dirty="0" smtClean="0"/>
              <a:t> Muni wanted to rescue YM from grief by telling him of </a:t>
            </a:r>
            <a:r>
              <a:rPr lang="en-US" baseline="0" dirty="0" err="1" smtClean="0"/>
              <a:t>Dhrtarastra’s</a:t>
            </a:r>
            <a:r>
              <a:rPr lang="en-US" baseline="0" dirty="0" smtClean="0"/>
              <a:t> fate, but he first wished to preach to YM about the identity of the actual controller</a:t>
            </a:r>
            <a:endParaRPr lang="en-US" dirty="0"/>
          </a:p>
        </p:txBody>
      </p:sp>
      <p:sp>
        <p:nvSpPr>
          <p:cNvPr id="4" name="Slide Number Placeholder 3"/>
          <p:cNvSpPr>
            <a:spLocks noGrp="1"/>
          </p:cNvSpPr>
          <p:nvPr>
            <p:ph type="sldNum" sz="quarter" idx="10"/>
          </p:nvPr>
        </p:nvSpPr>
        <p:spPr/>
        <p:txBody>
          <a:bodyPr/>
          <a:lstStyle/>
          <a:p>
            <a:fld id="{4B218E40-7D6C-4C65-ADC1-0CCDCF2FA423}" type="slidenum">
              <a:rPr lang="en-US" smtClean="0"/>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Helpless ness</a:t>
            </a:r>
          </a:p>
          <a:p>
            <a:r>
              <a:rPr lang="en-US" dirty="0" err="1" smtClean="0"/>
              <a:t>Counsellors</a:t>
            </a:r>
            <a:r>
              <a:rPr lang="en-US" baseline="0" dirty="0" smtClean="0"/>
              <a:t> – via medium for the supreme Lord</a:t>
            </a:r>
            <a:endParaRPr lang="en-US" dirty="0" smtClean="0"/>
          </a:p>
          <a:p>
            <a:r>
              <a:rPr lang="en-US" dirty="0" smtClean="0"/>
              <a:t>Krishna through his emissary </a:t>
            </a:r>
            <a:r>
              <a:rPr lang="en-US" dirty="0" err="1" smtClean="0"/>
              <a:t>Narada</a:t>
            </a:r>
            <a:r>
              <a:rPr lang="en-US" dirty="0" smtClean="0"/>
              <a:t> Muni is going to convince</a:t>
            </a:r>
            <a:r>
              <a:rPr lang="en-US" baseline="0" dirty="0" smtClean="0"/>
              <a:t> </a:t>
            </a:r>
            <a:r>
              <a:rPr lang="en-US" baseline="0" dirty="0" err="1" smtClean="0"/>
              <a:t>Yudhistra</a:t>
            </a:r>
            <a:r>
              <a:rPr lang="en-US" baseline="0" dirty="0" smtClean="0"/>
              <a:t> </a:t>
            </a:r>
            <a:r>
              <a:rPr lang="en-US" baseline="0" dirty="0" err="1" smtClean="0"/>
              <a:t>Maharaj</a:t>
            </a:r>
            <a:r>
              <a:rPr lang="en-US" baseline="0" dirty="0" smtClean="0"/>
              <a:t> that this is the will of the Lord</a:t>
            </a:r>
          </a:p>
          <a:p>
            <a:r>
              <a:rPr lang="en-US" baseline="0" dirty="0" smtClean="0"/>
              <a:t>Obedience</a:t>
            </a:r>
          </a:p>
          <a:p>
            <a:r>
              <a:rPr lang="en-US" baseline="0" dirty="0" err="1" smtClean="0"/>
              <a:t>Arjuna</a:t>
            </a:r>
            <a:r>
              <a:rPr lang="en-US" baseline="0" dirty="0" smtClean="0"/>
              <a:t> </a:t>
            </a:r>
          </a:p>
        </p:txBody>
      </p:sp>
      <p:sp>
        <p:nvSpPr>
          <p:cNvPr id="4" name="Slide Number Placeholder 3"/>
          <p:cNvSpPr>
            <a:spLocks noGrp="1"/>
          </p:cNvSpPr>
          <p:nvPr>
            <p:ph type="sldNum" sz="quarter" idx="10"/>
          </p:nvPr>
        </p:nvSpPr>
        <p:spPr/>
        <p:txBody>
          <a:bodyPr/>
          <a:lstStyle/>
          <a:p>
            <a:fld id="{4B218E40-7D6C-4C65-ADC1-0CCDCF2FA423}" type="slidenum">
              <a:rPr lang="en-US" smtClean="0"/>
              <a:t>13</a:t>
            </a:fld>
            <a:endParaRPr lang="en-US"/>
          </a:p>
        </p:txBody>
      </p:sp>
    </p:spTree>
    <p:extLst>
      <p:ext uri="{BB962C8B-B14F-4D97-AF65-F5344CB8AC3E}">
        <p14:creationId xmlns:p14="http://schemas.microsoft.com/office/powerpoint/2010/main" val="3280817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Stringent</a:t>
            </a:r>
            <a:r>
              <a:rPr lang="en-US" baseline="0" dirty="0" smtClean="0"/>
              <a:t> material laws,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Vedic injunctions are prescribed for the conditioned living entities to gradually become free from the clutches of material existence</a:t>
            </a:r>
          </a:p>
          <a:p>
            <a:endParaRPr lang="en-US" dirty="0"/>
          </a:p>
        </p:txBody>
      </p:sp>
      <p:sp>
        <p:nvSpPr>
          <p:cNvPr id="4" name="Slide Number Placeholder 3"/>
          <p:cNvSpPr>
            <a:spLocks noGrp="1"/>
          </p:cNvSpPr>
          <p:nvPr>
            <p:ph type="sldNum" sz="quarter" idx="10"/>
          </p:nvPr>
        </p:nvSpPr>
        <p:spPr/>
        <p:txBody>
          <a:bodyPr/>
          <a:lstStyle/>
          <a:p>
            <a:fld id="{4B218E40-7D6C-4C65-ADC1-0CCDCF2FA423}" type="slidenum">
              <a:rPr lang="en-US" smtClean="0"/>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i="0" kern="1200" dirty="0" smtClean="0">
                <a:solidFill>
                  <a:schemeClr val="tx1"/>
                </a:solidFill>
                <a:latin typeface="+mn-lt"/>
                <a:ea typeface="+mn-ea"/>
                <a:cs typeface="+mn-cs"/>
              </a:rPr>
              <a:t>No</a:t>
            </a:r>
            <a:r>
              <a:rPr lang="en-US" sz="1200" b="0" i="0" kern="1200" baseline="0" dirty="0" smtClean="0">
                <a:solidFill>
                  <a:schemeClr val="tx1"/>
                </a:solidFill>
                <a:latin typeface="+mn-lt"/>
                <a:ea typeface="+mn-ea"/>
                <a:cs typeface="+mn-cs"/>
              </a:rPr>
              <a:t> one can avoid the Lord’s control. One may willingly follow His commands or unwillingly submit, forced to accept reactions due to noncompliance. In either case, either willingly or unwillingly, one must necessarily submit to Him, for the Lord is the supreme controller. </a:t>
            </a:r>
            <a:endParaRPr lang="en-US" sz="1200" b="0" i="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sz="1200" b="0" i="0" kern="120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i="0" kern="1200" dirty="0" smtClean="0">
                <a:solidFill>
                  <a:schemeClr val="tx1"/>
                </a:solidFill>
                <a:latin typeface="+mn-lt"/>
                <a:ea typeface="+mn-ea"/>
                <a:cs typeface="+mn-cs"/>
              </a:rPr>
              <a:t>A rich man gets his son born with a silver spoon in his mouth, but the child who came as the rich man's son deserved such a place, and therefore he is placed there by the will of the Lord. And at a particular moment when the child has to be removed from that place, he is also carried by the will of the Supreme, even if the child or the father does not wish to be separated from the happy relation. The same thing happens in the case of a poor man also. Neither rich man nor poor man has any control over such meetings or separations of living beings.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i="0" kern="1200" dirty="0" smtClean="0">
                <a:solidFill>
                  <a:schemeClr val="tx1"/>
                </a:solidFill>
                <a:latin typeface="+mn-lt"/>
                <a:ea typeface="+mn-ea"/>
                <a:cs typeface="+mn-cs"/>
              </a:rPr>
              <a:t>The example of a player and his playthings should not be misunderstood. One may argue that since the Lord is bound to award the reactionary results of our own actions, the example of a player cannot be applied. But it is not so. We must always remember that the Lord is the supreme will, and He is not bound by any law. Generally the law of </a:t>
            </a:r>
            <a:r>
              <a:rPr lang="en-US" sz="1200" b="0" i="0" u="none" strike="noStrike" kern="1200" dirty="0" smtClean="0">
                <a:solidFill>
                  <a:schemeClr val="tx1"/>
                </a:solidFill>
                <a:latin typeface="+mn-lt"/>
                <a:ea typeface="+mn-ea"/>
                <a:cs typeface="+mn-cs"/>
                <a:hlinkClick r:id="rId3"/>
              </a:rPr>
              <a:t>karma</a:t>
            </a:r>
            <a:r>
              <a:rPr lang="en-US" sz="1200" b="0" i="0" kern="1200" dirty="0" smtClean="0">
                <a:solidFill>
                  <a:schemeClr val="tx1"/>
                </a:solidFill>
                <a:latin typeface="+mn-lt"/>
                <a:ea typeface="+mn-ea"/>
                <a:cs typeface="+mn-cs"/>
              </a:rPr>
              <a:t> is that one is awarded the result of one's own actions, but in special cases, by the will of the Lord, such resultant actions are changed also. But this change can be affected by the will of the Lord only, and no other. Therefore, the example of the player cited in this verse is quite appropriate, for the Supreme Will is absolutely free to do whatever He likes, and because He is all-perfect, there is no mistake in any of His actions or reactions. These changes of resultant actions are especially rendered by the Lord when a pure devotee is involved. It is assured in the </a:t>
            </a:r>
            <a:r>
              <a:rPr lang="en-US" sz="1200" b="0" i="0" kern="1200" dirty="0" err="1" smtClean="0">
                <a:solidFill>
                  <a:schemeClr val="tx1"/>
                </a:solidFill>
                <a:latin typeface="+mn-lt"/>
                <a:ea typeface="+mn-ea"/>
                <a:cs typeface="+mn-cs"/>
              </a:rPr>
              <a:t>Bhagavad-</a:t>
            </a:r>
            <a:r>
              <a:rPr lang="en-US" sz="1200" b="0" i="0" u="none" strike="noStrike" kern="1200" dirty="0" err="1" smtClean="0">
                <a:solidFill>
                  <a:schemeClr val="tx1"/>
                </a:solidFill>
                <a:latin typeface="+mn-lt"/>
                <a:ea typeface="+mn-ea"/>
                <a:cs typeface="+mn-cs"/>
                <a:hlinkClick r:id="rId4"/>
              </a:rPr>
              <a:t>gītā</a:t>
            </a:r>
            <a:r>
              <a:rPr lang="en-US" sz="1200" b="0" i="0" kern="1200" dirty="0" smtClean="0">
                <a:solidFill>
                  <a:schemeClr val="tx1"/>
                </a:solidFill>
                <a:latin typeface="+mn-lt"/>
                <a:ea typeface="+mn-ea"/>
                <a:cs typeface="+mn-cs"/>
              </a:rPr>
              <a:t>(</a:t>
            </a:r>
            <a:r>
              <a:rPr lang="en-US" sz="1200" b="0" i="0" u="none" strike="noStrike" kern="1200" dirty="0" smtClean="0">
                <a:solidFill>
                  <a:schemeClr val="tx1"/>
                </a:solidFill>
                <a:latin typeface="+mn-lt"/>
                <a:ea typeface="+mn-ea"/>
                <a:cs typeface="+mn-cs"/>
                <a:hlinkClick r:id="rId5"/>
              </a:rPr>
              <a:t>9.30-31</a:t>
            </a:r>
            <a:r>
              <a:rPr lang="en-US" sz="1200" b="0" i="0" kern="1200" dirty="0" smtClean="0">
                <a:solidFill>
                  <a:schemeClr val="tx1"/>
                </a:solidFill>
                <a:latin typeface="+mn-lt"/>
                <a:ea typeface="+mn-ea"/>
                <a:cs typeface="+mn-cs"/>
              </a:rPr>
              <a:t>) that the Lord saves a pure devotee who has surrendered unto Him without reservation from all sorts of reactions of sins, and there is no doubt about this. There are hundreds of examples of reactions changed by the Lord in the history of the world. If the Lord is able to change the reactions of one's past deeds, then certainly He is not Himself bound by any action or reaction of His own deeds. He is perfect and transcendental to all laws.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B218E40-7D6C-4C65-ADC1-0CCDCF2FA423}" type="slidenum">
              <a:rPr lang="en-US" smtClean="0"/>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BDF5A95-F34D-4BD5-9D85-F808395F668D}" type="datetimeFigureOut">
              <a:rPr lang="en-US" smtClean="0"/>
              <a:t>3/31/2012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860AE63-E5D9-4067-993E-36F642066B1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DF5A95-F34D-4BD5-9D85-F808395F668D}" type="datetimeFigureOut">
              <a:rPr lang="en-US" smtClean="0"/>
              <a:t>3/31/2012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60AE63-E5D9-4067-993E-36F642066B1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DF5A95-F34D-4BD5-9D85-F808395F668D}" type="datetimeFigureOut">
              <a:rPr lang="en-US" smtClean="0"/>
              <a:t>3/31/2012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60AE63-E5D9-4067-993E-36F642066B1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BDF5A95-F34D-4BD5-9D85-F808395F668D}" type="datetimeFigureOut">
              <a:rPr lang="en-US" smtClean="0"/>
              <a:t>3/31/2012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60AE63-E5D9-4067-993E-36F642066B1B}"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BDF5A95-F34D-4BD5-9D85-F808395F668D}" type="datetimeFigureOut">
              <a:rPr lang="en-US" smtClean="0"/>
              <a:t>3/31/2012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860AE63-E5D9-4067-993E-36F642066B1B}"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BDF5A95-F34D-4BD5-9D85-F808395F668D}" type="datetimeFigureOut">
              <a:rPr lang="en-US" smtClean="0"/>
              <a:t>3/31/2012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60AE63-E5D9-4067-993E-36F642066B1B}"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BDF5A95-F34D-4BD5-9D85-F808395F668D}" type="datetimeFigureOut">
              <a:rPr lang="en-US" smtClean="0"/>
              <a:t>3/31/2012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860AE63-E5D9-4067-993E-36F642066B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BDF5A95-F34D-4BD5-9D85-F808395F668D}" type="datetimeFigureOut">
              <a:rPr lang="en-US" smtClean="0"/>
              <a:t>3/31/2012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860AE63-E5D9-4067-993E-36F642066B1B}"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BDF5A95-F34D-4BD5-9D85-F808395F668D}" type="datetimeFigureOut">
              <a:rPr lang="en-US" smtClean="0"/>
              <a:t>3/31/2012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860AE63-E5D9-4067-993E-36F642066B1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BDF5A95-F34D-4BD5-9D85-F808395F668D}" type="datetimeFigureOut">
              <a:rPr lang="en-US" smtClean="0"/>
              <a:t>3/31/2012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860AE63-E5D9-4067-993E-36F642066B1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F5A95-F34D-4BD5-9D85-F808395F668D}" type="datetimeFigureOut">
              <a:rPr lang="en-US" smtClean="0"/>
              <a:t>3/31/2012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860AE63-E5D9-4067-993E-36F642066B1B}"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BDF5A95-F34D-4BD5-9D85-F808395F668D}" type="datetimeFigureOut">
              <a:rPr lang="en-US" smtClean="0"/>
              <a:t>3/31/2012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860AE63-E5D9-4067-993E-36F642066B1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rimadbhagavatam.com/n/narada" TargetMode="External"/><Relationship Id="rId2" Type="http://schemas.openxmlformats.org/officeDocument/2006/relationships/hyperlink" Target="http://srimadbhagavatam.com/s/sri"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rimadbhagavatam.com/k/karma" TargetMode="External"/><Relationship Id="rId2" Type="http://schemas.openxmlformats.org/officeDocument/2006/relationships/hyperlink" Target="http://srimadbhagavatam.com/k/kala" TargetMode="External"/><Relationship Id="rId1" Type="http://schemas.openxmlformats.org/officeDocument/2006/relationships/slideLayout" Target="../slideLayouts/slideLayout2.xml"/><Relationship Id="rId4" Type="http://schemas.openxmlformats.org/officeDocument/2006/relationships/hyperlink" Target="http://srimadbhagavatam.com/g/guna"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SB 1.13.38-48</a:t>
            </a:r>
            <a:endParaRPr lang="en-US" dirty="0"/>
          </a:p>
        </p:txBody>
      </p:sp>
      <p:sp>
        <p:nvSpPr>
          <p:cNvPr id="3" name="Subtitle 2"/>
          <p:cNvSpPr>
            <a:spLocks noGrp="1"/>
          </p:cNvSpPr>
          <p:nvPr>
            <p:ph type="subTitle" idx="1"/>
          </p:nvPr>
        </p:nvSpPr>
        <p:spPr/>
        <p:txBody>
          <a:bodyPr/>
          <a:lstStyle/>
          <a:p>
            <a:r>
              <a:rPr lang="en-US" dirty="0" err="1" smtClean="0"/>
              <a:t>Narada</a:t>
            </a:r>
            <a:r>
              <a:rPr lang="en-US" dirty="0" smtClean="0"/>
              <a:t> Muni’s Instructions to </a:t>
            </a:r>
            <a:r>
              <a:rPr lang="en-US" dirty="0" err="1" smtClean="0"/>
              <a:t>Yudhisthira</a:t>
            </a:r>
            <a:r>
              <a:rPr lang="en-US" dirty="0" smtClean="0"/>
              <a:t> Maharaja</a:t>
            </a:r>
            <a:endParaRPr lang="en-US" dirty="0"/>
          </a:p>
        </p:txBody>
      </p:sp>
      <p:pic>
        <p:nvPicPr>
          <p:cNvPr id="1026" name="Picture 2" descr="C:\Users\mseth\Downloads\naradayudhisthira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3276600" cy="30931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vi-VN" dirty="0"/>
              <a:t>nārada uvāca</a:t>
            </a:r>
          </a:p>
          <a:p>
            <a:pPr marL="0" indent="0" algn="ctr">
              <a:buNone/>
            </a:pPr>
            <a:r>
              <a:rPr lang="vi-VN" dirty="0"/>
              <a:t>mā kañcana śuco rājan</a:t>
            </a:r>
          </a:p>
          <a:p>
            <a:pPr marL="0" indent="0" algn="ctr">
              <a:buNone/>
            </a:pPr>
            <a:r>
              <a:rPr lang="vi-VN" dirty="0"/>
              <a:t>yad īśvara-vaśaḿ jagat</a:t>
            </a:r>
          </a:p>
          <a:p>
            <a:pPr marL="0" indent="0" algn="ctr">
              <a:buNone/>
            </a:pPr>
            <a:r>
              <a:rPr lang="vi-VN" dirty="0"/>
              <a:t>lokāḥ sapālā yasyeme</a:t>
            </a:r>
          </a:p>
          <a:p>
            <a:pPr marL="0" indent="0" algn="ctr">
              <a:buNone/>
            </a:pPr>
            <a:r>
              <a:rPr lang="vi-VN" dirty="0"/>
              <a:t>vahanti balim īśituḥ</a:t>
            </a:r>
          </a:p>
          <a:p>
            <a:pPr marL="0" indent="0" algn="ctr">
              <a:buNone/>
            </a:pPr>
            <a:r>
              <a:rPr lang="vi-VN" dirty="0"/>
              <a:t>sa saḿyunakti bhūtāni</a:t>
            </a:r>
          </a:p>
          <a:p>
            <a:pPr marL="0" indent="0" algn="ctr">
              <a:buNone/>
            </a:pPr>
            <a:r>
              <a:rPr lang="vi-VN" dirty="0"/>
              <a:t>sa eva viyunakti ca</a:t>
            </a:r>
            <a:endParaRPr lang="en-US" dirty="0"/>
          </a:p>
        </p:txBody>
      </p:sp>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SB 1.13.41</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a:hlinkClick r:id="rId2"/>
              </a:rPr>
              <a:t>Śrī</a:t>
            </a:r>
            <a:r>
              <a:rPr lang="en-US" dirty="0"/>
              <a:t> </a:t>
            </a:r>
            <a:r>
              <a:rPr lang="en-US" dirty="0" err="1">
                <a:hlinkClick r:id="rId3"/>
              </a:rPr>
              <a:t>Nārada</a:t>
            </a:r>
            <a:r>
              <a:rPr lang="en-US" dirty="0"/>
              <a:t> said: O pious King, do not lament for anyone, for everyone is under the control of the Supreme Lord. Therefore all living beings and their leaders carry on worship to be well protected. It is He only who brings them together and disperses them.</a:t>
            </a:r>
            <a:endParaRPr lang="en-US" dirty="0"/>
          </a:p>
        </p:txBody>
      </p:sp>
      <p:sp>
        <p:nvSpPr>
          <p:cNvPr id="3" name="Title 2"/>
          <p:cNvSpPr>
            <a:spLocks noGrp="1"/>
          </p:cNvSpPr>
          <p:nvPr>
            <p:ph type="title"/>
          </p:nvPr>
        </p:nvSpPr>
        <p:spPr/>
        <p:txBody>
          <a:bodyPr/>
          <a:lstStyle/>
          <a:p>
            <a:r>
              <a:rPr lang="en-US" dirty="0" smtClean="0"/>
              <a:t>SB 1.13.41</a:t>
            </a:r>
            <a:endParaRPr lang="en-US" dirty="0"/>
          </a:p>
        </p:txBody>
      </p:sp>
    </p:spTree>
    <p:extLst>
      <p:ext uri="{BB962C8B-B14F-4D97-AF65-F5344CB8AC3E}">
        <p14:creationId xmlns:p14="http://schemas.microsoft.com/office/powerpoint/2010/main" val="3014902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Under the Control of Supreme Lord</a:t>
            </a:r>
            <a:endParaRPr lang="en-US" dirty="0" smtClean="0"/>
          </a:p>
          <a:p>
            <a:r>
              <a:rPr lang="en-US" dirty="0" smtClean="0"/>
              <a:t>Someone Men artificially rebel</a:t>
            </a:r>
            <a:endParaRPr lang="en-US" dirty="0" smtClean="0"/>
          </a:p>
          <a:p>
            <a:r>
              <a:rPr lang="en-US" dirty="0"/>
              <a:t>Force of time – </a:t>
            </a:r>
            <a:r>
              <a:rPr lang="en-US" dirty="0" err="1" smtClean="0"/>
              <a:t>kala</a:t>
            </a:r>
            <a:endParaRPr lang="en-US" dirty="0" smtClean="0"/>
          </a:p>
          <a:p>
            <a:r>
              <a:rPr lang="en-US" dirty="0" smtClean="0"/>
              <a:t>The </a:t>
            </a:r>
            <a:r>
              <a:rPr lang="en-US" dirty="0" smtClean="0"/>
              <a:t>best thing is to do is that one should endeavor to achieve salvation from the human form of existence</a:t>
            </a:r>
            <a:endParaRPr lang="en-US" dirty="0"/>
          </a:p>
        </p:txBody>
      </p:sp>
      <p:sp>
        <p:nvSpPr>
          <p:cNvPr id="2" name="Title 1"/>
          <p:cNvSpPr>
            <a:spLocks noGrp="1"/>
          </p:cNvSpPr>
          <p:nvPr>
            <p:ph type="title"/>
          </p:nvPr>
        </p:nvSpPr>
        <p:spPr/>
        <p:txBody>
          <a:bodyPr>
            <a:normAutofit/>
          </a:bodyPr>
          <a:lstStyle/>
          <a:p>
            <a:r>
              <a:rPr lang="en-US" dirty="0" smtClean="0"/>
              <a:t>Identity of the </a:t>
            </a:r>
            <a:r>
              <a:rPr lang="en-US" dirty="0"/>
              <a:t>A</a:t>
            </a:r>
            <a:r>
              <a:rPr lang="en-US" dirty="0" smtClean="0"/>
              <a:t>ctual </a:t>
            </a:r>
            <a:r>
              <a:rPr lang="en-US" dirty="0"/>
              <a:t>C</a:t>
            </a:r>
            <a:r>
              <a:rPr lang="en-US" dirty="0" smtClean="0"/>
              <a:t>ontroller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Many times we are helpless – more so as protectors </a:t>
            </a:r>
          </a:p>
          <a:p>
            <a:r>
              <a:rPr lang="en-US" dirty="0" smtClean="0"/>
              <a:t>Deal with it and Live with it</a:t>
            </a:r>
          </a:p>
          <a:p>
            <a:r>
              <a:rPr lang="en-US" dirty="0"/>
              <a:t>Duty </a:t>
            </a:r>
            <a:r>
              <a:rPr lang="en-US" dirty="0" err="1" smtClean="0"/>
              <a:t>vs</a:t>
            </a:r>
            <a:r>
              <a:rPr lang="en-US" dirty="0" smtClean="0"/>
              <a:t> Detachment</a:t>
            </a:r>
          </a:p>
          <a:p>
            <a:r>
              <a:rPr lang="en-US" dirty="0" smtClean="0"/>
              <a:t>When Sincere devotees understand this is the will of the Lord, they become pacified</a:t>
            </a:r>
          </a:p>
          <a:p>
            <a:r>
              <a:rPr lang="en-US" dirty="0" smtClean="0"/>
              <a:t>Obedience (The </a:t>
            </a:r>
            <a:r>
              <a:rPr lang="en-US" dirty="0" err="1" smtClean="0"/>
              <a:t>Pandavas</a:t>
            </a:r>
            <a:r>
              <a:rPr lang="en-US" dirty="0" smtClean="0"/>
              <a:t>)</a:t>
            </a:r>
          </a:p>
          <a:p>
            <a:endParaRPr lang="en-US" dirty="0"/>
          </a:p>
        </p:txBody>
      </p:sp>
      <p:sp>
        <p:nvSpPr>
          <p:cNvPr id="3" name="Title 2"/>
          <p:cNvSpPr>
            <a:spLocks noGrp="1"/>
          </p:cNvSpPr>
          <p:nvPr>
            <p:ph type="title"/>
          </p:nvPr>
        </p:nvSpPr>
        <p:spPr/>
        <p:txBody>
          <a:bodyPr/>
          <a:lstStyle/>
          <a:p>
            <a:pPr algn="ctr"/>
            <a:r>
              <a:rPr lang="en-US" dirty="0" smtClean="0"/>
              <a:t>PRACTICAL APPLICATION</a:t>
            </a:r>
            <a:endParaRPr lang="en-US" dirty="0"/>
          </a:p>
        </p:txBody>
      </p:sp>
    </p:spTree>
    <p:extLst>
      <p:ext uri="{BB962C8B-B14F-4D97-AF65-F5344CB8AC3E}">
        <p14:creationId xmlns:p14="http://schemas.microsoft.com/office/powerpoint/2010/main" val="954701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ctr">
              <a:buNone/>
            </a:pPr>
            <a:r>
              <a:rPr lang="vi-VN" dirty="0"/>
              <a:t>yathā gāvo nasi protās</a:t>
            </a:r>
          </a:p>
          <a:p>
            <a:pPr marL="109728" indent="0" algn="ctr">
              <a:buNone/>
            </a:pPr>
            <a:r>
              <a:rPr lang="vi-VN" dirty="0"/>
              <a:t>tantyāḿ baddhāś ca dāmabhiḥ</a:t>
            </a:r>
          </a:p>
          <a:p>
            <a:pPr marL="109728" indent="0" algn="ctr">
              <a:buNone/>
            </a:pPr>
            <a:r>
              <a:rPr lang="vi-VN" dirty="0"/>
              <a:t>vāk-tantyāḿ nāmabhir baddhā</a:t>
            </a:r>
          </a:p>
          <a:p>
            <a:pPr marL="109728" indent="0" algn="ctr">
              <a:buNone/>
            </a:pPr>
            <a:r>
              <a:rPr lang="vi-VN" dirty="0"/>
              <a:t>vahanti balim īśituḥ</a:t>
            </a:r>
          </a:p>
          <a:p>
            <a:pPr marL="109728" indent="0" algn="ctr">
              <a:buNone/>
            </a:pPr>
            <a:endParaRPr lang="vi-VN" dirty="0"/>
          </a:p>
          <a:p>
            <a:pPr marL="109728" indent="0">
              <a:buNone/>
            </a:pPr>
            <a:r>
              <a:rPr lang="en-US" dirty="0"/>
              <a:t>As a cow, bound through the nose by a long rope, is conditioned, so also human beings are bound by different Vedic injunctions and are conditioned to obey the orders of the Supreme.</a:t>
            </a:r>
          </a:p>
          <a:p>
            <a:endParaRPr lang="en-US" dirty="0"/>
          </a:p>
        </p:txBody>
      </p:sp>
      <p:sp>
        <p:nvSpPr>
          <p:cNvPr id="2" name="Title 1"/>
          <p:cNvSpPr>
            <a:spLocks noGrp="1"/>
          </p:cNvSpPr>
          <p:nvPr>
            <p:ph type="title"/>
          </p:nvPr>
        </p:nvSpPr>
        <p:spPr/>
        <p:txBody>
          <a:bodyPr/>
          <a:lstStyle/>
          <a:p>
            <a:r>
              <a:rPr lang="en-US" dirty="0" smtClean="0"/>
              <a:t>SB 1.13.42</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No one is free from the laws of </a:t>
            </a:r>
            <a:r>
              <a:rPr lang="en-US" dirty="0" smtClean="0"/>
              <a:t>God</a:t>
            </a:r>
          </a:p>
          <a:p>
            <a:r>
              <a:rPr lang="en-US" dirty="0" smtClean="0"/>
              <a:t>Laws are severe</a:t>
            </a:r>
            <a:endParaRPr lang="en-US" dirty="0" smtClean="0"/>
          </a:p>
          <a:p>
            <a:r>
              <a:rPr lang="en-US" dirty="0" smtClean="0"/>
              <a:t>Abide willingly or be forced</a:t>
            </a:r>
            <a:endParaRPr lang="en-US" dirty="0" smtClean="0"/>
          </a:p>
          <a:p>
            <a:r>
              <a:rPr lang="en-US" dirty="0" smtClean="0"/>
              <a:t>The factual position of the living entity is to be the eternal servitor of the Supreme Lord</a:t>
            </a:r>
          </a:p>
          <a:p>
            <a:r>
              <a:rPr lang="en-US" dirty="0"/>
              <a:t>Vedic </a:t>
            </a:r>
            <a:r>
              <a:rPr lang="en-US" dirty="0" smtClean="0"/>
              <a:t>Injunctions</a:t>
            </a:r>
          </a:p>
          <a:p>
            <a:endParaRPr lang="en-US" dirty="0"/>
          </a:p>
          <a:p>
            <a:r>
              <a:rPr lang="en-US" dirty="0" smtClean="0"/>
              <a:t>PRACTICAL APPLICATION: VLC</a:t>
            </a:r>
            <a:endParaRPr lang="en-US" dirty="0"/>
          </a:p>
        </p:txBody>
      </p:sp>
      <p:sp>
        <p:nvSpPr>
          <p:cNvPr id="2" name="Title 1"/>
          <p:cNvSpPr>
            <a:spLocks noGrp="1"/>
          </p:cNvSpPr>
          <p:nvPr>
            <p:ph type="title"/>
          </p:nvPr>
        </p:nvSpPr>
        <p:spPr/>
        <p:txBody>
          <a:bodyPr>
            <a:normAutofit/>
          </a:bodyPr>
          <a:lstStyle/>
          <a:p>
            <a:r>
              <a:rPr lang="en-US" dirty="0" err="1" smtClean="0"/>
              <a:t>Jiva’s</a:t>
            </a:r>
            <a:r>
              <a:rPr lang="en-US" dirty="0" smtClean="0"/>
              <a:t> subservience to the Lord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ctr">
              <a:buNone/>
            </a:pPr>
            <a:r>
              <a:rPr lang="vi-VN" dirty="0"/>
              <a:t>yathā krīḍopaskarāṇāḿ</a:t>
            </a:r>
          </a:p>
          <a:p>
            <a:pPr marL="109728" indent="0" algn="ctr">
              <a:buNone/>
            </a:pPr>
            <a:r>
              <a:rPr lang="vi-VN" dirty="0"/>
              <a:t>saḿyoga-vigamāv iha</a:t>
            </a:r>
          </a:p>
          <a:p>
            <a:pPr marL="109728" indent="0" algn="ctr">
              <a:buNone/>
            </a:pPr>
            <a:r>
              <a:rPr lang="vi-VN" dirty="0"/>
              <a:t>icchayā krīḍituḥ syātāḿ</a:t>
            </a:r>
          </a:p>
          <a:p>
            <a:pPr marL="109728" indent="0" algn="ctr">
              <a:buNone/>
            </a:pPr>
            <a:r>
              <a:rPr lang="vi-VN" dirty="0"/>
              <a:t>tathaiveśecchayā </a:t>
            </a:r>
            <a:r>
              <a:rPr lang="vi-VN" dirty="0" smtClean="0"/>
              <a:t>nṛṇām</a:t>
            </a:r>
            <a:endParaRPr lang="en-US" dirty="0" smtClean="0"/>
          </a:p>
          <a:p>
            <a:pPr marL="109728" indent="0">
              <a:buNone/>
            </a:pPr>
            <a:endParaRPr lang="en-US" dirty="0" smtClean="0"/>
          </a:p>
          <a:p>
            <a:pPr marL="109728" indent="0" algn="ctr">
              <a:buNone/>
            </a:pPr>
            <a:r>
              <a:rPr lang="en-US" dirty="0" smtClean="0"/>
              <a:t>As </a:t>
            </a:r>
            <a:r>
              <a:rPr lang="en-US" dirty="0"/>
              <a:t>a player sets up and disperses his playthings according to his own sweet will, so the supreme will of the Lord brings men together and separates them.</a:t>
            </a:r>
          </a:p>
          <a:p>
            <a:pPr marL="109728" indent="0">
              <a:buNone/>
            </a:pPr>
            <a:endParaRPr lang="en-US" dirty="0"/>
          </a:p>
        </p:txBody>
      </p:sp>
      <p:sp>
        <p:nvSpPr>
          <p:cNvPr id="2" name="Title 1"/>
          <p:cNvSpPr>
            <a:spLocks noGrp="1"/>
          </p:cNvSpPr>
          <p:nvPr>
            <p:ph type="title"/>
          </p:nvPr>
        </p:nvSpPr>
        <p:spPr/>
        <p:txBody>
          <a:bodyPr/>
          <a:lstStyle/>
          <a:p>
            <a:r>
              <a:rPr lang="en-US" dirty="0" smtClean="0"/>
              <a:t>SB 1.13.43</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Particular situation </a:t>
            </a:r>
            <a:r>
              <a:rPr lang="en-US" dirty="0"/>
              <a:t>in which we are </a:t>
            </a:r>
            <a:r>
              <a:rPr lang="en-US" dirty="0" smtClean="0"/>
              <a:t>set </a:t>
            </a:r>
            <a:r>
              <a:rPr lang="en-US" dirty="0"/>
              <a:t>up </a:t>
            </a:r>
            <a:endParaRPr lang="en-US" dirty="0" smtClean="0"/>
          </a:p>
          <a:p>
            <a:r>
              <a:rPr lang="en-US" dirty="0" smtClean="0"/>
              <a:t>There is no mistake</a:t>
            </a:r>
            <a:endParaRPr lang="en-US" dirty="0"/>
          </a:p>
          <a:p>
            <a:r>
              <a:rPr lang="en-US" dirty="0" smtClean="0"/>
              <a:t>The </a:t>
            </a:r>
            <a:r>
              <a:rPr lang="en-US" dirty="0" smtClean="0"/>
              <a:t>Lord can change the resultant reactions of a pure devotee </a:t>
            </a:r>
          </a:p>
          <a:p>
            <a:r>
              <a:rPr lang="en-US" dirty="0" smtClean="0"/>
              <a:t>The Lord is perfect and transcendental to all </a:t>
            </a:r>
            <a:r>
              <a:rPr lang="en-US" dirty="0" smtClean="0"/>
              <a:t>laws</a:t>
            </a:r>
            <a:endParaRPr lang="en-US" dirty="0" smtClean="0"/>
          </a:p>
          <a:p>
            <a:pPr>
              <a:buNone/>
            </a:pPr>
            <a:endParaRPr lang="en-US" dirty="0" smtClean="0"/>
          </a:p>
          <a:p>
            <a:endParaRPr lang="en-US" dirty="0"/>
          </a:p>
        </p:txBody>
      </p:sp>
      <p:sp>
        <p:nvSpPr>
          <p:cNvPr id="2" name="Title 1"/>
          <p:cNvSpPr>
            <a:spLocks noGrp="1"/>
          </p:cNvSpPr>
          <p:nvPr>
            <p:ph type="title"/>
          </p:nvPr>
        </p:nvSpPr>
        <p:spPr/>
        <p:txBody>
          <a:bodyPr/>
          <a:lstStyle/>
          <a:p>
            <a:r>
              <a:rPr lang="en-US" dirty="0" smtClean="0"/>
              <a:t>The Supreme Will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109728" indent="0" algn="ctr">
              <a:buNone/>
            </a:pPr>
            <a:r>
              <a:rPr lang="vi-VN" dirty="0"/>
              <a:t>yan manyase dhruvaḿ lokam</a:t>
            </a:r>
          </a:p>
          <a:p>
            <a:pPr marL="109728" indent="0" algn="ctr">
              <a:buNone/>
            </a:pPr>
            <a:r>
              <a:rPr lang="vi-VN" dirty="0"/>
              <a:t>adhruvaḿ vā na cobhayam</a:t>
            </a:r>
          </a:p>
          <a:p>
            <a:pPr marL="109728" indent="0" algn="ctr">
              <a:buNone/>
            </a:pPr>
            <a:r>
              <a:rPr lang="vi-VN" dirty="0"/>
              <a:t>sarvathā na hi śocyās te</a:t>
            </a:r>
          </a:p>
          <a:p>
            <a:pPr marL="109728" indent="0" algn="ctr">
              <a:buNone/>
            </a:pPr>
            <a:r>
              <a:rPr lang="vi-VN" dirty="0"/>
              <a:t>snehād anyatra </a:t>
            </a:r>
            <a:r>
              <a:rPr lang="vi-VN" dirty="0" smtClean="0"/>
              <a:t>mohajāt</a:t>
            </a:r>
            <a:endParaRPr lang="en-US" dirty="0" smtClean="0"/>
          </a:p>
          <a:p>
            <a:pPr marL="109728" indent="0" algn="ctr">
              <a:buNone/>
            </a:pPr>
            <a:endParaRPr lang="en-US" dirty="0" smtClean="0"/>
          </a:p>
          <a:p>
            <a:r>
              <a:rPr lang="en-US" dirty="0"/>
              <a:t>O King, in all circumstances, whether you consider the soul to be an eternal principle, or the material body to be perishable, or everything to exist in the impersonal Absolute Truth, or everything to be an inexplicable combination of matter and spirit, feelings of separation are due only to illusory affection and nothing more</a:t>
            </a:r>
            <a:r>
              <a:rPr lang="en-US" dirty="0" smtClean="0"/>
              <a:t>.</a:t>
            </a:r>
            <a:r>
              <a:rPr lang="en-US" dirty="0"/>
              <a:t/>
            </a:r>
            <a:br>
              <a:rPr lang="en-US" dirty="0"/>
            </a:br>
            <a:endParaRPr lang="en-US" dirty="0"/>
          </a:p>
        </p:txBody>
      </p:sp>
      <p:sp>
        <p:nvSpPr>
          <p:cNvPr id="2" name="Title 1"/>
          <p:cNvSpPr>
            <a:spLocks noGrp="1"/>
          </p:cNvSpPr>
          <p:nvPr>
            <p:ph type="title"/>
          </p:nvPr>
        </p:nvSpPr>
        <p:spPr/>
        <p:txBody>
          <a:bodyPr/>
          <a:lstStyle/>
          <a:p>
            <a:r>
              <a:rPr lang="en-US" dirty="0" smtClean="0"/>
              <a:t>SB 1.13.44</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Soul being the eternal principle or material body being perishable – Nothing to lament</a:t>
            </a:r>
          </a:p>
          <a:p>
            <a:r>
              <a:rPr lang="en-US" dirty="0" smtClean="0"/>
              <a:t>Merging into the Spirit soul or considering everything to be tangible matter – Nothing to lament </a:t>
            </a:r>
          </a:p>
          <a:p>
            <a:r>
              <a:rPr lang="en-US" dirty="0" smtClean="0"/>
              <a:t>In any case, the force of the divine energy is </a:t>
            </a:r>
            <a:r>
              <a:rPr lang="en-US" dirty="0" err="1" smtClean="0"/>
              <a:t>uncheckable</a:t>
            </a:r>
            <a:r>
              <a:rPr lang="en-US" dirty="0"/>
              <a:t> </a:t>
            </a:r>
            <a:r>
              <a:rPr lang="en-US" dirty="0" smtClean="0"/>
              <a:t>and thus there is no reason to grief</a:t>
            </a:r>
            <a:endParaRPr lang="en-US" dirty="0"/>
          </a:p>
        </p:txBody>
      </p:sp>
      <p:sp>
        <p:nvSpPr>
          <p:cNvPr id="2" name="Title 1"/>
          <p:cNvSpPr>
            <a:spLocks noGrp="1"/>
          </p:cNvSpPr>
          <p:nvPr>
            <p:ph type="title"/>
          </p:nvPr>
        </p:nvSpPr>
        <p:spPr/>
        <p:txBody>
          <a:bodyPr/>
          <a:lstStyle/>
          <a:p>
            <a:r>
              <a:rPr lang="en-US" dirty="0" smtClean="0"/>
              <a:t>Illusory Affection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US" b="1" dirty="0" smtClean="0"/>
              <a:t>SO FAR</a:t>
            </a:r>
          </a:p>
          <a:p>
            <a:r>
              <a:rPr lang="en-US" dirty="0" err="1" smtClean="0"/>
              <a:t>Dhrtarastra’s</a:t>
            </a:r>
            <a:r>
              <a:rPr lang="en-US" dirty="0" smtClean="0"/>
              <a:t> illusion</a:t>
            </a:r>
          </a:p>
          <a:p>
            <a:r>
              <a:rPr lang="en-US" dirty="0" smtClean="0"/>
              <a:t>Arrival &amp; instructions of </a:t>
            </a:r>
            <a:r>
              <a:rPr lang="en-US" dirty="0" err="1" smtClean="0"/>
              <a:t>Vidura</a:t>
            </a:r>
            <a:endParaRPr lang="en-US" dirty="0" smtClean="0"/>
          </a:p>
          <a:p>
            <a:endParaRPr lang="en-US" dirty="0"/>
          </a:p>
          <a:p>
            <a:pPr marL="109728" indent="0">
              <a:buNone/>
            </a:pPr>
            <a:r>
              <a:rPr lang="en-US" b="1" dirty="0" smtClean="0"/>
              <a:t>TODAY</a:t>
            </a:r>
          </a:p>
          <a:p>
            <a:r>
              <a:rPr lang="en-US" dirty="0" err="1" smtClean="0"/>
              <a:t>Yudhistra’s</a:t>
            </a:r>
            <a:r>
              <a:rPr lang="en-US" dirty="0" smtClean="0"/>
              <a:t> illusion</a:t>
            </a:r>
          </a:p>
          <a:p>
            <a:r>
              <a:rPr lang="en-US" dirty="0" smtClean="0"/>
              <a:t>Arrival of </a:t>
            </a:r>
            <a:r>
              <a:rPr lang="en-US" dirty="0" err="1" smtClean="0"/>
              <a:t>Narada</a:t>
            </a:r>
            <a:r>
              <a:rPr lang="en-US" dirty="0" smtClean="0"/>
              <a:t> Muni</a:t>
            </a:r>
          </a:p>
          <a:p>
            <a:r>
              <a:rPr lang="en-US" dirty="0" smtClean="0"/>
              <a:t>Instructions of </a:t>
            </a:r>
            <a:r>
              <a:rPr lang="en-US" dirty="0" err="1" smtClean="0"/>
              <a:t>Narada</a:t>
            </a:r>
            <a:r>
              <a:rPr lang="en-US" dirty="0" smtClean="0"/>
              <a:t> Muni</a:t>
            </a:r>
          </a:p>
          <a:p>
            <a:endParaRPr lang="en-US" dirty="0"/>
          </a:p>
        </p:txBody>
      </p:sp>
      <p:sp>
        <p:nvSpPr>
          <p:cNvPr id="2" name="Title 1"/>
          <p:cNvSpPr>
            <a:spLocks noGrp="1"/>
          </p:cNvSpPr>
          <p:nvPr>
            <p:ph type="title"/>
          </p:nvPr>
        </p:nvSpPr>
        <p:spPr/>
        <p:txBody>
          <a:bodyPr/>
          <a:lstStyle/>
          <a:p>
            <a:r>
              <a:rPr lang="en-US" dirty="0" smtClean="0"/>
              <a:t>Context &amp; Theme</a:t>
            </a:r>
            <a:endParaRPr lang="en-US" dirty="0"/>
          </a:p>
        </p:txBody>
      </p:sp>
    </p:spTree>
    <p:extLst>
      <p:ext uri="{BB962C8B-B14F-4D97-AF65-F5344CB8AC3E}">
        <p14:creationId xmlns:p14="http://schemas.microsoft.com/office/powerpoint/2010/main" val="2982706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ctr">
              <a:buNone/>
            </a:pPr>
            <a:r>
              <a:rPr lang="vi-VN" dirty="0"/>
              <a:t>tasmāj jahy ańga vaiklavyam</a:t>
            </a:r>
          </a:p>
          <a:p>
            <a:pPr marL="109728" indent="0" algn="ctr">
              <a:buNone/>
            </a:pPr>
            <a:r>
              <a:rPr lang="vi-VN" dirty="0"/>
              <a:t>ajñāna-kṛtam ātmanaḥ</a:t>
            </a:r>
          </a:p>
          <a:p>
            <a:pPr marL="109728" indent="0" algn="ctr">
              <a:buNone/>
            </a:pPr>
            <a:r>
              <a:rPr lang="vi-VN" dirty="0"/>
              <a:t>kathaḿ tv anāthāḥ kṛpaṇā</a:t>
            </a:r>
          </a:p>
          <a:p>
            <a:pPr marL="109728" indent="0" algn="ctr">
              <a:buNone/>
            </a:pPr>
            <a:r>
              <a:rPr lang="vi-VN" dirty="0"/>
              <a:t>varteraḿs te ca māḿ </a:t>
            </a:r>
            <a:r>
              <a:rPr lang="vi-VN" dirty="0" smtClean="0"/>
              <a:t>vinā</a:t>
            </a:r>
            <a:endParaRPr lang="en-US" dirty="0" smtClean="0"/>
          </a:p>
          <a:p>
            <a:endParaRPr lang="en-US" dirty="0" smtClean="0"/>
          </a:p>
          <a:p>
            <a:r>
              <a:rPr lang="en-US" dirty="0" smtClean="0"/>
              <a:t>Therefore </a:t>
            </a:r>
            <a:r>
              <a:rPr lang="en-US" dirty="0"/>
              <a:t>give up your anxiety due to ignorance of the self. You are now thinking of how they, who are helpless poor creatures, will exist without you</a:t>
            </a:r>
            <a:r>
              <a:rPr lang="en-US" dirty="0" smtClean="0"/>
              <a:t>.</a:t>
            </a:r>
            <a:r>
              <a:rPr lang="en-US" dirty="0"/>
              <a:t/>
            </a:r>
            <a:br>
              <a:rPr lang="en-US" dirty="0"/>
            </a:br>
            <a:endParaRPr lang="en-US" dirty="0"/>
          </a:p>
        </p:txBody>
      </p:sp>
      <p:sp>
        <p:nvSpPr>
          <p:cNvPr id="2" name="Title 1"/>
          <p:cNvSpPr>
            <a:spLocks noGrp="1"/>
          </p:cNvSpPr>
          <p:nvPr>
            <p:ph type="title"/>
          </p:nvPr>
        </p:nvSpPr>
        <p:spPr/>
        <p:txBody>
          <a:bodyPr/>
          <a:lstStyle/>
          <a:p>
            <a:r>
              <a:rPr lang="en-US" dirty="0" smtClean="0"/>
              <a:t>SB 1.13.45</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Ignorance – We are protector of our kith and </a:t>
            </a:r>
            <a:r>
              <a:rPr lang="en-US" dirty="0" smtClean="0"/>
              <a:t>kin</a:t>
            </a:r>
          </a:p>
          <a:p>
            <a:r>
              <a:rPr lang="en-US" dirty="0" smtClean="0"/>
              <a:t>We ourselves are controlled</a:t>
            </a:r>
            <a:endParaRPr lang="en-US" dirty="0" smtClean="0"/>
          </a:p>
          <a:p>
            <a:r>
              <a:rPr lang="en-US" dirty="0" smtClean="0"/>
              <a:t>Lord is known as </a:t>
            </a:r>
            <a:r>
              <a:rPr lang="en-US" dirty="0" err="1" smtClean="0"/>
              <a:t>bhuta-brt</a:t>
            </a:r>
            <a:r>
              <a:rPr lang="en-US" dirty="0"/>
              <a:t> </a:t>
            </a:r>
            <a:r>
              <a:rPr lang="en-US" dirty="0" smtClean="0"/>
              <a:t>– one who gives protection to all living beings.</a:t>
            </a:r>
            <a:endParaRPr lang="en-US" dirty="0"/>
          </a:p>
        </p:txBody>
      </p:sp>
      <p:sp>
        <p:nvSpPr>
          <p:cNvPr id="2" name="Title 1"/>
          <p:cNvSpPr>
            <a:spLocks noGrp="1"/>
          </p:cNvSpPr>
          <p:nvPr>
            <p:ph type="title"/>
          </p:nvPr>
        </p:nvSpPr>
        <p:spPr/>
        <p:txBody>
          <a:bodyPr/>
          <a:lstStyle/>
          <a:p>
            <a:r>
              <a:rPr lang="en-US" dirty="0" smtClean="0"/>
              <a:t>Supreme Protector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ctr">
              <a:buNone/>
            </a:pPr>
            <a:r>
              <a:rPr lang="vi-VN" dirty="0"/>
              <a:t>kāla-karma-guṇādhīno</a:t>
            </a:r>
          </a:p>
          <a:p>
            <a:pPr algn="ctr">
              <a:buNone/>
            </a:pPr>
            <a:r>
              <a:rPr lang="vi-VN" dirty="0"/>
              <a:t>deho 'yaḿ pāñca-bhautikaḥ</a:t>
            </a:r>
          </a:p>
          <a:p>
            <a:pPr algn="ctr">
              <a:buNone/>
            </a:pPr>
            <a:r>
              <a:rPr lang="vi-VN" dirty="0"/>
              <a:t>katham anyāḿs tu gopāyet</a:t>
            </a:r>
          </a:p>
          <a:p>
            <a:pPr algn="ctr">
              <a:buNone/>
            </a:pPr>
            <a:r>
              <a:rPr lang="vi-VN" dirty="0"/>
              <a:t>sarpa-grasto yathā </a:t>
            </a:r>
            <a:r>
              <a:rPr lang="vi-VN" dirty="0" smtClean="0"/>
              <a:t>param</a:t>
            </a:r>
            <a:endParaRPr lang="en-US" dirty="0" smtClean="0"/>
          </a:p>
          <a:p>
            <a:pPr algn="ctr">
              <a:buNone/>
            </a:pPr>
            <a:endParaRPr lang="en-US" dirty="0"/>
          </a:p>
          <a:p>
            <a:r>
              <a:rPr lang="en-US" dirty="0"/>
              <a:t>This gross material body made of five elements is already under the control of eternal time [</a:t>
            </a:r>
            <a:r>
              <a:rPr lang="en-US" dirty="0" err="1">
                <a:hlinkClick r:id="rId2"/>
              </a:rPr>
              <a:t>kāla</a:t>
            </a:r>
            <a:r>
              <a:rPr lang="en-US" dirty="0"/>
              <a:t>], action [</a:t>
            </a:r>
            <a:r>
              <a:rPr lang="en-US" dirty="0">
                <a:hlinkClick r:id="rId3"/>
              </a:rPr>
              <a:t>karma</a:t>
            </a:r>
            <a:r>
              <a:rPr lang="en-US" dirty="0"/>
              <a:t>] and the modes of material nature [</a:t>
            </a:r>
            <a:r>
              <a:rPr lang="en-US" dirty="0" err="1">
                <a:hlinkClick r:id="rId4"/>
              </a:rPr>
              <a:t>guṇa</a:t>
            </a:r>
            <a:r>
              <a:rPr lang="en-US" dirty="0"/>
              <a:t>]. How, then, can it, being already in the jaws of the serpent, protect others</a:t>
            </a:r>
            <a:r>
              <a:rPr lang="en-US" dirty="0" smtClean="0"/>
              <a:t>?</a:t>
            </a:r>
            <a:r>
              <a:rPr lang="en-US" dirty="0"/>
              <a:t/>
            </a:r>
            <a:br>
              <a:rPr lang="en-US" dirty="0"/>
            </a:br>
            <a:endParaRPr lang="en-US" dirty="0"/>
          </a:p>
        </p:txBody>
      </p:sp>
      <p:sp>
        <p:nvSpPr>
          <p:cNvPr id="2" name="Title 1"/>
          <p:cNvSpPr>
            <a:spLocks noGrp="1"/>
          </p:cNvSpPr>
          <p:nvPr>
            <p:ph type="title"/>
          </p:nvPr>
        </p:nvSpPr>
        <p:spPr/>
        <p:txBody>
          <a:bodyPr/>
          <a:lstStyle/>
          <a:p>
            <a:r>
              <a:rPr lang="en-US" dirty="0" smtClean="0"/>
              <a:t>SB 1.13.46</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One can protect others only to the degree that one can control both others and the environment</a:t>
            </a:r>
          </a:p>
          <a:p>
            <a:r>
              <a:rPr lang="en-US" dirty="0" smtClean="0"/>
              <a:t>The best remedy for getting out of the clutches of </a:t>
            </a:r>
            <a:r>
              <a:rPr lang="en-US" dirty="0" err="1" smtClean="0"/>
              <a:t>kala</a:t>
            </a:r>
            <a:r>
              <a:rPr lang="en-US" dirty="0" smtClean="0"/>
              <a:t>, karma and </a:t>
            </a:r>
            <a:r>
              <a:rPr lang="en-US" dirty="0" err="1" smtClean="0"/>
              <a:t>guna</a:t>
            </a:r>
            <a:r>
              <a:rPr lang="en-US" dirty="0" smtClean="0"/>
              <a:t> is </a:t>
            </a:r>
            <a:r>
              <a:rPr lang="en-US" dirty="0" err="1" smtClean="0"/>
              <a:t>Bhakti</a:t>
            </a:r>
            <a:r>
              <a:rPr lang="en-US" dirty="0" smtClean="0"/>
              <a:t>-yoga. </a:t>
            </a:r>
          </a:p>
          <a:p>
            <a:r>
              <a:rPr lang="en-US" dirty="0" smtClean="0"/>
              <a:t>The highest perfection of </a:t>
            </a:r>
            <a:r>
              <a:rPr lang="en-US" dirty="0" err="1" smtClean="0"/>
              <a:t>philantrophic</a:t>
            </a:r>
            <a:r>
              <a:rPr lang="en-US" dirty="0" smtClean="0"/>
              <a:t> activities is to engage everyone in the act of preaching </a:t>
            </a:r>
            <a:r>
              <a:rPr lang="en-US" dirty="0" err="1" smtClean="0"/>
              <a:t>bhakti</a:t>
            </a:r>
            <a:r>
              <a:rPr lang="en-US" dirty="0" smtClean="0"/>
              <a:t>-yoga all over the world for that alone can save people from the control of </a:t>
            </a:r>
            <a:r>
              <a:rPr lang="en-US" dirty="0" err="1" smtClean="0"/>
              <a:t>maya</a:t>
            </a:r>
            <a:r>
              <a:rPr lang="en-US" dirty="0" smtClean="0"/>
              <a:t>.</a:t>
            </a:r>
          </a:p>
          <a:p>
            <a:endParaRPr lang="en-US" dirty="0"/>
          </a:p>
        </p:txBody>
      </p:sp>
      <p:sp>
        <p:nvSpPr>
          <p:cNvPr id="2" name="Title 1"/>
          <p:cNvSpPr>
            <a:spLocks noGrp="1"/>
          </p:cNvSpPr>
          <p:nvPr>
            <p:ph type="title"/>
          </p:nvPr>
        </p:nvSpPr>
        <p:spPr/>
        <p:txBody>
          <a:bodyPr>
            <a:normAutofit fontScale="90000"/>
          </a:bodyPr>
          <a:lstStyle/>
          <a:p>
            <a:r>
              <a:rPr lang="en-US" dirty="0" smtClean="0"/>
              <a:t>Controlled by Kala, Karma and </a:t>
            </a:r>
            <a:r>
              <a:rPr lang="en-US" dirty="0" err="1" smtClean="0"/>
              <a:t>Guna</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09728" indent="0" algn="ctr">
              <a:buNone/>
            </a:pPr>
            <a:r>
              <a:rPr lang="vi-VN" dirty="0"/>
              <a:t>ahastāni sahastānām</a:t>
            </a:r>
          </a:p>
          <a:p>
            <a:pPr marL="109728" indent="0" algn="ctr">
              <a:buNone/>
            </a:pPr>
            <a:r>
              <a:rPr lang="vi-VN" dirty="0"/>
              <a:t>apadāni catuṣ-padām</a:t>
            </a:r>
          </a:p>
          <a:p>
            <a:pPr marL="109728" indent="0" algn="ctr">
              <a:buNone/>
            </a:pPr>
            <a:r>
              <a:rPr lang="vi-VN" dirty="0"/>
              <a:t>phalgūni tatra mahatāḿ</a:t>
            </a:r>
          </a:p>
          <a:p>
            <a:pPr marL="109728" indent="0" algn="ctr">
              <a:buNone/>
            </a:pPr>
            <a:r>
              <a:rPr lang="vi-VN" dirty="0"/>
              <a:t>jīvo jīvasya </a:t>
            </a:r>
            <a:r>
              <a:rPr lang="vi-VN" dirty="0" smtClean="0"/>
              <a:t>jīvanam</a:t>
            </a:r>
            <a:endParaRPr lang="en-US" dirty="0" smtClean="0"/>
          </a:p>
          <a:p>
            <a:pPr marL="109728" indent="0" algn="ctr">
              <a:buNone/>
            </a:pPr>
            <a:endParaRPr lang="en-US" dirty="0"/>
          </a:p>
          <a:p>
            <a:r>
              <a:rPr lang="en-US" dirty="0"/>
              <a:t>Those who are devoid of hands are prey for those who have hands; those devoid of legs are prey for the four-legged. The weak are the subsistence of the strong, and the general rule holds that one living being is food for another.</a:t>
            </a:r>
          </a:p>
          <a:p>
            <a:endParaRPr lang="en-US" dirty="0"/>
          </a:p>
        </p:txBody>
      </p:sp>
      <p:sp>
        <p:nvSpPr>
          <p:cNvPr id="2" name="Title 1"/>
          <p:cNvSpPr>
            <a:spLocks noGrp="1"/>
          </p:cNvSpPr>
          <p:nvPr>
            <p:ph type="title"/>
          </p:nvPr>
        </p:nvSpPr>
        <p:spPr/>
        <p:txBody>
          <a:bodyPr/>
          <a:lstStyle/>
          <a:p>
            <a:r>
              <a:rPr lang="en-US" dirty="0" smtClean="0"/>
              <a:t>SB 1.13.47</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Weak are the subsistence of the strong</a:t>
            </a:r>
            <a:endParaRPr lang="en-US" dirty="0" smtClean="0"/>
          </a:p>
          <a:p>
            <a:r>
              <a:rPr lang="en-US" dirty="0" smtClean="0"/>
              <a:t>Humans have higher sense</a:t>
            </a:r>
          </a:p>
          <a:p>
            <a:r>
              <a:rPr lang="en-US" dirty="0" smtClean="0"/>
              <a:t>We have to check this tendency with spiritual awakening</a:t>
            </a:r>
            <a:endParaRPr lang="en-US" dirty="0" smtClean="0"/>
          </a:p>
        </p:txBody>
      </p:sp>
      <p:sp>
        <p:nvSpPr>
          <p:cNvPr id="2" name="Title 1"/>
          <p:cNvSpPr>
            <a:spLocks noGrp="1"/>
          </p:cNvSpPr>
          <p:nvPr>
            <p:ph type="title"/>
          </p:nvPr>
        </p:nvSpPr>
        <p:spPr/>
        <p:txBody>
          <a:bodyPr/>
          <a:lstStyle/>
          <a:p>
            <a:r>
              <a:rPr lang="en-US" dirty="0" smtClean="0"/>
              <a:t>The Laws of Nature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lgn="ctr">
              <a:buNone/>
            </a:pPr>
            <a:r>
              <a:rPr lang="vi-VN" dirty="0"/>
              <a:t>tad idaḿ bhagavān rājann</a:t>
            </a:r>
          </a:p>
          <a:p>
            <a:pPr marL="109728" indent="0" algn="ctr">
              <a:buNone/>
            </a:pPr>
            <a:r>
              <a:rPr lang="vi-VN" dirty="0"/>
              <a:t>eka ātmātmanāḿ sva-dṛk</a:t>
            </a:r>
          </a:p>
          <a:p>
            <a:pPr marL="109728" indent="0" algn="ctr">
              <a:buNone/>
            </a:pPr>
            <a:r>
              <a:rPr lang="vi-VN" dirty="0"/>
              <a:t>antaro 'nantaro bhāti</a:t>
            </a:r>
          </a:p>
          <a:p>
            <a:pPr marL="109728" indent="0" algn="ctr">
              <a:buNone/>
            </a:pPr>
            <a:r>
              <a:rPr lang="vi-VN" dirty="0"/>
              <a:t>paśya taḿ </a:t>
            </a:r>
            <a:r>
              <a:rPr lang="vi-VN" dirty="0" smtClean="0"/>
              <a:t>māyayorudhā</a:t>
            </a:r>
            <a:endParaRPr lang="en-US" dirty="0" smtClean="0"/>
          </a:p>
          <a:p>
            <a:pPr marL="109728" indent="0" algn="ctr">
              <a:buNone/>
            </a:pPr>
            <a:endParaRPr lang="en-US" dirty="0"/>
          </a:p>
          <a:p>
            <a:r>
              <a:rPr lang="en-US" dirty="0"/>
              <a:t>Therefore, O King, you should look to the Supreme Lord only, who is one without a second and who manifests Himself by different energies and is both within and without.</a:t>
            </a:r>
          </a:p>
          <a:p>
            <a:pPr marL="109728" indent="0">
              <a:buNone/>
            </a:pPr>
            <a:endParaRPr lang="en-US" dirty="0"/>
          </a:p>
        </p:txBody>
      </p:sp>
      <p:sp>
        <p:nvSpPr>
          <p:cNvPr id="2" name="Title 1"/>
          <p:cNvSpPr>
            <a:spLocks noGrp="1"/>
          </p:cNvSpPr>
          <p:nvPr>
            <p:ph type="title"/>
          </p:nvPr>
        </p:nvSpPr>
        <p:spPr/>
        <p:txBody>
          <a:bodyPr/>
          <a:lstStyle/>
          <a:p>
            <a:r>
              <a:rPr lang="en-US" dirty="0" smtClean="0"/>
              <a:t>SB 1.13.48</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One should look unto the Lord and not be disturbed by </a:t>
            </a:r>
            <a:r>
              <a:rPr lang="en-US" dirty="0" smtClean="0"/>
              <a:t>manifestations </a:t>
            </a:r>
            <a:r>
              <a:rPr lang="en-US" dirty="0" smtClean="0"/>
              <a:t>of happiness and distress</a:t>
            </a:r>
            <a:r>
              <a:rPr lang="en-US" dirty="0" smtClean="0"/>
              <a:t>.</a:t>
            </a:r>
          </a:p>
          <a:p>
            <a:r>
              <a:rPr lang="en-US" dirty="0" smtClean="0"/>
              <a:t>Co-operate with the Lord</a:t>
            </a:r>
            <a:endParaRPr lang="en-US" dirty="0" smtClean="0"/>
          </a:p>
          <a:p>
            <a:r>
              <a:rPr lang="en-US" dirty="0" smtClean="0"/>
              <a:t>The Lord corrects one from within and without</a:t>
            </a:r>
          </a:p>
          <a:p>
            <a:r>
              <a:rPr lang="en-US" dirty="0" smtClean="0"/>
              <a:t>By his order only One should become a spiritual master </a:t>
            </a:r>
          </a:p>
          <a:p>
            <a:r>
              <a:rPr lang="en-US" dirty="0" smtClean="0"/>
              <a:t>One should not become a spiritual master for one’s personal benefit,</a:t>
            </a:r>
            <a:endParaRPr lang="en-US" dirty="0"/>
          </a:p>
        </p:txBody>
      </p:sp>
      <p:sp>
        <p:nvSpPr>
          <p:cNvPr id="2" name="Title 1"/>
          <p:cNvSpPr>
            <a:spLocks noGrp="1"/>
          </p:cNvSpPr>
          <p:nvPr>
            <p:ph type="title"/>
          </p:nvPr>
        </p:nvSpPr>
        <p:spPr/>
        <p:txBody>
          <a:bodyPr>
            <a:normAutofit fontScale="90000"/>
          </a:bodyPr>
          <a:lstStyle/>
          <a:p>
            <a:r>
              <a:rPr lang="en-US" dirty="0" smtClean="0"/>
              <a:t>Ultimately </a:t>
            </a:r>
            <a:r>
              <a:rPr lang="en-US" dirty="0" err="1" smtClean="0"/>
              <a:t>Krsna</a:t>
            </a:r>
            <a:r>
              <a:rPr lang="en-US" dirty="0" smtClean="0"/>
              <a:t> is the only shelter</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Ultimately Krishna is the only protector - Both for protectors and protected</a:t>
            </a:r>
          </a:p>
          <a:p>
            <a:r>
              <a:rPr lang="en-US" dirty="0" smtClean="0"/>
              <a:t>Chanting in the mood of taking shelter</a:t>
            </a:r>
            <a:endParaRPr lang="en-US" dirty="0"/>
          </a:p>
        </p:txBody>
      </p:sp>
      <p:sp>
        <p:nvSpPr>
          <p:cNvPr id="3" name="Title 2"/>
          <p:cNvSpPr>
            <a:spLocks noGrp="1"/>
          </p:cNvSpPr>
          <p:nvPr>
            <p:ph type="title"/>
          </p:nvPr>
        </p:nvSpPr>
        <p:spPr/>
        <p:txBody>
          <a:bodyPr/>
          <a:lstStyle/>
          <a:p>
            <a:r>
              <a:rPr lang="en-US" dirty="0" smtClean="0"/>
              <a:t>PRACTICAL APPLICATION</a:t>
            </a:r>
            <a:endParaRPr lang="en-US" dirty="0"/>
          </a:p>
        </p:txBody>
      </p:sp>
    </p:spTree>
    <p:extLst>
      <p:ext uri="{BB962C8B-B14F-4D97-AF65-F5344CB8AC3E}">
        <p14:creationId xmlns:p14="http://schemas.microsoft.com/office/powerpoint/2010/main" val="2524533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err="1" smtClean="0"/>
              <a:t>Narada</a:t>
            </a:r>
            <a:r>
              <a:rPr lang="en-US" dirty="0" smtClean="0"/>
              <a:t> Muni Preached “Hard Philosophy” to force detachment </a:t>
            </a:r>
          </a:p>
          <a:p>
            <a:r>
              <a:rPr lang="en-US" dirty="0" smtClean="0"/>
              <a:t>Everyone </a:t>
            </a:r>
            <a:r>
              <a:rPr lang="en-US" dirty="0" smtClean="0"/>
              <a:t>is under the control of the Supreme Lord</a:t>
            </a:r>
          </a:p>
          <a:p>
            <a:r>
              <a:rPr lang="en-US" dirty="0" smtClean="0"/>
              <a:t>It is He who brings souls together and disperses them</a:t>
            </a:r>
          </a:p>
          <a:p>
            <a:r>
              <a:rPr lang="en-US" dirty="0" smtClean="0"/>
              <a:t>All people attain their fate – suffering or enjoyment- due to their karma, the reactions to their past deeds</a:t>
            </a:r>
          </a:p>
          <a:p>
            <a:r>
              <a:rPr lang="en-US" dirty="0" smtClean="0"/>
              <a:t>No one can avoid the Lord’s control. Either willingly or unwillingly, one must necessarily submit to Him, for the Lord is the Supreme controller.</a:t>
            </a:r>
          </a:p>
          <a:p>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Summary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dirty="0" smtClean="0"/>
              <a:t>                            </a:t>
            </a:r>
            <a:r>
              <a:rPr lang="en-US" dirty="0" err="1" smtClean="0"/>
              <a:t>athajagama</a:t>
            </a:r>
            <a:r>
              <a:rPr lang="en-US" dirty="0" smtClean="0"/>
              <a:t> </a:t>
            </a:r>
            <a:r>
              <a:rPr lang="en-US" dirty="0" err="1" smtClean="0"/>
              <a:t>bhagavan</a:t>
            </a:r>
            <a:endParaRPr lang="en-US" dirty="0" smtClean="0"/>
          </a:p>
          <a:p>
            <a:pPr>
              <a:buNone/>
            </a:pPr>
            <a:r>
              <a:rPr lang="en-US" dirty="0"/>
              <a:t> </a:t>
            </a:r>
            <a:r>
              <a:rPr lang="en-US" dirty="0" smtClean="0"/>
              <a:t>                          </a:t>
            </a:r>
            <a:r>
              <a:rPr lang="en-US" dirty="0" err="1" smtClean="0"/>
              <a:t>naradah</a:t>
            </a:r>
            <a:r>
              <a:rPr lang="en-US" dirty="0" smtClean="0"/>
              <a:t> </a:t>
            </a:r>
            <a:r>
              <a:rPr lang="en-US" dirty="0" err="1" smtClean="0"/>
              <a:t>saha-tumburuh</a:t>
            </a:r>
            <a:endParaRPr lang="en-US" dirty="0" smtClean="0"/>
          </a:p>
          <a:p>
            <a:pPr>
              <a:buNone/>
            </a:pPr>
            <a:r>
              <a:rPr lang="en-US" dirty="0"/>
              <a:t> </a:t>
            </a:r>
            <a:r>
              <a:rPr lang="en-US" dirty="0" smtClean="0"/>
              <a:t>                           </a:t>
            </a:r>
            <a:r>
              <a:rPr lang="en-US" dirty="0" err="1" smtClean="0"/>
              <a:t>pratyutthayabhivadyaha</a:t>
            </a:r>
            <a:endParaRPr lang="en-US" dirty="0" smtClean="0"/>
          </a:p>
          <a:p>
            <a:pPr>
              <a:buNone/>
            </a:pPr>
            <a:r>
              <a:rPr lang="en-US" dirty="0"/>
              <a:t> </a:t>
            </a:r>
            <a:r>
              <a:rPr lang="en-US" dirty="0" smtClean="0"/>
              <a:t>                          </a:t>
            </a:r>
            <a:r>
              <a:rPr lang="en-US" dirty="0" err="1" smtClean="0"/>
              <a:t>sanujo</a:t>
            </a:r>
            <a:r>
              <a:rPr lang="en-US" dirty="0" smtClean="0"/>
              <a:t>’ </a:t>
            </a:r>
            <a:r>
              <a:rPr lang="en-US" dirty="0" err="1" smtClean="0"/>
              <a:t>bhyarcayan</a:t>
            </a:r>
            <a:r>
              <a:rPr lang="en-US" dirty="0" smtClean="0"/>
              <a:t> </a:t>
            </a:r>
            <a:r>
              <a:rPr lang="en-US" dirty="0" err="1" smtClean="0"/>
              <a:t>munim</a:t>
            </a:r>
            <a:endParaRPr lang="en-US" dirty="0" smtClean="0"/>
          </a:p>
          <a:p>
            <a:pPr>
              <a:buNone/>
            </a:pPr>
            <a:endParaRPr lang="en-US" dirty="0"/>
          </a:p>
          <a:p>
            <a:pPr>
              <a:buNone/>
            </a:pPr>
            <a:r>
              <a:rPr lang="en-US" dirty="0" smtClean="0"/>
              <a:t>“While </a:t>
            </a:r>
            <a:r>
              <a:rPr lang="en-US" dirty="0" err="1" smtClean="0"/>
              <a:t>Sanjaya</a:t>
            </a:r>
            <a:r>
              <a:rPr lang="en-US" dirty="0" smtClean="0"/>
              <a:t> was thus speaking, Sri </a:t>
            </a:r>
            <a:r>
              <a:rPr lang="en-US" dirty="0" err="1" smtClean="0"/>
              <a:t>Narada</a:t>
            </a:r>
            <a:r>
              <a:rPr lang="en-US" dirty="0" smtClean="0"/>
              <a:t>, the powerful devotee of the Lord, appeared on the scene carrying </a:t>
            </a:r>
            <a:r>
              <a:rPr lang="en-US" dirty="0" err="1" smtClean="0"/>
              <a:t>tumburu</a:t>
            </a:r>
            <a:r>
              <a:rPr lang="en-US" dirty="0" smtClean="0"/>
              <a:t>. Maharaja </a:t>
            </a:r>
            <a:r>
              <a:rPr lang="en-US" dirty="0" err="1" smtClean="0"/>
              <a:t>Yudhisthira</a:t>
            </a:r>
            <a:r>
              <a:rPr lang="en-US" dirty="0" smtClean="0"/>
              <a:t> and his brothers received him properly by getting up from their seats and offering </a:t>
            </a:r>
            <a:r>
              <a:rPr lang="en-US" dirty="0" err="1" smtClean="0"/>
              <a:t>obeisances</a:t>
            </a:r>
            <a:r>
              <a:rPr lang="en-US" dirty="0" smtClean="0"/>
              <a:t>.”</a:t>
            </a:r>
            <a:endParaRPr lang="en-US" dirty="0"/>
          </a:p>
        </p:txBody>
      </p:sp>
      <p:sp>
        <p:nvSpPr>
          <p:cNvPr id="2" name="Title 1"/>
          <p:cNvSpPr>
            <a:spLocks noGrp="1"/>
          </p:cNvSpPr>
          <p:nvPr>
            <p:ph type="title"/>
          </p:nvPr>
        </p:nvSpPr>
        <p:spPr/>
        <p:txBody>
          <a:bodyPr/>
          <a:lstStyle/>
          <a:p>
            <a:r>
              <a:rPr lang="en-US" dirty="0" smtClean="0"/>
              <a:t>SB 1.13.38</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Feelings of separation are due only to illusory affection and nothing more.</a:t>
            </a:r>
          </a:p>
          <a:p>
            <a:r>
              <a:rPr lang="en-US" dirty="0" smtClean="0"/>
              <a:t>One </a:t>
            </a:r>
            <a:r>
              <a:rPr lang="en-US" dirty="0" smtClean="0"/>
              <a:t>should look unto the Lord and should not be disturbed by the so called manifestations of happiness and distress,</a:t>
            </a:r>
          </a:p>
          <a:p>
            <a:r>
              <a:rPr lang="en-US" dirty="0" smtClean="0"/>
              <a:t>Only Krishna is the ultimate protector</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Purports by </a:t>
            </a:r>
            <a:r>
              <a:rPr lang="en-US" dirty="0" err="1" smtClean="0"/>
              <a:t>Srila</a:t>
            </a:r>
            <a:r>
              <a:rPr lang="en-US" dirty="0" smtClean="0"/>
              <a:t> </a:t>
            </a:r>
            <a:r>
              <a:rPr lang="en-US" dirty="0" err="1" smtClean="0"/>
              <a:t>Prabhupada</a:t>
            </a:r>
            <a:endParaRPr lang="en-US" dirty="0" smtClean="0"/>
          </a:p>
          <a:p>
            <a:r>
              <a:rPr lang="en-US" dirty="0" smtClean="0"/>
              <a:t>Unveiling the lotus feet by HG </a:t>
            </a:r>
            <a:r>
              <a:rPr lang="en-US" dirty="0" err="1" smtClean="0"/>
              <a:t>Bhurijana</a:t>
            </a:r>
            <a:r>
              <a:rPr lang="en-US" dirty="0" smtClean="0"/>
              <a:t> </a:t>
            </a:r>
            <a:r>
              <a:rPr lang="en-US" dirty="0" err="1" smtClean="0"/>
              <a:t>prabhu</a:t>
            </a:r>
            <a:endParaRPr lang="en-US" dirty="0" smtClean="0"/>
          </a:p>
          <a:p>
            <a:r>
              <a:rPr lang="en-US" dirty="0" smtClean="0"/>
              <a:t>Lectures from http://Romapadaswami.com</a:t>
            </a:r>
          </a:p>
          <a:p>
            <a:pPr marL="109728"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extLst>
      <p:ext uri="{BB962C8B-B14F-4D97-AF65-F5344CB8AC3E}">
        <p14:creationId xmlns:p14="http://schemas.microsoft.com/office/powerpoint/2010/main" val="330882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Narada</a:t>
            </a:r>
            <a:r>
              <a:rPr lang="en-US" dirty="0" smtClean="0"/>
              <a:t> Muni is described as </a:t>
            </a:r>
            <a:r>
              <a:rPr lang="en-US" dirty="0" err="1" smtClean="0"/>
              <a:t>bhagavan</a:t>
            </a:r>
            <a:endParaRPr lang="en-US" dirty="0"/>
          </a:p>
          <a:p>
            <a:r>
              <a:rPr lang="en-US" dirty="0" smtClean="0"/>
              <a:t>A pure devotee is very dear to the Lord</a:t>
            </a:r>
          </a:p>
          <a:p>
            <a:r>
              <a:rPr lang="en-US" dirty="0" smtClean="0"/>
              <a:t>Proper reception of Saintly people</a:t>
            </a:r>
          </a:p>
        </p:txBody>
      </p:sp>
      <p:sp>
        <p:nvSpPr>
          <p:cNvPr id="2" name="Title 1"/>
          <p:cNvSpPr>
            <a:spLocks noGrp="1"/>
          </p:cNvSpPr>
          <p:nvPr>
            <p:ph type="title"/>
          </p:nvPr>
        </p:nvSpPr>
        <p:spPr/>
        <p:txBody>
          <a:bodyPr/>
          <a:lstStyle/>
          <a:p>
            <a:r>
              <a:rPr lang="en-US" dirty="0" smtClean="0"/>
              <a:t>Arrival of </a:t>
            </a:r>
            <a:r>
              <a:rPr lang="en-US" dirty="0" err="1" smtClean="0"/>
              <a:t>Narada</a:t>
            </a:r>
            <a:r>
              <a:rPr lang="en-US" dirty="0" smtClean="0"/>
              <a:t> Muni</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If we are sincere, the Lord sends His representatives at the time of despair.</a:t>
            </a:r>
          </a:p>
          <a:p>
            <a:r>
              <a:rPr lang="en-US" dirty="0" smtClean="0"/>
              <a:t>Compassion – Ornament of a </a:t>
            </a:r>
            <a:r>
              <a:rPr lang="en-US" dirty="0" err="1" smtClean="0"/>
              <a:t>Vaishnava</a:t>
            </a:r>
            <a:endParaRPr lang="en-US" dirty="0" smtClean="0"/>
          </a:p>
          <a:p>
            <a:r>
              <a:rPr lang="en-US" dirty="0" smtClean="0"/>
              <a:t>Preaching is an act of compassion and will make a devotee dear to the Lord</a:t>
            </a:r>
            <a:endParaRPr lang="en-US" dirty="0"/>
          </a:p>
        </p:txBody>
      </p:sp>
      <p:sp>
        <p:nvSpPr>
          <p:cNvPr id="2" name="Title 1"/>
          <p:cNvSpPr>
            <a:spLocks noGrp="1"/>
          </p:cNvSpPr>
          <p:nvPr>
            <p:ph type="title"/>
          </p:nvPr>
        </p:nvSpPr>
        <p:spPr/>
        <p:txBody>
          <a:bodyPr/>
          <a:lstStyle/>
          <a:p>
            <a:r>
              <a:rPr lang="en-US" dirty="0" smtClean="0"/>
              <a:t>PRACTICAL APPLICATION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843272"/>
          </a:xfrm>
        </p:spPr>
        <p:txBody>
          <a:bodyPr>
            <a:normAutofit lnSpcReduction="10000"/>
          </a:bodyPr>
          <a:lstStyle/>
          <a:p>
            <a:pPr>
              <a:buNone/>
            </a:pPr>
            <a:r>
              <a:rPr lang="en-US" dirty="0" smtClean="0"/>
              <a:t>                           </a:t>
            </a:r>
            <a:r>
              <a:rPr lang="en-US" dirty="0" err="1" smtClean="0"/>
              <a:t>yudhisthira</a:t>
            </a:r>
            <a:r>
              <a:rPr lang="en-US" dirty="0" smtClean="0"/>
              <a:t> </a:t>
            </a:r>
            <a:r>
              <a:rPr lang="en-US" dirty="0" err="1" smtClean="0"/>
              <a:t>uvaca</a:t>
            </a:r>
            <a:endParaRPr lang="en-US" dirty="0" smtClean="0"/>
          </a:p>
          <a:p>
            <a:pPr>
              <a:buNone/>
            </a:pPr>
            <a:r>
              <a:rPr lang="en-US" dirty="0"/>
              <a:t> </a:t>
            </a:r>
            <a:r>
              <a:rPr lang="en-US" dirty="0" smtClean="0"/>
              <a:t>                       </a:t>
            </a:r>
            <a:r>
              <a:rPr lang="en-US" dirty="0" err="1" smtClean="0"/>
              <a:t>naham</a:t>
            </a:r>
            <a:r>
              <a:rPr lang="en-US" dirty="0" smtClean="0"/>
              <a:t> </a:t>
            </a:r>
            <a:r>
              <a:rPr lang="en-US" dirty="0" err="1" smtClean="0"/>
              <a:t>veda</a:t>
            </a:r>
            <a:r>
              <a:rPr lang="en-US" dirty="0" smtClean="0"/>
              <a:t> </a:t>
            </a:r>
            <a:r>
              <a:rPr lang="en-US" dirty="0" err="1" smtClean="0"/>
              <a:t>gatim</a:t>
            </a:r>
            <a:r>
              <a:rPr lang="en-US" dirty="0" smtClean="0"/>
              <a:t> </a:t>
            </a:r>
            <a:r>
              <a:rPr lang="en-US" dirty="0" err="1" smtClean="0"/>
              <a:t>pitror</a:t>
            </a:r>
            <a:endParaRPr lang="en-US" dirty="0" smtClean="0"/>
          </a:p>
          <a:p>
            <a:pPr>
              <a:buNone/>
            </a:pPr>
            <a:r>
              <a:rPr lang="en-US" dirty="0"/>
              <a:t> </a:t>
            </a:r>
            <a:r>
              <a:rPr lang="en-US" dirty="0" smtClean="0"/>
              <a:t>                        </a:t>
            </a:r>
            <a:r>
              <a:rPr lang="en-US" dirty="0" err="1" smtClean="0"/>
              <a:t>bhagavan</a:t>
            </a:r>
            <a:r>
              <a:rPr lang="en-US" dirty="0" smtClean="0"/>
              <a:t> </a:t>
            </a:r>
            <a:r>
              <a:rPr lang="en-US" dirty="0" err="1" smtClean="0"/>
              <a:t>kva</a:t>
            </a:r>
            <a:r>
              <a:rPr lang="en-US" dirty="0" smtClean="0"/>
              <a:t> </a:t>
            </a:r>
            <a:r>
              <a:rPr lang="en-US" dirty="0" err="1" smtClean="0"/>
              <a:t>gatav</a:t>
            </a:r>
            <a:r>
              <a:rPr lang="en-US" dirty="0" smtClean="0"/>
              <a:t> </a:t>
            </a:r>
            <a:r>
              <a:rPr lang="en-US" dirty="0" err="1" smtClean="0"/>
              <a:t>itah</a:t>
            </a:r>
            <a:endParaRPr lang="en-US" dirty="0" smtClean="0"/>
          </a:p>
          <a:p>
            <a:pPr>
              <a:buNone/>
            </a:pPr>
            <a:r>
              <a:rPr lang="en-US" dirty="0"/>
              <a:t> </a:t>
            </a:r>
            <a:r>
              <a:rPr lang="en-US" dirty="0" smtClean="0"/>
              <a:t>                       </a:t>
            </a:r>
            <a:r>
              <a:rPr lang="en-US" dirty="0" err="1" smtClean="0"/>
              <a:t>amba</a:t>
            </a:r>
            <a:r>
              <a:rPr lang="en-US" dirty="0" smtClean="0"/>
              <a:t> </a:t>
            </a:r>
            <a:r>
              <a:rPr lang="en-US" dirty="0" err="1" smtClean="0"/>
              <a:t>va</a:t>
            </a:r>
            <a:r>
              <a:rPr lang="en-US" dirty="0" smtClean="0"/>
              <a:t> </a:t>
            </a:r>
            <a:r>
              <a:rPr lang="en-US" dirty="0" err="1" smtClean="0"/>
              <a:t>hata-putrarta</a:t>
            </a:r>
            <a:endParaRPr lang="en-US" dirty="0" smtClean="0"/>
          </a:p>
          <a:p>
            <a:pPr>
              <a:buNone/>
            </a:pPr>
            <a:r>
              <a:rPr lang="en-US" dirty="0"/>
              <a:t> </a:t>
            </a:r>
            <a:r>
              <a:rPr lang="en-US" dirty="0" smtClean="0"/>
              <a:t>                       </a:t>
            </a:r>
            <a:r>
              <a:rPr lang="en-US" dirty="0" err="1" smtClean="0"/>
              <a:t>kva</a:t>
            </a:r>
            <a:r>
              <a:rPr lang="en-US" dirty="0" smtClean="0"/>
              <a:t> </a:t>
            </a:r>
            <a:r>
              <a:rPr lang="en-US" dirty="0" err="1" smtClean="0"/>
              <a:t>gata</a:t>
            </a:r>
            <a:r>
              <a:rPr lang="en-US" dirty="0" smtClean="0"/>
              <a:t> </a:t>
            </a:r>
            <a:r>
              <a:rPr lang="en-US" dirty="0" err="1" smtClean="0"/>
              <a:t>ca</a:t>
            </a:r>
            <a:r>
              <a:rPr lang="en-US" dirty="0" smtClean="0"/>
              <a:t> </a:t>
            </a:r>
            <a:r>
              <a:rPr lang="en-US" dirty="0" err="1" smtClean="0"/>
              <a:t>tapasvini</a:t>
            </a:r>
            <a:endParaRPr lang="en-US" dirty="0" smtClean="0"/>
          </a:p>
          <a:p>
            <a:pPr>
              <a:buNone/>
            </a:pPr>
            <a:endParaRPr lang="en-US" dirty="0" smtClean="0"/>
          </a:p>
          <a:p>
            <a:pPr>
              <a:buNone/>
            </a:pPr>
            <a:r>
              <a:rPr lang="en-US" dirty="0" smtClean="0"/>
              <a:t>“Maharaja </a:t>
            </a:r>
            <a:r>
              <a:rPr lang="en-US" dirty="0" err="1" smtClean="0"/>
              <a:t>Yudhisthira</a:t>
            </a:r>
            <a:r>
              <a:rPr lang="en-US" dirty="0" smtClean="0"/>
              <a:t> said: O godly personality, I do not know where my two uncles have gone. Nor can I find my ascetic aunt who is grief-stricken by the loss of all her sons.”</a:t>
            </a:r>
          </a:p>
          <a:p>
            <a:pPr>
              <a:buNone/>
            </a:pPr>
            <a:endParaRPr lang="en-US" dirty="0"/>
          </a:p>
        </p:txBody>
      </p:sp>
      <p:sp>
        <p:nvSpPr>
          <p:cNvPr id="2" name="Title 1"/>
          <p:cNvSpPr>
            <a:spLocks noGrp="1"/>
          </p:cNvSpPr>
          <p:nvPr>
            <p:ph type="title"/>
          </p:nvPr>
        </p:nvSpPr>
        <p:spPr/>
        <p:txBody>
          <a:bodyPr/>
          <a:lstStyle/>
          <a:p>
            <a:r>
              <a:rPr lang="en-US" dirty="0" smtClean="0"/>
              <a:t>SB 1.13.39</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pious nature of </a:t>
            </a:r>
            <a:r>
              <a:rPr lang="en-US" dirty="0" err="1" smtClean="0"/>
              <a:t>Maharaj</a:t>
            </a:r>
            <a:r>
              <a:rPr lang="en-US" dirty="0" smtClean="0"/>
              <a:t> </a:t>
            </a:r>
            <a:r>
              <a:rPr lang="en-US" dirty="0" err="1" smtClean="0"/>
              <a:t>Yudhisthira</a:t>
            </a:r>
            <a:endParaRPr lang="en-US" dirty="0" smtClean="0"/>
          </a:p>
          <a:p>
            <a:r>
              <a:rPr lang="en-US" dirty="0" smtClean="0"/>
              <a:t>Illustrious character of Queen </a:t>
            </a:r>
            <a:r>
              <a:rPr lang="en-US" dirty="0" err="1" smtClean="0"/>
              <a:t>Gandhari</a:t>
            </a:r>
            <a:endParaRPr lang="en-US" dirty="0" smtClean="0"/>
          </a:p>
        </p:txBody>
      </p:sp>
      <p:sp>
        <p:nvSpPr>
          <p:cNvPr id="2" name="Title 1"/>
          <p:cNvSpPr>
            <a:spLocks noGrp="1"/>
          </p:cNvSpPr>
          <p:nvPr>
            <p:ph type="title"/>
          </p:nvPr>
        </p:nvSpPr>
        <p:spPr/>
        <p:txBody>
          <a:bodyPr>
            <a:normAutofit fontScale="90000"/>
          </a:bodyPr>
          <a:lstStyle/>
          <a:p>
            <a:r>
              <a:rPr lang="en-US" dirty="0" err="1" smtClean="0"/>
              <a:t>Yudhisthira</a:t>
            </a:r>
            <a:r>
              <a:rPr lang="en-US" dirty="0" smtClean="0"/>
              <a:t> </a:t>
            </a:r>
            <a:r>
              <a:rPr lang="en-US" dirty="0" err="1" smtClean="0"/>
              <a:t>Maharaj’s</a:t>
            </a:r>
            <a:r>
              <a:rPr lang="en-US" dirty="0" smtClean="0"/>
              <a:t> lamentation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a:t>
            </a:r>
            <a:r>
              <a:rPr lang="en-US" dirty="0" smtClean="0"/>
              <a:t>	</a:t>
            </a:r>
            <a:r>
              <a:rPr lang="en-US" dirty="0" err="1" smtClean="0"/>
              <a:t>karnadhara</a:t>
            </a:r>
            <a:r>
              <a:rPr lang="en-US" dirty="0" smtClean="0"/>
              <a:t> </a:t>
            </a:r>
            <a:r>
              <a:rPr lang="en-US" dirty="0" err="1" smtClean="0"/>
              <a:t>ivapare</a:t>
            </a:r>
            <a:endParaRPr lang="en-US" dirty="0" smtClean="0"/>
          </a:p>
          <a:p>
            <a:pPr>
              <a:buNone/>
            </a:pPr>
            <a:r>
              <a:rPr lang="en-US" dirty="0"/>
              <a:t> </a:t>
            </a:r>
            <a:r>
              <a:rPr lang="en-US" dirty="0" smtClean="0"/>
              <a:t>                          </a:t>
            </a:r>
            <a:r>
              <a:rPr lang="en-US" dirty="0" err="1" smtClean="0"/>
              <a:t>bhagavan</a:t>
            </a:r>
            <a:r>
              <a:rPr lang="en-US" dirty="0" smtClean="0"/>
              <a:t> </a:t>
            </a:r>
            <a:r>
              <a:rPr lang="en-US" dirty="0" err="1" smtClean="0"/>
              <a:t>para-darsakah</a:t>
            </a:r>
            <a:endParaRPr lang="en-US" dirty="0" smtClean="0"/>
          </a:p>
          <a:p>
            <a:pPr>
              <a:buNone/>
            </a:pPr>
            <a:r>
              <a:rPr lang="en-US" dirty="0"/>
              <a:t> </a:t>
            </a:r>
            <a:r>
              <a:rPr lang="en-US" dirty="0" smtClean="0"/>
              <a:t>                           </a:t>
            </a:r>
            <a:r>
              <a:rPr lang="en-US" dirty="0" err="1" smtClean="0"/>
              <a:t>athababhase</a:t>
            </a:r>
            <a:r>
              <a:rPr lang="en-US" dirty="0" smtClean="0"/>
              <a:t> </a:t>
            </a:r>
            <a:r>
              <a:rPr lang="en-US" dirty="0" err="1" smtClean="0"/>
              <a:t>bhagavan</a:t>
            </a:r>
            <a:endParaRPr lang="en-US" dirty="0" smtClean="0"/>
          </a:p>
          <a:p>
            <a:pPr>
              <a:buNone/>
            </a:pPr>
            <a:r>
              <a:rPr lang="en-US" dirty="0"/>
              <a:t> </a:t>
            </a:r>
            <a:r>
              <a:rPr lang="en-US" dirty="0" smtClean="0"/>
              <a:t>                         </a:t>
            </a:r>
            <a:r>
              <a:rPr lang="en-US" dirty="0" err="1" smtClean="0"/>
              <a:t>narado</a:t>
            </a:r>
            <a:r>
              <a:rPr lang="en-US" dirty="0" smtClean="0"/>
              <a:t> </a:t>
            </a:r>
            <a:r>
              <a:rPr lang="en-US" dirty="0" smtClean="0"/>
              <a:t>muni-</a:t>
            </a:r>
            <a:r>
              <a:rPr lang="en-US" dirty="0" err="1" smtClean="0"/>
              <a:t>sattamah</a:t>
            </a:r>
            <a:endParaRPr lang="en-US" dirty="0" smtClean="0"/>
          </a:p>
          <a:p>
            <a:pPr>
              <a:buNone/>
            </a:pPr>
            <a:endParaRPr lang="en-US" dirty="0" smtClean="0"/>
          </a:p>
          <a:p>
            <a:pPr>
              <a:buNone/>
            </a:pPr>
            <a:r>
              <a:rPr lang="en-US" dirty="0" smtClean="0"/>
              <a:t>“You are like a captain of a ship in great ocean and you can direct us to our destination. Thus addressed, the godly personality, </a:t>
            </a:r>
            <a:r>
              <a:rPr lang="en-US" dirty="0" err="1" smtClean="0"/>
              <a:t>Devarsi</a:t>
            </a:r>
            <a:r>
              <a:rPr lang="en-US" dirty="0" smtClean="0"/>
              <a:t> </a:t>
            </a:r>
            <a:r>
              <a:rPr lang="en-US" dirty="0" err="1" smtClean="0"/>
              <a:t>Narada</a:t>
            </a:r>
            <a:r>
              <a:rPr lang="en-US" dirty="0" smtClean="0"/>
              <a:t>, greatest of all philosopher devotees, began to speak.”</a:t>
            </a:r>
            <a:endParaRPr lang="en-US" dirty="0"/>
          </a:p>
        </p:txBody>
      </p:sp>
      <p:sp>
        <p:nvSpPr>
          <p:cNvPr id="2" name="Title 1"/>
          <p:cNvSpPr>
            <a:spLocks noGrp="1"/>
          </p:cNvSpPr>
          <p:nvPr>
            <p:ph type="title"/>
          </p:nvPr>
        </p:nvSpPr>
        <p:spPr/>
        <p:txBody>
          <a:bodyPr/>
          <a:lstStyle/>
          <a:p>
            <a:r>
              <a:rPr lang="en-US" dirty="0" smtClean="0"/>
              <a:t>SB 1.13.40</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Narada</a:t>
            </a:r>
            <a:r>
              <a:rPr lang="en-US" dirty="0" smtClean="0"/>
              <a:t> Muni is the greatest of all </a:t>
            </a:r>
            <a:r>
              <a:rPr lang="en-US" dirty="0" smtClean="0"/>
              <a:t>philosophers</a:t>
            </a:r>
            <a:endParaRPr lang="en-US" dirty="0" smtClean="0"/>
          </a:p>
          <a:p>
            <a:r>
              <a:rPr lang="en-US" dirty="0" smtClean="0"/>
              <a:t>Qualities of a sadhu – faithful, learned and </a:t>
            </a:r>
            <a:r>
              <a:rPr lang="en-US" dirty="0" smtClean="0"/>
              <a:t>renounced</a:t>
            </a:r>
          </a:p>
          <a:p>
            <a:r>
              <a:rPr lang="en-US" dirty="0"/>
              <a:t>Seeking guidance in life</a:t>
            </a:r>
          </a:p>
          <a:p>
            <a:endParaRPr lang="en-US" dirty="0" smtClean="0"/>
          </a:p>
        </p:txBody>
      </p:sp>
      <p:sp>
        <p:nvSpPr>
          <p:cNvPr id="2" name="Title 1"/>
          <p:cNvSpPr>
            <a:spLocks noGrp="1"/>
          </p:cNvSpPr>
          <p:nvPr>
            <p:ph type="title"/>
          </p:nvPr>
        </p:nvSpPr>
        <p:spPr/>
        <p:txBody>
          <a:bodyPr/>
          <a:lstStyle/>
          <a:p>
            <a:r>
              <a:rPr lang="en-US" dirty="0" err="1" smtClean="0"/>
              <a:t>Yudhisthira</a:t>
            </a:r>
            <a:r>
              <a:rPr lang="en-US" dirty="0" smtClean="0"/>
              <a:t> </a:t>
            </a:r>
            <a:r>
              <a:rPr lang="en-US" dirty="0" err="1" smtClean="0"/>
              <a:t>Maharaj’s</a:t>
            </a:r>
            <a:r>
              <a:rPr lang="en-US" dirty="0" smtClean="0"/>
              <a:t> inquiry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2822</TotalTime>
  <Words>2300</Words>
  <Application>Microsoft Office PowerPoint</Application>
  <PresentationFormat>On-screen Show (4:3)</PresentationFormat>
  <Paragraphs>236</Paragraphs>
  <Slides>31</Slides>
  <Notes>14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SB 1.13.38-48</vt:lpstr>
      <vt:lpstr>Context &amp; Theme</vt:lpstr>
      <vt:lpstr>SB 1.13.38</vt:lpstr>
      <vt:lpstr>Arrival of Narada Muni</vt:lpstr>
      <vt:lpstr>PRACTICAL APPLICATION</vt:lpstr>
      <vt:lpstr>SB 1.13.39</vt:lpstr>
      <vt:lpstr>Yudhisthira Maharaj’s lamentation</vt:lpstr>
      <vt:lpstr>SB 1.13.40</vt:lpstr>
      <vt:lpstr>Yudhisthira Maharaj’s inquiry</vt:lpstr>
      <vt:lpstr> SB 1.13.41</vt:lpstr>
      <vt:lpstr>SB 1.13.41</vt:lpstr>
      <vt:lpstr>Identity of the Actual Controller</vt:lpstr>
      <vt:lpstr>PRACTICAL APPLICATION</vt:lpstr>
      <vt:lpstr>SB 1.13.42</vt:lpstr>
      <vt:lpstr>Jiva’s subservience to the Lord</vt:lpstr>
      <vt:lpstr>SB 1.13.43</vt:lpstr>
      <vt:lpstr>The Supreme Will</vt:lpstr>
      <vt:lpstr>SB 1.13.44</vt:lpstr>
      <vt:lpstr>Illusory Affection</vt:lpstr>
      <vt:lpstr>SB 1.13.45</vt:lpstr>
      <vt:lpstr>Supreme Protector</vt:lpstr>
      <vt:lpstr>SB 1.13.46</vt:lpstr>
      <vt:lpstr>Controlled by Kala, Karma and Guna</vt:lpstr>
      <vt:lpstr>SB 1.13.47</vt:lpstr>
      <vt:lpstr>The Laws of Nature</vt:lpstr>
      <vt:lpstr>SB 1.13.48</vt:lpstr>
      <vt:lpstr>Ultimately Krsna is the only shelter</vt:lpstr>
      <vt:lpstr>PRACTICAL APPLICATION</vt:lpstr>
      <vt:lpstr>Summary</vt:lpstr>
      <vt:lpstr>PowerPoint Presentation</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 1.13.38-48</dc:title>
  <dc:creator>Vidya</dc:creator>
  <cp:lastModifiedBy>Sundar Sethuraman</cp:lastModifiedBy>
  <cp:revision>55</cp:revision>
  <dcterms:created xsi:type="dcterms:W3CDTF">2012-03-29T17:39:19Z</dcterms:created>
  <dcterms:modified xsi:type="dcterms:W3CDTF">2012-03-31T16:55:08Z</dcterms:modified>
</cp:coreProperties>
</file>