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1"/>
  </p:notesMasterIdLst>
  <p:sldIdLst>
    <p:sldId id="256" r:id="rId2"/>
    <p:sldId id="260" r:id="rId3"/>
    <p:sldId id="261" r:id="rId4"/>
    <p:sldId id="343" r:id="rId5"/>
    <p:sldId id="346" r:id="rId6"/>
    <p:sldId id="344" r:id="rId7"/>
    <p:sldId id="312" r:id="rId8"/>
    <p:sldId id="321" r:id="rId9"/>
    <p:sldId id="349" r:id="rId10"/>
    <p:sldId id="313" r:id="rId11"/>
    <p:sldId id="347" r:id="rId12"/>
    <p:sldId id="323" r:id="rId13"/>
    <p:sldId id="350" r:id="rId14"/>
    <p:sldId id="314" r:id="rId15"/>
    <p:sldId id="325" r:id="rId16"/>
    <p:sldId id="315" r:id="rId17"/>
    <p:sldId id="316" r:id="rId18"/>
    <p:sldId id="345" r:id="rId19"/>
    <p:sldId id="329" r:id="rId20"/>
    <p:sldId id="351" r:id="rId21"/>
    <p:sldId id="317" r:id="rId22"/>
    <p:sldId id="318" r:id="rId23"/>
    <p:sldId id="331" r:id="rId24"/>
    <p:sldId id="319" r:id="rId25"/>
    <p:sldId id="320" r:id="rId26"/>
    <p:sldId id="336" r:id="rId27"/>
    <p:sldId id="348" r:id="rId28"/>
    <p:sldId id="337" r:id="rId29"/>
    <p:sldId id="338"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48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43" autoAdjust="0"/>
    <p:restoredTop sz="81140" autoAdjust="0"/>
  </p:normalViewPr>
  <p:slideViewPr>
    <p:cSldViewPr>
      <p:cViewPr>
        <p:scale>
          <a:sx n="66" d="100"/>
          <a:sy n="66" d="100"/>
        </p:scale>
        <p:origin x="-624"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856"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06A44F9-9DF5-4A1F-9B18-ECA167B88B9F}" type="datetimeFigureOut">
              <a:rPr lang="en-US"/>
              <a:pPr>
                <a:defRPr/>
              </a:pPr>
              <a:t>3/23/2012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342701A-6773-4326-8700-2707D20F791A}" type="slidenum">
              <a:rPr lang="en-US"/>
              <a:pPr>
                <a:defRPr/>
              </a:pPr>
              <a:t>‹#›</a:t>
            </a:fld>
            <a:endParaRPr lang="en-US"/>
          </a:p>
        </p:txBody>
      </p:sp>
    </p:spTree>
    <p:extLst>
      <p:ext uri="{BB962C8B-B14F-4D97-AF65-F5344CB8AC3E}">
        <p14:creationId xmlns:p14="http://schemas.microsoft.com/office/powerpoint/2010/main" val="596831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vedabase.net/cc/madhya/20/en" TargetMode="External"/><Relationship Id="rId2" Type="http://schemas.openxmlformats.org/officeDocument/2006/relationships/slide" Target="../slides/slide26.xml"/><Relationship Id="rId1" Type="http://schemas.openxmlformats.org/officeDocument/2006/relationships/notesMaster" Target="../notesMasters/notesMaster1.xml"/><Relationship Id="rId4" Type="http://schemas.openxmlformats.org/officeDocument/2006/relationships/hyperlink" Target="http://vedabase.net/cc/antya/6/153/en" TargetMode="Externa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DDBFA5-8A83-401E-9A18-BF0E21469F66}"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err="1" smtClean="0"/>
              <a:t>Gandhari</a:t>
            </a:r>
            <a:r>
              <a:rPr lang="en-US" baseline="0" dirty="0" smtClean="0"/>
              <a:t> follows</a:t>
            </a:r>
          </a:p>
          <a:p>
            <a:pPr marL="228600" indent="-228600">
              <a:buAutoNum type="arabicPeriod"/>
            </a:pPr>
            <a:r>
              <a:rPr lang="en-US" baseline="0" dirty="0" smtClean="0"/>
              <a:t>Go to </a:t>
            </a:r>
            <a:r>
              <a:rPr lang="en-US" baseline="0" dirty="0" err="1" smtClean="0"/>
              <a:t>himalayas</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10</a:t>
            </a:fld>
            <a:endParaRPr lang="en-US"/>
          </a:p>
        </p:txBody>
      </p:sp>
    </p:spTree>
    <p:extLst>
      <p:ext uri="{BB962C8B-B14F-4D97-AF65-F5344CB8AC3E}">
        <p14:creationId xmlns:p14="http://schemas.microsoft.com/office/powerpoint/2010/main" val="335900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228600" indent="-228600">
              <a:buAutoNum type="arabicPeriod"/>
            </a:pPr>
            <a:r>
              <a:rPr lang="en-US" dirty="0" smtClean="0"/>
              <a:t>Could</a:t>
            </a:r>
            <a:r>
              <a:rPr lang="en-US" baseline="0" dirty="0" smtClean="0"/>
              <a:t> have stayed home but followed husband</a:t>
            </a:r>
          </a:p>
          <a:p>
            <a:pPr marL="0" indent="0">
              <a:buNone/>
            </a:pPr>
            <a:r>
              <a:rPr lang="en-US" baseline="0" dirty="0" smtClean="0"/>
              <a:t>      -  D detached did not ask her to come </a:t>
            </a:r>
          </a:p>
          <a:p>
            <a:pPr marL="0" indent="0">
              <a:buNone/>
            </a:pPr>
            <a:r>
              <a:rPr lang="en-US" baseline="0" dirty="0" smtClean="0"/>
              <a:t>      -  She followed at her own risk</a:t>
            </a:r>
          </a:p>
          <a:p>
            <a:pPr marL="0" indent="0">
              <a:buNone/>
            </a:pPr>
            <a:r>
              <a:rPr lang="en-US" baseline="0" dirty="0" smtClean="0"/>
              <a:t>      -  D did not deny</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11</a:t>
            </a:fld>
            <a:endParaRPr lang="en-US"/>
          </a:p>
        </p:txBody>
      </p:sp>
    </p:spTree>
    <p:extLst>
      <p:ext uri="{BB962C8B-B14F-4D97-AF65-F5344CB8AC3E}">
        <p14:creationId xmlns:p14="http://schemas.microsoft.com/office/powerpoint/2010/main" val="15746760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228600" marR="0" indent="-228600" algn="l" defTabSz="914400" rtl="0" eaLnBrk="1" fontAlgn="base" latinLnBrk="0" hangingPunct="1">
              <a:lnSpc>
                <a:spcPct val="100000"/>
              </a:lnSpc>
              <a:spcBef>
                <a:spcPct val="30000"/>
              </a:spcBef>
              <a:spcAft>
                <a:spcPct val="0"/>
              </a:spcAft>
              <a:buClrTx/>
              <a:buSzTx/>
              <a:buFontTx/>
              <a:buAutoNum type="arabicPeriod"/>
              <a:tabLst/>
              <a:defRPr/>
            </a:pPr>
            <a:r>
              <a:rPr lang="en-US" baseline="0" dirty="0" smtClean="0"/>
              <a:t>Advised to follow </a:t>
            </a:r>
            <a:r>
              <a:rPr lang="en-US" baseline="0" dirty="0" err="1" smtClean="0"/>
              <a:t>dhiras</a:t>
            </a:r>
            <a:r>
              <a:rPr lang="en-US" baseline="0" dirty="0" smtClean="0"/>
              <a:t>, </a:t>
            </a:r>
            <a:r>
              <a:rPr lang="en-US" baseline="0" dirty="0" err="1" smtClean="0"/>
              <a:t>narrottama</a:t>
            </a:r>
            <a:r>
              <a:rPr lang="en-US" baseline="0" dirty="0" smtClean="0"/>
              <a:t> is difficult for him</a:t>
            </a:r>
            <a:endParaRPr lang="en-US"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12</a:t>
            </a:fld>
            <a:endParaRPr lang="en-US"/>
          </a:p>
        </p:txBody>
      </p:sp>
    </p:spTree>
    <p:extLst>
      <p:ext uri="{BB962C8B-B14F-4D97-AF65-F5344CB8AC3E}">
        <p14:creationId xmlns:p14="http://schemas.microsoft.com/office/powerpoint/2010/main" val="1574676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indent="0">
              <a:buNone/>
            </a:pPr>
            <a:r>
              <a:rPr lang="en-US" dirty="0" smtClean="0"/>
              <a:t>Charity – make wife</a:t>
            </a:r>
            <a:r>
              <a:rPr lang="en-US" baseline="0" dirty="0" smtClean="0"/>
              <a:t> and children K.C, how can we make whole world </a:t>
            </a:r>
            <a:r>
              <a:rPr lang="en-US" baseline="0" dirty="0" err="1" smtClean="0"/>
              <a:t>K.c</a:t>
            </a:r>
            <a:endParaRPr lang="en-US" baseline="0" dirty="0" smtClean="0"/>
          </a:p>
          <a:p>
            <a:pPr marL="171450" indent="-171450">
              <a:buFontTx/>
              <a:buChar char="-"/>
            </a:pPr>
            <a:r>
              <a:rPr lang="en-US" baseline="0" dirty="0" smtClean="0"/>
              <a:t>To have </a:t>
            </a:r>
            <a:r>
              <a:rPr lang="en-US" baseline="0" dirty="0" err="1" smtClean="0"/>
              <a:t>favourable</a:t>
            </a:r>
            <a:r>
              <a:rPr lang="en-US" baseline="0" dirty="0" smtClean="0"/>
              <a:t>, devotee wife/husband is not a normal thing</a:t>
            </a:r>
          </a:p>
          <a:p>
            <a:pPr marL="171450" indent="-171450">
              <a:buFontTx/>
              <a:buChar char="-"/>
            </a:pPr>
            <a:r>
              <a:rPr lang="en-US" baseline="0" dirty="0" err="1" smtClean="0"/>
              <a:t>Rasika</a:t>
            </a:r>
            <a:r>
              <a:rPr lang="en-US" baseline="0" dirty="0" smtClean="0"/>
              <a:t> </a:t>
            </a:r>
            <a:r>
              <a:rPr lang="en-US" baseline="0" dirty="0" err="1" smtClean="0"/>
              <a:t>mtj</a:t>
            </a:r>
            <a:r>
              <a:rPr lang="en-US" baseline="0" dirty="0" smtClean="0"/>
              <a:t>, more marital problems amongst devotees.</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13</a:t>
            </a:fld>
            <a:endParaRPr lang="en-US"/>
          </a:p>
        </p:txBody>
      </p:sp>
    </p:spTree>
    <p:extLst>
      <p:ext uri="{BB962C8B-B14F-4D97-AF65-F5344CB8AC3E}">
        <p14:creationId xmlns:p14="http://schemas.microsoft.com/office/powerpoint/2010/main" val="15746760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0" dirty="0" smtClean="0"/>
              <a:t> Being a king he did all his duties – what about us?</a:t>
            </a:r>
          </a:p>
          <a:p>
            <a:r>
              <a:rPr lang="en-US" baseline="0" dirty="0" smtClean="0"/>
              <a:t>2. Both uncles and aunt left in dead of night without informing anyone.</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14</a:t>
            </a:fld>
            <a:endParaRPr lang="en-US"/>
          </a:p>
        </p:txBody>
      </p:sp>
    </p:spTree>
    <p:extLst>
      <p:ext uri="{BB962C8B-B14F-4D97-AF65-F5344CB8AC3E}">
        <p14:creationId xmlns:p14="http://schemas.microsoft.com/office/powerpoint/2010/main" val="12159589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Most pious</a:t>
            </a:r>
            <a:r>
              <a:rPr lang="en-US" baseline="0" dirty="0" smtClean="0"/>
              <a:t> – followed duties + </a:t>
            </a:r>
            <a:r>
              <a:rPr lang="en-US" baseline="0" dirty="0" err="1" smtClean="0"/>
              <a:t>assoc</a:t>
            </a:r>
            <a:r>
              <a:rPr lang="en-US" baseline="0" dirty="0" smtClean="0"/>
              <a:t> of sadhus</a:t>
            </a:r>
          </a:p>
          <a:p>
            <a:pPr marL="228600" indent="-228600">
              <a:buAutoNum type="arabicPeriod"/>
            </a:pPr>
            <a:r>
              <a:rPr lang="en-US" baseline="0" dirty="0" smtClean="0"/>
              <a:t>Rise late – check </a:t>
            </a:r>
            <a:r>
              <a:rPr lang="en-US" baseline="0" dirty="0" err="1" smtClean="0"/>
              <a:t>iphone</a:t>
            </a:r>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15</a:t>
            </a:fld>
            <a:endParaRPr lang="en-US"/>
          </a:p>
        </p:txBody>
      </p:sp>
    </p:spTree>
    <p:extLst>
      <p:ext uri="{BB962C8B-B14F-4D97-AF65-F5344CB8AC3E}">
        <p14:creationId xmlns:p14="http://schemas.microsoft.com/office/powerpoint/2010/main" val="15746760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Could</a:t>
            </a:r>
            <a:r>
              <a:rPr lang="en-US" baseline="0" dirty="0" smtClean="0"/>
              <a:t> not find them in palace</a:t>
            </a:r>
          </a:p>
          <a:p>
            <a:pPr marL="228600" indent="-228600">
              <a:buAutoNum type="arabicPeriod"/>
            </a:pPr>
            <a:r>
              <a:rPr lang="en-US" baseline="0" dirty="0" smtClean="0"/>
              <a:t>Asked s, secretary appointed by </a:t>
            </a:r>
            <a:r>
              <a:rPr lang="en-US" baseline="0" dirty="0" err="1" smtClean="0"/>
              <a:t>Vyasadeva</a:t>
            </a:r>
            <a:r>
              <a:rPr lang="en-US" baseline="0" dirty="0" smtClean="0"/>
              <a:t> – always stays with him.</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16</a:t>
            </a:fld>
            <a:endParaRPr lang="en-US"/>
          </a:p>
        </p:txBody>
      </p:sp>
    </p:spTree>
    <p:extLst>
      <p:ext uri="{BB962C8B-B14F-4D97-AF65-F5344CB8AC3E}">
        <p14:creationId xmlns:p14="http://schemas.microsoft.com/office/powerpoint/2010/main" val="11649823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17</a:t>
            </a:fld>
            <a:endParaRPr lang="en-US"/>
          </a:p>
        </p:txBody>
      </p:sp>
    </p:spTree>
    <p:extLst>
      <p:ext uri="{BB962C8B-B14F-4D97-AF65-F5344CB8AC3E}">
        <p14:creationId xmlns:p14="http://schemas.microsoft.com/office/powerpoint/2010/main" val="2321414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Y’s character</a:t>
            </a:r>
            <a:r>
              <a:rPr lang="en-US" baseline="0" dirty="0" smtClean="0"/>
              <a:t> and example we all should follow</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18</a:t>
            </a:fld>
            <a:endParaRPr lang="en-US"/>
          </a:p>
        </p:txBody>
      </p:sp>
    </p:spTree>
    <p:extLst>
      <p:ext uri="{BB962C8B-B14F-4D97-AF65-F5344CB8AC3E}">
        <p14:creationId xmlns:p14="http://schemas.microsoft.com/office/powerpoint/2010/main" val="2321414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err="1" smtClean="0"/>
              <a:t>Arjuna</a:t>
            </a:r>
            <a:r>
              <a:rPr lang="en-US" baseline="0" dirty="0" smtClean="0"/>
              <a:t> and Y knew aftereffects of the war, hence declined to fight. But had to fight on </a:t>
            </a:r>
            <a:r>
              <a:rPr lang="en-US" baseline="0" dirty="0" err="1" smtClean="0"/>
              <a:t>Krsna’s</a:t>
            </a:r>
            <a:r>
              <a:rPr lang="en-US" baseline="0" dirty="0" smtClean="0"/>
              <a:t> order and face these.</a:t>
            </a:r>
            <a:endParaRPr lang="en-US" dirty="0" smtClean="0"/>
          </a:p>
          <a:p>
            <a:pPr marL="228600" indent="-228600">
              <a:buAutoNum type="arabicPeriod"/>
            </a:pPr>
            <a:r>
              <a:rPr lang="en-US" dirty="0" smtClean="0"/>
              <a:t>Ungrateful</a:t>
            </a:r>
            <a:r>
              <a:rPr lang="en-US" baseline="0" dirty="0" smtClean="0"/>
              <a:t>  - </a:t>
            </a:r>
            <a:r>
              <a:rPr lang="en-US" dirty="0" smtClean="0"/>
              <a:t>D gave royal facilities</a:t>
            </a:r>
            <a:r>
              <a:rPr lang="en-US" baseline="0" dirty="0" smtClean="0"/>
              <a:t> to live</a:t>
            </a:r>
          </a:p>
          <a:p>
            <a:pPr marL="0" indent="0">
              <a:buNone/>
            </a:pPr>
            <a:r>
              <a:rPr lang="en-US" baseline="0" dirty="0" smtClean="0"/>
              <a:t>                        Y killed D’s sons in return</a:t>
            </a:r>
          </a:p>
          <a:p>
            <a:pPr marL="0" indent="0">
              <a:buNone/>
            </a:pPr>
            <a:r>
              <a:rPr lang="en-US" baseline="0" dirty="0" smtClean="0"/>
              <a:t>3.  Showing example how one should find faults within and seek good in others.</a:t>
            </a:r>
            <a:br>
              <a:rPr lang="en-US" baseline="0" dirty="0" smtClean="0"/>
            </a:br>
            <a:r>
              <a:rPr lang="en-US" baseline="0" dirty="0" smtClean="0"/>
              <a:t>4.  </a:t>
            </a:r>
            <a:r>
              <a:rPr lang="en-US" baseline="0" dirty="0" err="1" smtClean="0"/>
              <a:t>Gauranga</a:t>
            </a:r>
            <a:r>
              <a:rPr lang="en-US" baseline="0" dirty="0" smtClean="0"/>
              <a:t> </a:t>
            </a:r>
            <a:r>
              <a:rPr lang="en-US" baseline="0" dirty="0" err="1" smtClean="0"/>
              <a:t>pr</a:t>
            </a:r>
            <a:r>
              <a:rPr lang="en-US" baseline="0" dirty="0" smtClean="0"/>
              <a:t>: Judge others by their intentions and ourselves by our actions.</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19</a:t>
            </a:fld>
            <a:endParaRPr lang="en-US"/>
          </a:p>
        </p:txBody>
      </p:sp>
    </p:spTree>
    <p:extLst>
      <p:ext uri="{BB962C8B-B14F-4D97-AF65-F5344CB8AC3E}">
        <p14:creationId xmlns:p14="http://schemas.microsoft.com/office/powerpoint/2010/main" val="1574676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7F78AEC-B924-46EF-B046-C669DC283CF1}"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20</a:t>
            </a:fld>
            <a:endParaRPr lang="en-US"/>
          </a:p>
        </p:txBody>
      </p:sp>
    </p:spTree>
    <p:extLst>
      <p:ext uri="{BB962C8B-B14F-4D97-AF65-F5344CB8AC3E}">
        <p14:creationId xmlns:p14="http://schemas.microsoft.com/office/powerpoint/2010/main" val="15746760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22</a:t>
            </a:fld>
            <a:endParaRPr lang="en-US"/>
          </a:p>
        </p:txBody>
      </p:sp>
    </p:spTree>
    <p:extLst>
      <p:ext uri="{BB962C8B-B14F-4D97-AF65-F5344CB8AC3E}">
        <p14:creationId xmlns:p14="http://schemas.microsoft.com/office/powerpoint/2010/main" val="35865966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err="1" smtClean="0"/>
              <a:t>Bg</a:t>
            </a:r>
            <a:r>
              <a:rPr lang="en-US" dirty="0" smtClean="0"/>
              <a:t> 3.6 – one whose</a:t>
            </a:r>
            <a:r>
              <a:rPr lang="en-US" baseline="0" dirty="0" smtClean="0"/>
              <a:t> mind dwells – </a:t>
            </a:r>
            <a:r>
              <a:rPr lang="en-US" baseline="0" dirty="0" err="1" smtClean="0"/>
              <a:t>mithyacari</a:t>
            </a:r>
            <a:r>
              <a:rPr lang="en-US" baseline="0" dirty="0" smtClean="0"/>
              <a:t>, false pretender</a:t>
            </a:r>
          </a:p>
          <a:p>
            <a:pPr marL="0" indent="0">
              <a:buNone/>
            </a:pPr>
            <a:r>
              <a:rPr lang="en-US" baseline="0" dirty="0" err="1" smtClean="0"/>
              <a:t>Bg</a:t>
            </a:r>
            <a:r>
              <a:rPr lang="en-US" baseline="0" dirty="0" smtClean="0"/>
              <a:t> 3.7 – engage senses in karma yoga sincerely.</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23</a:t>
            </a:fld>
            <a:endParaRPr lang="en-US"/>
          </a:p>
        </p:txBody>
      </p:sp>
    </p:spTree>
    <p:extLst>
      <p:ext uri="{BB962C8B-B14F-4D97-AF65-F5344CB8AC3E}">
        <p14:creationId xmlns:p14="http://schemas.microsoft.com/office/powerpoint/2010/main" val="15746760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smtClean="0"/>
              <a:t>Result of chanting</a:t>
            </a:r>
            <a:r>
              <a:rPr lang="en-US" baseline="0" dirty="0" smtClean="0"/>
              <a:t> Lord’s glories as experienced by Sri </a:t>
            </a:r>
            <a:r>
              <a:rPr lang="en-US" baseline="0" dirty="0" err="1" smtClean="0"/>
              <a:t>Narada</a:t>
            </a:r>
            <a:r>
              <a:rPr lang="en-US" baseline="0" dirty="0" smtClean="0"/>
              <a:t> Muni.</a:t>
            </a:r>
          </a:p>
          <a:p>
            <a:pPr marL="228600" indent="-228600">
              <a:buAutoNum type="arabicParenR"/>
            </a:pPr>
            <a:r>
              <a:rPr lang="en-US" baseline="0" dirty="0" smtClean="0"/>
              <a:t>We can also experience this – </a:t>
            </a:r>
            <a:r>
              <a:rPr lang="en-US" baseline="0" dirty="0" err="1" smtClean="0"/>
              <a:t>Srila</a:t>
            </a:r>
            <a:r>
              <a:rPr lang="en-US" baseline="0" dirty="0" smtClean="0"/>
              <a:t> </a:t>
            </a:r>
            <a:r>
              <a:rPr lang="en-US" baseline="0" dirty="0" err="1" smtClean="0"/>
              <a:t>Prabhupada</a:t>
            </a:r>
            <a:r>
              <a:rPr lang="en-US" baseline="0" dirty="0" smtClean="0"/>
              <a:t> gives we can qualify.</a:t>
            </a:r>
          </a:p>
          <a:p>
            <a:pPr marL="228600" indent="-228600">
              <a:buAutoNum type="arabicParenR"/>
            </a:pPr>
            <a:r>
              <a:rPr lang="en-US" baseline="0" dirty="0" smtClean="0"/>
              <a:t>Goal is His intimate loving service</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24</a:t>
            </a:fld>
            <a:endParaRPr lang="en-US"/>
          </a:p>
        </p:txBody>
      </p:sp>
    </p:spTree>
    <p:extLst>
      <p:ext uri="{BB962C8B-B14F-4D97-AF65-F5344CB8AC3E}">
        <p14:creationId xmlns:p14="http://schemas.microsoft.com/office/powerpoint/2010/main" val="20039738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Feeling resentment</a:t>
            </a:r>
            <a:r>
              <a:rPr lang="en-US" baseline="0" dirty="0" smtClean="0"/>
              <a:t>  - </a:t>
            </a:r>
            <a:r>
              <a:rPr lang="en-US" dirty="0" smtClean="0"/>
              <a:t>Your</a:t>
            </a:r>
            <a:r>
              <a:rPr lang="en-US" baseline="0" dirty="0" smtClean="0"/>
              <a:t> two uncles instead of my master</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25</a:t>
            </a:fld>
            <a:endParaRPr lang="en-US"/>
          </a:p>
        </p:txBody>
      </p:sp>
    </p:spTree>
    <p:extLst>
      <p:ext uri="{BB962C8B-B14F-4D97-AF65-F5344CB8AC3E}">
        <p14:creationId xmlns:p14="http://schemas.microsoft.com/office/powerpoint/2010/main" val="42373609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 </a:t>
            </a:r>
            <a:r>
              <a:rPr lang="en-US" sz="1200" kern="1200" dirty="0" err="1" smtClean="0">
                <a:solidFill>
                  <a:schemeClr val="tx1"/>
                </a:solidFill>
                <a:effectLst/>
                <a:latin typeface="+mn-lt"/>
                <a:ea typeface="+mn-ea"/>
                <a:cs typeface="+mn-cs"/>
              </a:rPr>
              <a:t>Sanatana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Gosvami</a:t>
            </a:r>
            <a:r>
              <a:rPr lang="en-US" sz="1200" kern="1200" dirty="0" smtClean="0">
                <a:solidFill>
                  <a:schemeClr val="tx1"/>
                </a:solidFill>
                <a:effectLst/>
                <a:latin typeface="+mn-lt"/>
                <a:ea typeface="+mn-ea"/>
                <a:cs typeface="+mn-cs"/>
              </a:rPr>
              <a:t> bribing jail guard - </a:t>
            </a:r>
            <a:r>
              <a:rPr lang="en-US" sz="1200" kern="1200" dirty="0" smtClean="0">
                <a:solidFill>
                  <a:schemeClr val="tx1"/>
                </a:solidFill>
                <a:effectLst/>
                <a:latin typeface="+mn-lt"/>
                <a:ea typeface="+mn-ea"/>
                <a:cs typeface="+mn-cs"/>
                <a:hlinkClick r:id="rId3"/>
              </a:rPr>
              <a:t>http://vedabase.net/cc/madhya/20/en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2. </a:t>
            </a:r>
            <a:r>
              <a:rPr lang="en-US" sz="1200" kern="1200" dirty="0" err="1" smtClean="0">
                <a:solidFill>
                  <a:schemeClr val="tx1"/>
                </a:solidFill>
                <a:effectLst/>
                <a:latin typeface="+mn-lt"/>
                <a:ea typeface="+mn-ea"/>
                <a:cs typeface="+mn-cs"/>
              </a:rPr>
              <a:t>Raghunath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dasa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Gosvami</a:t>
            </a:r>
            <a:r>
              <a:rPr lang="en-US" sz="1200" kern="1200" dirty="0" smtClean="0">
                <a:solidFill>
                  <a:schemeClr val="tx1"/>
                </a:solidFill>
                <a:effectLst/>
                <a:latin typeface="+mn-lt"/>
                <a:ea typeface="+mn-ea"/>
                <a:cs typeface="+mn-cs"/>
              </a:rPr>
              <a:t> bribing </a:t>
            </a:r>
            <a:r>
              <a:rPr lang="en-US" sz="1200" kern="1200" dirty="0" err="1" smtClean="0">
                <a:solidFill>
                  <a:schemeClr val="tx1"/>
                </a:solidFill>
                <a:effectLst/>
                <a:latin typeface="+mn-lt"/>
                <a:ea typeface="+mn-ea"/>
                <a:cs typeface="+mn-cs"/>
              </a:rPr>
              <a:t>brahmana</a:t>
            </a:r>
            <a:r>
              <a:rPr lang="en-US" sz="1200" kern="120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hlinkClick r:id="rId4"/>
              </a:rPr>
              <a:t>http://vedabase.net/cc/antya/6/153/en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 </a:t>
            </a:r>
            <a:r>
              <a:rPr lang="en-US" sz="1200" kern="1200" dirty="0" err="1" smtClean="0">
                <a:solidFill>
                  <a:schemeClr val="tx1"/>
                </a:solidFill>
                <a:effectLst/>
                <a:latin typeface="+mn-lt"/>
                <a:ea typeface="+mn-ea"/>
                <a:cs typeface="+mn-cs"/>
              </a:rPr>
              <a:t>Srila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prabhupada</a:t>
            </a:r>
            <a:r>
              <a:rPr lang="en-US" sz="1200" kern="1200" dirty="0" smtClean="0">
                <a:solidFill>
                  <a:schemeClr val="tx1"/>
                </a:solidFill>
                <a:effectLst/>
                <a:latin typeface="+mn-lt"/>
                <a:ea typeface="+mn-ea"/>
                <a:cs typeface="+mn-cs"/>
              </a:rPr>
              <a:t> leaving home taking </a:t>
            </a:r>
            <a:r>
              <a:rPr lang="en-US" sz="1200" kern="1200" dirty="0" err="1" smtClean="0">
                <a:solidFill>
                  <a:schemeClr val="tx1"/>
                </a:solidFill>
                <a:effectLst/>
                <a:latin typeface="+mn-lt"/>
                <a:ea typeface="+mn-ea"/>
                <a:cs typeface="+mn-cs"/>
              </a:rPr>
              <a:t>sannyasa</a:t>
            </a:r>
            <a:r>
              <a:rPr lang="en-US" sz="1200" kern="1200" dirty="0" smtClean="0">
                <a:solidFill>
                  <a:schemeClr val="tx1"/>
                </a:solidFill>
                <a:effectLst/>
                <a:latin typeface="+mn-lt"/>
                <a:ea typeface="+mn-ea"/>
                <a:cs typeface="+mn-cs"/>
              </a:rPr>
              <a:t> - ???</a:t>
            </a:r>
          </a:p>
          <a:p>
            <a:pPr marL="0" indent="0">
              <a:buNone/>
            </a:pPr>
            <a:endParaRPr lang="en-US" dirty="0" smtClean="0"/>
          </a:p>
          <a:p>
            <a:pPr marL="0" indent="0">
              <a:buNone/>
            </a:pPr>
            <a:r>
              <a:rPr lang="en-US" dirty="0" smtClean="0"/>
              <a:t>4. Their</a:t>
            </a:r>
            <a:r>
              <a:rPr lang="en-US" baseline="0" dirty="0" smtClean="0"/>
              <a:t> leaving is confidential </a:t>
            </a:r>
            <a:r>
              <a:rPr lang="en-US" baseline="0" dirty="0" err="1" smtClean="0"/>
              <a:t>sanjaya</a:t>
            </a:r>
            <a:r>
              <a:rPr lang="en-US" baseline="0" dirty="0" smtClean="0"/>
              <a:t> could not be informed </a:t>
            </a:r>
          </a:p>
          <a:p>
            <a:pPr marL="0" indent="0">
              <a:buNone/>
            </a:pPr>
            <a:r>
              <a:rPr lang="en-US" baseline="0" dirty="0" smtClean="0"/>
              <a:t>          -  </a:t>
            </a:r>
            <a:r>
              <a:rPr lang="en-US" baseline="0" dirty="0" err="1" smtClean="0"/>
              <a:t>Sanjaya</a:t>
            </a:r>
            <a:r>
              <a:rPr lang="en-US" baseline="0" dirty="0" smtClean="0"/>
              <a:t> is attached he would not let them go – he would discourage them.</a:t>
            </a:r>
          </a:p>
          <a:p>
            <a:pPr marL="0" indent="0">
              <a:buNone/>
            </a:pPr>
            <a:r>
              <a:rPr lang="en-US" baseline="0" dirty="0" smtClean="0"/>
              <a:t>5. Cheating consult Guru Sadhu and </a:t>
            </a:r>
            <a:r>
              <a:rPr lang="en-US" baseline="0" dirty="0" err="1" smtClean="0"/>
              <a:t>Shastra</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26</a:t>
            </a:fld>
            <a:endParaRPr lang="en-US"/>
          </a:p>
        </p:txBody>
      </p:sp>
    </p:spTree>
    <p:extLst>
      <p:ext uri="{BB962C8B-B14F-4D97-AF65-F5344CB8AC3E}">
        <p14:creationId xmlns:p14="http://schemas.microsoft.com/office/powerpoint/2010/main" val="15746760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Their</a:t>
            </a:r>
            <a:r>
              <a:rPr lang="en-US" baseline="0" dirty="0" smtClean="0"/>
              <a:t> leaving is confidential </a:t>
            </a:r>
            <a:r>
              <a:rPr lang="en-US" baseline="0" dirty="0" err="1" smtClean="0"/>
              <a:t>sanjaya</a:t>
            </a:r>
            <a:r>
              <a:rPr lang="en-US" baseline="0" dirty="0" smtClean="0"/>
              <a:t> could not be informed </a:t>
            </a:r>
          </a:p>
          <a:p>
            <a:pPr marL="0" indent="0">
              <a:buNone/>
            </a:pPr>
            <a:r>
              <a:rPr lang="en-US" baseline="0" dirty="0" smtClean="0"/>
              <a:t>          -  </a:t>
            </a:r>
            <a:r>
              <a:rPr lang="en-US" baseline="0" dirty="0" err="1" smtClean="0"/>
              <a:t>Sanjaya</a:t>
            </a:r>
            <a:r>
              <a:rPr lang="en-US" baseline="0" dirty="0" smtClean="0"/>
              <a:t> is attached he would not let them go – he would discourage them.</a:t>
            </a:r>
          </a:p>
          <a:p>
            <a:pPr marL="0" indent="0">
              <a:buNone/>
            </a:pPr>
            <a:r>
              <a:rPr lang="en-US" baseline="0" dirty="0" smtClean="0"/>
              <a:t>2.   Cheating consult Guru Sadhu and </a:t>
            </a:r>
            <a:r>
              <a:rPr lang="en-US" baseline="0" dirty="0" err="1" smtClean="0"/>
              <a:t>Shastra</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27</a:t>
            </a:fld>
            <a:endParaRPr lang="en-US"/>
          </a:p>
        </p:txBody>
      </p:sp>
    </p:spTree>
    <p:extLst>
      <p:ext uri="{BB962C8B-B14F-4D97-AF65-F5344CB8AC3E}">
        <p14:creationId xmlns:p14="http://schemas.microsoft.com/office/powerpoint/2010/main" val="15746760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28</a:t>
            </a:fld>
            <a:endParaRPr lang="en-US"/>
          </a:p>
        </p:txBody>
      </p:sp>
    </p:spTree>
    <p:extLst>
      <p:ext uri="{BB962C8B-B14F-4D97-AF65-F5344CB8AC3E}">
        <p14:creationId xmlns:p14="http://schemas.microsoft.com/office/powerpoint/2010/main" val="15746760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29</a:t>
            </a:fld>
            <a:endParaRPr lang="en-US"/>
          </a:p>
        </p:txBody>
      </p:sp>
    </p:spTree>
    <p:extLst>
      <p:ext uri="{BB962C8B-B14F-4D97-AF65-F5344CB8AC3E}">
        <p14:creationId xmlns:p14="http://schemas.microsoft.com/office/powerpoint/2010/main" val="1574676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187E110-DA30-49E8-9CF4-81CD8C558344}"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1- 10: AND</a:t>
            </a:r>
          </a:p>
          <a:p>
            <a:r>
              <a:rPr lang="en-US" baseline="0" dirty="0" smtClean="0"/>
              <a:t>       Returns from Pilgrimage after hearing from </a:t>
            </a:r>
            <a:r>
              <a:rPr lang="en-US" baseline="0" dirty="0" err="1" smtClean="0"/>
              <a:t>Maitreya</a:t>
            </a:r>
            <a:r>
              <a:rPr lang="en-US" baseline="0" dirty="0" smtClean="0"/>
              <a:t> muni. </a:t>
            </a:r>
          </a:p>
          <a:p>
            <a:r>
              <a:rPr lang="en-US" baseline="0" dirty="0" smtClean="0"/>
              <a:t>       </a:t>
            </a:r>
            <a:r>
              <a:rPr lang="en-US" baseline="0" dirty="0" err="1" smtClean="0"/>
              <a:t>Kurus</a:t>
            </a:r>
            <a:r>
              <a:rPr lang="en-US" baseline="0" dirty="0" smtClean="0"/>
              <a:t> delighted to see. </a:t>
            </a:r>
          </a:p>
          <a:p>
            <a:r>
              <a:rPr lang="en-US" baseline="0" dirty="0" smtClean="0"/>
              <a:t>       Y remembers how he protected</a:t>
            </a:r>
          </a:p>
          <a:p>
            <a:r>
              <a:rPr lang="en-US" baseline="0" dirty="0" smtClean="0"/>
              <a:t>       Y inquires how he maintained his life </a:t>
            </a:r>
          </a:p>
          <a:p>
            <a:r>
              <a:rPr lang="en-US" baseline="0" dirty="0" smtClean="0"/>
              <a:t>       Y glorifies him as holy place personified</a:t>
            </a:r>
          </a:p>
          <a:p>
            <a:r>
              <a:rPr lang="en-US" baseline="0" dirty="0" smtClean="0"/>
              <a:t>11 – 17: NGD</a:t>
            </a:r>
          </a:p>
          <a:p>
            <a:r>
              <a:rPr lang="en-US" baseline="0" dirty="0" smtClean="0"/>
              <a:t>       Y anxious to hear about Lord K and </a:t>
            </a:r>
            <a:r>
              <a:rPr lang="en-US" baseline="0" dirty="0" err="1" smtClean="0"/>
              <a:t>Yadus</a:t>
            </a:r>
            <a:endParaRPr lang="en-US" baseline="0" dirty="0" smtClean="0"/>
          </a:p>
          <a:p>
            <a:r>
              <a:rPr lang="en-US" baseline="0" dirty="0" smtClean="0"/>
              <a:t>       V shared everything except </a:t>
            </a:r>
            <a:r>
              <a:rPr lang="en-US" baseline="0" dirty="0" err="1" smtClean="0"/>
              <a:t>annih</a:t>
            </a:r>
            <a:r>
              <a:rPr lang="en-US" baseline="0" dirty="0" smtClean="0"/>
              <a:t> of </a:t>
            </a:r>
            <a:r>
              <a:rPr lang="en-US" baseline="0" dirty="0" err="1" smtClean="0"/>
              <a:t>Yadus</a:t>
            </a:r>
            <a:endParaRPr lang="en-US" baseline="0" dirty="0" smtClean="0"/>
          </a:p>
          <a:p>
            <a:r>
              <a:rPr lang="en-US" baseline="0" dirty="0" smtClean="0"/>
              <a:t>       Proper reception of V</a:t>
            </a:r>
          </a:p>
          <a:p>
            <a:r>
              <a:rPr lang="en-US" baseline="0" dirty="0" smtClean="0"/>
              <a:t>       History of V</a:t>
            </a:r>
          </a:p>
          <a:p>
            <a:r>
              <a:rPr lang="en-US" baseline="0" dirty="0" smtClean="0"/>
              <a:t>       Nature of time</a:t>
            </a:r>
          </a:p>
          <a:p>
            <a:r>
              <a:rPr lang="en-US" baseline="0" dirty="0" smtClean="0"/>
              <a:t>18 – 28: RSD</a:t>
            </a:r>
          </a:p>
          <a:p>
            <a:r>
              <a:rPr lang="en-US" sz="1200" baseline="0" dirty="0" smtClean="0"/>
              <a:t>        </a:t>
            </a:r>
            <a:r>
              <a:rPr lang="en-US" sz="1200" dirty="0" err="1" smtClean="0"/>
              <a:t>Vidura</a:t>
            </a:r>
            <a:r>
              <a:rPr lang="en-US" sz="1200" dirty="0" smtClean="0"/>
              <a:t> instructs </a:t>
            </a:r>
            <a:r>
              <a:rPr lang="en-US" sz="1200" dirty="0" err="1" smtClean="0"/>
              <a:t>Dhrtarastra</a:t>
            </a:r>
            <a:r>
              <a:rPr lang="en-US" sz="1200" dirty="0" smtClean="0"/>
              <a:t> to quit home</a:t>
            </a:r>
          </a:p>
          <a:p>
            <a:r>
              <a:rPr lang="en-US" sz="1200" baseline="0" dirty="0" smtClean="0"/>
              <a:t>        </a:t>
            </a:r>
            <a:r>
              <a:rPr lang="en-US" sz="1200" dirty="0" smtClean="0"/>
              <a:t>Why ? Influence of time</a:t>
            </a:r>
          </a:p>
          <a:p>
            <a:r>
              <a:rPr lang="en-US" sz="1200" baseline="0" dirty="0" smtClean="0"/>
              <a:t>        </a:t>
            </a:r>
            <a:r>
              <a:rPr lang="en-US" sz="1200" dirty="0" smtClean="0"/>
              <a:t>Why ?  Warning of old age</a:t>
            </a:r>
          </a:p>
          <a:p>
            <a:r>
              <a:rPr lang="en-US" sz="1200" baseline="0" dirty="0" smtClean="0"/>
              <a:t>        </a:t>
            </a:r>
            <a:r>
              <a:rPr lang="en-US" sz="1200" dirty="0" smtClean="0"/>
              <a:t>How ? Become a transcendentalist</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4</a:t>
            </a:fld>
            <a:endParaRPr lang="en-US"/>
          </a:p>
        </p:txBody>
      </p:sp>
    </p:spTree>
    <p:extLst>
      <p:ext uri="{BB962C8B-B14F-4D97-AF65-F5344CB8AC3E}">
        <p14:creationId xmlns:p14="http://schemas.microsoft.com/office/powerpoint/2010/main" val="2010602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-&gt;</a:t>
            </a:r>
            <a:r>
              <a:rPr lang="en-US" baseline="0" dirty="0" smtClean="0"/>
              <a:t> Several themes but again emphasizing Sadhu </a:t>
            </a:r>
            <a:r>
              <a:rPr lang="en-US" baseline="0" dirty="0" err="1" smtClean="0"/>
              <a:t>sanga</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5</a:t>
            </a:fld>
            <a:endParaRPr lang="en-US"/>
          </a:p>
        </p:txBody>
      </p:sp>
    </p:spTree>
    <p:extLst>
      <p:ext uri="{BB962C8B-B14F-4D97-AF65-F5344CB8AC3E}">
        <p14:creationId xmlns:p14="http://schemas.microsoft.com/office/powerpoint/2010/main" val="2841046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D</a:t>
            </a:r>
            <a:r>
              <a:rPr lang="en-US" baseline="0" dirty="0" smtClean="0"/>
              <a:t> immediately becomes detached and ready to leave</a:t>
            </a:r>
          </a:p>
          <a:p>
            <a:pPr marL="0" indent="0">
              <a:buNone/>
            </a:pPr>
            <a:r>
              <a:rPr lang="en-US" baseline="0" dirty="0" smtClean="0"/>
              <a:t>     G follows without being asked</a:t>
            </a:r>
          </a:p>
          <a:p>
            <a:pPr marL="228600" indent="-228600">
              <a:buAutoNum type="arabicPeriod" startAt="2"/>
            </a:pPr>
            <a:r>
              <a:rPr lang="en-US" baseline="0" dirty="0" smtClean="0"/>
              <a:t>Y comes to pay respects and finds them not there and asks </a:t>
            </a:r>
            <a:r>
              <a:rPr lang="en-US" baseline="0" dirty="0" err="1" smtClean="0"/>
              <a:t>sanjaya</a:t>
            </a:r>
            <a:endParaRPr lang="en-US" baseline="0" dirty="0" smtClean="0"/>
          </a:p>
          <a:p>
            <a:pPr marL="228600" indent="-228600">
              <a:buAutoNum type="arabicPeriod" startAt="2"/>
            </a:pPr>
            <a:r>
              <a:rPr lang="en-US" baseline="0" dirty="0" smtClean="0"/>
              <a:t>Y takes personal responsibility</a:t>
            </a:r>
          </a:p>
          <a:p>
            <a:pPr marL="228600" indent="-228600">
              <a:buAutoNum type="arabicPeriod" startAt="2"/>
            </a:pPr>
            <a:r>
              <a:rPr lang="en-US" baseline="0" dirty="0" err="1" smtClean="0"/>
              <a:t>Sanjaya</a:t>
            </a:r>
            <a:r>
              <a:rPr lang="en-US" baseline="0" dirty="0" smtClean="0"/>
              <a:t> disturbed replies.</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6</a:t>
            </a:fld>
            <a:endParaRPr lang="en-US"/>
          </a:p>
        </p:txBody>
      </p:sp>
    </p:spTree>
    <p:extLst>
      <p:ext uri="{BB962C8B-B14F-4D97-AF65-F5344CB8AC3E}">
        <p14:creationId xmlns:p14="http://schemas.microsoft.com/office/powerpoint/2010/main" val="2010602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7</a:t>
            </a:fld>
            <a:endParaRPr lang="en-US"/>
          </a:p>
        </p:txBody>
      </p:sp>
    </p:spTree>
    <p:extLst>
      <p:ext uri="{BB962C8B-B14F-4D97-AF65-F5344CB8AC3E}">
        <p14:creationId xmlns:p14="http://schemas.microsoft.com/office/powerpoint/2010/main" val="2010602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a:t>
            </a:r>
            <a:r>
              <a:rPr lang="en-US" dirty="0" err="1" smtClean="0"/>
              <a:t>sädhu-sanga</a:t>
            </a:r>
            <a:r>
              <a:rPr lang="en-US" dirty="0" smtClean="0"/>
              <a:t>’, ‘</a:t>
            </a:r>
            <a:r>
              <a:rPr lang="en-US" dirty="0" err="1" smtClean="0"/>
              <a:t>sädhu-sanga</a:t>
            </a:r>
            <a:r>
              <a:rPr lang="en-US" dirty="0" smtClean="0"/>
              <a:t>’—</a:t>
            </a:r>
            <a:r>
              <a:rPr lang="en-US" dirty="0" err="1" smtClean="0"/>
              <a:t>sarva-sästre</a:t>
            </a:r>
            <a:r>
              <a:rPr lang="en-US" dirty="0" smtClean="0"/>
              <a:t> kaya</a:t>
            </a:r>
          </a:p>
          <a:p>
            <a:pPr marL="0" indent="0">
              <a:buNone/>
            </a:pPr>
            <a:r>
              <a:rPr lang="en-US" dirty="0" smtClean="0"/>
              <a:t>     lava-</a:t>
            </a:r>
            <a:r>
              <a:rPr lang="en-US" dirty="0" err="1" smtClean="0"/>
              <a:t>mätra</a:t>
            </a:r>
            <a:r>
              <a:rPr lang="en-US" dirty="0" smtClean="0"/>
              <a:t> </a:t>
            </a:r>
            <a:r>
              <a:rPr lang="en-US" dirty="0" err="1" smtClean="0"/>
              <a:t>sädhu-sange</a:t>
            </a:r>
            <a:r>
              <a:rPr lang="en-US" dirty="0" smtClean="0"/>
              <a:t> </a:t>
            </a:r>
            <a:r>
              <a:rPr lang="en-US" dirty="0" err="1" smtClean="0"/>
              <a:t>sarva</a:t>
            </a:r>
            <a:r>
              <a:rPr lang="en-US" dirty="0" smtClean="0"/>
              <a:t>-siddhi </a:t>
            </a:r>
            <a:r>
              <a:rPr lang="en-US" dirty="0" err="1" smtClean="0"/>
              <a:t>haya</a:t>
            </a:r>
            <a:endParaRPr lang="en-US" dirty="0" smtClean="0"/>
          </a:p>
          <a:p>
            <a:pPr marL="0" indent="0">
              <a:buNone/>
            </a:pPr>
            <a:r>
              <a:rPr lang="en-US" dirty="0" smtClean="0"/>
              <a:t>     lava (one</a:t>
            </a:r>
            <a:r>
              <a:rPr lang="en-US" baseline="0" dirty="0" smtClean="0"/>
              <a:t> eleventh of a second)</a:t>
            </a:r>
            <a:endParaRPr lang="en-US" dirty="0" smtClean="0"/>
          </a:p>
          <a:p>
            <a:pPr marL="228600" indent="-228600">
              <a:buAutoNum type="arabicPeriod" startAt="2"/>
            </a:pPr>
            <a:r>
              <a:rPr lang="en-US" baseline="0" dirty="0" smtClean="0"/>
              <a:t>Inspiration to write </a:t>
            </a:r>
            <a:r>
              <a:rPr lang="en-US" baseline="0" dirty="0" err="1" smtClean="0"/>
              <a:t>sb</a:t>
            </a:r>
            <a:r>
              <a:rPr lang="en-US" baseline="0" dirty="0" smtClean="0"/>
              <a:t>, </a:t>
            </a:r>
            <a:r>
              <a:rPr lang="en-US" baseline="0" dirty="0" err="1" smtClean="0"/>
              <a:t>businness</a:t>
            </a:r>
            <a:r>
              <a:rPr lang="en-US" baseline="0" dirty="0" smtClean="0"/>
              <a:t> magnate but not a devotee</a:t>
            </a:r>
          </a:p>
          <a:p>
            <a:pPr marL="228600" indent="-228600">
              <a:buAutoNum type="arabicPeriod" startAt="2"/>
            </a:pPr>
            <a:r>
              <a:rPr lang="en-US" baseline="0" dirty="0" smtClean="0"/>
              <a:t>D tried but failed from b to end. End greatest of all successes by forceful instructions</a:t>
            </a:r>
            <a:endParaRPr lang="en-US" dirty="0" smtClean="0"/>
          </a:p>
          <a:p>
            <a:pPr marL="0" indent="0">
              <a:buNone/>
            </a:pPr>
            <a:r>
              <a:rPr lang="en-US" dirty="0" smtClean="0"/>
              <a:t>4.</a:t>
            </a:r>
            <a:r>
              <a:rPr lang="en-US" baseline="0" dirty="0" smtClean="0"/>
              <a:t>  </a:t>
            </a:r>
            <a:r>
              <a:rPr lang="en-US" dirty="0" smtClean="0"/>
              <a:t>Cloud gi</a:t>
            </a:r>
            <a:r>
              <a:rPr lang="en-US" baseline="0" dirty="0" smtClean="0"/>
              <a:t>ves rains and vegetation, but everything will vanish except sky.</a:t>
            </a:r>
          </a:p>
          <a:p>
            <a:pPr marL="0" indent="0">
              <a:buNone/>
            </a:pPr>
            <a:r>
              <a:rPr lang="en-US" baseline="0" dirty="0" smtClean="0"/>
              <a:t>         -  Foolish attracted to temporary cloud</a:t>
            </a:r>
          </a:p>
          <a:p>
            <a:pPr marL="0" indent="0">
              <a:buNone/>
            </a:pPr>
            <a:r>
              <a:rPr lang="en-US" baseline="0" dirty="0" smtClean="0"/>
              <a:t>         -  Intelligent want eternal sky with </a:t>
            </a:r>
            <a:r>
              <a:rPr lang="en-US" baseline="0" dirty="0" err="1" smtClean="0"/>
              <a:t>variegatedness</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8</a:t>
            </a:fld>
            <a:endParaRPr lang="en-US"/>
          </a:p>
        </p:txBody>
      </p:sp>
    </p:spTree>
    <p:extLst>
      <p:ext uri="{BB962C8B-B14F-4D97-AF65-F5344CB8AC3E}">
        <p14:creationId xmlns:p14="http://schemas.microsoft.com/office/powerpoint/2010/main" val="3154380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err="1" smtClean="0"/>
              <a:t>Narottama</a:t>
            </a:r>
            <a:r>
              <a:rPr lang="en-US" dirty="0" smtClean="0"/>
              <a:t> das </a:t>
            </a:r>
            <a:r>
              <a:rPr lang="en-US" dirty="0" err="1" smtClean="0"/>
              <a:t>thakur’s</a:t>
            </a:r>
            <a:r>
              <a:rPr lang="en-US" dirty="0" smtClean="0"/>
              <a:t> song, </a:t>
            </a:r>
            <a:r>
              <a:rPr lang="en-US" dirty="0" err="1" smtClean="0"/>
              <a:t>Bvt</a:t>
            </a:r>
            <a:r>
              <a:rPr lang="en-US" dirty="0" smtClean="0"/>
              <a:t> also.</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9</a:t>
            </a:fld>
            <a:endParaRPr lang="en-US"/>
          </a:p>
        </p:txBody>
      </p:sp>
    </p:spTree>
    <p:extLst>
      <p:ext uri="{BB962C8B-B14F-4D97-AF65-F5344CB8AC3E}">
        <p14:creationId xmlns:p14="http://schemas.microsoft.com/office/powerpoint/2010/main" val="3154380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CCA4B89C-CEEC-4E39-B2C3-7C6F728900C2}" type="datetimeFigureOut">
              <a:rPr lang="en-US"/>
              <a:pPr>
                <a:defRPr/>
              </a:pPr>
              <a:t>3/23/2012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2AB365F-7A1B-4859-BEE5-81F2498BB6A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14272D6-A41F-425F-BE19-384124A8F0C6}" type="datetimeFigureOut">
              <a:rPr lang="en-US"/>
              <a:pPr>
                <a:defRPr/>
              </a:pPr>
              <a:t>3/23/2012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1780BC1-89B1-46EB-B808-E4EEE4FD4C0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C78F5F5-99EB-4B11-A9A7-F5B6BAEDA38C}" type="datetimeFigureOut">
              <a:rPr lang="en-US"/>
              <a:pPr>
                <a:defRPr/>
              </a:pPr>
              <a:t>3/23/2012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E0DAD95-C953-43A2-8D5E-39B09389502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6636F13-2002-4CF9-9CEE-142EE6A964D1}" type="datetimeFigureOut">
              <a:rPr lang="en-US"/>
              <a:pPr>
                <a:defRPr/>
              </a:pPr>
              <a:t>3/23/2012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D4B03B2-044E-4373-B960-D93B41193BF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8173A4FE-0EDD-4C6A-BA96-387057F87CEF}" type="datetimeFigureOut">
              <a:rPr lang="en-US"/>
              <a:pPr>
                <a:defRPr/>
              </a:pPr>
              <a:t>3/23/2012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A54BF8B-3CBB-465A-A78F-133F869DD56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D2FC9A5-4AAC-43C4-B83D-93628E0E3916}" type="datetimeFigureOut">
              <a:rPr lang="en-US"/>
              <a:pPr>
                <a:defRPr/>
              </a:pPr>
              <a:t>3/23/2012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09F11FC9-483D-4673-A68D-4726D65FB59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1A51912A-3292-4F8C-855F-DA2AABF4F3C1}" type="datetimeFigureOut">
              <a:rPr lang="en-US"/>
              <a:pPr>
                <a:defRPr/>
              </a:pPr>
              <a:t>3/23/2012</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7BAF38B9-C2FC-4B73-904B-2D8EF64F4E4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1F8D97A1-0EC3-4A2F-A324-E162864D9FB9}" type="datetimeFigureOut">
              <a:rPr lang="en-US"/>
              <a:pPr>
                <a:defRPr/>
              </a:pPr>
              <a:t>3/23/2012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9FF07DC2-E6F4-4C42-AE4A-DD06A61505F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E93E0D42-0DD4-4802-806D-4B42F8A98E98}" type="datetimeFigureOut">
              <a:rPr lang="en-US"/>
              <a:pPr>
                <a:defRPr/>
              </a:pPr>
              <a:t>3/23/2012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FB332410-0675-4FC6-B12D-7B6ABD0840E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8BC437F8-6B2E-4D85-9189-5141F10FBB6B}" type="datetimeFigureOut">
              <a:rPr lang="en-US"/>
              <a:pPr>
                <a:defRPr/>
              </a:pPr>
              <a:t>3/23/2012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0C8711A-9760-4AB2-97D6-8D4A4D28B29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3ABCB451-F170-4609-96A5-A1945BA1E192}" type="datetimeFigureOut">
              <a:rPr lang="en-US"/>
              <a:pPr>
                <a:defRPr/>
              </a:pPr>
              <a:t>3/23/2012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9EAE399-FBA5-47C3-98CE-916E4E71257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5E9EFF">
                <a:alpha val="79000"/>
              </a:srgbClr>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cs typeface="+mn-cs"/>
              </a:defRPr>
            </a:lvl1pPr>
          </a:lstStyle>
          <a:p>
            <a:pPr>
              <a:defRPr/>
            </a:pPr>
            <a:fld id="{34F65A07-4DD3-4A9C-A43E-4AF1470B0B7E}" type="datetimeFigureOut">
              <a:rPr lang="en-US"/>
              <a:pPr>
                <a:defRPr/>
              </a:pPr>
              <a:t>3/23/2012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cs typeface="+mn-cs"/>
              </a:defRPr>
            </a:lvl1pPr>
          </a:lstStyle>
          <a:p>
            <a:pPr>
              <a:defRPr/>
            </a:pPr>
            <a:fld id="{21C48F38-A612-48DF-82BC-B4FE603542C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2057400"/>
            <a:ext cx="5562600" cy="2590800"/>
          </a:xfrm>
        </p:spPr>
        <p:txBody>
          <a:bodyPr>
            <a:normAutofit fontScale="90000"/>
          </a:bodyPr>
          <a:lstStyle/>
          <a:p>
            <a:pPr fontAlgn="auto">
              <a:spcAft>
                <a:spcPts val="0"/>
              </a:spcAft>
              <a:defRPr/>
            </a:pPr>
            <a:r>
              <a:rPr lang="en-US" dirty="0" smtClean="0">
                <a:solidFill>
                  <a:schemeClr val="bg2"/>
                </a:solidFill>
              </a:rPr>
              <a:t>  </a:t>
            </a:r>
            <a:r>
              <a:rPr lang="en-US" dirty="0" err="1" smtClean="0">
                <a:solidFill>
                  <a:schemeClr val="bg2"/>
                </a:solidFill>
              </a:rPr>
              <a:t>Srimad</a:t>
            </a:r>
            <a:r>
              <a:rPr lang="en-US" dirty="0" smtClean="0">
                <a:solidFill>
                  <a:schemeClr val="bg2"/>
                </a:solidFill>
              </a:rPr>
              <a:t>         </a:t>
            </a:r>
            <a:br>
              <a:rPr lang="en-US" dirty="0" smtClean="0">
                <a:solidFill>
                  <a:schemeClr val="bg2"/>
                </a:solidFill>
              </a:rPr>
            </a:br>
            <a:r>
              <a:rPr lang="en-US" dirty="0" smtClean="0">
                <a:solidFill>
                  <a:schemeClr val="bg2"/>
                </a:solidFill>
              </a:rPr>
              <a:t>    </a:t>
            </a:r>
            <a:r>
              <a:rPr lang="en-US" dirty="0" err="1" smtClean="0">
                <a:solidFill>
                  <a:schemeClr val="bg2"/>
                </a:solidFill>
              </a:rPr>
              <a:t>bhagavataM</a:t>
            </a:r>
            <a:r>
              <a:rPr lang="en-US" dirty="0" smtClean="0">
                <a:solidFill>
                  <a:schemeClr val="bg2"/>
                </a:solidFill>
              </a:rPr>
              <a:t/>
            </a:r>
            <a:br>
              <a:rPr lang="en-US" dirty="0" smtClean="0">
                <a:solidFill>
                  <a:schemeClr val="bg2"/>
                </a:solidFill>
              </a:rPr>
            </a:br>
            <a:r>
              <a:rPr lang="en-US" dirty="0" smtClean="0"/>
              <a:t> </a:t>
            </a:r>
            <a:br>
              <a:rPr lang="en-US" dirty="0" smtClean="0"/>
            </a:br>
            <a:r>
              <a:rPr lang="en-US" dirty="0" smtClean="0"/>
              <a:t>    </a:t>
            </a:r>
            <a:r>
              <a:rPr lang="en-US" dirty="0" smtClean="0">
                <a:solidFill>
                  <a:schemeClr val="bg2"/>
                </a:solidFill>
              </a:rPr>
              <a:t>1.13.29 – 37</a:t>
            </a:r>
            <a:endParaRPr lang="en-US" dirty="0">
              <a:solidFill>
                <a:schemeClr val="bg2"/>
              </a:solidFill>
            </a:endParaRPr>
          </a:p>
        </p:txBody>
      </p:sp>
      <p:sp>
        <p:nvSpPr>
          <p:cNvPr id="3" name="Subtitle 2"/>
          <p:cNvSpPr>
            <a:spLocks noGrp="1"/>
          </p:cNvSpPr>
          <p:nvPr>
            <p:ph type="subTitle" idx="1"/>
          </p:nvPr>
        </p:nvSpPr>
        <p:spPr>
          <a:xfrm rot="10138737" flipH="1">
            <a:off x="1374775" y="5634038"/>
            <a:ext cx="46038" cy="68262"/>
          </a:xfrm>
        </p:spPr>
        <p:txBody>
          <a:bodyPr>
            <a:normAutofit fontScale="25000" lnSpcReduction="20000"/>
          </a:bodyPr>
          <a:lstStyle/>
          <a:p>
            <a:pPr fontAlgn="auto">
              <a:spcAft>
                <a:spcPts val="0"/>
              </a:spcAft>
              <a:buClr>
                <a:schemeClr val="tx1">
                  <a:shade val="95000"/>
                </a:schemeClr>
              </a:buClr>
              <a:buFont typeface="Wingdings 2"/>
              <a:buNone/>
              <a:defRPr/>
            </a:pPr>
            <a:endParaRPr lang="en-US" dirty="0">
              <a:effectLst>
                <a:outerShdw blurRad="50800" dist="38100" dir="5400000" algn="t" rotWithShape="0">
                  <a:prstClr val="black">
                    <a:alpha val="40000"/>
                  </a:prstClr>
                </a:outerShdw>
              </a:effectLst>
            </a:endParaRPr>
          </a:p>
        </p:txBody>
      </p:sp>
      <p:pic>
        <p:nvPicPr>
          <p:cNvPr id="2052" name="Picture 2" descr="Sages at Naimisharanya."/>
          <p:cNvPicPr>
            <a:picLocks noChangeAspect="1" noChangeArrowheads="1"/>
          </p:cNvPicPr>
          <p:nvPr/>
        </p:nvPicPr>
        <p:blipFill>
          <a:blip r:embed="rId3" cstate="print"/>
          <a:srcRect/>
          <a:stretch>
            <a:fillRect/>
          </a:stretch>
        </p:blipFill>
        <p:spPr bwMode="auto">
          <a:xfrm>
            <a:off x="304800" y="914400"/>
            <a:ext cx="3846513" cy="4876800"/>
          </a:xfrm>
          <a:prstGeom prst="rect">
            <a:avLst/>
          </a:prstGeom>
          <a:noFill/>
          <a:ln w="9525">
            <a:noFill/>
            <a:miter lim="800000"/>
            <a:headEnd/>
            <a:tailEnd/>
          </a:ln>
        </p:spPr>
      </p:pic>
      <p:sp>
        <p:nvSpPr>
          <p:cNvPr id="6" name="Rectangle 5"/>
          <p:cNvSpPr/>
          <p:nvPr/>
        </p:nvSpPr>
        <p:spPr>
          <a:xfrm>
            <a:off x="4648200" y="4876800"/>
            <a:ext cx="3977372" cy="677108"/>
          </a:xfrm>
          <a:prstGeom prst="rect">
            <a:avLst/>
          </a:prstGeom>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136525" indent="0" algn="ctr">
              <a:buNone/>
            </a:pPr>
            <a:r>
              <a:rPr lang="en-US" sz="3800" b="1" cap="all" dirty="0" smtClean="0">
                <a:ln w="6350">
                  <a:noFill/>
                </a:ln>
                <a:solidFill>
                  <a:srgbClr val="7030A0"/>
                </a:solidFill>
                <a:effectLst>
                  <a:outerShdw blurRad="127000" dist="200000" dir="2700000" algn="tl" rotWithShape="0">
                    <a:srgbClr val="000000">
                      <a:alpha val="30000"/>
                    </a:srgbClr>
                  </a:outerShdw>
                </a:effectLst>
                <a:latin typeface="+mj-lt"/>
                <a:ea typeface="+mj-ea"/>
                <a:cs typeface="+mj-cs"/>
              </a:rPr>
              <a:t>SADHU SANGA</a:t>
            </a:r>
            <a:endParaRPr lang="en-US" sz="3800" b="1" cap="all" dirty="0">
              <a:ln w="6350">
                <a:noFill/>
              </a:ln>
              <a:solidFill>
                <a:srgbClr val="7030A0"/>
              </a:solidFill>
              <a:effectLst>
                <a:outerShdw blurRad="127000" dist="200000" dir="2700000" algn="tl" rotWithShape="0">
                  <a:srgbClr val="000000">
                    <a:alpha val="30000"/>
                  </a:srgbClr>
                </a:outerShdw>
              </a:effectLst>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3276600"/>
          </a:xfrm>
        </p:spPr>
        <p:txBody>
          <a:bodyPr/>
          <a:lstStyle/>
          <a:p>
            <a:pPr marL="136525" indent="0" algn="ctr">
              <a:buNone/>
            </a:pPr>
            <a:r>
              <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SB </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1.13.30</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patià prayäntaà subalasya putré</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pati-vratä cänujagäma sädhvé</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himälayaà nyasta-daëòa-praharñaà</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manasvinäm iva sat-samprahäraù</a:t>
            </a:r>
            <a:endParaRPr lang="en-US" dirty="0">
              <a:solidFill>
                <a:srgbClr val="7030A0"/>
              </a:solidFill>
            </a:endParaRPr>
          </a:p>
        </p:txBody>
      </p:sp>
      <p:sp>
        <p:nvSpPr>
          <p:cNvPr id="4" name="Content Placeholder 2"/>
          <p:cNvSpPr txBox="1">
            <a:spLocks/>
          </p:cNvSpPr>
          <p:nvPr/>
        </p:nvSpPr>
        <p:spPr bwMode="auto">
          <a:xfrm>
            <a:off x="304800" y="3657600"/>
            <a:ext cx="8686800"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None/>
            </a:pPr>
            <a:r>
              <a:rPr lang="en-US" b="1" i="1" dirty="0">
                <a:solidFill>
                  <a:srgbClr val="7030A0"/>
                </a:solidFill>
                <a:latin typeface="Balaram" pitchFamily="2" charset="0"/>
              </a:rPr>
              <a:t>The gentle and chaste </a:t>
            </a:r>
            <a:r>
              <a:rPr lang="en-US" b="1" i="1" dirty="0" err="1">
                <a:solidFill>
                  <a:srgbClr val="7030A0"/>
                </a:solidFill>
                <a:latin typeface="Balaram" pitchFamily="2" charset="0"/>
              </a:rPr>
              <a:t>Gändhäré</a:t>
            </a:r>
            <a:r>
              <a:rPr lang="en-US" b="1" i="1" dirty="0">
                <a:solidFill>
                  <a:srgbClr val="7030A0"/>
                </a:solidFill>
                <a:latin typeface="Balaram" pitchFamily="2" charset="0"/>
              </a:rPr>
              <a:t>, who was the </a:t>
            </a:r>
            <a:r>
              <a:rPr lang="en-US" b="1" i="1" dirty="0" smtClean="0">
                <a:solidFill>
                  <a:srgbClr val="7030A0"/>
                </a:solidFill>
                <a:latin typeface="Balaram" pitchFamily="2" charset="0"/>
              </a:rPr>
              <a:t>daughter</a:t>
            </a:r>
          </a:p>
          <a:p>
            <a:pPr>
              <a:buNone/>
            </a:pPr>
            <a:r>
              <a:rPr lang="en-US" b="1" i="1" dirty="0" smtClean="0">
                <a:solidFill>
                  <a:srgbClr val="7030A0"/>
                </a:solidFill>
                <a:latin typeface="Balaram" pitchFamily="2" charset="0"/>
              </a:rPr>
              <a:t>of </a:t>
            </a:r>
            <a:r>
              <a:rPr lang="en-US" b="1" i="1" dirty="0">
                <a:solidFill>
                  <a:srgbClr val="7030A0"/>
                </a:solidFill>
                <a:latin typeface="Balaram" pitchFamily="2" charset="0"/>
              </a:rPr>
              <a:t>King </a:t>
            </a:r>
            <a:r>
              <a:rPr lang="en-US" b="1" i="1" dirty="0" err="1">
                <a:solidFill>
                  <a:srgbClr val="7030A0"/>
                </a:solidFill>
                <a:latin typeface="Balaram" pitchFamily="2" charset="0"/>
              </a:rPr>
              <a:t>Subala</a:t>
            </a:r>
            <a:r>
              <a:rPr lang="en-US" b="1" i="1" dirty="0">
                <a:solidFill>
                  <a:srgbClr val="7030A0"/>
                </a:solidFill>
                <a:latin typeface="Balaram" pitchFamily="2" charset="0"/>
              </a:rPr>
              <a:t> of Kandahar [or </a:t>
            </a:r>
            <a:r>
              <a:rPr lang="en-US" b="1" i="1" dirty="0" err="1">
                <a:solidFill>
                  <a:srgbClr val="7030A0"/>
                </a:solidFill>
                <a:latin typeface="Balaram" pitchFamily="2" charset="0"/>
              </a:rPr>
              <a:t>Gändhära</a:t>
            </a:r>
            <a:r>
              <a:rPr lang="en-US" b="1" i="1" dirty="0">
                <a:solidFill>
                  <a:srgbClr val="7030A0"/>
                </a:solidFill>
                <a:latin typeface="Balaram" pitchFamily="2" charset="0"/>
              </a:rPr>
              <a:t>], followed </a:t>
            </a:r>
            <a:r>
              <a:rPr lang="en-US" b="1" i="1" dirty="0" smtClean="0">
                <a:solidFill>
                  <a:srgbClr val="7030A0"/>
                </a:solidFill>
                <a:latin typeface="Balaram" pitchFamily="2" charset="0"/>
              </a:rPr>
              <a:t>her</a:t>
            </a:r>
          </a:p>
          <a:p>
            <a:pPr>
              <a:buNone/>
            </a:pPr>
            <a:r>
              <a:rPr lang="en-US" b="1" i="1" dirty="0" smtClean="0">
                <a:solidFill>
                  <a:srgbClr val="7030A0"/>
                </a:solidFill>
                <a:latin typeface="Balaram" pitchFamily="2" charset="0"/>
              </a:rPr>
              <a:t>husband</a:t>
            </a:r>
            <a:r>
              <a:rPr lang="en-US" b="1" i="1" dirty="0">
                <a:solidFill>
                  <a:srgbClr val="7030A0"/>
                </a:solidFill>
                <a:latin typeface="Balaram" pitchFamily="2" charset="0"/>
              </a:rPr>
              <a:t>, seeing that he was going to the </a:t>
            </a:r>
            <a:r>
              <a:rPr lang="en-US" b="1" i="1" dirty="0">
                <a:solidFill>
                  <a:schemeClr val="bg1"/>
                </a:solidFill>
                <a:latin typeface="Balaram" pitchFamily="2" charset="0"/>
              </a:rPr>
              <a:t>Himalaya </a:t>
            </a:r>
            <a:endParaRPr lang="en-US" b="1" i="1" dirty="0" smtClean="0">
              <a:solidFill>
                <a:schemeClr val="bg1"/>
              </a:solidFill>
              <a:latin typeface="Balaram" pitchFamily="2" charset="0"/>
            </a:endParaRPr>
          </a:p>
          <a:p>
            <a:pPr>
              <a:buNone/>
            </a:pPr>
            <a:r>
              <a:rPr lang="en-US" b="1" i="1" dirty="0" smtClean="0">
                <a:solidFill>
                  <a:srgbClr val="7030A0"/>
                </a:solidFill>
                <a:latin typeface="Balaram" pitchFamily="2" charset="0"/>
              </a:rPr>
              <a:t>Mountains</a:t>
            </a:r>
            <a:r>
              <a:rPr lang="en-US" b="1" i="1" dirty="0">
                <a:solidFill>
                  <a:srgbClr val="7030A0"/>
                </a:solidFill>
                <a:latin typeface="Balaram" pitchFamily="2" charset="0"/>
              </a:rPr>
              <a:t>, which are the delight of those who </a:t>
            </a:r>
            <a:r>
              <a:rPr lang="en-US" b="1" i="1" dirty="0" smtClean="0">
                <a:solidFill>
                  <a:srgbClr val="7030A0"/>
                </a:solidFill>
                <a:latin typeface="Balaram" pitchFamily="2" charset="0"/>
              </a:rPr>
              <a:t>have</a:t>
            </a:r>
          </a:p>
          <a:p>
            <a:pPr>
              <a:buNone/>
            </a:pPr>
            <a:r>
              <a:rPr lang="en-US" b="1" i="1" dirty="0" smtClean="0">
                <a:solidFill>
                  <a:srgbClr val="7030A0"/>
                </a:solidFill>
                <a:latin typeface="Balaram" pitchFamily="2" charset="0"/>
              </a:rPr>
              <a:t>accepted </a:t>
            </a:r>
            <a:r>
              <a:rPr lang="en-US" b="1" i="1" dirty="0">
                <a:solidFill>
                  <a:srgbClr val="7030A0"/>
                </a:solidFill>
                <a:latin typeface="Balaram" pitchFamily="2" charset="0"/>
              </a:rPr>
              <a:t>the staff of the renounced order like fighters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who </a:t>
            </a:r>
            <a:r>
              <a:rPr lang="en-US" b="1" i="1" dirty="0">
                <a:solidFill>
                  <a:srgbClr val="7030A0"/>
                </a:solidFill>
                <a:latin typeface="Balaram" pitchFamily="2" charset="0"/>
              </a:rPr>
              <a:t>have accepted a good lashing from the enemy.</a:t>
            </a:r>
            <a:endParaRPr lang="en-US" dirty="0" smtClean="0"/>
          </a:p>
        </p:txBody>
      </p:sp>
    </p:spTree>
    <p:extLst>
      <p:ext uri="{BB962C8B-B14F-4D97-AF65-F5344CB8AC3E}">
        <p14:creationId xmlns:p14="http://schemas.microsoft.com/office/powerpoint/2010/main" val="1758666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534400" cy="762000"/>
          </a:xfrm>
        </p:spPr>
        <p:txBody>
          <a:bodyPr/>
          <a:lstStyle/>
          <a:p>
            <a:pPr marL="136525" indent="0">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1.13.30 </a:t>
            </a:r>
            <a:r>
              <a:rPr lang="en-US" sz="3600" b="1" dirty="0" err="1"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Gandhari</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 – Ideal wife</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4" name="Content Placeholder 2"/>
          <p:cNvSpPr txBox="1">
            <a:spLocks/>
          </p:cNvSpPr>
          <p:nvPr/>
        </p:nvSpPr>
        <p:spPr bwMode="auto">
          <a:xfrm>
            <a:off x="228600" y="914400"/>
            <a:ext cx="8686800" cy="2362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r>
              <a:rPr lang="en-US" dirty="0" smtClean="0">
                <a:solidFill>
                  <a:srgbClr val="7030A0"/>
                </a:solidFill>
                <a:latin typeface="Balaram" pitchFamily="2" charset="0"/>
              </a:rPr>
              <a:t>Chaste </a:t>
            </a:r>
            <a:r>
              <a:rPr lang="en-US" dirty="0" err="1" smtClean="0">
                <a:solidFill>
                  <a:srgbClr val="7030A0"/>
                </a:solidFill>
                <a:latin typeface="Balaram" pitchFamily="2" charset="0"/>
              </a:rPr>
              <a:t>Gandhari</a:t>
            </a:r>
            <a:r>
              <a:rPr lang="en-US" dirty="0" smtClean="0">
                <a:solidFill>
                  <a:srgbClr val="7030A0"/>
                </a:solidFill>
                <a:latin typeface="Balaram" pitchFamily="2" charset="0"/>
              </a:rPr>
              <a:t> follows</a:t>
            </a:r>
          </a:p>
          <a:p>
            <a:r>
              <a:rPr lang="en-US" dirty="0" smtClean="0">
                <a:solidFill>
                  <a:srgbClr val="7030A0"/>
                </a:solidFill>
                <a:latin typeface="Balaram" pitchFamily="2" charset="0"/>
              </a:rPr>
              <a:t>Examples of ideal wives</a:t>
            </a:r>
          </a:p>
          <a:p>
            <a:pPr marL="136525" indent="0">
              <a:buNone/>
            </a:pPr>
            <a:r>
              <a:rPr lang="en-US" dirty="0" smtClean="0">
                <a:solidFill>
                  <a:srgbClr val="7030A0"/>
                </a:solidFill>
                <a:latin typeface="Balaram" pitchFamily="2" charset="0"/>
              </a:rPr>
              <a:t>         </a:t>
            </a:r>
            <a:r>
              <a:rPr lang="en-US" sz="2000" dirty="0" smtClean="0">
                <a:solidFill>
                  <a:srgbClr val="7030A0"/>
                </a:solidFill>
                <a:latin typeface="Balaram" pitchFamily="2" charset="0"/>
              </a:rPr>
              <a:t>-   </a:t>
            </a:r>
            <a:r>
              <a:rPr lang="en-US" sz="2000" dirty="0" err="1" smtClean="0">
                <a:solidFill>
                  <a:srgbClr val="7030A0"/>
                </a:solidFill>
                <a:latin typeface="Balaram" pitchFamily="2" charset="0"/>
              </a:rPr>
              <a:t>Sitadevi</a:t>
            </a:r>
            <a:endParaRPr lang="en-US" sz="2000" dirty="0">
              <a:solidFill>
                <a:srgbClr val="7030A0"/>
              </a:solidFill>
              <a:latin typeface="Balaram" pitchFamily="2" charset="0"/>
            </a:endParaRPr>
          </a:p>
          <a:p>
            <a:pPr marL="136525" indent="0">
              <a:buNone/>
            </a:pPr>
            <a:r>
              <a:rPr lang="en-US" sz="2000" dirty="0">
                <a:solidFill>
                  <a:srgbClr val="7030A0"/>
                </a:solidFill>
                <a:latin typeface="Balaram" pitchFamily="2" charset="0"/>
              </a:rPr>
              <a:t>         </a:t>
            </a:r>
            <a:r>
              <a:rPr lang="en-US" sz="2000" dirty="0" smtClean="0">
                <a:solidFill>
                  <a:srgbClr val="7030A0"/>
                </a:solidFill>
                <a:latin typeface="Balaram" pitchFamily="2" charset="0"/>
              </a:rPr>
              <a:t>    -   </a:t>
            </a:r>
            <a:r>
              <a:rPr lang="en-US" sz="2000" dirty="0" err="1" smtClean="0">
                <a:solidFill>
                  <a:srgbClr val="7030A0"/>
                </a:solidFill>
                <a:latin typeface="Balaram" pitchFamily="2" charset="0"/>
              </a:rPr>
              <a:t>Savithri</a:t>
            </a:r>
            <a:endParaRPr lang="en-US" sz="2000" dirty="0" smtClean="0">
              <a:solidFill>
                <a:srgbClr val="7030A0"/>
              </a:solidFill>
              <a:latin typeface="Balaram" pitchFamily="2" charset="0"/>
            </a:endParaRPr>
          </a:p>
          <a:p>
            <a:pPr marL="136525" indent="0">
              <a:buNone/>
            </a:pPr>
            <a:r>
              <a:rPr lang="en-US" sz="2000" dirty="0">
                <a:solidFill>
                  <a:srgbClr val="7030A0"/>
                </a:solidFill>
                <a:latin typeface="Balaram" pitchFamily="2" charset="0"/>
              </a:rPr>
              <a:t> </a:t>
            </a:r>
            <a:r>
              <a:rPr lang="en-US" sz="2000" dirty="0" smtClean="0">
                <a:solidFill>
                  <a:srgbClr val="7030A0"/>
                </a:solidFill>
                <a:latin typeface="Balaram" pitchFamily="2" charset="0"/>
              </a:rPr>
              <a:t>            -   </a:t>
            </a:r>
            <a:r>
              <a:rPr lang="en-US" sz="2000" dirty="0" err="1" smtClean="0">
                <a:solidFill>
                  <a:srgbClr val="7030A0"/>
                </a:solidFill>
                <a:latin typeface="Balaram" pitchFamily="2" charset="0"/>
              </a:rPr>
              <a:t>Pishima</a:t>
            </a:r>
            <a:endParaRPr lang="en-US" dirty="0" smtClean="0">
              <a:solidFill>
                <a:srgbClr val="7030A0"/>
              </a:solidFill>
              <a:latin typeface="Balaram" pitchFamily="2" charset="0"/>
            </a:endParaRPr>
          </a:p>
          <a:p>
            <a:pPr marL="136525" indent="0">
              <a:buNone/>
            </a:pPr>
            <a:endParaRPr lang="en-US" dirty="0">
              <a:solidFill>
                <a:srgbClr val="7030A0"/>
              </a:solidFill>
              <a:latin typeface="Balaram" pitchFamily="2" charset="0"/>
            </a:endParaRPr>
          </a:p>
        </p:txBody>
      </p:sp>
      <p:sp>
        <p:nvSpPr>
          <p:cNvPr id="5" name="TextBox 4"/>
          <p:cNvSpPr txBox="1">
            <a:spLocks noChangeArrowheads="1"/>
          </p:cNvSpPr>
          <p:nvPr/>
        </p:nvSpPr>
        <p:spPr bwMode="auto">
          <a:xfrm>
            <a:off x="457200" y="3505200"/>
            <a:ext cx="8229600" cy="3046988"/>
          </a:xfrm>
          <a:prstGeom prst="rect">
            <a:avLst/>
          </a:prstGeom>
          <a:solidFill>
            <a:schemeClr val="tx1"/>
          </a:solidFill>
          <a:ln w="9525">
            <a:noFill/>
            <a:miter lim="800000"/>
            <a:headEnd/>
            <a:tailEnd/>
          </a:ln>
        </p:spPr>
        <p:txBody>
          <a:bodyPr wrap="square">
            <a:spAutoFit/>
          </a:bodyPr>
          <a:lstStyle/>
          <a:p>
            <a:r>
              <a:rPr lang="en-US" sz="2400" dirty="0">
                <a:solidFill>
                  <a:schemeClr val="bg1"/>
                </a:solidFill>
                <a:latin typeface="Balaram" pitchFamily="2" charset="0"/>
              </a:rPr>
              <a:t>“Instructions for the renounced order of life were imparted to </a:t>
            </a:r>
            <a:r>
              <a:rPr lang="en-US" sz="2400" dirty="0" err="1">
                <a:solidFill>
                  <a:schemeClr val="bg1"/>
                </a:solidFill>
                <a:latin typeface="Balaram" pitchFamily="2" charset="0"/>
              </a:rPr>
              <a:t>Dhåtaräñöra</a:t>
            </a:r>
            <a:r>
              <a:rPr lang="en-US" sz="2400" dirty="0">
                <a:solidFill>
                  <a:schemeClr val="bg1"/>
                </a:solidFill>
                <a:latin typeface="Balaram" pitchFamily="2" charset="0"/>
              </a:rPr>
              <a:t> by </a:t>
            </a:r>
            <a:r>
              <a:rPr lang="en-US" sz="2400" dirty="0" err="1">
                <a:solidFill>
                  <a:schemeClr val="bg1"/>
                </a:solidFill>
                <a:latin typeface="Balaram" pitchFamily="2" charset="0"/>
              </a:rPr>
              <a:t>Vidura</a:t>
            </a:r>
            <a:r>
              <a:rPr lang="en-US" sz="2400" dirty="0">
                <a:solidFill>
                  <a:schemeClr val="bg1"/>
                </a:solidFill>
                <a:latin typeface="Balaram" pitchFamily="2" charset="0"/>
              </a:rPr>
              <a:t>, and </a:t>
            </a:r>
            <a:r>
              <a:rPr lang="en-US" sz="2400" dirty="0" err="1">
                <a:solidFill>
                  <a:schemeClr val="bg1"/>
                </a:solidFill>
                <a:latin typeface="Balaram" pitchFamily="2" charset="0"/>
              </a:rPr>
              <a:t>Gändhäré</a:t>
            </a:r>
            <a:r>
              <a:rPr lang="en-US" sz="2400" dirty="0">
                <a:solidFill>
                  <a:schemeClr val="bg1"/>
                </a:solidFill>
                <a:latin typeface="Balaram" pitchFamily="2" charset="0"/>
              </a:rPr>
              <a:t> was by the side of her husband. But he did not ask her to follow him because he was at that time fully determined, like a great warrior who faces all kinds of dangers in the battlefield. He was no longer attracted to so-called wife or relatives, and he decided to start alone, but as a chaste lady </a:t>
            </a:r>
            <a:r>
              <a:rPr lang="en-US" sz="2400" dirty="0" err="1">
                <a:solidFill>
                  <a:schemeClr val="bg1"/>
                </a:solidFill>
                <a:latin typeface="Balaram" pitchFamily="2" charset="0"/>
              </a:rPr>
              <a:t>Gändhäré</a:t>
            </a:r>
            <a:r>
              <a:rPr lang="en-US" sz="2400" dirty="0">
                <a:solidFill>
                  <a:schemeClr val="bg1"/>
                </a:solidFill>
                <a:latin typeface="Balaram" pitchFamily="2" charset="0"/>
              </a:rPr>
              <a:t> decided to follow her husband till the last </a:t>
            </a:r>
            <a:r>
              <a:rPr lang="en-US" sz="2400" dirty="0" smtClean="0">
                <a:solidFill>
                  <a:schemeClr val="bg1"/>
                </a:solidFill>
                <a:latin typeface="Balaram" pitchFamily="2" charset="0"/>
              </a:rPr>
              <a:t>moment.”</a:t>
            </a:r>
            <a:endParaRPr lang="en-US" sz="2400" b="1" dirty="0">
              <a:solidFill>
                <a:schemeClr val="bg1"/>
              </a:solidFill>
              <a:latin typeface="Balaram" pitchFamily="2" charset="0"/>
            </a:endParaRPr>
          </a:p>
        </p:txBody>
      </p:sp>
    </p:spTree>
    <p:extLst>
      <p:ext uri="{BB962C8B-B14F-4D97-AF65-F5344CB8AC3E}">
        <p14:creationId xmlns:p14="http://schemas.microsoft.com/office/powerpoint/2010/main" val="139625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534400" cy="762000"/>
          </a:xfrm>
        </p:spPr>
        <p:txBody>
          <a:bodyPr/>
          <a:lstStyle/>
          <a:p>
            <a:pPr marL="136525" indent="0">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1.13.30 </a:t>
            </a:r>
            <a:r>
              <a:rPr lang="en-US" sz="3600" b="1" dirty="0" err="1"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Gandhari</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 – Ideal wife</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4" name="Content Placeholder 2"/>
          <p:cNvSpPr txBox="1">
            <a:spLocks/>
          </p:cNvSpPr>
          <p:nvPr/>
        </p:nvSpPr>
        <p:spPr bwMode="auto">
          <a:xfrm>
            <a:off x="228600" y="914400"/>
            <a:ext cx="86868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endParaRPr lang="en-US" dirty="0" smtClean="0">
              <a:solidFill>
                <a:srgbClr val="7030A0"/>
              </a:solidFill>
              <a:latin typeface="Balaram" pitchFamily="2" charset="0"/>
            </a:endParaRPr>
          </a:p>
          <a:p>
            <a:r>
              <a:rPr lang="en-US" dirty="0" smtClean="0">
                <a:solidFill>
                  <a:srgbClr val="7030A0"/>
                </a:solidFill>
                <a:latin typeface="Balaram" pitchFamily="2" charset="0"/>
              </a:rPr>
              <a:t>Why Himalayas?</a:t>
            </a:r>
          </a:p>
          <a:p>
            <a:pPr marL="136525" indent="0">
              <a:buNone/>
            </a:pPr>
            <a:r>
              <a:rPr lang="en-US" sz="2000" dirty="0" smtClean="0">
                <a:solidFill>
                  <a:srgbClr val="7030A0"/>
                </a:solidFill>
                <a:latin typeface="Balaram" pitchFamily="2" charset="0"/>
              </a:rPr>
              <a:t>             -   </a:t>
            </a:r>
            <a:r>
              <a:rPr lang="en-US" sz="2000" dirty="0" err="1" smtClean="0">
                <a:solidFill>
                  <a:srgbClr val="7030A0"/>
                </a:solidFill>
                <a:latin typeface="Balaram" pitchFamily="2" charset="0"/>
              </a:rPr>
              <a:t>Ekadandi</a:t>
            </a:r>
            <a:r>
              <a:rPr lang="en-US" sz="2000" dirty="0" smtClean="0">
                <a:solidFill>
                  <a:srgbClr val="7030A0"/>
                </a:solidFill>
                <a:latin typeface="Balaram" pitchFamily="2" charset="0"/>
              </a:rPr>
              <a:t> </a:t>
            </a:r>
            <a:r>
              <a:rPr lang="en-US" sz="2000" dirty="0" err="1" smtClean="0">
                <a:solidFill>
                  <a:srgbClr val="7030A0"/>
                </a:solidFill>
                <a:latin typeface="Balaram" pitchFamily="2" charset="0"/>
              </a:rPr>
              <a:t>svamis</a:t>
            </a:r>
            <a:r>
              <a:rPr lang="en-US" sz="2000" dirty="0" smtClean="0">
                <a:solidFill>
                  <a:srgbClr val="7030A0"/>
                </a:solidFill>
                <a:latin typeface="Balaram" pitchFamily="2" charset="0"/>
              </a:rPr>
              <a:t>  -  </a:t>
            </a:r>
            <a:r>
              <a:rPr lang="en-US" sz="2000" dirty="0" err="1" smtClean="0">
                <a:solidFill>
                  <a:srgbClr val="7030A0"/>
                </a:solidFill>
                <a:latin typeface="Balaram" pitchFamily="2" charset="0"/>
              </a:rPr>
              <a:t>Mayavadi</a:t>
            </a:r>
            <a:r>
              <a:rPr lang="en-US" sz="2000" dirty="0" smtClean="0">
                <a:solidFill>
                  <a:srgbClr val="7030A0"/>
                </a:solidFill>
                <a:latin typeface="Balaram" pitchFamily="2" charset="0"/>
              </a:rPr>
              <a:t> </a:t>
            </a:r>
            <a:r>
              <a:rPr lang="en-US" sz="2000" dirty="0" err="1" smtClean="0">
                <a:solidFill>
                  <a:srgbClr val="7030A0"/>
                </a:solidFill>
                <a:latin typeface="Balaram" pitchFamily="2" charset="0"/>
              </a:rPr>
              <a:t>sannyasis</a:t>
            </a:r>
            <a:r>
              <a:rPr lang="en-US" sz="2000" dirty="0" smtClean="0">
                <a:solidFill>
                  <a:srgbClr val="7030A0"/>
                </a:solidFill>
                <a:latin typeface="Balaram" pitchFamily="2" charset="0"/>
              </a:rPr>
              <a:t> </a:t>
            </a:r>
          </a:p>
          <a:p>
            <a:pPr marL="136525" indent="0">
              <a:buNone/>
            </a:pPr>
            <a:r>
              <a:rPr lang="en-US" sz="2000" dirty="0">
                <a:solidFill>
                  <a:srgbClr val="7030A0"/>
                </a:solidFill>
                <a:latin typeface="Balaram" pitchFamily="2" charset="0"/>
              </a:rPr>
              <a:t> </a:t>
            </a:r>
            <a:r>
              <a:rPr lang="en-US" sz="2000" dirty="0" smtClean="0">
                <a:solidFill>
                  <a:srgbClr val="7030A0"/>
                </a:solidFill>
                <a:latin typeface="Balaram" pitchFamily="2" charset="0"/>
              </a:rPr>
              <a:t>                       – Himalayas </a:t>
            </a:r>
          </a:p>
          <a:p>
            <a:pPr marL="136525" indent="0">
              <a:buNone/>
            </a:pPr>
            <a:r>
              <a:rPr lang="en-US" sz="2000" dirty="0">
                <a:solidFill>
                  <a:srgbClr val="7030A0"/>
                </a:solidFill>
                <a:latin typeface="Balaram" pitchFamily="2" charset="0"/>
              </a:rPr>
              <a:t> </a:t>
            </a:r>
            <a:r>
              <a:rPr lang="en-US" sz="2000" dirty="0" smtClean="0">
                <a:solidFill>
                  <a:srgbClr val="7030A0"/>
                </a:solidFill>
                <a:latin typeface="Balaram" pitchFamily="2" charset="0"/>
              </a:rPr>
              <a:t>                       – </a:t>
            </a:r>
            <a:r>
              <a:rPr lang="en-US" sz="2000" dirty="0" err="1" smtClean="0">
                <a:solidFill>
                  <a:srgbClr val="7030A0"/>
                </a:solidFill>
                <a:latin typeface="Balaram" pitchFamily="2" charset="0"/>
              </a:rPr>
              <a:t>Dhiras</a:t>
            </a:r>
            <a:endParaRPr lang="en-US" sz="2000" dirty="0" smtClean="0">
              <a:solidFill>
                <a:srgbClr val="7030A0"/>
              </a:solidFill>
              <a:latin typeface="Balaram" pitchFamily="2" charset="0"/>
            </a:endParaRPr>
          </a:p>
          <a:p>
            <a:pPr marL="136525" indent="0">
              <a:buNone/>
            </a:pPr>
            <a:r>
              <a:rPr lang="en-US" sz="2000" dirty="0">
                <a:solidFill>
                  <a:srgbClr val="7030A0"/>
                </a:solidFill>
                <a:latin typeface="Balaram" pitchFamily="2" charset="0"/>
              </a:rPr>
              <a:t> </a:t>
            </a:r>
            <a:r>
              <a:rPr lang="en-US" sz="2000" dirty="0" smtClean="0">
                <a:solidFill>
                  <a:srgbClr val="7030A0"/>
                </a:solidFill>
                <a:latin typeface="Balaram" pitchFamily="2" charset="0"/>
              </a:rPr>
              <a:t>            -   </a:t>
            </a:r>
            <a:r>
              <a:rPr lang="en-US" sz="2000" dirty="0" err="1" smtClean="0">
                <a:solidFill>
                  <a:srgbClr val="7030A0"/>
                </a:solidFill>
                <a:latin typeface="Balaram" pitchFamily="2" charset="0"/>
              </a:rPr>
              <a:t>Tridandi</a:t>
            </a:r>
            <a:r>
              <a:rPr lang="en-US" sz="2000" dirty="0" smtClean="0">
                <a:solidFill>
                  <a:srgbClr val="7030A0"/>
                </a:solidFill>
                <a:latin typeface="Balaram" pitchFamily="2" charset="0"/>
              </a:rPr>
              <a:t> </a:t>
            </a:r>
            <a:r>
              <a:rPr lang="en-US" sz="2000" dirty="0" err="1" smtClean="0">
                <a:solidFill>
                  <a:srgbClr val="7030A0"/>
                </a:solidFill>
                <a:latin typeface="Balaram" pitchFamily="2" charset="0"/>
              </a:rPr>
              <a:t>svamis</a:t>
            </a:r>
            <a:r>
              <a:rPr lang="en-US" sz="2000" dirty="0" smtClean="0">
                <a:solidFill>
                  <a:srgbClr val="7030A0"/>
                </a:solidFill>
                <a:latin typeface="Balaram" pitchFamily="2" charset="0"/>
              </a:rPr>
              <a:t> – </a:t>
            </a:r>
            <a:r>
              <a:rPr lang="en-US" sz="2000" dirty="0" err="1" smtClean="0">
                <a:solidFill>
                  <a:srgbClr val="7030A0"/>
                </a:solidFill>
                <a:latin typeface="Balaram" pitchFamily="2" charset="0"/>
              </a:rPr>
              <a:t>Vaisnava</a:t>
            </a:r>
            <a:r>
              <a:rPr lang="en-US" sz="2000" dirty="0" smtClean="0">
                <a:solidFill>
                  <a:srgbClr val="7030A0"/>
                </a:solidFill>
                <a:latin typeface="Balaram" pitchFamily="2" charset="0"/>
              </a:rPr>
              <a:t> </a:t>
            </a:r>
            <a:r>
              <a:rPr lang="en-US" sz="2000" dirty="0" err="1" smtClean="0">
                <a:solidFill>
                  <a:srgbClr val="7030A0"/>
                </a:solidFill>
                <a:latin typeface="Balaram" pitchFamily="2" charset="0"/>
              </a:rPr>
              <a:t>sannyasis</a:t>
            </a:r>
            <a:r>
              <a:rPr lang="en-US" sz="2000" dirty="0" smtClean="0">
                <a:solidFill>
                  <a:srgbClr val="7030A0"/>
                </a:solidFill>
                <a:latin typeface="Balaram" pitchFamily="2" charset="0"/>
              </a:rPr>
              <a:t> </a:t>
            </a:r>
          </a:p>
          <a:p>
            <a:pPr marL="136525" indent="0">
              <a:buNone/>
            </a:pPr>
            <a:r>
              <a:rPr lang="en-US" sz="2000" dirty="0">
                <a:solidFill>
                  <a:srgbClr val="7030A0"/>
                </a:solidFill>
                <a:latin typeface="Balaram" pitchFamily="2" charset="0"/>
              </a:rPr>
              <a:t> </a:t>
            </a:r>
            <a:r>
              <a:rPr lang="en-US" sz="2000" dirty="0" smtClean="0">
                <a:solidFill>
                  <a:srgbClr val="7030A0"/>
                </a:solidFill>
                <a:latin typeface="Balaram" pitchFamily="2" charset="0"/>
              </a:rPr>
              <a:t>                       – </a:t>
            </a:r>
            <a:r>
              <a:rPr lang="en-US" sz="2000" dirty="0" err="1" smtClean="0">
                <a:solidFill>
                  <a:srgbClr val="7030A0"/>
                </a:solidFill>
                <a:latin typeface="Balaram" pitchFamily="2" charset="0"/>
              </a:rPr>
              <a:t>Vrndavana</a:t>
            </a:r>
            <a:r>
              <a:rPr lang="en-US" sz="2000" dirty="0" smtClean="0">
                <a:solidFill>
                  <a:srgbClr val="7030A0"/>
                </a:solidFill>
                <a:latin typeface="Balaram" pitchFamily="2" charset="0"/>
              </a:rPr>
              <a:t> or </a:t>
            </a:r>
            <a:r>
              <a:rPr lang="en-US" sz="2000" dirty="0" err="1" smtClean="0">
                <a:solidFill>
                  <a:srgbClr val="7030A0"/>
                </a:solidFill>
                <a:latin typeface="Balaram" pitchFamily="2" charset="0"/>
              </a:rPr>
              <a:t>Puri</a:t>
            </a:r>
            <a:endParaRPr lang="en-US" sz="2000" dirty="0" smtClean="0">
              <a:solidFill>
                <a:srgbClr val="7030A0"/>
              </a:solidFill>
              <a:latin typeface="Balaram" pitchFamily="2" charset="0"/>
            </a:endParaRPr>
          </a:p>
          <a:p>
            <a:pPr marL="136525" indent="0">
              <a:buNone/>
            </a:pPr>
            <a:r>
              <a:rPr lang="en-US" sz="2000" dirty="0">
                <a:solidFill>
                  <a:srgbClr val="7030A0"/>
                </a:solidFill>
                <a:latin typeface="Balaram" pitchFamily="2" charset="0"/>
              </a:rPr>
              <a:t> </a:t>
            </a:r>
            <a:r>
              <a:rPr lang="en-US" sz="2000" dirty="0" smtClean="0">
                <a:solidFill>
                  <a:srgbClr val="7030A0"/>
                </a:solidFill>
                <a:latin typeface="Balaram" pitchFamily="2" charset="0"/>
              </a:rPr>
              <a:t>                       – </a:t>
            </a:r>
            <a:r>
              <a:rPr lang="en-US" sz="2000" dirty="0" err="1" smtClean="0">
                <a:solidFill>
                  <a:srgbClr val="7030A0"/>
                </a:solidFill>
                <a:latin typeface="Balaram" pitchFamily="2" charset="0"/>
              </a:rPr>
              <a:t>Narottamas</a:t>
            </a:r>
            <a:endParaRPr lang="en-US" sz="2000" dirty="0" smtClean="0">
              <a:solidFill>
                <a:srgbClr val="7030A0"/>
              </a:solidFill>
              <a:latin typeface="Balaram" pitchFamily="2" charset="0"/>
            </a:endParaRPr>
          </a:p>
          <a:p>
            <a:pPr marL="136525" indent="0">
              <a:buNone/>
            </a:pPr>
            <a:endParaRPr lang="en-US" dirty="0">
              <a:solidFill>
                <a:srgbClr val="7030A0"/>
              </a:solidFill>
              <a:latin typeface="Balaram" pitchFamily="2" charset="0"/>
            </a:endParaRPr>
          </a:p>
        </p:txBody>
      </p:sp>
    </p:spTree>
    <p:extLst>
      <p:ext uri="{BB962C8B-B14F-4D97-AF65-F5344CB8AC3E}">
        <p14:creationId xmlns:p14="http://schemas.microsoft.com/office/powerpoint/2010/main" val="222571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534400" cy="762000"/>
          </a:xfrm>
        </p:spPr>
        <p:txBody>
          <a:bodyPr/>
          <a:lstStyle/>
          <a:p>
            <a:pPr marL="136525" indent="0">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1.13.30 Ideal husband and wife</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4" name="Content Placeholder 2"/>
          <p:cNvSpPr txBox="1">
            <a:spLocks/>
          </p:cNvSpPr>
          <p:nvPr/>
        </p:nvSpPr>
        <p:spPr bwMode="auto">
          <a:xfrm>
            <a:off x="228600" y="914400"/>
            <a:ext cx="86868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r>
              <a:rPr lang="en-US" dirty="0" smtClean="0">
                <a:solidFill>
                  <a:srgbClr val="7030A0"/>
                </a:solidFill>
                <a:latin typeface="Balaram" pitchFamily="2" charset="0"/>
              </a:rPr>
              <a:t>Women are like children</a:t>
            </a:r>
          </a:p>
          <a:p>
            <a:r>
              <a:rPr lang="en-US" dirty="0" smtClean="0">
                <a:solidFill>
                  <a:srgbClr val="7030A0"/>
                </a:solidFill>
                <a:latin typeface="Balaram" pitchFamily="2" charset="0"/>
              </a:rPr>
              <a:t>Women naturally follow</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  Husband to provide protection and security</a:t>
            </a:r>
          </a:p>
          <a:p>
            <a:r>
              <a:rPr lang="en-US" dirty="0" smtClean="0">
                <a:solidFill>
                  <a:srgbClr val="7030A0"/>
                </a:solidFill>
                <a:latin typeface="Balaram" pitchFamily="2" charset="0"/>
              </a:rPr>
              <a:t>You be like </a:t>
            </a:r>
            <a:r>
              <a:rPr lang="en-US" dirty="0" err="1" smtClean="0">
                <a:solidFill>
                  <a:srgbClr val="7030A0"/>
                </a:solidFill>
                <a:latin typeface="Balaram" pitchFamily="2" charset="0"/>
              </a:rPr>
              <a:t>Sita</a:t>
            </a:r>
            <a:r>
              <a:rPr lang="en-US" dirty="0" smtClean="0">
                <a:solidFill>
                  <a:srgbClr val="7030A0"/>
                </a:solidFill>
                <a:latin typeface="Balaram" pitchFamily="2" charset="0"/>
              </a:rPr>
              <a:t>, but I cannot be </a:t>
            </a:r>
            <a:r>
              <a:rPr lang="en-US" dirty="0" smtClean="0">
                <a:solidFill>
                  <a:srgbClr val="7030A0"/>
                </a:solidFill>
                <a:latin typeface="Balaram" pitchFamily="2" charset="0"/>
              </a:rPr>
              <a:t>lik</a:t>
            </a:r>
            <a:r>
              <a:rPr lang="en-US" dirty="0" smtClean="0">
                <a:solidFill>
                  <a:srgbClr val="7030A0"/>
                </a:solidFill>
                <a:latin typeface="Balaram" pitchFamily="2" charset="0"/>
              </a:rPr>
              <a:t>e </a:t>
            </a:r>
            <a:r>
              <a:rPr lang="en-US" dirty="0" smtClean="0">
                <a:solidFill>
                  <a:srgbClr val="7030A0"/>
                </a:solidFill>
                <a:latin typeface="Balaram" pitchFamily="2" charset="0"/>
              </a:rPr>
              <a:t>Rama</a:t>
            </a:r>
            <a:endParaRPr lang="en-US" dirty="0" smtClean="0">
              <a:solidFill>
                <a:srgbClr val="7030A0"/>
              </a:solidFill>
              <a:latin typeface="Balaram" pitchFamily="2" charset="0"/>
            </a:endParaRPr>
          </a:p>
          <a:p>
            <a:r>
              <a:rPr lang="en-US" dirty="0" smtClean="0">
                <a:solidFill>
                  <a:srgbClr val="7030A0"/>
                </a:solidFill>
                <a:latin typeface="Balaram" pitchFamily="2" charset="0"/>
              </a:rPr>
              <a:t>Charity begins at Home</a:t>
            </a:r>
          </a:p>
          <a:p>
            <a:r>
              <a:rPr lang="en-US" dirty="0" smtClean="0">
                <a:solidFill>
                  <a:srgbClr val="7030A0"/>
                </a:solidFill>
                <a:latin typeface="Balaram" pitchFamily="2" charset="0"/>
              </a:rPr>
              <a:t>‘Cover me’</a:t>
            </a:r>
          </a:p>
          <a:p>
            <a:r>
              <a:rPr lang="en-US" dirty="0" smtClean="0">
                <a:solidFill>
                  <a:srgbClr val="7030A0"/>
                </a:solidFill>
                <a:latin typeface="Balaram" pitchFamily="2" charset="0"/>
              </a:rPr>
              <a:t>“</a:t>
            </a:r>
            <a:r>
              <a:rPr lang="en-US" dirty="0" smtClean="0">
                <a:solidFill>
                  <a:srgbClr val="7030A0"/>
                </a:solidFill>
                <a:latin typeface="Balaram" pitchFamily="2" charset="0"/>
              </a:rPr>
              <a:t>Husband and wife should love each other”</a:t>
            </a:r>
          </a:p>
          <a:p>
            <a:r>
              <a:rPr lang="en-US" dirty="0" smtClean="0">
                <a:solidFill>
                  <a:srgbClr val="7030A0"/>
                </a:solidFill>
                <a:latin typeface="Balaram" pitchFamily="2" charset="0"/>
              </a:rPr>
              <a:t>“Do everything together”</a:t>
            </a:r>
            <a:r>
              <a:rPr lang="en-US" dirty="0">
                <a:solidFill>
                  <a:srgbClr val="7030A0"/>
                </a:solidFill>
                <a:latin typeface="Balaram" pitchFamily="2" charset="0"/>
              </a:rPr>
              <a:t/>
            </a:r>
            <a:br>
              <a:rPr lang="en-US" dirty="0">
                <a:solidFill>
                  <a:srgbClr val="7030A0"/>
                </a:solidFill>
                <a:latin typeface="Balaram" pitchFamily="2" charset="0"/>
              </a:rPr>
            </a:br>
            <a:endParaRPr lang="en-US" dirty="0" smtClean="0">
              <a:solidFill>
                <a:srgbClr val="7030A0"/>
              </a:solidFill>
              <a:latin typeface="Balaram" pitchFamily="2" charset="0"/>
            </a:endParaRPr>
          </a:p>
          <a:p>
            <a:pPr marL="136525" indent="0">
              <a:buNone/>
            </a:pPr>
            <a:endParaRPr lang="en-US" dirty="0">
              <a:solidFill>
                <a:srgbClr val="7030A0"/>
              </a:solidFill>
              <a:latin typeface="Balaram" pitchFamily="2" charset="0"/>
            </a:endParaRPr>
          </a:p>
        </p:txBody>
      </p:sp>
    </p:spTree>
    <p:extLst>
      <p:ext uri="{BB962C8B-B14F-4D97-AF65-F5344CB8AC3E}">
        <p14:creationId xmlns:p14="http://schemas.microsoft.com/office/powerpoint/2010/main" val="4258330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3276600"/>
          </a:xfrm>
        </p:spPr>
        <p:txBody>
          <a:bodyPr/>
          <a:lstStyle/>
          <a:p>
            <a:pPr marL="136525" indent="0" algn="ctr">
              <a:buNone/>
            </a:pPr>
            <a:r>
              <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SB </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1.13.31</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ajäta-çatruù kåta-maitro hutägnir</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viprän natvä tila-go-bhümi-rukmaiù</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gåhaà praviñöo guru-vandanäya</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na cäpaçyat pitarau saubaléà ca</a:t>
            </a:r>
            <a:endParaRPr lang="en-US" dirty="0"/>
          </a:p>
        </p:txBody>
      </p:sp>
      <p:sp>
        <p:nvSpPr>
          <p:cNvPr id="4" name="Content Placeholder 2"/>
          <p:cNvSpPr txBox="1">
            <a:spLocks/>
          </p:cNvSpPr>
          <p:nvPr/>
        </p:nvSpPr>
        <p:spPr bwMode="auto">
          <a:xfrm>
            <a:off x="228600" y="3276600"/>
            <a:ext cx="86868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None/>
            </a:pPr>
            <a:r>
              <a:rPr lang="en-US" b="1" i="1" dirty="0" err="1">
                <a:solidFill>
                  <a:srgbClr val="7030A0"/>
                </a:solidFill>
                <a:latin typeface="Balaram" pitchFamily="2" charset="0"/>
              </a:rPr>
              <a:t>Mahäräja</a:t>
            </a:r>
            <a:r>
              <a:rPr lang="en-US" b="1" i="1" dirty="0">
                <a:solidFill>
                  <a:srgbClr val="7030A0"/>
                </a:solidFill>
                <a:latin typeface="Balaram" pitchFamily="2" charset="0"/>
              </a:rPr>
              <a:t> </a:t>
            </a:r>
            <a:r>
              <a:rPr lang="en-US" b="1" i="1" dirty="0" err="1">
                <a:solidFill>
                  <a:srgbClr val="7030A0"/>
                </a:solidFill>
                <a:latin typeface="Balaram" pitchFamily="2" charset="0"/>
              </a:rPr>
              <a:t>Yudhiñöhira</a:t>
            </a:r>
            <a:r>
              <a:rPr lang="en-US" b="1" i="1" dirty="0">
                <a:solidFill>
                  <a:srgbClr val="7030A0"/>
                </a:solidFill>
                <a:latin typeface="Balaram" pitchFamily="2" charset="0"/>
              </a:rPr>
              <a:t>, whose enemy was never born,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performed </a:t>
            </a:r>
            <a:r>
              <a:rPr lang="en-US" b="1" i="1" dirty="0">
                <a:solidFill>
                  <a:srgbClr val="7030A0"/>
                </a:solidFill>
                <a:latin typeface="Balaram" pitchFamily="2" charset="0"/>
              </a:rPr>
              <a:t>his daily morning duties by praying, offering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fire </a:t>
            </a:r>
            <a:r>
              <a:rPr lang="en-US" b="1" i="1" dirty="0">
                <a:solidFill>
                  <a:srgbClr val="7030A0"/>
                </a:solidFill>
                <a:latin typeface="Balaram" pitchFamily="2" charset="0"/>
              </a:rPr>
              <a:t>sacrifice to the sun-god, and offering </a:t>
            </a:r>
            <a:r>
              <a:rPr lang="en-US" b="1" i="1" dirty="0" err="1" smtClean="0">
                <a:solidFill>
                  <a:srgbClr val="7030A0"/>
                </a:solidFill>
                <a:latin typeface="Balaram" pitchFamily="2" charset="0"/>
              </a:rPr>
              <a:t>obeisances</a:t>
            </a:r>
            <a:r>
              <a:rPr lang="en-US" b="1" i="1" dirty="0" smtClean="0">
                <a:solidFill>
                  <a:srgbClr val="7030A0"/>
                </a:solidFill>
                <a:latin typeface="Balaram" pitchFamily="2" charset="0"/>
              </a:rPr>
              <a:t>,</a:t>
            </a:r>
          </a:p>
          <a:p>
            <a:pPr>
              <a:buNone/>
            </a:pPr>
            <a:r>
              <a:rPr lang="en-US" b="1" i="1" dirty="0" smtClean="0">
                <a:solidFill>
                  <a:srgbClr val="7030A0"/>
                </a:solidFill>
                <a:latin typeface="Balaram" pitchFamily="2" charset="0"/>
              </a:rPr>
              <a:t>grains</a:t>
            </a:r>
            <a:r>
              <a:rPr lang="en-US" b="1" i="1" dirty="0">
                <a:solidFill>
                  <a:srgbClr val="7030A0"/>
                </a:solidFill>
                <a:latin typeface="Balaram" pitchFamily="2" charset="0"/>
              </a:rPr>
              <a:t>, cows, land and gold to the </a:t>
            </a:r>
            <a:r>
              <a:rPr lang="en-US" b="1" i="1" dirty="0" err="1">
                <a:solidFill>
                  <a:srgbClr val="7030A0"/>
                </a:solidFill>
                <a:latin typeface="Balaram" pitchFamily="2" charset="0"/>
              </a:rPr>
              <a:t>brähmaëas</a:t>
            </a:r>
            <a:r>
              <a:rPr lang="en-US" b="1" i="1" dirty="0">
                <a:solidFill>
                  <a:srgbClr val="7030A0"/>
                </a:solidFill>
                <a:latin typeface="Balaram" pitchFamily="2" charset="0"/>
              </a:rPr>
              <a:t>. He </a:t>
            </a:r>
            <a:r>
              <a:rPr lang="en-US" b="1" i="1" dirty="0" smtClean="0">
                <a:solidFill>
                  <a:srgbClr val="7030A0"/>
                </a:solidFill>
                <a:latin typeface="Balaram" pitchFamily="2" charset="0"/>
              </a:rPr>
              <a:t>then</a:t>
            </a:r>
          </a:p>
          <a:p>
            <a:pPr>
              <a:buNone/>
            </a:pPr>
            <a:r>
              <a:rPr lang="en-US" b="1" i="1" dirty="0" smtClean="0">
                <a:solidFill>
                  <a:srgbClr val="7030A0"/>
                </a:solidFill>
                <a:latin typeface="Balaram" pitchFamily="2" charset="0"/>
              </a:rPr>
              <a:t>entered </a:t>
            </a:r>
            <a:r>
              <a:rPr lang="en-US" b="1" i="1" dirty="0">
                <a:solidFill>
                  <a:srgbClr val="7030A0"/>
                </a:solidFill>
                <a:latin typeface="Balaram" pitchFamily="2" charset="0"/>
              </a:rPr>
              <a:t>the palace to pay respects to the elderly.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However</a:t>
            </a:r>
            <a:r>
              <a:rPr lang="en-US" b="1" i="1" dirty="0">
                <a:solidFill>
                  <a:srgbClr val="7030A0"/>
                </a:solidFill>
                <a:latin typeface="Balaram" pitchFamily="2" charset="0"/>
              </a:rPr>
              <a:t>, he could not find </a:t>
            </a:r>
            <a:r>
              <a:rPr lang="en-US" b="1" i="1" dirty="0">
                <a:solidFill>
                  <a:schemeClr val="bg1"/>
                </a:solidFill>
                <a:latin typeface="Balaram" pitchFamily="2" charset="0"/>
              </a:rPr>
              <a:t>his uncles or aunt</a:t>
            </a:r>
            <a:r>
              <a:rPr lang="en-US" b="1" i="1" dirty="0">
                <a:solidFill>
                  <a:srgbClr val="7030A0"/>
                </a:solidFill>
                <a:latin typeface="Balaram" pitchFamily="2" charset="0"/>
              </a:rPr>
              <a:t>, </a:t>
            </a:r>
            <a:r>
              <a:rPr lang="en-US" b="1" i="1" dirty="0" smtClean="0">
                <a:solidFill>
                  <a:srgbClr val="7030A0"/>
                </a:solidFill>
                <a:latin typeface="Balaram" pitchFamily="2" charset="0"/>
              </a:rPr>
              <a:t>the</a:t>
            </a:r>
          </a:p>
          <a:p>
            <a:pPr>
              <a:buNone/>
            </a:pPr>
            <a:r>
              <a:rPr lang="en-US" b="1" i="1" dirty="0" smtClean="0">
                <a:solidFill>
                  <a:srgbClr val="7030A0"/>
                </a:solidFill>
                <a:latin typeface="Balaram" pitchFamily="2" charset="0"/>
              </a:rPr>
              <a:t>daughter </a:t>
            </a:r>
            <a:r>
              <a:rPr lang="en-US" b="1" i="1" dirty="0">
                <a:solidFill>
                  <a:srgbClr val="7030A0"/>
                </a:solidFill>
                <a:latin typeface="Balaram" pitchFamily="2" charset="0"/>
              </a:rPr>
              <a:t>of King </a:t>
            </a:r>
            <a:r>
              <a:rPr lang="en-US" b="1" i="1" dirty="0" err="1">
                <a:solidFill>
                  <a:srgbClr val="7030A0"/>
                </a:solidFill>
                <a:latin typeface="Balaram" pitchFamily="2" charset="0"/>
              </a:rPr>
              <a:t>Subala</a:t>
            </a:r>
            <a:r>
              <a:rPr lang="en-US" b="1" i="1" dirty="0">
                <a:solidFill>
                  <a:srgbClr val="7030A0"/>
                </a:solidFill>
                <a:latin typeface="Balaram" pitchFamily="2" charset="0"/>
              </a:rPr>
              <a:t>.</a:t>
            </a:r>
            <a:endParaRPr lang="en-US" dirty="0" smtClean="0"/>
          </a:p>
        </p:txBody>
      </p:sp>
    </p:spTree>
    <p:extLst>
      <p:ext uri="{BB962C8B-B14F-4D97-AF65-F5344CB8AC3E}">
        <p14:creationId xmlns:p14="http://schemas.microsoft.com/office/powerpoint/2010/main" val="1042533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762000"/>
          </a:xfrm>
        </p:spPr>
        <p:txBody>
          <a:bodyPr/>
          <a:lstStyle/>
          <a:p>
            <a:pPr marL="136525" indent="0">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1.5.31 </a:t>
            </a:r>
            <a:r>
              <a:rPr lang="en-US" sz="3600" b="1" dirty="0" err="1"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Yudhiñöhira</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 – most pious king</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4" name="Content Placeholder 2"/>
          <p:cNvSpPr txBox="1">
            <a:spLocks/>
          </p:cNvSpPr>
          <p:nvPr/>
        </p:nvSpPr>
        <p:spPr bwMode="auto">
          <a:xfrm>
            <a:off x="228600" y="925286"/>
            <a:ext cx="8686800" cy="5715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r>
              <a:rPr lang="en-US" dirty="0" smtClean="0">
                <a:solidFill>
                  <a:srgbClr val="7030A0"/>
                </a:solidFill>
                <a:latin typeface="Balaram" pitchFamily="2" charset="0"/>
              </a:rPr>
              <a:t>Duties of householders</a:t>
            </a:r>
          </a:p>
          <a:p>
            <a:pPr marL="136525" indent="0">
              <a:buNone/>
            </a:pPr>
            <a:r>
              <a:rPr lang="en-US" sz="2000" dirty="0" smtClean="0">
                <a:solidFill>
                  <a:srgbClr val="7030A0"/>
                </a:solidFill>
                <a:latin typeface="Balaram" pitchFamily="2" charset="0"/>
              </a:rPr>
              <a:t>                -   Rise early</a:t>
            </a:r>
          </a:p>
          <a:p>
            <a:pPr marL="136525" indent="0">
              <a:buNone/>
            </a:pPr>
            <a:r>
              <a:rPr lang="en-US" sz="2000" dirty="0">
                <a:solidFill>
                  <a:srgbClr val="7030A0"/>
                </a:solidFill>
                <a:latin typeface="Balaram" pitchFamily="2" charset="0"/>
              </a:rPr>
              <a:t> </a:t>
            </a:r>
            <a:r>
              <a:rPr lang="en-US" sz="2000" dirty="0" smtClean="0">
                <a:solidFill>
                  <a:srgbClr val="7030A0"/>
                </a:solidFill>
                <a:latin typeface="Balaram" pitchFamily="2" charset="0"/>
              </a:rPr>
              <a:t>               -   Give charity to </a:t>
            </a:r>
            <a:r>
              <a:rPr lang="en-US" sz="2000" dirty="0" err="1" smtClean="0">
                <a:solidFill>
                  <a:srgbClr val="7030A0"/>
                </a:solidFill>
                <a:latin typeface="Balaram" pitchFamily="2" charset="0"/>
              </a:rPr>
              <a:t>Brahmanas</a:t>
            </a:r>
            <a:endParaRPr lang="en-US" sz="2000" dirty="0" smtClean="0">
              <a:solidFill>
                <a:srgbClr val="7030A0"/>
              </a:solidFill>
              <a:latin typeface="Balaram" pitchFamily="2" charset="0"/>
            </a:endParaRPr>
          </a:p>
          <a:p>
            <a:pPr marL="136525" indent="0">
              <a:buNone/>
            </a:pPr>
            <a:r>
              <a:rPr lang="en-US" sz="2000" dirty="0">
                <a:solidFill>
                  <a:srgbClr val="7030A0"/>
                </a:solidFill>
                <a:latin typeface="Balaram" pitchFamily="2" charset="0"/>
              </a:rPr>
              <a:t> </a:t>
            </a:r>
            <a:r>
              <a:rPr lang="en-US" sz="2000" dirty="0" smtClean="0">
                <a:solidFill>
                  <a:srgbClr val="7030A0"/>
                </a:solidFill>
                <a:latin typeface="Balaram" pitchFamily="2" charset="0"/>
              </a:rPr>
              <a:t>               -   Offer respects to elderly members</a:t>
            </a:r>
            <a:endParaRPr lang="en-US" dirty="0" smtClean="0">
              <a:solidFill>
                <a:srgbClr val="7030A0"/>
              </a:solidFill>
              <a:latin typeface="Balaram" pitchFamily="2" charset="0"/>
            </a:endParaRPr>
          </a:p>
          <a:p>
            <a:r>
              <a:rPr lang="en-US" dirty="0" smtClean="0">
                <a:solidFill>
                  <a:srgbClr val="7030A0"/>
                </a:solidFill>
                <a:latin typeface="Balaram" pitchFamily="2" charset="0"/>
              </a:rPr>
              <a:t>Modern householders</a:t>
            </a:r>
          </a:p>
          <a:p>
            <a:pPr marL="136525" indent="0">
              <a:buNone/>
            </a:pPr>
            <a:r>
              <a:rPr lang="en-US" sz="2000" dirty="0" smtClean="0">
                <a:solidFill>
                  <a:srgbClr val="7030A0"/>
                </a:solidFill>
                <a:latin typeface="Balaram" pitchFamily="2" charset="0"/>
              </a:rPr>
              <a:t>                -   Rise late</a:t>
            </a:r>
            <a:endParaRPr lang="en-US" sz="2000" dirty="0">
              <a:solidFill>
                <a:srgbClr val="7030A0"/>
              </a:solidFill>
              <a:latin typeface="Balaram" pitchFamily="2" charset="0"/>
            </a:endParaRPr>
          </a:p>
          <a:p>
            <a:pPr marL="136525" indent="0">
              <a:buNone/>
            </a:pPr>
            <a:r>
              <a:rPr lang="en-US" sz="2000" dirty="0">
                <a:solidFill>
                  <a:srgbClr val="7030A0"/>
                </a:solidFill>
                <a:latin typeface="Balaram" pitchFamily="2" charset="0"/>
              </a:rPr>
              <a:t>                -   </a:t>
            </a:r>
            <a:r>
              <a:rPr lang="en-US" sz="2000" dirty="0" smtClean="0">
                <a:solidFill>
                  <a:srgbClr val="7030A0"/>
                </a:solidFill>
                <a:latin typeface="Balaram" pitchFamily="2" charset="0"/>
              </a:rPr>
              <a:t>No cleanliness</a:t>
            </a:r>
          </a:p>
          <a:p>
            <a:pPr marL="136525" indent="0">
              <a:buNone/>
            </a:pPr>
            <a:r>
              <a:rPr lang="en-US" sz="2000" dirty="0">
                <a:solidFill>
                  <a:srgbClr val="7030A0"/>
                </a:solidFill>
                <a:latin typeface="Balaram" pitchFamily="2" charset="0"/>
              </a:rPr>
              <a:t> </a:t>
            </a:r>
            <a:r>
              <a:rPr lang="en-US" sz="2000" dirty="0" smtClean="0">
                <a:solidFill>
                  <a:srgbClr val="7030A0"/>
                </a:solidFill>
                <a:latin typeface="Balaram" pitchFamily="2" charset="0"/>
              </a:rPr>
              <a:t>               -   No </a:t>
            </a:r>
            <a:r>
              <a:rPr lang="en-US" sz="2000" dirty="0" err="1" smtClean="0">
                <a:solidFill>
                  <a:srgbClr val="7030A0"/>
                </a:solidFill>
                <a:latin typeface="Balaram" pitchFamily="2" charset="0"/>
              </a:rPr>
              <a:t>purificatory</a:t>
            </a:r>
            <a:r>
              <a:rPr lang="en-US" sz="2000" dirty="0" smtClean="0">
                <a:solidFill>
                  <a:srgbClr val="7030A0"/>
                </a:solidFill>
                <a:latin typeface="Balaram" pitchFamily="2" charset="0"/>
              </a:rPr>
              <a:t> practices</a:t>
            </a:r>
            <a:endParaRPr lang="en-US" b="1" dirty="0">
              <a:solidFill>
                <a:srgbClr val="7030A0"/>
              </a:solidFill>
              <a:latin typeface="Balaram" pitchFamily="2" charset="0"/>
            </a:endParaRPr>
          </a:p>
          <a:p>
            <a:r>
              <a:rPr lang="en-US" dirty="0" smtClean="0">
                <a:solidFill>
                  <a:srgbClr val="7030A0"/>
                </a:solidFill>
                <a:latin typeface="Balaram" pitchFamily="2" charset="0"/>
              </a:rPr>
              <a:t>Consequences</a:t>
            </a:r>
          </a:p>
          <a:p>
            <a:pPr marL="136525" indent="0">
              <a:buNone/>
            </a:pPr>
            <a:r>
              <a:rPr lang="en-US" sz="2000" dirty="0" smtClean="0">
                <a:solidFill>
                  <a:srgbClr val="7030A0"/>
                </a:solidFill>
                <a:latin typeface="Balaram" pitchFamily="2" charset="0"/>
              </a:rPr>
              <a:t>                -   Children follow parents</a:t>
            </a:r>
            <a:endParaRPr lang="en-US" sz="2000" dirty="0">
              <a:solidFill>
                <a:srgbClr val="7030A0"/>
              </a:solidFill>
              <a:latin typeface="Balaram" pitchFamily="2" charset="0"/>
            </a:endParaRPr>
          </a:p>
          <a:p>
            <a:pPr marL="136525" indent="0">
              <a:buNone/>
            </a:pPr>
            <a:r>
              <a:rPr lang="en-US" sz="2000" dirty="0">
                <a:solidFill>
                  <a:srgbClr val="7030A0"/>
                </a:solidFill>
                <a:latin typeface="Balaram" pitchFamily="2" charset="0"/>
              </a:rPr>
              <a:t>                -   </a:t>
            </a:r>
            <a:r>
              <a:rPr lang="en-US" sz="2000" dirty="0" smtClean="0">
                <a:solidFill>
                  <a:srgbClr val="7030A0"/>
                </a:solidFill>
                <a:latin typeface="Balaram" pitchFamily="2" charset="0"/>
              </a:rPr>
              <a:t>Whole generation glides down to hell</a:t>
            </a:r>
          </a:p>
          <a:p>
            <a:r>
              <a:rPr lang="en-US" dirty="0" smtClean="0">
                <a:solidFill>
                  <a:srgbClr val="7030A0"/>
                </a:solidFill>
                <a:latin typeface="Balaram" pitchFamily="2" charset="0"/>
              </a:rPr>
              <a:t>Remedy</a:t>
            </a:r>
          </a:p>
          <a:p>
            <a:pPr marL="136525" indent="0">
              <a:buNone/>
            </a:pPr>
            <a:r>
              <a:rPr lang="en-US" sz="2000" dirty="0" smtClean="0">
                <a:solidFill>
                  <a:srgbClr val="7030A0"/>
                </a:solidFill>
                <a:latin typeface="Balaram" pitchFamily="2" charset="0"/>
              </a:rPr>
              <a:t>                -   Association with Sadhus</a:t>
            </a:r>
            <a:endParaRPr lang="en-US" sz="2000" dirty="0">
              <a:solidFill>
                <a:srgbClr val="7030A0"/>
              </a:solidFill>
              <a:latin typeface="Balaram" pitchFamily="2" charset="0"/>
            </a:endParaRPr>
          </a:p>
          <a:p>
            <a:pPr marL="136525" indent="0">
              <a:buNone/>
            </a:pPr>
            <a:r>
              <a:rPr lang="en-US" sz="2000" dirty="0">
                <a:solidFill>
                  <a:srgbClr val="7030A0"/>
                </a:solidFill>
                <a:latin typeface="Balaram" pitchFamily="2" charset="0"/>
              </a:rPr>
              <a:t>                -  </a:t>
            </a:r>
            <a:r>
              <a:rPr lang="en-US" sz="2000" dirty="0" smtClean="0">
                <a:solidFill>
                  <a:srgbClr val="7030A0"/>
                </a:solidFill>
                <a:latin typeface="Balaram" pitchFamily="2" charset="0"/>
              </a:rPr>
              <a:t> Release the effects of modern life</a:t>
            </a:r>
            <a:endParaRPr lang="en-US" sz="2000" dirty="0">
              <a:solidFill>
                <a:srgbClr val="7030A0"/>
              </a:solidFill>
              <a:latin typeface="Balaram" pitchFamily="2" charset="0"/>
            </a:endParaRPr>
          </a:p>
          <a:p>
            <a:pPr marL="136525" indent="0">
              <a:buNone/>
            </a:pPr>
            <a:endParaRPr lang="en-US" dirty="0" smtClean="0">
              <a:solidFill>
                <a:srgbClr val="7030A0"/>
              </a:solidFill>
              <a:latin typeface="Balaram" pitchFamily="2" charset="0"/>
            </a:endParaRPr>
          </a:p>
          <a:p>
            <a:pPr marL="136525" indent="0">
              <a:buNone/>
            </a:pPr>
            <a:endParaRPr lang="en-US" dirty="0" smtClean="0">
              <a:solidFill>
                <a:srgbClr val="7030A0"/>
              </a:solidFill>
              <a:latin typeface="Balaram" pitchFamily="2" charset="0"/>
            </a:endParaRPr>
          </a:p>
          <a:p>
            <a:endParaRPr lang="en-US" dirty="0">
              <a:solidFill>
                <a:srgbClr val="7030A0"/>
              </a:solidFill>
              <a:latin typeface="Balaram" pitchFamily="2" charset="0"/>
            </a:endParaRPr>
          </a:p>
          <a:p>
            <a:endParaRPr lang="en-US" dirty="0" smtClean="0">
              <a:solidFill>
                <a:srgbClr val="7030A0"/>
              </a:solidFill>
              <a:latin typeface="Balaram" pitchFamily="2" charset="0"/>
            </a:endParaRPr>
          </a:p>
        </p:txBody>
      </p:sp>
    </p:spTree>
    <p:extLst>
      <p:ext uri="{BB962C8B-B14F-4D97-AF65-F5344CB8AC3E}">
        <p14:creationId xmlns:p14="http://schemas.microsoft.com/office/powerpoint/2010/main" val="1075018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3276600"/>
          </a:xfrm>
        </p:spPr>
        <p:txBody>
          <a:bodyPr/>
          <a:lstStyle/>
          <a:p>
            <a:pPr marL="136525" indent="0" algn="ctr">
              <a:buNone/>
            </a:pPr>
            <a:r>
              <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SB </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1.13.32</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tatra saïjayam äsénaà</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papracchodvigna-mänasaù</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gävalgaëe kva nas täto</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våddho hénaç ca netrayoù</a:t>
            </a:r>
            <a:endParaRPr lang="en-US" dirty="0"/>
          </a:p>
        </p:txBody>
      </p:sp>
      <p:sp>
        <p:nvSpPr>
          <p:cNvPr id="4" name="Content Placeholder 2"/>
          <p:cNvSpPr txBox="1">
            <a:spLocks/>
          </p:cNvSpPr>
          <p:nvPr/>
        </p:nvSpPr>
        <p:spPr bwMode="auto">
          <a:xfrm>
            <a:off x="228600" y="3825875"/>
            <a:ext cx="8686800" cy="1660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None/>
            </a:pPr>
            <a:r>
              <a:rPr lang="en-US" b="1" i="1" dirty="0" err="1">
                <a:solidFill>
                  <a:srgbClr val="7030A0"/>
                </a:solidFill>
                <a:latin typeface="Balaram" pitchFamily="2" charset="0"/>
              </a:rPr>
              <a:t>Mahäräja</a:t>
            </a:r>
            <a:r>
              <a:rPr lang="en-US" b="1" i="1" dirty="0">
                <a:solidFill>
                  <a:srgbClr val="7030A0"/>
                </a:solidFill>
                <a:latin typeface="Balaram" pitchFamily="2" charset="0"/>
              </a:rPr>
              <a:t> </a:t>
            </a:r>
            <a:r>
              <a:rPr lang="en-US" b="1" i="1" dirty="0" err="1">
                <a:solidFill>
                  <a:srgbClr val="7030A0"/>
                </a:solidFill>
                <a:latin typeface="Balaram" pitchFamily="2" charset="0"/>
              </a:rPr>
              <a:t>Yudhiñöhira</a:t>
            </a:r>
            <a:r>
              <a:rPr lang="en-US" b="1" i="1" dirty="0">
                <a:solidFill>
                  <a:srgbClr val="7030A0"/>
                </a:solidFill>
                <a:latin typeface="Balaram" pitchFamily="2" charset="0"/>
              </a:rPr>
              <a:t>, full of anxiety, turned to </a:t>
            </a:r>
            <a:r>
              <a:rPr lang="en-US" b="1" i="1" dirty="0" err="1">
                <a:solidFill>
                  <a:srgbClr val="7030A0"/>
                </a:solidFill>
                <a:latin typeface="Balaram" pitchFamily="2" charset="0"/>
              </a:rPr>
              <a:t>Saïjaya</a:t>
            </a:r>
            <a:r>
              <a:rPr lang="en-US" b="1" i="1" dirty="0" smtClean="0">
                <a:solidFill>
                  <a:srgbClr val="7030A0"/>
                </a:solidFill>
                <a:latin typeface="Balaram" pitchFamily="2" charset="0"/>
              </a:rPr>
              <a:t>,</a:t>
            </a:r>
          </a:p>
          <a:p>
            <a:pPr>
              <a:buNone/>
            </a:pPr>
            <a:r>
              <a:rPr lang="en-US" b="1" i="1" dirty="0" smtClean="0">
                <a:solidFill>
                  <a:srgbClr val="7030A0"/>
                </a:solidFill>
                <a:latin typeface="Balaram" pitchFamily="2" charset="0"/>
              </a:rPr>
              <a:t>who </a:t>
            </a:r>
            <a:r>
              <a:rPr lang="en-US" b="1" i="1" dirty="0">
                <a:solidFill>
                  <a:srgbClr val="7030A0"/>
                </a:solidFill>
                <a:latin typeface="Balaram" pitchFamily="2" charset="0"/>
              </a:rPr>
              <a:t>was sitting there, and said: O </a:t>
            </a:r>
            <a:r>
              <a:rPr lang="en-US" b="1" i="1" dirty="0" err="1">
                <a:solidFill>
                  <a:srgbClr val="7030A0"/>
                </a:solidFill>
                <a:latin typeface="Balaram" pitchFamily="2" charset="0"/>
              </a:rPr>
              <a:t>Saïjaya</a:t>
            </a:r>
            <a:r>
              <a:rPr lang="en-US" b="1" i="1" dirty="0">
                <a:solidFill>
                  <a:srgbClr val="7030A0"/>
                </a:solidFill>
                <a:latin typeface="Balaram" pitchFamily="2" charset="0"/>
              </a:rPr>
              <a:t>, where is </a:t>
            </a:r>
            <a:r>
              <a:rPr lang="en-US" b="1" i="1" dirty="0" smtClean="0">
                <a:solidFill>
                  <a:srgbClr val="7030A0"/>
                </a:solidFill>
                <a:latin typeface="Balaram" pitchFamily="2" charset="0"/>
              </a:rPr>
              <a:t>our</a:t>
            </a:r>
          </a:p>
          <a:p>
            <a:pPr>
              <a:buNone/>
            </a:pPr>
            <a:r>
              <a:rPr lang="en-US" b="1" i="1" dirty="0" smtClean="0">
                <a:solidFill>
                  <a:srgbClr val="7030A0"/>
                </a:solidFill>
                <a:latin typeface="Balaram" pitchFamily="2" charset="0"/>
              </a:rPr>
              <a:t>uncle</a:t>
            </a:r>
            <a:r>
              <a:rPr lang="en-US" b="1" i="1" dirty="0">
                <a:solidFill>
                  <a:srgbClr val="7030A0"/>
                </a:solidFill>
                <a:latin typeface="Balaram" pitchFamily="2" charset="0"/>
              </a:rPr>
              <a:t>, who is old and blind?</a:t>
            </a:r>
            <a:endParaRPr lang="en-US" dirty="0" smtClean="0"/>
          </a:p>
        </p:txBody>
      </p:sp>
    </p:spTree>
    <p:extLst>
      <p:ext uri="{BB962C8B-B14F-4D97-AF65-F5344CB8AC3E}">
        <p14:creationId xmlns:p14="http://schemas.microsoft.com/office/powerpoint/2010/main" val="5967882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534400" cy="3276600"/>
          </a:xfrm>
        </p:spPr>
        <p:txBody>
          <a:bodyPr/>
          <a:lstStyle/>
          <a:p>
            <a:pPr marL="136525" indent="0" algn="ctr">
              <a:buNone/>
            </a:pPr>
            <a:r>
              <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SB </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1.13.33</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ambä ca hata-puträrtä</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pitåvyaù kva gataù suhåt</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api mayy akåta-prajïe</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hata-bandhuù sa bhäryayä</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äçaàsamänaù çamalaà</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gaìgäyäà duùkhito 'patat</a:t>
            </a:r>
            <a:endParaRPr lang="en-US" dirty="0"/>
          </a:p>
        </p:txBody>
      </p:sp>
    </p:spTree>
    <p:extLst>
      <p:ext uri="{BB962C8B-B14F-4D97-AF65-F5344CB8AC3E}">
        <p14:creationId xmlns:p14="http://schemas.microsoft.com/office/powerpoint/2010/main" val="16943691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3276600"/>
          </a:xfrm>
        </p:spPr>
        <p:txBody>
          <a:bodyPr/>
          <a:lstStyle/>
          <a:p>
            <a:pPr marL="136525" indent="0" algn="ctr">
              <a:buNone/>
            </a:pPr>
            <a:r>
              <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SB </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1.13.33</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4" name="Content Placeholder 2"/>
          <p:cNvSpPr txBox="1">
            <a:spLocks/>
          </p:cNvSpPr>
          <p:nvPr/>
        </p:nvSpPr>
        <p:spPr bwMode="auto">
          <a:xfrm>
            <a:off x="304800" y="990600"/>
            <a:ext cx="86868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None/>
            </a:pPr>
            <a:r>
              <a:rPr lang="en-US" b="1" i="1" dirty="0" smtClean="0">
                <a:solidFill>
                  <a:srgbClr val="7030A0"/>
                </a:solidFill>
                <a:latin typeface="Balaram" pitchFamily="2" charset="0"/>
              </a:rPr>
              <a:t>Translation: Where </a:t>
            </a:r>
            <a:r>
              <a:rPr lang="en-US" b="1" i="1" dirty="0">
                <a:solidFill>
                  <a:srgbClr val="7030A0"/>
                </a:solidFill>
                <a:latin typeface="Balaram" pitchFamily="2" charset="0"/>
              </a:rPr>
              <a:t>is my well-wisher, uncle </a:t>
            </a:r>
            <a:r>
              <a:rPr lang="en-US" b="1" i="1" dirty="0" err="1">
                <a:solidFill>
                  <a:srgbClr val="7030A0"/>
                </a:solidFill>
                <a:latin typeface="Balaram" pitchFamily="2" charset="0"/>
              </a:rPr>
              <a:t>Vidura</a:t>
            </a:r>
            <a:r>
              <a:rPr lang="en-US" b="1" i="1" dirty="0">
                <a:solidFill>
                  <a:srgbClr val="7030A0"/>
                </a:solidFill>
                <a:latin typeface="Balaram" pitchFamily="2" charset="0"/>
              </a:rPr>
              <a:t>, </a:t>
            </a:r>
            <a:r>
              <a:rPr lang="en-US" b="1" i="1" dirty="0" smtClean="0">
                <a:solidFill>
                  <a:srgbClr val="7030A0"/>
                </a:solidFill>
                <a:latin typeface="Balaram" pitchFamily="2" charset="0"/>
              </a:rPr>
              <a:t>and</a:t>
            </a:r>
          </a:p>
          <a:p>
            <a:pPr>
              <a:buNone/>
            </a:pPr>
            <a:r>
              <a:rPr lang="en-US" b="1" i="1" dirty="0" smtClean="0">
                <a:solidFill>
                  <a:srgbClr val="7030A0"/>
                </a:solidFill>
                <a:latin typeface="Balaram" pitchFamily="2" charset="0"/>
              </a:rPr>
              <a:t>mother </a:t>
            </a:r>
            <a:r>
              <a:rPr lang="en-US" b="1" i="1" dirty="0" err="1" smtClean="0">
                <a:solidFill>
                  <a:srgbClr val="7030A0"/>
                </a:solidFill>
                <a:latin typeface="Balaram" pitchFamily="2" charset="0"/>
              </a:rPr>
              <a:t>Gändhäré</a:t>
            </a:r>
            <a:r>
              <a:rPr lang="en-US" b="1" i="1" dirty="0">
                <a:solidFill>
                  <a:srgbClr val="7030A0"/>
                </a:solidFill>
                <a:latin typeface="Balaram" pitchFamily="2" charset="0"/>
              </a:rPr>
              <a:t>, who is very afflicted due to all her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sons‘ demise</a:t>
            </a:r>
            <a:r>
              <a:rPr lang="en-US" b="1" i="1" dirty="0">
                <a:solidFill>
                  <a:srgbClr val="7030A0"/>
                </a:solidFill>
                <a:latin typeface="Balaram" pitchFamily="2" charset="0"/>
              </a:rPr>
              <a:t>? My uncle </a:t>
            </a:r>
            <a:r>
              <a:rPr lang="en-US" b="1" i="1" dirty="0" err="1">
                <a:solidFill>
                  <a:srgbClr val="7030A0"/>
                </a:solidFill>
                <a:latin typeface="Balaram" pitchFamily="2" charset="0"/>
              </a:rPr>
              <a:t>Dhåtaräñöra</a:t>
            </a:r>
            <a:r>
              <a:rPr lang="en-US" b="1" i="1" dirty="0">
                <a:solidFill>
                  <a:srgbClr val="7030A0"/>
                </a:solidFill>
                <a:latin typeface="Balaram" pitchFamily="2" charset="0"/>
              </a:rPr>
              <a:t> was also very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mortified due </a:t>
            </a:r>
            <a:r>
              <a:rPr lang="en-US" b="1" i="1" dirty="0">
                <a:solidFill>
                  <a:srgbClr val="7030A0"/>
                </a:solidFill>
                <a:latin typeface="Balaram" pitchFamily="2" charset="0"/>
              </a:rPr>
              <a:t>to the death of all his sons and grandsons.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Undoubtedly </a:t>
            </a:r>
            <a:r>
              <a:rPr lang="en-US" b="1" i="1" dirty="0">
                <a:solidFill>
                  <a:srgbClr val="7030A0"/>
                </a:solidFill>
                <a:latin typeface="Balaram" pitchFamily="2" charset="0"/>
              </a:rPr>
              <a:t>I am very </a:t>
            </a:r>
            <a:r>
              <a:rPr lang="en-US" b="1" i="1" dirty="0">
                <a:solidFill>
                  <a:schemeClr val="bg1"/>
                </a:solidFill>
                <a:latin typeface="Balaram" pitchFamily="2" charset="0"/>
              </a:rPr>
              <a:t>ungrateful</a:t>
            </a:r>
            <a:r>
              <a:rPr lang="en-US" b="1" i="1" dirty="0">
                <a:solidFill>
                  <a:srgbClr val="7030A0"/>
                </a:solidFill>
                <a:latin typeface="Balaram" pitchFamily="2" charset="0"/>
              </a:rPr>
              <a:t>. Did he, therefore,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take </a:t>
            </a:r>
            <a:r>
              <a:rPr lang="en-US" b="1" i="1" dirty="0">
                <a:solidFill>
                  <a:schemeClr val="bg1"/>
                </a:solidFill>
                <a:latin typeface="Balaram" pitchFamily="2" charset="0"/>
              </a:rPr>
              <a:t>my offenses </a:t>
            </a:r>
            <a:r>
              <a:rPr lang="en-US" b="1" i="1" dirty="0">
                <a:solidFill>
                  <a:srgbClr val="7030A0"/>
                </a:solidFill>
                <a:latin typeface="Balaram" pitchFamily="2" charset="0"/>
              </a:rPr>
              <a:t>very seriously and, along with his wife,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drown </a:t>
            </a:r>
            <a:r>
              <a:rPr lang="en-US" b="1" i="1" dirty="0">
                <a:solidFill>
                  <a:srgbClr val="7030A0"/>
                </a:solidFill>
                <a:latin typeface="Balaram" pitchFamily="2" charset="0"/>
              </a:rPr>
              <a:t>himself in the Ganges?</a:t>
            </a:r>
            <a:endParaRPr lang="en-US" dirty="0" smtClean="0"/>
          </a:p>
        </p:txBody>
      </p:sp>
    </p:spTree>
    <p:extLst>
      <p:ext uri="{BB962C8B-B14F-4D97-AF65-F5344CB8AC3E}">
        <p14:creationId xmlns:p14="http://schemas.microsoft.com/office/powerpoint/2010/main" val="11886995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762000"/>
          </a:xfrm>
        </p:spPr>
        <p:txBody>
          <a:bodyPr/>
          <a:lstStyle/>
          <a:p>
            <a:pPr marL="136525" indent="0">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1.13.33 </a:t>
            </a:r>
            <a:r>
              <a:rPr lang="en-US" sz="3600" b="1" dirty="0" err="1" smtClean="0">
                <a:ln w="6350">
                  <a:noFill/>
                </a:ln>
                <a:solidFill>
                  <a:schemeClr val="bg1"/>
                </a:solidFill>
                <a:effectLst>
                  <a:outerShdw blurRad="114300" dist="101600" dir="2700000" algn="tl" rotWithShape="0">
                    <a:srgbClr val="000000">
                      <a:alpha val="40000"/>
                    </a:srgbClr>
                  </a:outerShdw>
                </a:effectLst>
                <a:latin typeface="Balaram" pitchFamily="2" charset="0"/>
              </a:rPr>
              <a:t>Yudhiñöhira</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rPr>
              <a:t> feels responsible</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 </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4" name="Content Placeholder 2"/>
          <p:cNvSpPr txBox="1">
            <a:spLocks/>
          </p:cNvSpPr>
          <p:nvPr/>
        </p:nvSpPr>
        <p:spPr bwMode="auto">
          <a:xfrm>
            <a:off x="228600" y="762000"/>
            <a:ext cx="8686800" cy="259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r>
              <a:rPr lang="en-US" dirty="0" smtClean="0">
                <a:solidFill>
                  <a:srgbClr val="7030A0"/>
                </a:solidFill>
                <a:latin typeface="Balaram" pitchFamily="2" charset="0"/>
              </a:rPr>
              <a:t>Unavoidable misdeeds</a:t>
            </a:r>
          </a:p>
          <a:p>
            <a:r>
              <a:rPr lang="en-US" dirty="0" smtClean="0">
                <a:solidFill>
                  <a:srgbClr val="7030A0"/>
                </a:solidFill>
                <a:latin typeface="Balaram" pitchFamily="2" charset="0"/>
              </a:rPr>
              <a:t>Ungrateful</a:t>
            </a:r>
          </a:p>
          <a:p>
            <a:r>
              <a:rPr lang="en-US" dirty="0" smtClean="0">
                <a:solidFill>
                  <a:srgbClr val="7030A0"/>
                </a:solidFill>
                <a:latin typeface="Balaram" pitchFamily="2" charset="0"/>
              </a:rPr>
              <a:t>Application</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  Find faults within</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  Repent</a:t>
            </a:r>
          </a:p>
          <a:p>
            <a:pPr marL="136525" indent="0">
              <a:buNone/>
            </a:pPr>
            <a:r>
              <a:rPr lang="en-US" dirty="0" smtClean="0">
                <a:solidFill>
                  <a:srgbClr val="7030A0"/>
                </a:solidFill>
                <a:latin typeface="Balaram" pitchFamily="2" charset="0"/>
              </a:rPr>
              <a:t>                     </a:t>
            </a:r>
            <a:endParaRPr lang="en-US" dirty="0">
              <a:solidFill>
                <a:srgbClr val="7030A0"/>
              </a:solidFill>
              <a:latin typeface="Balaram" pitchFamily="2" charset="0"/>
            </a:endParaRPr>
          </a:p>
          <a:p>
            <a:pPr marL="136525" indent="0">
              <a:buNone/>
            </a:pPr>
            <a:endParaRPr lang="en-US" dirty="0">
              <a:solidFill>
                <a:srgbClr val="7030A0"/>
              </a:solidFill>
              <a:latin typeface="Balaram" pitchFamily="2" charset="0"/>
            </a:endParaRPr>
          </a:p>
          <a:p>
            <a:endParaRPr lang="en-US" dirty="0" smtClean="0">
              <a:solidFill>
                <a:srgbClr val="7030A0"/>
              </a:solidFill>
              <a:latin typeface="Balaram" pitchFamily="2" charset="0"/>
            </a:endParaRPr>
          </a:p>
        </p:txBody>
      </p:sp>
      <p:sp>
        <p:nvSpPr>
          <p:cNvPr id="5" name="TextBox 4"/>
          <p:cNvSpPr txBox="1">
            <a:spLocks noChangeArrowheads="1"/>
          </p:cNvSpPr>
          <p:nvPr/>
        </p:nvSpPr>
        <p:spPr bwMode="auto">
          <a:xfrm>
            <a:off x="457200" y="3581400"/>
            <a:ext cx="8458200" cy="3046988"/>
          </a:xfrm>
          <a:prstGeom prst="rect">
            <a:avLst/>
          </a:prstGeom>
          <a:solidFill>
            <a:schemeClr val="tx1"/>
          </a:solidFill>
          <a:ln w="9525">
            <a:noFill/>
            <a:miter lim="800000"/>
            <a:headEnd/>
            <a:tailEnd/>
          </a:ln>
        </p:spPr>
        <p:txBody>
          <a:bodyPr wrap="square">
            <a:spAutoFit/>
          </a:bodyPr>
          <a:lstStyle/>
          <a:p>
            <a:r>
              <a:rPr lang="en-US" sz="2400" dirty="0">
                <a:solidFill>
                  <a:schemeClr val="bg1"/>
                </a:solidFill>
                <a:latin typeface="Balaram" pitchFamily="2" charset="0"/>
              </a:rPr>
              <a:t>“As a pious man, </a:t>
            </a:r>
            <a:r>
              <a:rPr lang="en-US" sz="2400" dirty="0" err="1">
                <a:solidFill>
                  <a:schemeClr val="bg1"/>
                </a:solidFill>
                <a:latin typeface="Balaram" pitchFamily="2" charset="0"/>
              </a:rPr>
              <a:t>Mahäräja</a:t>
            </a:r>
            <a:r>
              <a:rPr lang="en-US" sz="2400" dirty="0">
                <a:solidFill>
                  <a:schemeClr val="bg1"/>
                </a:solidFill>
                <a:latin typeface="Balaram" pitchFamily="2" charset="0"/>
              </a:rPr>
              <a:t> </a:t>
            </a:r>
            <a:r>
              <a:rPr lang="en-US" sz="2400" dirty="0" err="1">
                <a:solidFill>
                  <a:schemeClr val="bg1"/>
                </a:solidFill>
                <a:latin typeface="Balaram" pitchFamily="2" charset="0"/>
              </a:rPr>
              <a:t>Yudhiñöhira</a:t>
            </a:r>
            <a:r>
              <a:rPr lang="en-US" sz="2400" dirty="0">
                <a:solidFill>
                  <a:schemeClr val="bg1"/>
                </a:solidFill>
                <a:latin typeface="Balaram" pitchFamily="2" charset="0"/>
              </a:rPr>
              <a:t> took into account all his unavoidable misdeeds, and he never thought of the misdeeds of his uncle and company. </a:t>
            </a:r>
            <a:r>
              <a:rPr lang="en-US" sz="2400" dirty="0" err="1">
                <a:solidFill>
                  <a:schemeClr val="bg1"/>
                </a:solidFill>
                <a:latin typeface="Balaram" pitchFamily="2" charset="0"/>
              </a:rPr>
              <a:t>Dhåtaräñöra</a:t>
            </a:r>
            <a:r>
              <a:rPr lang="en-US" sz="2400" dirty="0">
                <a:solidFill>
                  <a:schemeClr val="bg1"/>
                </a:solidFill>
                <a:latin typeface="Balaram" pitchFamily="2" charset="0"/>
              </a:rPr>
              <a:t> had suffered the effects of his own misdeeds by the will of the Lord, but </a:t>
            </a:r>
            <a:r>
              <a:rPr lang="en-US" sz="2400" dirty="0" err="1">
                <a:solidFill>
                  <a:schemeClr val="bg1"/>
                </a:solidFill>
                <a:latin typeface="Balaram" pitchFamily="2" charset="0"/>
              </a:rPr>
              <a:t>Mahäräja</a:t>
            </a:r>
            <a:r>
              <a:rPr lang="en-US" sz="2400" dirty="0">
                <a:solidFill>
                  <a:schemeClr val="bg1"/>
                </a:solidFill>
                <a:latin typeface="Balaram" pitchFamily="2" charset="0"/>
              </a:rPr>
              <a:t> </a:t>
            </a:r>
            <a:r>
              <a:rPr lang="en-US" sz="2400" dirty="0" err="1">
                <a:solidFill>
                  <a:schemeClr val="bg1"/>
                </a:solidFill>
                <a:latin typeface="Balaram" pitchFamily="2" charset="0"/>
              </a:rPr>
              <a:t>Yudhiñöhira</a:t>
            </a:r>
            <a:r>
              <a:rPr lang="en-US" sz="2400" dirty="0">
                <a:solidFill>
                  <a:schemeClr val="bg1"/>
                </a:solidFill>
                <a:latin typeface="Balaram" pitchFamily="2" charset="0"/>
              </a:rPr>
              <a:t> was thinking only of his own unavoidable misdeeds. That is the nature of a good man and devotee of the Lord. A devotee never finds fault with others, but tries to find his own and thus rectify them as far as </a:t>
            </a:r>
            <a:r>
              <a:rPr lang="en-US" sz="2400" dirty="0" smtClean="0">
                <a:solidFill>
                  <a:schemeClr val="bg1"/>
                </a:solidFill>
                <a:latin typeface="Balaram" pitchFamily="2" charset="0"/>
              </a:rPr>
              <a:t>possible.”</a:t>
            </a:r>
            <a:endParaRPr lang="en-US" sz="2400" b="1" dirty="0">
              <a:solidFill>
                <a:schemeClr val="bg1"/>
              </a:solidFill>
              <a:latin typeface="Balaram" pitchFamily="2" charset="0"/>
            </a:endParaRPr>
          </a:p>
        </p:txBody>
      </p:sp>
    </p:spTree>
    <p:extLst>
      <p:ext uri="{BB962C8B-B14F-4D97-AF65-F5344CB8AC3E}">
        <p14:creationId xmlns:p14="http://schemas.microsoft.com/office/powerpoint/2010/main" val="2815500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2971800"/>
          </a:xfrm>
        </p:spPr>
        <p:txBody>
          <a:bodyPr>
            <a:normAutofit fontScale="90000"/>
          </a:bodyPr>
          <a:lstStyle/>
          <a:p>
            <a:pPr fontAlgn="auto">
              <a:spcAft>
                <a:spcPts val="0"/>
              </a:spcAft>
              <a:defRPr/>
            </a:pPr>
            <a:r>
              <a:rPr lang="en-US" sz="4000" dirty="0" smtClean="0">
                <a:solidFill>
                  <a:schemeClr val="bg1"/>
                </a:solidFill>
                <a:latin typeface="Balaram" pitchFamily="2" charset="0"/>
                <a:ea typeface="Times New Roman" pitchFamily="18" charset="0"/>
                <a:cs typeface="Tahoma" pitchFamily="34" charset="0"/>
              </a:rPr>
              <a:t>SB 1.2.4</a:t>
            </a:r>
            <a:r>
              <a:rPr lang="en-US" sz="4900" dirty="0" smtClean="0">
                <a:solidFill>
                  <a:schemeClr val="bg1"/>
                </a:solidFill>
                <a:latin typeface="Balaram" pitchFamily="2" charset="0"/>
                <a:ea typeface="Times New Roman" pitchFamily="18" charset="0"/>
                <a:cs typeface="Tahoma" pitchFamily="34" charset="0"/>
              </a:rPr>
              <a:t/>
            </a:r>
            <a:br>
              <a:rPr lang="en-US" sz="4900" dirty="0" smtClean="0">
                <a:solidFill>
                  <a:schemeClr val="bg1"/>
                </a:solidFill>
                <a:latin typeface="Balaram" pitchFamily="2" charset="0"/>
                <a:ea typeface="Times New Roman" pitchFamily="18" charset="0"/>
                <a:cs typeface="Tahoma" pitchFamily="34" charset="0"/>
              </a:rPr>
            </a:br>
            <a:r>
              <a:rPr lang="en-US" sz="4000" dirty="0" err="1" smtClean="0">
                <a:solidFill>
                  <a:schemeClr val="bg1"/>
                </a:solidFill>
                <a:latin typeface="Balaram" pitchFamily="2" charset="0"/>
                <a:ea typeface="Times New Roman" pitchFamily="18" charset="0"/>
                <a:cs typeface="Tahoma" pitchFamily="34" charset="0"/>
              </a:rPr>
              <a:t>narayanam</a:t>
            </a: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namaskrtyam</a:t>
            </a:r>
            <a:r>
              <a:rPr lang="en-US" sz="4000" dirty="0" smtClean="0">
                <a:solidFill>
                  <a:schemeClr val="bg1"/>
                </a:solidFill>
                <a:latin typeface="Balaram" pitchFamily="2" charset="0"/>
                <a:ea typeface="Times New Roman" pitchFamily="18" charset="0"/>
                <a:cs typeface="Tahoma" pitchFamily="34" charset="0"/>
              </a:rPr>
              <a:t> </a:t>
            </a:r>
            <a:br>
              <a:rPr lang="en-US" sz="4000" dirty="0" smtClean="0">
                <a:solidFill>
                  <a:schemeClr val="bg1"/>
                </a:solidFill>
                <a:latin typeface="Balaram" pitchFamily="2" charset="0"/>
                <a:ea typeface="Times New Roman" pitchFamily="18" charset="0"/>
                <a:cs typeface="Tahoma" pitchFamily="34" charset="0"/>
              </a:rPr>
            </a:b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naram</a:t>
            </a: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caiva</a:t>
            </a: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narottamam</a:t>
            </a:r>
            <a:r>
              <a:rPr lang="en-US" sz="4000" dirty="0" smtClean="0">
                <a:solidFill>
                  <a:schemeClr val="bg1"/>
                </a:solidFill>
                <a:latin typeface="Balaram" pitchFamily="2" charset="0"/>
                <a:ea typeface="Times New Roman" pitchFamily="18" charset="0"/>
                <a:cs typeface="Tahoma" pitchFamily="34" charset="0"/>
              </a:rPr>
              <a:t> </a:t>
            </a:r>
            <a:br>
              <a:rPr lang="en-US" sz="4000" dirty="0" smtClean="0">
                <a:solidFill>
                  <a:schemeClr val="bg1"/>
                </a:solidFill>
                <a:latin typeface="Balaram" pitchFamily="2" charset="0"/>
                <a:ea typeface="Times New Roman" pitchFamily="18" charset="0"/>
                <a:cs typeface="Tahoma" pitchFamily="34" charset="0"/>
              </a:rPr>
            </a:b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devim</a:t>
            </a: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sarasvatim</a:t>
            </a: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vyasam</a:t>
            </a:r>
            <a:r>
              <a:rPr lang="en-US" sz="4000" dirty="0" smtClean="0">
                <a:solidFill>
                  <a:schemeClr val="bg1"/>
                </a:solidFill>
                <a:latin typeface="Balaram" pitchFamily="2" charset="0"/>
                <a:ea typeface="Times New Roman" pitchFamily="18" charset="0"/>
                <a:cs typeface="Tahoma" pitchFamily="34" charset="0"/>
              </a:rPr>
              <a:t/>
            </a:r>
            <a:br>
              <a:rPr lang="en-US" sz="4000" dirty="0" smtClean="0">
                <a:solidFill>
                  <a:schemeClr val="bg1"/>
                </a:solidFill>
                <a:latin typeface="Balaram" pitchFamily="2" charset="0"/>
                <a:ea typeface="Times New Roman" pitchFamily="18" charset="0"/>
                <a:cs typeface="Tahoma" pitchFamily="34" charset="0"/>
              </a:rPr>
            </a:b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tato</a:t>
            </a: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jayam</a:t>
            </a: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udirayet</a:t>
            </a:r>
            <a:r>
              <a:rPr lang="en-US" sz="4400" i="1" dirty="0" smtClean="0">
                <a:solidFill>
                  <a:srgbClr val="FF0000"/>
                </a:solidFill>
                <a:latin typeface="Balaram" pitchFamily="2" charset="0"/>
              </a:rPr>
              <a:t/>
            </a:r>
            <a:br>
              <a:rPr lang="en-US" sz="4400" i="1" dirty="0" smtClean="0">
                <a:solidFill>
                  <a:srgbClr val="FF0000"/>
                </a:solidFill>
                <a:latin typeface="Balaram" pitchFamily="2" charset="0"/>
              </a:rPr>
            </a:br>
            <a:r>
              <a:rPr lang="en-US" dirty="0" smtClean="0">
                <a:solidFill>
                  <a:schemeClr val="bg1"/>
                </a:solidFill>
                <a:latin typeface="Balaram" pitchFamily="2" charset="0"/>
                <a:ea typeface="Times New Roman" pitchFamily="18" charset="0"/>
                <a:cs typeface="Tahoma" pitchFamily="34" charset="0"/>
              </a:rPr>
              <a:t/>
            </a:r>
            <a:br>
              <a:rPr lang="en-US" dirty="0" smtClean="0">
                <a:solidFill>
                  <a:schemeClr val="bg1"/>
                </a:solidFill>
                <a:latin typeface="Balaram" pitchFamily="2" charset="0"/>
                <a:ea typeface="Times New Roman" pitchFamily="18" charset="0"/>
                <a:cs typeface="Tahoma" pitchFamily="34" charset="0"/>
              </a:rPr>
            </a:br>
            <a:endParaRPr lang="en-US" dirty="0"/>
          </a:p>
        </p:txBody>
      </p:sp>
      <p:sp>
        <p:nvSpPr>
          <p:cNvPr id="3" name="Content Placeholder 2"/>
          <p:cNvSpPr>
            <a:spLocks noGrp="1"/>
          </p:cNvSpPr>
          <p:nvPr>
            <p:ph idx="1"/>
          </p:nvPr>
        </p:nvSpPr>
        <p:spPr>
          <a:xfrm>
            <a:off x="177800" y="3581400"/>
            <a:ext cx="8610600" cy="2590800"/>
          </a:xfrm>
        </p:spPr>
        <p:txBody>
          <a:bodyPr>
            <a:normAutofit fontScale="25000" lnSpcReduction="20000"/>
          </a:bodyPr>
          <a:lstStyle/>
          <a:p>
            <a:pPr marL="548640" indent="-411480" algn="ctr" fontAlgn="auto">
              <a:spcAft>
                <a:spcPts val="0"/>
              </a:spcAft>
              <a:buClr>
                <a:schemeClr val="tx1">
                  <a:shade val="95000"/>
                </a:schemeClr>
              </a:buClr>
              <a:buFont typeface="Wingdings 2"/>
              <a:buNone/>
              <a:defRPr/>
            </a:pPr>
            <a:r>
              <a:rPr lang="en-US" sz="3600" b="1" i="1" dirty="0" smtClean="0">
                <a:solidFill>
                  <a:srgbClr val="FF0000"/>
                </a:solidFill>
                <a:latin typeface="Balaram" pitchFamily="2" charset="0"/>
              </a:rPr>
              <a:t>    </a:t>
            </a:r>
          </a:p>
          <a:p>
            <a:pPr marL="548640" indent="-411480" fontAlgn="auto">
              <a:spcAft>
                <a:spcPts val="0"/>
              </a:spcAft>
              <a:buClr>
                <a:schemeClr val="tx1">
                  <a:shade val="95000"/>
                </a:schemeClr>
              </a:buClr>
              <a:buFont typeface="Wingdings 2"/>
              <a:buNone/>
              <a:defRPr/>
            </a:pPr>
            <a:r>
              <a:rPr lang="en-US" sz="9600" b="1" i="1" dirty="0" smtClean="0">
                <a:solidFill>
                  <a:srgbClr val="7030A0"/>
                </a:solidFill>
                <a:latin typeface="Balaram" pitchFamily="2" charset="0"/>
              </a:rPr>
              <a:t>Translation</a:t>
            </a:r>
            <a:r>
              <a:rPr lang="en-US" sz="9600" b="1" i="1" dirty="0">
                <a:solidFill>
                  <a:srgbClr val="7030A0"/>
                </a:solidFill>
                <a:latin typeface="Balaram" pitchFamily="2" charset="0"/>
              </a:rPr>
              <a:t>: </a:t>
            </a:r>
            <a:r>
              <a:rPr lang="en-US" sz="9600" b="1" i="1" dirty="0" smtClean="0">
                <a:solidFill>
                  <a:srgbClr val="7030A0"/>
                </a:solidFill>
                <a:latin typeface="Balaram" pitchFamily="2" charset="0"/>
              </a:rPr>
              <a:t>Before reciting this </a:t>
            </a:r>
            <a:r>
              <a:rPr lang="en-US" sz="9600" b="1" i="1" dirty="0" err="1" smtClean="0">
                <a:solidFill>
                  <a:srgbClr val="7030A0"/>
                </a:solidFill>
                <a:latin typeface="Balaram" pitchFamily="2" charset="0"/>
              </a:rPr>
              <a:t>Srimad</a:t>
            </a:r>
            <a:r>
              <a:rPr lang="en-US" sz="9600" b="1" i="1" dirty="0" smtClean="0">
                <a:solidFill>
                  <a:srgbClr val="7030A0"/>
                </a:solidFill>
                <a:latin typeface="Balaram" pitchFamily="2" charset="0"/>
              </a:rPr>
              <a:t> </a:t>
            </a:r>
            <a:r>
              <a:rPr lang="en-US" sz="9600" b="1" i="1" dirty="0" err="1" smtClean="0">
                <a:solidFill>
                  <a:srgbClr val="7030A0"/>
                </a:solidFill>
                <a:latin typeface="Balaram" pitchFamily="2" charset="0"/>
              </a:rPr>
              <a:t>Bhagavatam</a:t>
            </a:r>
            <a:r>
              <a:rPr lang="en-US" sz="9600" b="1" i="1" dirty="0" smtClean="0">
                <a:solidFill>
                  <a:srgbClr val="7030A0"/>
                </a:solidFill>
                <a:latin typeface="Balaram" pitchFamily="2" charset="0"/>
              </a:rPr>
              <a:t>, which is the</a:t>
            </a:r>
          </a:p>
          <a:p>
            <a:pPr marL="548640" indent="-411480" fontAlgn="auto">
              <a:spcAft>
                <a:spcPts val="0"/>
              </a:spcAft>
              <a:buClr>
                <a:schemeClr val="tx1">
                  <a:shade val="95000"/>
                </a:schemeClr>
              </a:buClr>
              <a:buFont typeface="Wingdings 2"/>
              <a:buNone/>
              <a:defRPr/>
            </a:pPr>
            <a:r>
              <a:rPr lang="en-US" sz="9600" b="1" i="1" dirty="0" smtClean="0">
                <a:solidFill>
                  <a:srgbClr val="7030A0"/>
                </a:solidFill>
                <a:latin typeface="Balaram" pitchFamily="2" charset="0"/>
              </a:rPr>
              <a:t>very means of conquest, one should offer respectful </a:t>
            </a:r>
            <a:r>
              <a:rPr lang="en-US" sz="9600" b="1" i="1" dirty="0" err="1" smtClean="0">
                <a:solidFill>
                  <a:srgbClr val="7030A0"/>
                </a:solidFill>
                <a:latin typeface="Balaram" pitchFamily="2" charset="0"/>
              </a:rPr>
              <a:t>obeisances</a:t>
            </a:r>
            <a:endParaRPr lang="en-US" sz="9600" b="1" i="1" dirty="0">
              <a:solidFill>
                <a:srgbClr val="7030A0"/>
              </a:solidFill>
              <a:latin typeface="Balaram" pitchFamily="2" charset="0"/>
            </a:endParaRPr>
          </a:p>
          <a:p>
            <a:pPr marL="548640" indent="-411480" fontAlgn="auto">
              <a:spcAft>
                <a:spcPts val="0"/>
              </a:spcAft>
              <a:buClr>
                <a:schemeClr val="tx1">
                  <a:shade val="95000"/>
                </a:schemeClr>
              </a:buClr>
              <a:buFont typeface="Wingdings 2"/>
              <a:buNone/>
              <a:defRPr/>
            </a:pPr>
            <a:r>
              <a:rPr lang="en-US" sz="9600" b="1" i="1" dirty="0" smtClean="0">
                <a:solidFill>
                  <a:srgbClr val="7030A0"/>
                </a:solidFill>
                <a:latin typeface="Balaram" pitchFamily="2" charset="0"/>
              </a:rPr>
              <a:t>unto the Personality of Godhead, </a:t>
            </a:r>
            <a:r>
              <a:rPr lang="en-US" sz="9600" b="1" i="1" dirty="0" err="1" smtClean="0">
                <a:solidFill>
                  <a:srgbClr val="7030A0"/>
                </a:solidFill>
                <a:latin typeface="Balaram" pitchFamily="2" charset="0"/>
              </a:rPr>
              <a:t>Narayana</a:t>
            </a:r>
            <a:r>
              <a:rPr lang="en-US" sz="9600" b="1" i="1" dirty="0" smtClean="0">
                <a:solidFill>
                  <a:srgbClr val="7030A0"/>
                </a:solidFill>
                <a:latin typeface="Balaram" pitchFamily="2" charset="0"/>
              </a:rPr>
              <a:t>, unto Nara-</a:t>
            </a:r>
            <a:r>
              <a:rPr lang="en-US" sz="9600" b="1" i="1" dirty="0" err="1" smtClean="0">
                <a:solidFill>
                  <a:srgbClr val="7030A0"/>
                </a:solidFill>
                <a:latin typeface="Balaram" pitchFamily="2" charset="0"/>
              </a:rPr>
              <a:t>Narayana</a:t>
            </a:r>
            <a:endParaRPr lang="en-US" sz="9600" b="1" i="1" dirty="0">
              <a:solidFill>
                <a:srgbClr val="7030A0"/>
              </a:solidFill>
              <a:latin typeface="Balaram" pitchFamily="2" charset="0"/>
            </a:endParaRPr>
          </a:p>
          <a:p>
            <a:pPr marL="548640" indent="-411480" fontAlgn="auto">
              <a:spcAft>
                <a:spcPts val="0"/>
              </a:spcAft>
              <a:buClr>
                <a:schemeClr val="tx1">
                  <a:shade val="95000"/>
                </a:schemeClr>
              </a:buClr>
              <a:buFont typeface="Wingdings 2"/>
              <a:buNone/>
              <a:defRPr/>
            </a:pPr>
            <a:r>
              <a:rPr lang="en-US" sz="9600" b="1" i="1" dirty="0" err="1" smtClean="0">
                <a:solidFill>
                  <a:srgbClr val="7030A0"/>
                </a:solidFill>
                <a:latin typeface="Balaram" pitchFamily="2" charset="0"/>
              </a:rPr>
              <a:t>Rsi</a:t>
            </a:r>
            <a:r>
              <a:rPr lang="en-US" sz="9600" b="1" i="1" dirty="0" smtClean="0">
                <a:solidFill>
                  <a:srgbClr val="7030A0"/>
                </a:solidFill>
                <a:latin typeface="Balaram" pitchFamily="2" charset="0"/>
              </a:rPr>
              <a:t>, the </a:t>
            </a:r>
            <a:r>
              <a:rPr lang="en-US" sz="9600" b="1" i="1" dirty="0" err="1" smtClean="0">
                <a:solidFill>
                  <a:srgbClr val="7030A0"/>
                </a:solidFill>
                <a:latin typeface="Balaram" pitchFamily="2" charset="0"/>
              </a:rPr>
              <a:t>supermost</a:t>
            </a:r>
            <a:r>
              <a:rPr lang="en-US" sz="9600" b="1" i="1" dirty="0" smtClean="0">
                <a:solidFill>
                  <a:srgbClr val="7030A0"/>
                </a:solidFill>
                <a:latin typeface="Balaram" pitchFamily="2" charset="0"/>
              </a:rPr>
              <a:t> human being, unto mother </a:t>
            </a:r>
            <a:r>
              <a:rPr lang="en-US" sz="9600" b="1" i="1" dirty="0" err="1" smtClean="0">
                <a:solidFill>
                  <a:srgbClr val="7030A0"/>
                </a:solidFill>
                <a:latin typeface="Balaram" pitchFamily="2" charset="0"/>
              </a:rPr>
              <a:t>Sarasvati</a:t>
            </a:r>
            <a:r>
              <a:rPr lang="en-US" sz="9600" b="1" i="1" dirty="0" smtClean="0">
                <a:solidFill>
                  <a:srgbClr val="7030A0"/>
                </a:solidFill>
                <a:latin typeface="Balaram" pitchFamily="2" charset="0"/>
              </a:rPr>
              <a:t>, the</a:t>
            </a:r>
          </a:p>
          <a:p>
            <a:pPr marL="548640" indent="-411480" fontAlgn="auto">
              <a:spcAft>
                <a:spcPts val="0"/>
              </a:spcAft>
              <a:buClr>
                <a:schemeClr val="tx1">
                  <a:shade val="95000"/>
                </a:schemeClr>
              </a:buClr>
              <a:buFont typeface="Wingdings 2"/>
              <a:buNone/>
              <a:defRPr/>
            </a:pPr>
            <a:r>
              <a:rPr lang="en-US" sz="9600" b="1" i="1" dirty="0" smtClean="0">
                <a:solidFill>
                  <a:srgbClr val="7030A0"/>
                </a:solidFill>
                <a:latin typeface="Balaram" pitchFamily="2" charset="0"/>
              </a:rPr>
              <a:t>goddess of learning, and unto </a:t>
            </a:r>
            <a:r>
              <a:rPr lang="en-US" sz="9600" b="1" i="1" dirty="0" err="1" smtClean="0">
                <a:solidFill>
                  <a:srgbClr val="7030A0"/>
                </a:solidFill>
                <a:latin typeface="Balaram" pitchFamily="2" charset="0"/>
              </a:rPr>
              <a:t>Srila</a:t>
            </a:r>
            <a:r>
              <a:rPr lang="en-US" sz="9600" b="1" i="1" dirty="0" smtClean="0">
                <a:solidFill>
                  <a:srgbClr val="7030A0"/>
                </a:solidFill>
                <a:latin typeface="Balaram" pitchFamily="2" charset="0"/>
              </a:rPr>
              <a:t> </a:t>
            </a:r>
            <a:r>
              <a:rPr lang="en-US" sz="9600" b="1" i="1" dirty="0" err="1" smtClean="0">
                <a:solidFill>
                  <a:srgbClr val="7030A0"/>
                </a:solidFill>
                <a:latin typeface="Balaram" pitchFamily="2" charset="0"/>
              </a:rPr>
              <a:t>Vyasadeva</a:t>
            </a:r>
            <a:r>
              <a:rPr lang="en-US" sz="9600" b="1" i="1" dirty="0" smtClean="0">
                <a:solidFill>
                  <a:srgbClr val="7030A0"/>
                </a:solidFill>
                <a:latin typeface="Balaram" pitchFamily="2" charset="0"/>
              </a:rPr>
              <a:t>, the author.</a:t>
            </a:r>
          </a:p>
          <a:p>
            <a:pPr marL="548640" indent="-411480" fontAlgn="auto">
              <a:spcAft>
                <a:spcPts val="0"/>
              </a:spcAft>
              <a:buClr>
                <a:schemeClr val="tx1">
                  <a:shade val="95000"/>
                </a:schemeClr>
              </a:buClr>
              <a:buFont typeface="Wingdings 2"/>
              <a:buNone/>
              <a:defRPr/>
            </a:pPr>
            <a:r>
              <a:rPr lang="en-US" sz="3600" b="1" i="1" dirty="0" smtClean="0">
                <a:solidFill>
                  <a:srgbClr val="FF0000"/>
                </a:solidFill>
                <a:latin typeface="Balaram" pitchFamily="2" charset="0"/>
              </a:rPr>
              <a:t>          </a:t>
            </a:r>
            <a:endParaRPr lang="en-US" sz="3600" b="1" i="1" dirty="0">
              <a:solidFill>
                <a:srgbClr val="FF0000"/>
              </a:solidFill>
            </a:endParaRPr>
          </a:p>
        </p:txBody>
      </p:sp>
      <p:pic>
        <p:nvPicPr>
          <p:cNvPr id="3076" name="Picture 3" descr="C:\Users\Sarva\Pictures\Nilamadhava_2008-09-09.jpg"/>
          <p:cNvPicPr>
            <a:picLocks noChangeAspect="1" noChangeArrowheads="1"/>
          </p:cNvPicPr>
          <p:nvPr/>
        </p:nvPicPr>
        <p:blipFill>
          <a:blip r:embed="rId3" cstate="print"/>
          <a:srcRect/>
          <a:stretch>
            <a:fillRect/>
          </a:stretch>
        </p:blipFill>
        <p:spPr bwMode="auto">
          <a:xfrm>
            <a:off x="152400" y="1295400"/>
            <a:ext cx="1371600" cy="1828800"/>
          </a:xfrm>
          <a:prstGeom prst="rect">
            <a:avLst/>
          </a:prstGeom>
          <a:noFill/>
          <a:ln w="9525">
            <a:noFill/>
            <a:miter lim="800000"/>
            <a:headEnd/>
            <a:tailEnd/>
          </a:ln>
        </p:spPr>
      </p:pic>
      <p:pic>
        <p:nvPicPr>
          <p:cNvPr id="3077" name="Picture 4" descr="C:\Users\Sarva\Pictures\LARGE_RadhaRani_2009-04-01.jpg"/>
          <p:cNvPicPr>
            <a:picLocks noChangeAspect="1" noChangeArrowheads="1"/>
          </p:cNvPicPr>
          <p:nvPr/>
        </p:nvPicPr>
        <p:blipFill>
          <a:blip r:embed="rId4" cstate="print"/>
          <a:srcRect/>
          <a:stretch>
            <a:fillRect/>
          </a:stretch>
        </p:blipFill>
        <p:spPr bwMode="auto">
          <a:xfrm>
            <a:off x="7620000" y="1295400"/>
            <a:ext cx="1374775"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762000"/>
          </a:xfrm>
        </p:spPr>
        <p:txBody>
          <a:bodyPr/>
          <a:lstStyle/>
          <a:p>
            <a:pPr marL="136525" indent="0">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1.13.33 </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rPr>
              <a:t>Overcoming fault finding</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4" name="Content Placeholder 2"/>
          <p:cNvSpPr txBox="1">
            <a:spLocks/>
          </p:cNvSpPr>
          <p:nvPr/>
        </p:nvSpPr>
        <p:spPr bwMode="auto">
          <a:xfrm>
            <a:off x="228600" y="1066800"/>
            <a:ext cx="86868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r>
              <a:rPr lang="en-US" dirty="0" smtClean="0">
                <a:solidFill>
                  <a:srgbClr val="7030A0"/>
                </a:solidFill>
                <a:latin typeface="Balaram" pitchFamily="2" charset="0"/>
              </a:rPr>
              <a:t>Fly or a Bee?</a:t>
            </a:r>
          </a:p>
          <a:p>
            <a:r>
              <a:rPr lang="en-US" dirty="0" smtClean="0">
                <a:solidFill>
                  <a:srgbClr val="7030A0"/>
                </a:solidFill>
                <a:latin typeface="Balaram" pitchFamily="2" charset="0"/>
              </a:rPr>
              <a:t>‘</a:t>
            </a:r>
            <a:r>
              <a:rPr lang="en-US" dirty="0" err="1" smtClean="0">
                <a:solidFill>
                  <a:srgbClr val="7030A0"/>
                </a:solidFill>
                <a:latin typeface="Balaram" pitchFamily="2" charset="0"/>
              </a:rPr>
              <a:t>api</a:t>
            </a:r>
            <a:r>
              <a:rPr lang="en-US" dirty="0" smtClean="0">
                <a:solidFill>
                  <a:srgbClr val="7030A0"/>
                </a:solidFill>
                <a:latin typeface="Balaram" pitchFamily="2" charset="0"/>
              </a:rPr>
              <a:t> </a:t>
            </a:r>
            <a:r>
              <a:rPr lang="en-US" dirty="0" err="1" smtClean="0">
                <a:solidFill>
                  <a:srgbClr val="7030A0"/>
                </a:solidFill>
                <a:latin typeface="Balaram" pitchFamily="2" charset="0"/>
              </a:rPr>
              <a:t>cet</a:t>
            </a:r>
            <a:r>
              <a:rPr lang="en-US" dirty="0" smtClean="0">
                <a:solidFill>
                  <a:srgbClr val="7030A0"/>
                </a:solidFill>
                <a:latin typeface="Balaram" pitchFamily="2" charset="0"/>
              </a:rPr>
              <a:t> </a:t>
            </a:r>
            <a:r>
              <a:rPr lang="en-US" dirty="0" err="1" smtClean="0">
                <a:solidFill>
                  <a:srgbClr val="7030A0"/>
                </a:solidFill>
                <a:latin typeface="Balaram" pitchFamily="2" charset="0"/>
              </a:rPr>
              <a:t>su</a:t>
            </a:r>
            <a:r>
              <a:rPr lang="en-US" dirty="0" smtClean="0">
                <a:solidFill>
                  <a:srgbClr val="7030A0"/>
                </a:solidFill>
                <a:latin typeface="Balaram" pitchFamily="2" charset="0"/>
              </a:rPr>
              <a:t> </a:t>
            </a:r>
            <a:r>
              <a:rPr lang="en-US" dirty="0" err="1" smtClean="0">
                <a:solidFill>
                  <a:srgbClr val="7030A0"/>
                </a:solidFill>
                <a:latin typeface="Balaram" pitchFamily="2" charset="0"/>
              </a:rPr>
              <a:t>duracaro</a:t>
            </a:r>
            <a:r>
              <a:rPr lang="en-US" dirty="0" smtClean="0">
                <a:solidFill>
                  <a:srgbClr val="7030A0"/>
                </a:solidFill>
                <a:latin typeface="Balaram" pitchFamily="2" charset="0"/>
              </a:rPr>
              <a:t>’ – BG 9.30</a:t>
            </a:r>
          </a:p>
          <a:p>
            <a:r>
              <a:rPr lang="en-US" dirty="0" smtClean="0">
                <a:solidFill>
                  <a:srgbClr val="7030A0"/>
                </a:solidFill>
                <a:latin typeface="Balaram" pitchFamily="2" charset="0"/>
              </a:rPr>
              <a:t>Spots on the moon</a:t>
            </a:r>
          </a:p>
          <a:p>
            <a:r>
              <a:rPr lang="en-US" dirty="0" smtClean="0">
                <a:solidFill>
                  <a:srgbClr val="7030A0"/>
                </a:solidFill>
                <a:latin typeface="Balaram" pitchFamily="2" charset="0"/>
              </a:rPr>
              <a:t>Root cause/Remedy</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  Familiarity/Respect </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  Material conceptions/Hear again and again</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  False ego/Cultivate service attitude</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  Speak faults/Glorify devotees                     </a:t>
            </a:r>
            <a:endParaRPr lang="en-US" dirty="0">
              <a:solidFill>
                <a:srgbClr val="7030A0"/>
              </a:solidFill>
              <a:latin typeface="Balaram" pitchFamily="2" charset="0"/>
            </a:endParaRPr>
          </a:p>
          <a:p>
            <a:pPr marL="136525" indent="0">
              <a:buNone/>
            </a:pPr>
            <a:endParaRPr lang="en-US" dirty="0">
              <a:solidFill>
                <a:srgbClr val="7030A0"/>
              </a:solidFill>
              <a:latin typeface="Balaram" pitchFamily="2" charset="0"/>
            </a:endParaRPr>
          </a:p>
          <a:p>
            <a:endParaRPr lang="en-US" dirty="0" smtClean="0">
              <a:solidFill>
                <a:srgbClr val="7030A0"/>
              </a:solidFill>
              <a:latin typeface="Balaram" pitchFamily="2" charset="0"/>
            </a:endParaRPr>
          </a:p>
        </p:txBody>
      </p:sp>
    </p:spTree>
    <p:extLst>
      <p:ext uri="{BB962C8B-B14F-4D97-AF65-F5344CB8AC3E}">
        <p14:creationId xmlns:p14="http://schemas.microsoft.com/office/powerpoint/2010/main" val="961766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3276600"/>
          </a:xfrm>
        </p:spPr>
        <p:txBody>
          <a:bodyPr/>
          <a:lstStyle/>
          <a:p>
            <a:pPr marL="136525" indent="0" algn="ctr">
              <a:buNone/>
            </a:pPr>
            <a:r>
              <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SB </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1.13.34</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pitary uparate päëòau</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sarvän naù suhådaù çiçün</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arakñatäà vyasanataù</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pitåvyau kva gatäv itaù</a:t>
            </a:r>
            <a:endParaRPr lang="en-US" dirty="0"/>
          </a:p>
        </p:txBody>
      </p:sp>
      <p:sp>
        <p:nvSpPr>
          <p:cNvPr id="4" name="Content Placeholder 2"/>
          <p:cNvSpPr txBox="1">
            <a:spLocks/>
          </p:cNvSpPr>
          <p:nvPr/>
        </p:nvSpPr>
        <p:spPr bwMode="auto">
          <a:xfrm>
            <a:off x="533400" y="3733800"/>
            <a:ext cx="8229600" cy="2193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None/>
            </a:pPr>
            <a:r>
              <a:rPr lang="en-US" b="1" i="1" dirty="0">
                <a:solidFill>
                  <a:srgbClr val="7030A0"/>
                </a:solidFill>
                <a:latin typeface="Balaram" pitchFamily="2" charset="0"/>
              </a:rPr>
              <a:t>When my father, </a:t>
            </a:r>
            <a:r>
              <a:rPr lang="en-US" b="1" i="1" dirty="0" err="1">
                <a:solidFill>
                  <a:srgbClr val="7030A0"/>
                </a:solidFill>
                <a:latin typeface="Balaram" pitchFamily="2" charset="0"/>
              </a:rPr>
              <a:t>Päëòu</a:t>
            </a:r>
            <a:r>
              <a:rPr lang="en-US" b="1" i="1" dirty="0">
                <a:solidFill>
                  <a:srgbClr val="7030A0"/>
                </a:solidFill>
                <a:latin typeface="Balaram" pitchFamily="2" charset="0"/>
              </a:rPr>
              <a:t>, fell down and we were all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small </a:t>
            </a:r>
            <a:r>
              <a:rPr lang="en-US" b="1" i="1" dirty="0">
                <a:solidFill>
                  <a:srgbClr val="7030A0"/>
                </a:solidFill>
                <a:latin typeface="Balaram" pitchFamily="2" charset="0"/>
              </a:rPr>
              <a:t>children, these </a:t>
            </a:r>
            <a:r>
              <a:rPr lang="en-US" b="1" i="1" dirty="0">
                <a:solidFill>
                  <a:schemeClr val="bg1"/>
                </a:solidFill>
                <a:latin typeface="Balaram" pitchFamily="2" charset="0"/>
              </a:rPr>
              <a:t>two uncles </a:t>
            </a:r>
            <a:r>
              <a:rPr lang="en-US" b="1" i="1" dirty="0">
                <a:solidFill>
                  <a:srgbClr val="7030A0"/>
                </a:solidFill>
                <a:latin typeface="Balaram" pitchFamily="2" charset="0"/>
              </a:rPr>
              <a:t>gave us </a:t>
            </a:r>
            <a:r>
              <a:rPr lang="en-US" b="1" i="1" dirty="0" smtClean="0">
                <a:solidFill>
                  <a:srgbClr val="7030A0"/>
                </a:solidFill>
                <a:latin typeface="Balaram" pitchFamily="2" charset="0"/>
              </a:rPr>
              <a:t>protection</a:t>
            </a:r>
          </a:p>
          <a:p>
            <a:pPr>
              <a:buNone/>
            </a:pPr>
            <a:r>
              <a:rPr lang="en-US" b="1" i="1" dirty="0" smtClean="0">
                <a:solidFill>
                  <a:srgbClr val="7030A0"/>
                </a:solidFill>
                <a:latin typeface="Balaram" pitchFamily="2" charset="0"/>
              </a:rPr>
              <a:t>from </a:t>
            </a:r>
            <a:r>
              <a:rPr lang="en-US" b="1" i="1" dirty="0">
                <a:solidFill>
                  <a:srgbClr val="7030A0"/>
                </a:solidFill>
                <a:latin typeface="Balaram" pitchFamily="2" charset="0"/>
              </a:rPr>
              <a:t>all kinds of calamities. They were always </a:t>
            </a:r>
            <a:r>
              <a:rPr lang="en-US" b="1" i="1" dirty="0" smtClean="0">
                <a:solidFill>
                  <a:srgbClr val="7030A0"/>
                </a:solidFill>
                <a:latin typeface="Balaram" pitchFamily="2" charset="0"/>
              </a:rPr>
              <a:t>our</a:t>
            </a:r>
          </a:p>
          <a:p>
            <a:pPr>
              <a:buNone/>
            </a:pPr>
            <a:r>
              <a:rPr lang="en-US" b="1" i="1" dirty="0" smtClean="0">
                <a:solidFill>
                  <a:srgbClr val="7030A0"/>
                </a:solidFill>
                <a:latin typeface="Balaram" pitchFamily="2" charset="0"/>
              </a:rPr>
              <a:t>good </a:t>
            </a:r>
            <a:r>
              <a:rPr lang="en-US" b="1" i="1" dirty="0">
                <a:solidFill>
                  <a:srgbClr val="7030A0"/>
                </a:solidFill>
                <a:latin typeface="Balaram" pitchFamily="2" charset="0"/>
              </a:rPr>
              <a:t>well-wishers. Alas, where have they gone </a:t>
            </a:r>
            <a:r>
              <a:rPr lang="en-US" b="1" i="1" dirty="0" smtClean="0">
                <a:solidFill>
                  <a:srgbClr val="7030A0"/>
                </a:solidFill>
                <a:latin typeface="Balaram" pitchFamily="2" charset="0"/>
              </a:rPr>
              <a:t>from</a:t>
            </a:r>
          </a:p>
          <a:p>
            <a:pPr>
              <a:buNone/>
            </a:pPr>
            <a:r>
              <a:rPr lang="en-US" b="1" i="1" dirty="0" smtClean="0">
                <a:solidFill>
                  <a:srgbClr val="7030A0"/>
                </a:solidFill>
                <a:latin typeface="Balaram" pitchFamily="2" charset="0"/>
              </a:rPr>
              <a:t>here</a:t>
            </a:r>
            <a:r>
              <a:rPr lang="en-US" b="1" i="1" dirty="0">
                <a:solidFill>
                  <a:srgbClr val="7030A0"/>
                </a:solidFill>
                <a:latin typeface="Balaram" pitchFamily="2" charset="0"/>
              </a:rPr>
              <a:t>?</a:t>
            </a:r>
            <a:endParaRPr lang="en-US" dirty="0" smtClean="0"/>
          </a:p>
        </p:txBody>
      </p:sp>
    </p:spTree>
    <p:extLst>
      <p:ext uri="{BB962C8B-B14F-4D97-AF65-F5344CB8AC3E}">
        <p14:creationId xmlns:p14="http://schemas.microsoft.com/office/powerpoint/2010/main" val="24312866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3276600"/>
          </a:xfrm>
        </p:spPr>
        <p:txBody>
          <a:bodyPr/>
          <a:lstStyle/>
          <a:p>
            <a:pPr marL="136525" indent="0" algn="ctr">
              <a:buNone/>
            </a:pPr>
            <a:r>
              <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SB </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1.13.35</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süta uväca</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kåpayä sneha-vaiklavyät</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süto viraha-karçitaù</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ätmeçvaram acakñäëo</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na pratyähätipéòitaù</a:t>
            </a:r>
            <a:endParaRPr lang="en-US" dirty="0"/>
          </a:p>
        </p:txBody>
      </p:sp>
      <p:sp>
        <p:nvSpPr>
          <p:cNvPr id="4" name="Content Placeholder 2"/>
          <p:cNvSpPr txBox="1">
            <a:spLocks/>
          </p:cNvSpPr>
          <p:nvPr/>
        </p:nvSpPr>
        <p:spPr bwMode="auto">
          <a:xfrm>
            <a:off x="533400" y="4267200"/>
            <a:ext cx="8229600" cy="2193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None/>
            </a:pPr>
            <a:r>
              <a:rPr lang="en-US" b="1" i="1" dirty="0" err="1">
                <a:solidFill>
                  <a:srgbClr val="7030A0"/>
                </a:solidFill>
                <a:latin typeface="Balaram" pitchFamily="2" charset="0"/>
              </a:rPr>
              <a:t>Süta</a:t>
            </a:r>
            <a:r>
              <a:rPr lang="en-US" b="1" i="1" dirty="0">
                <a:solidFill>
                  <a:srgbClr val="7030A0"/>
                </a:solidFill>
                <a:latin typeface="Balaram" pitchFamily="2" charset="0"/>
              </a:rPr>
              <a:t> </a:t>
            </a:r>
            <a:r>
              <a:rPr lang="en-US" b="1" i="1" dirty="0" err="1">
                <a:solidFill>
                  <a:srgbClr val="7030A0"/>
                </a:solidFill>
                <a:latin typeface="Balaram" pitchFamily="2" charset="0"/>
              </a:rPr>
              <a:t>Gosvämé</a:t>
            </a:r>
            <a:r>
              <a:rPr lang="en-US" b="1" i="1" dirty="0">
                <a:solidFill>
                  <a:srgbClr val="7030A0"/>
                </a:solidFill>
                <a:latin typeface="Balaram" pitchFamily="2" charset="0"/>
              </a:rPr>
              <a:t> said: Because of compassion </a:t>
            </a:r>
            <a:r>
              <a:rPr lang="en-US" b="1" i="1" dirty="0" smtClean="0">
                <a:solidFill>
                  <a:srgbClr val="7030A0"/>
                </a:solidFill>
                <a:latin typeface="Balaram" pitchFamily="2" charset="0"/>
              </a:rPr>
              <a:t>and</a:t>
            </a:r>
          </a:p>
          <a:p>
            <a:pPr>
              <a:buNone/>
            </a:pPr>
            <a:r>
              <a:rPr lang="en-US" b="1" i="1" dirty="0" smtClean="0">
                <a:solidFill>
                  <a:srgbClr val="7030A0"/>
                </a:solidFill>
                <a:latin typeface="Balaram" pitchFamily="2" charset="0"/>
              </a:rPr>
              <a:t>mental </a:t>
            </a:r>
            <a:r>
              <a:rPr lang="en-US" b="1" i="1" dirty="0">
                <a:solidFill>
                  <a:srgbClr val="7030A0"/>
                </a:solidFill>
                <a:latin typeface="Balaram" pitchFamily="2" charset="0"/>
              </a:rPr>
              <a:t>agitation, </a:t>
            </a:r>
            <a:r>
              <a:rPr lang="en-US" b="1" i="1" dirty="0" err="1">
                <a:solidFill>
                  <a:srgbClr val="7030A0"/>
                </a:solidFill>
                <a:latin typeface="Balaram" pitchFamily="2" charset="0"/>
              </a:rPr>
              <a:t>Saïjaya</a:t>
            </a:r>
            <a:r>
              <a:rPr lang="en-US" b="1" i="1" dirty="0">
                <a:solidFill>
                  <a:srgbClr val="7030A0"/>
                </a:solidFill>
                <a:latin typeface="Balaram" pitchFamily="2" charset="0"/>
              </a:rPr>
              <a:t>, not having seen his </a:t>
            </a:r>
            <a:r>
              <a:rPr lang="en-US" b="1" i="1" dirty="0" smtClean="0">
                <a:solidFill>
                  <a:srgbClr val="7030A0"/>
                </a:solidFill>
                <a:latin typeface="Balaram" pitchFamily="2" charset="0"/>
              </a:rPr>
              <a:t>own</a:t>
            </a:r>
          </a:p>
          <a:p>
            <a:pPr>
              <a:buNone/>
            </a:pPr>
            <a:r>
              <a:rPr lang="en-US" b="1" i="1" dirty="0" smtClean="0">
                <a:solidFill>
                  <a:srgbClr val="7030A0"/>
                </a:solidFill>
                <a:latin typeface="Balaram" pitchFamily="2" charset="0"/>
              </a:rPr>
              <a:t>master</a:t>
            </a:r>
            <a:r>
              <a:rPr lang="en-US" b="1" i="1" dirty="0">
                <a:solidFill>
                  <a:srgbClr val="7030A0"/>
                </a:solidFill>
                <a:latin typeface="Balaram" pitchFamily="2" charset="0"/>
              </a:rPr>
              <a:t>, </a:t>
            </a:r>
            <a:r>
              <a:rPr lang="en-US" b="1" i="1" dirty="0" err="1">
                <a:solidFill>
                  <a:srgbClr val="7030A0"/>
                </a:solidFill>
                <a:latin typeface="Balaram" pitchFamily="2" charset="0"/>
              </a:rPr>
              <a:t>Dhåtaräñöra</a:t>
            </a:r>
            <a:r>
              <a:rPr lang="en-US" b="1" i="1" dirty="0">
                <a:solidFill>
                  <a:srgbClr val="7030A0"/>
                </a:solidFill>
                <a:latin typeface="Balaram" pitchFamily="2" charset="0"/>
              </a:rPr>
              <a:t>, was aggrieved and could not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properly </a:t>
            </a:r>
            <a:r>
              <a:rPr lang="en-US" b="1" i="1" dirty="0">
                <a:solidFill>
                  <a:srgbClr val="7030A0"/>
                </a:solidFill>
                <a:latin typeface="Balaram" pitchFamily="2" charset="0"/>
              </a:rPr>
              <a:t>reply to </a:t>
            </a:r>
            <a:r>
              <a:rPr lang="en-US" b="1" i="1" dirty="0" err="1">
                <a:solidFill>
                  <a:srgbClr val="7030A0"/>
                </a:solidFill>
                <a:latin typeface="Balaram" pitchFamily="2" charset="0"/>
              </a:rPr>
              <a:t>Mahäräja</a:t>
            </a:r>
            <a:r>
              <a:rPr lang="en-US" b="1" i="1" dirty="0">
                <a:solidFill>
                  <a:srgbClr val="7030A0"/>
                </a:solidFill>
                <a:latin typeface="Balaram" pitchFamily="2" charset="0"/>
              </a:rPr>
              <a:t> </a:t>
            </a:r>
            <a:r>
              <a:rPr lang="en-US" b="1" i="1" dirty="0" err="1">
                <a:solidFill>
                  <a:srgbClr val="7030A0"/>
                </a:solidFill>
                <a:latin typeface="Balaram" pitchFamily="2" charset="0"/>
              </a:rPr>
              <a:t>Yudhiñöhira</a:t>
            </a:r>
            <a:r>
              <a:rPr lang="en-US" b="1" i="1" dirty="0">
                <a:solidFill>
                  <a:srgbClr val="7030A0"/>
                </a:solidFill>
                <a:latin typeface="Balaram" pitchFamily="2" charset="0"/>
              </a:rPr>
              <a:t>.</a:t>
            </a:r>
            <a:endParaRPr lang="en-US" dirty="0" smtClean="0"/>
          </a:p>
        </p:txBody>
      </p:sp>
    </p:spTree>
    <p:extLst>
      <p:ext uri="{BB962C8B-B14F-4D97-AF65-F5344CB8AC3E}">
        <p14:creationId xmlns:p14="http://schemas.microsoft.com/office/powerpoint/2010/main" val="28123598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762000"/>
          </a:xfrm>
        </p:spPr>
        <p:txBody>
          <a:bodyPr/>
          <a:lstStyle/>
          <a:p>
            <a:pPr>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1.13.35 </a:t>
            </a:r>
            <a:r>
              <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Agitated </a:t>
            </a:r>
            <a:r>
              <a:rPr lang="en-US" sz="3600" b="1" dirty="0" err="1">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Sanjaya</a:t>
            </a:r>
            <a:r>
              <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 replies</a:t>
            </a:r>
          </a:p>
        </p:txBody>
      </p:sp>
      <p:sp>
        <p:nvSpPr>
          <p:cNvPr id="6" name="Content Placeholder 2"/>
          <p:cNvSpPr txBox="1">
            <a:spLocks/>
          </p:cNvSpPr>
          <p:nvPr/>
        </p:nvSpPr>
        <p:spPr bwMode="auto">
          <a:xfrm>
            <a:off x="228600" y="1066800"/>
            <a:ext cx="8686800"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r>
              <a:rPr lang="en-US" dirty="0" smtClean="0">
                <a:solidFill>
                  <a:srgbClr val="7030A0"/>
                </a:solidFill>
                <a:latin typeface="Balaram" pitchFamily="2" charset="0"/>
              </a:rPr>
              <a:t>Sanjay’s interpretation</a:t>
            </a:r>
          </a:p>
          <a:p>
            <a:pPr marL="136525" indent="0">
              <a:buNone/>
            </a:pPr>
            <a:r>
              <a:rPr lang="en-US" sz="2000" dirty="0" smtClean="0">
                <a:solidFill>
                  <a:srgbClr val="7030A0"/>
                </a:solidFill>
                <a:latin typeface="Balaram" pitchFamily="2" charset="0"/>
              </a:rPr>
              <a:t>         -  </a:t>
            </a:r>
            <a:r>
              <a:rPr lang="en-US" sz="2000" dirty="0" err="1" smtClean="0">
                <a:solidFill>
                  <a:srgbClr val="7030A0"/>
                </a:solidFill>
                <a:latin typeface="Balaram" pitchFamily="2" charset="0"/>
              </a:rPr>
              <a:t>Dhrtarastra</a:t>
            </a:r>
            <a:r>
              <a:rPr lang="en-US" sz="2000" dirty="0" smtClean="0">
                <a:solidFill>
                  <a:srgbClr val="7030A0"/>
                </a:solidFill>
                <a:latin typeface="Balaram" pitchFamily="2" charset="0"/>
              </a:rPr>
              <a:t> left in frustration</a:t>
            </a:r>
          </a:p>
          <a:p>
            <a:pPr marL="136525" indent="0">
              <a:buNone/>
            </a:pPr>
            <a:r>
              <a:rPr lang="en-US" sz="2000" dirty="0">
                <a:solidFill>
                  <a:srgbClr val="7030A0"/>
                </a:solidFill>
                <a:latin typeface="Balaram" pitchFamily="2" charset="0"/>
              </a:rPr>
              <a:t> </a:t>
            </a:r>
            <a:r>
              <a:rPr lang="en-US" sz="2000" dirty="0" smtClean="0">
                <a:solidFill>
                  <a:srgbClr val="7030A0"/>
                </a:solidFill>
                <a:latin typeface="Balaram" pitchFamily="2" charset="0"/>
              </a:rPr>
              <a:t>        -  Unaware that </a:t>
            </a:r>
            <a:r>
              <a:rPr lang="en-US" sz="2000" dirty="0" err="1" smtClean="0">
                <a:solidFill>
                  <a:srgbClr val="7030A0"/>
                </a:solidFill>
                <a:latin typeface="Balaram" pitchFamily="2" charset="0"/>
              </a:rPr>
              <a:t>Dhrtarastra’s</a:t>
            </a:r>
            <a:r>
              <a:rPr lang="en-US" sz="2000" dirty="0" smtClean="0">
                <a:solidFill>
                  <a:srgbClr val="7030A0"/>
                </a:solidFill>
                <a:latin typeface="Balaram" pitchFamily="2" charset="0"/>
              </a:rPr>
              <a:t> inner vision is awakened.</a:t>
            </a:r>
          </a:p>
          <a:p>
            <a:pPr marL="136525" indent="0">
              <a:buNone/>
            </a:pPr>
            <a:r>
              <a:rPr lang="en-US" dirty="0" smtClean="0">
                <a:solidFill>
                  <a:srgbClr val="7030A0"/>
                </a:solidFill>
                <a:latin typeface="Balaram" pitchFamily="2" charset="0"/>
              </a:rPr>
              <a:t>                     </a:t>
            </a:r>
            <a:endParaRPr lang="en-US" dirty="0">
              <a:solidFill>
                <a:srgbClr val="7030A0"/>
              </a:solidFill>
              <a:latin typeface="Balaram" pitchFamily="2" charset="0"/>
            </a:endParaRPr>
          </a:p>
          <a:p>
            <a:pPr marL="136525" indent="0">
              <a:buNone/>
            </a:pPr>
            <a:endParaRPr lang="en-US" dirty="0">
              <a:solidFill>
                <a:srgbClr val="7030A0"/>
              </a:solidFill>
              <a:latin typeface="Balaram" pitchFamily="2" charset="0"/>
            </a:endParaRPr>
          </a:p>
          <a:p>
            <a:endParaRPr lang="en-US" dirty="0" smtClean="0">
              <a:solidFill>
                <a:srgbClr val="7030A0"/>
              </a:solidFill>
              <a:latin typeface="Balaram" pitchFamily="2" charset="0"/>
            </a:endParaRPr>
          </a:p>
        </p:txBody>
      </p:sp>
      <p:sp>
        <p:nvSpPr>
          <p:cNvPr id="7" name="TextBox 6"/>
          <p:cNvSpPr txBox="1">
            <a:spLocks noChangeArrowheads="1"/>
          </p:cNvSpPr>
          <p:nvPr/>
        </p:nvSpPr>
        <p:spPr bwMode="auto">
          <a:xfrm>
            <a:off x="350157" y="3733800"/>
            <a:ext cx="8458200" cy="1200329"/>
          </a:xfrm>
          <a:prstGeom prst="rect">
            <a:avLst/>
          </a:prstGeom>
          <a:solidFill>
            <a:schemeClr val="tx1"/>
          </a:solidFill>
          <a:ln w="9525">
            <a:noFill/>
            <a:miter lim="800000"/>
            <a:headEnd/>
            <a:tailEnd/>
          </a:ln>
        </p:spPr>
        <p:txBody>
          <a:bodyPr wrap="square">
            <a:spAutoFit/>
          </a:bodyPr>
          <a:lstStyle/>
          <a:p>
            <a:r>
              <a:rPr lang="en-US" sz="2400" dirty="0">
                <a:solidFill>
                  <a:schemeClr val="bg1"/>
                </a:solidFill>
                <a:latin typeface="Balaram" pitchFamily="2" charset="0"/>
              </a:rPr>
              <a:t>“Unless one is convinced of a better life after renunciation of the present life, one cannot stick to the renounced order of life simply by artificial dress or staying out of the </a:t>
            </a:r>
            <a:r>
              <a:rPr lang="en-US" sz="2400" dirty="0" smtClean="0">
                <a:solidFill>
                  <a:schemeClr val="bg1"/>
                </a:solidFill>
                <a:latin typeface="Balaram" pitchFamily="2" charset="0"/>
              </a:rPr>
              <a:t>home.”</a:t>
            </a:r>
            <a:endParaRPr lang="en-US" sz="2400" b="1" dirty="0">
              <a:solidFill>
                <a:schemeClr val="bg1"/>
              </a:solidFill>
              <a:latin typeface="Balaram" pitchFamily="2" charset="0"/>
            </a:endParaRPr>
          </a:p>
        </p:txBody>
      </p:sp>
    </p:spTree>
    <p:extLst>
      <p:ext uri="{BB962C8B-B14F-4D97-AF65-F5344CB8AC3E}">
        <p14:creationId xmlns:p14="http://schemas.microsoft.com/office/powerpoint/2010/main" val="912735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3276600"/>
          </a:xfrm>
        </p:spPr>
        <p:txBody>
          <a:bodyPr/>
          <a:lstStyle/>
          <a:p>
            <a:pPr marL="136525" indent="0" algn="ctr">
              <a:buNone/>
            </a:pPr>
            <a:r>
              <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SB </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1.13.36</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vimåjyäçrüëi päëibhyäà</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viñöabhyätmänam ätmanä</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ajäta-çatruà pratyüce</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prabhoù pädäv anusmaran</a:t>
            </a:r>
            <a:endParaRPr lang="en-US" dirty="0"/>
          </a:p>
        </p:txBody>
      </p:sp>
      <p:sp>
        <p:nvSpPr>
          <p:cNvPr id="4" name="Content Placeholder 2"/>
          <p:cNvSpPr txBox="1">
            <a:spLocks/>
          </p:cNvSpPr>
          <p:nvPr/>
        </p:nvSpPr>
        <p:spPr bwMode="auto">
          <a:xfrm>
            <a:off x="304800" y="3810000"/>
            <a:ext cx="8610600" cy="259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None/>
            </a:pPr>
            <a:r>
              <a:rPr lang="en-US" b="1" i="1" dirty="0">
                <a:solidFill>
                  <a:srgbClr val="7030A0"/>
                </a:solidFill>
                <a:latin typeface="Balaram" pitchFamily="2" charset="0"/>
              </a:rPr>
              <a:t>First he slowly pacified his mind by intelligence, </a:t>
            </a:r>
            <a:r>
              <a:rPr lang="en-US" b="1" i="1" dirty="0" smtClean="0">
                <a:solidFill>
                  <a:srgbClr val="7030A0"/>
                </a:solidFill>
                <a:latin typeface="Balaram" pitchFamily="2" charset="0"/>
              </a:rPr>
              <a:t>and</a:t>
            </a:r>
          </a:p>
          <a:p>
            <a:pPr>
              <a:buNone/>
            </a:pPr>
            <a:r>
              <a:rPr lang="en-US" b="1" i="1" dirty="0" smtClean="0">
                <a:solidFill>
                  <a:srgbClr val="7030A0"/>
                </a:solidFill>
                <a:latin typeface="Balaram" pitchFamily="2" charset="0"/>
              </a:rPr>
              <a:t>wiping </a:t>
            </a:r>
            <a:r>
              <a:rPr lang="en-US" b="1" i="1" dirty="0">
                <a:solidFill>
                  <a:srgbClr val="7030A0"/>
                </a:solidFill>
                <a:latin typeface="Balaram" pitchFamily="2" charset="0"/>
              </a:rPr>
              <a:t>away his tears and thinking of the feet of </a:t>
            </a:r>
            <a:r>
              <a:rPr lang="en-US" b="1" i="1" dirty="0" smtClean="0">
                <a:solidFill>
                  <a:srgbClr val="7030A0"/>
                </a:solidFill>
                <a:latin typeface="Balaram" pitchFamily="2" charset="0"/>
              </a:rPr>
              <a:t>his</a:t>
            </a:r>
          </a:p>
          <a:p>
            <a:pPr>
              <a:buNone/>
            </a:pPr>
            <a:r>
              <a:rPr lang="en-US" b="1" i="1" dirty="0" smtClean="0">
                <a:solidFill>
                  <a:srgbClr val="7030A0"/>
                </a:solidFill>
                <a:latin typeface="Balaram" pitchFamily="2" charset="0"/>
              </a:rPr>
              <a:t>master</a:t>
            </a:r>
            <a:r>
              <a:rPr lang="en-US" b="1" i="1" dirty="0">
                <a:solidFill>
                  <a:srgbClr val="7030A0"/>
                </a:solidFill>
                <a:latin typeface="Balaram" pitchFamily="2" charset="0"/>
              </a:rPr>
              <a:t>, </a:t>
            </a:r>
            <a:r>
              <a:rPr lang="en-US" b="1" i="1" dirty="0" err="1">
                <a:solidFill>
                  <a:srgbClr val="7030A0"/>
                </a:solidFill>
                <a:latin typeface="Balaram" pitchFamily="2" charset="0"/>
              </a:rPr>
              <a:t>Dhåtaräñöra</a:t>
            </a:r>
            <a:r>
              <a:rPr lang="en-US" b="1" i="1" dirty="0">
                <a:solidFill>
                  <a:srgbClr val="7030A0"/>
                </a:solidFill>
                <a:latin typeface="Balaram" pitchFamily="2" charset="0"/>
              </a:rPr>
              <a:t>, he began to reply to </a:t>
            </a:r>
            <a:r>
              <a:rPr lang="en-US" b="1" i="1" dirty="0" err="1" smtClean="0">
                <a:solidFill>
                  <a:srgbClr val="7030A0"/>
                </a:solidFill>
                <a:latin typeface="Balaram" pitchFamily="2" charset="0"/>
              </a:rPr>
              <a:t>Mahäräja</a:t>
            </a:r>
            <a:endParaRPr lang="en-US" b="1" i="1" dirty="0" smtClean="0">
              <a:solidFill>
                <a:srgbClr val="7030A0"/>
              </a:solidFill>
              <a:latin typeface="Balaram" pitchFamily="2" charset="0"/>
            </a:endParaRPr>
          </a:p>
          <a:p>
            <a:pPr>
              <a:buNone/>
            </a:pPr>
            <a:r>
              <a:rPr lang="en-US" b="1" i="1" dirty="0" err="1" smtClean="0">
                <a:solidFill>
                  <a:srgbClr val="7030A0"/>
                </a:solidFill>
                <a:latin typeface="Balaram" pitchFamily="2" charset="0"/>
              </a:rPr>
              <a:t>Yudhiñöhira</a:t>
            </a:r>
            <a:r>
              <a:rPr lang="en-US" b="1" i="1" dirty="0">
                <a:solidFill>
                  <a:srgbClr val="7030A0"/>
                </a:solidFill>
                <a:latin typeface="Balaram" pitchFamily="2" charset="0"/>
              </a:rPr>
              <a:t>.</a:t>
            </a:r>
            <a:endParaRPr lang="en-US" dirty="0" smtClean="0"/>
          </a:p>
        </p:txBody>
      </p:sp>
    </p:spTree>
    <p:extLst>
      <p:ext uri="{BB962C8B-B14F-4D97-AF65-F5344CB8AC3E}">
        <p14:creationId xmlns:p14="http://schemas.microsoft.com/office/powerpoint/2010/main" val="1241371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534400" cy="3276600"/>
          </a:xfrm>
        </p:spPr>
        <p:txBody>
          <a:bodyPr/>
          <a:lstStyle/>
          <a:p>
            <a:pPr marL="136525" indent="0" algn="ctr">
              <a:buNone/>
            </a:pPr>
            <a:r>
              <a:rPr lang="en-US" sz="32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SB </a:t>
            </a:r>
            <a:r>
              <a:rPr lang="en-US" sz="32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1.13.37</a:t>
            </a:r>
            <a:endParaRPr lang="en-US" sz="32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a:p>
            <a:pPr marL="136525" indent="0" algn="ctr">
              <a:buNone/>
            </a:pPr>
            <a:r>
              <a:rPr lang="vi-VN" sz="32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saïjaya uväca</a:t>
            </a:r>
          </a:p>
          <a:p>
            <a:pPr marL="136525" indent="0" algn="ctr">
              <a:buNone/>
            </a:pPr>
            <a:r>
              <a:rPr lang="vi-VN" sz="32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nähaà veda vyavasitaà</a:t>
            </a:r>
          </a:p>
          <a:p>
            <a:pPr marL="136525" indent="0" algn="ctr">
              <a:buNone/>
            </a:pPr>
            <a:r>
              <a:rPr lang="vi-VN" sz="32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pitror vaù kula-nandana</a:t>
            </a:r>
          </a:p>
          <a:p>
            <a:pPr marL="136525" indent="0" algn="ctr">
              <a:buNone/>
            </a:pPr>
            <a:r>
              <a:rPr lang="vi-VN" sz="32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gändhäryä vä mahä-bäho</a:t>
            </a:r>
          </a:p>
          <a:p>
            <a:pPr marL="136525" indent="0" algn="ctr">
              <a:buNone/>
            </a:pPr>
            <a:r>
              <a:rPr lang="vi-VN" sz="32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muñito 'smi mahätmabhiù</a:t>
            </a:r>
            <a:endParaRPr lang="en-US" sz="3200" dirty="0"/>
          </a:p>
        </p:txBody>
      </p:sp>
      <p:sp>
        <p:nvSpPr>
          <p:cNvPr id="4" name="Content Placeholder 2"/>
          <p:cNvSpPr txBox="1">
            <a:spLocks/>
          </p:cNvSpPr>
          <p:nvPr/>
        </p:nvSpPr>
        <p:spPr bwMode="auto">
          <a:xfrm>
            <a:off x="381000" y="4038600"/>
            <a:ext cx="8610600" cy="2362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None/>
            </a:pPr>
            <a:r>
              <a:rPr lang="en-US" b="1" i="1" dirty="0" err="1">
                <a:solidFill>
                  <a:srgbClr val="7030A0"/>
                </a:solidFill>
                <a:latin typeface="Balaram" pitchFamily="2" charset="0"/>
              </a:rPr>
              <a:t>Saïjaya</a:t>
            </a:r>
            <a:r>
              <a:rPr lang="en-US" b="1" i="1" dirty="0">
                <a:solidFill>
                  <a:srgbClr val="7030A0"/>
                </a:solidFill>
                <a:latin typeface="Balaram" pitchFamily="2" charset="0"/>
              </a:rPr>
              <a:t> said: My dear descendant of the </a:t>
            </a:r>
            <a:r>
              <a:rPr lang="en-US" b="1" i="1" dirty="0" err="1">
                <a:solidFill>
                  <a:srgbClr val="7030A0"/>
                </a:solidFill>
                <a:latin typeface="Balaram" pitchFamily="2" charset="0"/>
              </a:rPr>
              <a:t>Kuru</a:t>
            </a:r>
            <a:r>
              <a:rPr lang="en-US" b="1" i="1" dirty="0">
                <a:solidFill>
                  <a:srgbClr val="7030A0"/>
                </a:solidFill>
                <a:latin typeface="Balaram" pitchFamily="2" charset="0"/>
              </a:rPr>
              <a:t> dynasty, </a:t>
            </a:r>
            <a:r>
              <a:rPr lang="en-US" b="1" i="1" dirty="0" smtClean="0">
                <a:solidFill>
                  <a:srgbClr val="7030A0"/>
                </a:solidFill>
                <a:latin typeface="Balaram" pitchFamily="2" charset="0"/>
              </a:rPr>
              <a:t>I</a:t>
            </a:r>
          </a:p>
          <a:p>
            <a:pPr>
              <a:buNone/>
            </a:pPr>
            <a:r>
              <a:rPr lang="en-US" b="1" i="1" dirty="0" smtClean="0">
                <a:solidFill>
                  <a:srgbClr val="7030A0"/>
                </a:solidFill>
                <a:latin typeface="Balaram" pitchFamily="2" charset="0"/>
              </a:rPr>
              <a:t>have </a:t>
            </a:r>
            <a:r>
              <a:rPr lang="en-US" b="1" i="1" dirty="0">
                <a:solidFill>
                  <a:srgbClr val="7030A0"/>
                </a:solidFill>
                <a:latin typeface="Balaram" pitchFamily="2" charset="0"/>
              </a:rPr>
              <a:t>no information of the determination of </a:t>
            </a:r>
            <a:r>
              <a:rPr lang="en-US" b="1" i="1" dirty="0">
                <a:solidFill>
                  <a:schemeClr val="bg1"/>
                </a:solidFill>
                <a:latin typeface="Balaram" pitchFamily="2" charset="0"/>
              </a:rPr>
              <a:t>your two </a:t>
            </a:r>
            <a:endParaRPr lang="en-US" b="1" i="1" dirty="0" smtClean="0">
              <a:solidFill>
                <a:schemeClr val="bg1"/>
              </a:solidFill>
              <a:latin typeface="Balaram" pitchFamily="2" charset="0"/>
            </a:endParaRPr>
          </a:p>
          <a:p>
            <a:pPr>
              <a:buNone/>
            </a:pPr>
            <a:r>
              <a:rPr lang="en-US" b="1" i="1" dirty="0" smtClean="0">
                <a:solidFill>
                  <a:schemeClr val="bg1"/>
                </a:solidFill>
                <a:latin typeface="Balaram" pitchFamily="2" charset="0"/>
              </a:rPr>
              <a:t>uncles </a:t>
            </a:r>
            <a:r>
              <a:rPr lang="en-US" b="1" i="1" dirty="0">
                <a:solidFill>
                  <a:schemeClr val="bg1"/>
                </a:solidFill>
                <a:latin typeface="Balaram" pitchFamily="2" charset="0"/>
              </a:rPr>
              <a:t>and </a:t>
            </a:r>
            <a:r>
              <a:rPr lang="en-US" b="1" i="1" dirty="0" err="1">
                <a:solidFill>
                  <a:schemeClr val="bg1"/>
                </a:solidFill>
                <a:latin typeface="Balaram" pitchFamily="2" charset="0"/>
              </a:rPr>
              <a:t>Gändhäré</a:t>
            </a:r>
            <a:r>
              <a:rPr lang="en-US" b="1" i="1" dirty="0">
                <a:solidFill>
                  <a:srgbClr val="7030A0"/>
                </a:solidFill>
                <a:latin typeface="Balaram" pitchFamily="2" charset="0"/>
              </a:rPr>
              <a:t>. O King, I have been cheated </a:t>
            </a:r>
            <a:r>
              <a:rPr lang="en-US" b="1" i="1" dirty="0" smtClean="0">
                <a:solidFill>
                  <a:srgbClr val="7030A0"/>
                </a:solidFill>
                <a:latin typeface="Balaram" pitchFamily="2" charset="0"/>
              </a:rPr>
              <a:t>by</a:t>
            </a:r>
          </a:p>
          <a:p>
            <a:pPr>
              <a:buNone/>
            </a:pPr>
            <a:r>
              <a:rPr lang="en-US" b="1" i="1" dirty="0" smtClean="0">
                <a:solidFill>
                  <a:srgbClr val="7030A0"/>
                </a:solidFill>
                <a:latin typeface="Balaram" pitchFamily="2" charset="0"/>
              </a:rPr>
              <a:t>those </a:t>
            </a:r>
            <a:r>
              <a:rPr lang="en-US" b="1" i="1" dirty="0">
                <a:solidFill>
                  <a:srgbClr val="7030A0"/>
                </a:solidFill>
                <a:latin typeface="Balaram" pitchFamily="2" charset="0"/>
              </a:rPr>
              <a:t>great souls.</a:t>
            </a:r>
            <a:endParaRPr lang="en-US" dirty="0" smtClean="0"/>
          </a:p>
        </p:txBody>
      </p:sp>
    </p:spTree>
    <p:extLst>
      <p:ext uri="{BB962C8B-B14F-4D97-AF65-F5344CB8AC3E}">
        <p14:creationId xmlns:p14="http://schemas.microsoft.com/office/powerpoint/2010/main" val="34994066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762000"/>
          </a:xfrm>
        </p:spPr>
        <p:txBody>
          <a:bodyPr/>
          <a:lstStyle/>
          <a:p>
            <a:pPr marL="136525" indent="0">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1.13.37 </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rPr>
              <a:t>Transcendental Fraud</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7" name="Content Placeholder 2"/>
          <p:cNvSpPr txBox="1">
            <a:spLocks/>
          </p:cNvSpPr>
          <p:nvPr/>
        </p:nvSpPr>
        <p:spPr bwMode="auto">
          <a:xfrm>
            <a:off x="228600" y="838200"/>
            <a:ext cx="86868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r>
              <a:rPr lang="en-US" dirty="0" smtClean="0">
                <a:solidFill>
                  <a:srgbClr val="7030A0"/>
                </a:solidFill>
                <a:latin typeface="Balaram" pitchFamily="2" charset="0"/>
              </a:rPr>
              <a:t>Great souls cheat others for a great cause</a:t>
            </a:r>
          </a:p>
          <a:p>
            <a:pPr marL="136525" indent="0">
              <a:buNone/>
            </a:pPr>
            <a:r>
              <a:rPr lang="en-US" sz="2000" dirty="0" smtClean="0">
                <a:solidFill>
                  <a:srgbClr val="7030A0"/>
                </a:solidFill>
                <a:latin typeface="Balaram" pitchFamily="2" charset="0"/>
              </a:rPr>
              <a:t>         -  Lord </a:t>
            </a:r>
            <a:r>
              <a:rPr lang="en-US" sz="2000" dirty="0" err="1" smtClean="0">
                <a:solidFill>
                  <a:srgbClr val="7030A0"/>
                </a:solidFill>
                <a:latin typeface="Balaram" pitchFamily="2" charset="0"/>
              </a:rPr>
              <a:t>Krsna</a:t>
            </a:r>
            <a:r>
              <a:rPr lang="en-US" sz="2000" dirty="0" smtClean="0">
                <a:solidFill>
                  <a:srgbClr val="7030A0"/>
                </a:solidFill>
                <a:latin typeface="Balaram" pitchFamily="2" charset="0"/>
              </a:rPr>
              <a:t> </a:t>
            </a:r>
            <a:r>
              <a:rPr lang="en-US" sz="2000" dirty="0">
                <a:solidFill>
                  <a:srgbClr val="7030A0"/>
                </a:solidFill>
                <a:latin typeface="Balaram" pitchFamily="2" charset="0"/>
              </a:rPr>
              <a:t>advised </a:t>
            </a:r>
            <a:r>
              <a:rPr lang="en-US" sz="2000" dirty="0" err="1" smtClean="0">
                <a:solidFill>
                  <a:srgbClr val="7030A0"/>
                </a:solidFill>
                <a:latin typeface="Balaram" pitchFamily="2" charset="0"/>
              </a:rPr>
              <a:t>Yudhiñöhira</a:t>
            </a:r>
            <a:r>
              <a:rPr lang="en-US" sz="2000" dirty="0" smtClean="0">
                <a:solidFill>
                  <a:srgbClr val="7030A0"/>
                </a:solidFill>
                <a:latin typeface="Balaram" pitchFamily="2" charset="0"/>
              </a:rPr>
              <a:t> maharaja to tell a lie</a:t>
            </a:r>
          </a:p>
          <a:p>
            <a:pPr marL="136525" indent="0">
              <a:buNone/>
            </a:pPr>
            <a:r>
              <a:rPr lang="en-US" sz="2000" dirty="0">
                <a:solidFill>
                  <a:srgbClr val="7030A0"/>
                </a:solidFill>
                <a:latin typeface="Balaram" pitchFamily="2" charset="0"/>
              </a:rPr>
              <a:t> </a:t>
            </a:r>
            <a:r>
              <a:rPr lang="en-US" sz="2000" dirty="0" smtClean="0">
                <a:solidFill>
                  <a:srgbClr val="7030A0"/>
                </a:solidFill>
                <a:latin typeface="Balaram" pitchFamily="2" charset="0"/>
              </a:rPr>
              <a:t>        -  </a:t>
            </a:r>
            <a:r>
              <a:rPr lang="en-US" sz="2000" dirty="0" err="1" smtClean="0">
                <a:solidFill>
                  <a:srgbClr val="7030A0"/>
                </a:solidFill>
                <a:latin typeface="Balaram" pitchFamily="2" charset="0"/>
              </a:rPr>
              <a:t>Sanatana</a:t>
            </a:r>
            <a:r>
              <a:rPr lang="en-US" sz="2000" dirty="0" smtClean="0">
                <a:solidFill>
                  <a:srgbClr val="7030A0"/>
                </a:solidFill>
                <a:latin typeface="Balaram" pitchFamily="2" charset="0"/>
              </a:rPr>
              <a:t> </a:t>
            </a:r>
            <a:r>
              <a:rPr lang="en-US" sz="2000" dirty="0" err="1" smtClean="0">
                <a:solidFill>
                  <a:srgbClr val="7030A0"/>
                </a:solidFill>
                <a:latin typeface="Balaram" pitchFamily="2" charset="0"/>
              </a:rPr>
              <a:t>Goswami</a:t>
            </a:r>
            <a:r>
              <a:rPr lang="en-US" sz="2000" dirty="0" smtClean="0">
                <a:solidFill>
                  <a:srgbClr val="7030A0"/>
                </a:solidFill>
                <a:latin typeface="Balaram" pitchFamily="2" charset="0"/>
              </a:rPr>
              <a:t> cheated prison guard</a:t>
            </a:r>
          </a:p>
          <a:p>
            <a:pPr marL="136525" indent="0">
              <a:buNone/>
            </a:pPr>
            <a:r>
              <a:rPr lang="en-US" sz="2000" dirty="0">
                <a:solidFill>
                  <a:srgbClr val="7030A0"/>
                </a:solidFill>
                <a:latin typeface="Balaram" pitchFamily="2" charset="0"/>
              </a:rPr>
              <a:t> </a:t>
            </a:r>
            <a:r>
              <a:rPr lang="en-US" sz="2000" dirty="0" smtClean="0">
                <a:solidFill>
                  <a:srgbClr val="7030A0"/>
                </a:solidFill>
                <a:latin typeface="Balaram" pitchFamily="2" charset="0"/>
              </a:rPr>
              <a:t>        -  </a:t>
            </a:r>
            <a:r>
              <a:rPr lang="en-US" sz="2000" dirty="0" err="1" smtClean="0">
                <a:solidFill>
                  <a:srgbClr val="7030A0"/>
                </a:solidFill>
                <a:latin typeface="Balaram" pitchFamily="2" charset="0"/>
              </a:rPr>
              <a:t>Raghunatha</a:t>
            </a:r>
            <a:r>
              <a:rPr lang="en-US" sz="2000" dirty="0" smtClean="0">
                <a:solidFill>
                  <a:srgbClr val="7030A0"/>
                </a:solidFill>
                <a:latin typeface="Balaram" pitchFamily="2" charset="0"/>
              </a:rPr>
              <a:t> das </a:t>
            </a:r>
            <a:r>
              <a:rPr lang="en-US" sz="2000" dirty="0" err="1" smtClean="0">
                <a:solidFill>
                  <a:srgbClr val="7030A0"/>
                </a:solidFill>
                <a:latin typeface="Balaram" pitchFamily="2" charset="0"/>
              </a:rPr>
              <a:t>Goswami</a:t>
            </a:r>
            <a:r>
              <a:rPr lang="en-US" sz="2000" dirty="0" smtClean="0">
                <a:solidFill>
                  <a:srgbClr val="7030A0"/>
                </a:solidFill>
                <a:latin typeface="Balaram" pitchFamily="2" charset="0"/>
              </a:rPr>
              <a:t> cheated his priest</a:t>
            </a:r>
          </a:p>
          <a:p>
            <a:pPr marL="136525" indent="0">
              <a:buNone/>
            </a:pPr>
            <a:r>
              <a:rPr lang="en-US" sz="2000" dirty="0">
                <a:solidFill>
                  <a:srgbClr val="7030A0"/>
                </a:solidFill>
                <a:latin typeface="Balaram" pitchFamily="2" charset="0"/>
              </a:rPr>
              <a:t> </a:t>
            </a:r>
            <a:r>
              <a:rPr lang="en-US" sz="2000" dirty="0" smtClean="0">
                <a:solidFill>
                  <a:srgbClr val="7030A0"/>
                </a:solidFill>
                <a:latin typeface="Balaram" pitchFamily="2" charset="0"/>
              </a:rPr>
              <a:t>        -  </a:t>
            </a:r>
            <a:r>
              <a:rPr lang="en-US" sz="2000" dirty="0" err="1" smtClean="0">
                <a:solidFill>
                  <a:srgbClr val="7030A0"/>
                </a:solidFill>
                <a:latin typeface="Balaram" pitchFamily="2" charset="0"/>
              </a:rPr>
              <a:t>Srila</a:t>
            </a:r>
            <a:r>
              <a:rPr lang="en-US" sz="2000" dirty="0" smtClean="0">
                <a:solidFill>
                  <a:srgbClr val="7030A0"/>
                </a:solidFill>
                <a:latin typeface="Balaram" pitchFamily="2" charset="0"/>
              </a:rPr>
              <a:t> </a:t>
            </a:r>
            <a:r>
              <a:rPr lang="en-US" sz="2000" dirty="0" err="1" smtClean="0">
                <a:solidFill>
                  <a:srgbClr val="7030A0"/>
                </a:solidFill>
                <a:latin typeface="Balaram" pitchFamily="2" charset="0"/>
              </a:rPr>
              <a:t>Prabhupada</a:t>
            </a:r>
            <a:r>
              <a:rPr lang="en-US" sz="2000" dirty="0" smtClean="0">
                <a:solidFill>
                  <a:srgbClr val="7030A0"/>
                </a:solidFill>
                <a:latin typeface="Balaram" pitchFamily="2" charset="0"/>
              </a:rPr>
              <a:t> cheated his family members</a:t>
            </a:r>
          </a:p>
          <a:p>
            <a:pPr marL="136525" indent="0">
              <a:buNone/>
            </a:pPr>
            <a:endParaRPr lang="en-US" sz="2000" dirty="0" smtClean="0">
              <a:solidFill>
                <a:srgbClr val="7030A0"/>
              </a:solidFill>
              <a:latin typeface="Balaram" pitchFamily="2" charset="0"/>
            </a:endParaRPr>
          </a:p>
          <a:p>
            <a:r>
              <a:rPr lang="en-US" dirty="0" smtClean="0">
                <a:solidFill>
                  <a:srgbClr val="7030A0"/>
                </a:solidFill>
                <a:latin typeface="Balaram" pitchFamily="2" charset="0"/>
              </a:rPr>
              <a:t>Why </a:t>
            </a:r>
            <a:r>
              <a:rPr lang="en-US" dirty="0" err="1">
                <a:solidFill>
                  <a:srgbClr val="7030A0"/>
                </a:solidFill>
                <a:latin typeface="Balaram" pitchFamily="2" charset="0"/>
              </a:rPr>
              <a:t>Sanjaya</a:t>
            </a:r>
            <a:r>
              <a:rPr lang="en-US" dirty="0">
                <a:solidFill>
                  <a:srgbClr val="7030A0"/>
                </a:solidFill>
                <a:latin typeface="Balaram" pitchFamily="2" charset="0"/>
              </a:rPr>
              <a:t> felt cheated?</a:t>
            </a:r>
          </a:p>
          <a:p>
            <a:pPr marL="136525" indent="0">
              <a:buNone/>
            </a:pPr>
            <a:r>
              <a:rPr lang="en-US" sz="2000" dirty="0" smtClean="0">
                <a:solidFill>
                  <a:srgbClr val="7030A0"/>
                </a:solidFill>
                <a:latin typeface="Balaram" pitchFamily="2" charset="0"/>
              </a:rPr>
              <a:t>         -  Was not informed of their departure</a:t>
            </a:r>
          </a:p>
          <a:p>
            <a:pPr marL="136525" indent="0">
              <a:buNone/>
            </a:pPr>
            <a:endParaRPr lang="en-US" sz="2000" dirty="0" smtClean="0">
              <a:solidFill>
                <a:srgbClr val="7030A0"/>
              </a:solidFill>
              <a:latin typeface="Balaram" pitchFamily="2" charset="0"/>
            </a:endParaRPr>
          </a:p>
          <a:p>
            <a:r>
              <a:rPr lang="en-US" dirty="0" smtClean="0">
                <a:solidFill>
                  <a:srgbClr val="7030A0"/>
                </a:solidFill>
                <a:latin typeface="Balaram" pitchFamily="2" charset="0"/>
              </a:rPr>
              <a:t>Is my cheating transcendental?</a:t>
            </a:r>
            <a:endParaRPr lang="en-US" dirty="0">
              <a:solidFill>
                <a:srgbClr val="7030A0"/>
              </a:solidFill>
              <a:latin typeface="Balaram" pitchFamily="2" charset="0"/>
            </a:endParaRPr>
          </a:p>
          <a:p>
            <a:pPr marL="136525" indent="0">
              <a:buNone/>
            </a:pPr>
            <a:r>
              <a:rPr lang="en-US" dirty="0">
                <a:solidFill>
                  <a:srgbClr val="7030A0"/>
                </a:solidFill>
                <a:latin typeface="Balaram" pitchFamily="2" charset="0"/>
              </a:rPr>
              <a:t>      </a:t>
            </a:r>
            <a:r>
              <a:rPr lang="en-US" sz="2000" dirty="0" smtClean="0">
                <a:solidFill>
                  <a:srgbClr val="7030A0"/>
                </a:solidFill>
                <a:latin typeface="Balaram" pitchFamily="2" charset="0"/>
              </a:rPr>
              <a:t>-  Is it really to satisfy the Lord? </a:t>
            </a:r>
          </a:p>
          <a:p>
            <a:pPr marL="136525" indent="0">
              <a:buNone/>
            </a:pPr>
            <a:r>
              <a:rPr lang="en-US" dirty="0" smtClean="0">
                <a:solidFill>
                  <a:srgbClr val="7030A0"/>
                </a:solidFill>
                <a:latin typeface="Balaram" pitchFamily="2" charset="0"/>
              </a:rPr>
              <a:t>                     </a:t>
            </a:r>
            <a:endParaRPr lang="en-US" dirty="0">
              <a:solidFill>
                <a:srgbClr val="7030A0"/>
              </a:solidFill>
              <a:latin typeface="Balaram" pitchFamily="2" charset="0"/>
            </a:endParaRPr>
          </a:p>
          <a:p>
            <a:pPr marL="136525" indent="0">
              <a:buNone/>
            </a:pPr>
            <a:endParaRPr lang="en-US" dirty="0">
              <a:solidFill>
                <a:srgbClr val="7030A0"/>
              </a:solidFill>
              <a:latin typeface="Balaram" pitchFamily="2" charset="0"/>
            </a:endParaRPr>
          </a:p>
          <a:p>
            <a:endParaRPr lang="en-US" dirty="0" smtClean="0">
              <a:solidFill>
                <a:srgbClr val="7030A0"/>
              </a:solidFill>
              <a:latin typeface="Balaram" pitchFamily="2" charset="0"/>
            </a:endParaRPr>
          </a:p>
        </p:txBody>
      </p:sp>
    </p:spTree>
    <p:extLst>
      <p:ext uri="{BB962C8B-B14F-4D97-AF65-F5344CB8AC3E}">
        <p14:creationId xmlns:p14="http://schemas.microsoft.com/office/powerpoint/2010/main" val="192132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762000"/>
          </a:xfrm>
        </p:spPr>
        <p:txBody>
          <a:bodyPr/>
          <a:lstStyle/>
          <a:p>
            <a:pPr marL="136525" indent="0">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1.13.37 </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rPr>
              <a:t>Transcendental Fraud</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4" name="TextBox 3"/>
          <p:cNvSpPr txBox="1">
            <a:spLocks noChangeArrowheads="1"/>
          </p:cNvSpPr>
          <p:nvPr/>
        </p:nvSpPr>
        <p:spPr bwMode="auto">
          <a:xfrm>
            <a:off x="350157" y="1219200"/>
            <a:ext cx="8458200" cy="3046988"/>
          </a:xfrm>
          <a:prstGeom prst="rect">
            <a:avLst/>
          </a:prstGeom>
          <a:solidFill>
            <a:schemeClr val="tx1"/>
          </a:solidFill>
          <a:ln w="9525">
            <a:noFill/>
            <a:miter lim="800000"/>
            <a:headEnd/>
            <a:tailEnd/>
          </a:ln>
        </p:spPr>
        <p:txBody>
          <a:bodyPr wrap="square">
            <a:spAutoFit/>
          </a:bodyPr>
          <a:lstStyle/>
          <a:p>
            <a:r>
              <a:rPr lang="en-US" sz="2400" dirty="0">
                <a:solidFill>
                  <a:schemeClr val="bg1"/>
                </a:solidFill>
                <a:latin typeface="Balaram" pitchFamily="2" charset="0"/>
              </a:rPr>
              <a:t>“That great souls cheat others may be astonishing to know, but it is a fact that great souls cheat others for a great cause… To satisfy the Lord, anything is good, for it is in relation with the Absolute Truth. We also had the same opportunity to cheat the family members and leave home to engage in the service of </a:t>
            </a:r>
            <a:r>
              <a:rPr lang="en-US" sz="2400" dirty="0" err="1">
                <a:solidFill>
                  <a:schemeClr val="bg1"/>
                </a:solidFill>
                <a:latin typeface="Balaram" pitchFamily="2" charset="0"/>
              </a:rPr>
              <a:t>Çrémad-Bhägavatam</a:t>
            </a:r>
            <a:r>
              <a:rPr lang="en-US" sz="2400" dirty="0">
                <a:solidFill>
                  <a:schemeClr val="bg1"/>
                </a:solidFill>
                <a:latin typeface="Balaram" pitchFamily="2" charset="0"/>
              </a:rPr>
              <a:t>. Such cheating was necessary for a great cause, and there is no loss for any party in such transcendental fraud.”</a:t>
            </a:r>
          </a:p>
        </p:txBody>
      </p:sp>
    </p:spTree>
    <p:extLst>
      <p:ext uri="{BB962C8B-B14F-4D97-AF65-F5344CB8AC3E}">
        <p14:creationId xmlns:p14="http://schemas.microsoft.com/office/powerpoint/2010/main" val="457042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762000"/>
          </a:xfrm>
        </p:spPr>
        <p:txBody>
          <a:bodyPr/>
          <a:lstStyle/>
          <a:p>
            <a:pPr marL="136525" indent="0" algn="ctr">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Summary</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7" name="Content Placeholder 2"/>
          <p:cNvSpPr txBox="1">
            <a:spLocks/>
          </p:cNvSpPr>
          <p:nvPr/>
        </p:nvSpPr>
        <p:spPr bwMode="auto">
          <a:xfrm>
            <a:off x="228600" y="914400"/>
            <a:ext cx="86868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r>
              <a:rPr lang="en-US" dirty="0" smtClean="0">
                <a:solidFill>
                  <a:srgbClr val="7030A0"/>
                </a:solidFill>
                <a:latin typeface="Balaram" pitchFamily="2" charset="0"/>
              </a:rPr>
              <a:t>Importance of Sadhu </a:t>
            </a:r>
            <a:r>
              <a:rPr lang="en-US" dirty="0" err="1" smtClean="0">
                <a:solidFill>
                  <a:srgbClr val="7030A0"/>
                </a:solidFill>
                <a:latin typeface="Balaram" pitchFamily="2" charset="0"/>
              </a:rPr>
              <a:t>Sanga</a:t>
            </a:r>
            <a:endParaRPr lang="en-US" dirty="0" smtClean="0">
              <a:solidFill>
                <a:srgbClr val="7030A0"/>
              </a:solidFill>
              <a:latin typeface="Balaram" pitchFamily="2" charset="0"/>
            </a:endParaRPr>
          </a:p>
          <a:p>
            <a:r>
              <a:rPr lang="en-US" dirty="0" smtClean="0">
                <a:solidFill>
                  <a:srgbClr val="7030A0"/>
                </a:solidFill>
                <a:latin typeface="Balaram" pitchFamily="2" charset="0"/>
              </a:rPr>
              <a:t>Ideal husband and wife</a:t>
            </a:r>
          </a:p>
          <a:p>
            <a:r>
              <a:rPr lang="en-US" dirty="0" smtClean="0">
                <a:solidFill>
                  <a:srgbClr val="7030A0"/>
                </a:solidFill>
                <a:latin typeface="Balaram" pitchFamily="2" charset="0"/>
              </a:rPr>
              <a:t>Overcoming </a:t>
            </a:r>
            <a:r>
              <a:rPr lang="en-US" smtClean="0">
                <a:solidFill>
                  <a:srgbClr val="7030A0"/>
                </a:solidFill>
                <a:latin typeface="Balaram" pitchFamily="2" charset="0"/>
              </a:rPr>
              <a:t>fault finding</a:t>
            </a:r>
            <a:endParaRPr lang="en-US" dirty="0" smtClean="0">
              <a:solidFill>
                <a:srgbClr val="7030A0"/>
              </a:solidFill>
              <a:latin typeface="Balaram" pitchFamily="2" charset="0"/>
            </a:endParaRPr>
          </a:p>
          <a:p>
            <a:r>
              <a:rPr lang="en-US" dirty="0">
                <a:solidFill>
                  <a:srgbClr val="7030A0"/>
                </a:solidFill>
                <a:latin typeface="Balaram" pitchFamily="2" charset="0"/>
              </a:rPr>
              <a:t>Great souls cheat others for a great cause</a:t>
            </a:r>
          </a:p>
          <a:p>
            <a:pPr marL="136525" indent="0">
              <a:buNone/>
            </a:pPr>
            <a:r>
              <a:rPr lang="en-US" dirty="0" smtClean="0">
                <a:solidFill>
                  <a:srgbClr val="7030A0"/>
                </a:solidFill>
                <a:latin typeface="Balaram" pitchFamily="2" charset="0"/>
              </a:rPr>
              <a:t>                 </a:t>
            </a:r>
            <a:endParaRPr lang="en-US" dirty="0">
              <a:solidFill>
                <a:srgbClr val="7030A0"/>
              </a:solidFill>
              <a:latin typeface="Balaram" pitchFamily="2" charset="0"/>
            </a:endParaRPr>
          </a:p>
          <a:p>
            <a:pPr marL="136525" indent="0">
              <a:buNone/>
            </a:pPr>
            <a:endParaRPr lang="en-US" dirty="0">
              <a:solidFill>
                <a:srgbClr val="7030A0"/>
              </a:solidFill>
              <a:latin typeface="Balaram" pitchFamily="2" charset="0"/>
            </a:endParaRPr>
          </a:p>
          <a:p>
            <a:endParaRPr lang="en-US" dirty="0" smtClean="0">
              <a:solidFill>
                <a:srgbClr val="7030A0"/>
              </a:solidFill>
              <a:latin typeface="Balaram" pitchFamily="2" charset="0"/>
            </a:endParaRPr>
          </a:p>
        </p:txBody>
      </p:sp>
    </p:spTree>
    <p:extLst>
      <p:ext uri="{BB962C8B-B14F-4D97-AF65-F5344CB8AC3E}">
        <p14:creationId xmlns:p14="http://schemas.microsoft.com/office/powerpoint/2010/main" val="1121040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762000"/>
          </a:xfrm>
        </p:spPr>
        <p:txBody>
          <a:bodyPr/>
          <a:lstStyle/>
          <a:p>
            <a:pPr marL="136525" indent="0" algn="ctr">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References</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7" name="Content Placeholder 2"/>
          <p:cNvSpPr txBox="1">
            <a:spLocks/>
          </p:cNvSpPr>
          <p:nvPr/>
        </p:nvSpPr>
        <p:spPr bwMode="auto">
          <a:xfrm>
            <a:off x="228600" y="762000"/>
            <a:ext cx="8763000" cy="3276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r>
              <a:rPr lang="en-US" dirty="0" smtClean="0">
                <a:solidFill>
                  <a:srgbClr val="7030A0"/>
                </a:solidFill>
                <a:latin typeface="Balaram" pitchFamily="2" charset="0"/>
              </a:rPr>
              <a:t>HH </a:t>
            </a:r>
            <a:r>
              <a:rPr lang="en-US" dirty="0" err="1" smtClean="0">
                <a:solidFill>
                  <a:srgbClr val="7030A0"/>
                </a:solidFill>
                <a:latin typeface="Balaram" pitchFamily="2" charset="0"/>
              </a:rPr>
              <a:t>Romapada</a:t>
            </a:r>
            <a:r>
              <a:rPr lang="en-US" dirty="0" smtClean="0">
                <a:solidFill>
                  <a:srgbClr val="7030A0"/>
                </a:solidFill>
                <a:latin typeface="Balaram" pitchFamily="2" charset="0"/>
              </a:rPr>
              <a:t> maharaja’s lectures on this section.</a:t>
            </a:r>
          </a:p>
          <a:p>
            <a:r>
              <a:rPr lang="en-US" dirty="0" smtClean="0">
                <a:solidFill>
                  <a:srgbClr val="7030A0"/>
                </a:solidFill>
                <a:latin typeface="Balaram" pitchFamily="2" charset="0"/>
              </a:rPr>
              <a:t>HG </a:t>
            </a:r>
            <a:r>
              <a:rPr lang="en-US" dirty="0" err="1">
                <a:solidFill>
                  <a:srgbClr val="7030A0"/>
                </a:solidFill>
                <a:latin typeface="Balaram" pitchFamily="2" charset="0"/>
              </a:rPr>
              <a:t>Bhurijana</a:t>
            </a:r>
            <a:r>
              <a:rPr lang="en-US" dirty="0">
                <a:solidFill>
                  <a:srgbClr val="7030A0"/>
                </a:solidFill>
                <a:latin typeface="Balaram" pitchFamily="2" charset="0"/>
              </a:rPr>
              <a:t> </a:t>
            </a:r>
            <a:r>
              <a:rPr lang="en-US" dirty="0" err="1">
                <a:solidFill>
                  <a:srgbClr val="7030A0"/>
                </a:solidFill>
                <a:latin typeface="Balaram" pitchFamily="2" charset="0"/>
              </a:rPr>
              <a:t>prabhu’s</a:t>
            </a:r>
            <a:r>
              <a:rPr lang="en-US" dirty="0">
                <a:solidFill>
                  <a:srgbClr val="7030A0"/>
                </a:solidFill>
                <a:latin typeface="Balaram" pitchFamily="2" charset="0"/>
              </a:rPr>
              <a:t> </a:t>
            </a:r>
            <a:r>
              <a:rPr lang="en-US" dirty="0" smtClean="0">
                <a:solidFill>
                  <a:srgbClr val="7030A0"/>
                </a:solidFill>
                <a:latin typeface="Balaram" pitchFamily="2" charset="0"/>
              </a:rPr>
              <a:t>overview class on </a:t>
            </a:r>
            <a:r>
              <a:rPr lang="en-US" dirty="0" err="1" smtClean="0">
                <a:solidFill>
                  <a:srgbClr val="7030A0"/>
                </a:solidFill>
                <a:latin typeface="Balaram" pitchFamily="2" charset="0"/>
              </a:rPr>
              <a:t>IskconDesireTree</a:t>
            </a:r>
            <a:r>
              <a:rPr lang="en-US" dirty="0" smtClean="0">
                <a:solidFill>
                  <a:srgbClr val="7030A0"/>
                </a:solidFill>
                <a:latin typeface="Balaram" pitchFamily="2" charset="0"/>
              </a:rPr>
              <a:t>.</a:t>
            </a:r>
          </a:p>
          <a:p>
            <a:r>
              <a:rPr lang="en-US" dirty="0" err="1" smtClean="0">
                <a:solidFill>
                  <a:srgbClr val="7030A0"/>
                </a:solidFill>
                <a:latin typeface="Balaram" pitchFamily="2" charset="0"/>
              </a:rPr>
              <a:t>Srila</a:t>
            </a:r>
            <a:r>
              <a:rPr lang="en-US" dirty="0" smtClean="0">
                <a:solidFill>
                  <a:srgbClr val="7030A0"/>
                </a:solidFill>
                <a:latin typeface="Balaram" pitchFamily="2" charset="0"/>
              </a:rPr>
              <a:t> </a:t>
            </a:r>
            <a:r>
              <a:rPr lang="en-US" dirty="0" err="1" smtClean="0">
                <a:solidFill>
                  <a:srgbClr val="7030A0"/>
                </a:solidFill>
                <a:latin typeface="Balaram" pitchFamily="2" charset="0"/>
              </a:rPr>
              <a:t>Prabhupada’s</a:t>
            </a:r>
            <a:r>
              <a:rPr lang="en-US" dirty="0" smtClean="0">
                <a:solidFill>
                  <a:srgbClr val="7030A0"/>
                </a:solidFill>
                <a:latin typeface="Balaram" pitchFamily="2" charset="0"/>
              </a:rPr>
              <a:t> purports.</a:t>
            </a:r>
          </a:p>
          <a:p>
            <a:pPr marL="136525" indent="0">
              <a:buNone/>
            </a:pPr>
            <a:r>
              <a:rPr lang="en-US" dirty="0" smtClean="0">
                <a:solidFill>
                  <a:srgbClr val="7030A0"/>
                </a:solidFill>
                <a:latin typeface="Balaram" pitchFamily="2" charset="0"/>
              </a:rPr>
              <a:t>                 </a:t>
            </a:r>
            <a:endParaRPr lang="en-US" dirty="0">
              <a:solidFill>
                <a:srgbClr val="7030A0"/>
              </a:solidFill>
              <a:latin typeface="Balaram" pitchFamily="2" charset="0"/>
            </a:endParaRPr>
          </a:p>
          <a:p>
            <a:pPr marL="136525" indent="0">
              <a:buNone/>
            </a:pPr>
            <a:endParaRPr lang="en-US" dirty="0">
              <a:solidFill>
                <a:srgbClr val="7030A0"/>
              </a:solidFill>
              <a:latin typeface="Balaram" pitchFamily="2" charset="0"/>
            </a:endParaRPr>
          </a:p>
          <a:p>
            <a:endParaRPr lang="en-US" dirty="0" smtClean="0">
              <a:solidFill>
                <a:srgbClr val="7030A0"/>
              </a:solidFill>
              <a:latin typeface="Balaram" pitchFamily="2" charset="0"/>
            </a:endParaRPr>
          </a:p>
        </p:txBody>
      </p:sp>
      <p:pic>
        <p:nvPicPr>
          <p:cNvPr id="4" name="Picture 2" descr="C:\Users\pranathv\Pictures\SPsmile.jpg"/>
          <p:cNvPicPr>
            <a:picLocks noChangeAspect="1" noChangeArrowheads="1"/>
          </p:cNvPicPr>
          <p:nvPr/>
        </p:nvPicPr>
        <p:blipFill>
          <a:blip r:embed="rId3" cstate="print"/>
          <a:srcRect/>
          <a:stretch>
            <a:fillRect/>
          </a:stretch>
        </p:blipFill>
        <p:spPr bwMode="auto">
          <a:xfrm>
            <a:off x="5181600" y="2362200"/>
            <a:ext cx="3810000" cy="4267200"/>
          </a:xfrm>
          <a:prstGeom prst="rect">
            <a:avLst/>
          </a:prstGeom>
          <a:noFill/>
        </p:spPr>
      </p:pic>
      <p:sp>
        <p:nvSpPr>
          <p:cNvPr id="2" name="Rectangle 1"/>
          <p:cNvSpPr/>
          <p:nvPr/>
        </p:nvSpPr>
        <p:spPr>
          <a:xfrm>
            <a:off x="183002" y="4419600"/>
            <a:ext cx="4846198" cy="523220"/>
          </a:xfrm>
          <a:prstGeom prst="rect">
            <a:avLst/>
          </a:prstGeom>
        </p:spPr>
        <p:txBody>
          <a:bodyPr wrap="none">
            <a:spAutoFit/>
          </a:bodyPr>
          <a:lstStyle/>
          <a:p>
            <a:r>
              <a:rPr lang="en-US" sz="2800" dirty="0">
                <a:solidFill>
                  <a:schemeClr val="bg1"/>
                </a:solidFill>
                <a:latin typeface="Balaram" pitchFamily="2" charset="0"/>
              </a:rPr>
              <a:t>All </a:t>
            </a:r>
            <a:r>
              <a:rPr lang="en-US" sz="2800" dirty="0" smtClean="0">
                <a:solidFill>
                  <a:schemeClr val="bg1"/>
                </a:solidFill>
                <a:latin typeface="Balaram" pitchFamily="2" charset="0"/>
              </a:rPr>
              <a:t>glories to </a:t>
            </a:r>
            <a:r>
              <a:rPr lang="en-US" sz="2800" dirty="0" err="1" smtClean="0">
                <a:solidFill>
                  <a:schemeClr val="bg1"/>
                </a:solidFill>
                <a:latin typeface="Balaram" pitchFamily="2" charset="0"/>
              </a:rPr>
              <a:t>Srila</a:t>
            </a:r>
            <a:r>
              <a:rPr lang="en-US" sz="2800" dirty="0" smtClean="0">
                <a:solidFill>
                  <a:schemeClr val="bg1"/>
                </a:solidFill>
                <a:latin typeface="Balaram" pitchFamily="2" charset="0"/>
              </a:rPr>
              <a:t> </a:t>
            </a:r>
            <a:r>
              <a:rPr lang="en-US" sz="2800" dirty="0" err="1" smtClean="0">
                <a:solidFill>
                  <a:schemeClr val="bg1"/>
                </a:solidFill>
                <a:latin typeface="Balaram" pitchFamily="2" charset="0"/>
              </a:rPr>
              <a:t>Prabhupada</a:t>
            </a:r>
            <a:r>
              <a:rPr lang="en-US" sz="2800" dirty="0" smtClean="0">
                <a:solidFill>
                  <a:schemeClr val="bg1"/>
                </a:solidFill>
                <a:latin typeface="Balaram" pitchFamily="2" charset="0"/>
              </a:rPr>
              <a:t>!</a:t>
            </a:r>
            <a:endParaRPr lang="en-US" sz="2800" dirty="0">
              <a:solidFill>
                <a:schemeClr val="bg1"/>
              </a:solidFill>
              <a:latin typeface="Balaram" pitchFamily="2" charset="0"/>
            </a:endParaRPr>
          </a:p>
        </p:txBody>
      </p:sp>
    </p:spTree>
    <p:extLst>
      <p:ext uri="{BB962C8B-B14F-4D97-AF65-F5344CB8AC3E}">
        <p14:creationId xmlns:p14="http://schemas.microsoft.com/office/powerpoint/2010/main" val="2670430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8077200" cy="1447800"/>
          </a:xfrm>
        </p:spPr>
        <p:txBody>
          <a:bodyPr>
            <a:normAutofit fontScale="90000"/>
          </a:bodyPr>
          <a:lstStyle/>
          <a:p>
            <a:pPr indent="304800" fontAlgn="auto">
              <a:spcAft>
                <a:spcPts val="0"/>
              </a:spcAft>
              <a:defRPr/>
            </a:pPr>
            <a:r>
              <a:rPr lang="en-US" sz="4400" dirty="0" smtClean="0">
                <a:solidFill>
                  <a:schemeClr val="bg1"/>
                </a:solidFill>
                <a:latin typeface="Balaram" pitchFamily="2" charset="0"/>
                <a:ea typeface="Times New Roman" pitchFamily="18" charset="0"/>
                <a:cs typeface="Tahoma" pitchFamily="34" charset="0"/>
              </a:rPr>
              <a:t/>
            </a:r>
            <a:br>
              <a:rPr lang="en-US" sz="4400" dirty="0" smtClean="0">
                <a:solidFill>
                  <a:schemeClr val="bg1"/>
                </a:solidFill>
                <a:latin typeface="Balaram" pitchFamily="2" charset="0"/>
                <a:ea typeface="Times New Roman" pitchFamily="18" charset="0"/>
                <a:cs typeface="Tahoma" pitchFamily="34" charset="0"/>
              </a:rPr>
            </a:br>
            <a:r>
              <a:rPr lang="en-US" sz="4000" dirty="0" err="1" smtClean="0">
                <a:solidFill>
                  <a:schemeClr val="bg1"/>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nasta-prayesy</a:t>
            </a: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abhadresu</a:t>
            </a:r>
            <a:r>
              <a:rPr lang="en-US" sz="4000" dirty="0" smtClean="0">
                <a:solidFill>
                  <a:schemeClr val="bg1"/>
                </a:solidFill>
                <a:latin typeface="Balaram" pitchFamily="2" charset="0"/>
                <a:ea typeface="Times New Roman" pitchFamily="18" charset="0"/>
                <a:cs typeface="Tahoma" pitchFamily="34" charset="0"/>
              </a:rPr>
              <a:t/>
            </a:r>
            <a:br>
              <a:rPr lang="en-US" sz="4000" dirty="0" smtClean="0">
                <a:solidFill>
                  <a:schemeClr val="bg1"/>
                </a:solidFill>
                <a:latin typeface="Balaram" pitchFamily="2" charset="0"/>
                <a:ea typeface="Times New Roman" pitchFamily="18" charset="0"/>
                <a:cs typeface="Tahoma" pitchFamily="34" charset="0"/>
              </a:rPr>
            </a:br>
            <a:r>
              <a:rPr lang="en-US" sz="4000" dirty="0" err="1" smtClean="0">
                <a:solidFill>
                  <a:schemeClr val="bg1"/>
                </a:solidFill>
                <a:latin typeface="Balaram" pitchFamily="2" charset="0"/>
                <a:ea typeface="Times New Roman" pitchFamily="18" charset="0"/>
                <a:cs typeface="Tahoma" pitchFamily="34" charset="0"/>
              </a:rPr>
              <a:t>nityam</a:t>
            </a: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bhagavata-sevaya</a:t>
            </a:r>
            <a:r>
              <a:rPr lang="en-US" sz="4000" dirty="0" smtClean="0">
                <a:solidFill>
                  <a:schemeClr val="bg1"/>
                </a:solidFill>
                <a:latin typeface="Balaram" pitchFamily="2" charset="0"/>
                <a:ea typeface="Times New Roman" pitchFamily="18" charset="0"/>
                <a:cs typeface="Tahoma" pitchFamily="34" charset="0"/>
              </a:rPr>
              <a:t/>
            </a:r>
            <a:br>
              <a:rPr lang="en-US" sz="4000" dirty="0" smtClean="0">
                <a:solidFill>
                  <a:schemeClr val="bg1"/>
                </a:solidFill>
                <a:latin typeface="Balaram" pitchFamily="2" charset="0"/>
                <a:ea typeface="Times New Roman" pitchFamily="18" charset="0"/>
                <a:cs typeface="Tahoma" pitchFamily="34" charset="0"/>
              </a:rPr>
            </a:br>
            <a:r>
              <a:rPr lang="en-US" sz="4000" dirty="0" err="1" smtClean="0">
                <a:solidFill>
                  <a:schemeClr val="bg1"/>
                </a:solidFill>
                <a:latin typeface="Balaram" pitchFamily="2" charset="0"/>
                <a:ea typeface="Times New Roman" pitchFamily="18" charset="0"/>
                <a:cs typeface="Tahoma" pitchFamily="34" charset="0"/>
              </a:rPr>
              <a:t>bhagavaty</a:t>
            </a: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uttama-sloke</a:t>
            </a:r>
            <a:r>
              <a:rPr lang="en-US" sz="4000" dirty="0" smtClean="0">
                <a:solidFill>
                  <a:schemeClr val="bg1"/>
                </a:solidFill>
                <a:latin typeface="Balaram" pitchFamily="2" charset="0"/>
                <a:ea typeface="Times New Roman" pitchFamily="18" charset="0"/>
                <a:cs typeface="Tahoma" pitchFamily="34" charset="0"/>
              </a:rPr>
              <a:t/>
            </a:r>
            <a:br>
              <a:rPr lang="en-US" sz="4000" dirty="0" smtClean="0">
                <a:solidFill>
                  <a:schemeClr val="bg1"/>
                </a:solidFill>
                <a:latin typeface="Balaram" pitchFamily="2" charset="0"/>
                <a:ea typeface="Times New Roman" pitchFamily="18" charset="0"/>
                <a:cs typeface="Tahoma" pitchFamily="34" charset="0"/>
              </a:rPr>
            </a:br>
            <a:r>
              <a:rPr lang="en-US" sz="4000" dirty="0" err="1" smtClean="0">
                <a:solidFill>
                  <a:schemeClr val="bg1"/>
                </a:solidFill>
                <a:latin typeface="Balaram" pitchFamily="2" charset="0"/>
                <a:ea typeface="Times New Roman" pitchFamily="18" charset="0"/>
                <a:cs typeface="Tahoma" pitchFamily="34" charset="0"/>
              </a:rPr>
              <a:t>bhaktir</a:t>
            </a: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bhavati</a:t>
            </a: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naisthiki</a:t>
            </a:r>
            <a:r>
              <a:rPr lang="en-US" sz="4400" dirty="0" smtClean="0">
                <a:solidFill>
                  <a:schemeClr val="bg1"/>
                </a:solidFill>
                <a:latin typeface="Balaram" pitchFamily="2" charset="0"/>
                <a:ea typeface="Times New Roman" pitchFamily="18" charset="0"/>
                <a:cs typeface="Tahoma" pitchFamily="34" charset="0"/>
              </a:rPr>
              <a:t/>
            </a:r>
            <a:br>
              <a:rPr lang="en-US" sz="4400" dirty="0" smtClean="0">
                <a:solidFill>
                  <a:schemeClr val="bg1"/>
                </a:solidFill>
                <a:latin typeface="Balaram" pitchFamily="2" charset="0"/>
                <a:ea typeface="Times New Roman" pitchFamily="18" charset="0"/>
                <a:cs typeface="Tahoma" pitchFamily="34" charset="0"/>
              </a:rPr>
            </a:br>
            <a:endParaRPr lang="en-US" dirty="0"/>
          </a:p>
        </p:txBody>
      </p:sp>
      <p:sp>
        <p:nvSpPr>
          <p:cNvPr id="4099" name="Content Placeholder 2"/>
          <p:cNvSpPr>
            <a:spLocks noGrp="1"/>
          </p:cNvSpPr>
          <p:nvPr>
            <p:ph idx="1"/>
          </p:nvPr>
        </p:nvSpPr>
        <p:spPr>
          <a:xfrm>
            <a:off x="228600" y="3352800"/>
            <a:ext cx="8305800" cy="2895600"/>
          </a:xfrm>
        </p:spPr>
        <p:txBody>
          <a:bodyPr/>
          <a:lstStyle/>
          <a:p>
            <a:pPr>
              <a:buNone/>
            </a:pPr>
            <a:r>
              <a:rPr lang="en-US" sz="2400" b="1" i="1" dirty="0" smtClean="0">
                <a:solidFill>
                  <a:srgbClr val="7030A0"/>
                </a:solidFill>
                <a:latin typeface="Balaram" pitchFamily="2" charset="0"/>
              </a:rPr>
              <a:t>Translation</a:t>
            </a:r>
            <a:r>
              <a:rPr lang="en-US" sz="2400" b="1" i="1" dirty="0">
                <a:solidFill>
                  <a:srgbClr val="7030A0"/>
                </a:solidFill>
                <a:latin typeface="Balaram" pitchFamily="2" charset="0"/>
              </a:rPr>
              <a:t>: By </a:t>
            </a:r>
            <a:r>
              <a:rPr lang="en-US" sz="2400" b="1" i="1" dirty="0" smtClean="0">
                <a:solidFill>
                  <a:srgbClr val="7030A0"/>
                </a:solidFill>
                <a:latin typeface="Balaram" pitchFamily="2" charset="0"/>
              </a:rPr>
              <a:t>regular attendance in classes on the</a:t>
            </a:r>
          </a:p>
          <a:p>
            <a:pPr>
              <a:buNone/>
            </a:pPr>
            <a:r>
              <a:rPr lang="en-US" sz="2400" b="1" i="1" dirty="0" err="1" smtClean="0">
                <a:solidFill>
                  <a:srgbClr val="7030A0"/>
                </a:solidFill>
                <a:latin typeface="Balaram" pitchFamily="2" charset="0"/>
              </a:rPr>
              <a:t>Bhagavatam</a:t>
            </a:r>
            <a:r>
              <a:rPr lang="en-US" sz="2400" b="1" i="1" dirty="0" smtClean="0">
                <a:solidFill>
                  <a:srgbClr val="7030A0"/>
                </a:solidFill>
                <a:latin typeface="Balaram" pitchFamily="2" charset="0"/>
              </a:rPr>
              <a:t> and by rendering of service to the pure devotee,</a:t>
            </a:r>
          </a:p>
          <a:p>
            <a:pPr>
              <a:buNone/>
            </a:pPr>
            <a:r>
              <a:rPr lang="en-US" sz="2400" b="1" i="1" dirty="0" smtClean="0">
                <a:solidFill>
                  <a:srgbClr val="7030A0"/>
                </a:solidFill>
                <a:latin typeface="Balaram" pitchFamily="2" charset="0"/>
              </a:rPr>
              <a:t>all that is troublesome to the heart is almost completely</a:t>
            </a:r>
          </a:p>
          <a:p>
            <a:pPr>
              <a:buNone/>
            </a:pPr>
            <a:r>
              <a:rPr lang="en-US" sz="2400" b="1" i="1" dirty="0" smtClean="0">
                <a:solidFill>
                  <a:srgbClr val="7030A0"/>
                </a:solidFill>
                <a:latin typeface="Balaram" pitchFamily="2" charset="0"/>
              </a:rPr>
              <a:t>destroyed, and loving service unto the Personality of</a:t>
            </a:r>
          </a:p>
          <a:p>
            <a:pPr>
              <a:buNone/>
            </a:pPr>
            <a:r>
              <a:rPr lang="en-US" sz="2400" b="1" i="1" dirty="0" smtClean="0">
                <a:solidFill>
                  <a:srgbClr val="7030A0"/>
                </a:solidFill>
                <a:latin typeface="Balaram" pitchFamily="2" charset="0"/>
              </a:rPr>
              <a:t>Godhead, who is praised with transcendental songs, is</a:t>
            </a:r>
          </a:p>
          <a:p>
            <a:pPr>
              <a:buNone/>
            </a:pPr>
            <a:r>
              <a:rPr lang="en-US" sz="2400" b="1" i="1" dirty="0" smtClean="0">
                <a:solidFill>
                  <a:srgbClr val="7030A0"/>
                </a:solidFill>
                <a:latin typeface="Balaram" pitchFamily="2" charset="0"/>
              </a:rPr>
              <a:t>established as an irrevocable fact.</a:t>
            </a:r>
          </a:p>
          <a:p>
            <a:endParaRPr lang="en-US" dirty="0" smtClean="0"/>
          </a:p>
        </p:txBody>
      </p:sp>
      <p:pic>
        <p:nvPicPr>
          <p:cNvPr id="4100" name="Picture 3" descr="C:\Users\Sarva\Pictures\_MG_0089.JPG"/>
          <p:cNvPicPr>
            <a:picLocks noChangeAspect="1" noChangeArrowheads="1"/>
          </p:cNvPicPr>
          <p:nvPr/>
        </p:nvPicPr>
        <p:blipFill>
          <a:blip r:embed="rId3" cstate="print"/>
          <a:srcRect/>
          <a:stretch>
            <a:fillRect/>
          </a:stretch>
        </p:blipFill>
        <p:spPr bwMode="auto">
          <a:xfrm>
            <a:off x="228600" y="1219200"/>
            <a:ext cx="1905000" cy="1270000"/>
          </a:xfrm>
          <a:prstGeom prst="rect">
            <a:avLst/>
          </a:prstGeom>
          <a:noFill/>
          <a:ln w="9525">
            <a:noFill/>
            <a:miter lim="800000"/>
            <a:headEnd/>
            <a:tailEnd/>
          </a:ln>
        </p:spPr>
      </p:pic>
      <p:sp>
        <p:nvSpPr>
          <p:cNvPr id="5" name="Title 1"/>
          <p:cNvSpPr txBox="1">
            <a:spLocks/>
          </p:cNvSpPr>
          <p:nvPr/>
        </p:nvSpPr>
        <p:spPr>
          <a:xfrm>
            <a:off x="2514600" y="76200"/>
            <a:ext cx="4572000" cy="1143000"/>
          </a:xfrm>
          <a:prstGeom prst="rect">
            <a:avLst/>
          </a:prstGeom>
        </p:spPr>
        <p:txBody>
          <a:bodyPr vert="horz" anchor="ctr">
            <a:normAutofit fontScale="90000" lnSpcReduction="10000"/>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w="6350">
                  <a:noFill/>
                </a:ln>
                <a:solidFill>
                  <a:schemeClr val="bg1"/>
                </a:solidFill>
                <a:effectLst>
                  <a:outerShdw blurRad="114300" dist="101600" dir="2700000" algn="tl" rotWithShape="0">
                    <a:srgbClr val="000000">
                      <a:alpha val="40000"/>
                    </a:srgbClr>
                  </a:outerShdw>
                </a:effectLst>
                <a:uLnTx/>
                <a:uFillTx/>
                <a:latin typeface="Balaram" pitchFamily="2" charset="0"/>
                <a:ea typeface="+mj-ea"/>
                <a:cs typeface="+mj-cs"/>
              </a:rPr>
              <a:t>SB 1.2.18</a:t>
            </a:r>
            <a:r>
              <a:rPr kumimoji="0" lang="en-US" sz="41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
            </a:r>
            <a:br>
              <a:rPr kumimoji="0" lang="en-US" sz="41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br>
            <a:endParaRPr kumimoji="0" lang="en-US" sz="41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85800"/>
          </a:xfrm>
        </p:spPr>
        <p:txBody>
          <a:bodyPr/>
          <a:lstStyle/>
          <a:p>
            <a:pPr marL="136525" indent="0" algn="ctr">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So far …</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4" name="Rectangle 3"/>
          <p:cNvSpPr/>
          <p:nvPr/>
        </p:nvSpPr>
        <p:spPr>
          <a:xfrm>
            <a:off x="990600" y="1600200"/>
            <a:ext cx="7391400" cy="2677656"/>
          </a:xfrm>
          <a:prstGeom prst="rect">
            <a:avLst/>
          </a:prstGeom>
        </p:spPr>
        <p:txBody>
          <a:bodyPr wrap="square">
            <a:spAutoFit/>
          </a:bodyPr>
          <a:lstStyle/>
          <a:p>
            <a:pPr>
              <a:buNone/>
            </a:pPr>
            <a:r>
              <a:rPr lang="en-US" sz="2800" b="1" i="1" dirty="0" smtClean="0">
                <a:solidFill>
                  <a:srgbClr val="7030A0"/>
                </a:solidFill>
                <a:latin typeface="Balaram" pitchFamily="2" charset="0"/>
              </a:rPr>
              <a:t>1.13.1 – 10      Welcoming </a:t>
            </a:r>
            <a:r>
              <a:rPr lang="en-US" sz="2800" b="1" i="1" dirty="0" err="1" smtClean="0">
                <a:solidFill>
                  <a:srgbClr val="7030A0"/>
                </a:solidFill>
                <a:latin typeface="Balaram" pitchFamily="2" charset="0"/>
              </a:rPr>
              <a:t>Vidura</a:t>
            </a:r>
            <a:r>
              <a:rPr lang="en-US" sz="2800" b="1" i="1" dirty="0" smtClean="0">
                <a:solidFill>
                  <a:srgbClr val="7030A0"/>
                </a:solidFill>
                <a:latin typeface="Balaram" pitchFamily="2" charset="0"/>
              </a:rPr>
              <a:t> home</a:t>
            </a:r>
            <a:endParaRPr lang="en-US" sz="2800" b="1" i="1" dirty="0">
              <a:solidFill>
                <a:srgbClr val="7030A0"/>
              </a:solidFill>
              <a:latin typeface="Balaram" pitchFamily="2" charset="0"/>
            </a:endParaRPr>
          </a:p>
          <a:p>
            <a:pPr>
              <a:buNone/>
            </a:pPr>
            <a:endParaRPr lang="en-US" sz="2800" b="1" i="1" dirty="0" smtClean="0">
              <a:solidFill>
                <a:srgbClr val="7030A0"/>
              </a:solidFill>
              <a:latin typeface="Balaram" pitchFamily="2" charset="0"/>
            </a:endParaRPr>
          </a:p>
          <a:p>
            <a:pPr>
              <a:buNone/>
            </a:pPr>
            <a:r>
              <a:rPr lang="en-US" sz="2800" b="1" i="1" dirty="0" smtClean="0">
                <a:solidFill>
                  <a:srgbClr val="7030A0"/>
                </a:solidFill>
                <a:latin typeface="Balaram" pitchFamily="2" charset="0"/>
              </a:rPr>
              <a:t>1.13.11 – 17     Loving exchanges with </a:t>
            </a:r>
            <a:r>
              <a:rPr lang="en-US" sz="2800" b="1" i="1" dirty="0" err="1" smtClean="0">
                <a:solidFill>
                  <a:srgbClr val="7030A0"/>
                </a:solidFill>
                <a:latin typeface="Balaram" pitchFamily="2" charset="0"/>
              </a:rPr>
              <a:t>Vidhura</a:t>
            </a:r>
            <a:endParaRPr lang="en-US" sz="2800" b="1" i="1" dirty="0" smtClean="0">
              <a:solidFill>
                <a:srgbClr val="7030A0"/>
              </a:solidFill>
              <a:latin typeface="Balaram" pitchFamily="2" charset="0"/>
            </a:endParaRPr>
          </a:p>
          <a:p>
            <a:pPr>
              <a:buNone/>
            </a:pPr>
            <a:r>
              <a:rPr lang="en-US" sz="2800" b="1" i="1" dirty="0" smtClean="0">
                <a:solidFill>
                  <a:srgbClr val="7030A0"/>
                </a:solidFill>
                <a:latin typeface="Balaram" pitchFamily="2" charset="0"/>
              </a:rPr>
              <a:t> </a:t>
            </a:r>
          </a:p>
          <a:p>
            <a:pPr>
              <a:buNone/>
            </a:pPr>
            <a:r>
              <a:rPr lang="en-US" sz="2800" b="1" i="1" dirty="0" smtClean="0">
                <a:solidFill>
                  <a:srgbClr val="7030A0"/>
                </a:solidFill>
                <a:latin typeface="Balaram" pitchFamily="2" charset="0"/>
              </a:rPr>
              <a:t>1.13.18 </a:t>
            </a:r>
            <a:r>
              <a:rPr lang="en-US" sz="2800" b="1" i="1" dirty="0">
                <a:solidFill>
                  <a:srgbClr val="7030A0"/>
                </a:solidFill>
                <a:latin typeface="Balaram" pitchFamily="2" charset="0"/>
              </a:rPr>
              <a:t>–</a:t>
            </a:r>
            <a:r>
              <a:rPr lang="en-US" sz="2800" b="1" i="1" dirty="0" smtClean="0">
                <a:solidFill>
                  <a:srgbClr val="7030A0"/>
                </a:solidFill>
                <a:latin typeface="Balaram" pitchFamily="2" charset="0"/>
              </a:rPr>
              <a:t> 2</a:t>
            </a:r>
            <a:r>
              <a:rPr lang="en-US" sz="2800" b="1" i="1" dirty="0">
                <a:solidFill>
                  <a:srgbClr val="7030A0"/>
                </a:solidFill>
                <a:latin typeface="Balaram" pitchFamily="2" charset="0"/>
              </a:rPr>
              <a:t>8</a:t>
            </a:r>
            <a:r>
              <a:rPr lang="en-US" sz="2800" b="1" i="1" dirty="0" smtClean="0">
                <a:solidFill>
                  <a:srgbClr val="7030A0"/>
                </a:solidFill>
                <a:latin typeface="Balaram" pitchFamily="2" charset="0"/>
              </a:rPr>
              <a:t>     </a:t>
            </a:r>
            <a:r>
              <a:rPr lang="en-US" sz="2800" b="1" i="1" dirty="0" err="1">
                <a:solidFill>
                  <a:srgbClr val="7030A0"/>
                </a:solidFill>
                <a:latin typeface="Balaram" pitchFamily="2" charset="0"/>
              </a:rPr>
              <a:t>Vidura</a:t>
            </a:r>
            <a:r>
              <a:rPr lang="en-US" sz="2800" b="1" i="1" dirty="0">
                <a:solidFill>
                  <a:srgbClr val="7030A0"/>
                </a:solidFill>
                <a:latin typeface="Balaram" pitchFamily="2" charset="0"/>
              </a:rPr>
              <a:t> instructs </a:t>
            </a:r>
            <a:r>
              <a:rPr lang="en-US" sz="2800" b="1" i="1" dirty="0" err="1">
                <a:solidFill>
                  <a:srgbClr val="7030A0"/>
                </a:solidFill>
                <a:latin typeface="Balaram" pitchFamily="2" charset="0"/>
              </a:rPr>
              <a:t>Dhrtarastra</a:t>
            </a:r>
            <a:r>
              <a:rPr lang="en-US" sz="2800" b="1" i="1" dirty="0">
                <a:solidFill>
                  <a:srgbClr val="7030A0"/>
                </a:solidFill>
                <a:latin typeface="Balaram" pitchFamily="2" charset="0"/>
              </a:rPr>
              <a:t> </a:t>
            </a:r>
            <a:r>
              <a:rPr lang="en-US" sz="2800" b="1" i="1" dirty="0" smtClean="0">
                <a:solidFill>
                  <a:srgbClr val="7030A0"/>
                </a:solidFill>
                <a:latin typeface="Balaram" pitchFamily="2" charset="0"/>
              </a:rPr>
              <a:t>to</a:t>
            </a:r>
          </a:p>
          <a:p>
            <a:pPr>
              <a:buNone/>
            </a:pPr>
            <a:r>
              <a:rPr lang="en-US" sz="2800" b="1" i="1" dirty="0">
                <a:solidFill>
                  <a:srgbClr val="7030A0"/>
                </a:solidFill>
                <a:latin typeface="Balaram" pitchFamily="2" charset="0"/>
              </a:rPr>
              <a:t> </a:t>
            </a:r>
            <a:r>
              <a:rPr lang="en-US" sz="2800" b="1" i="1" dirty="0" smtClean="0">
                <a:solidFill>
                  <a:srgbClr val="7030A0"/>
                </a:solidFill>
                <a:latin typeface="Balaram" pitchFamily="2" charset="0"/>
              </a:rPr>
              <a:t>                        quit home</a:t>
            </a:r>
            <a:endParaRPr lang="en-US" sz="2800" b="1" i="1" dirty="0">
              <a:solidFill>
                <a:srgbClr val="7030A0"/>
              </a:solidFill>
              <a:latin typeface="Balaram" pitchFamily="2" charset="0"/>
            </a:endParaRPr>
          </a:p>
        </p:txBody>
      </p:sp>
    </p:spTree>
    <p:extLst>
      <p:ext uri="{BB962C8B-B14F-4D97-AF65-F5344CB8AC3E}">
        <p14:creationId xmlns:p14="http://schemas.microsoft.com/office/powerpoint/2010/main" val="3013047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1828800"/>
          </a:xfrm>
        </p:spPr>
        <p:txBody>
          <a:bodyPr/>
          <a:lstStyle/>
          <a:p>
            <a:pPr marL="136525" indent="0" algn="ctr">
              <a:buNone/>
            </a:pPr>
            <a:r>
              <a:rPr lang="en-US" sz="3600" b="1" i="1" dirty="0" smtClean="0">
                <a:solidFill>
                  <a:schemeClr val="bg1"/>
                </a:solidFill>
                <a:latin typeface="Balaram" pitchFamily="2" charset="0"/>
              </a:rPr>
              <a:t>SB 1.13.29 – 37</a:t>
            </a:r>
          </a:p>
          <a:p>
            <a:pPr marL="136525" indent="0" algn="ctr">
              <a:buNone/>
            </a:pPr>
            <a:r>
              <a:rPr lang="en-US" sz="3600" b="1" dirty="0">
                <a:solidFill>
                  <a:srgbClr val="7030A0"/>
                </a:solidFill>
                <a:latin typeface="Balaram" pitchFamily="2" charset="0"/>
              </a:rPr>
              <a:t>S</a:t>
            </a:r>
            <a:r>
              <a:rPr lang="en-US" sz="3600" b="1" dirty="0" smtClean="0">
                <a:solidFill>
                  <a:srgbClr val="7030A0"/>
                </a:solidFill>
                <a:latin typeface="Balaram" pitchFamily="2" charset="0"/>
              </a:rPr>
              <a:t>adhu </a:t>
            </a:r>
            <a:r>
              <a:rPr lang="en-US" sz="3600" b="1" dirty="0" err="1">
                <a:solidFill>
                  <a:srgbClr val="7030A0"/>
                </a:solidFill>
                <a:latin typeface="Balaram" pitchFamily="2" charset="0"/>
              </a:rPr>
              <a:t>S</a:t>
            </a:r>
            <a:r>
              <a:rPr lang="en-US" sz="3600" b="1" dirty="0" err="1" smtClean="0">
                <a:solidFill>
                  <a:srgbClr val="7030A0"/>
                </a:solidFill>
                <a:latin typeface="Balaram" pitchFamily="2" charset="0"/>
              </a:rPr>
              <a:t>anga</a:t>
            </a:r>
            <a:endParaRPr lang="en-US" sz="3600" b="1" dirty="0">
              <a:solidFill>
                <a:srgbClr val="7030A0"/>
              </a:solidFill>
              <a:latin typeface="Balaram" pitchFamily="2" charset="0"/>
            </a:endParaRPr>
          </a:p>
        </p:txBody>
      </p:sp>
    </p:spTree>
    <p:extLst>
      <p:ext uri="{BB962C8B-B14F-4D97-AF65-F5344CB8AC3E}">
        <p14:creationId xmlns:p14="http://schemas.microsoft.com/office/powerpoint/2010/main" val="65146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85800"/>
          </a:xfrm>
        </p:spPr>
        <p:txBody>
          <a:bodyPr/>
          <a:lstStyle/>
          <a:p>
            <a:pPr marL="136525" indent="0" algn="ctr">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Section Themes</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2" name="Rectangle 1"/>
          <p:cNvSpPr/>
          <p:nvPr/>
        </p:nvSpPr>
        <p:spPr>
          <a:xfrm>
            <a:off x="990600" y="1600200"/>
            <a:ext cx="7924800" cy="3539430"/>
          </a:xfrm>
          <a:prstGeom prst="rect">
            <a:avLst/>
          </a:prstGeom>
        </p:spPr>
        <p:txBody>
          <a:bodyPr wrap="square">
            <a:spAutoFit/>
          </a:bodyPr>
          <a:lstStyle/>
          <a:p>
            <a:pPr>
              <a:buNone/>
            </a:pPr>
            <a:r>
              <a:rPr lang="en-US" sz="2800" b="1" i="1" dirty="0" smtClean="0">
                <a:solidFill>
                  <a:srgbClr val="7030A0"/>
                </a:solidFill>
                <a:latin typeface="Balaram" pitchFamily="2" charset="0"/>
              </a:rPr>
              <a:t>29 – </a:t>
            </a:r>
            <a:r>
              <a:rPr lang="en-US" sz="2800" b="1" i="1" dirty="0">
                <a:solidFill>
                  <a:srgbClr val="7030A0"/>
                </a:solidFill>
                <a:latin typeface="Balaram" pitchFamily="2" charset="0"/>
              </a:rPr>
              <a:t>30 </a:t>
            </a:r>
            <a:r>
              <a:rPr lang="en-US" sz="2800" b="1" i="1" dirty="0" smtClean="0">
                <a:solidFill>
                  <a:srgbClr val="7030A0"/>
                </a:solidFill>
                <a:latin typeface="Balaram" pitchFamily="2" charset="0"/>
              </a:rPr>
              <a:t>    </a:t>
            </a:r>
            <a:r>
              <a:rPr lang="en-US" sz="2800" b="1" i="1" dirty="0" err="1" smtClean="0">
                <a:solidFill>
                  <a:srgbClr val="7030A0"/>
                </a:solidFill>
                <a:latin typeface="Balaram" pitchFamily="2" charset="0"/>
              </a:rPr>
              <a:t>Dhrtarastra</a:t>
            </a:r>
            <a:r>
              <a:rPr lang="en-US" sz="2800" b="1" i="1" dirty="0" smtClean="0">
                <a:solidFill>
                  <a:srgbClr val="7030A0"/>
                </a:solidFill>
                <a:latin typeface="Balaram" pitchFamily="2" charset="0"/>
              </a:rPr>
              <a:t> and </a:t>
            </a:r>
            <a:r>
              <a:rPr lang="en-US" sz="2800" b="1" i="1" dirty="0" err="1" smtClean="0">
                <a:solidFill>
                  <a:srgbClr val="7030A0"/>
                </a:solidFill>
                <a:latin typeface="Balaram" pitchFamily="2" charset="0"/>
              </a:rPr>
              <a:t>Gandhari</a:t>
            </a:r>
            <a:r>
              <a:rPr lang="en-US" sz="2800" b="1" i="1" dirty="0" smtClean="0">
                <a:solidFill>
                  <a:srgbClr val="7030A0"/>
                </a:solidFill>
                <a:latin typeface="Balaram" pitchFamily="2" charset="0"/>
              </a:rPr>
              <a:t> leave home</a:t>
            </a:r>
          </a:p>
          <a:p>
            <a:pPr>
              <a:buNone/>
            </a:pPr>
            <a:endParaRPr lang="en-US" sz="2800" b="1" i="1" dirty="0" smtClean="0">
              <a:solidFill>
                <a:srgbClr val="7030A0"/>
              </a:solidFill>
              <a:latin typeface="Balaram" pitchFamily="2" charset="0"/>
            </a:endParaRPr>
          </a:p>
          <a:p>
            <a:pPr>
              <a:buNone/>
            </a:pPr>
            <a:r>
              <a:rPr lang="en-US" sz="2800" b="1" i="1" dirty="0" smtClean="0">
                <a:solidFill>
                  <a:srgbClr val="7030A0"/>
                </a:solidFill>
                <a:latin typeface="Balaram" pitchFamily="2" charset="0"/>
              </a:rPr>
              <a:t>31 – 32     </a:t>
            </a:r>
            <a:r>
              <a:rPr lang="en-US" sz="2800" b="1" i="1" dirty="0" err="1" smtClean="0">
                <a:solidFill>
                  <a:srgbClr val="7030A0"/>
                </a:solidFill>
                <a:latin typeface="Balaram" pitchFamily="2" charset="0"/>
              </a:rPr>
              <a:t>Yudhisthira</a:t>
            </a:r>
            <a:r>
              <a:rPr lang="en-US" sz="2800" b="1" i="1" dirty="0" smtClean="0">
                <a:solidFill>
                  <a:srgbClr val="7030A0"/>
                </a:solidFill>
                <a:latin typeface="Balaram" pitchFamily="2" charset="0"/>
              </a:rPr>
              <a:t> maharaja inquires from</a:t>
            </a:r>
          </a:p>
          <a:p>
            <a:pPr>
              <a:buNone/>
            </a:pPr>
            <a:r>
              <a:rPr lang="en-US" sz="2800" b="1" i="1" dirty="0">
                <a:solidFill>
                  <a:srgbClr val="7030A0"/>
                </a:solidFill>
                <a:latin typeface="Balaram" pitchFamily="2" charset="0"/>
              </a:rPr>
              <a:t> </a:t>
            </a:r>
            <a:r>
              <a:rPr lang="en-US" sz="2800" b="1" i="1" dirty="0" smtClean="0">
                <a:solidFill>
                  <a:srgbClr val="7030A0"/>
                </a:solidFill>
                <a:latin typeface="Balaram" pitchFamily="2" charset="0"/>
              </a:rPr>
              <a:t>                </a:t>
            </a:r>
            <a:r>
              <a:rPr lang="en-US" sz="2800" b="1" i="1" dirty="0" err="1" smtClean="0">
                <a:solidFill>
                  <a:srgbClr val="7030A0"/>
                </a:solidFill>
                <a:latin typeface="Balaram" pitchFamily="2" charset="0"/>
              </a:rPr>
              <a:t>Sanjaya</a:t>
            </a:r>
            <a:r>
              <a:rPr lang="en-US" sz="2800" b="1" i="1" dirty="0" smtClean="0">
                <a:solidFill>
                  <a:srgbClr val="7030A0"/>
                </a:solidFill>
                <a:latin typeface="Balaram" pitchFamily="2" charset="0"/>
              </a:rPr>
              <a:t> </a:t>
            </a:r>
          </a:p>
          <a:p>
            <a:pPr>
              <a:buNone/>
            </a:pPr>
            <a:endParaRPr lang="en-US" sz="2800" b="1" i="1" dirty="0" smtClean="0">
              <a:solidFill>
                <a:srgbClr val="7030A0"/>
              </a:solidFill>
              <a:latin typeface="Balaram" pitchFamily="2" charset="0"/>
            </a:endParaRPr>
          </a:p>
          <a:p>
            <a:pPr>
              <a:buNone/>
            </a:pPr>
            <a:r>
              <a:rPr lang="en-US" sz="2800" b="1" i="1" dirty="0" smtClean="0">
                <a:solidFill>
                  <a:srgbClr val="7030A0"/>
                </a:solidFill>
                <a:latin typeface="Balaram" pitchFamily="2" charset="0"/>
              </a:rPr>
              <a:t>33 </a:t>
            </a:r>
            <a:r>
              <a:rPr lang="en-US" sz="2800" b="1" i="1" dirty="0">
                <a:solidFill>
                  <a:srgbClr val="7030A0"/>
                </a:solidFill>
                <a:latin typeface="Balaram" pitchFamily="2" charset="0"/>
              </a:rPr>
              <a:t>–</a:t>
            </a:r>
            <a:r>
              <a:rPr lang="en-US" sz="2800" b="1" i="1" dirty="0" smtClean="0">
                <a:solidFill>
                  <a:srgbClr val="7030A0"/>
                </a:solidFill>
                <a:latin typeface="Balaram" pitchFamily="2" charset="0"/>
              </a:rPr>
              <a:t> </a:t>
            </a:r>
            <a:r>
              <a:rPr lang="en-US" sz="2800" b="1" i="1" dirty="0">
                <a:solidFill>
                  <a:srgbClr val="7030A0"/>
                </a:solidFill>
                <a:latin typeface="Balaram" pitchFamily="2" charset="0"/>
              </a:rPr>
              <a:t>34 </a:t>
            </a:r>
            <a:r>
              <a:rPr lang="en-US" sz="2800" b="1" i="1" dirty="0" smtClean="0">
                <a:solidFill>
                  <a:srgbClr val="7030A0"/>
                </a:solidFill>
                <a:latin typeface="Balaram" pitchFamily="2" charset="0"/>
              </a:rPr>
              <a:t>    </a:t>
            </a:r>
            <a:r>
              <a:rPr lang="en-US" sz="2800" b="1" i="1" dirty="0" err="1" smtClean="0">
                <a:solidFill>
                  <a:srgbClr val="7030A0"/>
                </a:solidFill>
                <a:latin typeface="Balaram" pitchFamily="2" charset="0"/>
              </a:rPr>
              <a:t>Yudhisthira</a:t>
            </a:r>
            <a:r>
              <a:rPr lang="en-US" sz="2800" b="1" i="1" dirty="0" smtClean="0">
                <a:solidFill>
                  <a:srgbClr val="7030A0"/>
                </a:solidFill>
                <a:latin typeface="Balaram" pitchFamily="2" charset="0"/>
              </a:rPr>
              <a:t> </a:t>
            </a:r>
            <a:r>
              <a:rPr lang="en-US" sz="2800" b="1" i="1" dirty="0">
                <a:solidFill>
                  <a:srgbClr val="7030A0"/>
                </a:solidFill>
                <a:latin typeface="Balaram" pitchFamily="2" charset="0"/>
              </a:rPr>
              <a:t>maharaja </a:t>
            </a:r>
            <a:r>
              <a:rPr lang="en-US" sz="2800" b="1" i="1" dirty="0" smtClean="0">
                <a:solidFill>
                  <a:srgbClr val="7030A0"/>
                </a:solidFill>
                <a:latin typeface="Balaram" pitchFamily="2" charset="0"/>
              </a:rPr>
              <a:t>feels responsible</a:t>
            </a:r>
          </a:p>
          <a:p>
            <a:pPr>
              <a:buNone/>
            </a:pPr>
            <a:endParaRPr lang="en-US" sz="2800" b="1" i="1" dirty="0" smtClean="0">
              <a:solidFill>
                <a:srgbClr val="7030A0"/>
              </a:solidFill>
              <a:latin typeface="Balaram" pitchFamily="2" charset="0"/>
            </a:endParaRPr>
          </a:p>
          <a:p>
            <a:pPr>
              <a:buNone/>
            </a:pPr>
            <a:r>
              <a:rPr lang="en-US" sz="2800" b="1" i="1" dirty="0" smtClean="0">
                <a:solidFill>
                  <a:srgbClr val="7030A0"/>
                </a:solidFill>
                <a:latin typeface="Balaram" pitchFamily="2" charset="0"/>
              </a:rPr>
              <a:t>35 </a:t>
            </a:r>
            <a:r>
              <a:rPr lang="en-US" sz="2800" b="1" i="1" dirty="0">
                <a:solidFill>
                  <a:srgbClr val="7030A0"/>
                </a:solidFill>
                <a:latin typeface="Balaram" pitchFamily="2" charset="0"/>
              </a:rPr>
              <a:t>– </a:t>
            </a:r>
            <a:r>
              <a:rPr lang="en-US" sz="2800" b="1" i="1" dirty="0" smtClean="0">
                <a:solidFill>
                  <a:srgbClr val="7030A0"/>
                </a:solidFill>
                <a:latin typeface="Balaram" pitchFamily="2" charset="0"/>
              </a:rPr>
              <a:t>37     Agitated </a:t>
            </a:r>
            <a:r>
              <a:rPr lang="en-US" sz="2800" b="1" i="1" dirty="0" err="1" smtClean="0">
                <a:solidFill>
                  <a:srgbClr val="7030A0"/>
                </a:solidFill>
                <a:latin typeface="Balaram" pitchFamily="2" charset="0"/>
              </a:rPr>
              <a:t>Sanjaya</a:t>
            </a:r>
            <a:r>
              <a:rPr lang="en-US" sz="2800" b="1" i="1" dirty="0" smtClean="0">
                <a:solidFill>
                  <a:srgbClr val="7030A0"/>
                </a:solidFill>
                <a:latin typeface="Balaram" pitchFamily="2" charset="0"/>
              </a:rPr>
              <a:t> replies</a:t>
            </a:r>
          </a:p>
        </p:txBody>
      </p:sp>
    </p:spTree>
    <p:extLst>
      <p:ext uri="{BB962C8B-B14F-4D97-AF65-F5344CB8AC3E}">
        <p14:creationId xmlns:p14="http://schemas.microsoft.com/office/powerpoint/2010/main" val="3094851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3276600"/>
          </a:xfrm>
        </p:spPr>
        <p:txBody>
          <a:bodyPr/>
          <a:lstStyle/>
          <a:p>
            <a:pPr marL="136525" indent="0" algn="ctr">
              <a:buNone/>
            </a:pPr>
            <a:r>
              <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SB </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1.13.29</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evaà räjä vidureëänujena</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prajïä-cakñur bodhita äjaméòhaù</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chittvä sveñu sneha-päçän draòhimno</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niçcakräma bhrätå-sandarçitädhvä</a:t>
            </a:r>
            <a:endParaRPr lang="en-US" dirty="0"/>
          </a:p>
        </p:txBody>
      </p:sp>
      <p:sp>
        <p:nvSpPr>
          <p:cNvPr id="4" name="Content Placeholder 2"/>
          <p:cNvSpPr txBox="1">
            <a:spLocks/>
          </p:cNvSpPr>
          <p:nvPr/>
        </p:nvSpPr>
        <p:spPr bwMode="auto">
          <a:xfrm>
            <a:off x="304800" y="3581400"/>
            <a:ext cx="8686800"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None/>
            </a:pPr>
            <a:r>
              <a:rPr lang="en-US" b="1" i="1" dirty="0" smtClean="0">
                <a:solidFill>
                  <a:srgbClr val="7030A0"/>
                </a:solidFill>
                <a:latin typeface="Balaram" pitchFamily="2" charset="0"/>
              </a:rPr>
              <a:t>Thus </a:t>
            </a:r>
            <a:r>
              <a:rPr lang="en-US" b="1" i="1" dirty="0" err="1">
                <a:solidFill>
                  <a:srgbClr val="7030A0"/>
                </a:solidFill>
                <a:latin typeface="Balaram" pitchFamily="2" charset="0"/>
              </a:rPr>
              <a:t>Mahäräja</a:t>
            </a:r>
            <a:r>
              <a:rPr lang="en-US" b="1" i="1" dirty="0">
                <a:solidFill>
                  <a:srgbClr val="7030A0"/>
                </a:solidFill>
                <a:latin typeface="Balaram" pitchFamily="2" charset="0"/>
              </a:rPr>
              <a:t> </a:t>
            </a:r>
            <a:r>
              <a:rPr lang="en-US" b="1" i="1" dirty="0" err="1">
                <a:solidFill>
                  <a:srgbClr val="7030A0"/>
                </a:solidFill>
                <a:latin typeface="Balaram" pitchFamily="2" charset="0"/>
              </a:rPr>
              <a:t>Dhåtaräñöra</a:t>
            </a:r>
            <a:r>
              <a:rPr lang="en-US" b="1" i="1" dirty="0">
                <a:solidFill>
                  <a:srgbClr val="7030A0"/>
                </a:solidFill>
                <a:latin typeface="Balaram" pitchFamily="2" charset="0"/>
              </a:rPr>
              <a:t>, the scion of the family </a:t>
            </a:r>
            <a:r>
              <a:rPr lang="en-US" b="1" i="1" dirty="0" smtClean="0">
                <a:solidFill>
                  <a:srgbClr val="7030A0"/>
                </a:solidFill>
                <a:latin typeface="Balaram" pitchFamily="2" charset="0"/>
              </a:rPr>
              <a:t>of </a:t>
            </a:r>
          </a:p>
          <a:p>
            <a:pPr>
              <a:buNone/>
            </a:pPr>
            <a:r>
              <a:rPr lang="en-US" b="1" i="1" dirty="0" err="1" smtClean="0">
                <a:solidFill>
                  <a:srgbClr val="7030A0"/>
                </a:solidFill>
                <a:latin typeface="Balaram" pitchFamily="2" charset="0"/>
              </a:rPr>
              <a:t>Ajaméòha</a:t>
            </a:r>
            <a:r>
              <a:rPr lang="en-US" b="1" i="1" dirty="0">
                <a:solidFill>
                  <a:srgbClr val="7030A0"/>
                </a:solidFill>
                <a:latin typeface="Balaram" pitchFamily="2" charset="0"/>
              </a:rPr>
              <a:t>, firmly convinced by introspective </a:t>
            </a:r>
            <a:r>
              <a:rPr lang="en-US" b="1" i="1" dirty="0" smtClean="0">
                <a:solidFill>
                  <a:srgbClr val="7030A0"/>
                </a:solidFill>
                <a:latin typeface="Balaram" pitchFamily="2" charset="0"/>
              </a:rPr>
              <a:t>knowledge</a:t>
            </a:r>
          </a:p>
          <a:p>
            <a:pPr>
              <a:buNone/>
            </a:pPr>
            <a:r>
              <a:rPr lang="en-US" b="1" i="1" dirty="0" smtClean="0">
                <a:solidFill>
                  <a:srgbClr val="7030A0"/>
                </a:solidFill>
                <a:latin typeface="Balaram" pitchFamily="2" charset="0"/>
              </a:rPr>
              <a:t>[</a:t>
            </a:r>
            <a:r>
              <a:rPr lang="en-US" b="1" i="1" dirty="0" err="1" smtClean="0">
                <a:solidFill>
                  <a:srgbClr val="7030A0"/>
                </a:solidFill>
                <a:latin typeface="Balaram" pitchFamily="2" charset="0"/>
              </a:rPr>
              <a:t>prajïä</a:t>
            </a:r>
            <a:r>
              <a:rPr lang="en-US" b="1" i="1" dirty="0">
                <a:solidFill>
                  <a:srgbClr val="7030A0"/>
                </a:solidFill>
                <a:latin typeface="Balaram" pitchFamily="2" charset="0"/>
              </a:rPr>
              <a:t>], broke </a:t>
            </a:r>
            <a:r>
              <a:rPr lang="en-US" b="1" i="1" dirty="0">
                <a:solidFill>
                  <a:schemeClr val="bg1"/>
                </a:solidFill>
                <a:latin typeface="Balaram" pitchFamily="2" charset="0"/>
              </a:rPr>
              <a:t>at once </a:t>
            </a:r>
            <a:r>
              <a:rPr lang="en-US" b="1" i="1" dirty="0">
                <a:solidFill>
                  <a:srgbClr val="7030A0"/>
                </a:solidFill>
                <a:latin typeface="Balaram" pitchFamily="2" charset="0"/>
              </a:rPr>
              <a:t>the strong network of familial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affection </a:t>
            </a:r>
            <a:r>
              <a:rPr lang="en-US" b="1" i="1" dirty="0">
                <a:solidFill>
                  <a:srgbClr val="7030A0"/>
                </a:solidFill>
                <a:latin typeface="Balaram" pitchFamily="2" charset="0"/>
              </a:rPr>
              <a:t>by his resolute determination. Thus </a:t>
            </a:r>
            <a:r>
              <a:rPr lang="en-US" b="1" i="1" dirty="0" smtClean="0">
                <a:solidFill>
                  <a:srgbClr val="7030A0"/>
                </a:solidFill>
                <a:latin typeface="Balaram" pitchFamily="2" charset="0"/>
              </a:rPr>
              <a:t>he</a:t>
            </a:r>
          </a:p>
          <a:p>
            <a:pPr>
              <a:buNone/>
            </a:pPr>
            <a:r>
              <a:rPr lang="en-US" b="1" i="1" dirty="0" smtClean="0">
                <a:solidFill>
                  <a:srgbClr val="7030A0"/>
                </a:solidFill>
                <a:latin typeface="Balaram" pitchFamily="2" charset="0"/>
              </a:rPr>
              <a:t>immediately </a:t>
            </a:r>
            <a:r>
              <a:rPr lang="en-US" b="1" i="1" dirty="0">
                <a:solidFill>
                  <a:srgbClr val="7030A0"/>
                </a:solidFill>
                <a:latin typeface="Balaram" pitchFamily="2" charset="0"/>
              </a:rPr>
              <a:t>left home to set out on the path </a:t>
            </a:r>
            <a:r>
              <a:rPr lang="en-US" b="1" i="1" dirty="0" smtClean="0">
                <a:solidFill>
                  <a:srgbClr val="7030A0"/>
                </a:solidFill>
                <a:latin typeface="Balaram" pitchFamily="2" charset="0"/>
              </a:rPr>
              <a:t>of</a:t>
            </a:r>
          </a:p>
          <a:p>
            <a:pPr>
              <a:buNone/>
            </a:pPr>
            <a:r>
              <a:rPr lang="en-US" b="1" i="1" dirty="0" smtClean="0">
                <a:solidFill>
                  <a:srgbClr val="7030A0"/>
                </a:solidFill>
                <a:latin typeface="Balaram" pitchFamily="2" charset="0"/>
              </a:rPr>
              <a:t>liberation</a:t>
            </a:r>
            <a:r>
              <a:rPr lang="en-US" b="1" i="1" dirty="0">
                <a:solidFill>
                  <a:srgbClr val="7030A0"/>
                </a:solidFill>
                <a:latin typeface="Balaram" pitchFamily="2" charset="0"/>
              </a:rPr>
              <a:t>, as directed by his younger brother </a:t>
            </a:r>
            <a:r>
              <a:rPr lang="en-US" b="1" i="1" dirty="0" err="1">
                <a:solidFill>
                  <a:srgbClr val="7030A0"/>
                </a:solidFill>
                <a:latin typeface="Balaram" pitchFamily="2" charset="0"/>
              </a:rPr>
              <a:t>Vidura</a:t>
            </a:r>
            <a:r>
              <a:rPr lang="en-US" b="1" i="1" dirty="0">
                <a:solidFill>
                  <a:srgbClr val="7030A0"/>
                </a:solidFill>
                <a:latin typeface="Balaram" pitchFamily="2" charset="0"/>
              </a:rPr>
              <a:t>.</a:t>
            </a:r>
            <a:endParaRPr lang="en-US" dirty="0" smtClean="0"/>
          </a:p>
        </p:txBody>
      </p:sp>
    </p:spTree>
    <p:extLst>
      <p:ext uri="{BB962C8B-B14F-4D97-AF65-F5344CB8AC3E}">
        <p14:creationId xmlns:p14="http://schemas.microsoft.com/office/powerpoint/2010/main" val="1208232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6286"/>
            <a:ext cx="8534400" cy="762000"/>
          </a:xfrm>
        </p:spPr>
        <p:txBody>
          <a:bodyPr/>
          <a:lstStyle/>
          <a:p>
            <a:pPr marL="136525" indent="0">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1.13.29 Importance of Sadhu </a:t>
            </a:r>
            <a:r>
              <a:rPr lang="en-US" sz="3600" b="1" dirty="0" err="1">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a:t>
            </a:r>
            <a:r>
              <a:rPr lang="en-US" sz="3600" b="1" dirty="0" err="1"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anga</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4" name="Content Placeholder 2"/>
          <p:cNvSpPr txBox="1">
            <a:spLocks/>
          </p:cNvSpPr>
          <p:nvPr/>
        </p:nvSpPr>
        <p:spPr bwMode="auto">
          <a:xfrm>
            <a:off x="228600" y="762000"/>
            <a:ext cx="8686800" cy="6019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r>
              <a:rPr lang="en-US" dirty="0" smtClean="0">
                <a:solidFill>
                  <a:srgbClr val="7030A0"/>
                </a:solidFill>
                <a:latin typeface="Balaram" pitchFamily="2" charset="0"/>
              </a:rPr>
              <a:t>LCM - lava </a:t>
            </a:r>
            <a:r>
              <a:rPr lang="en-US" dirty="0" err="1" smtClean="0">
                <a:solidFill>
                  <a:srgbClr val="7030A0"/>
                </a:solidFill>
                <a:latin typeface="Balaram" pitchFamily="2" charset="0"/>
              </a:rPr>
              <a:t>matra</a:t>
            </a:r>
            <a:r>
              <a:rPr lang="en-US" dirty="0" smtClean="0">
                <a:solidFill>
                  <a:srgbClr val="7030A0"/>
                </a:solidFill>
                <a:latin typeface="Balaram" pitchFamily="2" charset="0"/>
              </a:rPr>
              <a:t> sadhu </a:t>
            </a:r>
            <a:r>
              <a:rPr lang="en-US" dirty="0" err="1" smtClean="0">
                <a:solidFill>
                  <a:srgbClr val="7030A0"/>
                </a:solidFill>
                <a:latin typeface="Balaram" pitchFamily="2" charset="0"/>
              </a:rPr>
              <a:t>sanga</a:t>
            </a:r>
            <a:endParaRPr lang="en-US" dirty="0" smtClean="0">
              <a:solidFill>
                <a:srgbClr val="7030A0"/>
              </a:solidFill>
              <a:latin typeface="Balaram" pitchFamily="2" charset="0"/>
            </a:endParaRPr>
          </a:p>
          <a:p>
            <a:r>
              <a:rPr lang="en-US" dirty="0" err="1" smtClean="0">
                <a:solidFill>
                  <a:srgbClr val="7030A0"/>
                </a:solidFill>
                <a:latin typeface="Balaram" pitchFamily="2" charset="0"/>
              </a:rPr>
              <a:t>Srila</a:t>
            </a:r>
            <a:r>
              <a:rPr lang="en-US" dirty="0" smtClean="0">
                <a:solidFill>
                  <a:srgbClr val="7030A0"/>
                </a:solidFill>
                <a:latin typeface="Balaram" pitchFamily="2" charset="0"/>
              </a:rPr>
              <a:t> </a:t>
            </a:r>
            <a:r>
              <a:rPr lang="en-US" dirty="0" err="1" smtClean="0">
                <a:solidFill>
                  <a:srgbClr val="7030A0"/>
                </a:solidFill>
                <a:latin typeface="Balaram" pitchFamily="2" charset="0"/>
              </a:rPr>
              <a:t>Prabhupada’s</a:t>
            </a:r>
            <a:r>
              <a:rPr lang="en-US" dirty="0" smtClean="0">
                <a:solidFill>
                  <a:srgbClr val="7030A0"/>
                </a:solidFill>
                <a:latin typeface="Balaram" pitchFamily="2" charset="0"/>
              </a:rPr>
              <a:t> inspiration</a:t>
            </a:r>
          </a:p>
          <a:p>
            <a:r>
              <a:rPr lang="en-US" dirty="0" err="1" smtClean="0">
                <a:solidFill>
                  <a:srgbClr val="7030A0"/>
                </a:solidFill>
                <a:latin typeface="Balaram" pitchFamily="2" charset="0"/>
              </a:rPr>
              <a:t>Vidura's</a:t>
            </a:r>
            <a:r>
              <a:rPr lang="en-US" dirty="0" smtClean="0">
                <a:solidFill>
                  <a:srgbClr val="7030A0"/>
                </a:solidFill>
                <a:latin typeface="Balaram" pitchFamily="2" charset="0"/>
              </a:rPr>
              <a:t> association with </a:t>
            </a:r>
            <a:r>
              <a:rPr lang="en-US" dirty="0" err="1" smtClean="0">
                <a:solidFill>
                  <a:srgbClr val="7030A0"/>
                </a:solidFill>
                <a:latin typeface="Balaram" pitchFamily="2" charset="0"/>
              </a:rPr>
              <a:t>Dhåtaräñöra</a:t>
            </a:r>
            <a:endParaRPr lang="en-US" dirty="0" smtClean="0">
              <a:solidFill>
                <a:srgbClr val="7030A0"/>
              </a:solidFill>
              <a:latin typeface="Balaram" pitchFamily="2" charset="0"/>
            </a:endParaRPr>
          </a:p>
          <a:p>
            <a:r>
              <a:rPr lang="en-US" dirty="0" smtClean="0">
                <a:solidFill>
                  <a:srgbClr val="7030A0"/>
                </a:solidFill>
                <a:latin typeface="Balaram" pitchFamily="2" charset="0"/>
              </a:rPr>
              <a:t>Why associate with Sadhus?</a:t>
            </a:r>
          </a:p>
          <a:p>
            <a:pPr marL="136525" indent="0">
              <a:buNone/>
            </a:pPr>
            <a:r>
              <a:rPr lang="en-US" sz="2000" dirty="0" smtClean="0">
                <a:solidFill>
                  <a:srgbClr val="7030A0"/>
                </a:solidFill>
                <a:latin typeface="Balaram" pitchFamily="2" charset="0"/>
              </a:rPr>
              <a:t>         -   To hear from them</a:t>
            </a:r>
          </a:p>
          <a:p>
            <a:pPr marL="136525" indent="0">
              <a:buNone/>
            </a:pPr>
            <a:r>
              <a:rPr lang="en-US" sz="2000" dirty="0" smtClean="0">
                <a:solidFill>
                  <a:srgbClr val="7030A0"/>
                </a:solidFill>
                <a:latin typeface="Balaram" pitchFamily="2" charset="0"/>
              </a:rPr>
              <a:t>         -   They </a:t>
            </a:r>
            <a:r>
              <a:rPr lang="en-US" sz="2000" dirty="0">
                <a:solidFill>
                  <a:srgbClr val="7030A0"/>
                </a:solidFill>
                <a:latin typeface="Balaram" pitchFamily="2" charset="0"/>
              </a:rPr>
              <a:t>c</a:t>
            </a:r>
            <a:r>
              <a:rPr lang="en-US" sz="2000" dirty="0" smtClean="0">
                <a:solidFill>
                  <a:srgbClr val="7030A0"/>
                </a:solidFill>
                <a:latin typeface="Balaram" pitchFamily="2" charset="0"/>
              </a:rPr>
              <a:t>ut illusory affection to this world</a:t>
            </a:r>
          </a:p>
          <a:p>
            <a:r>
              <a:rPr lang="en-US" dirty="0" smtClean="0">
                <a:solidFill>
                  <a:srgbClr val="7030A0"/>
                </a:solidFill>
                <a:latin typeface="Balaram" pitchFamily="2" charset="0"/>
              </a:rPr>
              <a:t>Material world is an illusion</a:t>
            </a:r>
          </a:p>
          <a:p>
            <a:pPr marL="136525" indent="0">
              <a:buNone/>
            </a:pPr>
            <a:r>
              <a:rPr lang="en-US" sz="2000" dirty="0" smtClean="0">
                <a:solidFill>
                  <a:srgbClr val="7030A0"/>
                </a:solidFill>
                <a:latin typeface="Balaram" pitchFamily="2" charset="0"/>
              </a:rPr>
              <a:t>         -   Dashing foam of the sea</a:t>
            </a:r>
          </a:p>
          <a:p>
            <a:pPr marL="136525" indent="0">
              <a:buNone/>
            </a:pPr>
            <a:r>
              <a:rPr lang="en-US" sz="2000" dirty="0" smtClean="0">
                <a:solidFill>
                  <a:srgbClr val="7030A0"/>
                </a:solidFill>
                <a:latin typeface="Balaram" pitchFamily="2" charset="0"/>
              </a:rPr>
              <a:t>         -   Cloud in the sky</a:t>
            </a:r>
          </a:p>
        </p:txBody>
      </p:sp>
      <p:sp>
        <p:nvSpPr>
          <p:cNvPr id="5" name="TextBox 4"/>
          <p:cNvSpPr txBox="1">
            <a:spLocks noChangeArrowheads="1"/>
          </p:cNvSpPr>
          <p:nvPr/>
        </p:nvSpPr>
        <p:spPr bwMode="auto">
          <a:xfrm>
            <a:off x="457200" y="4842808"/>
            <a:ext cx="8229600" cy="1938992"/>
          </a:xfrm>
          <a:prstGeom prst="rect">
            <a:avLst/>
          </a:prstGeom>
          <a:solidFill>
            <a:schemeClr val="tx1"/>
          </a:solidFill>
          <a:ln w="9525">
            <a:noFill/>
            <a:miter lim="800000"/>
            <a:headEnd/>
            <a:tailEnd/>
          </a:ln>
        </p:spPr>
        <p:txBody>
          <a:bodyPr wrap="square">
            <a:spAutoFit/>
          </a:bodyPr>
          <a:lstStyle/>
          <a:p>
            <a:r>
              <a:rPr lang="en-US" sz="2400" dirty="0">
                <a:solidFill>
                  <a:schemeClr val="bg1"/>
                </a:solidFill>
                <a:latin typeface="Balaram" pitchFamily="2" charset="0"/>
              </a:rPr>
              <a:t>“The scriptures enjoin, therefore, that one should associate with </a:t>
            </a:r>
            <a:r>
              <a:rPr lang="en-US" sz="2400" dirty="0" err="1">
                <a:solidFill>
                  <a:schemeClr val="bg1"/>
                </a:solidFill>
                <a:latin typeface="Balaram" pitchFamily="2" charset="0"/>
              </a:rPr>
              <a:t>sädhus</a:t>
            </a:r>
            <a:r>
              <a:rPr lang="en-US" sz="2400" dirty="0">
                <a:solidFill>
                  <a:schemeClr val="bg1"/>
                </a:solidFill>
                <a:latin typeface="Balaram" pitchFamily="2" charset="0"/>
              </a:rPr>
              <a:t> only, rejecting all other kinds of association, and by doing so one will have ample opportunity to hear the </a:t>
            </a:r>
            <a:r>
              <a:rPr lang="en-US" sz="2400" dirty="0" err="1">
                <a:solidFill>
                  <a:schemeClr val="bg1"/>
                </a:solidFill>
                <a:latin typeface="Balaram" pitchFamily="2" charset="0"/>
              </a:rPr>
              <a:t>sädhus</a:t>
            </a:r>
            <a:r>
              <a:rPr lang="en-US" sz="2400" dirty="0">
                <a:solidFill>
                  <a:schemeClr val="bg1"/>
                </a:solidFill>
                <a:latin typeface="Balaram" pitchFamily="2" charset="0"/>
              </a:rPr>
              <a:t>, who can cut to pieces the bonds of illusory affection in the material world.”</a:t>
            </a:r>
            <a:endParaRPr lang="en-US" sz="2400" b="1" dirty="0">
              <a:solidFill>
                <a:schemeClr val="bg1"/>
              </a:solidFill>
              <a:latin typeface="Balaram" pitchFamily="2" charset="0"/>
            </a:endParaRPr>
          </a:p>
        </p:txBody>
      </p:sp>
    </p:spTree>
    <p:extLst>
      <p:ext uri="{BB962C8B-B14F-4D97-AF65-F5344CB8AC3E}">
        <p14:creationId xmlns:p14="http://schemas.microsoft.com/office/powerpoint/2010/main" val="40008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blinds(horizontal)">
                                      <p:cBhvr>
                                        <p:cTn id="3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6286"/>
            <a:ext cx="8534400" cy="762000"/>
          </a:xfrm>
        </p:spPr>
        <p:txBody>
          <a:bodyPr/>
          <a:lstStyle/>
          <a:p>
            <a:pPr marL="136525" indent="0">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1.13.29 Importance of Sadhu </a:t>
            </a:r>
            <a:r>
              <a:rPr lang="en-US" sz="3600" b="1" dirty="0" err="1">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a:t>
            </a:r>
            <a:r>
              <a:rPr lang="en-US" sz="3600" b="1" dirty="0" err="1"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anga</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4" name="Content Placeholder 2"/>
          <p:cNvSpPr txBox="1">
            <a:spLocks/>
          </p:cNvSpPr>
          <p:nvPr/>
        </p:nvSpPr>
        <p:spPr bwMode="auto">
          <a:xfrm>
            <a:off x="228600" y="762000"/>
            <a:ext cx="8686800" cy="2209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r>
              <a:rPr lang="en-US" dirty="0" smtClean="0">
                <a:solidFill>
                  <a:srgbClr val="7030A0"/>
                </a:solidFill>
                <a:latin typeface="Balaram" pitchFamily="2" charset="0"/>
              </a:rPr>
              <a:t>Same devotees in the Spiritual World</a:t>
            </a:r>
          </a:p>
          <a:p>
            <a:r>
              <a:rPr lang="en-US" dirty="0" smtClean="0">
                <a:solidFill>
                  <a:srgbClr val="7030A0"/>
                </a:solidFill>
                <a:latin typeface="Balaram" pitchFamily="2" charset="0"/>
              </a:rPr>
              <a:t>Ye </a:t>
            </a:r>
            <a:r>
              <a:rPr lang="en-US" dirty="0" err="1" smtClean="0">
                <a:solidFill>
                  <a:srgbClr val="7030A0"/>
                </a:solidFill>
                <a:latin typeface="Balaram" pitchFamily="2" charset="0"/>
              </a:rPr>
              <a:t>Yatha</a:t>
            </a:r>
            <a:r>
              <a:rPr lang="en-US" dirty="0" smtClean="0">
                <a:solidFill>
                  <a:srgbClr val="7030A0"/>
                </a:solidFill>
                <a:latin typeface="Balaram" pitchFamily="2" charset="0"/>
              </a:rPr>
              <a:t> mam </a:t>
            </a:r>
            <a:r>
              <a:rPr lang="en-US" dirty="0" err="1" smtClean="0">
                <a:solidFill>
                  <a:srgbClr val="7030A0"/>
                </a:solidFill>
                <a:latin typeface="Balaram" pitchFamily="2" charset="0"/>
              </a:rPr>
              <a:t>prapadyante</a:t>
            </a:r>
            <a:endParaRPr lang="en-US" dirty="0" smtClean="0">
              <a:solidFill>
                <a:srgbClr val="7030A0"/>
              </a:solidFill>
              <a:latin typeface="Balaram" pitchFamily="2" charset="0"/>
            </a:endParaRPr>
          </a:p>
          <a:p>
            <a:r>
              <a:rPr lang="en-US" smtClean="0">
                <a:solidFill>
                  <a:srgbClr val="7030A0"/>
                </a:solidFill>
                <a:latin typeface="Balaram" pitchFamily="2" charset="0"/>
              </a:rPr>
              <a:t>Purpose </a:t>
            </a:r>
            <a:r>
              <a:rPr lang="en-US" dirty="0" smtClean="0">
                <a:solidFill>
                  <a:srgbClr val="7030A0"/>
                </a:solidFill>
                <a:latin typeface="Balaram" pitchFamily="2" charset="0"/>
              </a:rPr>
              <a:t>of ISKCON</a:t>
            </a:r>
          </a:p>
          <a:p>
            <a:r>
              <a:rPr lang="en-US" dirty="0" smtClean="0">
                <a:solidFill>
                  <a:srgbClr val="7030A0"/>
                </a:solidFill>
                <a:latin typeface="Balaram" pitchFamily="2" charset="0"/>
              </a:rPr>
              <a:t>Very rare and precious</a:t>
            </a:r>
          </a:p>
        </p:txBody>
      </p:sp>
      <p:sp>
        <p:nvSpPr>
          <p:cNvPr id="6" name="TextBox 5"/>
          <p:cNvSpPr txBox="1">
            <a:spLocks noChangeArrowheads="1"/>
          </p:cNvSpPr>
          <p:nvPr/>
        </p:nvSpPr>
        <p:spPr bwMode="auto">
          <a:xfrm>
            <a:off x="451413" y="2996148"/>
            <a:ext cx="8229600" cy="3785652"/>
          </a:xfrm>
          <a:prstGeom prst="rect">
            <a:avLst/>
          </a:prstGeom>
          <a:solidFill>
            <a:schemeClr val="tx1"/>
          </a:solidFill>
          <a:ln w="9525">
            <a:noFill/>
            <a:miter lim="800000"/>
            <a:headEnd/>
            <a:tailEnd/>
          </a:ln>
        </p:spPr>
        <p:txBody>
          <a:bodyPr wrap="square">
            <a:spAutoFit/>
          </a:bodyPr>
          <a:lstStyle/>
          <a:p>
            <a:r>
              <a:rPr lang="en-US" sz="2400" dirty="0" smtClean="0">
                <a:solidFill>
                  <a:schemeClr val="bg1"/>
                </a:solidFill>
                <a:latin typeface="Balaram" pitchFamily="2" charset="0"/>
              </a:rPr>
              <a:t>“Let </a:t>
            </a:r>
            <a:r>
              <a:rPr lang="en-US" sz="2400" dirty="0">
                <a:solidFill>
                  <a:schemeClr val="bg1"/>
                </a:solidFill>
                <a:latin typeface="Balaram" pitchFamily="2" charset="0"/>
              </a:rPr>
              <a:t>me engage myself in the service of the </a:t>
            </a:r>
            <a:r>
              <a:rPr lang="en-US" sz="2400" dirty="0" err="1">
                <a:solidFill>
                  <a:schemeClr val="bg1"/>
                </a:solidFill>
                <a:latin typeface="Balaram" pitchFamily="2" charset="0"/>
              </a:rPr>
              <a:t>Gosvämés</a:t>
            </a:r>
            <a:r>
              <a:rPr lang="en-US" sz="2400" dirty="0">
                <a:solidFill>
                  <a:schemeClr val="bg1"/>
                </a:solidFill>
                <a:latin typeface="Balaram" pitchFamily="2" charset="0"/>
              </a:rPr>
              <a:t> and associate with the devotees. I do not want anything." </a:t>
            </a:r>
            <a:r>
              <a:rPr lang="en-US" sz="2400" dirty="0" err="1">
                <a:solidFill>
                  <a:schemeClr val="bg1"/>
                </a:solidFill>
                <a:latin typeface="Balaram" pitchFamily="2" charset="0"/>
              </a:rPr>
              <a:t>Janame</a:t>
            </a:r>
            <a:r>
              <a:rPr lang="en-US" sz="2400" dirty="0">
                <a:solidFill>
                  <a:schemeClr val="bg1"/>
                </a:solidFill>
                <a:latin typeface="Balaram" pitchFamily="2" charset="0"/>
              </a:rPr>
              <a:t> </a:t>
            </a:r>
            <a:r>
              <a:rPr lang="en-US" sz="2400" dirty="0" err="1">
                <a:solidFill>
                  <a:schemeClr val="bg1"/>
                </a:solidFill>
                <a:latin typeface="Balaram" pitchFamily="2" charset="0"/>
              </a:rPr>
              <a:t>janame</a:t>
            </a:r>
            <a:r>
              <a:rPr lang="en-US" sz="2400" dirty="0">
                <a:solidFill>
                  <a:schemeClr val="bg1"/>
                </a:solidFill>
                <a:latin typeface="Balaram" pitchFamily="2" charset="0"/>
              </a:rPr>
              <a:t> </a:t>
            </a:r>
            <a:r>
              <a:rPr lang="en-US" sz="2400" dirty="0" err="1">
                <a:solidFill>
                  <a:schemeClr val="bg1"/>
                </a:solidFill>
                <a:latin typeface="Balaram" pitchFamily="2" charset="0"/>
              </a:rPr>
              <a:t>mor</a:t>
            </a:r>
            <a:r>
              <a:rPr lang="en-US" sz="2400" dirty="0">
                <a:solidFill>
                  <a:schemeClr val="bg1"/>
                </a:solidFill>
                <a:latin typeface="Balaram" pitchFamily="2" charset="0"/>
              </a:rPr>
              <a:t> </a:t>
            </a:r>
            <a:r>
              <a:rPr lang="en-US" sz="2400" dirty="0" err="1">
                <a:solidFill>
                  <a:schemeClr val="bg1"/>
                </a:solidFill>
                <a:latin typeface="Balaram" pitchFamily="2" charset="0"/>
              </a:rPr>
              <a:t>ei</a:t>
            </a:r>
            <a:r>
              <a:rPr lang="en-US" sz="2400" dirty="0">
                <a:solidFill>
                  <a:schemeClr val="bg1"/>
                </a:solidFill>
                <a:latin typeface="Balaram" pitchFamily="2" charset="0"/>
              </a:rPr>
              <a:t> </a:t>
            </a:r>
            <a:r>
              <a:rPr lang="en-US" sz="2400" dirty="0" err="1">
                <a:solidFill>
                  <a:schemeClr val="bg1"/>
                </a:solidFill>
                <a:latin typeface="Balaram" pitchFamily="2" charset="0"/>
              </a:rPr>
              <a:t>abhiläñ</a:t>
            </a:r>
            <a:r>
              <a:rPr lang="en-US" sz="2400" dirty="0">
                <a:solidFill>
                  <a:schemeClr val="bg1"/>
                </a:solidFill>
                <a:latin typeface="Balaram" pitchFamily="2" charset="0"/>
              </a:rPr>
              <a:t>. </a:t>
            </a:r>
            <a:r>
              <a:rPr lang="en-US" sz="2400" dirty="0" err="1">
                <a:solidFill>
                  <a:schemeClr val="bg1"/>
                </a:solidFill>
                <a:latin typeface="Balaram" pitchFamily="2" charset="0"/>
              </a:rPr>
              <a:t>Bhaktivinoda</a:t>
            </a:r>
            <a:r>
              <a:rPr lang="en-US" sz="2400" dirty="0">
                <a:solidFill>
                  <a:schemeClr val="bg1"/>
                </a:solidFill>
                <a:latin typeface="Balaram" pitchFamily="2" charset="0"/>
              </a:rPr>
              <a:t> </a:t>
            </a:r>
            <a:r>
              <a:rPr lang="en-US" sz="2400" dirty="0" err="1">
                <a:solidFill>
                  <a:schemeClr val="bg1"/>
                </a:solidFill>
                <a:latin typeface="Balaram" pitchFamily="2" charset="0"/>
              </a:rPr>
              <a:t>Öhäkura</a:t>
            </a:r>
            <a:r>
              <a:rPr lang="en-US" sz="2400" dirty="0">
                <a:solidFill>
                  <a:schemeClr val="bg1"/>
                </a:solidFill>
                <a:latin typeface="Balaram" pitchFamily="2" charset="0"/>
              </a:rPr>
              <a:t> said that </a:t>
            </a:r>
            <a:r>
              <a:rPr lang="en-US" sz="2400" dirty="0" err="1">
                <a:solidFill>
                  <a:schemeClr val="bg1"/>
                </a:solidFill>
                <a:latin typeface="Balaram" pitchFamily="2" charset="0"/>
              </a:rPr>
              <a:t>kéöa-janma</a:t>
            </a:r>
            <a:r>
              <a:rPr lang="en-US" sz="2400" dirty="0">
                <a:solidFill>
                  <a:schemeClr val="bg1"/>
                </a:solidFill>
                <a:latin typeface="Balaram" pitchFamily="2" charset="0"/>
              </a:rPr>
              <a:t> </a:t>
            </a:r>
            <a:r>
              <a:rPr lang="en-US" sz="2400" dirty="0" err="1">
                <a:solidFill>
                  <a:schemeClr val="bg1"/>
                </a:solidFill>
                <a:latin typeface="Balaram" pitchFamily="2" charset="0"/>
              </a:rPr>
              <a:t>hau</a:t>
            </a:r>
            <a:r>
              <a:rPr lang="en-US" sz="2400" dirty="0">
                <a:solidFill>
                  <a:schemeClr val="bg1"/>
                </a:solidFill>
                <a:latin typeface="Balaram" pitchFamily="2" charset="0"/>
              </a:rPr>
              <a:t>, </a:t>
            </a:r>
            <a:r>
              <a:rPr lang="en-US" sz="2400" dirty="0" err="1">
                <a:solidFill>
                  <a:schemeClr val="bg1"/>
                </a:solidFill>
                <a:latin typeface="Balaram" pitchFamily="2" charset="0"/>
              </a:rPr>
              <a:t>jathä</a:t>
            </a:r>
            <a:r>
              <a:rPr lang="en-US" sz="2400" dirty="0">
                <a:solidFill>
                  <a:schemeClr val="bg1"/>
                </a:solidFill>
                <a:latin typeface="Balaram" pitchFamily="2" charset="0"/>
              </a:rPr>
              <a:t> </a:t>
            </a:r>
            <a:r>
              <a:rPr lang="en-US" sz="2400" dirty="0" err="1">
                <a:solidFill>
                  <a:schemeClr val="bg1"/>
                </a:solidFill>
                <a:latin typeface="Balaram" pitchFamily="2" charset="0"/>
              </a:rPr>
              <a:t>tuwä</a:t>
            </a:r>
            <a:r>
              <a:rPr lang="en-US" sz="2400" dirty="0">
                <a:solidFill>
                  <a:schemeClr val="bg1"/>
                </a:solidFill>
                <a:latin typeface="Balaram" pitchFamily="2" charset="0"/>
              </a:rPr>
              <a:t> </a:t>
            </a:r>
            <a:r>
              <a:rPr lang="en-US" sz="2400" dirty="0" err="1">
                <a:solidFill>
                  <a:schemeClr val="bg1"/>
                </a:solidFill>
                <a:latin typeface="Balaram" pitchFamily="2" charset="0"/>
              </a:rPr>
              <a:t>däs</a:t>
            </a:r>
            <a:r>
              <a:rPr lang="en-US" sz="2400" dirty="0">
                <a:solidFill>
                  <a:schemeClr val="bg1"/>
                </a:solidFill>
                <a:latin typeface="Balaram" pitchFamily="2" charset="0"/>
              </a:rPr>
              <a:t>. This association. "Let me become a worm, not a devotee, even worm." </a:t>
            </a:r>
            <a:r>
              <a:rPr lang="en-US" sz="2400" dirty="0" err="1">
                <a:solidFill>
                  <a:schemeClr val="bg1"/>
                </a:solidFill>
                <a:latin typeface="Balaram" pitchFamily="2" charset="0"/>
              </a:rPr>
              <a:t>Kéöa</a:t>
            </a:r>
            <a:r>
              <a:rPr lang="en-US" sz="2400" dirty="0">
                <a:solidFill>
                  <a:schemeClr val="bg1"/>
                </a:solidFill>
                <a:latin typeface="Balaram" pitchFamily="2" charset="0"/>
              </a:rPr>
              <a:t>. </a:t>
            </a:r>
            <a:r>
              <a:rPr lang="en-US" sz="2400" dirty="0" err="1">
                <a:solidFill>
                  <a:schemeClr val="bg1"/>
                </a:solidFill>
                <a:latin typeface="Balaram" pitchFamily="2" charset="0"/>
              </a:rPr>
              <a:t>Kéöa</a:t>
            </a:r>
            <a:r>
              <a:rPr lang="en-US" sz="2400" dirty="0">
                <a:solidFill>
                  <a:schemeClr val="bg1"/>
                </a:solidFill>
                <a:latin typeface="Balaram" pitchFamily="2" charset="0"/>
              </a:rPr>
              <a:t> means worm, an insignificant ant, worm. Better to remain as an ant with the association of devotees than to become a </a:t>
            </a:r>
            <a:r>
              <a:rPr lang="en-US" sz="2400" dirty="0" err="1">
                <a:solidFill>
                  <a:schemeClr val="bg1"/>
                </a:solidFill>
                <a:latin typeface="Balaram" pitchFamily="2" charset="0"/>
              </a:rPr>
              <a:t>Brahmä</a:t>
            </a:r>
            <a:r>
              <a:rPr lang="en-US" sz="2400" dirty="0">
                <a:solidFill>
                  <a:schemeClr val="bg1"/>
                </a:solidFill>
                <a:latin typeface="Balaram" pitchFamily="2" charset="0"/>
              </a:rPr>
              <a:t> without any devotee's association. </a:t>
            </a:r>
            <a:r>
              <a:rPr lang="en-US" sz="2400" dirty="0" err="1">
                <a:solidFill>
                  <a:schemeClr val="bg1"/>
                </a:solidFill>
                <a:latin typeface="Balaram" pitchFamily="2" charset="0"/>
              </a:rPr>
              <a:t>Brahmä-janme</a:t>
            </a:r>
            <a:r>
              <a:rPr lang="en-US" sz="2400" dirty="0">
                <a:solidFill>
                  <a:schemeClr val="bg1"/>
                </a:solidFill>
                <a:latin typeface="Balaram" pitchFamily="2" charset="0"/>
              </a:rPr>
              <a:t> </a:t>
            </a:r>
            <a:r>
              <a:rPr lang="en-US" sz="2400" dirty="0" err="1">
                <a:solidFill>
                  <a:schemeClr val="bg1"/>
                </a:solidFill>
                <a:latin typeface="Balaram" pitchFamily="2" charset="0"/>
              </a:rPr>
              <a:t>nähi</a:t>
            </a:r>
            <a:r>
              <a:rPr lang="en-US" sz="2400" dirty="0">
                <a:solidFill>
                  <a:schemeClr val="bg1"/>
                </a:solidFill>
                <a:latin typeface="Balaram" pitchFamily="2" charset="0"/>
              </a:rPr>
              <a:t> </a:t>
            </a:r>
            <a:r>
              <a:rPr lang="en-US" sz="2400" dirty="0" err="1">
                <a:solidFill>
                  <a:schemeClr val="bg1"/>
                </a:solidFill>
                <a:latin typeface="Balaram" pitchFamily="2" charset="0"/>
              </a:rPr>
              <a:t>mora</a:t>
            </a:r>
            <a:r>
              <a:rPr lang="en-US" sz="2400" dirty="0">
                <a:solidFill>
                  <a:schemeClr val="bg1"/>
                </a:solidFill>
                <a:latin typeface="Balaram" pitchFamily="2" charset="0"/>
              </a:rPr>
              <a:t> </a:t>
            </a:r>
            <a:r>
              <a:rPr lang="en-US" sz="2400" dirty="0" err="1">
                <a:solidFill>
                  <a:schemeClr val="bg1"/>
                </a:solidFill>
                <a:latin typeface="Balaram" pitchFamily="2" charset="0"/>
              </a:rPr>
              <a:t>äç</a:t>
            </a:r>
            <a:r>
              <a:rPr lang="en-US" sz="2400" dirty="0">
                <a:solidFill>
                  <a:schemeClr val="bg1"/>
                </a:solidFill>
                <a:latin typeface="Balaram" pitchFamily="2" charset="0"/>
              </a:rPr>
              <a:t>. </a:t>
            </a:r>
            <a:r>
              <a:rPr lang="en-US" sz="2400" dirty="0" err="1">
                <a:solidFill>
                  <a:schemeClr val="bg1"/>
                </a:solidFill>
                <a:latin typeface="Balaram" pitchFamily="2" charset="0"/>
              </a:rPr>
              <a:t>Bahir-mukha</a:t>
            </a:r>
            <a:r>
              <a:rPr lang="en-US" sz="2400" dirty="0">
                <a:solidFill>
                  <a:schemeClr val="bg1"/>
                </a:solidFill>
                <a:latin typeface="Balaram" pitchFamily="2" charset="0"/>
              </a:rPr>
              <a:t> </a:t>
            </a:r>
            <a:r>
              <a:rPr lang="en-US" sz="2400" dirty="0" err="1">
                <a:solidFill>
                  <a:schemeClr val="bg1"/>
                </a:solidFill>
                <a:latin typeface="Balaram" pitchFamily="2" charset="0"/>
              </a:rPr>
              <a:t>brahmä-janme</a:t>
            </a:r>
            <a:r>
              <a:rPr lang="en-US" sz="2400" dirty="0">
                <a:solidFill>
                  <a:schemeClr val="bg1"/>
                </a:solidFill>
                <a:latin typeface="Balaram" pitchFamily="2" charset="0"/>
              </a:rPr>
              <a:t>, </a:t>
            </a:r>
            <a:r>
              <a:rPr lang="en-US" sz="2400" dirty="0" err="1">
                <a:solidFill>
                  <a:schemeClr val="bg1"/>
                </a:solidFill>
                <a:latin typeface="Balaram" pitchFamily="2" charset="0"/>
              </a:rPr>
              <a:t>nähi</a:t>
            </a:r>
            <a:r>
              <a:rPr lang="en-US" sz="2400" dirty="0">
                <a:solidFill>
                  <a:schemeClr val="bg1"/>
                </a:solidFill>
                <a:latin typeface="Balaram" pitchFamily="2" charset="0"/>
              </a:rPr>
              <a:t> </a:t>
            </a:r>
            <a:r>
              <a:rPr lang="en-US" sz="2400" dirty="0" err="1">
                <a:solidFill>
                  <a:schemeClr val="bg1"/>
                </a:solidFill>
                <a:latin typeface="Balaram" pitchFamily="2" charset="0"/>
              </a:rPr>
              <a:t>mora</a:t>
            </a:r>
            <a:r>
              <a:rPr lang="en-US" sz="2400" dirty="0">
                <a:solidFill>
                  <a:schemeClr val="bg1"/>
                </a:solidFill>
                <a:latin typeface="Balaram" pitchFamily="2" charset="0"/>
              </a:rPr>
              <a:t> </a:t>
            </a:r>
            <a:r>
              <a:rPr lang="en-US" sz="2400" dirty="0" err="1">
                <a:solidFill>
                  <a:schemeClr val="bg1"/>
                </a:solidFill>
                <a:latin typeface="Balaram" pitchFamily="2" charset="0"/>
              </a:rPr>
              <a:t>äç</a:t>
            </a:r>
            <a:r>
              <a:rPr lang="en-US" sz="2400" dirty="0">
                <a:solidFill>
                  <a:schemeClr val="bg1"/>
                </a:solidFill>
                <a:latin typeface="Balaram" pitchFamily="2" charset="0"/>
              </a:rPr>
              <a:t>, </a:t>
            </a:r>
            <a:r>
              <a:rPr lang="en-US" sz="2400" dirty="0" err="1">
                <a:solidFill>
                  <a:schemeClr val="bg1"/>
                </a:solidFill>
                <a:latin typeface="Balaram" pitchFamily="2" charset="0"/>
              </a:rPr>
              <a:t>kéöa</a:t>
            </a:r>
            <a:r>
              <a:rPr lang="en-US" sz="2400" dirty="0">
                <a:solidFill>
                  <a:schemeClr val="bg1"/>
                </a:solidFill>
                <a:latin typeface="Balaram" pitchFamily="2" charset="0"/>
              </a:rPr>
              <a:t> </a:t>
            </a:r>
            <a:r>
              <a:rPr lang="en-US" sz="2400" dirty="0" err="1">
                <a:solidFill>
                  <a:schemeClr val="bg1"/>
                </a:solidFill>
                <a:latin typeface="Balaram" pitchFamily="2" charset="0"/>
              </a:rPr>
              <a:t>janma</a:t>
            </a:r>
            <a:r>
              <a:rPr lang="en-US" sz="2400" dirty="0">
                <a:solidFill>
                  <a:schemeClr val="bg1"/>
                </a:solidFill>
                <a:latin typeface="Balaram" pitchFamily="2" charset="0"/>
              </a:rPr>
              <a:t> </a:t>
            </a:r>
            <a:r>
              <a:rPr lang="en-US" sz="2400" dirty="0" err="1">
                <a:solidFill>
                  <a:schemeClr val="bg1"/>
                </a:solidFill>
                <a:latin typeface="Balaram" pitchFamily="2" charset="0"/>
              </a:rPr>
              <a:t>hau</a:t>
            </a:r>
            <a:r>
              <a:rPr lang="en-US" sz="2400" dirty="0">
                <a:solidFill>
                  <a:schemeClr val="bg1"/>
                </a:solidFill>
                <a:latin typeface="Balaram" pitchFamily="2" charset="0"/>
              </a:rPr>
              <a:t>, </a:t>
            </a:r>
            <a:r>
              <a:rPr lang="en-US" sz="2400" dirty="0" err="1">
                <a:solidFill>
                  <a:schemeClr val="bg1"/>
                </a:solidFill>
                <a:latin typeface="Balaram" pitchFamily="2" charset="0"/>
              </a:rPr>
              <a:t>jathä</a:t>
            </a:r>
            <a:r>
              <a:rPr lang="en-US" sz="2400" dirty="0">
                <a:solidFill>
                  <a:schemeClr val="bg1"/>
                </a:solidFill>
                <a:latin typeface="Balaram" pitchFamily="2" charset="0"/>
              </a:rPr>
              <a:t> </a:t>
            </a:r>
            <a:r>
              <a:rPr lang="en-US" sz="2400" dirty="0" err="1">
                <a:solidFill>
                  <a:schemeClr val="bg1"/>
                </a:solidFill>
                <a:latin typeface="Balaram" pitchFamily="2" charset="0"/>
              </a:rPr>
              <a:t>tuwä</a:t>
            </a:r>
            <a:r>
              <a:rPr lang="en-US" sz="2400" dirty="0">
                <a:solidFill>
                  <a:schemeClr val="bg1"/>
                </a:solidFill>
                <a:latin typeface="Balaram" pitchFamily="2" charset="0"/>
              </a:rPr>
              <a:t> </a:t>
            </a:r>
            <a:r>
              <a:rPr lang="en-US" sz="2400" dirty="0" err="1">
                <a:solidFill>
                  <a:schemeClr val="bg1"/>
                </a:solidFill>
                <a:latin typeface="Balaram" pitchFamily="2" charset="0"/>
              </a:rPr>
              <a:t>däs</a:t>
            </a:r>
            <a:r>
              <a:rPr lang="en-US" sz="2400" dirty="0">
                <a:solidFill>
                  <a:schemeClr val="bg1"/>
                </a:solidFill>
                <a:latin typeface="Balaram" pitchFamily="2" charset="0"/>
              </a:rPr>
              <a:t>. This is </a:t>
            </a:r>
            <a:r>
              <a:rPr lang="en-US" sz="2400" dirty="0" err="1">
                <a:solidFill>
                  <a:schemeClr val="bg1"/>
                </a:solidFill>
                <a:latin typeface="Balaram" pitchFamily="2" charset="0"/>
              </a:rPr>
              <a:t>Bhaktivinoda</a:t>
            </a:r>
            <a:r>
              <a:rPr lang="en-US" sz="2400" dirty="0">
                <a:solidFill>
                  <a:schemeClr val="bg1"/>
                </a:solidFill>
                <a:latin typeface="Balaram" pitchFamily="2" charset="0"/>
              </a:rPr>
              <a:t> </a:t>
            </a:r>
            <a:r>
              <a:rPr lang="en-US" sz="2400" dirty="0" err="1">
                <a:solidFill>
                  <a:schemeClr val="bg1"/>
                </a:solidFill>
                <a:latin typeface="Balaram" pitchFamily="2" charset="0"/>
              </a:rPr>
              <a:t>Öhäkura's</a:t>
            </a:r>
            <a:r>
              <a:rPr lang="en-US" sz="2400" dirty="0">
                <a:solidFill>
                  <a:schemeClr val="bg1"/>
                </a:solidFill>
                <a:latin typeface="Balaram" pitchFamily="2" charset="0"/>
              </a:rPr>
              <a:t> </a:t>
            </a:r>
            <a:r>
              <a:rPr lang="en-US" sz="2400" dirty="0" smtClean="0">
                <a:solidFill>
                  <a:schemeClr val="bg1"/>
                </a:solidFill>
                <a:latin typeface="Balaram" pitchFamily="2" charset="0"/>
              </a:rPr>
              <a:t>hankering.”</a:t>
            </a:r>
            <a:endParaRPr lang="en-US" sz="2400" b="1" dirty="0">
              <a:solidFill>
                <a:schemeClr val="bg1"/>
              </a:solidFill>
              <a:latin typeface="Balaram" pitchFamily="2" charset="0"/>
            </a:endParaRPr>
          </a:p>
        </p:txBody>
      </p:sp>
    </p:spTree>
    <p:extLst>
      <p:ext uri="{BB962C8B-B14F-4D97-AF65-F5344CB8AC3E}">
        <p14:creationId xmlns:p14="http://schemas.microsoft.com/office/powerpoint/2010/main" val="1579927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linds(horizontal)">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12404</TotalTime>
  <Words>2344</Words>
  <Application>Microsoft Office PowerPoint</Application>
  <PresentationFormat>On-screen Show (4:3)</PresentationFormat>
  <Paragraphs>340</Paragraphs>
  <Slides>29</Slides>
  <Notes>28</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Apex</vt:lpstr>
      <vt:lpstr>  Srimad              bhagavataM       1.13.29 – 37</vt:lpstr>
      <vt:lpstr>SB 1.2.4 narayanam namaskrtyam    naram caiva narottamam     devim sarasvatim vyasam    tato jayam udirayet  </vt:lpstr>
      <vt:lpstr> nasta-prayesy abhadresu nityaḿ bhagavata-sevaya bhagavaty uttama-sloke bhaktir bhavati naisthiki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 1.1.18-23</dc:title>
  <dc:creator>Sarva</dc:creator>
  <cp:lastModifiedBy>Port of Seattle User</cp:lastModifiedBy>
  <cp:revision>925</cp:revision>
  <dcterms:created xsi:type="dcterms:W3CDTF">2010-03-08T23:08:30Z</dcterms:created>
  <dcterms:modified xsi:type="dcterms:W3CDTF">2012-03-24T00:58:46Z</dcterms:modified>
</cp:coreProperties>
</file>