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257" r:id="rId3"/>
    <p:sldId id="280" r:id="rId4"/>
    <p:sldId id="281" r:id="rId5"/>
    <p:sldId id="284" r:id="rId6"/>
    <p:sldId id="282" r:id="rId7"/>
    <p:sldId id="285" r:id="rId8"/>
    <p:sldId id="283" r:id="rId9"/>
    <p:sldId id="290" r:id="rId10"/>
    <p:sldId id="286" r:id="rId11"/>
    <p:sldId id="287" r:id="rId12"/>
    <p:sldId id="288" r:id="rId13"/>
    <p:sldId id="289" r:id="rId14"/>
    <p:sldId id="291" r:id="rId15"/>
    <p:sldId id="292" r:id="rId16"/>
    <p:sldId id="293" r:id="rId17"/>
    <p:sldId id="294" r:id="rId18"/>
    <p:sldId id="295" r:id="rId19"/>
    <p:sldId id="298" r:id="rId20"/>
    <p:sldId id="296" r:id="rId21"/>
    <p:sldId id="322" r:id="rId22"/>
    <p:sldId id="297" r:id="rId23"/>
    <p:sldId id="299" r:id="rId24"/>
    <p:sldId id="300" r:id="rId25"/>
    <p:sldId id="301" r:id="rId26"/>
    <p:sldId id="302" r:id="rId27"/>
    <p:sldId id="303" r:id="rId28"/>
    <p:sldId id="304" r:id="rId29"/>
    <p:sldId id="305" r:id="rId30"/>
    <p:sldId id="306" r:id="rId31"/>
    <p:sldId id="307" r:id="rId32"/>
    <p:sldId id="308" r:id="rId33"/>
    <p:sldId id="309" r:id="rId34"/>
    <p:sldId id="310" r:id="rId35"/>
    <p:sldId id="311" r:id="rId36"/>
    <p:sldId id="312" r:id="rId37"/>
    <p:sldId id="313" r:id="rId38"/>
    <p:sldId id="314" r:id="rId39"/>
    <p:sldId id="315" r:id="rId40"/>
    <p:sldId id="316" r:id="rId41"/>
    <p:sldId id="317" r:id="rId42"/>
    <p:sldId id="318" r:id="rId43"/>
    <p:sldId id="319" r:id="rId44"/>
    <p:sldId id="320" r:id="rId45"/>
    <p:sldId id="321" r:id="rId46"/>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759D"/>
    <a:srgbClr val="35B19D"/>
    <a:srgbClr val="000000"/>
    <a:srgbClr val="FFFF00"/>
    <a:srgbClr val="B3D3EA"/>
    <a:srgbClr val="78AD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10" autoAdjust="0"/>
    <p:restoredTop sz="95596" autoAdjust="0"/>
  </p:normalViewPr>
  <p:slideViewPr>
    <p:cSldViewPr>
      <p:cViewPr>
        <p:scale>
          <a:sx n="96" d="100"/>
          <a:sy n="96" d="100"/>
        </p:scale>
        <p:origin x="-1368"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819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BC08F55-12EF-453D-A6C7-BD9AC76E3D83}" type="slidenum">
              <a:rPr lang="en-US"/>
              <a:pPr/>
              <a:t>‹#›</a:t>
            </a:fld>
            <a:endParaRPr lang="en-US"/>
          </a:p>
        </p:txBody>
      </p:sp>
    </p:spTree>
    <p:extLst>
      <p:ext uri="{BB962C8B-B14F-4D97-AF65-F5344CB8AC3E}">
        <p14:creationId xmlns:p14="http://schemas.microsoft.com/office/powerpoint/2010/main" val="213572864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F9FC71-EE26-41CD-91E8-91004FCBE6EE}" type="slidenum">
              <a:rPr lang="en-US"/>
              <a:pPr/>
              <a:t>1</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1A7444-F623-4ED7-9B8E-EFAC2BCA36DA}" type="slidenum">
              <a:rPr lang="en-US"/>
              <a:pPr/>
              <a:t>2</a:t>
            </a:fld>
            <a:endParaRPr lang="en-US"/>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1A7444-F623-4ED7-9B8E-EFAC2BCA36DA}" type="slidenum">
              <a:rPr lang="en-US"/>
              <a:pPr/>
              <a:t>3</a:t>
            </a:fld>
            <a:endParaRPr lang="en-US"/>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1A7444-F623-4ED7-9B8E-EFAC2BCA36DA}" type="slidenum">
              <a:rPr lang="en-US"/>
              <a:pPr/>
              <a:t>4</a:t>
            </a:fld>
            <a:endParaRPr lang="en-US"/>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1A7444-F623-4ED7-9B8E-EFAC2BCA36DA}" type="slidenum">
              <a:rPr lang="en-US"/>
              <a:pPr/>
              <a:t>6</a:t>
            </a:fld>
            <a:endParaRPr lang="en-US"/>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1A7444-F623-4ED7-9B8E-EFAC2BCA36DA}" type="slidenum">
              <a:rPr lang="en-US"/>
              <a:pPr/>
              <a:t>8</a:t>
            </a:fld>
            <a:endParaRPr lang="en-US"/>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1A7444-F623-4ED7-9B8E-EFAC2BCA36DA}" type="slidenum">
              <a:rPr lang="en-US"/>
              <a:pPr/>
              <a:t>10</a:t>
            </a:fld>
            <a:endParaRPr lang="en-US"/>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1A7444-F623-4ED7-9B8E-EFAC2BCA36DA}" type="slidenum">
              <a:rPr lang="en-US"/>
              <a:pPr/>
              <a:t>11</a:t>
            </a:fld>
            <a:endParaRPr lang="en-US"/>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800600" y="2905125"/>
            <a:ext cx="4038600" cy="704850"/>
          </a:xfrm>
          <a:extLst>
            <a:ext uri="{AF507438-7753-43E0-B8FC-AC1667EBCBE1}">
              <a14:hiddenEffects xmlns:a14="http://schemas.microsoft.com/office/drawing/2010/main">
                <a:effectLst>
                  <a:outerShdw dist="17961" dir="2700000" algn="ctr" rotWithShape="0">
                    <a:schemeClr val="bg1"/>
                  </a:outerShdw>
                </a:effectLst>
              </a14:hiddenEffects>
            </a:ext>
          </a:extLst>
        </p:spPr>
        <p:txBody>
          <a:bodyPr/>
          <a:lstStyle>
            <a:lvl1pPr algn="ctr">
              <a:defRPr sz="4000"/>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4800600" y="3962400"/>
            <a:ext cx="4038600" cy="685800"/>
          </a:xfrm>
          <a:extLst>
            <a:ext uri="{AF507438-7753-43E0-B8FC-AC1667EBCBE1}">
              <a14:hiddenEffects xmlns:a14="http://schemas.microsoft.com/office/drawing/2010/main">
                <a:effectLst>
                  <a:outerShdw dist="17961" dir="2700000" algn="ctr" rotWithShape="0">
                    <a:schemeClr val="bg1"/>
                  </a:outerShdw>
                </a:effectLst>
              </a14:hiddenEffects>
            </a:ext>
          </a:extLst>
        </p:spPr>
        <p:txBody>
          <a:bodyPr/>
          <a:lstStyle>
            <a:lvl1pPr marL="0" indent="0" algn="ctr">
              <a:buFontTx/>
              <a:buNone/>
              <a:defRPr sz="2400"/>
            </a:lvl1pPr>
          </a:lstStyle>
          <a:p>
            <a:pPr lvl="0"/>
            <a:r>
              <a:rPr 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84485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19050"/>
            <a:ext cx="2171700" cy="6229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 y="19050"/>
            <a:ext cx="6362700" cy="6229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8928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30257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29551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23950" y="1219200"/>
            <a:ext cx="35814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57750" y="1219200"/>
            <a:ext cx="35814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56971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57751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98658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1530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87660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72580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150" y="19050"/>
            <a:ext cx="868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123950" y="1219200"/>
            <a:ext cx="73152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Microsoft Sans Serif" pitchFamily="34" charset="0"/>
        </a:defRPr>
      </a:lvl2pPr>
      <a:lvl3pPr algn="l" rtl="0" eaLnBrk="1" fontAlgn="base" hangingPunct="1">
        <a:spcBef>
          <a:spcPct val="0"/>
        </a:spcBef>
        <a:spcAft>
          <a:spcPct val="0"/>
        </a:spcAft>
        <a:defRPr sz="4400">
          <a:solidFill>
            <a:schemeClr val="tx1"/>
          </a:solidFill>
          <a:latin typeface="Microsoft Sans Serif" pitchFamily="34" charset="0"/>
        </a:defRPr>
      </a:lvl3pPr>
      <a:lvl4pPr algn="l" rtl="0" eaLnBrk="1" fontAlgn="base" hangingPunct="1">
        <a:spcBef>
          <a:spcPct val="0"/>
        </a:spcBef>
        <a:spcAft>
          <a:spcPct val="0"/>
        </a:spcAft>
        <a:defRPr sz="4400">
          <a:solidFill>
            <a:schemeClr val="tx1"/>
          </a:solidFill>
          <a:latin typeface="Microsoft Sans Serif" pitchFamily="34" charset="0"/>
        </a:defRPr>
      </a:lvl4pPr>
      <a:lvl5pPr algn="l" rtl="0" eaLnBrk="1" fontAlgn="base" hangingPunct="1">
        <a:spcBef>
          <a:spcPct val="0"/>
        </a:spcBef>
        <a:spcAft>
          <a:spcPct val="0"/>
        </a:spcAft>
        <a:defRPr sz="4400">
          <a:solidFill>
            <a:schemeClr val="tx1"/>
          </a:solidFill>
          <a:latin typeface="Microsoft Sans Serif" pitchFamily="34" charset="0"/>
        </a:defRPr>
      </a:lvl5pPr>
      <a:lvl6pPr marL="457200" algn="l" rtl="0" eaLnBrk="1" fontAlgn="base" hangingPunct="1">
        <a:spcBef>
          <a:spcPct val="0"/>
        </a:spcBef>
        <a:spcAft>
          <a:spcPct val="0"/>
        </a:spcAft>
        <a:defRPr sz="4400">
          <a:solidFill>
            <a:schemeClr val="tx1"/>
          </a:solidFill>
          <a:latin typeface="Microsoft Sans Serif" pitchFamily="34" charset="0"/>
        </a:defRPr>
      </a:lvl6pPr>
      <a:lvl7pPr marL="914400" algn="l" rtl="0" eaLnBrk="1" fontAlgn="base" hangingPunct="1">
        <a:spcBef>
          <a:spcPct val="0"/>
        </a:spcBef>
        <a:spcAft>
          <a:spcPct val="0"/>
        </a:spcAft>
        <a:defRPr sz="4400">
          <a:solidFill>
            <a:schemeClr val="tx1"/>
          </a:solidFill>
          <a:latin typeface="Microsoft Sans Serif" pitchFamily="34" charset="0"/>
        </a:defRPr>
      </a:lvl7pPr>
      <a:lvl8pPr marL="1371600" algn="l" rtl="0" eaLnBrk="1" fontAlgn="base" hangingPunct="1">
        <a:spcBef>
          <a:spcPct val="0"/>
        </a:spcBef>
        <a:spcAft>
          <a:spcPct val="0"/>
        </a:spcAft>
        <a:defRPr sz="4400">
          <a:solidFill>
            <a:schemeClr val="tx1"/>
          </a:solidFill>
          <a:latin typeface="Microsoft Sans Serif" pitchFamily="34" charset="0"/>
        </a:defRPr>
      </a:lvl8pPr>
      <a:lvl9pPr marL="1828800" algn="l" rtl="0" eaLnBrk="1" fontAlgn="base" hangingPunct="1">
        <a:spcBef>
          <a:spcPct val="0"/>
        </a:spcBef>
        <a:spcAft>
          <a:spcPct val="0"/>
        </a:spcAft>
        <a:defRPr sz="4400">
          <a:solidFill>
            <a:schemeClr val="tx1"/>
          </a:solidFill>
          <a:latin typeface="Microsoft Sans Serif"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subTitle" idx="1"/>
          </p:nvPr>
        </p:nvSpPr>
        <p:spPr/>
        <p:txBody>
          <a:bodyPr/>
          <a:lstStyle/>
          <a:p>
            <a:endParaRPr lang="en-US" dirty="0"/>
          </a:p>
          <a:p>
            <a:endParaRPr lang="ru-RU" dirty="0"/>
          </a:p>
        </p:txBody>
      </p:sp>
      <p:sp>
        <p:nvSpPr>
          <p:cNvPr id="2054" name="Rectangle 6"/>
          <p:cNvSpPr>
            <a:spLocks noGrp="1" noChangeArrowheads="1"/>
          </p:cNvSpPr>
          <p:nvPr>
            <p:ph type="ctrTitle"/>
          </p:nvPr>
        </p:nvSpPr>
        <p:spPr>
          <a:xfrm>
            <a:off x="4648200" y="2667000"/>
            <a:ext cx="4343400" cy="1981200"/>
          </a:xfrm>
        </p:spPr>
        <p:txBody>
          <a:bodyPr/>
          <a:lstStyle/>
          <a:p>
            <a:r>
              <a:rPr lang="en-US" sz="3200" dirty="0" err="1" smtClean="0"/>
              <a:t>Vidura</a:t>
            </a:r>
            <a:r>
              <a:rPr lang="en-US" sz="3200" dirty="0" smtClean="0"/>
              <a:t> preaches </a:t>
            </a:r>
            <a:br>
              <a:rPr lang="en-US" sz="3200" dirty="0" smtClean="0"/>
            </a:br>
            <a:r>
              <a:rPr lang="en-US" sz="3200" dirty="0" smtClean="0"/>
              <a:t>strongly to </a:t>
            </a:r>
            <a:r>
              <a:rPr lang="en-US" sz="3200" dirty="0" err="1" smtClean="0"/>
              <a:t>Dhrtarastra</a:t>
            </a:r>
            <a:r>
              <a:rPr lang="en-US" dirty="0" smtClean="0"/>
              <a:t/>
            </a:r>
            <a:br>
              <a:rPr lang="en-US" dirty="0" smtClean="0"/>
            </a:br>
            <a:endParaRPr lang="ru-RU" dirty="0"/>
          </a:p>
        </p:txBody>
      </p:sp>
      <p:sp>
        <p:nvSpPr>
          <p:cNvPr id="4" name="Rectangle 6"/>
          <p:cNvSpPr txBox="1">
            <a:spLocks noChangeArrowheads="1"/>
          </p:cNvSpPr>
          <p:nvPr/>
        </p:nvSpPr>
        <p:spPr bwMode="auto">
          <a:xfrm>
            <a:off x="4191000" y="457200"/>
            <a:ext cx="49530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1"/>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Microsoft Sans Serif" pitchFamily="34" charset="0"/>
              </a:defRPr>
            </a:lvl2pPr>
            <a:lvl3pPr algn="l" rtl="0" eaLnBrk="1" fontAlgn="base" hangingPunct="1">
              <a:spcBef>
                <a:spcPct val="0"/>
              </a:spcBef>
              <a:spcAft>
                <a:spcPct val="0"/>
              </a:spcAft>
              <a:defRPr sz="4400">
                <a:solidFill>
                  <a:schemeClr val="tx1"/>
                </a:solidFill>
                <a:latin typeface="Microsoft Sans Serif" pitchFamily="34" charset="0"/>
              </a:defRPr>
            </a:lvl3pPr>
            <a:lvl4pPr algn="l" rtl="0" eaLnBrk="1" fontAlgn="base" hangingPunct="1">
              <a:spcBef>
                <a:spcPct val="0"/>
              </a:spcBef>
              <a:spcAft>
                <a:spcPct val="0"/>
              </a:spcAft>
              <a:defRPr sz="4400">
                <a:solidFill>
                  <a:schemeClr val="tx1"/>
                </a:solidFill>
                <a:latin typeface="Microsoft Sans Serif" pitchFamily="34" charset="0"/>
              </a:defRPr>
            </a:lvl4pPr>
            <a:lvl5pPr algn="l" rtl="0" eaLnBrk="1" fontAlgn="base" hangingPunct="1">
              <a:spcBef>
                <a:spcPct val="0"/>
              </a:spcBef>
              <a:spcAft>
                <a:spcPct val="0"/>
              </a:spcAft>
              <a:defRPr sz="4400">
                <a:solidFill>
                  <a:schemeClr val="tx1"/>
                </a:solidFill>
                <a:latin typeface="Microsoft Sans Serif" pitchFamily="34" charset="0"/>
              </a:defRPr>
            </a:lvl5pPr>
            <a:lvl6pPr marL="457200" algn="l" rtl="0" eaLnBrk="1" fontAlgn="base" hangingPunct="1">
              <a:spcBef>
                <a:spcPct val="0"/>
              </a:spcBef>
              <a:spcAft>
                <a:spcPct val="0"/>
              </a:spcAft>
              <a:defRPr sz="4400">
                <a:solidFill>
                  <a:schemeClr val="tx1"/>
                </a:solidFill>
                <a:latin typeface="Microsoft Sans Serif" pitchFamily="34" charset="0"/>
              </a:defRPr>
            </a:lvl6pPr>
            <a:lvl7pPr marL="914400" algn="l" rtl="0" eaLnBrk="1" fontAlgn="base" hangingPunct="1">
              <a:spcBef>
                <a:spcPct val="0"/>
              </a:spcBef>
              <a:spcAft>
                <a:spcPct val="0"/>
              </a:spcAft>
              <a:defRPr sz="4400">
                <a:solidFill>
                  <a:schemeClr val="tx1"/>
                </a:solidFill>
                <a:latin typeface="Microsoft Sans Serif" pitchFamily="34" charset="0"/>
              </a:defRPr>
            </a:lvl7pPr>
            <a:lvl8pPr marL="1371600" algn="l" rtl="0" eaLnBrk="1" fontAlgn="base" hangingPunct="1">
              <a:spcBef>
                <a:spcPct val="0"/>
              </a:spcBef>
              <a:spcAft>
                <a:spcPct val="0"/>
              </a:spcAft>
              <a:defRPr sz="4400">
                <a:solidFill>
                  <a:schemeClr val="tx1"/>
                </a:solidFill>
                <a:latin typeface="Microsoft Sans Serif" pitchFamily="34" charset="0"/>
              </a:defRPr>
            </a:lvl8pPr>
            <a:lvl9pPr marL="1828800" algn="l" rtl="0" eaLnBrk="1" fontAlgn="base" hangingPunct="1">
              <a:spcBef>
                <a:spcPct val="0"/>
              </a:spcBef>
              <a:spcAft>
                <a:spcPct val="0"/>
              </a:spcAft>
              <a:defRPr sz="4400">
                <a:solidFill>
                  <a:schemeClr val="tx1"/>
                </a:solidFill>
                <a:latin typeface="Microsoft Sans Serif" pitchFamily="34" charset="0"/>
              </a:defRPr>
            </a:lvl9pPr>
          </a:lstStyle>
          <a:p>
            <a:r>
              <a:rPr lang="en-US" dirty="0" err="1" smtClean="0"/>
              <a:t>Srimad</a:t>
            </a:r>
            <a:r>
              <a:rPr lang="en-US" dirty="0" smtClean="0"/>
              <a:t> </a:t>
            </a:r>
            <a:r>
              <a:rPr lang="en-US" dirty="0" err="1" smtClean="0"/>
              <a:t>Bhagavatam</a:t>
            </a:r>
            <a:r>
              <a:rPr lang="en-US" dirty="0" smtClean="0"/>
              <a:t> 1.13.18-28</a:t>
            </a:r>
            <a:br>
              <a:rPr lang="en-US" dirty="0" smtClean="0"/>
            </a:b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1428750" y="1957388"/>
            <a:ext cx="6705600" cy="3868737"/>
          </a:xfrm>
        </p:spPr>
        <p:txBody>
          <a:bodyPr/>
          <a:lstStyle/>
          <a:p>
            <a:pPr marL="64008" indent="0" algn="ctr">
              <a:buNone/>
            </a:pPr>
            <a:r>
              <a:rPr lang="vi-VN" sz="1800" dirty="0"/>
              <a:t>pratikriyā na yasyeha</a:t>
            </a:r>
          </a:p>
          <a:p>
            <a:pPr marL="64008" indent="0" algn="ctr">
              <a:buNone/>
            </a:pPr>
            <a:r>
              <a:rPr lang="vi-VN" sz="1800" dirty="0"/>
              <a:t>kutaścit karhicit prabho</a:t>
            </a:r>
          </a:p>
          <a:p>
            <a:pPr marL="64008" indent="0" algn="ctr">
              <a:buNone/>
            </a:pPr>
            <a:r>
              <a:rPr lang="vi-VN" sz="1800" dirty="0"/>
              <a:t>sa eṣa bhagavān kālaḥ</a:t>
            </a:r>
          </a:p>
          <a:p>
            <a:pPr marL="64008" indent="0" algn="ctr">
              <a:buNone/>
            </a:pPr>
            <a:r>
              <a:rPr lang="vi-VN" sz="1800" dirty="0"/>
              <a:t>sarveṣāḿ naḥ samāgataḥ</a:t>
            </a:r>
          </a:p>
          <a:p>
            <a:pPr marL="64008" indent="0" algn="ctr">
              <a:buNone/>
            </a:pPr>
            <a:endParaRPr lang="vi-VN" sz="1800" dirty="0" smtClean="0"/>
          </a:p>
          <a:p>
            <a:pPr marL="64008" indent="0">
              <a:buNone/>
            </a:pPr>
            <a:endParaRPr lang="en-US" sz="1800" dirty="0" smtClean="0"/>
          </a:p>
          <a:p>
            <a:pPr marL="64008" indent="0">
              <a:buNone/>
            </a:pPr>
            <a:r>
              <a:rPr lang="en-US" sz="1800" dirty="0" smtClean="0"/>
              <a:t>This frightful situation cannot be remedied by any person in this material world. My lord, it is the Supreme Personality of Godhead as eternal time [kāla] that has approached us all.</a:t>
            </a:r>
          </a:p>
          <a:p>
            <a:pPr marL="0" indent="0">
              <a:lnSpc>
                <a:spcPct val="80000"/>
              </a:lnSpc>
              <a:buNone/>
            </a:pPr>
            <a:endParaRPr lang="en-US" sz="1800" dirty="0"/>
          </a:p>
        </p:txBody>
      </p:sp>
      <p:sp>
        <p:nvSpPr>
          <p:cNvPr id="17412" name="Rectangle 4"/>
          <p:cNvSpPr>
            <a:spLocks noGrp="1" noChangeArrowheads="1"/>
          </p:cNvSpPr>
          <p:nvPr>
            <p:ph type="title"/>
          </p:nvPr>
        </p:nvSpPr>
        <p:spPr/>
        <p:txBody>
          <a:bodyPr/>
          <a:lstStyle/>
          <a:p>
            <a:r>
              <a:rPr lang="en-US" sz="4000" dirty="0" smtClean="0"/>
              <a:t>1.13.19</a:t>
            </a:r>
            <a:endParaRPr lang="ru-RU" sz="4000" dirty="0"/>
          </a:p>
        </p:txBody>
      </p:sp>
    </p:spTree>
    <p:extLst>
      <p:ext uri="{BB962C8B-B14F-4D97-AF65-F5344CB8AC3E}">
        <p14:creationId xmlns:p14="http://schemas.microsoft.com/office/powerpoint/2010/main" val="37262478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1428750" y="1957388"/>
            <a:ext cx="6705600" cy="3868737"/>
          </a:xfrm>
        </p:spPr>
        <p:txBody>
          <a:bodyPr/>
          <a:lstStyle/>
          <a:p>
            <a:r>
              <a:rPr lang="en-US" sz="1800" dirty="0" smtClean="0"/>
              <a:t>No remedy for death in material world</a:t>
            </a:r>
          </a:p>
          <a:p>
            <a:pPr lvl="1"/>
            <a:r>
              <a:rPr lang="en-US" sz="1600" dirty="0" smtClean="0"/>
              <a:t>Example : </a:t>
            </a:r>
            <a:r>
              <a:rPr lang="en-US" sz="1600" dirty="0" err="1" smtClean="0"/>
              <a:t>Hiranyakasipu</a:t>
            </a:r>
            <a:endParaRPr lang="en-US" sz="1600" dirty="0" smtClean="0"/>
          </a:p>
          <a:p>
            <a:r>
              <a:rPr lang="en-US" sz="1800" dirty="0" smtClean="0"/>
              <a:t>Death is Krsna – BG 10.34</a:t>
            </a:r>
          </a:p>
          <a:p>
            <a:r>
              <a:rPr lang="en-US" sz="1800" dirty="0" smtClean="0"/>
              <a:t>Denial of death - Precarious situation</a:t>
            </a:r>
          </a:p>
          <a:p>
            <a:r>
              <a:rPr lang="en-US" sz="1800" dirty="0" smtClean="0"/>
              <a:t>Influence of time only in material world</a:t>
            </a:r>
          </a:p>
          <a:p>
            <a:r>
              <a:rPr lang="en-US" sz="1800" dirty="0" smtClean="0"/>
              <a:t>If you want to make spiritual advancement, then you should always think that "</a:t>
            </a:r>
            <a:r>
              <a:rPr lang="en-US" sz="1800" dirty="0" smtClean="0">
                <a:solidFill>
                  <a:srgbClr val="FF0000"/>
                </a:solidFill>
              </a:rPr>
              <a:t>Death is next moment</a:t>
            </a:r>
            <a:r>
              <a:rPr lang="en-US" sz="1800" dirty="0" smtClean="0"/>
              <a:t>. </a:t>
            </a:r>
            <a:r>
              <a:rPr lang="en-US" sz="1800" dirty="0" smtClean="0">
                <a:solidFill>
                  <a:srgbClr val="FF0000"/>
                </a:solidFill>
              </a:rPr>
              <a:t>Death is next moment.</a:t>
            </a:r>
            <a:r>
              <a:rPr lang="en-US" sz="1800" dirty="0" smtClean="0"/>
              <a:t>“ – </a:t>
            </a:r>
            <a:r>
              <a:rPr lang="en-US" sz="1800" dirty="0" err="1" smtClean="0"/>
              <a:t>Canakya</a:t>
            </a:r>
            <a:r>
              <a:rPr lang="en-US" sz="1800" dirty="0" smtClean="0"/>
              <a:t> </a:t>
            </a:r>
            <a:r>
              <a:rPr lang="en-US" sz="1800" dirty="0" err="1" smtClean="0"/>
              <a:t>Pandita</a:t>
            </a:r>
            <a:endParaRPr lang="en-US" sz="1800" dirty="0" smtClean="0"/>
          </a:p>
          <a:p>
            <a:r>
              <a:rPr lang="en-US" sz="1800" dirty="0" smtClean="0"/>
              <a:t>Death and tax is inevitable – George Bernard Shaw</a:t>
            </a:r>
          </a:p>
          <a:p>
            <a:r>
              <a:rPr lang="en-US" sz="1800" dirty="0" err="1" smtClean="0"/>
              <a:t>Bhajan</a:t>
            </a:r>
            <a:r>
              <a:rPr lang="en-US" sz="1800" dirty="0" smtClean="0"/>
              <a:t> will be tested at the time of death – </a:t>
            </a:r>
            <a:r>
              <a:rPr lang="en-US" sz="1800" dirty="0" err="1" smtClean="0"/>
              <a:t>Srila</a:t>
            </a:r>
            <a:r>
              <a:rPr lang="en-US" sz="1800" dirty="0" smtClean="0"/>
              <a:t> </a:t>
            </a:r>
            <a:r>
              <a:rPr lang="en-US" sz="1800" dirty="0" err="1" smtClean="0"/>
              <a:t>Bhaktivinoda</a:t>
            </a:r>
            <a:r>
              <a:rPr lang="en-US" sz="1800" dirty="0" smtClean="0"/>
              <a:t> Thakur</a:t>
            </a:r>
          </a:p>
          <a:p>
            <a:endParaRPr lang="en-US" sz="1800" dirty="0" smtClean="0"/>
          </a:p>
          <a:p>
            <a:endParaRPr lang="en-US" sz="1800" dirty="0" smtClean="0"/>
          </a:p>
          <a:p>
            <a:endParaRPr lang="en-US" sz="1800" dirty="0" smtClean="0"/>
          </a:p>
          <a:p>
            <a:pPr marL="0" indent="0">
              <a:lnSpc>
                <a:spcPct val="80000"/>
              </a:lnSpc>
              <a:buNone/>
            </a:pPr>
            <a:endParaRPr lang="en-US" sz="1800" dirty="0"/>
          </a:p>
        </p:txBody>
      </p:sp>
      <p:sp>
        <p:nvSpPr>
          <p:cNvPr id="17412" name="Rectangle 4"/>
          <p:cNvSpPr>
            <a:spLocks noGrp="1" noChangeArrowheads="1"/>
          </p:cNvSpPr>
          <p:nvPr>
            <p:ph type="title"/>
          </p:nvPr>
        </p:nvSpPr>
        <p:spPr/>
        <p:txBody>
          <a:bodyPr/>
          <a:lstStyle/>
          <a:p>
            <a:r>
              <a:rPr lang="en-US" sz="4000" dirty="0" smtClean="0"/>
              <a:t>Important points</a:t>
            </a:r>
            <a:endParaRPr lang="ru-RU" sz="4000" dirty="0"/>
          </a:p>
        </p:txBody>
      </p:sp>
    </p:spTree>
    <p:extLst>
      <p:ext uri="{BB962C8B-B14F-4D97-AF65-F5344CB8AC3E}">
        <p14:creationId xmlns:p14="http://schemas.microsoft.com/office/powerpoint/2010/main" val="39023073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 8.2.33 purport</a:t>
            </a:r>
            <a:endParaRPr lang="en-US" dirty="0"/>
          </a:p>
        </p:txBody>
      </p:sp>
      <p:sp>
        <p:nvSpPr>
          <p:cNvPr id="3" name="Content Placeholder 2"/>
          <p:cNvSpPr>
            <a:spLocks noGrp="1"/>
          </p:cNvSpPr>
          <p:nvPr>
            <p:ph idx="1"/>
          </p:nvPr>
        </p:nvSpPr>
        <p:spPr/>
        <p:txBody>
          <a:bodyPr/>
          <a:lstStyle/>
          <a:p>
            <a:pPr marL="0" indent="0">
              <a:buNone/>
            </a:pPr>
            <a:r>
              <a:rPr lang="en-US" sz="2000" dirty="0" smtClean="0"/>
              <a:t>It is not that only </a:t>
            </a:r>
            <a:r>
              <a:rPr lang="en-US" sz="2000" dirty="0" err="1" smtClean="0"/>
              <a:t>Gajendra</a:t>
            </a:r>
            <a:r>
              <a:rPr lang="en-US" sz="2000" dirty="0" smtClean="0"/>
              <a:t>, the King of the elephants, was afraid of death. Everyone should fear death because everyone is caught by the </a:t>
            </a:r>
            <a:r>
              <a:rPr lang="en-US" sz="2000" dirty="0" smtClean="0">
                <a:solidFill>
                  <a:srgbClr val="FF0000"/>
                </a:solidFill>
              </a:rPr>
              <a:t>crocodile of eternal time </a:t>
            </a:r>
            <a:r>
              <a:rPr lang="en-US" sz="2000" dirty="0" smtClean="0"/>
              <a:t>and may die at any moment. The best course, therefore, is to seek shelter of Krsna, the Supreme Personality of Godhead, and be saved from the struggle for existence in this material world, in which one repeatedly takes birth and dies. To reach this understanding is the ultimate goal of life.</a:t>
            </a:r>
            <a:endParaRPr lang="en-US" sz="2000" dirty="0"/>
          </a:p>
        </p:txBody>
      </p:sp>
    </p:spTree>
    <p:extLst>
      <p:ext uri="{BB962C8B-B14F-4D97-AF65-F5344CB8AC3E}">
        <p14:creationId xmlns:p14="http://schemas.microsoft.com/office/powerpoint/2010/main" val="2212000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 2.3.17</a:t>
            </a:r>
            <a:endParaRPr lang="en-US" dirty="0"/>
          </a:p>
        </p:txBody>
      </p:sp>
      <p:sp>
        <p:nvSpPr>
          <p:cNvPr id="3" name="Content Placeholder 2"/>
          <p:cNvSpPr>
            <a:spLocks noGrp="1"/>
          </p:cNvSpPr>
          <p:nvPr>
            <p:ph idx="1"/>
          </p:nvPr>
        </p:nvSpPr>
        <p:spPr/>
        <p:txBody>
          <a:bodyPr/>
          <a:lstStyle/>
          <a:p>
            <a:pPr marL="0" indent="0">
              <a:buNone/>
            </a:pPr>
            <a:r>
              <a:rPr lang="en-US" sz="2000" dirty="0" smtClean="0"/>
              <a:t>Both by rising and by setting, the sun decreases the duration of life of everyone, except one who utilizes the time by discussing topics of the all-good Personality of Godhead</a:t>
            </a:r>
            <a:endParaRPr lang="en-US" sz="2000" dirty="0"/>
          </a:p>
        </p:txBody>
      </p:sp>
    </p:spTree>
    <p:extLst>
      <p:ext uri="{BB962C8B-B14F-4D97-AF65-F5344CB8AC3E}">
        <p14:creationId xmlns:p14="http://schemas.microsoft.com/office/powerpoint/2010/main" val="1910814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Srila</a:t>
            </a:r>
            <a:r>
              <a:rPr lang="en-US" dirty="0" smtClean="0"/>
              <a:t> </a:t>
            </a:r>
            <a:r>
              <a:rPr lang="en-US" dirty="0" err="1" smtClean="0"/>
              <a:t>Prabhupada</a:t>
            </a:r>
            <a:r>
              <a:rPr lang="en-US" dirty="0" smtClean="0"/>
              <a:t> </a:t>
            </a:r>
            <a:r>
              <a:rPr lang="en-US" dirty="0" err="1" smtClean="0"/>
              <a:t>uvaca</a:t>
            </a:r>
            <a:endParaRPr lang="en-US" dirty="0"/>
          </a:p>
        </p:txBody>
      </p:sp>
      <p:sp>
        <p:nvSpPr>
          <p:cNvPr id="3" name="Content Placeholder 2"/>
          <p:cNvSpPr>
            <a:spLocks noGrp="1"/>
          </p:cNvSpPr>
          <p:nvPr>
            <p:ph idx="1"/>
          </p:nvPr>
        </p:nvSpPr>
        <p:spPr/>
        <p:txBody>
          <a:bodyPr/>
          <a:lstStyle/>
          <a:p>
            <a:pPr marL="0" indent="0">
              <a:buNone/>
            </a:pPr>
            <a:r>
              <a:rPr lang="vi-VN" sz="1800" dirty="0" smtClean="0"/>
              <a:t>saḿsthāḿ </a:t>
            </a:r>
            <a:r>
              <a:rPr lang="en-US" sz="1800" dirty="0" smtClean="0"/>
              <a:t> means death. Death is sure. Death is the best surety as... "</a:t>
            </a:r>
            <a:r>
              <a:rPr lang="en-US" sz="1800" dirty="0" smtClean="0">
                <a:solidFill>
                  <a:srgbClr val="FF0000"/>
                </a:solidFill>
              </a:rPr>
              <a:t>As sure as death</a:t>
            </a:r>
            <a:r>
              <a:rPr lang="en-US" sz="1800" dirty="0" smtClean="0"/>
              <a:t>." Nobody can say that "I can avoid death." That's a fact. So one who actually understands that "I'll have to die,"... People do not understand. Everyone thinks that he will not die. He'll not die. That is called maya. He's seeing that everyone is dying; still, he's thinking that "I shall not die" or "I shall live for millions of years. There is no question of death." But it is a fact. You may be advanced in science, but he, this death is sure. That's a fact. Therefore it is advised here that </a:t>
            </a:r>
            <a:r>
              <a:rPr lang="vi-VN" sz="1800" dirty="0" smtClean="0"/>
              <a:t>saḿsthāḿ vijñāya</a:t>
            </a:r>
            <a:r>
              <a:rPr lang="en-US" sz="1800" dirty="0" smtClean="0"/>
              <a:t>, one who is actually intelligent, he should know that he will die. But the </a:t>
            </a:r>
            <a:r>
              <a:rPr lang="en-US" sz="1800" dirty="0" err="1" smtClean="0"/>
              <a:t>karmis</a:t>
            </a:r>
            <a:r>
              <a:rPr lang="en-US" sz="1800" dirty="0" smtClean="0"/>
              <a:t>, the rascals, he knows also that he will die—at least, theoretically accept—but he wants to enjoy, since the death does not come, to the fullest extent. That is the present condition of the society. He knows that will he die. "So, so long my senses are there, let me gratify.“ – Los Angeles, 1972</a:t>
            </a:r>
          </a:p>
          <a:p>
            <a:pPr marL="0" indent="0">
              <a:buNone/>
            </a:pPr>
            <a:endParaRPr lang="en-US" dirty="0"/>
          </a:p>
        </p:txBody>
      </p:sp>
    </p:spTree>
    <p:extLst>
      <p:ext uri="{BB962C8B-B14F-4D97-AF65-F5344CB8AC3E}">
        <p14:creationId xmlns:p14="http://schemas.microsoft.com/office/powerpoint/2010/main" val="3366852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Srila</a:t>
            </a:r>
            <a:r>
              <a:rPr lang="en-US" dirty="0" smtClean="0"/>
              <a:t> </a:t>
            </a:r>
            <a:r>
              <a:rPr lang="en-US" dirty="0" err="1" smtClean="0"/>
              <a:t>Prabhupada</a:t>
            </a:r>
            <a:r>
              <a:rPr lang="en-US" dirty="0" smtClean="0"/>
              <a:t> </a:t>
            </a:r>
            <a:r>
              <a:rPr lang="en-US" dirty="0" err="1" smtClean="0"/>
              <a:t>uvaca</a:t>
            </a:r>
            <a:endParaRPr lang="en-US" dirty="0"/>
          </a:p>
        </p:txBody>
      </p:sp>
      <p:sp>
        <p:nvSpPr>
          <p:cNvPr id="3" name="Content Placeholder 2"/>
          <p:cNvSpPr>
            <a:spLocks noGrp="1"/>
          </p:cNvSpPr>
          <p:nvPr>
            <p:ph idx="1"/>
          </p:nvPr>
        </p:nvSpPr>
        <p:spPr/>
        <p:txBody>
          <a:bodyPr/>
          <a:lstStyle/>
          <a:p>
            <a:pPr marL="0" indent="0">
              <a:buNone/>
            </a:pPr>
            <a:r>
              <a:rPr lang="en-US" sz="2000" dirty="0" smtClean="0"/>
              <a:t>The atheist class who does not believe in God, </a:t>
            </a:r>
            <a:r>
              <a:rPr lang="en-US" sz="2000" dirty="0" smtClean="0">
                <a:solidFill>
                  <a:srgbClr val="FF0000"/>
                </a:solidFill>
              </a:rPr>
              <a:t>he'll see God at the end of life</a:t>
            </a:r>
            <a:r>
              <a:rPr lang="en-US" sz="2000" dirty="0" smtClean="0"/>
              <a:t> when he cannot do anything. But before that, if he sees God, then his life is saved. – Honolulu, 1976</a:t>
            </a:r>
          </a:p>
          <a:p>
            <a:pPr marL="0" indent="0">
              <a:buNone/>
            </a:pPr>
            <a:endParaRPr lang="en-US" dirty="0"/>
          </a:p>
        </p:txBody>
      </p:sp>
    </p:spTree>
    <p:extLst>
      <p:ext uri="{BB962C8B-B14F-4D97-AF65-F5344CB8AC3E}">
        <p14:creationId xmlns:p14="http://schemas.microsoft.com/office/powerpoint/2010/main" val="2150604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Srila</a:t>
            </a:r>
            <a:r>
              <a:rPr lang="en-US" dirty="0" smtClean="0"/>
              <a:t> </a:t>
            </a:r>
            <a:r>
              <a:rPr lang="en-US" dirty="0" err="1" smtClean="0"/>
              <a:t>Prabhupada</a:t>
            </a:r>
            <a:r>
              <a:rPr lang="en-US" dirty="0" smtClean="0"/>
              <a:t> </a:t>
            </a:r>
            <a:r>
              <a:rPr lang="en-US" dirty="0" err="1" smtClean="0"/>
              <a:t>uvaca</a:t>
            </a:r>
            <a:endParaRPr lang="en-US" dirty="0"/>
          </a:p>
        </p:txBody>
      </p:sp>
      <p:sp>
        <p:nvSpPr>
          <p:cNvPr id="3" name="Content Placeholder 2"/>
          <p:cNvSpPr>
            <a:spLocks noGrp="1"/>
          </p:cNvSpPr>
          <p:nvPr>
            <p:ph idx="1"/>
          </p:nvPr>
        </p:nvSpPr>
        <p:spPr/>
        <p:txBody>
          <a:bodyPr/>
          <a:lstStyle/>
          <a:p>
            <a:pPr marL="0" indent="0">
              <a:buNone/>
            </a:pPr>
            <a:r>
              <a:rPr lang="en-US" sz="1800" dirty="0" smtClean="0"/>
              <a:t>And death may take place at any time. There is no guarantee that after so much time you'll die. At any moment, you can die. Death, there is no guarantee. But it is a guarantee that you must die. </a:t>
            </a:r>
            <a:r>
              <a:rPr lang="en-US" sz="1800" dirty="0" smtClean="0">
                <a:solidFill>
                  <a:srgbClr val="FF0000"/>
                </a:solidFill>
              </a:rPr>
              <a:t>That is guaranteed. But when you will die, that is not guaranteed. </a:t>
            </a:r>
            <a:r>
              <a:rPr lang="en-US" sz="1800" dirty="0" smtClean="0"/>
              <a:t>Therefore we must be prepared for death at any moment. Therefore a devotee is not afraid of death. He knows that death may come at any moment. We are... Nowadays, it has, the death is very cheap. Because we are using this motorcar, these aero planes, so many things, ships and other things for transportation, and there is, every moment there is danger of accident, collapse, everything. So death is now very cheap. So we must be prepared for death at any moment. There is no guarantee, that "I am not yet old enough. I am not yet eighty years, ninety years. Why shall I die?" No. You may be twenty years, twenty-five years or younger than that. Death is assured, and it can take place at any moment. – Geneva, 1974</a:t>
            </a:r>
          </a:p>
          <a:p>
            <a:pPr marL="0" indent="0">
              <a:buNone/>
            </a:pPr>
            <a:endParaRPr lang="en-US" sz="1800" dirty="0"/>
          </a:p>
        </p:txBody>
      </p:sp>
    </p:spTree>
    <p:extLst>
      <p:ext uri="{BB962C8B-B14F-4D97-AF65-F5344CB8AC3E}">
        <p14:creationId xmlns:p14="http://schemas.microsoft.com/office/powerpoint/2010/main" val="38195636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1.13.20</a:t>
            </a:r>
            <a:endParaRPr lang="en-US" dirty="0"/>
          </a:p>
        </p:txBody>
      </p:sp>
      <p:sp>
        <p:nvSpPr>
          <p:cNvPr id="3" name="Content Placeholder 2"/>
          <p:cNvSpPr>
            <a:spLocks noGrp="1"/>
          </p:cNvSpPr>
          <p:nvPr>
            <p:ph idx="1"/>
          </p:nvPr>
        </p:nvSpPr>
        <p:spPr>
          <a:xfrm>
            <a:off x="1143000" y="1676400"/>
            <a:ext cx="7315200" cy="5029200"/>
          </a:xfrm>
        </p:spPr>
        <p:txBody>
          <a:bodyPr/>
          <a:lstStyle/>
          <a:p>
            <a:pPr marL="0" indent="0" algn="ctr">
              <a:buNone/>
            </a:pPr>
            <a:r>
              <a:rPr lang="vi-VN" sz="2000" dirty="0"/>
              <a:t>yena caivābhipanno 'yaḿ</a:t>
            </a:r>
          </a:p>
          <a:p>
            <a:pPr marL="0" indent="0" algn="ctr">
              <a:buNone/>
            </a:pPr>
            <a:r>
              <a:rPr lang="vi-VN" sz="2000" dirty="0"/>
              <a:t>prāṇaiḥ priyatamair api</a:t>
            </a:r>
          </a:p>
          <a:p>
            <a:pPr marL="0" indent="0" algn="ctr">
              <a:buNone/>
            </a:pPr>
            <a:r>
              <a:rPr lang="vi-VN" sz="2000" dirty="0"/>
              <a:t>janaḥ sadyo viyujyeta</a:t>
            </a:r>
          </a:p>
          <a:p>
            <a:pPr marL="0" indent="0" algn="ctr">
              <a:buNone/>
            </a:pPr>
            <a:r>
              <a:rPr lang="vi-VN" sz="2000" dirty="0"/>
              <a:t>kim utānyair dhanādibhiḥ</a:t>
            </a:r>
          </a:p>
          <a:p>
            <a:pPr marL="0" indent="0" algn="ctr">
              <a:buNone/>
            </a:pPr>
            <a:endParaRPr lang="vi-VN" sz="2000" dirty="0"/>
          </a:p>
          <a:p>
            <a:pPr marL="0" indent="0" algn="ctr">
              <a:buNone/>
            </a:pPr>
            <a:endParaRPr lang="vi-VN" sz="2000" dirty="0"/>
          </a:p>
          <a:p>
            <a:pPr marL="0" indent="0" algn="just">
              <a:buNone/>
            </a:pPr>
            <a:r>
              <a:rPr lang="vi-VN" sz="2000" dirty="0"/>
              <a:t>Whoever is under the influence of supreme kāla </a:t>
            </a:r>
            <a:r>
              <a:rPr lang="en-US" sz="2000" dirty="0" smtClean="0"/>
              <a:t>[eternal time] must surrender his most dear life, and what to speak of other things, such as wealth, honor, children, land and home.</a:t>
            </a:r>
          </a:p>
          <a:p>
            <a:pPr marL="0" indent="0">
              <a:buNone/>
            </a:pPr>
            <a:endParaRPr lang="en-US" sz="2000" dirty="0"/>
          </a:p>
        </p:txBody>
      </p:sp>
    </p:spTree>
    <p:extLst>
      <p:ext uri="{BB962C8B-B14F-4D97-AF65-F5344CB8AC3E}">
        <p14:creationId xmlns:p14="http://schemas.microsoft.com/office/powerpoint/2010/main" val="25855450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points</a:t>
            </a:r>
            <a:endParaRPr lang="en-US" dirty="0"/>
          </a:p>
        </p:txBody>
      </p:sp>
      <p:sp>
        <p:nvSpPr>
          <p:cNvPr id="3" name="Content Placeholder 2"/>
          <p:cNvSpPr>
            <a:spLocks noGrp="1"/>
          </p:cNvSpPr>
          <p:nvPr>
            <p:ph idx="1"/>
          </p:nvPr>
        </p:nvSpPr>
        <p:spPr>
          <a:xfrm>
            <a:off x="1123950" y="1371600"/>
            <a:ext cx="7315200" cy="5029200"/>
          </a:xfrm>
        </p:spPr>
        <p:txBody>
          <a:bodyPr/>
          <a:lstStyle/>
          <a:p>
            <a:r>
              <a:rPr lang="en-US" sz="1800" dirty="0" smtClean="0"/>
              <a:t>No one can overcome the influence of time</a:t>
            </a:r>
          </a:p>
          <a:p>
            <a:r>
              <a:rPr lang="en-US" sz="1800" dirty="0" smtClean="0"/>
              <a:t>Influence of time is everywhere in material world</a:t>
            </a:r>
          </a:p>
          <a:p>
            <a:r>
              <a:rPr lang="en-US" sz="1800" dirty="0" smtClean="0"/>
              <a:t>Devotional service can never be destroyed by time – </a:t>
            </a:r>
            <a:r>
              <a:rPr lang="en-US" sz="1800" dirty="0" smtClean="0"/>
              <a:t>SB 3.25.38</a:t>
            </a:r>
            <a:endParaRPr lang="en-US" sz="1800" dirty="0" smtClean="0"/>
          </a:p>
          <a:p>
            <a:r>
              <a:rPr lang="en-US" sz="1800" dirty="0" err="1" smtClean="0"/>
              <a:t>Yamaraja</a:t>
            </a:r>
            <a:r>
              <a:rPr lang="en-US" sz="1800" dirty="0" smtClean="0"/>
              <a:t> instructed his assistants to not approach </a:t>
            </a:r>
            <a:r>
              <a:rPr lang="en-US" sz="1800" dirty="0" smtClean="0"/>
              <a:t>devotees – SB 6.3.27</a:t>
            </a:r>
            <a:endParaRPr lang="en-US" sz="1800" dirty="0" smtClean="0"/>
          </a:p>
          <a:p>
            <a:endParaRPr lang="en-US" sz="1800" dirty="0"/>
          </a:p>
        </p:txBody>
      </p:sp>
    </p:spTree>
    <p:extLst>
      <p:ext uri="{BB962C8B-B14F-4D97-AF65-F5344CB8AC3E}">
        <p14:creationId xmlns:p14="http://schemas.microsoft.com/office/powerpoint/2010/main" val="32558542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 3.25.38</a:t>
            </a:r>
            <a:endParaRPr lang="en-US" dirty="0"/>
          </a:p>
        </p:txBody>
      </p:sp>
      <p:sp>
        <p:nvSpPr>
          <p:cNvPr id="3" name="Content Placeholder 2"/>
          <p:cNvSpPr>
            <a:spLocks noGrp="1"/>
          </p:cNvSpPr>
          <p:nvPr>
            <p:ph idx="1"/>
          </p:nvPr>
        </p:nvSpPr>
        <p:spPr/>
        <p:txBody>
          <a:bodyPr/>
          <a:lstStyle/>
          <a:p>
            <a:pPr marL="0" indent="0">
              <a:buNone/>
            </a:pPr>
            <a:r>
              <a:rPr lang="en-US" sz="2000" dirty="0" smtClean="0"/>
              <a:t>The Lord continued: My dear mother, devotees who receive such transcendental opulences are never bereft of them; neither weapons </a:t>
            </a:r>
            <a:r>
              <a:rPr lang="en-US" sz="2000" dirty="0" smtClean="0">
                <a:solidFill>
                  <a:srgbClr val="FF0000"/>
                </a:solidFill>
              </a:rPr>
              <a:t>nor the change of time can destroy such opulences</a:t>
            </a:r>
            <a:r>
              <a:rPr lang="en-US" sz="2000" dirty="0" smtClean="0"/>
              <a:t>. Because the devotees accept Me as their friend, their relative, their son, preceptor, benefactor and Supreme Deity, they cannot be deprived of their possessions at any time.</a:t>
            </a:r>
          </a:p>
          <a:p>
            <a:pPr marL="0" indent="0">
              <a:buNone/>
            </a:pPr>
            <a:endParaRPr lang="en-US" sz="2000" dirty="0"/>
          </a:p>
          <a:p>
            <a:pPr marL="0" indent="0">
              <a:buNone/>
            </a:pPr>
            <a:r>
              <a:rPr lang="en-US" sz="2000" dirty="0" smtClean="0"/>
              <a:t>Once one is fixed in the devotional service of the Lord, his position of transcendental service cannot be destroyed, and the pleasure and service simply increase unlimitedly. For the devotees engaged in Krsna consciousness, in the Vaikunta atmosphere, there is no influence of time. The conclusion is that the </a:t>
            </a:r>
            <a:r>
              <a:rPr lang="en-US" sz="2000" dirty="0" smtClean="0">
                <a:solidFill>
                  <a:srgbClr val="FF0000"/>
                </a:solidFill>
              </a:rPr>
              <a:t>time influence cannot act upon devotees </a:t>
            </a:r>
            <a:r>
              <a:rPr lang="en-US" sz="2000" dirty="0" smtClean="0"/>
              <a:t>who have accepted the Supreme Personality of Godhead as everything.</a:t>
            </a:r>
            <a:endParaRPr lang="en-US" sz="2000" dirty="0"/>
          </a:p>
        </p:txBody>
      </p:sp>
    </p:spTree>
    <p:extLst>
      <p:ext uri="{BB962C8B-B14F-4D97-AF65-F5344CB8AC3E}">
        <p14:creationId xmlns:p14="http://schemas.microsoft.com/office/powerpoint/2010/main" val="3494693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1447800" y="1600200"/>
            <a:ext cx="6705600" cy="3868737"/>
          </a:xfrm>
        </p:spPr>
        <p:txBody>
          <a:bodyPr/>
          <a:lstStyle/>
          <a:p>
            <a:r>
              <a:rPr lang="en-US" sz="2000" dirty="0" smtClean="0"/>
              <a:t>18 : Vidura instructs </a:t>
            </a:r>
            <a:r>
              <a:rPr lang="en-US" sz="2000" dirty="0" err="1" smtClean="0"/>
              <a:t>Dhrtarastra</a:t>
            </a:r>
            <a:r>
              <a:rPr lang="en-US" sz="2000" dirty="0" smtClean="0"/>
              <a:t> to quit home</a:t>
            </a:r>
            <a:endParaRPr lang="en-US" sz="2000" dirty="0" smtClean="0"/>
          </a:p>
          <a:p>
            <a:r>
              <a:rPr lang="en-US" sz="2000" dirty="0" smtClean="0"/>
              <a:t>19-21 : </a:t>
            </a:r>
            <a:r>
              <a:rPr lang="en-US" sz="2000" dirty="0" smtClean="0"/>
              <a:t>Why ? Influence </a:t>
            </a:r>
            <a:r>
              <a:rPr lang="en-US" sz="2000" dirty="0" smtClean="0"/>
              <a:t>of time</a:t>
            </a:r>
          </a:p>
          <a:p>
            <a:r>
              <a:rPr lang="en-US" sz="2000" dirty="0" smtClean="0"/>
              <a:t>22-25 : </a:t>
            </a:r>
            <a:r>
              <a:rPr lang="en-US" sz="2000" dirty="0" smtClean="0"/>
              <a:t>Why ?  Warning </a:t>
            </a:r>
            <a:r>
              <a:rPr lang="en-US" sz="2000" dirty="0" smtClean="0"/>
              <a:t>of old </a:t>
            </a:r>
            <a:r>
              <a:rPr lang="en-US" sz="2000" dirty="0" smtClean="0"/>
              <a:t>age</a:t>
            </a:r>
            <a:endParaRPr lang="en-US" sz="2000" dirty="0" smtClean="0"/>
          </a:p>
          <a:p>
            <a:r>
              <a:rPr lang="en-US" sz="2000" dirty="0" smtClean="0"/>
              <a:t>26 </a:t>
            </a:r>
            <a:r>
              <a:rPr lang="en-US" sz="2000" dirty="0" smtClean="0"/>
              <a:t>-28 : How ? Become a transcendentalist</a:t>
            </a:r>
            <a:endParaRPr lang="en-US" sz="2000" dirty="0" smtClean="0"/>
          </a:p>
          <a:p>
            <a:pPr marL="0" indent="0">
              <a:buNone/>
            </a:pPr>
            <a:endParaRPr lang="en-US" sz="2000" dirty="0" smtClean="0"/>
          </a:p>
          <a:p>
            <a:pPr marL="0" indent="0">
              <a:lnSpc>
                <a:spcPct val="80000"/>
              </a:lnSpc>
              <a:buNone/>
            </a:pPr>
            <a:endParaRPr lang="en-US" sz="1800" dirty="0"/>
          </a:p>
        </p:txBody>
      </p:sp>
      <p:sp>
        <p:nvSpPr>
          <p:cNvPr id="17412" name="Rectangle 4"/>
          <p:cNvSpPr>
            <a:spLocks noGrp="1" noChangeArrowheads="1"/>
          </p:cNvSpPr>
          <p:nvPr>
            <p:ph type="title"/>
          </p:nvPr>
        </p:nvSpPr>
        <p:spPr/>
        <p:txBody>
          <a:bodyPr/>
          <a:lstStyle/>
          <a:p>
            <a:r>
              <a:rPr lang="en-US" sz="4000" dirty="0" smtClean="0"/>
              <a:t>Section Themes</a:t>
            </a:r>
            <a:endParaRPr lang="ru-RU" sz="4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Srila</a:t>
            </a:r>
            <a:r>
              <a:rPr lang="en-US" dirty="0" smtClean="0"/>
              <a:t> </a:t>
            </a:r>
            <a:r>
              <a:rPr lang="en-US" dirty="0" err="1" smtClean="0"/>
              <a:t>Prabhupada</a:t>
            </a:r>
            <a:r>
              <a:rPr lang="en-US" dirty="0" smtClean="0"/>
              <a:t> </a:t>
            </a:r>
            <a:r>
              <a:rPr lang="en-US" dirty="0" err="1" smtClean="0"/>
              <a:t>uvaca</a:t>
            </a:r>
            <a:endParaRPr lang="en-US" dirty="0"/>
          </a:p>
        </p:txBody>
      </p:sp>
      <p:sp>
        <p:nvSpPr>
          <p:cNvPr id="3" name="Content Placeholder 2"/>
          <p:cNvSpPr>
            <a:spLocks noGrp="1"/>
          </p:cNvSpPr>
          <p:nvPr>
            <p:ph idx="1"/>
          </p:nvPr>
        </p:nvSpPr>
        <p:spPr/>
        <p:txBody>
          <a:bodyPr/>
          <a:lstStyle/>
          <a:p>
            <a:pPr marL="0" indent="0">
              <a:buNone/>
            </a:pPr>
            <a:r>
              <a:rPr lang="en-US" sz="1800" dirty="0" smtClean="0"/>
              <a:t>So in due course of time, everything happens. That is the nature's law. When I was also a child, I was looking very beautiful, but </a:t>
            </a:r>
            <a:r>
              <a:rPr lang="en-US" sz="1800" dirty="0" err="1" smtClean="0"/>
              <a:t>kalena</a:t>
            </a:r>
            <a:r>
              <a:rPr lang="en-US" sz="1800" dirty="0" smtClean="0"/>
              <a:t>, in due course of time, I'm now old man, a ugly man. Nobody likes. (laughter) So this is the influence of time, influence of time. </a:t>
            </a:r>
            <a:r>
              <a:rPr lang="en-US" sz="1800" dirty="0" smtClean="0">
                <a:solidFill>
                  <a:srgbClr val="FF0000"/>
                </a:solidFill>
              </a:rPr>
              <a:t>So influence of time will act. You cannot check it</a:t>
            </a:r>
            <a:r>
              <a:rPr lang="en-US" sz="1800" dirty="0" smtClean="0"/>
              <a:t>. Influence of time, that is nature's law. </a:t>
            </a:r>
            <a:r>
              <a:rPr lang="en-US" sz="1800" dirty="0" err="1" smtClean="0"/>
              <a:t>Daive</a:t>
            </a:r>
            <a:r>
              <a:rPr lang="en-US" sz="1800" dirty="0" smtClean="0"/>
              <a:t> </a:t>
            </a:r>
            <a:r>
              <a:rPr lang="en-US" sz="1800" dirty="0" err="1" smtClean="0"/>
              <a:t>hy</a:t>
            </a:r>
            <a:r>
              <a:rPr lang="en-US" sz="1800" dirty="0" smtClean="0"/>
              <a:t> </a:t>
            </a:r>
            <a:r>
              <a:rPr lang="en-US" sz="1800" dirty="0" err="1" smtClean="0"/>
              <a:t>esa</a:t>
            </a:r>
            <a:r>
              <a:rPr lang="en-US" sz="1800" dirty="0" smtClean="0"/>
              <a:t> </a:t>
            </a:r>
            <a:r>
              <a:rPr lang="en-US" sz="1800" dirty="0" err="1" smtClean="0"/>
              <a:t>gunamaye</a:t>
            </a:r>
            <a:r>
              <a:rPr lang="en-US" sz="1800" dirty="0" smtClean="0"/>
              <a:t> mama maya [Bg. 7.14]. That is </a:t>
            </a:r>
            <a:r>
              <a:rPr lang="en-US" sz="1800" dirty="0" err="1" smtClean="0"/>
              <a:t>maya's</a:t>
            </a:r>
            <a:r>
              <a:rPr lang="en-US" sz="1800" dirty="0" smtClean="0"/>
              <a:t> strength. How you can check? It is not in your power. – Hawaii, 1974</a:t>
            </a:r>
            <a:endParaRPr lang="en-US" sz="1800" dirty="0"/>
          </a:p>
        </p:txBody>
      </p:sp>
    </p:spTree>
    <p:extLst>
      <p:ext uri="{BB962C8B-B14F-4D97-AF65-F5344CB8AC3E}">
        <p14:creationId xmlns:p14="http://schemas.microsoft.com/office/powerpoint/2010/main" val="24801871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 6.3.27</a:t>
            </a:r>
            <a:endParaRPr lang="en-US" dirty="0"/>
          </a:p>
        </p:txBody>
      </p:sp>
      <p:sp>
        <p:nvSpPr>
          <p:cNvPr id="3" name="Content Placeholder 2"/>
          <p:cNvSpPr>
            <a:spLocks noGrp="1"/>
          </p:cNvSpPr>
          <p:nvPr>
            <p:ph idx="1"/>
          </p:nvPr>
        </p:nvSpPr>
        <p:spPr/>
        <p:txBody>
          <a:bodyPr/>
          <a:lstStyle/>
          <a:p>
            <a:pPr marL="0" indent="0">
              <a:buNone/>
            </a:pPr>
            <a:r>
              <a:rPr lang="en-US" sz="2000" dirty="0"/>
              <a:t>My dear servants, </a:t>
            </a:r>
            <a:r>
              <a:rPr lang="en-US" sz="2000" dirty="0">
                <a:solidFill>
                  <a:srgbClr val="FF0000"/>
                </a:solidFill>
              </a:rPr>
              <a:t>please do not approach such devotees</a:t>
            </a:r>
            <a:r>
              <a:rPr lang="en-US" sz="2000" dirty="0"/>
              <a:t>, for they have fully surrendered to the lotus feet of the Supreme Personality of Godhead. They are equal to everyone, and their narrations are sung by the demigods and the inhabitants of </a:t>
            </a:r>
            <a:r>
              <a:rPr lang="en-US" sz="2000" dirty="0" err="1"/>
              <a:t>Siddhaloka</a:t>
            </a:r>
            <a:r>
              <a:rPr lang="en-US" sz="2000" dirty="0"/>
              <a:t>. Please do not even go near them. They are always protected by the club of the Supreme Personality of Godhead, and therefore Lord </a:t>
            </a:r>
            <a:r>
              <a:rPr lang="en-US" sz="2000" dirty="0" err="1"/>
              <a:t>Brahmā</a:t>
            </a:r>
            <a:r>
              <a:rPr lang="en-US" sz="2000" dirty="0"/>
              <a:t> and I and even the time factor are not competent to chastise them</a:t>
            </a:r>
          </a:p>
        </p:txBody>
      </p:sp>
    </p:spTree>
    <p:extLst>
      <p:ext uri="{BB962C8B-B14F-4D97-AF65-F5344CB8AC3E}">
        <p14:creationId xmlns:p14="http://schemas.microsoft.com/office/powerpoint/2010/main" val="32455661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Srila</a:t>
            </a:r>
            <a:r>
              <a:rPr lang="en-US" dirty="0" smtClean="0"/>
              <a:t> </a:t>
            </a:r>
            <a:r>
              <a:rPr lang="en-US" dirty="0" err="1" smtClean="0"/>
              <a:t>Prabhupada</a:t>
            </a:r>
            <a:r>
              <a:rPr lang="en-US" dirty="0" smtClean="0"/>
              <a:t> </a:t>
            </a:r>
            <a:r>
              <a:rPr lang="en-US" dirty="0" err="1" smtClean="0"/>
              <a:t>uvaca</a:t>
            </a:r>
            <a:endParaRPr lang="en-US" dirty="0"/>
          </a:p>
        </p:txBody>
      </p:sp>
      <p:sp>
        <p:nvSpPr>
          <p:cNvPr id="3" name="Content Placeholder 2"/>
          <p:cNvSpPr>
            <a:spLocks noGrp="1"/>
          </p:cNvSpPr>
          <p:nvPr>
            <p:ph idx="1"/>
          </p:nvPr>
        </p:nvSpPr>
        <p:spPr/>
        <p:txBody>
          <a:bodyPr/>
          <a:lstStyle/>
          <a:p>
            <a:pPr marL="0" indent="0">
              <a:buNone/>
            </a:pPr>
            <a:r>
              <a:rPr lang="en-US" sz="1600" dirty="0" smtClean="0"/>
              <a:t>So </a:t>
            </a:r>
            <a:r>
              <a:rPr lang="en-US" sz="1600" dirty="0" err="1" smtClean="0"/>
              <a:t>prabhävaà</a:t>
            </a:r>
            <a:r>
              <a:rPr lang="en-US" sz="1600" dirty="0" smtClean="0"/>
              <a:t> </a:t>
            </a:r>
            <a:r>
              <a:rPr lang="en-US" sz="1600" dirty="0" err="1" smtClean="0"/>
              <a:t>pauruñaà</a:t>
            </a:r>
            <a:r>
              <a:rPr lang="en-US" sz="1600" dirty="0" smtClean="0"/>
              <a:t> </a:t>
            </a:r>
            <a:r>
              <a:rPr lang="en-US" sz="1600" dirty="0" err="1" smtClean="0"/>
              <a:t>prähuù</a:t>
            </a:r>
            <a:r>
              <a:rPr lang="en-US" sz="1600" dirty="0" smtClean="0"/>
              <a:t> </a:t>
            </a:r>
            <a:r>
              <a:rPr lang="en-US" sz="1600" dirty="0" err="1" smtClean="0"/>
              <a:t>kälam</a:t>
            </a:r>
            <a:r>
              <a:rPr lang="en-US" sz="1600" dirty="0" smtClean="0"/>
              <a:t>. So we have to feel the </a:t>
            </a:r>
            <a:r>
              <a:rPr lang="en-US" sz="1600" dirty="0" smtClean="0">
                <a:solidFill>
                  <a:srgbClr val="FF0000"/>
                </a:solidFill>
              </a:rPr>
              <a:t>influence of the Supreme Personality of Godhead in this time factor.</a:t>
            </a:r>
            <a:r>
              <a:rPr lang="en-US" sz="1600" dirty="0" smtClean="0"/>
              <a:t> We cannot deny it. Because in due course of time, according to the time factor, everything will be finished. Everything will be finished. The present existence will be finished, and then we will have to accept another existence. This is all due to the time. Time is over; then one body is changed into another. So this is the influence of time. Nature is working under the influence of time, and that time factor is enforcing the influence of the Supreme Personality of Godhead. Therefore it is called </a:t>
            </a:r>
            <a:r>
              <a:rPr lang="en-US" sz="1600" dirty="0" err="1" smtClean="0"/>
              <a:t>prabhävaà</a:t>
            </a:r>
            <a:r>
              <a:rPr lang="en-US" sz="1600" dirty="0" smtClean="0"/>
              <a:t> </a:t>
            </a:r>
            <a:r>
              <a:rPr lang="en-US" sz="1600" dirty="0" err="1" smtClean="0"/>
              <a:t>pauruñaà</a:t>
            </a:r>
            <a:r>
              <a:rPr lang="en-US" sz="1600" dirty="0" smtClean="0"/>
              <a:t> </a:t>
            </a:r>
            <a:r>
              <a:rPr lang="en-US" sz="1600" dirty="0" err="1" smtClean="0"/>
              <a:t>prähuù</a:t>
            </a:r>
            <a:r>
              <a:rPr lang="en-US" sz="1600" dirty="0" smtClean="0"/>
              <a:t> </a:t>
            </a:r>
            <a:r>
              <a:rPr lang="en-US" sz="1600" dirty="0" err="1" smtClean="0"/>
              <a:t>kälam</a:t>
            </a:r>
            <a:r>
              <a:rPr lang="en-US" sz="1600" dirty="0" smtClean="0"/>
              <a:t>. This is the influence. You have to abide by the influence of time. That means influence of the Supreme Personality of Godhead. However you deny... Just like crazy fellow. They think that "I have nothing to do with government laws." But the influence of government must be felt when he is arrested and put into the jail. Similarly, by time factor we may do something now without any fear, but time factor will place me in the fearful condition without any fail. – Bombay, 1974</a:t>
            </a:r>
            <a:endParaRPr lang="en-US" sz="1600" dirty="0"/>
          </a:p>
        </p:txBody>
      </p:sp>
    </p:spTree>
    <p:extLst>
      <p:ext uri="{BB962C8B-B14F-4D97-AF65-F5344CB8AC3E}">
        <p14:creationId xmlns:p14="http://schemas.microsoft.com/office/powerpoint/2010/main" val="1091509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1.13.21</a:t>
            </a:r>
            <a:endParaRPr lang="en-US" dirty="0"/>
          </a:p>
        </p:txBody>
      </p:sp>
      <p:sp>
        <p:nvSpPr>
          <p:cNvPr id="3" name="Content Placeholder 2"/>
          <p:cNvSpPr>
            <a:spLocks noGrp="1"/>
          </p:cNvSpPr>
          <p:nvPr>
            <p:ph idx="1"/>
          </p:nvPr>
        </p:nvSpPr>
        <p:spPr/>
        <p:txBody>
          <a:bodyPr/>
          <a:lstStyle/>
          <a:p>
            <a:pPr marL="0" indent="0" algn="ctr">
              <a:buNone/>
            </a:pPr>
            <a:r>
              <a:rPr lang="vi-VN" sz="1800" dirty="0"/>
              <a:t>pitṛ-bhrātṛ-suhṛt-putrā</a:t>
            </a:r>
          </a:p>
          <a:p>
            <a:pPr marL="0" indent="0" algn="ctr">
              <a:buNone/>
            </a:pPr>
            <a:r>
              <a:rPr lang="vi-VN" sz="1800" dirty="0"/>
              <a:t>hatās te vigataḿ vayam</a:t>
            </a:r>
          </a:p>
          <a:p>
            <a:pPr marL="0" indent="0" algn="ctr">
              <a:buNone/>
            </a:pPr>
            <a:r>
              <a:rPr lang="vi-VN" sz="1800" dirty="0"/>
              <a:t>ātmā ca jarayā grastaḥ</a:t>
            </a:r>
          </a:p>
          <a:p>
            <a:pPr marL="0" indent="0" algn="ctr">
              <a:buNone/>
            </a:pPr>
            <a:r>
              <a:rPr lang="vi-VN" sz="1800" dirty="0"/>
              <a:t>para-geham upāsase</a:t>
            </a:r>
          </a:p>
          <a:p>
            <a:pPr marL="0" indent="0">
              <a:buNone/>
            </a:pPr>
            <a:endParaRPr lang="en-US" sz="1800" dirty="0" smtClean="0"/>
          </a:p>
          <a:p>
            <a:pPr marL="0" indent="0">
              <a:buNone/>
            </a:pPr>
            <a:endParaRPr lang="en-US" sz="1800" dirty="0"/>
          </a:p>
          <a:p>
            <a:pPr marL="0" indent="0">
              <a:buNone/>
            </a:pPr>
            <a:endParaRPr lang="en-US" sz="1800" dirty="0" smtClean="0"/>
          </a:p>
          <a:p>
            <a:pPr marL="0" indent="0" algn="just">
              <a:buNone/>
            </a:pPr>
            <a:r>
              <a:rPr lang="en-US" sz="1800" dirty="0" smtClean="0"/>
              <a:t>Your </a:t>
            </a:r>
            <a:r>
              <a:rPr lang="en-US" sz="1800" dirty="0"/>
              <a:t>father, brother, well-wishers and sons are all dead and passed away. You yourself have expended the major portion of your life, your body is now overtaken by invalidity, and you are living in the home of another.</a:t>
            </a:r>
          </a:p>
          <a:p>
            <a:pPr marL="0" indent="0">
              <a:buNone/>
            </a:pPr>
            <a:endParaRPr lang="en-US" sz="1800" dirty="0"/>
          </a:p>
        </p:txBody>
      </p:sp>
    </p:spTree>
    <p:extLst>
      <p:ext uri="{BB962C8B-B14F-4D97-AF65-F5344CB8AC3E}">
        <p14:creationId xmlns:p14="http://schemas.microsoft.com/office/powerpoint/2010/main" val="22828045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Points</a:t>
            </a:r>
            <a:endParaRPr lang="en-US" dirty="0"/>
          </a:p>
        </p:txBody>
      </p:sp>
      <p:sp>
        <p:nvSpPr>
          <p:cNvPr id="3" name="Content Placeholder 2"/>
          <p:cNvSpPr>
            <a:spLocks noGrp="1"/>
          </p:cNvSpPr>
          <p:nvPr>
            <p:ph idx="1"/>
          </p:nvPr>
        </p:nvSpPr>
        <p:spPr/>
        <p:txBody>
          <a:bodyPr/>
          <a:lstStyle/>
          <a:p>
            <a:r>
              <a:rPr lang="en-US" sz="1800" dirty="0" smtClean="0"/>
              <a:t>Precarious condition</a:t>
            </a:r>
          </a:p>
          <a:p>
            <a:r>
              <a:rPr lang="en-US" sz="1800" dirty="0" smtClean="0"/>
              <a:t>Protection requires </a:t>
            </a:r>
            <a:r>
              <a:rPr lang="en-US" sz="1800" dirty="0" smtClean="0">
                <a:sym typeface="Wingdings" pitchFamily="2" charset="2"/>
              </a:rPr>
              <a:t></a:t>
            </a:r>
            <a:r>
              <a:rPr lang="en-US" sz="1800" dirty="0" smtClean="0"/>
              <a:t> our endeavor + mercy of Lord</a:t>
            </a:r>
          </a:p>
          <a:p>
            <a:r>
              <a:rPr lang="en-US" sz="1800" dirty="0" smtClean="0"/>
              <a:t>Mare </a:t>
            </a:r>
            <a:r>
              <a:rPr lang="en-US" sz="1800" dirty="0" err="1" smtClean="0"/>
              <a:t>Krsna</a:t>
            </a:r>
            <a:r>
              <a:rPr lang="en-US" sz="1800" dirty="0" smtClean="0"/>
              <a:t> </a:t>
            </a:r>
            <a:r>
              <a:rPr lang="en-US" sz="1800" dirty="0" err="1" smtClean="0"/>
              <a:t>rakhe</a:t>
            </a:r>
            <a:r>
              <a:rPr lang="en-US" sz="1800" dirty="0" smtClean="0"/>
              <a:t> </a:t>
            </a:r>
            <a:r>
              <a:rPr lang="en-US" sz="1800" dirty="0" err="1" smtClean="0"/>
              <a:t>ke</a:t>
            </a:r>
            <a:r>
              <a:rPr lang="en-US" sz="1800" dirty="0" smtClean="0"/>
              <a:t>, Rake </a:t>
            </a:r>
            <a:r>
              <a:rPr lang="en-US" sz="1800" dirty="0" err="1" smtClean="0"/>
              <a:t>Krsna</a:t>
            </a:r>
            <a:r>
              <a:rPr lang="en-US" sz="1800" dirty="0" smtClean="0"/>
              <a:t> mare </a:t>
            </a:r>
            <a:r>
              <a:rPr lang="en-US" sz="1800" dirty="0" err="1" smtClean="0"/>
              <a:t>ke</a:t>
            </a:r>
            <a:endParaRPr lang="en-US" sz="1800" dirty="0" smtClean="0"/>
          </a:p>
          <a:p>
            <a:r>
              <a:rPr lang="en-US" sz="1800" dirty="0" err="1" smtClean="0"/>
              <a:t>Prahlad</a:t>
            </a:r>
            <a:r>
              <a:rPr lang="en-US" sz="1800" dirty="0" smtClean="0"/>
              <a:t> Maharaja’s prayers – SB 7.9.19</a:t>
            </a:r>
          </a:p>
          <a:p>
            <a:pPr lvl="1"/>
            <a:r>
              <a:rPr lang="en-US" sz="1400" dirty="0" smtClean="0"/>
              <a:t>Child cannot be protected by the parents</a:t>
            </a:r>
            <a:endParaRPr lang="en-US" sz="1400" dirty="0"/>
          </a:p>
        </p:txBody>
      </p:sp>
    </p:spTree>
    <p:extLst>
      <p:ext uri="{BB962C8B-B14F-4D97-AF65-F5344CB8AC3E}">
        <p14:creationId xmlns:p14="http://schemas.microsoft.com/office/powerpoint/2010/main" val="17322769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Srila</a:t>
            </a:r>
            <a:r>
              <a:rPr lang="en-US" dirty="0" smtClean="0"/>
              <a:t> </a:t>
            </a:r>
            <a:r>
              <a:rPr lang="en-US" dirty="0" err="1" smtClean="0"/>
              <a:t>Prabhupada</a:t>
            </a:r>
            <a:r>
              <a:rPr lang="en-US" dirty="0" smtClean="0"/>
              <a:t> </a:t>
            </a:r>
            <a:r>
              <a:rPr lang="en-US" dirty="0" err="1" smtClean="0"/>
              <a:t>uvaca</a:t>
            </a:r>
            <a:endParaRPr lang="en-US" dirty="0"/>
          </a:p>
        </p:txBody>
      </p:sp>
      <p:sp>
        <p:nvSpPr>
          <p:cNvPr id="3" name="Content Placeholder 2"/>
          <p:cNvSpPr>
            <a:spLocks noGrp="1"/>
          </p:cNvSpPr>
          <p:nvPr>
            <p:ph idx="1"/>
          </p:nvPr>
        </p:nvSpPr>
        <p:spPr/>
        <p:txBody>
          <a:bodyPr/>
          <a:lstStyle/>
          <a:p>
            <a:pPr marL="0" indent="0">
              <a:buNone/>
            </a:pPr>
            <a:r>
              <a:rPr lang="en-US" sz="1800" dirty="0"/>
              <a:t>"My father has died. When I was a child, my father was giving me protection. Now my father has gone away. Who is giving me protection? Is my father alive to give me protection? Who is giving me protection? My mother was giving me protection. Now who is giving me protection? I was in family, my sons, my daughters, my wife, but I left them. Now who is giving me protection?" </a:t>
            </a:r>
            <a:r>
              <a:rPr lang="en-US" sz="1800" dirty="0">
                <a:solidFill>
                  <a:srgbClr val="FF0000"/>
                </a:solidFill>
              </a:rPr>
              <a:t>And actually </a:t>
            </a:r>
            <a:r>
              <a:rPr lang="en-US" sz="1800" dirty="0" err="1" smtClean="0">
                <a:solidFill>
                  <a:srgbClr val="FF0000"/>
                </a:solidFill>
              </a:rPr>
              <a:t>Krsna</a:t>
            </a:r>
            <a:r>
              <a:rPr lang="en-US" sz="1800" dirty="0" smtClean="0">
                <a:solidFill>
                  <a:srgbClr val="FF0000"/>
                </a:solidFill>
              </a:rPr>
              <a:t> </a:t>
            </a:r>
            <a:r>
              <a:rPr lang="en-US" sz="1800" dirty="0">
                <a:solidFill>
                  <a:srgbClr val="FF0000"/>
                </a:solidFill>
              </a:rPr>
              <a:t>gives you protection always. Not your society, friendship and love.</a:t>
            </a:r>
            <a:r>
              <a:rPr lang="en-US" sz="1800" dirty="0"/>
              <a:t> They will be finished. As your father is finished, as your grandfather is finished, similarly, your sons, grandsons, will be finished. None of them will be able to give you protection. Only </a:t>
            </a:r>
            <a:r>
              <a:rPr lang="en-US" sz="1800" dirty="0" err="1" smtClean="0"/>
              <a:t>Krsna</a:t>
            </a:r>
            <a:r>
              <a:rPr lang="en-US" sz="1800" dirty="0" smtClean="0"/>
              <a:t> </a:t>
            </a:r>
            <a:r>
              <a:rPr lang="en-US" sz="1800" dirty="0"/>
              <a:t>will be giving you protection. Therefore you surrender to </a:t>
            </a:r>
            <a:r>
              <a:rPr lang="en-US" sz="1800" dirty="0" err="1" smtClean="0"/>
              <a:t>Krsna</a:t>
            </a:r>
            <a:r>
              <a:rPr lang="en-US" sz="1800" dirty="0" smtClean="0"/>
              <a:t>. </a:t>
            </a:r>
            <a:r>
              <a:rPr lang="en-US" sz="1800" dirty="0" err="1"/>
              <a:t>Sarva-dharmän</a:t>
            </a:r>
            <a:r>
              <a:rPr lang="en-US" sz="1800" dirty="0"/>
              <a:t> </a:t>
            </a:r>
            <a:r>
              <a:rPr lang="en-US" sz="1800" dirty="0" err="1"/>
              <a:t>parityajya</a:t>
            </a:r>
            <a:r>
              <a:rPr lang="en-US" sz="1800" dirty="0"/>
              <a:t> </a:t>
            </a:r>
            <a:r>
              <a:rPr lang="en-US" sz="1800" dirty="0" err="1"/>
              <a:t>mäm</a:t>
            </a:r>
            <a:r>
              <a:rPr lang="en-US" sz="1800" dirty="0"/>
              <a:t> </a:t>
            </a:r>
            <a:r>
              <a:rPr lang="en-US" sz="1800" dirty="0" err="1"/>
              <a:t>ekaà</a:t>
            </a:r>
            <a:r>
              <a:rPr lang="en-US" sz="1800" dirty="0"/>
              <a:t> </a:t>
            </a:r>
            <a:r>
              <a:rPr lang="en-US" sz="1800" dirty="0" err="1"/>
              <a:t>çaraëaà</a:t>
            </a:r>
            <a:r>
              <a:rPr lang="en-US" sz="1800" dirty="0"/>
              <a:t> </a:t>
            </a:r>
            <a:r>
              <a:rPr lang="en-US" sz="1800" dirty="0" err="1"/>
              <a:t>vraja</a:t>
            </a:r>
            <a:r>
              <a:rPr lang="en-US" sz="1800" dirty="0"/>
              <a:t>, </a:t>
            </a:r>
            <a:r>
              <a:rPr lang="en-US" sz="1800" dirty="0" err="1"/>
              <a:t>ahaà</a:t>
            </a:r>
            <a:r>
              <a:rPr lang="en-US" sz="1800" dirty="0"/>
              <a:t> </a:t>
            </a:r>
            <a:r>
              <a:rPr lang="en-US" sz="1800" dirty="0" err="1"/>
              <a:t>tväà</a:t>
            </a:r>
            <a:r>
              <a:rPr lang="en-US" sz="1800" dirty="0"/>
              <a:t> </a:t>
            </a:r>
            <a:r>
              <a:rPr lang="en-US" sz="1800" dirty="0" err="1"/>
              <a:t>sarva-päpebhyo</a:t>
            </a:r>
            <a:r>
              <a:rPr lang="en-US" sz="1800" dirty="0"/>
              <a:t> </a:t>
            </a:r>
            <a:r>
              <a:rPr lang="en-US" sz="1800" dirty="0" err="1"/>
              <a:t>mokña</a:t>
            </a:r>
            <a:r>
              <a:rPr lang="en-US" sz="1800" dirty="0"/>
              <a:t>... [Bg. 18.66]. "I shall give you protection." </a:t>
            </a:r>
            <a:r>
              <a:rPr lang="en-US" sz="1800" dirty="0" err="1"/>
              <a:t>Kaunteya</a:t>
            </a:r>
            <a:r>
              <a:rPr lang="en-US" sz="1800" dirty="0"/>
              <a:t> </a:t>
            </a:r>
            <a:r>
              <a:rPr lang="en-US" sz="1800" dirty="0" err="1"/>
              <a:t>pratijänéhi</a:t>
            </a:r>
            <a:r>
              <a:rPr lang="en-US" sz="1800" dirty="0"/>
              <a:t> </a:t>
            </a:r>
            <a:r>
              <a:rPr lang="en-US" sz="1800" dirty="0" err="1"/>
              <a:t>na</a:t>
            </a:r>
            <a:r>
              <a:rPr lang="en-US" sz="1800" dirty="0"/>
              <a:t> me </a:t>
            </a:r>
            <a:r>
              <a:rPr lang="en-US" sz="1800" dirty="0" err="1"/>
              <a:t>bhaktaù</a:t>
            </a:r>
            <a:r>
              <a:rPr lang="en-US" sz="1800" dirty="0"/>
              <a:t> </a:t>
            </a:r>
            <a:r>
              <a:rPr lang="en-US" sz="1800" dirty="0" err="1"/>
              <a:t>praëaçyati</a:t>
            </a:r>
            <a:r>
              <a:rPr lang="en-US" sz="1800" dirty="0"/>
              <a:t>: [Bg. 9.31] "My devotee is never vanquished." So the best thing is to take to </a:t>
            </a:r>
            <a:r>
              <a:rPr lang="en-US" sz="1800" dirty="0" err="1" smtClean="0"/>
              <a:t>Krsna</a:t>
            </a:r>
            <a:r>
              <a:rPr lang="en-US" sz="1800" dirty="0" smtClean="0"/>
              <a:t> </a:t>
            </a:r>
            <a:r>
              <a:rPr lang="en-US" sz="1800" dirty="0"/>
              <a:t>consciousness, fully surrender unto Him, and you will be protected. Otherwise, there is no other way of being protected</a:t>
            </a:r>
            <a:r>
              <a:rPr lang="en-US" sz="1800" dirty="0" smtClean="0"/>
              <a:t>. – London, 1973</a:t>
            </a:r>
            <a:endParaRPr lang="en-US" sz="1800" dirty="0"/>
          </a:p>
        </p:txBody>
      </p:sp>
    </p:spTree>
    <p:extLst>
      <p:ext uri="{BB962C8B-B14F-4D97-AF65-F5344CB8AC3E}">
        <p14:creationId xmlns:p14="http://schemas.microsoft.com/office/powerpoint/2010/main" val="27948026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Srila</a:t>
            </a:r>
            <a:r>
              <a:rPr lang="en-US" dirty="0" smtClean="0"/>
              <a:t> </a:t>
            </a:r>
            <a:r>
              <a:rPr lang="en-US" dirty="0" err="1" smtClean="0"/>
              <a:t>Prabhupada</a:t>
            </a:r>
            <a:r>
              <a:rPr lang="en-US" dirty="0" smtClean="0"/>
              <a:t> </a:t>
            </a:r>
            <a:r>
              <a:rPr lang="en-US" dirty="0" err="1" smtClean="0"/>
              <a:t>uvaca</a:t>
            </a:r>
            <a:endParaRPr lang="en-US" dirty="0"/>
          </a:p>
        </p:txBody>
      </p:sp>
      <p:sp>
        <p:nvSpPr>
          <p:cNvPr id="3" name="Content Placeholder 2"/>
          <p:cNvSpPr>
            <a:spLocks noGrp="1"/>
          </p:cNvSpPr>
          <p:nvPr>
            <p:ph idx="1"/>
          </p:nvPr>
        </p:nvSpPr>
        <p:spPr/>
        <p:txBody>
          <a:bodyPr/>
          <a:lstStyle/>
          <a:p>
            <a:pPr marL="0" indent="0">
              <a:buNone/>
            </a:pPr>
            <a:r>
              <a:rPr lang="en-US" sz="2000" dirty="0">
                <a:solidFill>
                  <a:srgbClr val="FF0000"/>
                </a:solidFill>
              </a:rPr>
              <a:t>Even in your rebellious condition </a:t>
            </a:r>
            <a:r>
              <a:rPr lang="en-US" sz="2000" dirty="0" err="1" smtClean="0">
                <a:solidFill>
                  <a:srgbClr val="FF0000"/>
                </a:solidFill>
              </a:rPr>
              <a:t>Krsna</a:t>
            </a:r>
            <a:r>
              <a:rPr lang="en-US" sz="2000" dirty="0" smtClean="0">
                <a:solidFill>
                  <a:srgbClr val="FF0000"/>
                </a:solidFill>
              </a:rPr>
              <a:t> </a:t>
            </a:r>
            <a:r>
              <a:rPr lang="en-US" sz="2000" dirty="0">
                <a:solidFill>
                  <a:srgbClr val="FF0000"/>
                </a:solidFill>
              </a:rPr>
              <a:t>is giving you protection.</a:t>
            </a:r>
            <a:r>
              <a:rPr lang="en-US" sz="2000" dirty="0"/>
              <a:t> Without </a:t>
            </a:r>
            <a:r>
              <a:rPr lang="en-US" sz="2000" dirty="0" err="1"/>
              <a:t>Kåñëa's</a:t>
            </a:r>
            <a:r>
              <a:rPr lang="en-US" sz="2000" dirty="0"/>
              <a:t> protection you cannot live even for a second. He's so kind. But when you admit it, when you recognize it, then you become happy. Now </a:t>
            </a:r>
            <a:r>
              <a:rPr lang="en-US" sz="2000" dirty="0" err="1"/>
              <a:t>Kåñëa</a:t>
            </a:r>
            <a:r>
              <a:rPr lang="en-US" sz="2000" dirty="0"/>
              <a:t> is giving you protection but you do not know it because you have taken your life at your own risk. Therefore He has given you freedom, "All right, do whatever you like. As far as possible I will give you protection." But when you fully surrender, the whole charge is to </a:t>
            </a:r>
            <a:r>
              <a:rPr lang="en-US" sz="2000" dirty="0" err="1"/>
              <a:t>Kåñëa</a:t>
            </a:r>
            <a:r>
              <a:rPr lang="en-US" sz="2000" dirty="0"/>
              <a:t>. That is special. That is special protection. Just like a father. The child who has grown up doesn't care for the father, he's acting freely. What the father can do? "All right, do whatever you like." But the child who is fully under the protection of the father, he takes more care</a:t>
            </a:r>
            <a:r>
              <a:rPr lang="en-US" sz="2000" dirty="0" smtClean="0"/>
              <a:t>. – Los Angeles 1969</a:t>
            </a:r>
            <a:endParaRPr lang="en-US" sz="2000" dirty="0"/>
          </a:p>
        </p:txBody>
      </p:sp>
    </p:spTree>
    <p:extLst>
      <p:ext uri="{BB962C8B-B14F-4D97-AF65-F5344CB8AC3E}">
        <p14:creationId xmlns:p14="http://schemas.microsoft.com/office/powerpoint/2010/main" val="6972722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1.13.22</a:t>
            </a:r>
            <a:endParaRPr lang="en-US" dirty="0"/>
          </a:p>
        </p:txBody>
      </p:sp>
      <p:sp>
        <p:nvSpPr>
          <p:cNvPr id="3" name="Content Placeholder 2"/>
          <p:cNvSpPr>
            <a:spLocks noGrp="1"/>
          </p:cNvSpPr>
          <p:nvPr>
            <p:ph idx="1"/>
          </p:nvPr>
        </p:nvSpPr>
        <p:spPr/>
        <p:txBody>
          <a:bodyPr/>
          <a:lstStyle/>
          <a:p>
            <a:pPr marL="0" indent="0" algn="ctr">
              <a:buNone/>
            </a:pPr>
            <a:r>
              <a:rPr lang="vi-VN" sz="2000" dirty="0"/>
              <a:t>andhaḥ puraiva vadhiro</a:t>
            </a:r>
          </a:p>
          <a:p>
            <a:pPr marL="0" indent="0" algn="ctr">
              <a:buNone/>
            </a:pPr>
            <a:r>
              <a:rPr lang="vi-VN" sz="2000" dirty="0"/>
              <a:t>manda-prajñāś ca sāmpratam</a:t>
            </a:r>
          </a:p>
          <a:p>
            <a:pPr marL="0" indent="0" algn="ctr">
              <a:buNone/>
            </a:pPr>
            <a:r>
              <a:rPr lang="vi-VN" sz="2000" dirty="0"/>
              <a:t>viśīrṇa-danto mandāgniḥ</a:t>
            </a:r>
          </a:p>
          <a:p>
            <a:pPr marL="0" indent="0" algn="ctr">
              <a:buNone/>
            </a:pPr>
            <a:r>
              <a:rPr lang="vi-VN" sz="2000" dirty="0"/>
              <a:t>sarāgaḥ kapham udvahan</a:t>
            </a:r>
          </a:p>
          <a:p>
            <a:pPr marL="0" indent="0">
              <a:buNone/>
            </a:pPr>
            <a:endParaRPr lang="en-US" sz="2000" dirty="0" smtClean="0"/>
          </a:p>
          <a:p>
            <a:pPr marL="0" indent="0" algn="just">
              <a:buNone/>
            </a:pPr>
            <a:r>
              <a:rPr lang="en-US" sz="2000" dirty="0"/>
              <a:t>You have been blind from your very birth, and recently you have become hard of hearing. Your memory is shortened, and your intelligence is disturbed. Your teeth are loose, your liver is defective, and you are coughing up </a:t>
            </a:r>
            <a:r>
              <a:rPr lang="en-US" sz="2000" dirty="0" smtClean="0"/>
              <a:t>mucus.</a:t>
            </a:r>
            <a:endParaRPr lang="en-US" sz="2000" dirty="0"/>
          </a:p>
        </p:txBody>
      </p:sp>
    </p:spTree>
    <p:extLst>
      <p:ext uri="{BB962C8B-B14F-4D97-AF65-F5344CB8AC3E}">
        <p14:creationId xmlns:p14="http://schemas.microsoft.com/office/powerpoint/2010/main" val="38997238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Points</a:t>
            </a:r>
            <a:endParaRPr lang="en-US" dirty="0"/>
          </a:p>
        </p:txBody>
      </p:sp>
      <p:sp>
        <p:nvSpPr>
          <p:cNvPr id="3" name="Content Placeholder 2"/>
          <p:cNvSpPr>
            <a:spLocks noGrp="1"/>
          </p:cNvSpPr>
          <p:nvPr>
            <p:ph idx="1"/>
          </p:nvPr>
        </p:nvSpPr>
        <p:spPr/>
        <p:txBody>
          <a:bodyPr/>
          <a:lstStyle/>
          <a:p>
            <a:r>
              <a:rPr lang="en-US" sz="2000" dirty="0" smtClean="0"/>
              <a:t>Symptoms of old age</a:t>
            </a:r>
          </a:p>
          <a:p>
            <a:r>
              <a:rPr lang="en-US" sz="2000" dirty="0" smtClean="0"/>
              <a:t>6 transformations of body</a:t>
            </a:r>
          </a:p>
          <a:p>
            <a:pPr lvl="1"/>
            <a:r>
              <a:rPr lang="en-US" sz="1600" dirty="0" smtClean="0"/>
              <a:t>After dwindling, death is very close</a:t>
            </a:r>
          </a:p>
          <a:p>
            <a:r>
              <a:rPr lang="en-US" sz="2000" dirty="0" smtClean="0"/>
              <a:t>Foolish people forget the prime duty</a:t>
            </a:r>
          </a:p>
          <a:p>
            <a:r>
              <a:rPr lang="en-US" sz="2000" dirty="0" smtClean="0"/>
              <a:t>Difficult to wake up a person who is pretending to be asleep</a:t>
            </a:r>
          </a:p>
          <a:p>
            <a:r>
              <a:rPr lang="en-US" sz="2000" dirty="0" err="1" smtClean="0"/>
              <a:t>Vidura</a:t>
            </a:r>
            <a:r>
              <a:rPr lang="en-US" sz="2000" dirty="0" smtClean="0"/>
              <a:t> – real sadhu</a:t>
            </a:r>
            <a:endParaRPr lang="en-US" sz="2000" dirty="0"/>
          </a:p>
        </p:txBody>
      </p:sp>
    </p:spTree>
    <p:extLst>
      <p:ext uri="{BB962C8B-B14F-4D97-AF65-F5344CB8AC3E}">
        <p14:creationId xmlns:p14="http://schemas.microsoft.com/office/powerpoint/2010/main" val="31450072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1.13.23</a:t>
            </a:r>
            <a:endParaRPr lang="en-US" dirty="0"/>
          </a:p>
        </p:txBody>
      </p:sp>
      <p:sp>
        <p:nvSpPr>
          <p:cNvPr id="3" name="Content Placeholder 2"/>
          <p:cNvSpPr>
            <a:spLocks noGrp="1"/>
          </p:cNvSpPr>
          <p:nvPr>
            <p:ph idx="1"/>
          </p:nvPr>
        </p:nvSpPr>
        <p:spPr/>
        <p:txBody>
          <a:bodyPr/>
          <a:lstStyle/>
          <a:p>
            <a:pPr marL="0" indent="0" algn="ctr">
              <a:buNone/>
            </a:pPr>
            <a:r>
              <a:rPr lang="vi-VN" sz="2000" dirty="0"/>
              <a:t>aho mahīyasī jantor</a:t>
            </a:r>
          </a:p>
          <a:p>
            <a:pPr marL="0" indent="0" algn="ctr">
              <a:buNone/>
            </a:pPr>
            <a:r>
              <a:rPr lang="vi-VN" sz="2000" dirty="0"/>
              <a:t>jīvitāśā yathā bhavān</a:t>
            </a:r>
          </a:p>
          <a:p>
            <a:pPr marL="0" indent="0" algn="ctr">
              <a:buNone/>
            </a:pPr>
            <a:r>
              <a:rPr lang="vi-VN" sz="2000" dirty="0"/>
              <a:t>bhīmāpavarjitaḿ piṇḍam</a:t>
            </a:r>
          </a:p>
          <a:p>
            <a:pPr marL="0" indent="0" algn="ctr">
              <a:buNone/>
            </a:pPr>
            <a:r>
              <a:rPr lang="vi-VN" sz="2000" dirty="0"/>
              <a:t>ādatte gṛha-pālavat</a:t>
            </a:r>
          </a:p>
          <a:p>
            <a:pPr marL="0" indent="0">
              <a:buNone/>
            </a:pPr>
            <a:endParaRPr lang="en-US" sz="2000" dirty="0" smtClean="0"/>
          </a:p>
          <a:p>
            <a:pPr marL="0" indent="0">
              <a:buNone/>
            </a:pPr>
            <a:r>
              <a:rPr lang="en-US" sz="2000" dirty="0"/>
              <a:t>Alas, how powerful are the hopes of a living being to continue his life. Verily, you are living just like a household </a:t>
            </a:r>
            <a:r>
              <a:rPr lang="en-US" sz="2000" dirty="0">
                <a:solidFill>
                  <a:srgbClr val="FF0000"/>
                </a:solidFill>
              </a:rPr>
              <a:t>dog</a:t>
            </a:r>
            <a:r>
              <a:rPr lang="en-US" sz="2000" dirty="0"/>
              <a:t> and are eating remnants of food given by Bhīma.</a:t>
            </a:r>
          </a:p>
          <a:p>
            <a:pPr marL="0" indent="0">
              <a:buNone/>
            </a:pPr>
            <a:endParaRPr lang="en-US" sz="2000" dirty="0"/>
          </a:p>
        </p:txBody>
      </p:sp>
    </p:spTree>
    <p:extLst>
      <p:ext uri="{BB962C8B-B14F-4D97-AF65-F5344CB8AC3E}">
        <p14:creationId xmlns:p14="http://schemas.microsoft.com/office/powerpoint/2010/main" val="2489785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1428750" y="1957388"/>
            <a:ext cx="6705600" cy="3868737"/>
          </a:xfrm>
        </p:spPr>
        <p:txBody>
          <a:bodyPr/>
          <a:lstStyle/>
          <a:p>
            <a:pPr marL="0" indent="0" algn="ctr">
              <a:lnSpc>
                <a:spcPct val="80000"/>
              </a:lnSpc>
              <a:buNone/>
            </a:pPr>
            <a:r>
              <a:rPr lang="vi-VN" sz="2000" dirty="0"/>
              <a:t>viduras tad abhipretya</a:t>
            </a:r>
          </a:p>
          <a:p>
            <a:pPr marL="0" indent="0" algn="ctr">
              <a:lnSpc>
                <a:spcPct val="80000"/>
              </a:lnSpc>
              <a:buNone/>
            </a:pPr>
            <a:r>
              <a:rPr lang="vi-VN" sz="2000" dirty="0"/>
              <a:t>dhṛtarāṣṭram abhāṣata</a:t>
            </a:r>
          </a:p>
          <a:p>
            <a:pPr marL="0" indent="0" algn="ctr">
              <a:lnSpc>
                <a:spcPct val="80000"/>
              </a:lnSpc>
              <a:buNone/>
            </a:pPr>
            <a:r>
              <a:rPr lang="vi-VN" sz="2000" dirty="0"/>
              <a:t>rājan nirgamyatāḿ śīghraḿ</a:t>
            </a:r>
          </a:p>
          <a:p>
            <a:pPr marL="0" indent="0" algn="ctr">
              <a:lnSpc>
                <a:spcPct val="80000"/>
              </a:lnSpc>
              <a:buNone/>
            </a:pPr>
            <a:r>
              <a:rPr lang="vi-VN" sz="2000" dirty="0"/>
              <a:t>paśyedaḿ bhayam āgatam</a:t>
            </a:r>
          </a:p>
          <a:p>
            <a:pPr marL="0" indent="0">
              <a:lnSpc>
                <a:spcPct val="80000"/>
              </a:lnSpc>
              <a:buNone/>
            </a:pPr>
            <a:endParaRPr lang="vi-VN" sz="2000" dirty="0"/>
          </a:p>
          <a:p>
            <a:pPr marL="0" indent="0" algn="just">
              <a:lnSpc>
                <a:spcPct val="80000"/>
              </a:lnSpc>
              <a:buNone/>
            </a:pPr>
            <a:r>
              <a:rPr lang="vi-VN" sz="2000" dirty="0"/>
              <a:t>Mahātmā Vidura knew all this, and therefore he addressed Dhṛtarāṣṭra, saying: My dear King, please get out of here immediately. Do not delay. Just see how fear has overtaken you.</a:t>
            </a:r>
          </a:p>
          <a:p>
            <a:pPr marL="0" indent="0">
              <a:lnSpc>
                <a:spcPct val="80000"/>
              </a:lnSpc>
              <a:buNone/>
            </a:pPr>
            <a:endParaRPr lang="en-US" sz="2000" dirty="0"/>
          </a:p>
        </p:txBody>
      </p:sp>
      <p:sp>
        <p:nvSpPr>
          <p:cNvPr id="17412" name="Rectangle 4"/>
          <p:cNvSpPr>
            <a:spLocks noGrp="1" noChangeArrowheads="1"/>
          </p:cNvSpPr>
          <p:nvPr>
            <p:ph type="title"/>
          </p:nvPr>
        </p:nvSpPr>
        <p:spPr/>
        <p:txBody>
          <a:bodyPr/>
          <a:lstStyle/>
          <a:p>
            <a:r>
              <a:rPr lang="en-US" sz="4000" dirty="0" smtClean="0"/>
              <a:t>1.13.18</a:t>
            </a:r>
            <a:endParaRPr lang="ru-RU" sz="4000" dirty="0"/>
          </a:p>
        </p:txBody>
      </p:sp>
    </p:spTree>
    <p:extLst>
      <p:ext uri="{BB962C8B-B14F-4D97-AF65-F5344CB8AC3E}">
        <p14:creationId xmlns:p14="http://schemas.microsoft.com/office/powerpoint/2010/main" val="3854957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points</a:t>
            </a:r>
            <a:endParaRPr lang="en-US" dirty="0"/>
          </a:p>
        </p:txBody>
      </p:sp>
      <p:sp>
        <p:nvSpPr>
          <p:cNvPr id="3" name="Content Placeholder 2"/>
          <p:cNvSpPr>
            <a:spLocks noGrp="1"/>
          </p:cNvSpPr>
          <p:nvPr>
            <p:ph idx="1"/>
          </p:nvPr>
        </p:nvSpPr>
        <p:spPr/>
        <p:txBody>
          <a:bodyPr/>
          <a:lstStyle/>
          <a:p>
            <a:r>
              <a:rPr lang="en-US" sz="1800" dirty="0" err="1" smtClean="0"/>
              <a:t>Vidura’s</a:t>
            </a:r>
            <a:r>
              <a:rPr lang="en-US" sz="1800" dirty="0" smtClean="0"/>
              <a:t> sharp piercing words</a:t>
            </a:r>
          </a:p>
          <a:p>
            <a:pPr lvl="1"/>
            <a:r>
              <a:rPr lang="en-US" sz="1400" dirty="0" smtClean="0"/>
              <a:t>dog eating remnants of </a:t>
            </a:r>
            <a:r>
              <a:rPr lang="en-US" sz="1400" dirty="0" err="1" smtClean="0"/>
              <a:t>Bhima</a:t>
            </a:r>
            <a:endParaRPr lang="en-US" sz="1400" dirty="0" smtClean="0"/>
          </a:p>
          <a:p>
            <a:r>
              <a:rPr lang="en-US" sz="1800" dirty="0" err="1" smtClean="0"/>
              <a:t>Dhrtarastra</a:t>
            </a:r>
            <a:r>
              <a:rPr lang="en-US" sz="1800" dirty="0" smtClean="0"/>
              <a:t> accepted </a:t>
            </a:r>
            <a:r>
              <a:rPr lang="en-US" sz="1800" dirty="0" err="1" smtClean="0"/>
              <a:t>Pandavas</a:t>
            </a:r>
            <a:r>
              <a:rPr lang="en-US" sz="1800" dirty="0" smtClean="0"/>
              <a:t>’ kindness shamelessly</a:t>
            </a:r>
          </a:p>
          <a:p>
            <a:r>
              <a:rPr lang="en-US" sz="1800" dirty="0" err="1" smtClean="0"/>
              <a:t>Vidura</a:t>
            </a:r>
            <a:r>
              <a:rPr lang="en-US" sz="1800" dirty="0" smtClean="0"/>
              <a:t> knew his audience very well</a:t>
            </a:r>
          </a:p>
          <a:p>
            <a:pPr lvl="1"/>
            <a:r>
              <a:rPr lang="en-US" sz="1400" dirty="0" err="1" smtClean="0"/>
              <a:t>Dhrtastra’s</a:t>
            </a:r>
            <a:r>
              <a:rPr lang="en-US" sz="1400" dirty="0" smtClean="0"/>
              <a:t> psychology</a:t>
            </a:r>
          </a:p>
          <a:p>
            <a:pPr lvl="1"/>
            <a:r>
              <a:rPr lang="en-US" sz="1400" dirty="0" smtClean="0"/>
              <a:t>Austerity of speech</a:t>
            </a:r>
          </a:p>
          <a:p>
            <a:r>
              <a:rPr lang="en-US" sz="1800" dirty="0" smtClean="0"/>
              <a:t>Why </a:t>
            </a:r>
            <a:r>
              <a:rPr lang="en-US" sz="1800" dirty="0" err="1" smtClean="0"/>
              <a:t>Vidura’s</a:t>
            </a:r>
            <a:r>
              <a:rPr lang="en-US" sz="1800" dirty="0" smtClean="0"/>
              <a:t> words acted on </a:t>
            </a:r>
            <a:r>
              <a:rPr lang="en-US" sz="1800" dirty="0" err="1" smtClean="0"/>
              <a:t>Dhrtarastra</a:t>
            </a:r>
            <a:r>
              <a:rPr lang="en-US" sz="1800" dirty="0" smtClean="0"/>
              <a:t> now ?</a:t>
            </a:r>
          </a:p>
          <a:p>
            <a:pPr lvl="1"/>
            <a:r>
              <a:rPr lang="en-US" sz="1400" dirty="0" err="1" smtClean="0"/>
              <a:t>Vidura</a:t>
            </a:r>
            <a:r>
              <a:rPr lang="en-US" sz="1400" dirty="0" smtClean="0"/>
              <a:t> is a pure devotee after his travels</a:t>
            </a:r>
          </a:p>
          <a:p>
            <a:pPr lvl="1"/>
            <a:r>
              <a:rPr lang="en-US" sz="1400" dirty="0" err="1" smtClean="0"/>
              <a:t>Dhrtarastra</a:t>
            </a:r>
            <a:r>
              <a:rPr lang="en-US" sz="1400" dirty="0" smtClean="0"/>
              <a:t> is not poisoned by </a:t>
            </a:r>
            <a:r>
              <a:rPr lang="en-US" sz="1400" dirty="0" err="1" smtClean="0"/>
              <a:t>Duryodhana</a:t>
            </a:r>
            <a:endParaRPr lang="en-US" sz="1400" dirty="0" smtClean="0"/>
          </a:p>
          <a:p>
            <a:r>
              <a:rPr lang="en-US" sz="1800" dirty="0" smtClean="0"/>
              <a:t>Task of a sadhu</a:t>
            </a:r>
          </a:p>
          <a:p>
            <a:pPr lvl="1"/>
            <a:r>
              <a:rPr lang="en-US" sz="1400" dirty="0" smtClean="0"/>
              <a:t>Save people’s eternal life and not just temporary material life</a:t>
            </a:r>
          </a:p>
          <a:p>
            <a:endParaRPr lang="en-US" sz="1800" dirty="0"/>
          </a:p>
        </p:txBody>
      </p:sp>
    </p:spTree>
    <p:extLst>
      <p:ext uri="{BB962C8B-B14F-4D97-AF65-F5344CB8AC3E}">
        <p14:creationId xmlns:p14="http://schemas.microsoft.com/office/powerpoint/2010/main" val="13739888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Points</a:t>
            </a:r>
            <a:endParaRPr lang="en-US" dirty="0"/>
          </a:p>
        </p:txBody>
      </p:sp>
      <p:sp>
        <p:nvSpPr>
          <p:cNvPr id="3" name="Content Placeholder 2"/>
          <p:cNvSpPr>
            <a:spLocks noGrp="1"/>
          </p:cNvSpPr>
          <p:nvPr>
            <p:ph idx="1"/>
          </p:nvPr>
        </p:nvSpPr>
        <p:spPr/>
        <p:txBody>
          <a:bodyPr/>
          <a:lstStyle/>
          <a:p>
            <a:r>
              <a:rPr lang="en-US" sz="2000" dirty="0" smtClean="0"/>
              <a:t>Preaching according to audience</a:t>
            </a:r>
          </a:p>
          <a:p>
            <a:pPr lvl="1"/>
            <a:r>
              <a:rPr lang="en-US" sz="1600" dirty="0" err="1" smtClean="0"/>
              <a:t>Narada</a:t>
            </a:r>
            <a:r>
              <a:rPr lang="en-US" sz="1600" dirty="0" smtClean="0"/>
              <a:t> muni’s indirect preaching to King </a:t>
            </a:r>
            <a:r>
              <a:rPr lang="en-US" sz="1600" dirty="0" err="1" smtClean="0"/>
              <a:t>Prachinabarhishat</a:t>
            </a:r>
            <a:endParaRPr lang="en-US" sz="1600" dirty="0" smtClean="0"/>
          </a:p>
          <a:p>
            <a:pPr lvl="1"/>
            <a:r>
              <a:rPr lang="en-US" sz="1600" dirty="0" smtClean="0"/>
              <a:t>Lord Brahma killing </a:t>
            </a:r>
            <a:r>
              <a:rPr lang="en-US" sz="1600" dirty="0" err="1" smtClean="0"/>
              <a:t>Indra’s</a:t>
            </a:r>
            <a:r>
              <a:rPr lang="en-US" sz="1600" dirty="0" smtClean="0"/>
              <a:t> hog family</a:t>
            </a:r>
          </a:p>
          <a:p>
            <a:pPr lvl="1"/>
            <a:r>
              <a:rPr lang="en-US" sz="1600" dirty="0" err="1" smtClean="0"/>
              <a:t>Prahlad</a:t>
            </a:r>
            <a:r>
              <a:rPr lang="en-US" sz="1600" dirty="0" smtClean="0"/>
              <a:t> </a:t>
            </a:r>
            <a:r>
              <a:rPr lang="en-US" sz="1600" dirty="0" err="1" smtClean="0"/>
              <a:t>Maharaj</a:t>
            </a:r>
            <a:r>
              <a:rPr lang="en-US" sz="1600" dirty="0" smtClean="0"/>
              <a:t> direct preaching to his friends</a:t>
            </a:r>
          </a:p>
          <a:p>
            <a:endParaRPr lang="en-US" sz="2000" dirty="0" smtClean="0"/>
          </a:p>
        </p:txBody>
      </p:sp>
    </p:spTree>
    <p:extLst>
      <p:ext uri="{BB962C8B-B14F-4D97-AF65-F5344CB8AC3E}">
        <p14:creationId xmlns:p14="http://schemas.microsoft.com/office/powerpoint/2010/main" val="24865472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Srila</a:t>
            </a:r>
            <a:r>
              <a:rPr lang="en-US" dirty="0" smtClean="0"/>
              <a:t> </a:t>
            </a:r>
            <a:r>
              <a:rPr lang="en-US" dirty="0" err="1" smtClean="0"/>
              <a:t>Prabhupada</a:t>
            </a:r>
            <a:r>
              <a:rPr lang="en-US" dirty="0" smtClean="0"/>
              <a:t> </a:t>
            </a:r>
            <a:r>
              <a:rPr lang="en-US" dirty="0" err="1" smtClean="0"/>
              <a:t>uvaca</a:t>
            </a:r>
            <a:endParaRPr lang="en-US" dirty="0"/>
          </a:p>
        </p:txBody>
      </p:sp>
      <p:sp>
        <p:nvSpPr>
          <p:cNvPr id="3" name="Content Placeholder 2"/>
          <p:cNvSpPr>
            <a:spLocks noGrp="1"/>
          </p:cNvSpPr>
          <p:nvPr>
            <p:ph idx="1"/>
          </p:nvPr>
        </p:nvSpPr>
        <p:spPr/>
        <p:txBody>
          <a:bodyPr/>
          <a:lstStyle/>
          <a:p>
            <a:pPr marL="0" indent="0">
              <a:buNone/>
            </a:pPr>
            <a:r>
              <a:rPr lang="en-US" sz="2000" dirty="0"/>
              <a:t>So actually unless one is saved by the supreme authority, there is no question of saving him by so many philanthropic work. </a:t>
            </a:r>
            <a:endParaRPr lang="en-US" sz="2000" dirty="0" smtClean="0"/>
          </a:p>
          <a:p>
            <a:pPr marL="0" indent="0">
              <a:buNone/>
            </a:pPr>
            <a:r>
              <a:rPr lang="en-US" sz="2000" dirty="0" smtClean="0">
                <a:solidFill>
                  <a:srgbClr val="FF0000"/>
                </a:solidFill>
              </a:rPr>
              <a:t>Actual saving</a:t>
            </a:r>
            <a:r>
              <a:rPr lang="en-US" sz="2000" dirty="0" smtClean="0"/>
              <a:t> </a:t>
            </a:r>
            <a:r>
              <a:rPr lang="en-US" sz="2000" dirty="0" smtClean="0">
                <a:solidFill>
                  <a:srgbClr val="FF0000"/>
                </a:solidFill>
              </a:rPr>
              <a:t>is this </a:t>
            </a:r>
            <a:r>
              <a:rPr lang="en-US" sz="2000" dirty="0" err="1" smtClean="0">
                <a:solidFill>
                  <a:srgbClr val="FF0000"/>
                </a:solidFill>
              </a:rPr>
              <a:t>Krsna</a:t>
            </a:r>
            <a:r>
              <a:rPr lang="en-US" sz="2000" dirty="0" smtClean="0">
                <a:solidFill>
                  <a:srgbClr val="FF0000"/>
                </a:solidFill>
              </a:rPr>
              <a:t> consciousness </a:t>
            </a:r>
            <a:r>
              <a:rPr lang="en-US" sz="2000" dirty="0">
                <a:solidFill>
                  <a:srgbClr val="FF0000"/>
                </a:solidFill>
              </a:rPr>
              <a:t>movement</a:t>
            </a:r>
            <a:r>
              <a:rPr lang="en-US" sz="2000" dirty="0"/>
              <a:t>. Because if one is raised to his </a:t>
            </a:r>
            <a:r>
              <a:rPr lang="en-US" sz="2000" dirty="0" err="1" smtClean="0"/>
              <a:t>Krsna</a:t>
            </a:r>
            <a:r>
              <a:rPr lang="en-US" sz="2000" dirty="0" smtClean="0"/>
              <a:t> consciousness</a:t>
            </a:r>
            <a:r>
              <a:rPr lang="en-US" sz="2000" dirty="0"/>
              <a:t>, the whole problems of his life will be solved. That is real welfare activity. Other things you cannot change. If one is destined to suffer by some agency, you cannot stop. </a:t>
            </a:r>
            <a:r>
              <a:rPr lang="en-US" sz="2000" dirty="0" smtClean="0"/>
              <a:t>– </a:t>
            </a:r>
            <a:r>
              <a:rPr lang="en-US" sz="2000" dirty="0" err="1" smtClean="0"/>
              <a:t>Vrindavan</a:t>
            </a:r>
            <a:r>
              <a:rPr lang="en-US" sz="2000" dirty="0" smtClean="0"/>
              <a:t>, 1972</a:t>
            </a:r>
            <a:endParaRPr lang="en-US" sz="2000" dirty="0"/>
          </a:p>
        </p:txBody>
      </p:sp>
    </p:spTree>
    <p:extLst>
      <p:ext uri="{BB962C8B-B14F-4D97-AF65-F5344CB8AC3E}">
        <p14:creationId xmlns:p14="http://schemas.microsoft.com/office/powerpoint/2010/main" val="20216705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1.13.24</a:t>
            </a:r>
            <a:endParaRPr lang="en-US" dirty="0"/>
          </a:p>
        </p:txBody>
      </p:sp>
      <p:sp>
        <p:nvSpPr>
          <p:cNvPr id="3" name="Content Placeholder 2"/>
          <p:cNvSpPr>
            <a:spLocks noGrp="1"/>
          </p:cNvSpPr>
          <p:nvPr>
            <p:ph idx="1"/>
          </p:nvPr>
        </p:nvSpPr>
        <p:spPr/>
        <p:txBody>
          <a:bodyPr/>
          <a:lstStyle/>
          <a:p>
            <a:pPr marL="0" indent="0" algn="ctr">
              <a:buNone/>
            </a:pPr>
            <a:r>
              <a:rPr lang="vi-VN" sz="2000" dirty="0"/>
              <a:t>agnir nisṛṣṭo dattaś ca</a:t>
            </a:r>
          </a:p>
          <a:p>
            <a:pPr marL="0" indent="0" algn="ctr">
              <a:buNone/>
            </a:pPr>
            <a:r>
              <a:rPr lang="vi-VN" sz="2000" dirty="0"/>
              <a:t>garo dārāś ca dūṣitāḥ</a:t>
            </a:r>
          </a:p>
          <a:p>
            <a:pPr marL="0" indent="0" algn="ctr">
              <a:buNone/>
            </a:pPr>
            <a:r>
              <a:rPr lang="vi-VN" sz="2000" dirty="0"/>
              <a:t>hṛtaḿ kṣetraḿ dhanaḿ yeṣāḿ</a:t>
            </a:r>
          </a:p>
          <a:p>
            <a:pPr marL="0" indent="0" algn="ctr">
              <a:buNone/>
            </a:pPr>
            <a:r>
              <a:rPr lang="vi-VN" sz="2000" dirty="0"/>
              <a:t>tad-dattair asubhiḥ kiyat</a:t>
            </a:r>
          </a:p>
          <a:p>
            <a:pPr marL="0" indent="0">
              <a:buNone/>
            </a:pPr>
            <a:endParaRPr lang="en-US" sz="2000" dirty="0" smtClean="0"/>
          </a:p>
          <a:p>
            <a:pPr marL="0" indent="0" algn="just">
              <a:buNone/>
            </a:pPr>
            <a:r>
              <a:rPr lang="en-US" sz="2000" dirty="0"/>
              <a:t>There is no need to live a degraded life and subsist on the charity of those whom you tried to kill by arson and poisoning. You also insulted one of their wives and usurped their kingdom and wealth.</a:t>
            </a:r>
          </a:p>
          <a:p>
            <a:pPr marL="0" indent="0">
              <a:buNone/>
            </a:pPr>
            <a:endParaRPr lang="en-US" sz="2000" dirty="0"/>
          </a:p>
        </p:txBody>
      </p:sp>
    </p:spTree>
    <p:extLst>
      <p:ext uri="{BB962C8B-B14F-4D97-AF65-F5344CB8AC3E}">
        <p14:creationId xmlns:p14="http://schemas.microsoft.com/office/powerpoint/2010/main" val="32021327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points</a:t>
            </a:r>
            <a:endParaRPr lang="en-US" dirty="0"/>
          </a:p>
        </p:txBody>
      </p:sp>
      <p:sp>
        <p:nvSpPr>
          <p:cNvPr id="3" name="Content Placeholder 2"/>
          <p:cNvSpPr>
            <a:spLocks noGrp="1"/>
          </p:cNvSpPr>
          <p:nvPr>
            <p:ph idx="1"/>
          </p:nvPr>
        </p:nvSpPr>
        <p:spPr/>
        <p:txBody>
          <a:bodyPr/>
          <a:lstStyle/>
          <a:p>
            <a:r>
              <a:rPr lang="en-US" sz="1800" dirty="0" err="1" smtClean="0"/>
              <a:t>Dhrtarastra</a:t>
            </a:r>
            <a:r>
              <a:rPr lang="en-US" sz="1800" dirty="0" smtClean="0"/>
              <a:t> is punishable</a:t>
            </a:r>
          </a:p>
          <a:p>
            <a:pPr lvl="1"/>
            <a:r>
              <a:rPr lang="en-US" sz="1400" dirty="0" smtClean="0"/>
              <a:t>4 out of 6 aggressions</a:t>
            </a:r>
          </a:p>
          <a:p>
            <a:r>
              <a:rPr lang="en-US" sz="1800" dirty="0" smtClean="0"/>
              <a:t>Importance of following all stages of </a:t>
            </a:r>
            <a:r>
              <a:rPr lang="en-US" sz="1800" dirty="0" err="1" smtClean="0"/>
              <a:t>Varnasrama</a:t>
            </a:r>
            <a:endParaRPr lang="en-US" sz="1800" dirty="0" smtClean="0"/>
          </a:p>
          <a:p>
            <a:pPr lvl="1"/>
            <a:r>
              <a:rPr lang="en-US" sz="1400" dirty="0" smtClean="0"/>
              <a:t>Not just first and second</a:t>
            </a:r>
            <a:endParaRPr lang="en-US" sz="1400" dirty="0"/>
          </a:p>
          <a:p>
            <a:r>
              <a:rPr lang="en-US" sz="1800" dirty="0" smtClean="0"/>
              <a:t>Grossest type of degradation</a:t>
            </a:r>
          </a:p>
          <a:p>
            <a:r>
              <a:rPr lang="en-US" sz="1800" dirty="0" smtClean="0"/>
              <a:t>Need for </a:t>
            </a:r>
            <a:r>
              <a:rPr lang="en-US" sz="1800" dirty="0" err="1" smtClean="0"/>
              <a:t>Viduras</a:t>
            </a:r>
            <a:r>
              <a:rPr lang="en-US" sz="1800" dirty="0" smtClean="0"/>
              <a:t> now</a:t>
            </a:r>
            <a:endParaRPr lang="en-US" sz="1800" dirty="0"/>
          </a:p>
        </p:txBody>
      </p:sp>
    </p:spTree>
    <p:extLst>
      <p:ext uri="{BB962C8B-B14F-4D97-AF65-F5344CB8AC3E}">
        <p14:creationId xmlns:p14="http://schemas.microsoft.com/office/powerpoint/2010/main" val="1895061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Srila</a:t>
            </a:r>
            <a:r>
              <a:rPr lang="en-US" dirty="0" smtClean="0"/>
              <a:t> </a:t>
            </a:r>
            <a:r>
              <a:rPr lang="en-US" dirty="0" err="1" smtClean="0"/>
              <a:t>Prabhupada</a:t>
            </a:r>
            <a:r>
              <a:rPr lang="en-US" dirty="0" smtClean="0"/>
              <a:t> </a:t>
            </a:r>
            <a:r>
              <a:rPr lang="en-US" dirty="0" err="1" smtClean="0"/>
              <a:t>uvaca</a:t>
            </a:r>
            <a:endParaRPr lang="en-US" dirty="0"/>
          </a:p>
        </p:txBody>
      </p:sp>
      <p:sp>
        <p:nvSpPr>
          <p:cNvPr id="3" name="Content Placeholder 2"/>
          <p:cNvSpPr>
            <a:spLocks noGrp="1"/>
          </p:cNvSpPr>
          <p:nvPr>
            <p:ph idx="1"/>
          </p:nvPr>
        </p:nvSpPr>
        <p:spPr/>
        <p:txBody>
          <a:bodyPr/>
          <a:lstStyle/>
          <a:p>
            <a:pPr marL="0" indent="0">
              <a:buNone/>
            </a:pPr>
            <a:r>
              <a:rPr lang="en-US" sz="1600" dirty="0"/>
              <a:t>So for the </a:t>
            </a:r>
            <a:r>
              <a:rPr lang="en-US" sz="1600" dirty="0" err="1" smtClean="0"/>
              <a:t>brahmana</a:t>
            </a:r>
            <a:r>
              <a:rPr lang="en-US" sz="1600" dirty="0" smtClean="0"/>
              <a:t>, </a:t>
            </a:r>
            <a:r>
              <a:rPr lang="en-US" sz="1600" dirty="0"/>
              <a:t>one who is </a:t>
            </a:r>
            <a:r>
              <a:rPr lang="en-US" sz="1600" dirty="0" err="1" smtClean="0"/>
              <a:t>brahmana</a:t>
            </a:r>
            <a:r>
              <a:rPr lang="en-US" sz="1600" dirty="0" smtClean="0"/>
              <a:t>, </a:t>
            </a:r>
            <a:r>
              <a:rPr lang="en-US" sz="1600" dirty="0"/>
              <a:t>for him, the four </a:t>
            </a:r>
            <a:r>
              <a:rPr lang="en-US" sz="1600" dirty="0" err="1" smtClean="0"/>
              <a:t>asramas</a:t>
            </a:r>
            <a:r>
              <a:rPr lang="en-US" sz="1600" dirty="0" smtClean="0"/>
              <a:t> </a:t>
            </a:r>
            <a:r>
              <a:rPr lang="en-US" sz="1600" dirty="0"/>
              <a:t>are recommended. One... First of all he must become </a:t>
            </a:r>
            <a:r>
              <a:rPr lang="en-US" sz="1600" dirty="0" err="1" smtClean="0"/>
              <a:t>brahmacari</a:t>
            </a:r>
            <a:r>
              <a:rPr lang="en-US" sz="1600" dirty="0" smtClean="0"/>
              <a:t>, </a:t>
            </a:r>
            <a:r>
              <a:rPr lang="en-US" sz="1600" dirty="0"/>
              <a:t>a </a:t>
            </a:r>
            <a:r>
              <a:rPr lang="en-US" sz="1600" dirty="0" err="1"/>
              <a:t>brahmana</a:t>
            </a:r>
            <a:r>
              <a:rPr lang="en-US" sz="1600" dirty="0" smtClean="0"/>
              <a:t>, </a:t>
            </a:r>
            <a:r>
              <a:rPr lang="en-US" sz="1600" dirty="0"/>
              <a:t>son of a </a:t>
            </a:r>
            <a:r>
              <a:rPr lang="en-US" sz="1600" dirty="0" err="1"/>
              <a:t>brahmana</a:t>
            </a:r>
            <a:r>
              <a:rPr lang="en-US" sz="1600" dirty="0" smtClean="0"/>
              <a:t>. </a:t>
            </a:r>
            <a:r>
              <a:rPr lang="en-US" sz="1600" dirty="0"/>
              <a:t>Then, when he's fully trained up, he should become a </a:t>
            </a:r>
            <a:r>
              <a:rPr lang="en-US" sz="1600" dirty="0" err="1" smtClean="0"/>
              <a:t>grhastha</a:t>
            </a:r>
            <a:r>
              <a:rPr lang="en-US" sz="1600" dirty="0"/>
              <a:t>. Not should, but if he likes. Then... Otherwise, sometimes you will find </a:t>
            </a:r>
            <a:r>
              <a:rPr lang="en-US" sz="1600" dirty="0" err="1" smtClean="0"/>
              <a:t>naishthika-brahmacari</a:t>
            </a:r>
            <a:r>
              <a:rPr lang="en-US" sz="1600" dirty="0" smtClean="0"/>
              <a:t>. </a:t>
            </a:r>
            <a:r>
              <a:rPr lang="en-US" sz="1600" dirty="0"/>
              <a:t>Never... Just like my Guru </a:t>
            </a:r>
            <a:r>
              <a:rPr lang="en-US" sz="1600" dirty="0" smtClean="0"/>
              <a:t>Maharaja </a:t>
            </a:r>
            <a:r>
              <a:rPr lang="en-US" sz="1600" dirty="0"/>
              <a:t>was. He never married. </a:t>
            </a:r>
            <a:r>
              <a:rPr lang="en-US" sz="1600" dirty="0" err="1" smtClean="0"/>
              <a:t>Naishthika-brahmacari</a:t>
            </a:r>
            <a:r>
              <a:rPr lang="en-US" sz="1600" dirty="0" smtClean="0"/>
              <a:t>. </a:t>
            </a:r>
            <a:r>
              <a:rPr lang="en-US" sz="1600" dirty="0"/>
              <a:t>So </a:t>
            </a:r>
            <a:r>
              <a:rPr lang="en-US" sz="1600" dirty="0" err="1"/>
              <a:t>brahmacari</a:t>
            </a:r>
            <a:r>
              <a:rPr lang="en-US" sz="1600" dirty="0" smtClean="0"/>
              <a:t>, </a:t>
            </a:r>
            <a:r>
              <a:rPr lang="en-US" sz="1600" dirty="0" err="1" smtClean="0"/>
              <a:t>grhastha</a:t>
            </a:r>
            <a:r>
              <a:rPr lang="en-US" sz="1600" dirty="0"/>
              <a:t>, then not to stuck up with the family affairs up to the end of death. No. At a certain stage, after fifty years, he must give up. That is called </a:t>
            </a:r>
            <a:r>
              <a:rPr lang="en-US" sz="1600" dirty="0" smtClean="0"/>
              <a:t>vanaprastha</a:t>
            </a:r>
            <a:r>
              <a:rPr lang="en-US" sz="1600" dirty="0"/>
              <a:t>. And then, after being trained up in </a:t>
            </a:r>
            <a:r>
              <a:rPr lang="en-US" sz="1600" dirty="0" smtClean="0"/>
              <a:t>vanaprastha </a:t>
            </a:r>
            <a:r>
              <a:rPr lang="en-US" sz="1600" dirty="0"/>
              <a:t>very nicely, he takes </a:t>
            </a:r>
            <a:r>
              <a:rPr lang="en-US" sz="1600" dirty="0" err="1" smtClean="0"/>
              <a:t>sannyasa</a:t>
            </a:r>
            <a:r>
              <a:rPr lang="en-US" sz="1600" dirty="0"/>
              <a:t>. This is </a:t>
            </a:r>
            <a:r>
              <a:rPr lang="en-US" sz="1600" dirty="0" err="1" smtClean="0"/>
              <a:t>brahmana’s</a:t>
            </a:r>
            <a:r>
              <a:rPr lang="en-US" sz="1600" dirty="0" smtClean="0"/>
              <a:t>..., </a:t>
            </a:r>
            <a:r>
              <a:rPr lang="en-US" sz="1600" dirty="0"/>
              <a:t>four </a:t>
            </a:r>
            <a:r>
              <a:rPr lang="en-US" sz="1600" dirty="0" err="1" smtClean="0"/>
              <a:t>asrama</a:t>
            </a:r>
            <a:r>
              <a:rPr lang="en-US" sz="1600" dirty="0"/>
              <a:t>. </a:t>
            </a:r>
            <a:r>
              <a:rPr lang="en-US" sz="1600" dirty="0">
                <a:solidFill>
                  <a:srgbClr val="FF0000"/>
                </a:solidFill>
              </a:rPr>
              <a:t>And for the </a:t>
            </a:r>
            <a:r>
              <a:rPr lang="en-US" sz="1600" dirty="0" err="1" smtClean="0">
                <a:solidFill>
                  <a:srgbClr val="FF0000"/>
                </a:solidFill>
              </a:rPr>
              <a:t>ksatriya</a:t>
            </a:r>
            <a:r>
              <a:rPr lang="en-US" sz="1600" dirty="0">
                <a:solidFill>
                  <a:srgbClr val="FF0000"/>
                </a:solidFill>
              </a:rPr>
              <a:t>, up to </a:t>
            </a:r>
            <a:r>
              <a:rPr lang="en-US" sz="1600" dirty="0" smtClean="0">
                <a:solidFill>
                  <a:srgbClr val="FF0000"/>
                </a:solidFill>
              </a:rPr>
              <a:t>vanaprastha</a:t>
            </a:r>
            <a:r>
              <a:rPr lang="en-US" sz="1600" dirty="0"/>
              <a:t>. Up to </a:t>
            </a:r>
            <a:r>
              <a:rPr lang="en-US" sz="1600" dirty="0" smtClean="0"/>
              <a:t>vanaprastha</a:t>
            </a:r>
            <a:r>
              <a:rPr lang="en-US" sz="1600" dirty="0"/>
              <a:t>. Just like </a:t>
            </a:r>
            <a:r>
              <a:rPr lang="en-US" sz="1600" dirty="0" smtClean="0"/>
              <a:t>Maharaja </a:t>
            </a:r>
            <a:r>
              <a:rPr lang="en-US" sz="1600" dirty="0" err="1" smtClean="0"/>
              <a:t>Yudhisthira</a:t>
            </a:r>
            <a:r>
              <a:rPr lang="en-US" sz="1600" dirty="0" smtClean="0"/>
              <a:t> </a:t>
            </a:r>
            <a:r>
              <a:rPr lang="en-US" sz="1600" dirty="0"/>
              <a:t>and all the brothers, they left home, but the wife was there. That is called </a:t>
            </a:r>
            <a:r>
              <a:rPr lang="en-US" sz="1600" dirty="0" smtClean="0"/>
              <a:t>vanaprastha</a:t>
            </a:r>
            <a:r>
              <a:rPr lang="en-US" sz="1600" dirty="0"/>
              <a:t>. They did not take </a:t>
            </a:r>
            <a:r>
              <a:rPr lang="en-US" sz="1600" dirty="0" err="1" smtClean="0"/>
              <a:t>sannyasa</a:t>
            </a:r>
            <a:r>
              <a:rPr lang="en-US" sz="1600" dirty="0"/>
              <a:t>. </a:t>
            </a:r>
            <a:r>
              <a:rPr lang="en-US" sz="1600" dirty="0" err="1" smtClean="0"/>
              <a:t>Ksatriya</a:t>
            </a:r>
            <a:r>
              <a:rPr lang="en-US" sz="1600" dirty="0"/>
              <a:t>. Up to </a:t>
            </a:r>
            <a:r>
              <a:rPr lang="en-US" sz="1600" dirty="0" smtClean="0"/>
              <a:t>vanaprastha</a:t>
            </a:r>
            <a:r>
              <a:rPr lang="en-US" sz="1600" dirty="0"/>
              <a:t>. </a:t>
            </a:r>
            <a:r>
              <a:rPr lang="en-US" sz="1600" dirty="0" err="1" smtClean="0"/>
              <a:t>Vaisyas</a:t>
            </a:r>
            <a:r>
              <a:rPr lang="en-US" sz="1600" dirty="0"/>
              <a:t>. No </a:t>
            </a:r>
            <a:r>
              <a:rPr lang="en-US" sz="1600" dirty="0" smtClean="0"/>
              <a:t>vanaprastha</a:t>
            </a:r>
            <a:r>
              <a:rPr lang="en-US" sz="1600" dirty="0"/>
              <a:t>, no </a:t>
            </a:r>
            <a:r>
              <a:rPr lang="en-US" sz="1600" dirty="0" err="1" smtClean="0"/>
              <a:t>sannyasa</a:t>
            </a:r>
            <a:r>
              <a:rPr lang="en-US" sz="1600" dirty="0"/>
              <a:t>. Up to </a:t>
            </a:r>
            <a:r>
              <a:rPr lang="en-US" sz="1600" dirty="0" err="1" smtClean="0"/>
              <a:t>grhastha</a:t>
            </a:r>
            <a:r>
              <a:rPr lang="en-US" sz="1600" dirty="0"/>
              <a:t>. </a:t>
            </a:r>
            <a:r>
              <a:rPr lang="en-US" sz="1600" dirty="0" err="1"/>
              <a:t>brahmacari</a:t>
            </a:r>
            <a:r>
              <a:rPr lang="en-US" sz="1600" dirty="0" smtClean="0"/>
              <a:t>... </a:t>
            </a:r>
            <a:r>
              <a:rPr lang="en-US" sz="1600" dirty="0" err="1"/>
              <a:t>brahmacari</a:t>
            </a:r>
            <a:r>
              <a:rPr lang="en-US" sz="1600" dirty="0"/>
              <a:t> </a:t>
            </a:r>
            <a:r>
              <a:rPr lang="en-US" sz="1600" dirty="0" smtClean="0"/>
              <a:t>is </a:t>
            </a:r>
            <a:r>
              <a:rPr lang="en-US" sz="1600" dirty="0"/>
              <a:t>compulsory for the </a:t>
            </a:r>
            <a:r>
              <a:rPr lang="en-US" sz="1600" dirty="0" err="1"/>
              <a:t>dvija</a:t>
            </a:r>
            <a:r>
              <a:rPr lang="en-US" sz="1600" dirty="0"/>
              <a:t>. Because there is the training. And for the </a:t>
            </a:r>
            <a:r>
              <a:rPr lang="en-US" sz="1600" dirty="0" err="1" smtClean="0"/>
              <a:t>sudra</a:t>
            </a:r>
            <a:r>
              <a:rPr lang="en-US" sz="1600" dirty="0" smtClean="0"/>
              <a:t> </a:t>
            </a:r>
            <a:r>
              <a:rPr lang="en-US" sz="1600" dirty="0"/>
              <a:t>there is no </a:t>
            </a:r>
            <a:r>
              <a:rPr lang="en-US" sz="1600" dirty="0" err="1"/>
              <a:t>brahmacari</a:t>
            </a:r>
            <a:r>
              <a:rPr lang="en-US" sz="1600" dirty="0" smtClean="0"/>
              <a:t>. </a:t>
            </a:r>
            <a:r>
              <a:rPr lang="en-US" sz="1600" dirty="0"/>
              <a:t>Only </a:t>
            </a:r>
            <a:r>
              <a:rPr lang="en-US" sz="1600" dirty="0" err="1" smtClean="0"/>
              <a:t>grhastha</a:t>
            </a:r>
            <a:r>
              <a:rPr lang="en-US" sz="1600" dirty="0"/>
              <a:t>, married. Otherwise, life will be very irregular. So in this way </a:t>
            </a:r>
            <a:r>
              <a:rPr lang="en-US" sz="1600" dirty="0" err="1" smtClean="0"/>
              <a:t>varnasrama</a:t>
            </a:r>
            <a:r>
              <a:rPr lang="en-US" sz="1600" dirty="0"/>
              <a:t>. So there are duties</a:t>
            </a:r>
            <a:r>
              <a:rPr lang="en-US" sz="1600" dirty="0" smtClean="0"/>
              <a:t>. – </a:t>
            </a:r>
            <a:r>
              <a:rPr lang="en-US" sz="1600" dirty="0" err="1" smtClean="0"/>
              <a:t>Vrindavana</a:t>
            </a:r>
            <a:r>
              <a:rPr lang="en-US" sz="1600" dirty="0" smtClean="0"/>
              <a:t>, 1974</a:t>
            </a:r>
            <a:endParaRPr lang="en-US" sz="1600" dirty="0"/>
          </a:p>
        </p:txBody>
      </p:sp>
    </p:spTree>
    <p:extLst>
      <p:ext uri="{BB962C8B-B14F-4D97-AF65-F5344CB8AC3E}">
        <p14:creationId xmlns:p14="http://schemas.microsoft.com/office/powerpoint/2010/main" val="38332709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1.13.25</a:t>
            </a:r>
            <a:endParaRPr lang="en-US" dirty="0"/>
          </a:p>
        </p:txBody>
      </p:sp>
      <p:sp>
        <p:nvSpPr>
          <p:cNvPr id="3" name="Content Placeholder 2"/>
          <p:cNvSpPr>
            <a:spLocks noGrp="1"/>
          </p:cNvSpPr>
          <p:nvPr>
            <p:ph idx="1"/>
          </p:nvPr>
        </p:nvSpPr>
        <p:spPr/>
        <p:txBody>
          <a:bodyPr/>
          <a:lstStyle/>
          <a:p>
            <a:pPr marL="0" indent="0" algn="ctr">
              <a:buNone/>
            </a:pPr>
            <a:r>
              <a:rPr lang="vi-VN" sz="2000" dirty="0"/>
              <a:t>tasyāpi tava deho 'yaḿ</a:t>
            </a:r>
          </a:p>
          <a:p>
            <a:pPr marL="0" indent="0" algn="ctr">
              <a:buNone/>
            </a:pPr>
            <a:r>
              <a:rPr lang="vi-VN" sz="2000" dirty="0"/>
              <a:t>kṛpaṇasya jijīviṣoḥ</a:t>
            </a:r>
          </a:p>
          <a:p>
            <a:pPr marL="0" indent="0" algn="ctr">
              <a:buNone/>
            </a:pPr>
            <a:r>
              <a:rPr lang="vi-VN" sz="2000" dirty="0"/>
              <a:t>paraity anicchato jīrṇo</a:t>
            </a:r>
          </a:p>
          <a:p>
            <a:pPr marL="0" indent="0" algn="ctr">
              <a:buNone/>
            </a:pPr>
            <a:r>
              <a:rPr lang="vi-VN" sz="2000" dirty="0"/>
              <a:t>jarayā vāsasī iva</a:t>
            </a:r>
          </a:p>
          <a:p>
            <a:pPr marL="0" indent="0">
              <a:buNone/>
            </a:pPr>
            <a:endParaRPr lang="en-US" sz="2000" dirty="0" smtClean="0"/>
          </a:p>
          <a:p>
            <a:pPr marL="0" indent="0" algn="just">
              <a:buNone/>
            </a:pPr>
            <a:r>
              <a:rPr lang="en-US" sz="2000" dirty="0"/>
              <a:t>Despite your unwillingness to die and your desire to live even at the cost of honor and prestige, your </a:t>
            </a:r>
            <a:r>
              <a:rPr lang="en-US" sz="2000" dirty="0">
                <a:solidFill>
                  <a:srgbClr val="FF0000"/>
                </a:solidFill>
              </a:rPr>
              <a:t>miserly</a:t>
            </a:r>
            <a:r>
              <a:rPr lang="en-US" sz="2000" dirty="0"/>
              <a:t> body will certainly dwindle and deteriorate like an old </a:t>
            </a:r>
            <a:r>
              <a:rPr lang="en-US" sz="2000" dirty="0" smtClean="0"/>
              <a:t>garment.</a:t>
            </a:r>
            <a:endParaRPr lang="en-US" sz="2000" dirty="0"/>
          </a:p>
        </p:txBody>
      </p:sp>
    </p:spTree>
    <p:extLst>
      <p:ext uri="{BB962C8B-B14F-4D97-AF65-F5344CB8AC3E}">
        <p14:creationId xmlns:p14="http://schemas.microsoft.com/office/powerpoint/2010/main" val="37879804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points</a:t>
            </a:r>
            <a:endParaRPr lang="en-US" dirty="0"/>
          </a:p>
        </p:txBody>
      </p:sp>
      <p:sp>
        <p:nvSpPr>
          <p:cNvPr id="3" name="Content Placeholder 2"/>
          <p:cNvSpPr>
            <a:spLocks noGrp="1"/>
          </p:cNvSpPr>
          <p:nvPr>
            <p:ph idx="1"/>
          </p:nvPr>
        </p:nvSpPr>
        <p:spPr/>
        <p:txBody>
          <a:bodyPr/>
          <a:lstStyle/>
          <a:p>
            <a:r>
              <a:rPr lang="en-US" sz="1800" dirty="0" err="1" smtClean="0"/>
              <a:t>Dhrtarastra’s</a:t>
            </a:r>
            <a:r>
              <a:rPr lang="en-US" sz="1800" dirty="0" smtClean="0"/>
              <a:t> miserly nature</a:t>
            </a:r>
          </a:p>
          <a:p>
            <a:pPr lvl="1"/>
            <a:r>
              <a:rPr lang="en-US" sz="1400" dirty="0" smtClean="0"/>
              <a:t>Wasted the human form of life</a:t>
            </a:r>
          </a:p>
          <a:p>
            <a:pPr lvl="1"/>
            <a:r>
              <a:rPr lang="en-US" sz="1400" dirty="0" smtClean="0"/>
              <a:t>Wants to live at any cost</a:t>
            </a:r>
          </a:p>
          <a:p>
            <a:r>
              <a:rPr lang="en-US" sz="1800" dirty="0" smtClean="0"/>
              <a:t>Better to take the right path even at the risk of death</a:t>
            </a:r>
          </a:p>
          <a:p>
            <a:r>
              <a:rPr lang="en-US" sz="1800" dirty="0" smtClean="0"/>
              <a:t>Purpose of human life</a:t>
            </a:r>
            <a:endParaRPr lang="en-US" sz="1800" dirty="0"/>
          </a:p>
        </p:txBody>
      </p:sp>
    </p:spTree>
    <p:extLst>
      <p:ext uri="{BB962C8B-B14F-4D97-AF65-F5344CB8AC3E}">
        <p14:creationId xmlns:p14="http://schemas.microsoft.com/office/powerpoint/2010/main" val="31718888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1.13.26</a:t>
            </a:r>
            <a:endParaRPr lang="en-US" dirty="0"/>
          </a:p>
        </p:txBody>
      </p:sp>
      <p:sp>
        <p:nvSpPr>
          <p:cNvPr id="3" name="Content Placeholder 2"/>
          <p:cNvSpPr>
            <a:spLocks noGrp="1"/>
          </p:cNvSpPr>
          <p:nvPr>
            <p:ph idx="1"/>
          </p:nvPr>
        </p:nvSpPr>
        <p:spPr/>
        <p:txBody>
          <a:bodyPr/>
          <a:lstStyle/>
          <a:p>
            <a:pPr marL="0" indent="0" algn="ctr">
              <a:buNone/>
            </a:pPr>
            <a:r>
              <a:rPr lang="vi-VN" sz="2000" dirty="0"/>
              <a:t>gata-svārtham imaḿ dehaḿ</a:t>
            </a:r>
          </a:p>
          <a:p>
            <a:pPr marL="0" indent="0" algn="ctr">
              <a:buNone/>
            </a:pPr>
            <a:r>
              <a:rPr lang="vi-VN" sz="2000" dirty="0"/>
              <a:t>virakto mukta-bandhanaḥ</a:t>
            </a:r>
          </a:p>
          <a:p>
            <a:pPr marL="0" indent="0" algn="ctr">
              <a:buNone/>
            </a:pPr>
            <a:r>
              <a:rPr lang="vi-VN" sz="2000" dirty="0"/>
              <a:t>avijñāta-gatir jahyāt</a:t>
            </a:r>
          </a:p>
          <a:p>
            <a:pPr marL="0" indent="0" algn="ctr">
              <a:buNone/>
            </a:pPr>
            <a:r>
              <a:rPr lang="vi-VN" sz="2000" dirty="0"/>
              <a:t>sa vai dhīra udāhṛtaḥ</a:t>
            </a:r>
          </a:p>
          <a:p>
            <a:pPr marL="0" indent="0">
              <a:buNone/>
            </a:pPr>
            <a:endParaRPr lang="en-US" sz="2000" dirty="0" smtClean="0"/>
          </a:p>
          <a:p>
            <a:pPr marL="0" indent="0" algn="just">
              <a:buNone/>
            </a:pPr>
            <a:r>
              <a:rPr lang="en-US" sz="2000" dirty="0"/>
              <a:t>He is called undisturbed who goes to an unknown, remote place and, freed from all obligations, quits his material body when it has become useless.</a:t>
            </a:r>
          </a:p>
          <a:p>
            <a:pPr marL="0" indent="0">
              <a:buNone/>
            </a:pPr>
            <a:endParaRPr lang="en-US" sz="2000" dirty="0"/>
          </a:p>
        </p:txBody>
      </p:sp>
    </p:spTree>
    <p:extLst>
      <p:ext uri="{BB962C8B-B14F-4D97-AF65-F5344CB8AC3E}">
        <p14:creationId xmlns:p14="http://schemas.microsoft.com/office/powerpoint/2010/main" val="973029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Points</a:t>
            </a:r>
            <a:endParaRPr lang="en-US" dirty="0"/>
          </a:p>
        </p:txBody>
      </p:sp>
      <p:sp>
        <p:nvSpPr>
          <p:cNvPr id="3" name="Content Placeholder 2"/>
          <p:cNvSpPr>
            <a:spLocks noGrp="1"/>
          </p:cNvSpPr>
          <p:nvPr>
            <p:ph idx="1"/>
          </p:nvPr>
        </p:nvSpPr>
        <p:spPr/>
        <p:txBody>
          <a:bodyPr/>
          <a:lstStyle/>
          <a:p>
            <a:r>
              <a:rPr lang="en-US" sz="1800" dirty="0" err="1" smtClean="0"/>
              <a:t>Vidura</a:t>
            </a:r>
            <a:r>
              <a:rPr lang="en-US" sz="1800" dirty="0" smtClean="0"/>
              <a:t> asks </a:t>
            </a:r>
            <a:r>
              <a:rPr lang="en-US" sz="1800" dirty="0" err="1" smtClean="0"/>
              <a:t>Dhrtarastra</a:t>
            </a:r>
            <a:r>
              <a:rPr lang="en-US" sz="1800" dirty="0" smtClean="0"/>
              <a:t> to become </a:t>
            </a:r>
            <a:r>
              <a:rPr lang="en-US" sz="1800" dirty="0" err="1" smtClean="0"/>
              <a:t>dhira</a:t>
            </a:r>
            <a:endParaRPr lang="en-US" sz="1800" dirty="0" smtClean="0"/>
          </a:p>
          <a:p>
            <a:pPr lvl="1"/>
            <a:r>
              <a:rPr lang="en-US" sz="1400" dirty="0" smtClean="0"/>
              <a:t>BG 2.13</a:t>
            </a:r>
          </a:p>
          <a:p>
            <a:pPr lvl="1"/>
            <a:r>
              <a:rPr lang="en-US" sz="1400" dirty="0" smtClean="0"/>
              <a:t>Nectar of Instruction verse 1</a:t>
            </a:r>
            <a:endParaRPr lang="en-US" sz="1400" dirty="0" smtClean="0"/>
          </a:p>
          <a:p>
            <a:r>
              <a:rPr lang="en-US" sz="1800" dirty="0" smtClean="0"/>
              <a:t>Excessive attachment to family obstructs self realization</a:t>
            </a:r>
          </a:p>
          <a:p>
            <a:r>
              <a:rPr lang="en-US" sz="1800" dirty="0" smtClean="0"/>
              <a:t>This is the beginning stage of renunciation</a:t>
            </a:r>
          </a:p>
          <a:p>
            <a:pPr lvl="1"/>
            <a:r>
              <a:rPr lang="en-US" sz="1400" dirty="0" smtClean="0"/>
              <a:t>Based on frustrated life</a:t>
            </a:r>
          </a:p>
          <a:p>
            <a:pPr lvl="1"/>
            <a:r>
              <a:rPr lang="en-US" sz="1400" dirty="0" smtClean="0"/>
              <a:t>Can be sustained only be development of Devotional service</a:t>
            </a:r>
          </a:p>
          <a:p>
            <a:r>
              <a:rPr lang="en-US" sz="1800" dirty="0" smtClean="0"/>
              <a:t>Association with sadhus </a:t>
            </a:r>
            <a:r>
              <a:rPr lang="en-US" sz="1800" dirty="0" smtClean="0">
                <a:sym typeface="Wingdings" pitchFamily="2" charset="2"/>
              </a:rPr>
              <a:t></a:t>
            </a:r>
            <a:r>
              <a:rPr lang="en-US" sz="1800" dirty="0" smtClean="0"/>
              <a:t> devotional service </a:t>
            </a:r>
            <a:r>
              <a:rPr lang="en-US" sz="1800" dirty="0" smtClean="0">
                <a:sym typeface="Wingdings" pitchFamily="2" charset="2"/>
              </a:rPr>
              <a:t></a:t>
            </a:r>
            <a:r>
              <a:rPr lang="en-US" sz="1800" dirty="0" smtClean="0"/>
              <a:t> surrender </a:t>
            </a:r>
            <a:endParaRPr lang="en-US" sz="1800" dirty="0"/>
          </a:p>
        </p:txBody>
      </p:sp>
    </p:spTree>
    <p:extLst>
      <p:ext uri="{BB962C8B-B14F-4D97-AF65-F5344CB8AC3E}">
        <p14:creationId xmlns:p14="http://schemas.microsoft.com/office/powerpoint/2010/main" val="1599842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1447800" y="1066800"/>
            <a:ext cx="6705600" cy="4191000"/>
          </a:xfrm>
        </p:spPr>
        <p:txBody>
          <a:bodyPr/>
          <a:lstStyle/>
          <a:p>
            <a:r>
              <a:rPr lang="en-US" sz="1800" dirty="0" smtClean="0"/>
              <a:t>Applicable to everyone</a:t>
            </a:r>
          </a:p>
          <a:p>
            <a:pPr lvl="1"/>
            <a:r>
              <a:rPr lang="en-US" sz="1600" dirty="0" smtClean="0"/>
              <a:t>Vidura did not need to instruct Maharaj Yudhishtir</a:t>
            </a:r>
          </a:p>
          <a:p>
            <a:r>
              <a:rPr lang="en-US" sz="1800" dirty="0" smtClean="0"/>
              <a:t>Sarcastic cut from the sadhu’s sword – king</a:t>
            </a:r>
          </a:p>
          <a:p>
            <a:pPr lvl="1"/>
            <a:r>
              <a:rPr lang="en-US" sz="1600" dirty="0" smtClean="0"/>
              <a:t>No one is a king in material world</a:t>
            </a:r>
            <a:endParaRPr lang="en-US" sz="1800" dirty="0" smtClean="0"/>
          </a:p>
          <a:p>
            <a:r>
              <a:rPr lang="en-US" sz="1800" dirty="0" smtClean="0"/>
              <a:t>Fear due to happiness in false shelter</a:t>
            </a:r>
          </a:p>
          <a:p>
            <a:r>
              <a:rPr lang="en-US" sz="1800" dirty="0" smtClean="0"/>
              <a:t>Time is compared to snake</a:t>
            </a:r>
          </a:p>
          <a:p>
            <a:r>
              <a:rPr lang="en-US" sz="1800" dirty="0" smtClean="0"/>
              <a:t>Vidura acted like a surgeon</a:t>
            </a:r>
          </a:p>
          <a:p>
            <a:pPr lvl="1"/>
            <a:r>
              <a:rPr lang="en-US" sz="1600" dirty="0" smtClean="0"/>
              <a:t>Cut through Dhrtarastra’s illusory sense of security</a:t>
            </a:r>
          </a:p>
          <a:p>
            <a:r>
              <a:rPr lang="en-US" sz="1800" dirty="0" smtClean="0"/>
              <a:t>Afraid to face death</a:t>
            </a:r>
          </a:p>
          <a:p>
            <a:pPr lvl="1"/>
            <a:r>
              <a:rPr lang="en-US" sz="1600" dirty="0" smtClean="0"/>
              <a:t>Surround with comforts</a:t>
            </a:r>
          </a:p>
          <a:p>
            <a:r>
              <a:rPr lang="en-US" sz="1800" dirty="0" smtClean="0"/>
              <a:t>Fearful situation – dying without getting spiritual </a:t>
            </a:r>
            <a:r>
              <a:rPr lang="en-US" sz="1800" dirty="0" smtClean="0"/>
              <a:t>knowledge</a:t>
            </a:r>
            <a:endParaRPr lang="en-US" sz="1800" dirty="0"/>
          </a:p>
        </p:txBody>
      </p:sp>
      <p:sp>
        <p:nvSpPr>
          <p:cNvPr id="17412" name="Rectangle 4"/>
          <p:cNvSpPr>
            <a:spLocks noGrp="1" noChangeArrowheads="1"/>
          </p:cNvSpPr>
          <p:nvPr>
            <p:ph type="title"/>
          </p:nvPr>
        </p:nvSpPr>
        <p:spPr/>
        <p:txBody>
          <a:bodyPr/>
          <a:lstStyle/>
          <a:p>
            <a:r>
              <a:rPr lang="en-US" sz="4000" dirty="0" smtClean="0"/>
              <a:t>Important points</a:t>
            </a:r>
            <a:endParaRPr lang="ru-RU" sz="4000" dirty="0"/>
          </a:p>
        </p:txBody>
      </p:sp>
    </p:spTree>
    <p:extLst>
      <p:ext uri="{BB962C8B-B14F-4D97-AF65-F5344CB8AC3E}">
        <p14:creationId xmlns:p14="http://schemas.microsoft.com/office/powerpoint/2010/main" val="266925984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1.13.27</a:t>
            </a:r>
            <a:endParaRPr lang="en-US" dirty="0"/>
          </a:p>
        </p:txBody>
      </p:sp>
      <p:sp>
        <p:nvSpPr>
          <p:cNvPr id="3" name="Content Placeholder 2"/>
          <p:cNvSpPr>
            <a:spLocks noGrp="1"/>
          </p:cNvSpPr>
          <p:nvPr>
            <p:ph idx="1"/>
          </p:nvPr>
        </p:nvSpPr>
        <p:spPr/>
        <p:txBody>
          <a:bodyPr/>
          <a:lstStyle/>
          <a:p>
            <a:pPr marL="0" indent="0" algn="ctr">
              <a:buNone/>
            </a:pPr>
            <a:r>
              <a:rPr lang="vi-VN" sz="2000" dirty="0"/>
              <a:t>yaḥ svakāt parato veha</a:t>
            </a:r>
          </a:p>
          <a:p>
            <a:pPr marL="0" indent="0" algn="ctr">
              <a:buNone/>
            </a:pPr>
            <a:r>
              <a:rPr lang="vi-VN" sz="2000" dirty="0"/>
              <a:t>jāta-nirveda ātmavān</a:t>
            </a:r>
          </a:p>
          <a:p>
            <a:pPr marL="0" indent="0" algn="ctr">
              <a:buNone/>
            </a:pPr>
            <a:r>
              <a:rPr lang="vi-VN" sz="2000" dirty="0"/>
              <a:t>hṛdi kṛtvā hariḿ gehāt</a:t>
            </a:r>
          </a:p>
          <a:p>
            <a:pPr marL="0" indent="0" algn="ctr">
              <a:buNone/>
            </a:pPr>
            <a:r>
              <a:rPr lang="vi-VN" sz="2000" dirty="0"/>
              <a:t>pravrajet sa narottamaḥ</a:t>
            </a:r>
          </a:p>
          <a:p>
            <a:pPr marL="0" indent="0">
              <a:buNone/>
            </a:pPr>
            <a:endParaRPr lang="en-US" sz="2000" dirty="0" smtClean="0"/>
          </a:p>
          <a:p>
            <a:pPr marL="0" indent="0" algn="just">
              <a:buNone/>
            </a:pPr>
            <a:r>
              <a:rPr lang="en-US" sz="2000" dirty="0" smtClean="0"/>
              <a:t>He </a:t>
            </a:r>
            <a:r>
              <a:rPr lang="en-US" sz="2000" dirty="0"/>
              <a:t>is certainly a </a:t>
            </a:r>
            <a:r>
              <a:rPr lang="en-US" sz="2000" dirty="0">
                <a:solidFill>
                  <a:srgbClr val="FF0000"/>
                </a:solidFill>
              </a:rPr>
              <a:t>first-class man </a:t>
            </a:r>
            <a:r>
              <a:rPr lang="en-US" sz="2000" dirty="0"/>
              <a:t>who awakens and understands, either by himself or from others, the falsity and misery of this material world and thus leaves home and depends fully on the Personality of Godhead residing within his heart.</a:t>
            </a:r>
          </a:p>
          <a:p>
            <a:pPr marL="0" indent="0">
              <a:buNone/>
            </a:pPr>
            <a:endParaRPr lang="en-US" sz="2000" dirty="0"/>
          </a:p>
        </p:txBody>
      </p:sp>
    </p:spTree>
    <p:extLst>
      <p:ext uri="{BB962C8B-B14F-4D97-AF65-F5344CB8AC3E}">
        <p14:creationId xmlns:p14="http://schemas.microsoft.com/office/powerpoint/2010/main" val="1100740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Points</a:t>
            </a:r>
            <a:endParaRPr lang="en-US" dirty="0"/>
          </a:p>
        </p:txBody>
      </p:sp>
      <p:sp>
        <p:nvSpPr>
          <p:cNvPr id="3" name="Content Placeholder 2"/>
          <p:cNvSpPr>
            <a:spLocks noGrp="1"/>
          </p:cNvSpPr>
          <p:nvPr>
            <p:ph idx="1"/>
          </p:nvPr>
        </p:nvSpPr>
        <p:spPr/>
        <p:txBody>
          <a:bodyPr/>
          <a:lstStyle/>
          <a:p>
            <a:r>
              <a:rPr lang="en-US" sz="1800" dirty="0" smtClean="0"/>
              <a:t>The three classes of transcendentalists</a:t>
            </a:r>
          </a:p>
          <a:p>
            <a:pPr lvl="1"/>
            <a:r>
              <a:rPr lang="en-US" sz="1400" dirty="0" err="1" smtClean="0"/>
              <a:t>Dhira</a:t>
            </a:r>
            <a:r>
              <a:rPr lang="en-US" sz="1400" dirty="0" smtClean="0"/>
              <a:t>, </a:t>
            </a:r>
            <a:r>
              <a:rPr lang="en-US" sz="1400" dirty="0" err="1" smtClean="0"/>
              <a:t>sannyasi</a:t>
            </a:r>
            <a:r>
              <a:rPr lang="en-US" sz="1400" dirty="0" smtClean="0"/>
              <a:t>, </a:t>
            </a:r>
            <a:r>
              <a:rPr lang="en-US" sz="1400" dirty="0" err="1" smtClean="0"/>
              <a:t>narottama</a:t>
            </a:r>
            <a:endParaRPr lang="en-US" sz="1400" dirty="0" smtClean="0"/>
          </a:p>
          <a:p>
            <a:r>
              <a:rPr lang="en-US" sz="1800" dirty="0" smtClean="0"/>
              <a:t>Perfection – becoming </a:t>
            </a:r>
            <a:r>
              <a:rPr lang="en-US" sz="1800" dirty="0" err="1" smtClean="0"/>
              <a:t>narottama</a:t>
            </a:r>
            <a:endParaRPr lang="en-US" sz="1800" dirty="0" smtClean="0"/>
          </a:p>
          <a:p>
            <a:pPr lvl="1"/>
            <a:r>
              <a:rPr lang="en-US" sz="1400" dirty="0" smtClean="0"/>
              <a:t>This is taught by </a:t>
            </a:r>
            <a:r>
              <a:rPr lang="en-US" sz="1400" dirty="0" err="1" smtClean="0"/>
              <a:t>Srimad</a:t>
            </a:r>
            <a:r>
              <a:rPr lang="en-US" sz="1400" dirty="0" smtClean="0"/>
              <a:t> </a:t>
            </a:r>
            <a:r>
              <a:rPr lang="en-US" sz="1400" dirty="0" err="1" smtClean="0"/>
              <a:t>Bhagavatam</a:t>
            </a:r>
            <a:endParaRPr lang="en-US" sz="1400" dirty="0" smtClean="0"/>
          </a:p>
          <a:p>
            <a:r>
              <a:rPr lang="en-US" sz="1800" dirty="0" smtClean="0"/>
              <a:t>Can be </a:t>
            </a:r>
            <a:r>
              <a:rPr lang="en-US" sz="1800" dirty="0" err="1" smtClean="0"/>
              <a:t>practised</a:t>
            </a:r>
            <a:r>
              <a:rPr lang="en-US" sz="1800" dirty="0" smtClean="0"/>
              <a:t> at home</a:t>
            </a:r>
          </a:p>
          <a:p>
            <a:r>
              <a:rPr lang="en-US" sz="1800" dirty="0" smtClean="0"/>
              <a:t>Desiring material benefits </a:t>
            </a:r>
            <a:r>
              <a:rPr lang="en-US" sz="1800" dirty="0" smtClean="0">
                <a:sym typeface="Wingdings" pitchFamily="2" charset="2"/>
              </a:rPr>
              <a:t></a:t>
            </a:r>
            <a:r>
              <a:rPr lang="en-US" sz="1800" dirty="0" smtClean="0"/>
              <a:t> cannot become </a:t>
            </a:r>
            <a:r>
              <a:rPr lang="en-US" sz="1800" dirty="0" err="1" smtClean="0"/>
              <a:t>narottama</a:t>
            </a:r>
            <a:endParaRPr lang="en-US" sz="1800" dirty="0" smtClean="0"/>
          </a:p>
          <a:p>
            <a:r>
              <a:rPr lang="en-US" sz="1800" dirty="0" smtClean="0"/>
              <a:t>Eligibility for devotional service </a:t>
            </a:r>
            <a:r>
              <a:rPr lang="en-US" sz="1800" dirty="0" smtClean="0">
                <a:sym typeface="Wingdings" pitchFamily="2" charset="2"/>
              </a:rPr>
              <a:t> sincerity</a:t>
            </a:r>
            <a:endParaRPr lang="en-US" sz="1800" dirty="0" smtClean="0"/>
          </a:p>
          <a:p>
            <a:endParaRPr lang="en-US" sz="1800" dirty="0"/>
          </a:p>
        </p:txBody>
      </p:sp>
    </p:spTree>
    <p:extLst>
      <p:ext uri="{BB962C8B-B14F-4D97-AF65-F5344CB8AC3E}">
        <p14:creationId xmlns:p14="http://schemas.microsoft.com/office/powerpoint/2010/main" val="1040916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1.18.28</a:t>
            </a:r>
            <a:endParaRPr lang="en-US" dirty="0"/>
          </a:p>
        </p:txBody>
      </p:sp>
      <p:sp>
        <p:nvSpPr>
          <p:cNvPr id="3" name="Content Placeholder 2"/>
          <p:cNvSpPr>
            <a:spLocks noGrp="1"/>
          </p:cNvSpPr>
          <p:nvPr>
            <p:ph idx="1"/>
          </p:nvPr>
        </p:nvSpPr>
        <p:spPr/>
        <p:txBody>
          <a:bodyPr/>
          <a:lstStyle/>
          <a:p>
            <a:pPr marL="0" indent="0" algn="ctr">
              <a:buNone/>
            </a:pPr>
            <a:r>
              <a:rPr lang="vi-VN" sz="2000" dirty="0"/>
              <a:t>athodīcīḿ diśaḿ yātu</a:t>
            </a:r>
          </a:p>
          <a:p>
            <a:pPr marL="0" indent="0" algn="ctr">
              <a:buNone/>
            </a:pPr>
            <a:r>
              <a:rPr lang="vi-VN" sz="2000" dirty="0"/>
              <a:t>svair ajñāta-gatir bhavān</a:t>
            </a:r>
          </a:p>
          <a:p>
            <a:pPr marL="0" indent="0" algn="ctr">
              <a:buNone/>
            </a:pPr>
            <a:r>
              <a:rPr lang="vi-VN" sz="2000" dirty="0"/>
              <a:t>ito 'rvāk prāyaśaḥ kālaḥ</a:t>
            </a:r>
          </a:p>
          <a:p>
            <a:pPr marL="0" indent="0" algn="ctr">
              <a:buNone/>
            </a:pPr>
            <a:r>
              <a:rPr lang="vi-VN" sz="2000" dirty="0"/>
              <a:t>puḿsāḿ guṇa-vikarṣaṇaḥ</a:t>
            </a:r>
          </a:p>
          <a:p>
            <a:pPr marL="0" indent="0">
              <a:buNone/>
            </a:pPr>
            <a:endParaRPr lang="en-US" sz="2000" dirty="0" smtClean="0"/>
          </a:p>
          <a:p>
            <a:pPr marL="0" indent="0">
              <a:buNone/>
            </a:pPr>
            <a:endParaRPr lang="en-US" sz="2000" dirty="0"/>
          </a:p>
          <a:p>
            <a:pPr marL="0" indent="0" algn="just">
              <a:buNone/>
            </a:pPr>
            <a:r>
              <a:rPr lang="en-US" sz="2000" dirty="0"/>
              <a:t>Please, therefore, leave for the North immediately, without letting your relatives know, for soon that time will approach which will diminish the good qualities of men.</a:t>
            </a:r>
          </a:p>
          <a:p>
            <a:pPr marL="0" indent="0">
              <a:buNone/>
            </a:pPr>
            <a:endParaRPr lang="en-US" sz="2000" dirty="0"/>
          </a:p>
        </p:txBody>
      </p:sp>
    </p:spTree>
    <p:extLst>
      <p:ext uri="{BB962C8B-B14F-4D97-AF65-F5344CB8AC3E}">
        <p14:creationId xmlns:p14="http://schemas.microsoft.com/office/powerpoint/2010/main" val="4021079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Points</a:t>
            </a:r>
            <a:endParaRPr lang="en-US" dirty="0"/>
          </a:p>
        </p:txBody>
      </p:sp>
      <p:sp>
        <p:nvSpPr>
          <p:cNvPr id="3" name="Content Placeholder 2"/>
          <p:cNvSpPr>
            <a:spLocks noGrp="1"/>
          </p:cNvSpPr>
          <p:nvPr>
            <p:ph idx="1"/>
          </p:nvPr>
        </p:nvSpPr>
        <p:spPr/>
        <p:txBody>
          <a:bodyPr/>
          <a:lstStyle/>
          <a:p>
            <a:r>
              <a:rPr lang="en-US" sz="2000" dirty="0" smtClean="0"/>
              <a:t>Effects of Kali Yuga</a:t>
            </a:r>
          </a:p>
          <a:p>
            <a:pPr lvl="1"/>
            <a:r>
              <a:rPr lang="en-US" sz="1600" dirty="0"/>
              <a:t>d</a:t>
            </a:r>
            <a:r>
              <a:rPr lang="en-US" sz="1600" dirty="0" smtClean="0"/>
              <a:t>eteriorates the good qualities</a:t>
            </a:r>
          </a:p>
          <a:p>
            <a:pPr lvl="1"/>
            <a:r>
              <a:rPr lang="en-US" sz="1600" dirty="0" err="1" smtClean="0"/>
              <a:t>Vidura’s</a:t>
            </a:r>
            <a:r>
              <a:rPr lang="en-US" sz="1600" dirty="0" smtClean="0"/>
              <a:t> instructions would fade away</a:t>
            </a:r>
          </a:p>
          <a:p>
            <a:r>
              <a:rPr lang="en-US" sz="2000" dirty="0" smtClean="0"/>
              <a:t>How to go from </a:t>
            </a:r>
            <a:r>
              <a:rPr lang="en-US" sz="2000" dirty="0" err="1" smtClean="0"/>
              <a:t>dhira</a:t>
            </a:r>
            <a:r>
              <a:rPr lang="en-US" sz="2000" dirty="0" smtClean="0"/>
              <a:t> to </a:t>
            </a:r>
            <a:r>
              <a:rPr lang="en-US" sz="2000" dirty="0" err="1" smtClean="0"/>
              <a:t>narottama</a:t>
            </a:r>
            <a:r>
              <a:rPr lang="en-US" sz="2000" dirty="0" smtClean="0"/>
              <a:t> ?</a:t>
            </a:r>
          </a:p>
          <a:p>
            <a:pPr lvl="1"/>
            <a:r>
              <a:rPr lang="en-US" sz="1600" dirty="0" smtClean="0"/>
              <a:t>Persistent endeavor</a:t>
            </a:r>
          </a:p>
          <a:p>
            <a:r>
              <a:rPr lang="en-US" sz="2000" dirty="0" err="1"/>
              <a:t>Vidura</a:t>
            </a:r>
            <a:r>
              <a:rPr lang="en-US" sz="2000" dirty="0"/>
              <a:t> advised </a:t>
            </a:r>
            <a:r>
              <a:rPr lang="en-US" sz="2000" dirty="0" err="1"/>
              <a:t>Dhrtarastra</a:t>
            </a:r>
            <a:r>
              <a:rPr lang="en-US" sz="2000" dirty="0"/>
              <a:t> to </a:t>
            </a:r>
            <a:r>
              <a:rPr lang="en-US" sz="2000" dirty="0" smtClean="0"/>
              <a:t>at least </a:t>
            </a:r>
            <a:r>
              <a:rPr lang="en-US" sz="2000" dirty="0"/>
              <a:t>become </a:t>
            </a:r>
            <a:r>
              <a:rPr lang="en-US" sz="2000" dirty="0" err="1"/>
              <a:t>dhira</a:t>
            </a:r>
            <a:endParaRPr lang="en-US" sz="2000" dirty="0"/>
          </a:p>
          <a:p>
            <a:endParaRPr lang="en-US" sz="2000" dirty="0" smtClean="0"/>
          </a:p>
          <a:p>
            <a:endParaRPr lang="en-US" sz="2000" dirty="0"/>
          </a:p>
        </p:txBody>
      </p:sp>
    </p:spTree>
    <p:extLst>
      <p:ext uri="{BB962C8B-B14F-4D97-AF65-F5344CB8AC3E}">
        <p14:creationId xmlns:p14="http://schemas.microsoft.com/office/powerpoint/2010/main" val="7453411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home</a:t>
            </a:r>
            <a:endParaRPr lang="en-US" dirty="0"/>
          </a:p>
        </p:txBody>
      </p:sp>
      <p:sp>
        <p:nvSpPr>
          <p:cNvPr id="3" name="Content Placeholder 2"/>
          <p:cNvSpPr>
            <a:spLocks noGrp="1"/>
          </p:cNvSpPr>
          <p:nvPr>
            <p:ph idx="1"/>
          </p:nvPr>
        </p:nvSpPr>
        <p:spPr/>
        <p:txBody>
          <a:bodyPr/>
          <a:lstStyle/>
          <a:p>
            <a:r>
              <a:rPr lang="en-US" sz="2000" dirty="0" smtClean="0"/>
              <a:t>Prepare for death</a:t>
            </a:r>
          </a:p>
          <a:p>
            <a:pPr lvl="1"/>
            <a:r>
              <a:rPr lang="en-US" sz="1600" dirty="0" err="1" smtClean="0"/>
              <a:t>Prahlad</a:t>
            </a:r>
            <a:r>
              <a:rPr lang="en-US" sz="1600" dirty="0" smtClean="0"/>
              <a:t> </a:t>
            </a:r>
            <a:r>
              <a:rPr lang="en-US" sz="1600" dirty="0" err="1" smtClean="0"/>
              <a:t>Maharaj</a:t>
            </a:r>
            <a:r>
              <a:rPr lang="en-US" sz="1600" dirty="0" smtClean="0"/>
              <a:t> (from very childhood)</a:t>
            </a:r>
          </a:p>
          <a:p>
            <a:pPr lvl="1"/>
            <a:r>
              <a:rPr lang="en-US" sz="1600" dirty="0" smtClean="0"/>
              <a:t>Take complete shelter of </a:t>
            </a:r>
            <a:r>
              <a:rPr lang="en-US" sz="1600" dirty="0" err="1" smtClean="0"/>
              <a:t>Krsna</a:t>
            </a:r>
            <a:r>
              <a:rPr lang="en-US" sz="1600" dirty="0" smtClean="0"/>
              <a:t> through hearing, chanting</a:t>
            </a:r>
            <a:endParaRPr lang="en-US" sz="2000" dirty="0" smtClean="0"/>
          </a:p>
          <a:p>
            <a:r>
              <a:rPr lang="en-US" sz="2000" dirty="0" smtClean="0"/>
              <a:t>Have </a:t>
            </a:r>
            <a:r>
              <a:rPr lang="en-US" sz="2000" dirty="0" err="1" smtClean="0"/>
              <a:t>Krsna</a:t>
            </a:r>
            <a:r>
              <a:rPr lang="en-US" sz="2000" dirty="0" smtClean="0"/>
              <a:t> as the center of our relationship with family members</a:t>
            </a:r>
          </a:p>
          <a:p>
            <a:r>
              <a:rPr lang="en-US" sz="2000" dirty="0" smtClean="0"/>
              <a:t>Don’t depend on family members, instead depend on Krishna for protection</a:t>
            </a:r>
          </a:p>
          <a:p>
            <a:r>
              <a:rPr lang="en-US" sz="2000" dirty="0" smtClean="0"/>
              <a:t>Give instructions according to the </a:t>
            </a:r>
            <a:r>
              <a:rPr lang="en-US" sz="2000" dirty="0" smtClean="0"/>
              <a:t>receptivity </a:t>
            </a:r>
            <a:r>
              <a:rPr lang="en-US" sz="2000" dirty="0" smtClean="0"/>
              <a:t>of the </a:t>
            </a:r>
            <a:r>
              <a:rPr lang="en-US" sz="2000" dirty="0" smtClean="0"/>
              <a:t>audience</a:t>
            </a:r>
          </a:p>
          <a:p>
            <a:r>
              <a:rPr lang="en-US" sz="2000" dirty="0" smtClean="0"/>
              <a:t>Potency of our preaching depends on our purity (</a:t>
            </a:r>
            <a:r>
              <a:rPr lang="en-US" sz="2000" dirty="0" err="1" smtClean="0"/>
              <a:t>sadhana</a:t>
            </a:r>
            <a:r>
              <a:rPr lang="en-US" sz="2000" dirty="0" smtClean="0"/>
              <a:t>)</a:t>
            </a:r>
            <a:endParaRPr lang="en-US" sz="2000" dirty="0" smtClean="0"/>
          </a:p>
        </p:txBody>
      </p:sp>
    </p:spTree>
    <p:extLst>
      <p:ext uri="{BB962C8B-B14F-4D97-AF65-F5344CB8AC3E}">
        <p14:creationId xmlns:p14="http://schemas.microsoft.com/office/powerpoint/2010/main" val="18426213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sz="2000" dirty="0" smtClean="0"/>
              <a:t>HG </a:t>
            </a:r>
            <a:r>
              <a:rPr lang="en-US" sz="2000" dirty="0" err="1" smtClean="0"/>
              <a:t>Bhurijana</a:t>
            </a:r>
            <a:r>
              <a:rPr lang="en-US" sz="2000" dirty="0" smtClean="0"/>
              <a:t> </a:t>
            </a:r>
            <a:r>
              <a:rPr lang="en-US" sz="2000" dirty="0" err="1" smtClean="0"/>
              <a:t>Prabhu’s</a:t>
            </a:r>
            <a:r>
              <a:rPr lang="en-US" sz="2000" dirty="0" smtClean="0"/>
              <a:t> lecture</a:t>
            </a:r>
          </a:p>
          <a:p>
            <a:r>
              <a:rPr lang="en-US" sz="2000" dirty="0" smtClean="0"/>
              <a:t>HH </a:t>
            </a:r>
            <a:r>
              <a:rPr lang="en-US" sz="2000" dirty="0" err="1" smtClean="0"/>
              <a:t>Romapada</a:t>
            </a:r>
            <a:r>
              <a:rPr lang="en-US" sz="2000" dirty="0" smtClean="0"/>
              <a:t> Maharaja’s lectures</a:t>
            </a:r>
            <a:endParaRPr lang="en-US" sz="2000" dirty="0"/>
          </a:p>
        </p:txBody>
      </p:sp>
    </p:spTree>
    <p:extLst>
      <p:ext uri="{BB962C8B-B14F-4D97-AF65-F5344CB8AC3E}">
        <p14:creationId xmlns:p14="http://schemas.microsoft.com/office/powerpoint/2010/main" val="1560575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 2.1.4 purport</a:t>
            </a:r>
            <a:endParaRPr lang="en-US" dirty="0"/>
          </a:p>
        </p:txBody>
      </p:sp>
      <p:sp>
        <p:nvSpPr>
          <p:cNvPr id="3" name="Content Placeholder 2"/>
          <p:cNvSpPr>
            <a:spLocks noGrp="1"/>
          </p:cNvSpPr>
          <p:nvPr>
            <p:ph idx="1"/>
          </p:nvPr>
        </p:nvSpPr>
        <p:spPr/>
        <p:txBody>
          <a:bodyPr/>
          <a:lstStyle/>
          <a:p>
            <a:pPr marL="0" indent="0">
              <a:buNone/>
            </a:pPr>
            <a:endParaRPr lang="en-US" sz="1800" dirty="0" smtClean="0"/>
          </a:p>
          <a:p>
            <a:pPr marL="0" indent="0">
              <a:buNone/>
            </a:pPr>
            <a:endParaRPr lang="en-US" sz="1800" dirty="0"/>
          </a:p>
          <a:p>
            <a:pPr marL="0" indent="0">
              <a:buNone/>
            </a:pPr>
            <a:endParaRPr lang="en-US" sz="1800" dirty="0" smtClean="0"/>
          </a:p>
          <a:p>
            <a:pPr marL="0" indent="0">
              <a:buNone/>
            </a:pPr>
            <a:r>
              <a:rPr lang="en-US" sz="2000" dirty="0" smtClean="0"/>
              <a:t>Persons devoid of </a:t>
            </a:r>
            <a:r>
              <a:rPr lang="en-US" sz="2000" dirty="0" err="1" smtClean="0"/>
              <a:t>atma-tattva</a:t>
            </a:r>
            <a:r>
              <a:rPr lang="en-US" sz="2000" dirty="0" smtClean="0"/>
              <a:t> do not inquire into the problems of life, being too attached to the </a:t>
            </a:r>
            <a:r>
              <a:rPr lang="en-US" sz="2000" dirty="0" smtClean="0">
                <a:solidFill>
                  <a:srgbClr val="FF0000"/>
                </a:solidFill>
              </a:rPr>
              <a:t>fallible </a:t>
            </a:r>
            <a:r>
              <a:rPr lang="en-US" sz="2000" dirty="0" smtClean="0"/>
              <a:t>soldiers like the body, children and wife. Although sufficiently experienced, they still do not see their inevitable destruction.</a:t>
            </a:r>
            <a:endParaRPr lang="en-US" sz="2000" dirty="0"/>
          </a:p>
        </p:txBody>
      </p:sp>
    </p:spTree>
    <p:extLst>
      <p:ext uri="{BB962C8B-B14F-4D97-AF65-F5344CB8AC3E}">
        <p14:creationId xmlns:p14="http://schemas.microsoft.com/office/powerpoint/2010/main" val="29624529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1295400" y="1752600"/>
            <a:ext cx="6838950" cy="4073525"/>
          </a:xfrm>
        </p:spPr>
        <p:txBody>
          <a:bodyPr/>
          <a:lstStyle/>
          <a:p>
            <a:pPr marL="64008" indent="0">
              <a:buNone/>
            </a:pPr>
            <a:r>
              <a:rPr lang="en-US" sz="1800" dirty="0" smtClean="0"/>
              <a:t>In the next life, persons who are too much attached to family comforts are generally awarded lower species of life on account of sinful acts performed during a long duration of sinful life, and thus all the energy of the human life is spoiled. In order to be saved from the danger of spoiling the human form of life and being attached to unreal things, </a:t>
            </a:r>
            <a:r>
              <a:rPr lang="en-US" sz="1800" dirty="0" smtClean="0">
                <a:solidFill>
                  <a:srgbClr val="FF0000"/>
                </a:solidFill>
              </a:rPr>
              <a:t>one must take warning of death at the age of fifty, if not earlier</a:t>
            </a:r>
            <a:r>
              <a:rPr lang="en-US" sz="1800" dirty="0" smtClean="0"/>
              <a:t>… The holy places all over the world are meant for the residential purposes of retired persons getting ready for a better next life. Intelligent persons must go there at the end of life, and for that matter, after fifty years of age, to live a life of spiritual regeneration for the sake of being freed from family attachment, which is considered to be the shackle of material life. </a:t>
            </a:r>
          </a:p>
          <a:p>
            <a:endParaRPr lang="en-US" sz="1800" dirty="0" smtClean="0"/>
          </a:p>
          <a:p>
            <a:pPr marL="0" indent="0">
              <a:lnSpc>
                <a:spcPct val="80000"/>
              </a:lnSpc>
              <a:buNone/>
            </a:pPr>
            <a:endParaRPr lang="en-US" sz="1800" dirty="0"/>
          </a:p>
        </p:txBody>
      </p:sp>
      <p:sp>
        <p:nvSpPr>
          <p:cNvPr id="17412" name="Rectangle 4"/>
          <p:cNvSpPr>
            <a:spLocks noGrp="1" noChangeArrowheads="1"/>
          </p:cNvSpPr>
          <p:nvPr>
            <p:ph type="title"/>
          </p:nvPr>
        </p:nvSpPr>
        <p:spPr/>
        <p:txBody>
          <a:bodyPr/>
          <a:lstStyle/>
          <a:p>
            <a:r>
              <a:rPr lang="en-US" sz="4000" dirty="0" smtClean="0"/>
              <a:t>SB 2.1.16 purport</a:t>
            </a:r>
            <a:endParaRPr lang="ru-RU" sz="4000" dirty="0"/>
          </a:p>
        </p:txBody>
      </p:sp>
    </p:spTree>
    <p:extLst>
      <p:ext uri="{BB962C8B-B14F-4D97-AF65-F5344CB8AC3E}">
        <p14:creationId xmlns:p14="http://schemas.microsoft.com/office/powerpoint/2010/main" val="20267433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 11.2.37 purport</a:t>
            </a:r>
            <a:endParaRPr lang="en-US" dirty="0"/>
          </a:p>
        </p:txBody>
      </p:sp>
      <p:sp>
        <p:nvSpPr>
          <p:cNvPr id="3" name="Content Placeholder 2"/>
          <p:cNvSpPr>
            <a:spLocks noGrp="1"/>
          </p:cNvSpPr>
          <p:nvPr>
            <p:ph idx="1"/>
          </p:nvPr>
        </p:nvSpPr>
        <p:spPr/>
        <p:txBody>
          <a:bodyPr/>
          <a:lstStyle/>
          <a:p>
            <a:pPr marL="0" indent="0">
              <a:buNone/>
            </a:pPr>
            <a:r>
              <a:rPr lang="en-US" sz="2000" dirty="0" smtClean="0"/>
              <a:t>	</a:t>
            </a:r>
            <a:r>
              <a:rPr lang="vi-VN" sz="2000" dirty="0" smtClean="0"/>
              <a:t>bhayaḿ dvitīyābhiniveśataḥ syād</a:t>
            </a:r>
          </a:p>
          <a:p>
            <a:pPr marL="0" indent="0">
              <a:buNone/>
            </a:pPr>
            <a:r>
              <a:rPr lang="en-US" sz="2000" dirty="0" smtClean="0"/>
              <a:t>Fear is caused by our absorption in the illusory energy. But those who are free from the illusory energy, those who are confident that they are not the material body, that they are spiritual parts of the Supreme Personality of Godhead, and who are therefore engaged in the transcendental service of the Supreme Godhead, have nothing to fear. </a:t>
            </a:r>
            <a:endParaRPr lang="en-US" sz="2000" dirty="0"/>
          </a:p>
        </p:txBody>
      </p:sp>
    </p:spTree>
    <p:extLst>
      <p:ext uri="{BB962C8B-B14F-4D97-AF65-F5344CB8AC3E}">
        <p14:creationId xmlns:p14="http://schemas.microsoft.com/office/powerpoint/2010/main" val="50772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1295400" y="1752600"/>
            <a:ext cx="6838950" cy="4073525"/>
          </a:xfrm>
        </p:spPr>
        <p:txBody>
          <a:bodyPr/>
          <a:lstStyle/>
          <a:p>
            <a:pPr marL="64008" indent="0">
              <a:buNone/>
            </a:pPr>
            <a:r>
              <a:rPr lang="en-US" sz="1800" dirty="0" smtClean="0"/>
              <a:t>The material existence of our present status is full of fear. Out of the four problems of material existence, namely the food problem, the shelter problem, the fear problem and the mating problem, the fear problem gives us more trouble than the others. We are always fearful due to our ignorance of the next problem. The whole material existence is full of problems, and thus </a:t>
            </a:r>
            <a:r>
              <a:rPr lang="en-US" sz="1800" dirty="0" smtClean="0">
                <a:solidFill>
                  <a:srgbClr val="FF0000"/>
                </a:solidFill>
              </a:rPr>
              <a:t>the fear problem is always prominent</a:t>
            </a:r>
            <a:r>
              <a:rPr lang="en-US" sz="1800" dirty="0" smtClean="0"/>
              <a:t>. This is due to our association with the illusory energy of the Lord, known as maya or external energy, yet all fear is vanished as soon as there is the sound of the Lord, represented by His holy name, as it was sounded by Lord Sri Caitanya Mahaprabhu</a:t>
            </a:r>
          </a:p>
          <a:p>
            <a:pPr marL="0" indent="0">
              <a:buNone/>
            </a:pPr>
            <a:endParaRPr lang="en-US" sz="1800" dirty="0" smtClean="0"/>
          </a:p>
          <a:p>
            <a:pPr marL="0" indent="0">
              <a:lnSpc>
                <a:spcPct val="80000"/>
              </a:lnSpc>
              <a:buNone/>
            </a:pPr>
            <a:endParaRPr lang="en-US" sz="1800" dirty="0"/>
          </a:p>
        </p:txBody>
      </p:sp>
      <p:sp>
        <p:nvSpPr>
          <p:cNvPr id="17412" name="Rectangle 4"/>
          <p:cNvSpPr>
            <a:spLocks noGrp="1" noChangeArrowheads="1"/>
          </p:cNvSpPr>
          <p:nvPr>
            <p:ph type="title"/>
          </p:nvPr>
        </p:nvSpPr>
        <p:spPr/>
        <p:txBody>
          <a:bodyPr/>
          <a:lstStyle/>
          <a:p>
            <a:r>
              <a:rPr lang="en-US" sz="4000" dirty="0" smtClean="0"/>
              <a:t>SB 1.11.3 purport</a:t>
            </a:r>
            <a:endParaRPr lang="ru-RU" sz="4000" dirty="0"/>
          </a:p>
        </p:txBody>
      </p:sp>
    </p:spTree>
    <p:extLst>
      <p:ext uri="{BB962C8B-B14F-4D97-AF65-F5344CB8AC3E}">
        <p14:creationId xmlns:p14="http://schemas.microsoft.com/office/powerpoint/2010/main" val="503065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Srila</a:t>
            </a:r>
            <a:r>
              <a:rPr lang="en-US" dirty="0" smtClean="0"/>
              <a:t> </a:t>
            </a:r>
            <a:r>
              <a:rPr lang="en-US" dirty="0" err="1" smtClean="0"/>
              <a:t>Prabhupada</a:t>
            </a:r>
            <a:r>
              <a:rPr lang="en-US" dirty="0" smtClean="0"/>
              <a:t> </a:t>
            </a:r>
            <a:r>
              <a:rPr lang="en-US" dirty="0" err="1" smtClean="0"/>
              <a:t>uvaca</a:t>
            </a:r>
            <a:endParaRPr lang="en-US" dirty="0"/>
          </a:p>
        </p:txBody>
      </p:sp>
      <p:sp>
        <p:nvSpPr>
          <p:cNvPr id="3" name="Content Placeholder 2"/>
          <p:cNvSpPr>
            <a:spLocks noGrp="1"/>
          </p:cNvSpPr>
          <p:nvPr>
            <p:ph idx="1"/>
          </p:nvPr>
        </p:nvSpPr>
        <p:spPr/>
        <p:txBody>
          <a:bodyPr/>
          <a:lstStyle/>
          <a:p>
            <a:pPr marL="0" indent="0">
              <a:buNone/>
            </a:pPr>
            <a:r>
              <a:rPr lang="en-US" sz="2000" dirty="0" smtClean="0"/>
              <a:t>This Krsna consciousness movement is meant for that purpose, to become </a:t>
            </a:r>
            <a:r>
              <a:rPr lang="en-US" sz="2000" dirty="0" err="1" smtClean="0">
                <a:solidFill>
                  <a:srgbClr val="FF0000"/>
                </a:solidFill>
              </a:rPr>
              <a:t>abhayam</a:t>
            </a:r>
            <a:r>
              <a:rPr lang="en-US" sz="2000" dirty="0" smtClean="0">
                <a:solidFill>
                  <a:srgbClr val="FF0000"/>
                </a:solidFill>
              </a:rPr>
              <a:t>,</a:t>
            </a:r>
            <a:r>
              <a:rPr lang="en-US" sz="2000" dirty="0" smtClean="0"/>
              <a:t> no more fear. Why one should fear? Krsna assures, </a:t>
            </a:r>
            <a:r>
              <a:rPr lang="vi-VN" sz="2000" dirty="0" smtClean="0"/>
              <a:t>kaunteya pratijānīhi</a:t>
            </a:r>
            <a:r>
              <a:rPr lang="en-US" sz="2000" dirty="0" smtClean="0"/>
              <a:t> </a:t>
            </a:r>
            <a:r>
              <a:rPr lang="vi-VN" sz="2000" dirty="0" smtClean="0"/>
              <a:t>na me bhaktaḥ praṇaśyati</a:t>
            </a:r>
            <a:r>
              <a:rPr lang="en-US" sz="2000" dirty="0" smtClean="0"/>
              <a:t> [Bg. 9.31] – </a:t>
            </a:r>
            <a:r>
              <a:rPr lang="en-US" sz="2000" dirty="0" err="1" smtClean="0"/>
              <a:t>Vrindavan</a:t>
            </a:r>
            <a:r>
              <a:rPr lang="en-US" sz="2000" dirty="0" smtClean="0"/>
              <a:t>, 1974</a:t>
            </a:r>
            <a:endParaRPr lang="en-US" dirty="0"/>
          </a:p>
        </p:txBody>
      </p:sp>
    </p:spTree>
    <p:extLst>
      <p:ext uri="{BB962C8B-B14F-4D97-AF65-F5344CB8AC3E}">
        <p14:creationId xmlns:p14="http://schemas.microsoft.com/office/powerpoint/2010/main" val="2973170903"/>
      </p:ext>
    </p:extLst>
  </p:cSld>
  <p:clrMapOvr>
    <a:masterClrMapping/>
  </p:clrMapOvr>
</p:sld>
</file>

<file path=ppt/theme/theme1.xml><?xml version="1.0" encoding="utf-8"?>
<a:theme xmlns:a="http://schemas.openxmlformats.org/drawingml/2006/main" name="powerpoint-template">
  <a:themeElements>
    <a:clrScheme name="powerpoint-template-24 12">
      <a:dk1>
        <a:srgbClr val="4D4D4D"/>
      </a:dk1>
      <a:lt1>
        <a:srgbClr val="FFFFFF"/>
      </a:lt1>
      <a:dk2>
        <a:srgbClr val="4D4D4D"/>
      </a:dk2>
      <a:lt2>
        <a:srgbClr val="888888"/>
      </a:lt2>
      <a:accent1>
        <a:srgbClr val="9E9E9E"/>
      </a:accent1>
      <a:accent2>
        <a:srgbClr val="BEBEBE"/>
      </a:accent2>
      <a:accent3>
        <a:srgbClr val="FFFFFF"/>
      </a:accent3>
      <a:accent4>
        <a:srgbClr val="404040"/>
      </a:accent4>
      <a:accent5>
        <a:srgbClr val="CCCCCC"/>
      </a:accent5>
      <a:accent6>
        <a:srgbClr val="ACACAC"/>
      </a:accent6>
      <a:hlink>
        <a:srgbClr val="FFC901"/>
      </a:hlink>
      <a:folHlink>
        <a:srgbClr val="DDDDDD"/>
      </a:folHlink>
    </a:clrScheme>
    <a:fontScheme name="powerpoint-template-24">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owerpoint-template-24 1">
        <a:dk1>
          <a:srgbClr val="4D4D4D"/>
        </a:dk1>
        <a:lt1>
          <a:srgbClr val="FFFFFF"/>
        </a:lt1>
        <a:dk2>
          <a:srgbClr val="4D4D4D"/>
        </a:dk2>
        <a:lt2>
          <a:srgbClr val="0C209B"/>
        </a:lt2>
        <a:accent1>
          <a:srgbClr val="2167BF"/>
        </a:accent1>
        <a:accent2>
          <a:srgbClr val="C60C0D"/>
        </a:accent2>
        <a:accent3>
          <a:srgbClr val="FFFFFF"/>
        </a:accent3>
        <a:accent4>
          <a:srgbClr val="404040"/>
        </a:accent4>
        <a:accent5>
          <a:srgbClr val="ABB8DC"/>
        </a:accent5>
        <a:accent6>
          <a:srgbClr val="B30A0B"/>
        </a:accent6>
        <a:hlink>
          <a:srgbClr val="4793C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0E0F83"/>
        </a:lt2>
        <a:accent1>
          <a:srgbClr val="4049D2"/>
        </a:accent1>
        <a:accent2>
          <a:srgbClr val="494FD9"/>
        </a:accent2>
        <a:accent3>
          <a:srgbClr val="FFFFFF"/>
        </a:accent3>
        <a:accent4>
          <a:srgbClr val="404040"/>
        </a:accent4>
        <a:accent5>
          <a:srgbClr val="AFB1E5"/>
        </a:accent5>
        <a:accent6>
          <a:srgbClr val="4147C4"/>
        </a:accent6>
        <a:hlink>
          <a:srgbClr val="757DD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4B8ACD"/>
        </a:lt2>
        <a:accent1>
          <a:srgbClr val="5C98C2"/>
        </a:accent1>
        <a:accent2>
          <a:srgbClr val="93BAD6"/>
        </a:accent2>
        <a:accent3>
          <a:srgbClr val="FFFFFF"/>
        </a:accent3>
        <a:accent4>
          <a:srgbClr val="404040"/>
        </a:accent4>
        <a:accent5>
          <a:srgbClr val="B5CADD"/>
        </a:accent5>
        <a:accent6>
          <a:srgbClr val="85A8C2"/>
        </a:accent6>
        <a:hlink>
          <a:srgbClr val="AECDE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114682"/>
        </a:lt2>
        <a:accent1>
          <a:srgbClr val="295B99"/>
        </a:accent1>
        <a:accent2>
          <a:srgbClr val="406DA6"/>
        </a:accent2>
        <a:accent3>
          <a:srgbClr val="FFFFFF"/>
        </a:accent3>
        <a:accent4>
          <a:srgbClr val="404040"/>
        </a:accent4>
        <a:accent5>
          <a:srgbClr val="ACB5CA"/>
        </a:accent5>
        <a:accent6>
          <a:srgbClr val="396296"/>
        </a:accent6>
        <a:hlink>
          <a:srgbClr val="5F84B5"/>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617180"/>
        </a:lt2>
        <a:accent1>
          <a:srgbClr val="85919F"/>
        </a:accent1>
        <a:accent2>
          <a:srgbClr val="96A3AF"/>
        </a:accent2>
        <a:accent3>
          <a:srgbClr val="FFFFFF"/>
        </a:accent3>
        <a:accent4>
          <a:srgbClr val="404040"/>
        </a:accent4>
        <a:accent5>
          <a:srgbClr val="C2C7CD"/>
        </a:accent5>
        <a:accent6>
          <a:srgbClr val="87939E"/>
        </a:accent6>
        <a:hlink>
          <a:srgbClr val="AFB9C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888888"/>
        </a:lt2>
        <a:accent1>
          <a:srgbClr val="9E9E9E"/>
        </a:accent1>
        <a:accent2>
          <a:srgbClr val="BEBEBE"/>
        </a:accent2>
        <a:accent3>
          <a:srgbClr val="FFFFFF"/>
        </a:accent3>
        <a:accent4>
          <a:srgbClr val="404040"/>
        </a:accent4>
        <a:accent5>
          <a:srgbClr val="CCCCCC"/>
        </a:accent5>
        <a:accent6>
          <a:srgbClr val="ACACAC"/>
        </a:accent6>
        <a:hlink>
          <a:srgbClr val="C8C8C8"/>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4D4D4D"/>
        </a:dk1>
        <a:lt1>
          <a:srgbClr val="FFFFFF"/>
        </a:lt1>
        <a:dk2>
          <a:srgbClr val="4D4D4D"/>
        </a:dk2>
        <a:lt2>
          <a:srgbClr val="888888"/>
        </a:lt2>
        <a:accent1>
          <a:srgbClr val="9E9E9E"/>
        </a:accent1>
        <a:accent2>
          <a:srgbClr val="BEBEBE"/>
        </a:accent2>
        <a:accent3>
          <a:srgbClr val="FFFFFF"/>
        </a:accent3>
        <a:accent4>
          <a:srgbClr val="404040"/>
        </a:accent4>
        <a:accent5>
          <a:srgbClr val="CCCCCC"/>
        </a:accent5>
        <a:accent6>
          <a:srgbClr val="ACACAC"/>
        </a:accent6>
        <a:hlink>
          <a:srgbClr val="F20000"/>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9">
        <a:dk1>
          <a:srgbClr val="4D4D4D"/>
        </a:dk1>
        <a:lt1>
          <a:srgbClr val="FFFFFF"/>
        </a:lt1>
        <a:dk2>
          <a:srgbClr val="4D4D4D"/>
        </a:dk2>
        <a:lt2>
          <a:srgbClr val="888888"/>
        </a:lt2>
        <a:accent1>
          <a:srgbClr val="9E9E9E"/>
        </a:accent1>
        <a:accent2>
          <a:srgbClr val="BEBEBE"/>
        </a:accent2>
        <a:accent3>
          <a:srgbClr val="FFFFFF"/>
        </a:accent3>
        <a:accent4>
          <a:srgbClr val="404040"/>
        </a:accent4>
        <a:accent5>
          <a:srgbClr val="CCCCCC"/>
        </a:accent5>
        <a:accent6>
          <a:srgbClr val="ACACAC"/>
        </a:accent6>
        <a:hlink>
          <a:srgbClr val="D00000"/>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0">
        <a:dk1>
          <a:srgbClr val="4D4D4D"/>
        </a:dk1>
        <a:lt1>
          <a:srgbClr val="FFFFFF"/>
        </a:lt1>
        <a:dk2>
          <a:srgbClr val="4D4D4D"/>
        </a:dk2>
        <a:lt2>
          <a:srgbClr val="888888"/>
        </a:lt2>
        <a:accent1>
          <a:srgbClr val="9E9E9E"/>
        </a:accent1>
        <a:accent2>
          <a:srgbClr val="BEBEBE"/>
        </a:accent2>
        <a:accent3>
          <a:srgbClr val="FFFFFF"/>
        </a:accent3>
        <a:accent4>
          <a:srgbClr val="404040"/>
        </a:accent4>
        <a:accent5>
          <a:srgbClr val="CCCCCC"/>
        </a:accent5>
        <a:accent6>
          <a:srgbClr val="ACACAC"/>
        </a:accent6>
        <a:hlink>
          <a:srgbClr val="397AFD"/>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1">
        <a:dk1>
          <a:srgbClr val="4D4D4D"/>
        </a:dk1>
        <a:lt1>
          <a:srgbClr val="FFFFFF"/>
        </a:lt1>
        <a:dk2>
          <a:srgbClr val="4D4D4D"/>
        </a:dk2>
        <a:lt2>
          <a:srgbClr val="888888"/>
        </a:lt2>
        <a:accent1>
          <a:srgbClr val="9E9E9E"/>
        </a:accent1>
        <a:accent2>
          <a:srgbClr val="BEBEBE"/>
        </a:accent2>
        <a:accent3>
          <a:srgbClr val="FFFFFF"/>
        </a:accent3>
        <a:accent4>
          <a:srgbClr val="404040"/>
        </a:accent4>
        <a:accent5>
          <a:srgbClr val="CCCCCC"/>
        </a:accent5>
        <a:accent6>
          <a:srgbClr val="ACACAC"/>
        </a:accent6>
        <a:hlink>
          <a:srgbClr val="3892FE"/>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2">
        <a:dk1>
          <a:srgbClr val="4D4D4D"/>
        </a:dk1>
        <a:lt1>
          <a:srgbClr val="FFFFFF"/>
        </a:lt1>
        <a:dk2>
          <a:srgbClr val="4D4D4D"/>
        </a:dk2>
        <a:lt2>
          <a:srgbClr val="888888"/>
        </a:lt2>
        <a:accent1>
          <a:srgbClr val="9E9E9E"/>
        </a:accent1>
        <a:accent2>
          <a:srgbClr val="BEBEBE"/>
        </a:accent2>
        <a:accent3>
          <a:srgbClr val="FFFFFF"/>
        </a:accent3>
        <a:accent4>
          <a:srgbClr val="404040"/>
        </a:accent4>
        <a:accent5>
          <a:srgbClr val="CCCCCC"/>
        </a:accent5>
        <a:accent6>
          <a:srgbClr val="ACACAC"/>
        </a:accent6>
        <a:hlink>
          <a:srgbClr val="FFC90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3">
        <a:dk1>
          <a:srgbClr val="4D4D4D"/>
        </a:dk1>
        <a:lt1>
          <a:srgbClr val="FFFFFF"/>
        </a:lt1>
        <a:dk2>
          <a:srgbClr val="4D4D4D"/>
        </a:dk2>
        <a:lt2>
          <a:srgbClr val="888888"/>
        </a:lt2>
        <a:accent1>
          <a:srgbClr val="9E9E9E"/>
        </a:accent1>
        <a:accent2>
          <a:srgbClr val="BEBEBE"/>
        </a:accent2>
        <a:accent3>
          <a:srgbClr val="FFFFFF"/>
        </a:accent3>
        <a:accent4>
          <a:srgbClr val="404040"/>
        </a:accent4>
        <a:accent5>
          <a:srgbClr val="CCCCCC"/>
        </a:accent5>
        <a:accent6>
          <a:srgbClr val="ACACAC"/>
        </a:accent6>
        <a:hlink>
          <a:srgbClr val="FFA219"/>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powerpoint-template</Template>
  <TotalTime>667</TotalTime>
  <Words>3567</Words>
  <Application>Microsoft Office PowerPoint</Application>
  <PresentationFormat>On-screen Show (4:3)</PresentationFormat>
  <Paragraphs>246</Paragraphs>
  <Slides>45</Slides>
  <Notes>8</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powerpoint-template</vt:lpstr>
      <vt:lpstr>Vidura preaches  strongly to Dhrtarastra </vt:lpstr>
      <vt:lpstr>Section Themes</vt:lpstr>
      <vt:lpstr>1.13.18</vt:lpstr>
      <vt:lpstr>Important points</vt:lpstr>
      <vt:lpstr>SB 2.1.4 purport</vt:lpstr>
      <vt:lpstr>SB 2.1.16 purport</vt:lpstr>
      <vt:lpstr>SB 11.2.37 purport</vt:lpstr>
      <vt:lpstr>SB 1.11.3 purport</vt:lpstr>
      <vt:lpstr>Srila Prabhupada uvaca</vt:lpstr>
      <vt:lpstr>1.13.19</vt:lpstr>
      <vt:lpstr>Important points</vt:lpstr>
      <vt:lpstr>SB 8.2.33 purport</vt:lpstr>
      <vt:lpstr>SB 2.3.17</vt:lpstr>
      <vt:lpstr>Srila Prabhupada uvaca</vt:lpstr>
      <vt:lpstr>Srila Prabhupada uvaca</vt:lpstr>
      <vt:lpstr>Srila Prabhupada uvaca</vt:lpstr>
      <vt:lpstr>1.13.20</vt:lpstr>
      <vt:lpstr>Important points</vt:lpstr>
      <vt:lpstr>SB 3.25.38</vt:lpstr>
      <vt:lpstr>Srila Prabhupada uvaca</vt:lpstr>
      <vt:lpstr>SB 6.3.27</vt:lpstr>
      <vt:lpstr>Srila Prabhupada uvaca</vt:lpstr>
      <vt:lpstr>1.13.21</vt:lpstr>
      <vt:lpstr>Important Points</vt:lpstr>
      <vt:lpstr>Srila Prabhupada uvaca</vt:lpstr>
      <vt:lpstr>Srila Prabhupada uvaca</vt:lpstr>
      <vt:lpstr>1.13.22</vt:lpstr>
      <vt:lpstr>Important Points</vt:lpstr>
      <vt:lpstr>1.13.23</vt:lpstr>
      <vt:lpstr>Important points</vt:lpstr>
      <vt:lpstr>Important Points</vt:lpstr>
      <vt:lpstr>Srila Prabhupada uvaca</vt:lpstr>
      <vt:lpstr>1.13.24</vt:lpstr>
      <vt:lpstr>Important points</vt:lpstr>
      <vt:lpstr>Srila Prabhupada uvaca</vt:lpstr>
      <vt:lpstr>1.13.25</vt:lpstr>
      <vt:lpstr>Important points</vt:lpstr>
      <vt:lpstr>1.13.26</vt:lpstr>
      <vt:lpstr>Important Points</vt:lpstr>
      <vt:lpstr>1.13.27</vt:lpstr>
      <vt:lpstr>Important Points</vt:lpstr>
      <vt:lpstr>1.18.28</vt:lpstr>
      <vt:lpstr>Important Points</vt:lpstr>
      <vt:lpstr>Take home</vt:lpstr>
      <vt:lpstr>References</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Srimad Bhagavatham 1.13.18-28</dc:title>
  <dc:creator>Renuka Radhakrishnan</dc:creator>
  <cp:lastModifiedBy>Renuka Radhakrishnan</cp:lastModifiedBy>
  <cp:revision>105</cp:revision>
  <dcterms:created xsi:type="dcterms:W3CDTF">2012-03-16T23:53:36Z</dcterms:created>
  <dcterms:modified xsi:type="dcterms:W3CDTF">2012-03-17T16:15:24Z</dcterms:modified>
</cp:coreProperties>
</file>