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33"/>
  </p:notesMasterIdLst>
  <p:sldIdLst>
    <p:sldId id="263" r:id="rId2"/>
    <p:sldId id="327" r:id="rId3"/>
    <p:sldId id="262" r:id="rId4"/>
    <p:sldId id="264" r:id="rId5"/>
    <p:sldId id="288" r:id="rId6"/>
    <p:sldId id="287" r:id="rId7"/>
    <p:sldId id="326" r:id="rId8"/>
    <p:sldId id="271" r:id="rId9"/>
    <p:sldId id="266" r:id="rId10"/>
    <p:sldId id="319" r:id="rId11"/>
    <p:sldId id="269" r:id="rId12"/>
    <p:sldId id="304" r:id="rId13"/>
    <p:sldId id="265" r:id="rId14"/>
    <p:sldId id="303" r:id="rId15"/>
    <p:sldId id="305" r:id="rId16"/>
    <p:sldId id="270" r:id="rId17"/>
    <p:sldId id="320" r:id="rId18"/>
    <p:sldId id="306" r:id="rId19"/>
    <p:sldId id="321" r:id="rId20"/>
    <p:sldId id="322" r:id="rId21"/>
    <p:sldId id="316" r:id="rId22"/>
    <p:sldId id="309" r:id="rId23"/>
    <p:sldId id="308" r:id="rId24"/>
    <p:sldId id="318" r:id="rId25"/>
    <p:sldId id="317" r:id="rId26"/>
    <p:sldId id="323" r:id="rId27"/>
    <p:sldId id="324" r:id="rId28"/>
    <p:sldId id="329" r:id="rId29"/>
    <p:sldId id="330" r:id="rId30"/>
    <p:sldId id="285" r:id="rId31"/>
    <p:sldId id="281"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404" autoAdjust="0"/>
  </p:normalViewPr>
  <p:slideViewPr>
    <p:cSldViewPr>
      <p:cViewPr>
        <p:scale>
          <a:sx n="83" d="100"/>
          <a:sy n="83" d="100"/>
        </p:scale>
        <p:origin x="-38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20041A-1C35-405B-8B0A-1E2412C01F5E}" type="datetimeFigureOut">
              <a:rPr lang="en-US" smtClean="0"/>
              <a:t>3/10/2012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8CB453-FFD7-4663-9D39-2492E2221672}" type="slidenum">
              <a:rPr lang="en-US" smtClean="0"/>
              <a:t>‹#›</a:t>
            </a:fld>
            <a:endParaRPr lang="en-US"/>
          </a:p>
        </p:txBody>
      </p:sp>
    </p:spTree>
    <p:extLst>
      <p:ext uri="{BB962C8B-B14F-4D97-AF65-F5344CB8AC3E}">
        <p14:creationId xmlns:p14="http://schemas.microsoft.com/office/powerpoint/2010/main" val="217936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8CB453-FFD7-4663-9D39-2492E2221672}" type="slidenum">
              <a:rPr lang="en-US" smtClean="0"/>
              <a:t>9</a:t>
            </a:fld>
            <a:endParaRPr lang="en-US"/>
          </a:p>
        </p:txBody>
      </p:sp>
    </p:spTree>
    <p:extLst>
      <p:ext uri="{BB962C8B-B14F-4D97-AF65-F5344CB8AC3E}">
        <p14:creationId xmlns:p14="http://schemas.microsoft.com/office/powerpoint/2010/main" val="139198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8CB453-FFD7-4663-9D39-2492E2221672}" type="slidenum">
              <a:rPr lang="en-US" smtClean="0"/>
              <a:t>27</a:t>
            </a:fld>
            <a:endParaRPr lang="en-US"/>
          </a:p>
        </p:txBody>
      </p:sp>
    </p:spTree>
    <p:extLst>
      <p:ext uri="{BB962C8B-B14F-4D97-AF65-F5344CB8AC3E}">
        <p14:creationId xmlns:p14="http://schemas.microsoft.com/office/powerpoint/2010/main" val="42258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0274" name="Group 2"/>
          <p:cNvGrpSpPr>
            <a:grpSpLocks/>
          </p:cNvGrpSpPr>
          <p:nvPr/>
        </p:nvGrpSpPr>
        <p:grpSpPr bwMode="auto">
          <a:xfrm>
            <a:off x="0" y="0"/>
            <a:ext cx="9144000" cy="6934200"/>
            <a:chOff x="0" y="0"/>
            <a:chExt cx="5760" cy="4368"/>
          </a:xfrm>
        </p:grpSpPr>
        <p:sp>
          <p:nvSpPr>
            <p:cNvPr id="31027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7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7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7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7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8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8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8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8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8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028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028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8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8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8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9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9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9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0293"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smtClean="0"/>
              <a:t>Click to edit Master title style</a:t>
            </a:r>
          </a:p>
        </p:txBody>
      </p:sp>
      <p:sp>
        <p:nvSpPr>
          <p:cNvPr id="31029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310295" name="Rectangle 23"/>
          <p:cNvSpPr>
            <a:spLocks noGrp="1" noChangeArrowheads="1"/>
          </p:cNvSpPr>
          <p:nvPr>
            <p:ph type="dt" sz="quarter" idx="2"/>
          </p:nvPr>
        </p:nvSpPr>
        <p:spPr/>
        <p:txBody>
          <a:bodyPr/>
          <a:lstStyle>
            <a:lvl1pPr>
              <a:defRPr/>
            </a:lvl1pPr>
          </a:lstStyle>
          <a:p>
            <a:endParaRPr lang="en-US"/>
          </a:p>
        </p:txBody>
      </p:sp>
      <p:sp>
        <p:nvSpPr>
          <p:cNvPr id="310296" name="Rectangle 24"/>
          <p:cNvSpPr>
            <a:spLocks noGrp="1" noChangeArrowheads="1"/>
          </p:cNvSpPr>
          <p:nvPr>
            <p:ph type="ftr" sz="quarter" idx="3"/>
          </p:nvPr>
        </p:nvSpPr>
        <p:spPr/>
        <p:txBody>
          <a:bodyPr/>
          <a:lstStyle>
            <a:lvl1pPr>
              <a:defRPr/>
            </a:lvl1pPr>
          </a:lstStyle>
          <a:p>
            <a:endParaRPr lang="en-US"/>
          </a:p>
        </p:txBody>
      </p:sp>
      <p:sp>
        <p:nvSpPr>
          <p:cNvPr id="310297" name="Rectangle 25"/>
          <p:cNvSpPr>
            <a:spLocks noGrp="1" noChangeArrowheads="1"/>
          </p:cNvSpPr>
          <p:nvPr>
            <p:ph type="sldNum" sz="quarter" idx="4"/>
          </p:nvPr>
        </p:nvSpPr>
        <p:spPr/>
        <p:txBody>
          <a:bodyPr/>
          <a:lstStyle>
            <a:lvl1pPr>
              <a:defRPr/>
            </a:lvl1pPr>
          </a:lstStyle>
          <a:p>
            <a:fld id="{266ED846-559C-4124-B7F6-FD77554AE847}"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1C6EFB-981E-448D-BDD3-F61BB826CB37}" type="slidenum">
              <a:rPr lang="en-US"/>
              <a:pPr/>
              <a:t>‹#›</a:t>
            </a:fld>
            <a:endParaRPr lang="en-US"/>
          </a:p>
        </p:txBody>
      </p:sp>
    </p:spTree>
    <p:extLst>
      <p:ext uri="{BB962C8B-B14F-4D97-AF65-F5344CB8AC3E}">
        <p14:creationId xmlns:p14="http://schemas.microsoft.com/office/powerpoint/2010/main" val="214294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E8A4D2-111D-476D-8D0E-3FBCCA0D57DD}" type="slidenum">
              <a:rPr lang="en-US"/>
              <a:pPr/>
              <a:t>‹#›</a:t>
            </a:fld>
            <a:endParaRPr lang="en-US"/>
          </a:p>
        </p:txBody>
      </p:sp>
    </p:spTree>
    <p:extLst>
      <p:ext uri="{BB962C8B-B14F-4D97-AF65-F5344CB8AC3E}">
        <p14:creationId xmlns:p14="http://schemas.microsoft.com/office/powerpoint/2010/main" val="2841880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17C8A9-79D8-4AA7-ADD1-E174B06D0CD2}" type="slidenum">
              <a:rPr lang="en-US"/>
              <a:pPr>
                <a:defRPr/>
              </a:pPr>
              <a:t>‹#›</a:t>
            </a:fld>
            <a:endParaRPr lang="en-US"/>
          </a:p>
        </p:txBody>
      </p:sp>
    </p:spTree>
    <p:extLst>
      <p:ext uri="{BB962C8B-B14F-4D97-AF65-F5344CB8AC3E}">
        <p14:creationId xmlns:p14="http://schemas.microsoft.com/office/powerpoint/2010/main" val="12698090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446BD1-F139-4DA3-844B-DDFC6104FE74}" type="slidenum">
              <a:rPr lang="en-US"/>
              <a:pPr/>
              <a:t>‹#›</a:t>
            </a:fld>
            <a:endParaRPr lang="en-US"/>
          </a:p>
        </p:txBody>
      </p:sp>
    </p:spTree>
    <p:extLst>
      <p:ext uri="{BB962C8B-B14F-4D97-AF65-F5344CB8AC3E}">
        <p14:creationId xmlns:p14="http://schemas.microsoft.com/office/powerpoint/2010/main" val="416329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0D8FE0-0B5F-4417-A000-4763CF965387}" type="slidenum">
              <a:rPr lang="en-US"/>
              <a:pPr/>
              <a:t>‹#›</a:t>
            </a:fld>
            <a:endParaRPr lang="en-US"/>
          </a:p>
        </p:txBody>
      </p:sp>
    </p:spTree>
    <p:extLst>
      <p:ext uri="{BB962C8B-B14F-4D97-AF65-F5344CB8AC3E}">
        <p14:creationId xmlns:p14="http://schemas.microsoft.com/office/powerpoint/2010/main" val="230582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CC373D-A18E-4147-8B12-B7CAC9CCD582}" type="slidenum">
              <a:rPr lang="en-US"/>
              <a:pPr/>
              <a:t>‹#›</a:t>
            </a:fld>
            <a:endParaRPr lang="en-US"/>
          </a:p>
        </p:txBody>
      </p:sp>
    </p:spTree>
    <p:extLst>
      <p:ext uri="{BB962C8B-B14F-4D97-AF65-F5344CB8AC3E}">
        <p14:creationId xmlns:p14="http://schemas.microsoft.com/office/powerpoint/2010/main" val="313373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398E1CD-CE6D-4227-96D7-CE416ADCE387}" type="slidenum">
              <a:rPr lang="en-US"/>
              <a:pPr/>
              <a:t>‹#›</a:t>
            </a:fld>
            <a:endParaRPr lang="en-US"/>
          </a:p>
        </p:txBody>
      </p:sp>
    </p:spTree>
    <p:extLst>
      <p:ext uri="{BB962C8B-B14F-4D97-AF65-F5344CB8AC3E}">
        <p14:creationId xmlns:p14="http://schemas.microsoft.com/office/powerpoint/2010/main" val="63863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3559E4-3368-407B-9447-66C4E8478E0C}" type="slidenum">
              <a:rPr lang="en-US"/>
              <a:pPr/>
              <a:t>‹#›</a:t>
            </a:fld>
            <a:endParaRPr lang="en-US"/>
          </a:p>
        </p:txBody>
      </p:sp>
    </p:spTree>
    <p:extLst>
      <p:ext uri="{BB962C8B-B14F-4D97-AF65-F5344CB8AC3E}">
        <p14:creationId xmlns:p14="http://schemas.microsoft.com/office/powerpoint/2010/main" val="48352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8A59DB-4DC6-44BE-BF0A-0FB91AB096C0}" type="slidenum">
              <a:rPr lang="en-US"/>
              <a:pPr/>
              <a:t>‹#›</a:t>
            </a:fld>
            <a:endParaRPr lang="en-US"/>
          </a:p>
        </p:txBody>
      </p:sp>
    </p:spTree>
    <p:extLst>
      <p:ext uri="{BB962C8B-B14F-4D97-AF65-F5344CB8AC3E}">
        <p14:creationId xmlns:p14="http://schemas.microsoft.com/office/powerpoint/2010/main" val="70332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28EE74-80F3-437C-98E6-6502FBE50DC9}" type="slidenum">
              <a:rPr lang="en-US"/>
              <a:pPr/>
              <a:t>‹#›</a:t>
            </a:fld>
            <a:endParaRPr lang="en-US"/>
          </a:p>
        </p:txBody>
      </p:sp>
    </p:spTree>
    <p:extLst>
      <p:ext uri="{BB962C8B-B14F-4D97-AF65-F5344CB8AC3E}">
        <p14:creationId xmlns:p14="http://schemas.microsoft.com/office/powerpoint/2010/main" val="63664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DC336A-CDEC-4331-B06B-214D9F8973B3}" type="slidenum">
              <a:rPr lang="en-US"/>
              <a:pPr/>
              <a:t>‹#›</a:t>
            </a:fld>
            <a:endParaRPr lang="en-US"/>
          </a:p>
        </p:txBody>
      </p:sp>
    </p:spTree>
    <p:extLst>
      <p:ext uri="{BB962C8B-B14F-4D97-AF65-F5344CB8AC3E}">
        <p14:creationId xmlns:p14="http://schemas.microsoft.com/office/powerpoint/2010/main" val="93412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09250" name="Group 2"/>
          <p:cNvGrpSpPr>
            <a:grpSpLocks/>
          </p:cNvGrpSpPr>
          <p:nvPr/>
        </p:nvGrpSpPr>
        <p:grpSpPr bwMode="auto">
          <a:xfrm>
            <a:off x="0" y="0"/>
            <a:ext cx="9144000" cy="6934200"/>
            <a:chOff x="0" y="0"/>
            <a:chExt cx="5760" cy="4368"/>
          </a:xfrm>
        </p:grpSpPr>
        <p:sp>
          <p:nvSpPr>
            <p:cNvPr id="309251"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52"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53"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54"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55"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56"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57"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58"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59"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60"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9261"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9262"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63"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64"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65"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66"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67"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68"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9269"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927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271"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309272"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309273"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4B5609D0-CBEF-46B9-94CE-A167A961AD8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vedabase.net/j/jarasandha" TargetMode="External"/><Relationship Id="rId3" Type="http://schemas.openxmlformats.org/officeDocument/2006/relationships/hyperlink" Target="http://vedabase.net/d/devatah" TargetMode="External"/><Relationship Id="rId7" Type="http://schemas.openxmlformats.org/officeDocument/2006/relationships/hyperlink" Target="http://vedabase.net/k/kamsa" TargetMode="External"/><Relationship Id="rId2" Type="http://schemas.openxmlformats.org/officeDocument/2006/relationships/hyperlink" Target="http://vedabase.net/k/krsna" TargetMode="External"/><Relationship Id="rId1" Type="http://schemas.openxmlformats.org/officeDocument/2006/relationships/slideLayout" Target="../slideLayouts/slideLayout12.xml"/><Relationship Id="rId6" Type="http://schemas.openxmlformats.org/officeDocument/2006/relationships/hyperlink" Target="http://vedabase.net/y/yudhisthira" TargetMode="External"/><Relationship Id="rId5" Type="http://schemas.openxmlformats.org/officeDocument/2006/relationships/hyperlink" Target="http://vedabase.net/m/maharaja" TargetMode="External"/><Relationship Id="rId4" Type="http://schemas.openxmlformats.org/officeDocument/2006/relationships/hyperlink" Target="http://vedabase.net/v/vidura" TargetMode="External"/><Relationship Id="rId9" Type="http://schemas.openxmlformats.org/officeDocument/2006/relationships/hyperlink" Target="http://vedabase.net/s/sisupala"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vedabase.net/v/vina" TargetMode="External"/><Relationship Id="rId13" Type="http://schemas.openxmlformats.org/officeDocument/2006/relationships/hyperlink" Target="http://vedabase.net/y/yudhisthira" TargetMode="External"/><Relationship Id="rId3" Type="http://schemas.openxmlformats.org/officeDocument/2006/relationships/hyperlink" Target="http://vedabase.net/d/dharma" TargetMode="External"/><Relationship Id="rId7" Type="http://schemas.openxmlformats.org/officeDocument/2006/relationships/hyperlink" Target="http://vedabase.net/s/samavarnayat" TargetMode="External"/><Relationship Id="rId12" Type="http://schemas.openxmlformats.org/officeDocument/2006/relationships/hyperlink" Target="http://vedabase.net/m/maharaja" TargetMode="External"/><Relationship Id="rId2" Type="http://schemas.openxmlformats.org/officeDocument/2006/relationships/hyperlink" Target="http://srimadbhagavatam.com/en" TargetMode="External"/><Relationship Id="rId1" Type="http://schemas.openxmlformats.org/officeDocument/2006/relationships/slideLayout" Target="../slideLayouts/slideLayout12.xml"/><Relationship Id="rId6" Type="http://schemas.openxmlformats.org/officeDocument/2006/relationships/hyperlink" Target="http://vedabase.net/t/tat" TargetMode="External"/><Relationship Id="rId11" Type="http://schemas.openxmlformats.org/officeDocument/2006/relationships/hyperlink" Target="http://vedabase.net/k/ksayam" TargetMode="External"/><Relationship Id="rId5" Type="http://schemas.openxmlformats.org/officeDocument/2006/relationships/hyperlink" Target="http://vedabase.net/s/sarvam" TargetMode="External"/><Relationship Id="rId15" Type="http://schemas.openxmlformats.org/officeDocument/2006/relationships/hyperlink" Target="http://vedabase.net/v/vidura" TargetMode="External"/><Relationship Id="rId10" Type="http://schemas.openxmlformats.org/officeDocument/2006/relationships/hyperlink" Target="http://vedabase.net/k/kula" TargetMode="External"/><Relationship Id="rId4" Type="http://schemas.openxmlformats.org/officeDocument/2006/relationships/hyperlink" Target="http://vedabase.net/r/rajena" TargetMode="External"/><Relationship Id="rId9" Type="http://schemas.openxmlformats.org/officeDocument/2006/relationships/hyperlink" Target="http://vedabase.net/y/yadu" TargetMode="External"/><Relationship Id="rId14" Type="http://schemas.openxmlformats.org/officeDocument/2006/relationships/hyperlink" Target="http://vedabase.net/m/mahatma"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vedabase.net/u/upasthitam" TargetMode="External"/><Relationship Id="rId13" Type="http://schemas.openxmlformats.org/officeDocument/2006/relationships/hyperlink" Target="http://vedabase.net/v/vidura" TargetMode="External"/><Relationship Id="rId3" Type="http://schemas.openxmlformats.org/officeDocument/2006/relationships/hyperlink" Target="http://vedabase.net/m/maya" TargetMode="External"/><Relationship Id="rId7" Type="http://schemas.openxmlformats.org/officeDocument/2006/relationships/hyperlink" Target="http://vedabase.net/s/svayam" TargetMode="External"/><Relationship Id="rId12" Type="http://schemas.openxmlformats.org/officeDocument/2006/relationships/hyperlink" Target="http://vedabase.net/m/mahatma" TargetMode="External"/><Relationship Id="rId2" Type="http://schemas.openxmlformats.org/officeDocument/2006/relationships/hyperlink" Target="http://srimadbhagavatam.com/en" TargetMode="External"/><Relationship Id="rId1" Type="http://schemas.openxmlformats.org/officeDocument/2006/relationships/slideLayout" Target="../slideLayouts/slideLayout12.xml"/><Relationship Id="rId6" Type="http://schemas.openxmlformats.org/officeDocument/2006/relationships/hyperlink" Target="http://vedabase.net/n/nrnam" TargetMode="External"/><Relationship Id="rId11" Type="http://schemas.openxmlformats.org/officeDocument/2006/relationships/hyperlink" Target="http://vedabase.net/a/aksamah" TargetMode="External"/><Relationship Id="rId5" Type="http://schemas.openxmlformats.org/officeDocument/2006/relationships/hyperlink" Target="http://vedabase.net/d/durvisaham" TargetMode="External"/><Relationship Id="rId10" Type="http://schemas.openxmlformats.org/officeDocument/2006/relationships/hyperlink" Target="http://vedabase.net/d/drastum" TargetMode="External"/><Relationship Id="rId4" Type="http://schemas.openxmlformats.org/officeDocument/2006/relationships/hyperlink" Target="http://vedabase.net/a/apriyam" TargetMode="External"/><Relationship Id="rId9" Type="http://schemas.openxmlformats.org/officeDocument/2006/relationships/hyperlink" Target="http://vedabase.net/d/duhkhita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vedabase.net/m/mahatma" TargetMode="External"/><Relationship Id="rId7" Type="http://schemas.openxmlformats.org/officeDocument/2006/relationships/hyperlink" Target="http://vedabase.net/s/sastra" TargetMode="External"/><Relationship Id="rId2" Type="http://schemas.openxmlformats.org/officeDocument/2006/relationships/hyperlink" Target="http://vedabase.net/s/sakarunah" TargetMode="External"/><Relationship Id="rId1" Type="http://schemas.openxmlformats.org/officeDocument/2006/relationships/slideLayout" Target="../slideLayouts/slideLayout12.xml"/><Relationship Id="rId6" Type="http://schemas.openxmlformats.org/officeDocument/2006/relationships/hyperlink" Target="http://vedabase.net/n/niti" TargetMode="External"/><Relationship Id="rId5" Type="http://schemas.openxmlformats.org/officeDocument/2006/relationships/hyperlink" Target="http://vedabase.net/y/yadu" TargetMode="External"/><Relationship Id="rId4" Type="http://schemas.openxmlformats.org/officeDocument/2006/relationships/hyperlink" Target="http://vedabase.net/v/vidur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vedabase.net/s/sreyas" TargetMode="External"/><Relationship Id="rId13" Type="http://schemas.openxmlformats.org/officeDocument/2006/relationships/hyperlink" Target="http://vedabase.net/v/vidura" TargetMode="External"/><Relationship Id="rId3" Type="http://schemas.openxmlformats.org/officeDocument/2006/relationships/hyperlink" Target="http://vedabase.net/m/maya" TargetMode="External"/><Relationship Id="rId7" Type="http://schemas.openxmlformats.org/officeDocument/2006/relationships/hyperlink" Target="http://vedabase.net/j/jyesthasya" TargetMode="External"/><Relationship Id="rId12" Type="http://schemas.openxmlformats.org/officeDocument/2006/relationships/hyperlink" Target="http://vedabase.net/m/mahatma" TargetMode="External"/><Relationship Id="rId2" Type="http://schemas.openxmlformats.org/officeDocument/2006/relationships/hyperlink" Target="http://srimadbhagavatam.com/en" TargetMode="External"/><Relationship Id="rId1" Type="http://schemas.openxmlformats.org/officeDocument/2006/relationships/slideLayout" Target="../slideLayouts/slideLayout12.xml"/><Relationship Id="rId6" Type="http://schemas.openxmlformats.org/officeDocument/2006/relationships/hyperlink" Target="http://vedabase.net/s/sukham" TargetMode="External"/><Relationship Id="rId11" Type="http://schemas.openxmlformats.org/officeDocument/2006/relationships/hyperlink" Target="http://vedabase.net/a/avahan" TargetMode="External"/><Relationship Id="rId5" Type="http://schemas.openxmlformats.org/officeDocument/2006/relationships/hyperlink" Target="http://vedabase.net/k/kalam" TargetMode="External"/><Relationship Id="rId10" Type="http://schemas.openxmlformats.org/officeDocument/2006/relationships/hyperlink" Target="http://vedabase.net/s/sarvesam" TargetMode="External"/><Relationship Id="rId4" Type="http://schemas.openxmlformats.org/officeDocument/2006/relationships/hyperlink" Target="http://vedabase.net/k/kancit" TargetMode="External"/><Relationship Id="rId9" Type="http://schemas.openxmlformats.org/officeDocument/2006/relationships/hyperlink" Target="http://vedabase.net/k/kr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vedabase.net/y/yudhisthira" TargetMode="External"/><Relationship Id="rId2" Type="http://schemas.openxmlformats.org/officeDocument/2006/relationships/hyperlink" Target="http://vedabase.net/m/maharaja" TargetMode="External"/><Relationship Id="rId1" Type="http://schemas.openxmlformats.org/officeDocument/2006/relationships/slideLayout" Target="../slideLayouts/slideLayout12.xml"/><Relationship Id="rId5" Type="http://schemas.openxmlformats.org/officeDocument/2006/relationships/hyperlink" Target="http://vedabase.net/d/dhrtarastra" TargetMode="External"/><Relationship Id="rId4" Type="http://schemas.openxmlformats.org/officeDocument/2006/relationships/hyperlink" Target="http://vedabase.net/v/vidur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vedabase.net/m/maharaja" TargetMode="External"/><Relationship Id="rId2" Type="http://schemas.openxmlformats.org/officeDocument/2006/relationships/hyperlink" Target="http://vedabase.net/d/dhrtarastra" TargetMode="External"/><Relationship Id="rId1" Type="http://schemas.openxmlformats.org/officeDocument/2006/relationships/slideLayout" Target="../slideLayouts/slideLayout12.xml"/><Relationship Id="rId4" Type="http://schemas.openxmlformats.org/officeDocument/2006/relationships/hyperlink" Target="http://vedabase.net/y/yudhisthira"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vedabase.net/d/dadhara" TargetMode="External"/><Relationship Id="rId13" Type="http://schemas.openxmlformats.org/officeDocument/2006/relationships/hyperlink" Target="http://vedabase.net/v/vidura" TargetMode="External"/><Relationship Id="rId3" Type="http://schemas.openxmlformats.org/officeDocument/2006/relationships/hyperlink" Target="http://vedabase.net/m/maya" TargetMode="External"/><Relationship Id="rId7" Type="http://schemas.openxmlformats.org/officeDocument/2006/relationships/hyperlink" Target="http://vedabase.net/k/karisu" TargetMode="External"/><Relationship Id="rId12" Type="http://schemas.openxmlformats.org/officeDocument/2006/relationships/hyperlink" Target="http://vedabase.net/y/yamah" TargetMode="External"/><Relationship Id="rId2" Type="http://schemas.openxmlformats.org/officeDocument/2006/relationships/hyperlink" Target="http://srimadbhagavatam.com/en" TargetMode="External"/><Relationship Id="rId16" Type="http://schemas.openxmlformats.org/officeDocument/2006/relationships/hyperlink" Target="http://vedabase.net/m/muni" TargetMode="External"/><Relationship Id="rId1" Type="http://schemas.openxmlformats.org/officeDocument/2006/relationships/slideLayout" Target="../slideLayouts/slideLayout12.xml"/><Relationship Id="rId6" Type="http://schemas.openxmlformats.org/officeDocument/2006/relationships/hyperlink" Target="http://vedabase.net/a/agha" TargetMode="External"/><Relationship Id="rId11" Type="http://schemas.openxmlformats.org/officeDocument/2006/relationships/hyperlink" Target="http://vedabase.net/s/satam" TargetMode="External"/><Relationship Id="rId5" Type="http://schemas.openxmlformats.org/officeDocument/2006/relationships/hyperlink" Target="http://vedabase.net/d/dandam" TargetMode="External"/><Relationship Id="rId15" Type="http://schemas.openxmlformats.org/officeDocument/2006/relationships/hyperlink" Target="http://vedabase.net/m/manduka" TargetMode="External"/><Relationship Id="rId10" Type="http://schemas.openxmlformats.org/officeDocument/2006/relationships/hyperlink" Target="http://vedabase.net/v/varsa" TargetMode="External"/><Relationship Id="rId4" Type="http://schemas.openxmlformats.org/officeDocument/2006/relationships/hyperlink" Target="http://vedabase.net/a/aryama" TargetMode="External"/><Relationship Id="rId9" Type="http://schemas.openxmlformats.org/officeDocument/2006/relationships/hyperlink" Target="http://vedabase.net/s/sudratvam" TargetMode="External"/><Relationship Id="rId14" Type="http://schemas.openxmlformats.org/officeDocument/2006/relationships/hyperlink" Target="http://vedabase.net/s/sudra"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vedabase.net/p/pandita" TargetMode="External"/><Relationship Id="rId3" Type="http://schemas.openxmlformats.org/officeDocument/2006/relationships/hyperlink" Target="http://vedabase.net/r/rsi" TargetMode="External"/><Relationship Id="rId7" Type="http://schemas.openxmlformats.org/officeDocument/2006/relationships/hyperlink" Target="http://vedabase.net/m/mahaprabhu" TargetMode="External"/><Relationship Id="rId2" Type="http://schemas.openxmlformats.org/officeDocument/2006/relationships/hyperlink" Target="http://vedabase.net/s/sudra" TargetMode="External"/><Relationship Id="rId1" Type="http://schemas.openxmlformats.org/officeDocument/2006/relationships/slideLayout" Target="../slideLayouts/slideLayout12.xml"/><Relationship Id="rId6" Type="http://schemas.openxmlformats.org/officeDocument/2006/relationships/hyperlink" Target="http://vedabase.net/c/caitanya" TargetMode="External"/><Relationship Id="rId5" Type="http://schemas.openxmlformats.org/officeDocument/2006/relationships/hyperlink" Target="http://vedabase.net/s/sri" TargetMode="External"/><Relationship Id="rId4" Type="http://schemas.openxmlformats.org/officeDocument/2006/relationships/hyperlink" Target="http://vedabase.net/a/acary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vedabase.net/k/kasyapa" TargetMode="External"/><Relationship Id="rId3" Type="http://schemas.openxmlformats.org/officeDocument/2006/relationships/hyperlink" Target="http://vedabase.net/s/sudra" TargetMode="External"/><Relationship Id="rId7" Type="http://schemas.openxmlformats.org/officeDocument/2006/relationships/hyperlink" Target="http://vedabase.net/a/aryama" TargetMode="External"/><Relationship Id="rId2" Type="http://schemas.openxmlformats.org/officeDocument/2006/relationships/hyperlink" Target="http://vedabase.net/v/vidura" TargetMode="External"/><Relationship Id="rId1" Type="http://schemas.openxmlformats.org/officeDocument/2006/relationships/slideLayout" Target="../slideLayouts/slideLayout12.xml"/><Relationship Id="rId6" Type="http://schemas.openxmlformats.org/officeDocument/2006/relationships/hyperlink" Target="http://vedabase.net/b/brahmana" TargetMode="External"/><Relationship Id="rId5" Type="http://schemas.openxmlformats.org/officeDocument/2006/relationships/hyperlink" Target="http://vedabase.net/m/mahajana" TargetMode="External"/><Relationship Id="rId4" Type="http://schemas.openxmlformats.org/officeDocument/2006/relationships/hyperlink" Target="http://vedabase.net/m/manduka"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http://vedabase.net/l/loka" TargetMode="External"/><Relationship Id="rId13" Type="http://schemas.openxmlformats.org/officeDocument/2006/relationships/hyperlink" Target="http://vedabase.net/y/yudhisthira" TargetMode="External"/><Relationship Id="rId3" Type="http://schemas.openxmlformats.org/officeDocument/2006/relationships/hyperlink" Target="http://vedabase.net/l/labdha" TargetMode="External"/><Relationship Id="rId7" Type="http://schemas.openxmlformats.org/officeDocument/2006/relationships/hyperlink" Target="http://vedabase.net/d/dharam" TargetMode="External"/><Relationship Id="rId12" Type="http://schemas.openxmlformats.org/officeDocument/2006/relationships/hyperlink" Target="http://vedabase.net/m/maharaja" TargetMode="External"/><Relationship Id="rId2" Type="http://schemas.openxmlformats.org/officeDocument/2006/relationships/hyperlink" Target="http://srimadbhagavatam.com/en" TargetMode="External"/><Relationship Id="rId1" Type="http://schemas.openxmlformats.org/officeDocument/2006/relationships/slideLayout" Target="../slideLayouts/slideLayout12.xml"/><Relationship Id="rId6" Type="http://schemas.openxmlformats.org/officeDocument/2006/relationships/hyperlink" Target="http://vedabase.net/k/kulan" TargetMode="External"/><Relationship Id="rId11" Type="http://schemas.openxmlformats.org/officeDocument/2006/relationships/hyperlink" Target="http://vedabase.net/s/sriya" TargetMode="External"/><Relationship Id="rId5" Type="http://schemas.openxmlformats.org/officeDocument/2006/relationships/hyperlink" Target="http://vedabase.net/p/pautram" TargetMode="External"/><Relationship Id="rId10" Type="http://schemas.openxmlformats.org/officeDocument/2006/relationships/hyperlink" Target="http://vedabase.net/p/paraya" TargetMode="External"/><Relationship Id="rId4" Type="http://schemas.openxmlformats.org/officeDocument/2006/relationships/hyperlink" Target="http://vedabase.net/d/drstva" TargetMode="External"/><Relationship Id="rId9" Type="http://schemas.openxmlformats.org/officeDocument/2006/relationships/hyperlink" Target="http://vedabase.net/m/mumud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vedabase.net/u/uttara" TargetMode="External"/><Relationship Id="rId3" Type="http://schemas.openxmlformats.org/officeDocument/2006/relationships/hyperlink" Target="http://vedabase.net/y/yudhisthira" TargetMode="External"/><Relationship Id="rId7" Type="http://schemas.openxmlformats.org/officeDocument/2006/relationships/hyperlink" Target="http://vedabase.net/k/kuru" TargetMode="External"/><Relationship Id="rId2" Type="http://schemas.openxmlformats.org/officeDocument/2006/relationships/hyperlink" Target="http://vedabase.net/m/maharaja" TargetMode="External"/><Relationship Id="rId1" Type="http://schemas.openxmlformats.org/officeDocument/2006/relationships/slideLayout" Target="../slideLayouts/slideLayout12.xml"/><Relationship Id="rId6" Type="http://schemas.openxmlformats.org/officeDocument/2006/relationships/hyperlink" Target="http://vedabase.net/k/krsna" TargetMode="External"/><Relationship Id="rId5" Type="http://schemas.openxmlformats.org/officeDocument/2006/relationships/hyperlink" Target="http://vedabase.net/s/sri" TargetMode="External"/><Relationship Id="rId10" Type="http://schemas.openxmlformats.org/officeDocument/2006/relationships/hyperlink" Target="http://vedabase.net/p/pariksit" TargetMode="External"/><Relationship Id="rId4" Type="http://schemas.openxmlformats.org/officeDocument/2006/relationships/hyperlink" Target="http://vedabase.net/a/arjuna" TargetMode="External"/><Relationship Id="rId9" Type="http://schemas.openxmlformats.org/officeDocument/2006/relationships/hyperlink" Target="http://vedabase.net/a/asvatthama"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vedabase.net/i/ihaya" TargetMode="External"/><Relationship Id="rId3" Type="http://schemas.openxmlformats.org/officeDocument/2006/relationships/hyperlink" Target="http://vedabase.net/e/evam" TargetMode="External"/><Relationship Id="rId7" Type="http://schemas.openxmlformats.org/officeDocument/2006/relationships/hyperlink" Target="http://vedabase.net/t/tad" TargetMode="External"/><Relationship Id="rId12" Type="http://schemas.openxmlformats.org/officeDocument/2006/relationships/hyperlink" Target="http://vedabase.net/d/dustarah" TargetMode="External"/><Relationship Id="rId2" Type="http://schemas.openxmlformats.org/officeDocument/2006/relationships/hyperlink" Target="http://srimadbhagavatam.com/en" TargetMode="External"/><Relationship Id="rId1" Type="http://schemas.openxmlformats.org/officeDocument/2006/relationships/slideLayout" Target="../slideLayouts/slideLayout12.xml"/><Relationship Id="rId6" Type="http://schemas.openxmlformats.org/officeDocument/2006/relationships/hyperlink" Target="http://vedabase.net/p/pramattanam" TargetMode="External"/><Relationship Id="rId11" Type="http://schemas.openxmlformats.org/officeDocument/2006/relationships/hyperlink" Target="http://vedabase.net/p/parama" TargetMode="External"/><Relationship Id="rId5" Type="http://schemas.openxmlformats.org/officeDocument/2006/relationships/hyperlink" Target="http://vedabase.net/s/saktanam" TargetMode="External"/><Relationship Id="rId10" Type="http://schemas.openxmlformats.org/officeDocument/2006/relationships/hyperlink" Target="http://vedabase.net/k/kalah" TargetMode="External"/><Relationship Id="rId4" Type="http://schemas.openxmlformats.org/officeDocument/2006/relationships/hyperlink" Target="http://vedabase.net/g/grhesu" TargetMode="External"/><Relationship Id="rId9" Type="http://schemas.openxmlformats.org/officeDocument/2006/relationships/hyperlink" Target="http://vedabase.net/a/avijnatah"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vedabase.net/m/maharaja" TargetMode="External"/><Relationship Id="rId2" Type="http://schemas.openxmlformats.org/officeDocument/2006/relationships/hyperlink" Target="http://vedabase.net/y/yudhisthira" TargetMode="External"/><Relationship Id="rId1" Type="http://schemas.openxmlformats.org/officeDocument/2006/relationships/slideLayout" Target="../slideLayouts/slideLayout12.xml"/><Relationship Id="rId4" Type="http://schemas.openxmlformats.org/officeDocument/2006/relationships/hyperlink" Target="http://vedabase.net/m/mukunda"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vedabase.net/b/brahma"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vedabase.net/v/vidura" TargetMode="External"/><Relationship Id="rId5" Type="http://schemas.openxmlformats.org/officeDocument/2006/relationships/hyperlink" Target="http://vedabase.net/d/dhrtarastra" TargetMode="External"/><Relationship Id="rId4" Type="http://schemas.openxmlformats.org/officeDocument/2006/relationships/hyperlink" Target="http://vedabase.net/s/sukha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vedabase.net/d/devatah" TargetMode="External"/><Relationship Id="rId2" Type="http://schemas.openxmlformats.org/officeDocument/2006/relationships/hyperlink" Target="http://vedabase.net/k/krsna" TargetMode="External"/><Relationship Id="rId1" Type="http://schemas.openxmlformats.org/officeDocument/2006/relationships/slideLayout" Target="../slideLayouts/slideLayout12.xml"/><Relationship Id="rId6" Type="http://schemas.openxmlformats.org/officeDocument/2006/relationships/hyperlink" Target="http://vedabase.net/m/mahaprabhu" TargetMode="External"/><Relationship Id="rId5" Type="http://schemas.openxmlformats.org/officeDocument/2006/relationships/hyperlink" Target="http://vedabase.net/c/caitanya" TargetMode="External"/><Relationship Id="rId4" Type="http://schemas.openxmlformats.org/officeDocument/2006/relationships/hyperlink" Target="http://vedabase.net/s/sr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romapadaswami.com/" TargetMode="External"/><Relationship Id="rId2" Type="http://schemas.openxmlformats.org/officeDocument/2006/relationships/hyperlink" Target="http://www.prabhupadavani.org/"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rimadbhagavatam.com/j/jayam" TargetMode="External"/><Relationship Id="rId13" Type="http://schemas.openxmlformats.org/officeDocument/2006/relationships/hyperlink" Target="http://srimadbhagavatam.com/n/nara" TargetMode="External"/><Relationship Id="rId3" Type="http://schemas.openxmlformats.org/officeDocument/2006/relationships/hyperlink" Target="http://srimadbhagavatam.com/n/namaskrtya" TargetMode="External"/><Relationship Id="rId7" Type="http://schemas.openxmlformats.org/officeDocument/2006/relationships/hyperlink" Target="http://srimadbhagavatam.com/v/vyasam" TargetMode="External"/><Relationship Id="rId12" Type="http://schemas.openxmlformats.org/officeDocument/2006/relationships/hyperlink" Target="http://srimadbhagavatam.com/n/narayana" TargetMode="External"/><Relationship Id="rId2" Type="http://schemas.openxmlformats.org/officeDocument/2006/relationships/hyperlink" Target="http://srimadbhagavatam.com/n/narayanam" TargetMode="External"/><Relationship Id="rId16" Type="http://schemas.openxmlformats.org/officeDocument/2006/relationships/hyperlink" Target="http://srimadbhagavatam.com/s/srila" TargetMode="External"/><Relationship Id="rId1" Type="http://schemas.openxmlformats.org/officeDocument/2006/relationships/slideLayout" Target="../slideLayouts/slideLayout2.xml"/><Relationship Id="rId6" Type="http://schemas.openxmlformats.org/officeDocument/2006/relationships/hyperlink" Target="http://srimadbhagavatam.com/s/sarasvatim" TargetMode="External"/><Relationship Id="rId11" Type="http://schemas.openxmlformats.org/officeDocument/2006/relationships/hyperlink" Target="http://srimadbhagavatam.com/b/bhagavatam" TargetMode="External"/><Relationship Id="rId5" Type="http://schemas.openxmlformats.org/officeDocument/2006/relationships/hyperlink" Target="http://srimadbhagavatam.com/d/devim" TargetMode="External"/><Relationship Id="rId15" Type="http://schemas.openxmlformats.org/officeDocument/2006/relationships/hyperlink" Target="http://srimadbhagavatam.com/s/sarasvati" TargetMode="External"/><Relationship Id="rId10" Type="http://schemas.openxmlformats.org/officeDocument/2006/relationships/hyperlink" Target="http://srimadbhagavatam.com/s/srimad" TargetMode="External"/><Relationship Id="rId4" Type="http://schemas.openxmlformats.org/officeDocument/2006/relationships/hyperlink" Target="http://srimadbhagavatam.com/n/naram" TargetMode="External"/><Relationship Id="rId9" Type="http://schemas.openxmlformats.org/officeDocument/2006/relationships/hyperlink" Target="http://srimadbhagavatam.com/u/udirayet" TargetMode="External"/><Relationship Id="rId14" Type="http://schemas.openxmlformats.org/officeDocument/2006/relationships/hyperlink" Target="http://srimadbhagavatam.com/r/rsi"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rimadbhagavatam.com/s/sloke" TargetMode="External"/><Relationship Id="rId3" Type="http://schemas.openxmlformats.org/officeDocument/2006/relationships/hyperlink" Target="http://srimadbhagavatam.com/a/abhadresu" TargetMode="External"/><Relationship Id="rId7" Type="http://schemas.openxmlformats.org/officeDocument/2006/relationships/hyperlink" Target="http://srimadbhagavatam.com/u/uttama" TargetMode="External"/><Relationship Id="rId2" Type="http://schemas.openxmlformats.org/officeDocument/2006/relationships/hyperlink" Target="http://srimadbhagavatam.com/n/nasta" TargetMode="External"/><Relationship Id="rId1" Type="http://schemas.openxmlformats.org/officeDocument/2006/relationships/slideLayout" Target="../slideLayouts/slideLayout2.xml"/><Relationship Id="rId6" Type="http://schemas.openxmlformats.org/officeDocument/2006/relationships/hyperlink" Target="http://srimadbhagavatam.com/s/sevaya" TargetMode="External"/><Relationship Id="rId11" Type="http://schemas.openxmlformats.org/officeDocument/2006/relationships/hyperlink" Target="http://srimadbhagavatam.com/b/bhagavatam" TargetMode="External"/><Relationship Id="rId5" Type="http://schemas.openxmlformats.org/officeDocument/2006/relationships/hyperlink" Target="http://srimadbhagavatam.com/b/bhagavata" TargetMode="External"/><Relationship Id="rId10" Type="http://schemas.openxmlformats.org/officeDocument/2006/relationships/hyperlink" Target="http://srimadbhagavatam.com/n/naisthiki" TargetMode="External"/><Relationship Id="rId4" Type="http://schemas.openxmlformats.org/officeDocument/2006/relationships/hyperlink" Target="http://srimadbhagavatam.com/n/nityam" TargetMode="External"/><Relationship Id="rId9" Type="http://schemas.openxmlformats.org/officeDocument/2006/relationships/hyperlink" Target="http://srimadbhagavatam.com/b/bhavati"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vedabase.net/y/yudhisthira" TargetMode="External"/><Relationship Id="rId2" Type="http://schemas.openxmlformats.org/officeDocument/2006/relationships/hyperlink" Target="http://vedabase.net/m/maharaja" TargetMode="External"/><Relationship Id="rId1" Type="http://schemas.openxmlformats.org/officeDocument/2006/relationships/slideLayout" Target="../slideLayouts/slideLayout2.xml"/><Relationship Id="rId4" Type="http://schemas.openxmlformats.org/officeDocument/2006/relationships/hyperlink" Target="http://vedabase.net/y/yadu"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vedabase.net/k/krsna" TargetMode="External"/><Relationship Id="rId13" Type="http://schemas.openxmlformats.org/officeDocument/2006/relationships/hyperlink" Target="http://vedabase.net/y/yadavah" TargetMode="External"/><Relationship Id="rId18" Type="http://schemas.openxmlformats.org/officeDocument/2006/relationships/hyperlink" Target="http://vedabase.net/d/dvaraka" TargetMode="External"/><Relationship Id="rId3" Type="http://schemas.openxmlformats.org/officeDocument/2006/relationships/hyperlink" Target="http://srimadbhagavatam.com/en" TargetMode="External"/><Relationship Id="rId7" Type="http://schemas.openxmlformats.org/officeDocument/2006/relationships/hyperlink" Target="http://vedabase.net/b/bandhavah" TargetMode="External"/><Relationship Id="rId12" Type="http://schemas.openxmlformats.org/officeDocument/2006/relationships/hyperlink" Target="http://vedabase.net/v/va" TargetMode="External"/><Relationship Id="rId17" Type="http://schemas.openxmlformats.org/officeDocument/2006/relationships/hyperlink" Target="http://vedabase.net/a/asate" TargetMode="External"/><Relationship Id="rId2" Type="http://schemas.openxmlformats.org/officeDocument/2006/relationships/notesSlide" Target="../notesSlides/notesSlide1.xml"/><Relationship Id="rId16" Type="http://schemas.openxmlformats.org/officeDocument/2006/relationships/hyperlink" Target="http://vedabase.net/s/sukham" TargetMode="External"/><Relationship Id="rId20" Type="http://schemas.openxmlformats.org/officeDocument/2006/relationships/hyperlink" Target="http://vedabase.net/s/sri" TargetMode="External"/><Relationship Id="rId1" Type="http://schemas.openxmlformats.org/officeDocument/2006/relationships/slideLayout" Target="../slideLayouts/slideLayout2.xml"/><Relationship Id="rId6" Type="http://schemas.openxmlformats.org/officeDocument/2006/relationships/hyperlink" Target="http://vedabase.net/t/tata" TargetMode="External"/><Relationship Id="rId11" Type="http://schemas.openxmlformats.org/officeDocument/2006/relationships/hyperlink" Target="http://vedabase.net/s/sruta" TargetMode="External"/><Relationship Id="rId5" Type="http://schemas.openxmlformats.org/officeDocument/2006/relationships/hyperlink" Target="http://vedabase.net/n/nah" TargetMode="External"/><Relationship Id="rId15" Type="http://schemas.openxmlformats.org/officeDocument/2006/relationships/hyperlink" Target="http://vedabase.net/p/puryam" TargetMode="External"/><Relationship Id="rId10" Type="http://schemas.openxmlformats.org/officeDocument/2006/relationships/hyperlink" Target="http://vedabase.net/d/drstah" TargetMode="External"/><Relationship Id="rId19" Type="http://schemas.openxmlformats.org/officeDocument/2006/relationships/hyperlink" Target="http://vedabase.net/y/yadu" TargetMode="External"/><Relationship Id="rId4" Type="http://schemas.openxmlformats.org/officeDocument/2006/relationships/hyperlink" Target="http://vedabase.net/a/api" TargetMode="External"/><Relationship Id="rId9" Type="http://schemas.openxmlformats.org/officeDocument/2006/relationships/hyperlink" Target="http://vedabase.net/d/devatah" TargetMode="External"/><Relationship Id="rId14" Type="http://schemas.openxmlformats.org/officeDocument/2006/relationships/hyperlink" Target="http://vedabase.net/s/sv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2935"/>
            <a:ext cx="9144000" cy="1034129"/>
          </a:xfrm>
          <a:prstGeom prst="rect">
            <a:avLst/>
          </a:prstGeom>
          <a:noFill/>
        </p:spPr>
        <p:txBody>
          <a:bodyPr wrap="square" rtlCol="0">
            <a:spAutoFit/>
          </a:bodyPr>
          <a:lstStyle/>
          <a:p>
            <a:pPr algn="ctr" eaLnBrk="1" hangingPunct="1">
              <a:lnSpc>
                <a:spcPct val="90000"/>
              </a:lnSpc>
              <a:defRPr/>
            </a:pPr>
            <a:r>
              <a:rPr lang="en-US" sz="3600" b="1" i="1" dirty="0" err="1" smtClean="0">
                <a:ln w="12700">
                  <a:solidFill>
                    <a:schemeClr val="tx2">
                      <a:satMod val="155000"/>
                    </a:schemeClr>
                  </a:solidFill>
                  <a:prstDash val="solid"/>
                </a:ln>
                <a:solidFill>
                  <a:schemeClr val="accent5">
                    <a:lumMod val="75000"/>
                  </a:schemeClr>
                </a:solidFill>
                <a:latin typeface="+mj-lt"/>
              </a:rPr>
              <a:t>Srimad</a:t>
            </a:r>
            <a:r>
              <a:rPr lang="en-US" sz="3600" b="1" i="1" dirty="0" smtClean="0">
                <a:ln w="12700">
                  <a:solidFill>
                    <a:schemeClr val="tx2">
                      <a:satMod val="155000"/>
                    </a:schemeClr>
                  </a:solidFill>
                  <a:prstDash val="solid"/>
                </a:ln>
                <a:solidFill>
                  <a:schemeClr val="accent5">
                    <a:lumMod val="75000"/>
                  </a:schemeClr>
                </a:solidFill>
                <a:latin typeface="+mj-lt"/>
              </a:rPr>
              <a:t> </a:t>
            </a:r>
            <a:r>
              <a:rPr lang="en-US" sz="3600" b="1" i="1" dirty="0" err="1" smtClean="0">
                <a:ln w="12700">
                  <a:solidFill>
                    <a:schemeClr val="tx2">
                      <a:satMod val="155000"/>
                    </a:schemeClr>
                  </a:solidFill>
                  <a:prstDash val="solid"/>
                </a:ln>
                <a:solidFill>
                  <a:schemeClr val="accent5">
                    <a:lumMod val="75000"/>
                  </a:schemeClr>
                </a:solidFill>
                <a:latin typeface="+mj-lt"/>
              </a:rPr>
              <a:t>Bhagavatam</a:t>
            </a:r>
            <a:r>
              <a:rPr lang="en-US" sz="3600" b="1" i="1" dirty="0" smtClean="0">
                <a:ln w="12700">
                  <a:solidFill>
                    <a:schemeClr val="tx2">
                      <a:satMod val="155000"/>
                    </a:schemeClr>
                  </a:solidFill>
                  <a:prstDash val="solid"/>
                </a:ln>
                <a:solidFill>
                  <a:schemeClr val="accent5">
                    <a:lumMod val="75000"/>
                  </a:schemeClr>
                </a:solidFill>
                <a:latin typeface="+mj-lt"/>
              </a:rPr>
              <a:t> </a:t>
            </a:r>
            <a:endParaRPr lang="en-US" sz="3600" b="1" i="1" dirty="0" smtClean="0">
              <a:ln w="12700">
                <a:solidFill>
                  <a:schemeClr val="tx2">
                    <a:satMod val="155000"/>
                  </a:schemeClr>
                </a:solidFill>
                <a:prstDash val="solid"/>
              </a:ln>
              <a:solidFill>
                <a:schemeClr val="accent5">
                  <a:lumMod val="75000"/>
                </a:schemeClr>
              </a:solidFill>
              <a:latin typeface="+mj-lt"/>
            </a:endParaRPr>
          </a:p>
          <a:p>
            <a:pPr algn="ctr" eaLnBrk="1" hangingPunct="1">
              <a:lnSpc>
                <a:spcPct val="90000"/>
              </a:lnSpc>
              <a:defRPr/>
            </a:pPr>
            <a:r>
              <a:rPr lang="en-US" sz="3200" b="1" i="1" dirty="0" smtClean="0">
                <a:solidFill>
                  <a:schemeClr val="accent5">
                    <a:lumMod val="75000"/>
                  </a:schemeClr>
                </a:solidFill>
                <a:latin typeface="+mj-lt"/>
              </a:rPr>
              <a:t>Canto </a:t>
            </a:r>
            <a:r>
              <a:rPr lang="en-US" sz="3200" b="1" i="1" dirty="0">
                <a:solidFill>
                  <a:schemeClr val="accent5">
                    <a:lumMod val="75000"/>
                  </a:schemeClr>
                </a:solidFill>
                <a:latin typeface="+mj-lt"/>
              </a:rPr>
              <a:t>1 Chapter 13 </a:t>
            </a:r>
            <a:r>
              <a:rPr lang="en-US" sz="3200" b="1" i="1" dirty="0" smtClean="0">
                <a:solidFill>
                  <a:schemeClr val="accent5">
                    <a:lumMod val="75000"/>
                  </a:schemeClr>
                </a:solidFill>
                <a:latin typeface="+mj-lt"/>
              </a:rPr>
              <a:t>- </a:t>
            </a:r>
            <a:r>
              <a:rPr lang="en-US" sz="3200" b="1" i="1" dirty="0" err="1" smtClean="0">
                <a:solidFill>
                  <a:schemeClr val="accent5">
                    <a:lumMod val="75000"/>
                  </a:schemeClr>
                </a:solidFill>
                <a:latin typeface="+mj-lt"/>
              </a:rPr>
              <a:t>Dhritarastra</a:t>
            </a:r>
            <a:r>
              <a:rPr lang="en-US" sz="3200" b="1" i="1" dirty="0" smtClean="0">
                <a:solidFill>
                  <a:schemeClr val="accent5">
                    <a:lumMod val="75000"/>
                  </a:schemeClr>
                </a:solidFill>
                <a:latin typeface="+mj-lt"/>
              </a:rPr>
              <a:t> </a:t>
            </a:r>
            <a:r>
              <a:rPr lang="en-US" sz="3200" b="1" i="1" dirty="0">
                <a:solidFill>
                  <a:schemeClr val="accent5">
                    <a:lumMod val="75000"/>
                  </a:schemeClr>
                </a:solidFill>
                <a:latin typeface="+mj-lt"/>
              </a:rPr>
              <a:t>Quits Home</a:t>
            </a:r>
          </a:p>
        </p:txBody>
      </p:sp>
      <p:pic>
        <p:nvPicPr>
          <p:cNvPr id="7" name="Picture 6" descr="C:\00 Office Archives\Bhakti Vaibhava\SB 1.13.1-10\Pictures\Mbharat1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003667" cy="51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990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ircle(in)">
                                      <p:cBhvr>
                                        <p:cTn id="14" dur="2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52400"/>
            <a:ext cx="8915400" cy="6705600"/>
          </a:xfrm>
        </p:spPr>
        <p:txBody>
          <a:bodyPr/>
          <a:lstStyle/>
          <a:p>
            <a:pPr>
              <a:buFont typeface="Wingdings" pitchFamily="2" charset="2"/>
              <a:buChar char="Ø"/>
            </a:pPr>
            <a:r>
              <a:rPr lang="vi-VN" sz="2400" dirty="0" smtClean="0">
                <a:hlinkClick r:id="rId2" action="ppaction://hlinkfile"/>
              </a:rPr>
              <a:t>kṛṣṇa</a:t>
            </a:r>
            <a:r>
              <a:rPr lang="vi-VN" sz="2400" dirty="0" smtClean="0"/>
              <a:t>-</a:t>
            </a:r>
            <a:r>
              <a:rPr lang="vi-VN" sz="2400" dirty="0" smtClean="0">
                <a:hlinkClick r:id="rId3" action="ppaction://hlinkfile"/>
              </a:rPr>
              <a:t>devatāḥ</a:t>
            </a:r>
            <a:r>
              <a:rPr lang="en-US" sz="2400" dirty="0" smtClean="0"/>
              <a:t> </a:t>
            </a:r>
            <a:r>
              <a:rPr lang="en-US" sz="2400" dirty="0"/>
              <a:t>- who are always rapt in the service of Lord </a:t>
            </a:r>
            <a:r>
              <a:rPr lang="en-US" sz="2400" dirty="0" err="1">
                <a:hlinkClick r:id="rId2" action="ppaction://hlinkfile"/>
              </a:rPr>
              <a:t>Kṛṣṇa</a:t>
            </a:r>
            <a:endParaRPr lang="vi-VN" sz="2400" dirty="0"/>
          </a:p>
          <a:p>
            <a:pPr lvl="1">
              <a:buFont typeface="Wingdings" pitchFamily="2" charset="2"/>
              <a:buChar char="Ø"/>
            </a:pPr>
            <a:r>
              <a:rPr lang="en-US" sz="2200" dirty="0" err="1"/>
              <a:t>Yādavas</a:t>
            </a:r>
            <a:r>
              <a:rPr lang="en-US" sz="2200" dirty="0"/>
              <a:t> and the </a:t>
            </a:r>
            <a:r>
              <a:rPr lang="en-US" sz="2200" dirty="0" err="1"/>
              <a:t>Pāṇḍavas</a:t>
            </a:r>
            <a:r>
              <a:rPr lang="en-US" sz="2200" dirty="0"/>
              <a:t>, who were always rapt in the thought of the Lord </a:t>
            </a:r>
            <a:r>
              <a:rPr lang="en-US" sz="2200" dirty="0" err="1">
                <a:hlinkClick r:id="rId2" action="ppaction://hlinkfile"/>
              </a:rPr>
              <a:t>Kṛṣṇa</a:t>
            </a:r>
            <a:r>
              <a:rPr lang="en-US" sz="2200" dirty="0"/>
              <a:t> and His different transcendental </a:t>
            </a:r>
            <a:r>
              <a:rPr lang="en-US" sz="2200" dirty="0" smtClean="0"/>
              <a:t>activities</a:t>
            </a:r>
          </a:p>
          <a:p>
            <a:pPr lvl="1">
              <a:buFont typeface="Wingdings" pitchFamily="2" charset="2"/>
              <a:buChar char="Ø"/>
            </a:pPr>
            <a:r>
              <a:rPr lang="en-US" sz="2200" dirty="0" err="1">
                <a:hlinkClick r:id="rId4" action="ppaction://hlinkfile"/>
              </a:rPr>
              <a:t>Vidura</a:t>
            </a:r>
            <a:r>
              <a:rPr lang="en-US" sz="2200" dirty="0"/>
              <a:t> left home in order to devote himself completely to the service of the </a:t>
            </a:r>
            <a:r>
              <a:rPr lang="en-US" sz="2200" dirty="0" smtClean="0"/>
              <a:t>Lord.</a:t>
            </a:r>
          </a:p>
          <a:p>
            <a:pPr lvl="1">
              <a:buFont typeface="Wingdings" pitchFamily="2" charset="2"/>
              <a:buChar char="Ø"/>
            </a:pPr>
            <a:r>
              <a:rPr lang="en-US" sz="2200" dirty="0" err="1" smtClean="0">
                <a:hlinkClick r:id="rId5" action="ppaction://hlinkfile"/>
              </a:rPr>
              <a:t>Mahārāja</a:t>
            </a:r>
            <a:r>
              <a:rPr lang="en-US" sz="2200" dirty="0" smtClean="0"/>
              <a:t> </a:t>
            </a:r>
            <a:r>
              <a:rPr lang="en-US" sz="2200" dirty="0" err="1">
                <a:hlinkClick r:id="rId6" action="ppaction://hlinkfile"/>
              </a:rPr>
              <a:t>Yudhiṣṭhira</a:t>
            </a:r>
            <a:r>
              <a:rPr lang="en-US" sz="2200" dirty="0"/>
              <a:t> </a:t>
            </a:r>
            <a:r>
              <a:rPr lang="en-US" sz="2200" dirty="0" smtClean="0"/>
              <a:t>was engaged fully in </a:t>
            </a:r>
            <a:r>
              <a:rPr lang="en-US" sz="2200" dirty="0"/>
              <a:t>the state affairs of the kingdom of the </a:t>
            </a:r>
            <a:r>
              <a:rPr lang="en-US" sz="2200" dirty="0" smtClean="0"/>
              <a:t>world.</a:t>
            </a:r>
          </a:p>
          <a:p>
            <a:pPr lvl="1">
              <a:buFont typeface="Wingdings" pitchFamily="2" charset="2"/>
              <a:buChar char="Ø"/>
            </a:pPr>
            <a:r>
              <a:rPr lang="en-US" sz="2200" dirty="0" smtClean="0"/>
              <a:t>However, </a:t>
            </a:r>
            <a:r>
              <a:rPr lang="en-US" sz="2200" dirty="0" err="1" smtClean="0">
                <a:hlinkClick r:id="rId5" action="ppaction://hlinkfile"/>
              </a:rPr>
              <a:t>Mahārāja</a:t>
            </a:r>
            <a:r>
              <a:rPr lang="en-US" sz="2200" dirty="0" smtClean="0"/>
              <a:t> </a:t>
            </a:r>
            <a:r>
              <a:rPr lang="en-US" sz="2200" dirty="0" err="1">
                <a:hlinkClick r:id="rId6" action="ppaction://hlinkfile"/>
              </a:rPr>
              <a:t>Yudhiṣṭhira</a:t>
            </a:r>
            <a:r>
              <a:rPr lang="en-US" sz="2200" dirty="0"/>
              <a:t> </a:t>
            </a:r>
            <a:r>
              <a:rPr lang="en-US" sz="2200" dirty="0" smtClean="0"/>
              <a:t>&amp; </a:t>
            </a:r>
            <a:r>
              <a:rPr lang="en-US" sz="2200" dirty="0" err="1">
                <a:hlinkClick r:id="rId4" action="ppaction://hlinkfile"/>
              </a:rPr>
              <a:t>Vidura</a:t>
            </a:r>
            <a:r>
              <a:rPr lang="en-US" sz="2200" dirty="0"/>
              <a:t> </a:t>
            </a:r>
            <a:r>
              <a:rPr lang="en-US" sz="2200" dirty="0" smtClean="0"/>
              <a:t>were on the </a:t>
            </a:r>
            <a:r>
              <a:rPr lang="en-US" sz="2200" dirty="0"/>
              <a:t>same level of </a:t>
            </a:r>
            <a:r>
              <a:rPr lang="en-US" sz="2200" dirty="0" smtClean="0"/>
              <a:t>devotion. </a:t>
            </a:r>
          </a:p>
          <a:p>
            <a:pPr lvl="1">
              <a:buFont typeface="Wingdings" pitchFamily="2" charset="2"/>
              <a:buChar char="Ø"/>
            </a:pPr>
            <a:r>
              <a:rPr lang="en-US" sz="2200" dirty="0" smtClean="0"/>
              <a:t>The </a:t>
            </a:r>
            <a:r>
              <a:rPr lang="en-US" sz="2200" dirty="0"/>
              <a:t>real qualification of a pure </a:t>
            </a:r>
            <a:r>
              <a:rPr lang="en-US" sz="2200" dirty="0" smtClean="0"/>
              <a:t>devotee - Either at </a:t>
            </a:r>
            <a:r>
              <a:rPr lang="en-US" sz="2200" dirty="0"/>
              <a:t>home or </a:t>
            </a:r>
            <a:r>
              <a:rPr lang="en-US" sz="2200" dirty="0" smtClean="0"/>
              <a:t>away from home - “</a:t>
            </a:r>
            <a:r>
              <a:rPr lang="en-US" sz="2200" dirty="0" smtClean="0">
                <a:solidFill>
                  <a:schemeClr val="bg1">
                    <a:lumMod val="50000"/>
                  </a:schemeClr>
                </a:solidFill>
              </a:rPr>
              <a:t>Always Rapt </a:t>
            </a:r>
            <a:r>
              <a:rPr lang="en-US" sz="2200" dirty="0">
                <a:solidFill>
                  <a:schemeClr val="bg1">
                    <a:lumMod val="50000"/>
                  </a:schemeClr>
                </a:solidFill>
              </a:rPr>
              <a:t>in the thought of </a:t>
            </a:r>
            <a:r>
              <a:rPr lang="en-US" sz="2200" dirty="0" smtClean="0">
                <a:solidFill>
                  <a:schemeClr val="bg1">
                    <a:lumMod val="50000"/>
                  </a:schemeClr>
                </a:solidFill>
              </a:rPr>
              <a:t> </a:t>
            </a:r>
            <a:r>
              <a:rPr lang="en-US" sz="2200" dirty="0" err="1" smtClean="0">
                <a:solidFill>
                  <a:schemeClr val="bg1">
                    <a:lumMod val="50000"/>
                  </a:schemeClr>
                </a:solidFill>
                <a:hlinkClick r:id="rId2" action="ppaction://hlinkfile"/>
              </a:rPr>
              <a:t>Kṛṣṇa</a:t>
            </a:r>
            <a:r>
              <a:rPr lang="en-US" sz="2200" dirty="0" smtClean="0">
                <a:solidFill>
                  <a:schemeClr val="bg1">
                    <a:lumMod val="50000"/>
                  </a:schemeClr>
                </a:solidFill>
              </a:rPr>
              <a:t> -  FAVORABLY</a:t>
            </a:r>
            <a:r>
              <a:rPr lang="en-US" sz="2200" dirty="0" smtClean="0"/>
              <a:t>” </a:t>
            </a:r>
          </a:p>
          <a:p>
            <a:pPr lvl="1">
              <a:buFont typeface="Wingdings" pitchFamily="2" charset="2"/>
              <a:buChar char="Ø"/>
            </a:pPr>
            <a:r>
              <a:rPr lang="en-US" sz="2200" dirty="0" smtClean="0">
                <a:effectLst/>
              </a:rPr>
              <a:t>Ex -  Unfavorable </a:t>
            </a:r>
            <a:r>
              <a:rPr lang="en-US" sz="2200" dirty="0" err="1" smtClean="0">
                <a:effectLst/>
              </a:rPr>
              <a:t>Devoteees</a:t>
            </a:r>
            <a:r>
              <a:rPr lang="en-US" sz="2200" dirty="0" smtClean="0">
                <a:effectLst/>
              </a:rPr>
              <a:t> -  </a:t>
            </a:r>
            <a:r>
              <a:rPr lang="vi-VN" sz="2200" dirty="0">
                <a:hlinkClick r:id="rId7" action="ppaction://hlinkfile"/>
              </a:rPr>
              <a:t>Kaḿsa</a:t>
            </a:r>
            <a:r>
              <a:rPr lang="vi-VN" sz="2200" dirty="0"/>
              <a:t>, </a:t>
            </a:r>
            <a:r>
              <a:rPr lang="vi-VN" sz="2200" dirty="0">
                <a:hlinkClick r:id="rId8" action="ppaction://hlinkfile"/>
              </a:rPr>
              <a:t>Jarāsandha</a:t>
            </a:r>
            <a:r>
              <a:rPr lang="vi-VN" sz="2200" dirty="0"/>
              <a:t>, </a:t>
            </a:r>
            <a:r>
              <a:rPr lang="vi-VN" sz="2200" dirty="0">
                <a:hlinkClick r:id="rId9" action="ppaction://hlinkfile"/>
              </a:rPr>
              <a:t>Śiśupāla</a:t>
            </a:r>
            <a:r>
              <a:rPr lang="vi-VN" sz="2200" dirty="0"/>
              <a:t> </a:t>
            </a:r>
            <a:r>
              <a:rPr lang="en-US" sz="2200" dirty="0" smtClean="0"/>
              <a:t> - Not on the same level as devotees.</a:t>
            </a:r>
          </a:p>
          <a:p>
            <a:pPr lvl="1">
              <a:buFont typeface="Wingdings" pitchFamily="2" charset="2"/>
              <a:buChar char="Ø"/>
            </a:pPr>
            <a:r>
              <a:rPr lang="en-US" sz="2200" dirty="0" err="1">
                <a:hlinkClick r:id="rId5" action="ppaction://hlinkfile"/>
              </a:rPr>
              <a:t>Mahārāja</a:t>
            </a:r>
            <a:r>
              <a:rPr lang="en-US" sz="2200" dirty="0"/>
              <a:t> </a:t>
            </a:r>
            <a:r>
              <a:rPr lang="en-US" sz="2200" dirty="0" err="1">
                <a:hlinkClick r:id="rId6" action="ppaction://hlinkfile"/>
              </a:rPr>
              <a:t>Yudhiṣṭhira</a:t>
            </a:r>
            <a:r>
              <a:rPr lang="en-US" sz="2200" dirty="0"/>
              <a:t> was therefore on the same level of devotion as </a:t>
            </a:r>
            <a:r>
              <a:rPr lang="en-US" sz="2200" dirty="0" err="1">
                <a:hlinkClick r:id="rId4" action="ppaction://hlinkfile"/>
              </a:rPr>
              <a:t>Vidura</a:t>
            </a:r>
            <a:r>
              <a:rPr lang="en-US" sz="2200" dirty="0"/>
              <a:t>, although engaged in the state affairs of the kingdom of the </a:t>
            </a:r>
            <a:r>
              <a:rPr lang="en-US" sz="2200" dirty="0" smtClean="0"/>
              <a:t>world.</a:t>
            </a:r>
          </a:p>
          <a:p>
            <a:pPr lvl="1">
              <a:buFont typeface="Wingdings" pitchFamily="2" charset="2"/>
              <a:buChar char="Ø"/>
            </a:pPr>
            <a:r>
              <a:rPr lang="en-US" sz="2200" dirty="0" smtClean="0"/>
              <a:t>Ex – </a:t>
            </a:r>
            <a:r>
              <a:rPr lang="en-US" sz="2200" dirty="0" err="1" smtClean="0"/>
              <a:t>Janaka</a:t>
            </a:r>
            <a:r>
              <a:rPr lang="en-US" sz="2200" dirty="0" smtClean="0"/>
              <a:t> </a:t>
            </a:r>
            <a:r>
              <a:rPr lang="en-US" sz="2200" dirty="0" err="1" smtClean="0"/>
              <a:t>Maharaj</a:t>
            </a:r>
            <a:r>
              <a:rPr lang="en-US" sz="2200" dirty="0" smtClean="0"/>
              <a:t>, </a:t>
            </a:r>
            <a:r>
              <a:rPr lang="en-US" sz="2200" dirty="0" err="1" smtClean="0"/>
              <a:t>Prahalad</a:t>
            </a:r>
            <a:r>
              <a:rPr lang="en-US" sz="2200" dirty="0" smtClean="0"/>
              <a:t> </a:t>
            </a:r>
            <a:r>
              <a:rPr lang="en-US" sz="2200" dirty="0" err="1" smtClean="0"/>
              <a:t>Maharaj</a:t>
            </a:r>
            <a:r>
              <a:rPr lang="en-US" sz="2200" dirty="0" smtClean="0"/>
              <a:t>, Bali </a:t>
            </a:r>
            <a:r>
              <a:rPr lang="en-US" sz="2200" dirty="0" err="1" smtClean="0"/>
              <a:t>Maharaj</a:t>
            </a:r>
            <a:r>
              <a:rPr lang="en-US" sz="2200" dirty="0" smtClean="0"/>
              <a:t>, </a:t>
            </a:r>
            <a:r>
              <a:rPr lang="en-US" sz="2200" dirty="0" err="1" smtClean="0"/>
              <a:t>Prahalad</a:t>
            </a:r>
            <a:r>
              <a:rPr lang="en-US" sz="2200" dirty="0" smtClean="0"/>
              <a:t> </a:t>
            </a:r>
            <a:r>
              <a:rPr lang="en-US" sz="2200" dirty="0" err="1" smtClean="0"/>
              <a:t>Maharaj</a:t>
            </a:r>
            <a:r>
              <a:rPr lang="en-US" sz="2200" dirty="0" smtClean="0"/>
              <a:t>, </a:t>
            </a:r>
            <a:r>
              <a:rPr lang="en-US" sz="2200" dirty="0" err="1" smtClean="0"/>
              <a:t>Druva</a:t>
            </a:r>
            <a:r>
              <a:rPr lang="en-US" sz="2200" dirty="0" smtClean="0"/>
              <a:t> </a:t>
            </a:r>
            <a:r>
              <a:rPr lang="en-US" sz="2200" dirty="0" err="1" smtClean="0"/>
              <a:t>Maharaj</a:t>
            </a:r>
            <a:r>
              <a:rPr lang="en-US" sz="2200" dirty="0"/>
              <a:t> </a:t>
            </a:r>
            <a:r>
              <a:rPr lang="en-US" sz="2200" dirty="0" smtClean="0"/>
              <a:t>etc., </a:t>
            </a:r>
          </a:p>
          <a:p>
            <a:pPr marL="457200" lvl="1" indent="0">
              <a:buNone/>
            </a:pPr>
            <a:endParaRPr lang="en-US" sz="2000" dirty="0" smtClean="0">
              <a:solidFill>
                <a:schemeClr val="tx2">
                  <a:lumMod val="60000"/>
                  <a:lumOff val="40000"/>
                </a:schemeClr>
              </a:solidFill>
            </a:endParaRPr>
          </a:p>
        </p:txBody>
      </p:sp>
    </p:spTree>
    <p:extLst>
      <p:ext uri="{BB962C8B-B14F-4D97-AF65-F5344CB8AC3E}">
        <p14:creationId xmlns:p14="http://schemas.microsoft.com/office/powerpoint/2010/main" val="4101823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additive="base">
                                        <p:cTn id="3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additive="base">
                                        <p:cTn id="4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 calcmode="lin" valueType="num">
                                      <p:cBhvr additive="base">
                                        <p:cTn id="50"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763000" cy="6629400"/>
          </a:xfrm>
        </p:spPr>
        <p:txBody>
          <a:bodyPr/>
          <a:lstStyle/>
          <a:p>
            <a:pPr marL="0" indent="0" algn="ctr">
              <a:buNone/>
            </a:pPr>
            <a:r>
              <a:rPr lang="vi-VN" sz="2800" b="1" u="sng" dirty="0">
                <a:solidFill>
                  <a:schemeClr val="tx2">
                    <a:lumMod val="60000"/>
                    <a:lumOff val="40000"/>
                  </a:schemeClr>
                </a:solidFill>
                <a:hlinkClick r:id="rId2" action="ppaction://hlinkfile"/>
              </a:rPr>
              <a:t>Śrīmad Bhāgavatam</a:t>
            </a:r>
            <a:r>
              <a:rPr lang="vi-VN" sz="2800" b="1" u="sng" dirty="0">
                <a:solidFill>
                  <a:schemeClr val="tx2">
                    <a:lumMod val="60000"/>
                    <a:lumOff val="40000"/>
                  </a:schemeClr>
                </a:solidFill>
              </a:rPr>
              <a:t> </a:t>
            </a:r>
            <a:r>
              <a:rPr lang="vi-VN" sz="2800" b="1" u="sng" dirty="0" smtClean="0">
                <a:solidFill>
                  <a:schemeClr val="tx2">
                    <a:lumMod val="60000"/>
                    <a:lumOff val="40000"/>
                  </a:schemeClr>
                </a:solidFill>
              </a:rPr>
              <a:t>1.</a:t>
            </a:r>
            <a:r>
              <a:rPr lang="en-US" sz="2800" b="1" u="sng" dirty="0" smtClean="0">
                <a:solidFill>
                  <a:schemeClr val="tx2">
                    <a:lumMod val="60000"/>
                    <a:lumOff val="40000"/>
                  </a:schemeClr>
                </a:solidFill>
              </a:rPr>
              <a:t>13</a:t>
            </a:r>
            <a:r>
              <a:rPr lang="vi-VN" sz="2800" b="1" u="sng" dirty="0" smtClean="0">
                <a:solidFill>
                  <a:schemeClr val="tx2">
                    <a:lumMod val="60000"/>
                    <a:lumOff val="40000"/>
                  </a:schemeClr>
                </a:solidFill>
              </a:rPr>
              <a:t>.</a:t>
            </a:r>
            <a:r>
              <a:rPr lang="en-US" sz="2800" b="1" u="sng" dirty="0" smtClean="0">
                <a:solidFill>
                  <a:schemeClr val="tx2">
                    <a:lumMod val="60000"/>
                    <a:lumOff val="40000"/>
                  </a:schemeClr>
                </a:solidFill>
              </a:rPr>
              <a:t>12</a:t>
            </a:r>
          </a:p>
          <a:p>
            <a:pPr marL="0" indent="0" algn="ctr">
              <a:buNone/>
            </a:pPr>
            <a:endParaRPr lang="en-US" sz="2800" dirty="0" smtClean="0"/>
          </a:p>
          <a:p>
            <a:pPr marL="0" indent="0" algn="ctr">
              <a:buNone/>
            </a:pPr>
            <a:r>
              <a:rPr lang="vi-VN" sz="2800" dirty="0" smtClean="0"/>
              <a:t>ity </a:t>
            </a:r>
            <a:r>
              <a:rPr lang="vi-VN" sz="2800" dirty="0"/>
              <a:t>ukto </a:t>
            </a:r>
            <a:r>
              <a:rPr lang="vi-VN" sz="2800" dirty="0">
                <a:hlinkClick r:id="rId3" action="ppaction://hlinkfile"/>
              </a:rPr>
              <a:t>dharma</a:t>
            </a:r>
            <a:r>
              <a:rPr lang="vi-VN" sz="2800" dirty="0"/>
              <a:t>-</a:t>
            </a:r>
            <a:r>
              <a:rPr lang="vi-VN" sz="2800" dirty="0">
                <a:hlinkClick r:id="rId4" action="ppaction://hlinkfile"/>
              </a:rPr>
              <a:t>rājena</a:t>
            </a:r>
            <a:endParaRPr lang="vi-VN" sz="2800" dirty="0"/>
          </a:p>
          <a:p>
            <a:pPr marL="0" indent="0" algn="ctr">
              <a:buNone/>
            </a:pPr>
            <a:r>
              <a:rPr lang="vi-VN" sz="2800" dirty="0">
                <a:hlinkClick r:id="rId5" action="ppaction://hlinkfile"/>
              </a:rPr>
              <a:t>sarvaḿ</a:t>
            </a:r>
            <a:r>
              <a:rPr lang="vi-VN" sz="2800" dirty="0"/>
              <a:t> </a:t>
            </a:r>
            <a:r>
              <a:rPr lang="vi-VN" sz="2800" dirty="0">
                <a:hlinkClick r:id="rId6" action="ppaction://hlinkfile"/>
              </a:rPr>
              <a:t>tat</a:t>
            </a:r>
            <a:r>
              <a:rPr lang="vi-VN" sz="2800" dirty="0"/>
              <a:t> </a:t>
            </a:r>
            <a:r>
              <a:rPr lang="vi-VN" sz="2800" dirty="0">
                <a:hlinkClick r:id="rId7" action="ppaction://hlinkfile"/>
              </a:rPr>
              <a:t>samavarṇayat</a:t>
            </a:r>
            <a:endParaRPr lang="vi-VN" sz="2800" dirty="0"/>
          </a:p>
          <a:p>
            <a:pPr marL="0" indent="0" algn="ctr">
              <a:buNone/>
            </a:pPr>
            <a:r>
              <a:rPr lang="vi-VN" sz="2800" dirty="0"/>
              <a:t>yathānubhūtaḿ kramaśo</a:t>
            </a:r>
          </a:p>
          <a:p>
            <a:pPr marL="0" indent="0" algn="ctr">
              <a:buNone/>
            </a:pPr>
            <a:r>
              <a:rPr lang="vi-VN" sz="2800" dirty="0">
                <a:hlinkClick r:id="rId8" action="ppaction://hlinkfile"/>
              </a:rPr>
              <a:t>vinā</a:t>
            </a:r>
            <a:r>
              <a:rPr lang="vi-VN" sz="2800" dirty="0"/>
              <a:t> </a:t>
            </a:r>
            <a:r>
              <a:rPr lang="vi-VN" sz="2800" dirty="0">
                <a:hlinkClick r:id="rId9" action="ppaction://hlinkfile"/>
              </a:rPr>
              <a:t>yadu</a:t>
            </a:r>
            <a:r>
              <a:rPr lang="vi-VN" sz="2800" dirty="0"/>
              <a:t>-</a:t>
            </a:r>
            <a:r>
              <a:rPr lang="vi-VN" sz="2800" dirty="0">
                <a:hlinkClick r:id="rId10" action="ppaction://hlinkfile"/>
              </a:rPr>
              <a:t>kula</a:t>
            </a:r>
            <a:r>
              <a:rPr lang="vi-VN" sz="2800" dirty="0"/>
              <a:t>-</a:t>
            </a:r>
            <a:r>
              <a:rPr lang="vi-VN" sz="2800" dirty="0">
                <a:hlinkClick r:id="rId11" action="ppaction://hlinkfile"/>
              </a:rPr>
              <a:t>kṣayam</a:t>
            </a:r>
            <a:endParaRPr lang="vi-VN" sz="2800" dirty="0"/>
          </a:p>
          <a:p>
            <a:pPr marL="0" indent="0" algn="ctr">
              <a:buNone/>
            </a:pPr>
            <a:endParaRPr lang="en-US" sz="2400" b="1" i="1" u="sng" dirty="0" smtClean="0">
              <a:solidFill>
                <a:schemeClr val="accent3">
                  <a:lumMod val="75000"/>
                </a:schemeClr>
              </a:solidFill>
              <a:effectLst>
                <a:outerShdw blurRad="38100" dist="38100" dir="2700000" algn="tl">
                  <a:srgbClr val="000000">
                    <a:alpha val="43137"/>
                  </a:srgbClr>
                </a:outerShdw>
              </a:effectLst>
            </a:endParaRPr>
          </a:p>
          <a:p>
            <a:pPr marL="0" indent="0" algn="ctr">
              <a:buNone/>
            </a:pPr>
            <a:r>
              <a:rPr lang="en-US" sz="2600" b="1" i="1" u="sng" dirty="0" smtClean="0">
                <a:solidFill>
                  <a:schemeClr val="accent3">
                    <a:lumMod val="75000"/>
                  </a:schemeClr>
                </a:solidFill>
                <a:effectLst>
                  <a:outerShdw blurRad="38100" dist="38100" dir="2700000" algn="tl">
                    <a:srgbClr val="000000">
                      <a:alpha val="43137"/>
                    </a:srgbClr>
                  </a:outerShdw>
                </a:effectLst>
              </a:rPr>
              <a:t>TRANSLATION</a:t>
            </a:r>
          </a:p>
          <a:p>
            <a:pPr marL="0" indent="0" algn="ctr">
              <a:buNone/>
            </a:pPr>
            <a:endParaRPr lang="en-US" sz="2400" b="1" i="1" u="sng" dirty="0">
              <a:solidFill>
                <a:schemeClr val="accent3">
                  <a:lumMod val="75000"/>
                </a:schemeClr>
              </a:solidFill>
              <a:effectLst>
                <a:outerShdw blurRad="38100" dist="38100" dir="2700000" algn="tl">
                  <a:srgbClr val="000000">
                    <a:alpha val="43137"/>
                  </a:srgbClr>
                </a:outerShdw>
              </a:effectLst>
            </a:endParaRPr>
          </a:p>
          <a:p>
            <a:pPr marL="0" indent="0" algn="ctr">
              <a:buNone/>
            </a:pPr>
            <a:r>
              <a:rPr lang="en-US" sz="2800" dirty="0"/>
              <a:t>Thus being questioned by </a:t>
            </a:r>
            <a:r>
              <a:rPr lang="en-US" sz="2800" dirty="0" err="1">
                <a:hlinkClick r:id="rId12" action="ppaction://hlinkfile"/>
              </a:rPr>
              <a:t>Mahārāja</a:t>
            </a:r>
            <a:r>
              <a:rPr lang="en-US" sz="2800" dirty="0"/>
              <a:t> </a:t>
            </a:r>
            <a:r>
              <a:rPr lang="en-US" sz="2800" dirty="0" err="1">
                <a:hlinkClick r:id="rId13" action="ppaction://hlinkfile"/>
              </a:rPr>
              <a:t>Yudhiṣṭhira</a:t>
            </a:r>
            <a:r>
              <a:rPr lang="en-US" sz="2800" dirty="0"/>
              <a:t>, </a:t>
            </a:r>
            <a:r>
              <a:rPr lang="en-US" sz="2800" dirty="0" err="1">
                <a:hlinkClick r:id="rId14" action="ppaction://hlinkfile"/>
              </a:rPr>
              <a:t>Mahātmā</a:t>
            </a:r>
            <a:r>
              <a:rPr lang="en-US" sz="2800" dirty="0"/>
              <a:t> </a:t>
            </a:r>
            <a:r>
              <a:rPr lang="en-US" sz="2800" dirty="0" err="1">
                <a:hlinkClick r:id="rId15" action="ppaction://hlinkfile"/>
              </a:rPr>
              <a:t>Vidura</a:t>
            </a:r>
            <a:r>
              <a:rPr lang="en-US" sz="2800" dirty="0"/>
              <a:t> gradually described everything he had personally experienced, except news of the annihilation of the </a:t>
            </a:r>
            <a:r>
              <a:rPr lang="en-US" sz="2800" dirty="0" err="1">
                <a:hlinkClick r:id="rId9" action="ppaction://hlinkfile"/>
              </a:rPr>
              <a:t>Yadu</a:t>
            </a:r>
            <a:r>
              <a:rPr lang="en-US" sz="2800" dirty="0"/>
              <a:t> dynasty.</a:t>
            </a:r>
          </a:p>
        </p:txBody>
      </p:sp>
    </p:spTree>
    <p:extLst>
      <p:ext uri="{BB962C8B-B14F-4D97-AF65-F5344CB8AC3E}">
        <p14:creationId xmlns:p14="http://schemas.microsoft.com/office/powerpoint/2010/main" val="4092227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additive="base">
                                        <p:cTn id="2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80">
                                          <p:stCondLst>
                                            <p:cond delay="0"/>
                                          </p:stCondLst>
                                        </p:cTn>
                                        <p:tgtEl>
                                          <p:spTgt spid="2">
                                            <p:txEl>
                                              <p:pRg st="7" end="7"/>
                                            </p:txEl>
                                          </p:spTgt>
                                        </p:tgtEl>
                                      </p:cBhvr>
                                    </p:animEffect>
                                    <p:anim calcmode="lin" valueType="num">
                                      <p:cBhvr>
                                        <p:cTn id="33"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xEl>
                                              <p:pRg st="7" end="7"/>
                                            </p:txEl>
                                          </p:spTgt>
                                        </p:tgtEl>
                                      </p:cBhvr>
                                      <p:to x="100000" y="60000"/>
                                    </p:animScale>
                                    <p:animScale>
                                      <p:cBhvr>
                                        <p:cTn id="39" dur="166" decel="50000">
                                          <p:stCondLst>
                                            <p:cond delay="676"/>
                                          </p:stCondLst>
                                        </p:cTn>
                                        <p:tgtEl>
                                          <p:spTgt spid="2">
                                            <p:txEl>
                                              <p:pRg st="7" end="7"/>
                                            </p:txEl>
                                          </p:spTgt>
                                        </p:tgtEl>
                                      </p:cBhvr>
                                      <p:to x="100000" y="100000"/>
                                    </p:animScale>
                                    <p:animScale>
                                      <p:cBhvr>
                                        <p:cTn id="40" dur="26">
                                          <p:stCondLst>
                                            <p:cond delay="1312"/>
                                          </p:stCondLst>
                                        </p:cTn>
                                        <p:tgtEl>
                                          <p:spTgt spid="2">
                                            <p:txEl>
                                              <p:pRg st="7" end="7"/>
                                            </p:txEl>
                                          </p:spTgt>
                                        </p:tgtEl>
                                      </p:cBhvr>
                                      <p:to x="100000" y="80000"/>
                                    </p:animScale>
                                    <p:animScale>
                                      <p:cBhvr>
                                        <p:cTn id="41" dur="166" decel="50000">
                                          <p:stCondLst>
                                            <p:cond delay="1338"/>
                                          </p:stCondLst>
                                        </p:cTn>
                                        <p:tgtEl>
                                          <p:spTgt spid="2">
                                            <p:txEl>
                                              <p:pRg st="7" end="7"/>
                                            </p:txEl>
                                          </p:spTgt>
                                        </p:tgtEl>
                                      </p:cBhvr>
                                      <p:to x="100000" y="100000"/>
                                    </p:animScale>
                                    <p:animScale>
                                      <p:cBhvr>
                                        <p:cTn id="42" dur="26">
                                          <p:stCondLst>
                                            <p:cond delay="1642"/>
                                          </p:stCondLst>
                                        </p:cTn>
                                        <p:tgtEl>
                                          <p:spTgt spid="2">
                                            <p:txEl>
                                              <p:pRg st="7" end="7"/>
                                            </p:txEl>
                                          </p:spTgt>
                                        </p:tgtEl>
                                      </p:cBhvr>
                                      <p:to x="100000" y="90000"/>
                                    </p:animScale>
                                    <p:animScale>
                                      <p:cBhvr>
                                        <p:cTn id="43" dur="166" decel="50000">
                                          <p:stCondLst>
                                            <p:cond delay="1668"/>
                                          </p:stCondLst>
                                        </p:cTn>
                                        <p:tgtEl>
                                          <p:spTgt spid="2">
                                            <p:txEl>
                                              <p:pRg st="7" end="7"/>
                                            </p:txEl>
                                          </p:spTgt>
                                        </p:tgtEl>
                                      </p:cBhvr>
                                      <p:to x="100000" y="100000"/>
                                    </p:animScale>
                                    <p:animScale>
                                      <p:cBhvr>
                                        <p:cTn id="44" dur="26">
                                          <p:stCondLst>
                                            <p:cond delay="1808"/>
                                          </p:stCondLst>
                                        </p:cTn>
                                        <p:tgtEl>
                                          <p:spTgt spid="2">
                                            <p:txEl>
                                              <p:pRg st="7" end="7"/>
                                            </p:txEl>
                                          </p:spTgt>
                                        </p:tgtEl>
                                      </p:cBhvr>
                                      <p:to x="100000" y="95000"/>
                                    </p:animScale>
                                    <p:animScale>
                                      <p:cBhvr>
                                        <p:cTn id="45" dur="166" decel="50000">
                                          <p:stCondLst>
                                            <p:cond delay="1834"/>
                                          </p:stCondLst>
                                        </p:cTn>
                                        <p:tgtEl>
                                          <p:spTgt spid="2">
                                            <p:txEl>
                                              <p:pRg st="7" end="7"/>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wipe(down)">
                                      <p:cBhvr>
                                        <p:cTn id="5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763000" cy="6629400"/>
          </a:xfrm>
        </p:spPr>
        <p:txBody>
          <a:bodyPr/>
          <a:lstStyle/>
          <a:p>
            <a:pPr marL="0" indent="0" algn="ctr">
              <a:buNone/>
            </a:pPr>
            <a:r>
              <a:rPr lang="vi-VN" sz="2800" b="1" u="sng" dirty="0">
                <a:solidFill>
                  <a:schemeClr val="tx2">
                    <a:lumMod val="60000"/>
                    <a:lumOff val="40000"/>
                  </a:schemeClr>
                </a:solidFill>
                <a:effectLst>
                  <a:outerShdw blurRad="38100" dist="38100" dir="2700000" algn="tl">
                    <a:srgbClr val="000000">
                      <a:alpha val="43137"/>
                    </a:srgbClr>
                  </a:outerShdw>
                </a:effectLst>
                <a:hlinkClick r:id="rId2" action="ppaction://hlinkfile"/>
              </a:rPr>
              <a:t>Śrīmad Bhāgavatam</a:t>
            </a:r>
            <a:r>
              <a:rPr lang="vi-VN" sz="2800" b="1" u="sng" dirty="0">
                <a:solidFill>
                  <a:schemeClr val="tx2">
                    <a:lumMod val="60000"/>
                    <a:lumOff val="40000"/>
                  </a:schemeClr>
                </a:solidFill>
                <a:effectLst>
                  <a:outerShdw blurRad="38100" dist="38100" dir="2700000" algn="tl">
                    <a:srgbClr val="000000">
                      <a:alpha val="43137"/>
                    </a:srgbClr>
                  </a:outerShdw>
                </a:effectLst>
              </a:rPr>
              <a:t> </a:t>
            </a:r>
            <a:r>
              <a:rPr lang="vi-VN" sz="2800" b="1" u="sng" dirty="0" smtClean="0">
                <a:solidFill>
                  <a:schemeClr val="tx2">
                    <a:lumMod val="60000"/>
                    <a:lumOff val="40000"/>
                  </a:schemeClr>
                </a:solidFill>
                <a:effectLst>
                  <a:outerShdw blurRad="38100" dist="38100" dir="2700000" algn="tl">
                    <a:srgbClr val="000000">
                      <a:alpha val="43137"/>
                    </a:srgbClr>
                  </a:outerShdw>
                </a:effectLst>
              </a:rPr>
              <a:t>1.</a:t>
            </a:r>
            <a:r>
              <a:rPr lang="en-US" sz="2800" b="1" u="sng" dirty="0" smtClean="0">
                <a:solidFill>
                  <a:schemeClr val="tx2">
                    <a:lumMod val="60000"/>
                    <a:lumOff val="40000"/>
                  </a:schemeClr>
                </a:solidFill>
                <a:effectLst>
                  <a:outerShdw blurRad="38100" dist="38100" dir="2700000" algn="tl">
                    <a:srgbClr val="000000">
                      <a:alpha val="43137"/>
                    </a:srgbClr>
                  </a:outerShdw>
                </a:effectLst>
              </a:rPr>
              <a:t>13</a:t>
            </a:r>
            <a:r>
              <a:rPr lang="vi-VN" sz="2800" b="1" u="sng" dirty="0" smtClean="0">
                <a:solidFill>
                  <a:schemeClr val="tx2">
                    <a:lumMod val="60000"/>
                    <a:lumOff val="40000"/>
                  </a:schemeClr>
                </a:solidFill>
                <a:effectLst>
                  <a:outerShdw blurRad="38100" dist="38100" dir="2700000" algn="tl">
                    <a:srgbClr val="000000">
                      <a:alpha val="43137"/>
                    </a:srgbClr>
                  </a:outerShdw>
                </a:effectLst>
              </a:rPr>
              <a:t>.</a:t>
            </a:r>
            <a:r>
              <a:rPr lang="en-US" sz="2800" b="1" u="sng" dirty="0" smtClean="0">
                <a:solidFill>
                  <a:schemeClr val="tx2">
                    <a:lumMod val="60000"/>
                    <a:lumOff val="40000"/>
                  </a:schemeClr>
                </a:solidFill>
                <a:effectLst>
                  <a:outerShdw blurRad="38100" dist="38100" dir="2700000" algn="tl">
                    <a:srgbClr val="000000">
                      <a:alpha val="43137"/>
                    </a:srgbClr>
                  </a:outerShdw>
                </a:effectLst>
              </a:rPr>
              <a:t>13</a:t>
            </a:r>
          </a:p>
          <a:p>
            <a:pPr marL="0" indent="0" algn="ctr">
              <a:buNone/>
            </a:pPr>
            <a:endParaRPr lang="en-US" sz="2800" dirty="0" smtClean="0">
              <a:effectLst>
                <a:outerShdw blurRad="38100" dist="38100" dir="2700000" algn="tl">
                  <a:srgbClr val="000000">
                    <a:alpha val="43137"/>
                  </a:srgbClr>
                </a:outerShdw>
              </a:effectLst>
              <a:hlinkClick r:id="rId3" action="ppaction://hlinkfile"/>
            </a:endParaRPr>
          </a:p>
          <a:p>
            <a:pPr marL="0" indent="0" algn="ctr">
              <a:buNone/>
            </a:pPr>
            <a:r>
              <a:rPr lang="vi-VN" sz="2800" dirty="0">
                <a:effectLst>
                  <a:outerShdw blurRad="38100" dist="38100" dir="2700000" algn="tl">
                    <a:srgbClr val="000000">
                      <a:alpha val="43137"/>
                    </a:srgbClr>
                  </a:outerShdw>
                </a:effectLst>
              </a:rPr>
              <a:t>nanv </a:t>
            </a:r>
            <a:r>
              <a:rPr lang="vi-VN" sz="2800" dirty="0">
                <a:effectLst>
                  <a:outerShdw blurRad="38100" dist="38100" dir="2700000" algn="tl">
                    <a:srgbClr val="000000">
                      <a:alpha val="43137"/>
                    </a:srgbClr>
                  </a:outerShdw>
                </a:effectLst>
                <a:hlinkClick r:id="rId4" action="ppaction://hlinkfile"/>
              </a:rPr>
              <a:t>apriyaḿ</a:t>
            </a:r>
            <a:r>
              <a:rPr lang="vi-VN" sz="2800" dirty="0">
                <a:effectLst>
                  <a:outerShdw blurRad="38100" dist="38100" dir="2700000" algn="tl">
                    <a:srgbClr val="000000">
                      <a:alpha val="43137"/>
                    </a:srgbClr>
                  </a:outerShdw>
                </a:effectLst>
              </a:rPr>
              <a:t> </a:t>
            </a:r>
            <a:r>
              <a:rPr lang="vi-VN" sz="2800" dirty="0">
                <a:effectLst>
                  <a:outerShdw blurRad="38100" dist="38100" dir="2700000" algn="tl">
                    <a:srgbClr val="000000">
                      <a:alpha val="43137"/>
                    </a:srgbClr>
                  </a:outerShdw>
                </a:effectLst>
                <a:hlinkClick r:id="rId5" action="ppaction://hlinkfile"/>
              </a:rPr>
              <a:t>durviṣahaḿ</a:t>
            </a:r>
            <a:endParaRPr lang="vi-VN" sz="2800" dirty="0">
              <a:effectLst>
                <a:outerShdw blurRad="38100" dist="38100" dir="2700000" algn="tl">
                  <a:srgbClr val="000000">
                    <a:alpha val="43137"/>
                  </a:srgbClr>
                </a:outerShdw>
              </a:effectLst>
            </a:endParaRPr>
          </a:p>
          <a:p>
            <a:pPr marL="0" indent="0" algn="ctr">
              <a:buNone/>
            </a:pPr>
            <a:r>
              <a:rPr lang="vi-VN" sz="2800" dirty="0">
                <a:effectLst>
                  <a:outerShdw blurRad="38100" dist="38100" dir="2700000" algn="tl">
                    <a:srgbClr val="000000">
                      <a:alpha val="43137"/>
                    </a:srgbClr>
                  </a:outerShdw>
                </a:effectLst>
                <a:hlinkClick r:id="rId6" action="ppaction://hlinkfile"/>
              </a:rPr>
              <a:t>nṛṇāḿ</a:t>
            </a:r>
            <a:r>
              <a:rPr lang="vi-VN" sz="2800" dirty="0">
                <a:effectLst>
                  <a:outerShdw blurRad="38100" dist="38100" dir="2700000" algn="tl">
                    <a:srgbClr val="000000">
                      <a:alpha val="43137"/>
                    </a:srgbClr>
                  </a:outerShdw>
                </a:effectLst>
              </a:rPr>
              <a:t> </a:t>
            </a:r>
            <a:r>
              <a:rPr lang="vi-VN" sz="2800" dirty="0">
                <a:effectLst>
                  <a:outerShdw blurRad="38100" dist="38100" dir="2700000" algn="tl">
                    <a:srgbClr val="000000">
                      <a:alpha val="43137"/>
                    </a:srgbClr>
                  </a:outerShdw>
                </a:effectLst>
                <a:hlinkClick r:id="rId7" action="ppaction://hlinkfile"/>
              </a:rPr>
              <a:t>svayam</a:t>
            </a:r>
            <a:r>
              <a:rPr lang="vi-VN" sz="2800" dirty="0">
                <a:effectLst>
                  <a:outerShdw blurRad="38100" dist="38100" dir="2700000" algn="tl">
                    <a:srgbClr val="000000">
                      <a:alpha val="43137"/>
                    </a:srgbClr>
                  </a:outerShdw>
                </a:effectLst>
              </a:rPr>
              <a:t> </a:t>
            </a:r>
            <a:r>
              <a:rPr lang="vi-VN" sz="2800" dirty="0">
                <a:effectLst>
                  <a:outerShdw blurRad="38100" dist="38100" dir="2700000" algn="tl">
                    <a:srgbClr val="000000">
                      <a:alpha val="43137"/>
                    </a:srgbClr>
                  </a:outerShdw>
                </a:effectLst>
                <a:hlinkClick r:id="rId8" action="ppaction://hlinkfile"/>
              </a:rPr>
              <a:t>upasthitam</a:t>
            </a:r>
            <a:endParaRPr lang="vi-VN" sz="2800" dirty="0">
              <a:effectLst>
                <a:outerShdw blurRad="38100" dist="38100" dir="2700000" algn="tl">
                  <a:srgbClr val="000000">
                    <a:alpha val="43137"/>
                  </a:srgbClr>
                </a:outerShdw>
              </a:effectLst>
            </a:endParaRPr>
          </a:p>
          <a:p>
            <a:pPr marL="0" indent="0" algn="ctr">
              <a:buNone/>
            </a:pPr>
            <a:r>
              <a:rPr lang="vi-VN" sz="2800" dirty="0">
                <a:effectLst>
                  <a:outerShdw blurRad="38100" dist="38100" dir="2700000" algn="tl">
                    <a:srgbClr val="000000">
                      <a:alpha val="43137"/>
                    </a:srgbClr>
                  </a:outerShdw>
                </a:effectLst>
              </a:rPr>
              <a:t>nāvedayat sakaruṇo</a:t>
            </a:r>
          </a:p>
          <a:p>
            <a:pPr marL="0" indent="0" algn="ctr">
              <a:buNone/>
            </a:pPr>
            <a:r>
              <a:rPr lang="vi-VN" sz="2800" dirty="0">
                <a:effectLst>
                  <a:outerShdw blurRad="38100" dist="38100" dir="2700000" algn="tl">
                    <a:srgbClr val="000000">
                      <a:alpha val="43137"/>
                    </a:srgbClr>
                  </a:outerShdw>
                </a:effectLst>
                <a:hlinkClick r:id="rId9" action="ppaction://hlinkfile"/>
              </a:rPr>
              <a:t>duḥkhitān</a:t>
            </a:r>
            <a:r>
              <a:rPr lang="vi-VN" sz="2800" dirty="0">
                <a:effectLst>
                  <a:outerShdw blurRad="38100" dist="38100" dir="2700000" algn="tl">
                    <a:srgbClr val="000000">
                      <a:alpha val="43137"/>
                    </a:srgbClr>
                  </a:outerShdw>
                </a:effectLst>
              </a:rPr>
              <a:t> </a:t>
            </a:r>
            <a:r>
              <a:rPr lang="vi-VN" sz="2800" dirty="0">
                <a:effectLst>
                  <a:outerShdw blurRad="38100" dist="38100" dir="2700000" algn="tl">
                    <a:srgbClr val="000000">
                      <a:alpha val="43137"/>
                    </a:srgbClr>
                  </a:outerShdw>
                </a:effectLst>
                <a:hlinkClick r:id="rId10" action="ppaction://hlinkfile"/>
              </a:rPr>
              <a:t>draṣṭum</a:t>
            </a:r>
            <a:r>
              <a:rPr lang="vi-VN" sz="2800" dirty="0">
                <a:effectLst>
                  <a:outerShdw blurRad="38100" dist="38100" dir="2700000" algn="tl">
                    <a:srgbClr val="000000">
                      <a:alpha val="43137"/>
                    </a:srgbClr>
                  </a:outerShdw>
                </a:effectLst>
              </a:rPr>
              <a:t> </a:t>
            </a:r>
            <a:r>
              <a:rPr lang="vi-VN" sz="2800" dirty="0">
                <a:effectLst>
                  <a:outerShdw blurRad="38100" dist="38100" dir="2700000" algn="tl">
                    <a:srgbClr val="000000">
                      <a:alpha val="43137"/>
                    </a:srgbClr>
                  </a:outerShdw>
                </a:effectLst>
                <a:hlinkClick r:id="rId11" action="ppaction://hlinkfile"/>
              </a:rPr>
              <a:t>akṣamaḥ</a:t>
            </a:r>
            <a:endParaRPr lang="vi-VN" sz="2800" dirty="0">
              <a:effectLst>
                <a:outerShdw blurRad="38100" dist="38100" dir="2700000" algn="tl">
                  <a:srgbClr val="000000">
                    <a:alpha val="43137"/>
                  </a:srgbClr>
                </a:outerShdw>
              </a:effectLst>
            </a:endParaRPr>
          </a:p>
          <a:p>
            <a:pPr marL="0" indent="0" algn="ctr">
              <a:buNone/>
            </a:pPr>
            <a:endParaRPr lang="en-US" sz="2400" b="1" i="1" u="sng" dirty="0" smtClean="0">
              <a:solidFill>
                <a:schemeClr val="accent3">
                  <a:lumMod val="75000"/>
                </a:schemeClr>
              </a:solidFill>
              <a:effectLst>
                <a:outerShdw blurRad="38100" dist="38100" dir="2700000" algn="tl">
                  <a:srgbClr val="000000">
                    <a:alpha val="43137"/>
                  </a:srgbClr>
                </a:outerShdw>
              </a:effectLst>
            </a:endParaRPr>
          </a:p>
          <a:p>
            <a:pPr marL="0" indent="0" algn="ctr">
              <a:buNone/>
            </a:pPr>
            <a:r>
              <a:rPr lang="en-US" sz="2600" b="1" i="1" u="sng" dirty="0" smtClean="0">
                <a:solidFill>
                  <a:schemeClr val="accent3">
                    <a:lumMod val="75000"/>
                  </a:schemeClr>
                </a:solidFill>
                <a:effectLst>
                  <a:outerShdw blurRad="38100" dist="38100" dir="2700000" algn="tl">
                    <a:srgbClr val="000000">
                      <a:alpha val="43137"/>
                    </a:srgbClr>
                  </a:outerShdw>
                </a:effectLst>
              </a:rPr>
              <a:t>TRANSLATION</a:t>
            </a:r>
          </a:p>
          <a:p>
            <a:pPr marL="0" indent="0" algn="ctr">
              <a:buNone/>
            </a:pPr>
            <a:endParaRPr lang="en-US" sz="2400" b="1" i="1" u="sng" dirty="0">
              <a:solidFill>
                <a:schemeClr val="accent3">
                  <a:lumMod val="75000"/>
                </a:schemeClr>
              </a:solidFill>
              <a:effectLst>
                <a:outerShdw blurRad="38100" dist="38100" dir="2700000" algn="tl">
                  <a:srgbClr val="000000">
                    <a:alpha val="43137"/>
                  </a:srgbClr>
                </a:outerShdw>
              </a:effectLst>
            </a:endParaRPr>
          </a:p>
          <a:p>
            <a:pPr marL="0" indent="0" algn="ctr">
              <a:buNone/>
            </a:pPr>
            <a:r>
              <a:rPr lang="en-US" sz="2800" dirty="0">
                <a:effectLst>
                  <a:outerShdw blurRad="38100" dist="38100" dir="2700000" algn="tl">
                    <a:srgbClr val="000000">
                      <a:alpha val="43137"/>
                    </a:srgbClr>
                  </a:outerShdw>
                </a:effectLst>
              </a:rPr>
              <a:t>Compassionate </a:t>
            </a:r>
            <a:r>
              <a:rPr lang="en-US" sz="2800" dirty="0" err="1">
                <a:effectLst>
                  <a:outerShdw blurRad="38100" dist="38100" dir="2700000" algn="tl">
                    <a:srgbClr val="000000">
                      <a:alpha val="43137"/>
                    </a:srgbClr>
                  </a:outerShdw>
                </a:effectLst>
                <a:hlinkClick r:id="rId12" action="ppaction://hlinkfile"/>
              </a:rPr>
              <a:t>Mahātmā</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hlinkClick r:id="rId13" action="ppaction://hlinkfile"/>
              </a:rPr>
              <a:t>Vidura</a:t>
            </a:r>
            <a:r>
              <a:rPr lang="en-US" sz="2800" dirty="0">
                <a:effectLst>
                  <a:outerShdw blurRad="38100" dist="38100" dir="2700000" algn="tl">
                    <a:srgbClr val="000000">
                      <a:alpha val="43137"/>
                    </a:srgbClr>
                  </a:outerShdw>
                </a:effectLst>
              </a:rPr>
              <a:t> could not stand to see the </a:t>
            </a:r>
            <a:r>
              <a:rPr lang="en-US" sz="2800" dirty="0" err="1">
                <a:effectLst>
                  <a:outerShdw blurRad="38100" dist="38100" dir="2700000" algn="tl">
                    <a:srgbClr val="000000">
                      <a:alpha val="43137"/>
                    </a:srgbClr>
                  </a:outerShdw>
                </a:effectLst>
              </a:rPr>
              <a:t>Pāṇḍavas</a:t>
            </a:r>
            <a:r>
              <a:rPr lang="en-US" sz="2800" dirty="0">
                <a:effectLst>
                  <a:outerShdw blurRad="38100" dist="38100" dir="2700000" algn="tl">
                    <a:srgbClr val="000000">
                      <a:alpha val="43137"/>
                    </a:srgbClr>
                  </a:outerShdw>
                </a:effectLst>
              </a:rPr>
              <a:t> distressed at any time. Therefore he did not disclose this unpalatable and unbearable incident because calamities come of their own accord.</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1226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heel(1)">
                                      <p:cBhvr>
                                        <p:cTn id="14" dur="2000"/>
                                        <p:tgtEl>
                                          <p:spTgt spid="2">
                                            <p:txEl>
                                              <p:pRg st="2" end="2"/>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heel(1)">
                                      <p:cBhvr>
                                        <p:cTn id="20" dur="2000"/>
                                        <p:tgtEl>
                                          <p:spTgt spid="2">
                                            <p:txEl>
                                              <p:pRg st="4" end="4"/>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heel(1)">
                                      <p:cBhvr>
                                        <p:cTn id="23" dur="20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p:cTn id="35"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36"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37"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38"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52400"/>
            <a:ext cx="8915400" cy="6705600"/>
          </a:xfrm>
        </p:spPr>
        <p:txBody>
          <a:bodyPr/>
          <a:lstStyle/>
          <a:p>
            <a:pPr>
              <a:buFont typeface="Wingdings" pitchFamily="2" charset="2"/>
              <a:buChar char="Ø"/>
            </a:pPr>
            <a:r>
              <a:rPr lang="en-US" sz="2400" dirty="0" smtClean="0">
                <a:effectLst>
                  <a:outerShdw blurRad="38100" dist="38100" dir="2700000" algn="tl">
                    <a:srgbClr val="000000">
                      <a:alpha val="43137"/>
                    </a:srgbClr>
                  </a:outerShdw>
                </a:effectLst>
                <a:hlinkClick r:id="rId2" action="ppaction://hlinkfile"/>
              </a:rPr>
              <a:t>S</a:t>
            </a:r>
            <a:r>
              <a:rPr lang="vi-VN" sz="2400" dirty="0" smtClean="0">
                <a:effectLst>
                  <a:outerShdw blurRad="38100" dist="38100" dir="2700000" algn="tl">
                    <a:srgbClr val="000000">
                      <a:alpha val="43137"/>
                    </a:srgbClr>
                  </a:outerShdw>
                </a:effectLst>
                <a:hlinkClick r:id="rId2" action="ppaction://hlinkfile"/>
              </a:rPr>
              <a:t>akaruṇaḥ </a:t>
            </a:r>
            <a:r>
              <a:rPr lang="en-US" sz="2400" dirty="0" smtClean="0">
                <a:effectLst>
                  <a:outerShdw blurRad="38100" dist="38100" dir="2700000" algn="tl">
                    <a:srgbClr val="000000">
                      <a:alpha val="43137"/>
                    </a:srgbClr>
                  </a:outerShdw>
                </a:effectLst>
              </a:rPr>
              <a:t>– Compassionate </a:t>
            </a:r>
            <a:endParaRPr lang="vi-VN" sz="2400" dirty="0">
              <a:effectLst>
                <a:outerShdw blurRad="38100" dist="38100" dir="2700000" algn="tl">
                  <a:srgbClr val="000000">
                    <a:alpha val="43137"/>
                  </a:srgbClr>
                </a:outerShdw>
              </a:effectLst>
            </a:endParaRPr>
          </a:p>
          <a:p>
            <a:pPr lvl="1">
              <a:buFont typeface="Wingdings" pitchFamily="2" charset="2"/>
              <a:buChar char="Ø"/>
            </a:pPr>
            <a:r>
              <a:rPr lang="en-US" sz="2400" dirty="0" smtClean="0">
                <a:effectLst>
                  <a:outerShdw blurRad="38100" dist="38100" dir="2700000" algn="tl">
                    <a:srgbClr val="000000">
                      <a:alpha val="43137"/>
                    </a:srgbClr>
                  </a:outerShdw>
                </a:effectLst>
                <a:hlinkClick r:id="rId3" action="ppaction://hlinkfile"/>
              </a:rPr>
              <a:t>Compassionate </a:t>
            </a:r>
            <a:r>
              <a:rPr lang="en-US" sz="2400" dirty="0" err="1" smtClean="0">
                <a:effectLst>
                  <a:outerShdw blurRad="38100" dist="38100" dir="2700000" algn="tl">
                    <a:srgbClr val="000000">
                      <a:alpha val="43137"/>
                    </a:srgbClr>
                  </a:outerShdw>
                </a:effectLst>
                <a:hlinkClick r:id="rId3" action="ppaction://hlinkfile"/>
              </a:rPr>
              <a:t>Mahātmā</a:t>
            </a:r>
            <a:r>
              <a:rPr lang="en-US" sz="2400" dirty="0" smtClean="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hlinkClick r:id="rId4" action="ppaction://hlinkfile"/>
              </a:rPr>
              <a:t>Vidura</a:t>
            </a:r>
            <a:r>
              <a:rPr lang="en-US" sz="2400" dirty="0">
                <a:effectLst>
                  <a:outerShdw blurRad="38100" dist="38100" dir="2700000" algn="tl">
                    <a:srgbClr val="000000">
                      <a:alpha val="43137"/>
                    </a:srgbClr>
                  </a:outerShdw>
                </a:effectLst>
              </a:rPr>
              <a:t>  purposely refrained </a:t>
            </a:r>
            <a:r>
              <a:rPr lang="en-US" sz="2400" dirty="0" smtClean="0">
                <a:effectLst>
                  <a:outerShdw blurRad="38100" dist="38100" dir="2700000" algn="tl">
                    <a:srgbClr val="000000">
                      <a:alpha val="43137"/>
                    </a:srgbClr>
                  </a:outerShdw>
                </a:effectLst>
              </a:rPr>
              <a:t>from disclosing this </a:t>
            </a:r>
            <a:r>
              <a:rPr lang="en-US" sz="2400" dirty="0">
                <a:effectLst>
                  <a:outerShdw blurRad="38100" dist="38100" dir="2700000" algn="tl">
                    <a:srgbClr val="000000">
                      <a:alpha val="43137"/>
                    </a:srgbClr>
                  </a:outerShdw>
                </a:effectLst>
              </a:rPr>
              <a:t>unpalatable and unbearable incident</a:t>
            </a:r>
            <a:r>
              <a:rPr lang="en-US" sz="2400" dirty="0" smtClean="0">
                <a:effectLst>
                  <a:outerShdw blurRad="38100" dist="38100" dir="2700000" algn="tl">
                    <a:srgbClr val="000000">
                      <a:alpha val="43137"/>
                    </a:srgbClr>
                  </a:outerShdw>
                </a:effectLst>
              </a:rPr>
              <a:t> (The </a:t>
            </a:r>
            <a:r>
              <a:rPr lang="en-US" sz="2400" dirty="0">
                <a:effectLst>
                  <a:outerShdw blurRad="38100" dist="38100" dir="2700000" algn="tl">
                    <a:srgbClr val="000000">
                      <a:alpha val="43137"/>
                    </a:srgbClr>
                  </a:outerShdw>
                </a:effectLst>
              </a:rPr>
              <a:t>annihilation of the </a:t>
            </a:r>
            <a:r>
              <a:rPr lang="en-US" sz="2400" dirty="0" err="1">
                <a:effectLst>
                  <a:outerShdw blurRad="38100" dist="38100" dir="2700000" algn="tl">
                    <a:srgbClr val="000000">
                      <a:alpha val="43137"/>
                    </a:srgbClr>
                  </a:outerShdw>
                </a:effectLst>
                <a:hlinkClick r:id="rId5" action="ppaction://hlinkfile"/>
              </a:rPr>
              <a:t>Yadu</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dynasty).</a:t>
            </a:r>
          </a:p>
          <a:p>
            <a:pPr lvl="1">
              <a:buFont typeface="Wingdings" pitchFamily="2" charset="2"/>
              <a:buChar char="Ø"/>
            </a:pPr>
            <a:endParaRPr lang="en-US" sz="2400" b="1" i="1" u="sng" dirty="0" smtClean="0">
              <a:effectLst>
                <a:outerShdw blurRad="38100" dist="38100" dir="2700000" algn="tl">
                  <a:srgbClr val="000000">
                    <a:alpha val="43137"/>
                  </a:srgbClr>
                </a:outerShdw>
              </a:effectLst>
            </a:endParaRPr>
          </a:p>
          <a:p>
            <a:pPr lvl="1">
              <a:buFont typeface="Wingdings" pitchFamily="2" charset="2"/>
              <a:buChar char="Ø"/>
            </a:pPr>
            <a:r>
              <a:rPr lang="en-US" sz="2400" b="1" i="1" u="sng" dirty="0" smtClean="0">
                <a:effectLst>
                  <a:outerShdw blurRad="38100" dist="38100" dir="2700000" algn="tl">
                    <a:srgbClr val="000000">
                      <a:alpha val="43137"/>
                    </a:srgbClr>
                  </a:outerShdw>
                </a:effectLst>
              </a:rPr>
              <a:t>Why:</a:t>
            </a:r>
          </a:p>
          <a:p>
            <a:pPr lvl="1">
              <a:buFont typeface="Wingdings" pitchFamily="2" charset="2"/>
              <a:buChar char="Ø"/>
            </a:pPr>
            <a:r>
              <a:rPr lang="en-US" sz="2400" dirty="0" smtClean="0">
                <a:effectLst>
                  <a:outerShdw blurRad="38100" dist="38100" dir="2700000" algn="tl">
                    <a:srgbClr val="000000">
                      <a:alpha val="43137"/>
                    </a:srgbClr>
                  </a:outerShdw>
                </a:effectLst>
              </a:rPr>
              <a:t>He could </a:t>
            </a:r>
            <a:r>
              <a:rPr lang="en-US" sz="2400" dirty="0">
                <a:effectLst>
                  <a:outerShdw blurRad="38100" dist="38100" dir="2700000" algn="tl">
                    <a:srgbClr val="000000">
                      <a:alpha val="43137"/>
                    </a:srgbClr>
                  </a:outerShdw>
                </a:effectLst>
              </a:rPr>
              <a:t>not </a:t>
            </a:r>
            <a:r>
              <a:rPr lang="en-US" sz="2400" dirty="0" smtClean="0">
                <a:effectLst>
                  <a:outerShdw blurRad="38100" dist="38100" dir="2700000" algn="tl">
                    <a:srgbClr val="000000">
                      <a:alpha val="43137"/>
                    </a:srgbClr>
                  </a:outerShdw>
                </a:effectLst>
              </a:rPr>
              <a:t>stand, it was almost impossible to </a:t>
            </a:r>
            <a:r>
              <a:rPr lang="en-US" sz="2400" dirty="0">
                <a:effectLst>
                  <a:outerShdw blurRad="38100" dist="38100" dir="2700000" algn="tl">
                    <a:srgbClr val="000000">
                      <a:alpha val="43137"/>
                    </a:srgbClr>
                  </a:outerShdw>
                </a:effectLst>
              </a:rPr>
              <a:t>see the </a:t>
            </a:r>
            <a:r>
              <a:rPr lang="en-US" sz="2400" dirty="0" err="1">
                <a:effectLst>
                  <a:outerShdw blurRad="38100" dist="38100" dir="2700000" algn="tl">
                    <a:srgbClr val="000000">
                      <a:alpha val="43137"/>
                    </a:srgbClr>
                  </a:outerShdw>
                </a:effectLst>
              </a:rPr>
              <a:t>Pāṇḍavas</a:t>
            </a:r>
            <a:r>
              <a:rPr lang="en-US" sz="2400" dirty="0">
                <a:effectLst>
                  <a:outerShdw blurRad="38100" dist="38100" dir="2700000" algn="tl">
                    <a:srgbClr val="000000">
                      <a:alpha val="43137"/>
                    </a:srgbClr>
                  </a:outerShdw>
                </a:effectLst>
              </a:rPr>
              <a:t> distressed at any time. </a:t>
            </a:r>
            <a:endParaRPr lang="en-US" sz="2400" dirty="0" smtClean="0">
              <a:effectLst>
                <a:outerShdw blurRad="38100" dist="38100" dir="2700000" algn="tl">
                  <a:srgbClr val="000000">
                    <a:alpha val="43137"/>
                  </a:srgbClr>
                </a:outerShdw>
              </a:effectLst>
            </a:endParaRPr>
          </a:p>
          <a:p>
            <a:pPr lvl="1">
              <a:buFont typeface="Wingdings" pitchFamily="2" charset="2"/>
              <a:buChar char="Ø"/>
            </a:pPr>
            <a:r>
              <a:rPr lang="en-US" sz="2400" dirty="0" smtClean="0">
                <a:effectLst>
                  <a:outerShdw blurRad="38100" dist="38100" dir="2700000" algn="tl">
                    <a:srgbClr val="000000">
                      <a:alpha val="43137"/>
                    </a:srgbClr>
                  </a:outerShdw>
                </a:effectLst>
              </a:rPr>
              <a:t>According </a:t>
            </a:r>
            <a:r>
              <a:rPr lang="en-US" sz="2400" dirty="0">
                <a:effectLst>
                  <a:outerShdw blurRad="38100" dist="38100" dir="2700000" algn="tl">
                    <a:srgbClr val="000000">
                      <a:alpha val="43137"/>
                    </a:srgbClr>
                  </a:outerShdw>
                </a:effectLst>
              </a:rPr>
              <a:t>to </a:t>
            </a:r>
            <a:r>
              <a:rPr lang="en-US" sz="2400" dirty="0" err="1">
                <a:effectLst>
                  <a:outerShdw blurRad="38100" dist="38100" dir="2700000" algn="tl">
                    <a:srgbClr val="000000">
                      <a:alpha val="43137"/>
                    </a:srgbClr>
                  </a:outerShdw>
                </a:effectLst>
                <a:hlinkClick r:id="rId6" action="ppaction://hlinkfile"/>
              </a:rPr>
              <a:t>Nīti</a:t>
            </a:r>
            <a:r>
              <a:rPr lang="en-US" sz="2400" dirty="0" err="1">
                <a:effectLst>
                  <a:outerShdw blurRad="38100" dist="38100" dir="2700000" algn="tl">
                    <a:srgbClr val="000000">
                      <a:alpha val="43137"/>
                    </a:srgbClr>
                  </a:outerShdw>
                </a:effectLst>
              </a:rPr>
              <a:t>-</a:t>
            </a:r>
            <a:r>
              <a:rPr lang="en-US" sz="2400" dirty="0" err="1">
                <a:effectLst>
                  <a:outerShdw blurRad="38100" dist="38100" dir="2700000" algn="tl">
                    <a:srgbClr val="000000">
                      <a:alpha val="43137"/>
                    </a:srgbClr>
                  </a:outerShdw>
                </a:effectLst>
                <a:hlinkClick r:id="rId7" action="ppaction://hlinkfile"/>
              </a:rPr>
              <a:t>śāstra</a:t>
            </a:r>
            <a:r>
              <a:rPr lang="en-US" sz="2400" dirty="0">
                <a:effectLst>
                  <a:outerShdw blurRad="38100" dist="38100" dir="2700000" algn="tl">
                    <a:srgbClr val="000000">
                      <a:alpha val="43137"/>
                    </a:srgbClr>
                  </a:outerShdw>
                </a:effectLst>
              </a:rPr>
              <a:t> (civic laws</a:t>
            </a:r>
            <a:r>
              <a:rPr lang="en-US" sz="2400" dirty="0" smtClean="0">
                <a:effectLst>
                  <a:outerShdw blurRad="38100" dist="38100" dir="2700000" algn="tl">
                    <a:srgbClr val="000000">
                      <a:alpha val="43137"/>
                    </a:srgbClr>
                  </a:outerShdw>
                </a:effectLst>
              </a:rPr>
              <a:t>): One </a:t>
            </a:r>
            <a:r>
              <a:rPr lang="en-US" sz="2400" dirty="0">
                <a:effectLst>
                  <a:outerShdw blurRad="38100" dist="38100" dir="2700000" algn="tl">
                    <a:srgbClr val="000000">
                      <a:alpha val="43137"/>
                    </a:srgbClr>
                  </a:outerShdw>
                </a:effectLst>
              </a:rPr>
              <a:t>should not speak an unpalatable truth to cause distress to others. </a:t>
            </a:r>
            <a:endParaRPr lang="en-US" sz="2400" dirty="0" smtClean="0">
              <a:effectLst>
                <a:outerShdw blurRad="38100" dist="38100" dir="2700000" algn="tl">
                  <a:srgbClr val="000000">
                    <a:alpha val="43137"/>
                  </a:srgbClr>
                </a:outerShdw>
              </a:effectLst>
            </a:endParaRPr>
          </a:p>
          <a:p>
            <a:pPr lvl="1">
              <a:buFont typeface="Wingdings" pitchFamily="2" charset="2"/>
              <a:buChar char="Ø"/>
            </a:pPr>
            <a:r>
              <a:rPr lang="en-US" sz="2400" dirty="0" smtClean="0">
                <a:effectLst>
                  <a:outerShdw blurRad="38100" dist="38100" dir="2700000" algn="tl">
                    <a:srgbClr val="000000">
                      <a:alpha val="43137"/>
                    </a:srgbClr>
                  </a:outerShdw>
                </a:effectLst>
              </a:rPr>
              <a:t>Distress </a:t>
            </a:r>
            <a:r>
              <a:rPr lang="en-US" sz="2400" dirty="0">
                <a:effectLst>
                  <a:outerShdw blurRad="38100" dist="38100" dir="2700000" algn="tl">
                    <a:srgbClr val="000000">
                      <a:alpha val="43137"/>
                    </a:srgbClr>
                  </a:outerShdw>
                </a:effectLst>
              </a:rPr>
              <a:t>comes upon us in its own way by the laws of nature, so one should not aggravate it by propaganda</a:t>
            </a:r>
            <a:r>
              <a:rPr lang="en-US" sz="2400" dirty="0" smtClean="0">
                <a:effectLst>
                  <a:outerShdw blurRad="38100" dist="38100" dir="2700000" algn="tl">
                    <a:srgbClr val="000000">
                      <a:alpha val="43137"/>
                    </a:srgbClr>
                  </a:outerShdw>
                </a:effectLst>
              </a:rPr>
              <a:t>.</a:t>
            </a:r>
          </a:p>
          <a:p>
            <a:pPr lvl="2">
              <a:buFont typeface="Wingdings" pitchFamily="2" charset="2"/>
              <a:buChar char="Ø"/>
            </a:pPr>
            <a:endParaRPr lang="en-US" sz="1600" dirty="0" smtClean="0">
              <a:effectLst>
                <a:outerShdw blurRad="38100" dist="38100" dir="2700000" algn="tl">
                  <a:srgbClr val="000000">
                    <a:alpha val="43137"/>
                  </a:srgbClr>
                </a:outerShdw>
              </a:effectLst>
            </a:endParaRPr>
          </a:p>
          <a:p>
            <a:pPr lvl="1"/>
            <a:endParaRPr lang="en-US" sz="2000" dirty="0">
              <a:effectLst>
                <a:outerShdw blurRad="38100" dist="38100" dir="2700000" algn="tl">
                  <a:srgbClr val="000000">
                    <a:alpha val="43137"/>
                  </a:srgbClr>
                </a:outerShdw>
              </a:effectLst>
            </a:endParaRPr>
          </a:p>
          <a:p>
            <a:pPr lvl="1"/>
            <a:endParaRPr lang="en-US" sz="2000" dirty="0" smtClean="0">
              <a:solidFill>
                <a:schemeClr val="tx2">
                  <a:lumMod val="60000"/>
                  <a:lumOff val="40000"/>
                </a:schemeClr>
              </a:solidFill>
              <a:effectLst>
                <a:outerShdw blurRad="38100" dist="38100" dir="2700000" algn="tl">
                  <a:srgbClr val="000000">
                    <a:alpha val="43137"/>
                  </a:srgbClr>
                </a:outerShdw>
              </a:effectLst>
            </a:endParaRPr>
          </a:p>
          <a:p>
            <a:pPr lvl="1"/>
            <a:endParaRPr lang="en-US" sz="2000" dirty="0">
              <a:solidFill>
                <a:schemeClr val="tx2">
                  <a:lumMod val="60000"/>
                  <a:lumOff val="40000"/>
                </a:schemeClr>
              </a:solidFill>
              <a:effectLst>
                <a:outerShdw blurRad="38100" dist="38100" dir="2700000" algn="tl">
                  <a:srgbClr val="000000">
                    <a:alpha val="43137"/>
                  </a:srgbClr>
                </a:outerShdw>
              </a:effectLst>
            </a:endParaRPr>
          </a:p>
          <a:p>
            <a:pPr lvl="1"/>
            <a:endParaRPr lang="en-US" sz="2000" dirty="0" smtClean="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3905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 y="76200"/>
            <a:ext cx="8839200" cy="6705600"/>
          </a:xfrm>
        </p:spPr>
        <p:txBody>
          <a:bodyPr/>
          <a:lstStyle/>
          <a:p>
            <a:pPr>
              <a:buFont typeface="Wingdings" pitchFamily="2" charset="2"/>
              <a:buChar char="Ø"/>
            </a:pPr>
            <a:r>
              <a:rPr lang="en-US" b="1" i="1" u="sng" dirty="0" smtClean="0">
                <a:solidFill>
                  <a:schemeClr val="tx2">
                    <a:lumMod val="60000"/>
                    <a:lumOff val="40000"/>
                  </a:schemeClr>
                </a:solidFill>
                <a:effectLst>
                  <a:outerShdw blurRad="38100" dist="38100" dir="2700000" algn="tl">
                    <a:srgbClr val="000000">
                      <a:alpha val="43137"/>
                    </a:srgbClr>
                  </a:outerShdw>
                </a:effectLst>
              </a:rPr>
              <a:t>Qualities </a:t>
            </a:r>
            <a:r>
              <a:rPr lang="en-US" b="1" i="1" u="sng" dirty="0">
                <a:solidFill>
                  <a:schemeClr val="tx2">
                    <a:lumMod val="60000"/>
                    <a:lumOff val="40000"/>
                  </a:schemeClr>
                </a:solidFill>
                <a:effectLst>
                  <a:outerShdw blurRad="38100" dist="38100" dir="2700000" algn="tl">
                    <a:srgbClr val="000000">
                      <a:alpha val="43137"/>
                    </a:srgbClr>
                  </a:outerShdw>
                </a:effectLst>
              </a:rPr>
              <a:t>of a Sadhu :</a:t>
            </a:r>
          </a:p>
          <a:p>
            <a:pPr lvl="2">
              <a:buFont typeface="Wingdings" pitchFamily="2" charset="2"/>
              <a:buChar char="Ø"/>
            </a:pPr>
            <a:r>
              <a:rPr lang="en-US" dirty="0">
                <a:effectLst>
                  <a:outerShdw blurRad="38100" dist="38100" dir="2700000" algn="tl">
                    <a:srgbClr val="000000">
                      <a:alpha val="43137"/>
                    </a:srgbClr>
                  </a:outerShdw>
                </a:effectLst>
                <a:latin typeface="+mj-lt"/>
              </a:rPr>
              <a:t>Very sensitive to the feelings of others. </a:t>
            </a:r>
          </a:p>
          <a:p>
            <a:pPr lvl="2">
              <a:buFont typeface="Wingdings" pitchFamily="2" charset="2"/>
              <a:buChar char="Ø"/>
            </a:pPr>
            <a:r>
              <a:rPr lang="en-US" dirty="0">
                <a:effectLst>
                  <a:outerShdw blurRad="38100" dist="38100" dir="2700000" algn="tl">
                    <a:srgbClr val="000000">
                      <a:alpha val="43137"/>
                    </a:srgbClr>
                  </a:outerShdw>
                </a:effectLst>
                <a:latin typeface="+mj-lt"/>
              </a:rPr>
              <a:t>Always checks &amp; carefully uses the words / deeds so as not to cause any pain to others in any circumstances. </a:t>
            </a:r>
          </a:p>
          <a:p>
            <a:pPr lvl="2">
              <a:buFont typeface="Wingdings" pitchFamily="2" charset="2"/>
              <a:buChar char="Ø"/>
            </a:pPr>
            <a:r>
              <a:rPr lang="en-US" dirty="0">
                <a:effectLst>
                  <a:outerShdw blurRad="38100" dist="38100" dir="2700000" algn="tl">
                    <a:srgbClr val="000000">
                      <a:alpha val="43137"/>
                    </a:srgbClr>
                  </a:outerShdw>
                </a:effectLst>
                <a:latin typeface="+mj-lt"/>
              </a:rPr>
              <a:t>Ex – </a:t>
            </a:r>
            <a:r>
              <a:rPr lang="en-US" dirty="0" err="1">
                <a:effectLst>
                  <a:outerShdw blurRad="38100" dist="38100" dir="2700000" algn="tl">
                    <a:srgbClr val="000000">
                      <a:alpha val="43137"/>
                    </a:srgbClr>
                  </a:outerShdw>
                </a:effectLst>
                <a:latin typeface="+mj-lt"/>
              </a:rPr>
              <a:t>Arjuna’s</a:t>
            </a:r>
            <a:r>
              <a:rPr lang="en-US" dirty="0">
                <a:effectLst>
                  <a:outerShdw blurRad="38100" dist="38100" dir="2700000" algn="tl">
                    <a:srgbClr val="000000">
                      <a:alpha val="43137"/>
                    </a:srgbClr>
                  </a:outerShdw>
                </a:effectLst>
                <a:latin typeface="+mj-lt"/>
              </a:rPr>
              <a:t> Compassion towards mother </a:t>
            </a:r>
            <a:r>
              <a:rPr lang="en-US" dirty="0" err="1">
                <a:effectLst>
                  <a:outerShdw blurRad="38100" dist="38100" dir="2700000" algn="tl">
                    <a:srgbClr val="000000">
                      <a:alpha val="43137"/>
                    </a:srgbClr>
                  </a:outerShdw>
                </a:effectLst>
                <a:latin typeface="+mj-lt"/>
              </a:rPr>
              <a:t>Kripi</a:t>
            </a:r>
            <a:r>
              <a:rPr lang="en-US" dirty="0">
                <a:effectLst>
                  <a:outerShdw blurRad="38100" dist="38100" dir="2700000" algn="tl">
                    <a:srgbClr val="000000">
                      <a:alpha val="43137"/>
                    </a:srgbClr>
                  </a:outerShdw>
                </a:effectLst>
                <a:latin typeface="+mj-lt"/>
              </a:rPr>
              <a:t>  </a:t>
            </a:r>
          </a:p>
          <a:p>
            <a:pPr lvl="2">
              <a:buFont typeface="Wingdings" pitchFamily="2" charset="2"/>
              <a:buChar char="Ø"/>
            </a:pPr>
            <a:r>
              <a:rPr lang="en-US" dirty="0">
                <a:effectLst>
                  <a:outerShdw blurRad="38100" dist="38100" dir="2700000" algn="tl">
                    <a:srgbClr val="000000">
                      <a:alpha val="43137"/>
                    </a:srgbClr>
                  </a:outerShdw>
                </a:effectLst>
                <a:latin typeface="+mj-lt"/>
              </a:rPr>
              <a:t>It’s not about what / how I feel, it’s about how others feel or  be affected with. </a:t>
            </a:r>
          </a:p>
          <a:p>
            <a:pPr lvl="2">
              <a:buFont typeface="Wingdings" pitchFamily="2" charset="2"/>
              <a:buChar char="Ø"/>
            </a:pPr>
            <a:r>
              <a:rPr lang="en-US" dirty="0" smtClean="0">
                <a:effectLst>
                  <a:outerShdw blurRad="38100" dist="38100" dir="2700000" algn="tl">
                    <a:srgbClr val="000000">
                      <a:alpha val="43137"/>
                    </a:srgbClr>
                  </a:outerShdw>
                </a:effectLst>
                <a:latin typeface="+mj-lt"/>
              </a:rPr>
              <a:t>Code </a:t>
            </a:r>
            <a:r>
              <a:rPr lang="en-US" dirty="0">
                <a:effectLst>
                  <a:outerShdw blurRad="38100" dist="38100" dir="2700000" algn="tl">
                    <a:srgbClr val="000000">
                      <a:alpha val="43137"/>
                    </a:srgbClr>
                  </a:outerShdw>
                </a:effectLst>
                <a:latin typeface="+mj-lt"/>
              </a:rPr>
              <a:t>of </a:t>
            </a:r>
            <a:r>
              <a:rPr lang="en-US" dirty="0" smtClean="0">
                <a:effectLst>
                  <a:outerShdw blurRad="38100" dist="38100" dir="2700000" algn="tl">
                    <a:srgbClr val="000000">
                      <a:alpha val="43137"/>
                    </a:srgbClr>
                  </a:outerShdw>
                </a:effectLst>
                <a:latin typeface="+mj-lt"/>
              </a:rPr>
              <a:t>life - Always considering </a:t>
            </a:r>
            <a:r>
              <a:rPr lang="en-US" dirty="0">
                <a:effectLst>
                  <a:outerShdw blurRad="38100" dist="38100" dir="2700000" algn="tl">
                    <a:srgbClr val="000000">
                      <a:alpha val="43137"/>
                    </a:srgbClr>
                  </a:outerShdw>
                </a:effectLst>
                <a:latin typeface="+mj-lt"/>
              </a:rPr>
              <a:t>the welfare of </a:t>
            </a:r>
            <a:r>
              <a:rPr lang="en-US" dirty="0" smtClean="0">
                <a:effectLst>
                  <a:outerShdw blurRad="38100" dist="38100" dir="2700000" algn="tl">
                    <a:srgbClr val="000000">
                      <a:alpha val="43137"/>
                    </a:srgbClr>
                  </a:outerShdw>
                </a:effectLst>
                <a:latin typeface="+mj-lt"/>
              </a:rPr>
              <a:t>others</a:t>
            </a:r>
          </a:p>
          <a:p>
            <a:pPr lvl="2">
              <a:buFont typeface="Wingdings" pitchFamily="2" charset="2"/>
              <a:buChar char="Ø"/>
            </a:pPr>
            <a:r>
              <a:rPr lang="en-US" dirty="0" smtClean="0">
                <a:effectLst>
                  <a:outerShdw blurRad="38100" dist="38100" dir="2700000" algn="tl">
                    <a:srgbClr val="000000">
                      <a:alpha val="43137"/>
                    </a:srgbClr>
                  </a:outerShdw>
                </a:effectLst>
                <a:latin typeface="+mj-lt"/>
              </a:rPr>
              <a:t> Everything </a:t>
            </a:r>
            <a:r>
              <a:rPr lang="en-US" dirty="0">
                <a:effectLst>
                  <a:outerShdw blurRad="38100" dist="38100" dir="2700000" algn="tl">
                    <a:srgbClr val="000000">
                      <a:alpha val="43137"/>
                    </a:srgbClr>
                  </a:outerShdw>
                </a:effectLst>
                <a:latin typeface="+mj-lt"/>
              </a:rPr>
              <a:t>they do is for the </a:t>
            </a:r>
            <a:r>
              <a:rPr lang="en-US" dirty="0" smtClean="0">
                <a:effectLst>
                  <a:outerShdw blurRad="38100" dist="38100" dir="2700000" algn="tl">
                    <a:srgbClr val="000000">
                      <a:alpha val="43137"/>
                    </a:srgbClr>
                  </a:outerShdw>
                </a:effectLst>
                <a:latin typeface="+mj-lt"/>
              </a:rPr>
              <a:t>up-</a:t>
            </a:r>
            <a:r>
              <a:rPr lang="en-US" dirty="0" err="1" smtClean="0">
                <a:effectLst>
                  <a:outerShdw blurRad="38100" dist="38100" dir="2700000" algn="tl">
                    <a:srgbClr val="000000">
                      <a:alpha val="43137"/>
                    </a:srgbClr>
                  </a:outerShdw>
                </a:effectLst>
                <a:latin typeface="+mj-lt"/>
              </a:rPr>
              <a:t>liftment</a:t>
            </a:r>
            <a:r>
              <a:rPr lang="en-US" dirty="0" smtClean="0">
                <a:effectLst>
                  <a:outerShdw blurRad="38100" dist="38100" dir="2700000" algn="tl">
                    <a:srgbClr val="000000">
                      <a:alpha val="43137"/>
                    </a:srgbClr>
                  </a:outerShdw>
                </a:effectLst>
                <a:latin typeface="+mj-lt"/>
              </a:rPr>
              <a:t> </a:t>
            </a:r>
            <a:r>
              <a:rPr lang="en-US" dirty="0">
                <a:effectLst>
                  <a:outerShdw blurRad="38100" dist="38100" dir="2700000" algn="tl">
                    <a:srgbClr val="000000">
                      <a:alpha val="43137"/>
                    </a:srgbClr>
                  </a:outerShdw>
                </a:effectLst>
                <a:latin typeface="+mj-lt"/>
              </a:rPr>
              <a:t>of others. If not, </a:t>
            </a:r>
            <a:r>
              <a:rPr lang="en-US" dirty="0" smtClean="0">
                <a:effectLst>
                  <a:outerShdw blurRad="38100" dist="38100" dir="2700000" algn="tl">
                    <a:srgbClr val="000000">
                      <a:alpha val="43137"/>
                    </a:srgbClr>
                  </a:outerShdw>
                </a:effectLst>
                <a:latin typeface="+mj-lt"/>
              </a:rPr>
              <a:t>dis-engage their senses, </a:t>
            </a:r>
            <a:r>
              <a:rPr lang="en-US" dirty="0">
                <a:effectLst>
                  <a:outerShdw blurRad="38100" dist="38100" dir="2700000" algn="tl">
                    <a:srgbClr val="000000">
                      <a:alpha val="43137"/>
                    </a:srgbClr>
                  </a:outerShdw>
                </a:effectLst>
                <a:latin typeface="+mj-lt"/>
              </a:rPr>
              <a:t>like a Tortoise.</a:t>
            </a:r>
            <a:endParaRPr lang="en-US" dirty="0" smtClean="0">
              <a:effectLst>
                <a:outerShdw blurRad="38100" dist="38100" dir="2700000" algn="tl">
                  <a:srgbClr val="000000">
                    <a:alpha val="43137"/>
                  </a:srgbClr>
                </a:outerShdw>
              </a:effectLst>
              <a:latin typeface="+mj-lt"/>
            </a:endParaRPr>
          </a:p>
          <a:p>
            <a:pPr lvl="2"/>
            <a:endParaRPr lang="en-US" dirty="0" smtClean="0">
              <a:effectLst>
                <a:outerShdw blurRad="38100" dist="38100" dir="2700000" algn="tl">
                  <a:srgbClr val="000000">
                    <a:alpha val="43137"/>
                  </a:srgbClr>
                </a:outerShdw>
              </a:effectLst>
              <a:latin typeface="+mj-lt"/>
            </a:endParaRPr>
          </a:p>
          <a:p>
            <a:pPr>
              <a:buFont typeface="Wingdings" pitchFamily="2" charset="2"/>
              <a:buChar char="Ø"/>
            </a:pPr>
            <a:r>
              <a:rPr lang="en-US" sz="2400" dirty="0" smtClean="0">
                <a:effectLst>
                  <a:outerShdw blurRad="38100" dist="38100" dir="2700000" algn="tl">
                    <a:srgbClr val="000000">
                      <a:alpha val="43137"/>
                    </a:srgbClr>
                  </a:outerShdw>
                </a:effectLst>
                <a:latin typeface="+mj-lt"/>
              </a:rPr>
              <a:t>(</a:t>
            </a:r>
            <a:r>
              <a:rPr lang="en-US" sz="2400" dirty="0">
                <a:effectLst>
                  <a:outerShdw blurRad="38100" dist="38100" dir="2700000" algn="tl">
                    <a:srgbClr val="000000">
                      <a:alpha val="43137"/>
                    </a:srgbClr>
                  </a:outerShdw>
                </a:effectLst>
                <a:latin typeface="+mj-lt"/>
              </a:rPr>
              <a:t>Q) Why did </a:t>
            </a:r>
            <a:r>
              <a:rPr lang="en-US" sz="2400" dirty="0" err="1">
                <a:effectLst>
                  <a:outerShdw blurRad="38100" dist="38100" dir="2700000" algn="tl">
                    <a:srgbClr val="000000">
                      <a:alpha val="43137"/>
                    </a:srgbClr>
                  </a:outerShdw>
                </a:effectLst>
                <a:latin typeface="+mj-lt"/>
              </a:rPr>
              <a:t>Uddava</a:t>
            </a:r>
            <a:r>
              <a:rPr lang="en-US" sz="2400" dirty="0">
                <a:effectLst>
                  <a:outerShdw blurRad="38100" dist="38100" dir="2700000" algn="tl">
                    <a:srgbClr val="000000">
                      <a:alpha val="43137"/>
                    </a:srgbClr>
                  </a:outerShdw>
                </a:effectLst>
                <a:latin typeface="+mj-lt"/>
              </a:rPr>
              <a:t> </a:t>
            </a:r>
            <a:r>
              <a:rPr lang="en-US" sz="2400" dirty="0" smtClean="0">
                <a:effectLst>
                  <a:outerShdw blurRad="38100" dist="38100" dir="2700000" algn="tl">
                    <a:srgbClr val="000000">
                      <a:alpha val="43137"/>
                    </a:srgbClr>
                  </a:outerShdw>
                </a:effectLst>
                <a:latin typeface="+mj-lt"/>
              </a:rPr>
              <a:t>disclose </a:t>
            </a:r>
            <a:r>
              <a:rPr lang="en-US" sz="2400" dirty="0">
                <a:effectLst>
                  <a:outerShdw blurRad="38100" dist="38100" dir="2700000" algn="tl">
                    <a:srgbClr val="000000">
                      <a:alpha val="43137"/>
                    </a:srgbClr>
                  </a:outerShdw>
                </a:effectLst>
                <a:latin typeface="+mj-lt"/>
              </a:rPr>
              <a:t>immediately </a:t>
            </a:r>
            <a:r>
              <a:rPr lang="en-US" sz="2400" dirty="0" smtClean="0">
                <a:effectLst>
                  <a:outerShdw blurRad="38100" dist="38100" dir="2700000" algn="tl">
                    <a:srgbClr val="000000">
                      <a:alpha val="43137"/>
                    </a:srgbClr>
                  </a:outerShdw>
                </a:effectLst>
                <a:latin typeface="+mj-lt"/>
              </a:rPr>
              <a:t>about </a:t>
            </a:r>
            <a:r>
              <a:rPr lang="en-US" sz="2400" dirty="0" err="1">
                <a:effectLst>
                  <a:outerShdw blurRad="38100" dist="38100" dir="2700000" algn="tl">
                    <a:srgbClr val="000000">
                      <a:alpha val="43137"/>
                    </a:srgbClr>
                  </a:outerShdw>
                </a:effectLst>
                <a:latin typeface="+mj-lt"/>
              </a:rPr>
              <a:t>Anhilation</a:t>
            </a:r>
            <a:r>
              <a:rPr lang="en-US" sz="2400" dirty="0">
                <a:effectLst>
                  <a:outerShdw blurRad="38100" dist="38100" dir="2700000" algn="tl">
                    <a:srgbClr val="000000">
                      <a:alpha val="43137"/>
                    </a:srgbClr>
                  </a:outerShdw>
                </a:effectLst>
                <a:latin typeface="+mj-lt"/>
              </a:rPr>
              <a:t> of  </a:t>
            </a:r>
            <a:r>
              <a:rPr lang="en-US" sz="2400" dirty="0" err="1">
                <a:effectLst>
                  <a:outerShdw blurRad="38100" dist="38100" dir="2700000" algn="tl">
                    <a:srgbClr val="000000">
                      <a:alpha val="43137"/>
                    </a:srgbClr>
                  </a:outerShdw>
                </a:effectLst>
                <a:latin typeface="+mj-lt"/>
              </a:rPr>
              <a:t>Yadu</a:t>
            </a:r>
            <a:r>
              <a:rPr lang="en-US" sz="2400" dirty="0">
                <a:effectLst>
                  <a:outerShdw blurRad="38100" dist="38100" dir="2700000" algn="tl">
                    <a:srgbClr val="000000">
                      <a:alpha val="43137"/>
                    </a:srgbClr>
                  </a:outerShdw>
                </a:effectLst>
                <a:latin typeface="+mj-lt"/>
              </a:rPr>
              <a:t> Dynasty, when </a:t>
            </a:r>
            <a:r>
              <a:rPr lang="en-US" sz="2400" dirty="0" smtClean="0">
                <a:effectLst>
                  <a:outerShdw blurRad="38100" dist="38100" dir="2700000" algn="tl">
                    <a:srgbClr val="000000">
                      <a:alpha val="43137"/>
                    </a:srgbClr>
                  </a:outerShdw>
                </a:effectLst>
                <a:latin typeface="+mj-lt"/>
              </a:rPr>
              <a:t>asked by </a:t>
            </a:r>
            <a:r>
              <a:rPr lang="en-US" sz="2400" dirty="0" err="1" smtClean="0">
                <a:effectLst>
                  <a:outerShdw blurRad="38100" dist="38100" dir="2700000" algn="tl">
                    <a:srgbClr val="000000">
                      <a:alpha val="43137"/>
                    </a:srgbClr>
                  </a:outerShdw>
                </a:effectLst>
                <a:latin typeface="+mj-lt"/>
              </a:rPr>
              <a:t>Vidura</a:t>
            </a:r>
            <a:r>
              <a:rPr lang="en-US" sz="2400" dirty="0">
                <a:effectLst>
                  <a:outerShdw blurRad="38100" dist="38100" dir="2700000" algn="tl">
                    <a:srgbClr val="000000">
                      <a:alpha val="43137"/>
                    </a:srgbClr>
                  </a:outerShdw>
                </a:effectLst>
                <a:latin typeface="+mj-lt"/>
              </a:rPr>
              <a:t>?</a:t>
            </a:r>
            <a:endParaRPr lang="en-US" sz="2400" dirty="0" smtClean="0">
              <a:effectLst>
                <a:outerShdw blurRad="38100" dist="38100" dir="2700000" algn="tl">
                  <a:srgbClr val="000000">
                    <a:alpha val="43137"/>
                  </a:srgbClr>
                </a:outerShdw>
              </a:effectLst>
              <a:latin typeface="+mj-lt"/>
            </a:endParaRPr>
          </a:p>
          <a:p>
            <a:pPr lvl="2">
              <a:buFont typeface="Wingdings" pitchFamily="2" charset="2"/>
              <a:buChar char="Ø"/>
            </a:pPr>
            <a:r>
              <a:rPr lang="en-US" sz="2800" dirty="0" smtClean="0">
                <a:effectLst>
                  <a:outerShdw blurRad="38100" dist="38100" dir="2700000" algn="tl">
                    <a:srgbClr val="000000">
                      <a:alpha val="43137"/>
                    </a:srgbClr>
                  </a:outerShdw>
                </a:effectLst>
                <a:latin typeface="+mj-lt"/>
              </a:rPr>
              <a:t>What </a:t>
            </a:r>
            <a:r>
              <a:rPr lang="en-US" sz="2800" dirty="0">
                <a:effectLst>
                  <a:outerShdw blurRad="38100" dist="38100" dir="2700000" algn="tl">
                    <a:srgbClr val="000000">
                      <a:alpha val="43137"/>
                    </a:srgbClr>
                  </a:outerShdw>
                </a:effectLst>
                <a:latin typeface="+mj-lt"/>
              </a:rPr>
              <a:t>is right in </a:t>
            </a:r>
            <a:r>
              <a:rPr lang="en-US" sz="2800" dirty="0" smtClean="0">
                <a:effectLst>
                  <a:outerShdw blurRad="38100" dist="38100" dir="2700000" algn="tl">
                    <a:srgbClr val="000000">
                      <a:alpha val="43137"/>
                    </a:srgbClr>
                  </a:outerShdw>
                </a:effectLst>
                <a:latin typeface="+mj-lt"/>
              </a:rPr>
              <a:t>one circumstance may </a:t>
            </a:r>
            <a:r>
              <a:rPr lang="en-US" sz="2800" dirty="0">
                <a:effectLst>
                  <a:outerShdw blurRad="38100" dist="38100" dir="2700000" algn="tl">
                    <a:srgbClr val="000000">
                      <a:alpha val="43137"/>
                    </a:srgbClr>
                  </a:outerShdw>
                </a:effectLst>
                <a:latin typeface="+mj-lt"/>
              </a:rPr>
              <a:t>not be right in other </a:t>
            </a:r>
            <a:r>
              <a:rPr lang="en-US" sz="2800" dirty="0" smtClean="0">
                <a:effectLst>
                  <a:outerShdw blurRad="38100" dist="38100" dir="2700000" algn="tl">
                    <a:srgbClr val="000000">
                      <a:alpha val="43137"/>
                    </a:srgbClr>
                  </a:outerShdw>
                </a:effectLst>
                <a:latin typeface="+mj-lt"/>
              </a:rPr>
              <a:t>circumstance. </a:t>
            </a:r>
            <a:endParaRPr lang="en-US" sz="28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02002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000"/>
                                        <p:tgtEl>
                                          <p:spTgt spid="2">
                                            <p:txEl>
                                              <p:pRg st="9" end="9"/>
                                            </p:txEl>
                                          </p:spTgt>
                                        </p:tgtEl>
                                      </p:cBhvr>
                                    </p:animEffect>
                                    <p:anim calcmode="lin" valueType="num">
                                      <p:cBhvr>
                                        <p:cTn id="6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763000" cy="6629400"/>
          </a:xfrm>
        </p:spPr>
        <p:txBody>
          <a:bodyPr/>
          <a:lstStyle/>
          <a:p>
            <a:pPr marL="0" indent="0" algn="ctr">
              <a:buNone/>
            </a:pPr>
            <a:r>
              <a:rPr lang="vi-VN" sz="2800" b="1" u="sng" dirty="0">
                <a:solidFill>
                  <a:schemeClr val="tx2">
                    <a:lumMod val="60000"/>
                    <a:lumOff val="40000"/>
                  </a:schemeClr>
                </a:solidFill>
                <a:hlinkClick r:id="rId2" action="ppaction://hlinkfile"/>
              </a:rPr>
              <a:t>Śrīmad Bhāgavatam</a:t>
            </a:r>
            <a:r>
              <a:rPr lang="vi-VN" sz="2800" b="1" u="sng" dirty="0">
                <a:solidFill>
                  <a:schemeClr val="tx2">
                    <a:lumMod val="60000"/>
                    <a:lumOff val="40000"/>
                  </a:schemeClr>
                </a:solidFill>
              </a:rPr>
              <a:t> </a:t>
            </a:r>
            <a:r>
              <a:rPr lang="vi-VN" sz="2800" b="1" u="sng" dirty="0" smtClean="0">
                <a:solidFill>
                  <a:schemeClr val="tx2">
                    <a:lumMod val="60000"/>
                    <a:lumOff val="40000"/>
                  </a:schemeClr>
                </a:solidFill>
              </a:rPr>
              <a:t>1.</a:t>
            </a:r>
            <a:r>
              <a:rPr lang="en-US" sz="2800" b="1" u="sng" dirty="0" smtClean="0">
                <a:solidFill>
                  <a:schemeClr val="tx2">
                    <a:lumMod val="60000"/>
                    <a:lumOff val="40000"/>
                  </a:schemeClr>
                </a:solidFill>
              </a:rPr>
              <a:t>13</a:t>
            </a:r>
            <a:r>
              <a:rPr lang="vi-VN" sz="2800" b="1" u="sng" dirty="0" smtClean="0">
                <a:solidFill>
                  <a:schemeClr val="tx2">
                    <a:lumMod val="60000"/>
                    <a:lumOff val="40000"/>
                  </a:schemeClr>
                </a:solidFill>
              </a:rPr>
              <a:t>.</a:t>
            </a:r>
            <a:r>
              <a:rPr lang="en-US" sz="2800" b="1" u="sng" dirty="0" smtClean="0">
                <a:solidFill>
                  <a:schemeClr val="tx2">
                    <a:lumMod val="60000"/>
                    <a:lumOff val="40000"/>
                  </a:schemeClr>
                </a:solidFill>
              </a:rPr>
              <a:t>14</a:t>
            </a:r>
          </a:p>
          <a:p>
            <a:pPr marL="0" indent="0" algn="ctr">
              <a:buNone/>
            </a:pPr>
            <a:endParaRPr lang="en-US" sz="2800" dirty="0" smtClean="0">
              <a:hlinkClick r:id="rId3" action="ppaction://hlinkfile"/>
            </a:endParaRPr>
          </a:p>
          <a:p>
            <a:pPr marL="0" indent="0" algn="ctr">
              <a:buNone/>
            </a:pPr>
            <a:r>
              <a:rPr lang="vi-VN" sz="2800" dirty="0">
                <a:hlinkClick r:id="rId4" action="ppaction://hlinkfile"/>
              </a:rPr>
              <a:t>kañcit</a:t>
            </a:r>
            <a:r>
              <a:rPr lang="vi-VN" sz="2800" dirty="0"/>
              <a:t> </a:t>
            </a:r>
            <a:r>
              <a:rPr lang="vi-VN" sz="2800" dirty="0">
                <a:hlinkClick r:id="rId5" action="ppaction://hlinkfile"/>
              </a:rPr>
              <a:t>kālam</a:t>
            </a:r>
            <a:r>
              <a:rPr lang="vi-VN" sz="2800" dirty="0"/>
              <a:t> athāvātsīt</a:t>
            </a:r>
          </a:p>
          <a:p>
            <a:pPr marL="0" indent="0" algn="ctr">
              <a:buNone/>
            </a:pPr>
            <a:r>
              <a:rPr lang="vi-VN" sz="2800" dirty="0"/>
              <a:t>sat-kṛto devavat </a:t>
            </a:r>
            <a:r>
              <a:rPr lang="vi-VN" sz="2800" dirty="0">
                <a:hlinkClick r:id="rId6" action="ppaction://hlinkfile"/>
              </a:rPr>
              <a:t>sukham</a:t>
            </a:r>
            <a:endParaRPr lang="vi-VN" sz="2800" dirty="0"/>
          </a:p>
          <a:p>
            <a:pPr marL="0" indent="0" algn="ctr">
              <a:buNone/>
            </a:pPr>
            <a:r>
              <a:rPr lang="vi-VN" sz="2800" dirty="0"/>
              <a:t>bhrātur </a:t>
            </a:r>
            <a:r>
              <a:rPr lang="vi-VN" sz="2800" dirty="0">
                <a:hlinkClick r:id="rId7" action="ppaction://hlinkfile"/>
              </a:rPr>
              <a:t>jyeṣṭhasya</a:t>
            </a:r>
            <a:r>
              <a:rPr lang="vi-VN" sz="2800" dirty="0"/>
              <a:t> </a:t>
            </a:r>
            <a:r>
              <a:rPr lang="vi-VN" sz="2800" dirty="0">
                <a:hlinkClick r:id="rId8" action="ppaction://hlinkfile"/>
              </a:rPr>
              <a:t>śreyas</a:t>
            </a:r>
            <a:r>
              <a:rPr lang="vi-VN" sz="2800" dirty="0"/>
              <a:t>-</a:t>
            </a:r>
            <a:r>
              <a:rPr lang="vi-VN" sz="2800" dirty="0">
                <a:hlinkClick r:id="rId9" action="ppaction://hlinkfile"/>
              </a:rPr>
              <a:t>kṛt</a:t>
            </a:r>
            <a:endParaRPr lang="vi-VN" sz="2800" dirty="0"/>
          </a:p>
          <a:p>
            <a:pPr marL="0" indent="0" algn="ctr">
              <a:buNone/>
            </a:pPr>
            <a:r>
              <a:rPr lang="vi-VN" sz="2800" dirty="0">
                <a:hlinkClick r:id="rId10" action="ppaction://hlinkfile"/>
              </a:rPr>
              <a:t>sarveṣāḿ</a:t>
            </a:r>
            <a:r>
              <a:rPr lang="vi-VN" sz="2800" dirty="0"/>
              <a:t> </a:t>
            </a:r>
            <a:r>
              <a:rPr lang="vi-VN" sz="2800" dirty="0">
                <a:hlinkClick r:id="rId6" action="ppaction://hlinkfile"/>
              </a:rPr>
              <a:t>sukham</a:t>
            </a:r>
            <a:r>
              <a:rPr lang="vi-VN" sz="2800" dirty="0"/>
              <a:t> </a:t>
            </a:r>
            <a:r>
              <a:rPr lang="vi-VN" sz="2800" dirty="0">
                <a:hlinkClick r:id="rId11" action="ppaction://hlinkfile"/>
              </a:rPr>
              <a:t>āvahan</a:t>
            </a:r>
            <a:endParaRPr lang="vi-VN" sz="2800" dirty="0"/>
          </a:p>
          <a:p>
            <a:pPr marL="0" indent="0" algn="ctr">
              <a:buNone/>
            </a:pPr>
            <a:endParaRPr lang="en-US" sz="2400" b="1" i="1" u="sng" dirty="0" smtClean="0">
              <a:solidFill>
                <a:schemeClr val="accent3">
                  <a:lumMod val="75000"/>
                </a:schemeClr>
              </a:solidFill>
              <a:effectLst>
                <a:outerShdw blurRad="38100" dist="38100" dir="2700000" algn="tl">
                  <a:srgbClr val="000000">
                    <a:alpha val="43137"/>
                  </a:srgbClr>
                </a:outerShdw>
              </a:effectLst>
            </a:endParaRPr>
          </a:p>
          <a:p>
            <a:pPr marL="0" indent="0" algn="ctr">
              <a:buNone/>
            </a:pPr>
            <a:r>
              <a:rPr lang="en-US" sz="2600" b="1" i="1" u="sng" dirty="0" smtClean="0">
                <a:solidFill>
                  <a:schemeClr val="accent3">
                    <a:lumMod val="75000"/>
                  </a:schemeClr>
                </a:solidFill>
                <a:effectLst>
                  <a:outerShdw blurRad="38100" dist="38100" dir="2700000" algn="tl">
                    <a:srgbClr val="000000">
                      <a:alpha val="43137"/>
                    </a:srgbClr>
                  </a:outerShdw>
                </a:effectLst>
              </a:rPr>
              <a:t>TRANSLATION</a:t>
            </a:r>
          </a:p>
          <a:p>
            <a:pPr marL="0" indent="0" algn="ctr">
              <a:buNone/>
            </a:pPr>
            <a:endParaRPr lang="en-US" sz="2400" b="1" i="1" u="sng" dirty="0">
              <a:solidFill>
                <a:schemeClr val="accent3">
                  <a:lumMod val="75000"/>
                </a:schemeClr>
              </a:solidFill>
              <a:effectLst>
                <a:outerShdw blurRad="38100" dist="38100" dir="2700000" algn="tl">
                  <a:srgbClr val="000000">
                    <a:alpha val="43137"/>
                  </a:srgbClr>
                </a:outerShdw>
              </a:effectLst>
            </a:endParaRPr>
          </a:p>
          <a:p>
            <a:pPr marL="0" indent="0" algn="ctr">
              <a:buNone/>
            </a:pPr>
            <a:r>
              <a:rPr lang="en-US" sz="2800" dirty="0"/>
              <a:t>Thus </a:t>
            </a:r>
            <a:r>
              <a:rPr lang="en-US" sz="2800" dirty="0" err="1">
                <a:hlinkClick r:id="rId12" action="ppaction://hlinkfile"/>
              </a:rPr>
              <a:t>Mahātmā</a:t>
            </a:r>
            <a:r>
              <a:rPr lang="en-US" sz="2800" dirty="0"/>
              <a:t> </a:t>
            </a:r>
            <a:r>
              <a:rPr lang="en-US" sz="2800" dirty="0" err="1">
                <a:hlinkClick r:id="rId13" action="ppaction://hlinkfile"/>
              </a:rPr>
              <a:t>Vidura</a:t>
            </a:r>
            <a:r>
              <a:rPr lang="en-US" sz="2800" dirty="0"/>
              <a:t>, being treated just like a godly person by his kinsmen, remained there for a certain period just to rectify the mentality of his eldest brother and in this way bring happiness to all the others</a:t>
            </a:r>
            <a:r>
              <a:rPr lang="en-US" sz="2800" dirty="0" smtClean="0"/>
              <a:t>.</a:t>
            </a:r>
            <a:endParaRPr lang="en-US" sz="2800" dirty="0"/>
          </a:p>
        </p:txBody>
      </p:sp>
    </p:spTree>
    <p:extLst>
      <p:ext uri="{BB962C8B-B14F-4D97-AF65-F5344CB8AC3E}">
        <p14:creationId xmlns:p14="http://schemas.microsoft.com/office/powerpoint/2010/main" val="1677049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wipe(down)">
                                      <p:cBhvr>
                                        <p:cTn id="36" dur="580">
                                          <p:stCondLst>
                                            <p:cond delay="0"/>
                                          </p:stCondLst>
                                        </p:cTn>
                                        <p:tgtEl>
                                          <p:spTgt spid="2">
                                            <p:txEl>
                                              <p:pRg st="7" end="7"/>
                                            </p:txEl>
                                          </p:spTgt>
                                        </p:tgtEl>
                                      </p:cBhvr>
                                    </p:animEffect>
                                    <p:anim calcmode="lin" valueType="num">
                                      <p:cBhvr>
                                        <p:cTn id="37"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2">
                                            <p:txEl>
                                              <p:pRg st="7" end="7"/>
                                            </p:txEl>
                                          </p:spTgt>
                                        </p:tgtEl>
                                      </p:cBhvr>
                                      <p:to x="100000" y="60000"/>
                                    </p:animScale>
                                    <p:animScale>
                                      <p:cBhvr>
                                        <p:cTn id="43" dur="166" decel="50000">
                                          <p:stCondLst>
                                            <p:cond delay="676"/>
                                          </p:stCondLst>
                                        </p:cTn>
                                        <p:tgtEl>
                                          <p:spTgt spid="2">
                                            <p:txEl>
                                              <p:pRg st="7" end="7"/>
                                            </p:txEl>
                                          </p:spTgt>
                                        </p:tgtEl>
                                      </p:cBhvr>
                                      <p:to x="100000" y="100000"/>
                                    </p:animScale>
                                    <p:animScale>
                                      <p:cBhvr>
                                        <p:cTn id="44" dur="26">
                                          <p:stCondLst>
                                            <p:cond delay="1312"/>
                                          </p:stCondLst>
                                        </p:cTn>
                                        <p:tgtEl>
                                          <p:spTgt spid="2">
                                            <p:txEl>
                                              <p:pRg st="7" end="7"/>
                                            </p:txEl>
                                          </p:spTgt>
                                        </p:tgtEl>
                                      </p:cBhvr>
                                      <p:to x="100000" y="80000"/>
                                    </p:animScale>
                                    <p:animScale>
                                      <p:cBhvr>
                                        <p:cTn id="45" dur="166" decel="50000">
                                          <p:stCondLst>
                                            <p:cond delay="1338"/>
                                          </p:stCondLst>
                                        </p:cTn>
                                        <p:tgtEl>
                                          <p:spTgt spid="2">
                                            <p:txEl>
                                              <p:pRg st="7" end="7"/>
                                            </p:txEl>
                                          </p:spTgt>
                                        </p:tgtEl>
                                      </p:cBhvr>
                                      <p:to x="100000" y="100000"/>
                                    </p:animScale>
                                    <p:animScale>
                                      <p:cBhvr>
                                        <p:cTn id="46" dur="26">
                                          <p:stCondLst>
                                            <p:cond delay="1642"/>
                                          </p:stCondLst>
                                        </p:cTn>
                                        <p:tgtEl>
                                          <p:spTgt spid="2">
                                            <p:txEl>
                                              <p:pRg st="7" end="7"/>
                                            </p:txEl>
                                          </p:spTgt>
                                        </p:tgtEl>
                                      </p:cBhvr>
                                      <p:to x="100000" y="90000"/>
                                    </p:animScale>
                                    <p:animScale>
                                      <p:cBhvr>
                                        <p:cTn id="47" dur="166" decel="50000">
                                          <p:stCondLst>
                                            <p:cond delay="1668"/>
                                          </p:stCondLst>
                                        </p:cTn>
                                        <p:tgtEl>
                                          <p:spTgt spid="2">
                                            <p:txEl>
                                              <p:pRg st="7" end="7"/>
                                            </p:txEl>
                                          </p:spTgt>
                                        </p:tgtEl>
                                      </p:cBhvr>
                                      <p:to x="100000" y="100000"/>
                                    </p:animScale>
                                    <p:animScale>
                                      <p:cBhvr>
                                        <p:cTn id="48" dur="26">
                                          <p:stCondLst>
                                            <p:cond delay="1808"/>
                                          </p:stCondLst>
                                        </p:cTn>
                                        <p:tgtEl>
                                          <p:spTgt spid="2">
                                            <p:txEl>
                                              <p:pRg st="7" end="7"/>
                                            </p:txEl>
                                          </p:spTgt>
                                        </p:tgtEl>
                                      </p:cBhvr>
                                      <p:to x="100000" y="95000"/>
                                    </p:animScale>
                                    <p:animScale>
                                      <p:cBhvr>
                                        <p:cTn id="49" dur="166" decel="50000">
                                          <p:stCondLst>
                                            <p:cond delay="1834"/>
                                          </p:stCondLst>
                                        </p:cTn>
                                        <p:tgtEl>
                                          <p:spTgt spid="2">
                                            <p:txEl>
                                              <p:pRg st="7" end="7"/>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 calcmode="lin" valueType="num">
                                      <p:cBhvr>
                                        <p:cTn id="54"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5"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56"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57"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 y="76200"/>
            <a:ext cx="8839200" cy="6705600"/>
          </a:xfrm>
        </p:spPr>
        <p:txBody>
          <a:bodyPr/>
          <a:lstStyle/>
          <a:p>
            <a:pPr>
              <a:buFont typeface="Wingdings" pitchFamily="2" charset="2"/>
              <a:buChar char="Ø"/>
            </a:pPr>
            <a:r>
              <a:rPr lang="en-US" sz="2400" b="1" i="1" u="sng" dirty="0" smtClean="0"/>
              <a:t>How was </a:t>
            </a:r>
            <a:r>
              <a:rPr lang="en-US" sz="2400" b="1" i="1" u="sng" dirty="0" err="1" smtClean="0"/>
              <a:t>Vidura</a:t>
            </a:r>
            <a:r>
              <a:rPr lang="en-US" sz="2400" b="1" i="1" u="sng" dirty="0" smtClean="0"/>
              <a:t> treated:</a:t>
            </a:r>
          </a:p>
          <a:p>
            <a:pPr lvl="1">
              <a:buFont typeface="Wingdings" pitchFamily="2" charset="2"/>
              <a:buChar char="Ø"/>
            </a:pPr>
            <a:r>
              <a:rPr lang="en-US" sz="2200" dirty="0" err="1">
                <a:hlinkClick r:id="rId2" action="ppaction://hlinkfile"/>
              </a:rPr>
              <a:t>Mahārāja</a:t>
            </a:r>
            <a:r>
              <a:rPr lang="en-US" sz="2200" dirty="0"/>
              <a:t> </a:t>
            </a:r>
            <a:r>
              <a:rPr lang="en-US" sz="2200" dirty="0" err="1">
                <a:hlinkClick r:id="rId3" action="ppaction://hlinkfile"/>
              </a:rPr>
              <a:t>Yudhiṣṭhira</a:t>
            </a:r>
            <a:r>
              <a:rPr lang="en-US" sz="2200" dirty="0"/>
              <a:t> received </a:t>
            </a:r>
            <a:r>
              <a:rPr lang="en-US" sz="2200" dirty="0" err="1">
                <a:hlinkClick r:id="rId4" action="ppaction://hlinkfile"/>
              </a:rPr>
              <a:t>Vidura</a:t>
            </a:r>
            <a:r>
              <a:rPr lang="en-US" sz="2200" dirty="0"/>
              <a:t> in the manner of reception offered to the </a:t>
            </a:r>
            <a:r>
              <a:rPr lang="en-US" sz="2200" dirty="0" smtClean="0"/>
              <a:t>demigods.</a:t>
            </a:r>
          </a:p>
          <a:p>
            <a:pPr lvl="1">
              <a:buFont typeface="Wingdings" pitchFamily="2" charset="2"/>
              <a:buChar char="Ø"/>
            </a:pPr>
            <a:r>
              <a:rPr lang="en-US" sz="2200" dirty="0" smtClean="0"/>
              <a:t>Saintly persons are representative of Lord. </a:t>
            </a:r>
          </a:p>
          <a:p>
            <a:pPr lvl="1">
              <a:buFont typeface="Wingdings" pitchFamily="2" charset="2"/>
              <a:buChar char="Ø"/>
            </a:pPr>
            <a:r>
              <a:rPr lang="en-US" sz="2200" dirty="0" smtClean="0"/>
              <a:t>They carry Lord within their heart.</a:t>
            </a:r>
          </a:p>
          <a:p>
            <a:pPr lvl="1">
              <a:buFont typeface="Wingdings" pitchFamily="2" charset="2"/>
              <a:buChar char="Ø"/>
            </a:pPr>
            <a:r>
              <a:rPr lang="en-US" sz="2200" dirty="0" smtClean="0"/>
              <a:t>They should be respected as good as Lord.</a:t>
            </a:r>
          </a:p>
          <a:p>
            <a:pPr>
              <a:buFont typeface="Wingdings" pitchFamily="2" charset="2"/>
              <a:buChar char="Ø"/>
            </a:pPr>
            <a:r>
              <a:rPr lang="en-US" sz="2200" dirty="0" smtClean="0"/>
              <a:t>What </a:t>
            </a:r>
            <a:r>
              <a:rPr lang="en-US" sz="2200" dirty="0"/>
              <a:t>makes denizens of heavenly planets visit earthy planet?</a:t>
            </a:r>
          </a:p>
          <a:p>
            <a:pPr lvl="1">
              <a:buFont typeface="Wingdings" pitchFamily="2" charset="2"/>
              <a:buChar char="Ø"/>
            </a:pPr>
            <a:r>
              <a:rPr lang="en-US" sz="2200" dirty="0"/>
              <a:t>Spiritual culture of the </a:t>
            </a:r>
            <a:r>
              <a:rPr lang="en-US" sz="2200" dirty="0" smtClean="0"/>
              <a:t>people.</a:t>
            </a:r>
          </a:p>
          <a:p>
            <a:pPr lvl="1">
              <a:buFont typeface="Wingdings" pitchFamily="2" charset="2"/>
              <a:buChar char="Ø"/>
            </a:pPr>
            <a:r>
              <a:rPr lang="en-US" sz="2200" dirty="0" smtClean="0"/>
              <a:t>Ex: Sri </a:t>
            </a:r>
            <a:r>
              <a:rPr lang="en-US" sz="2200" dirty="0" err="1" smtClean="0"/>
              <a:t>Chitanya</a:t>
            </a:r>
            <a:r>
              <a:rPr lang="en-US" sz="2200" dirty="0" smtClean="0"/>
              <a:t> </a:t>
            </a:r>
            <a:r>
              <a:rPr lang="en-US" sz="2200" dirty="0" err="1" smtClean="0"/>
              <a:t>Mahaprabhu</a:t>
            </a:r>
            <a:r>
              <a:rPr lang="en-US" sz="2200" dirty="0" smtClean="0"/>
              <a:t> – Received by </a:t>
            </a:r>
            <a:r>
              <a:rPr lang="en-US" sz="2200" dirty="0" err="1" smtClean="0"/>
              <a:t>Brahmanas</a:t>
            </a:r>
            <a:r>
              <a:rPr lang="en-US" sz="2200" dirty="0" smtClean="0"/>
              <a:t>–South </a:t>
            </a:r>
            <a:r>
              <a:rPr lang="en-US" sz="2200" dirty="0" err="1" smtClean="0"/>
              <a:t>Inida</a:t>
            </a:r>
            <a:r>
              <a:rPr lang="en-US" sz="2200" dirty="0" smtClean="0"/>
              <a:t> tour. </a:t>
            </a:r>
          </a:p>
          <a:p>
            <a:pPr lvl="1">
              <a:buFont typeface="Wingdings" pitchFamily="2" charset="2"/>
              <a:buChar char="Ø"/>
            </a:pPr>
            <a:r>
              <a:rPr lang="en-US" sz="2200" dirty="0" smtClean="0"/>
              <a:t>Ex: </a:t>
            </a:r>
            <a:r>
              <a:rPr lang="en-US" sz="2200" dirty="0" err="1" smtClean="0"/>
              <a:t>Srila</a:t>
            </a:r>
            <a:r>
              <a:rPr lang="en-US" sz="2200" dirty="0" smtClean="0"/>
              <a:t> </a:t>
            </a:r>
            <a:r>
              <a:rPr lang="en-US" sz="2200" dirty="0" err="1" smtClean="0"/>
              <a:t>Prabhupad’s</a:t>
            </a:r>
            <a:r>
              <a:rPr lang="en-US" sz="2200" dirty="0" smtClean="0"/>
              <a:t> Father – Receiving saintly </a:t>
            </a:r>
            <a:r>
              <a:rPr lang="en-US" sz="2200" dirty="0" err="1" smtClean="0"/>
              <a:t>sanyasis</a:t>
            </a:r>
            <a:r>
              <a:rPr lang="en-US" sz="2200" dirty="0" smtClean="0"/>
              <a:t> at home.</a:t>
            </a:r>
            <a:endParaRPr lang="en-US" sz="2200" dirty="0"/>
          </a:p>
          <a:p>
            <a:pPr lvl="0">
              <a:buFont typeface="Wingdings" pitchFamily="2" charset="2"/>
              <a:buChar char="Ø"/>
            </a:pPr>
            <a:r>
              <a:rPr lang="en-US" sz="2400" b="1" i="1" u="sng" dirty="0" smtClean="0"/>
              <a:t>Purpose of </a:t>
            </a:r>
            <a:r>
              <a:rPr lang="en-US" sz="2400" b="1" i="1" u="sng" dirty="0" err="1" smtClean="0">
                <a:hlinkClick r:id="rId4" action="ppaction://hlinkfile"/>
              </a:rPr>
              <a:t>Vidura</a:t>
            </a:r>
            <a:r>
              <a:rPr lang="en-US" sz="2400" b="1" i="1" u="sng" dirty="0" err="1" smtClean="0"/>
              <a:t>’s</a:t>
            </a:r>
            <a:r>
              <a:rPr lang="en-US" sz="2400" b="1" i="1" u="sng" dirty="0" smtClean="0"/>
              <a:t> visit:</a:t>
            </a:r>
          </a:p>
          <a:p>
            <a:pPr lvl="1">
              <a:buFont typeface="Wingdings" pitchFamily="2" charset="2"/>
              <a:buChar char="Ø"/>
            </a:pPr>
            <a:r>
              <a:rPr lang="en-US" sz="2200" dirty="0"/>
              <a:t>Not to enjoy material comforts at his paternal place</a:t>
            </a:r>
          </a:p>
          <a:p>
            <a:pPr lvl="2">
              <a:buFont typeface="Wingdings" pitchFamily="2" charset="2"/>
              <a:buChar char="Ø"/>
            </a:pPr>
            <a:r>
              <a:rPr lang="en-US" sz="2000" dirty="0" smtClean="0"/>
              <a:t>Reasons: </a:t>
            </a:r>
          </a:p>
          <a:p>
            <a:pPr lvl="3">
              <a:buFont typeface="Wingdings" pitchFamily="2" charset="2"/>
              <a:buChar char="Ø"/>
            </a:pPr>
            <a:r>
              <a:rPr lang="en-US" dirty="0" smtClean="0"/>
              <a:t>Already adopted the renounced order of life.</a:t>
            </a:r>
          </a:p>
          <a:p>
            <a:pPr lvl="3">
              <a:buFont typeface="Wingdings" pitchFamily="2" charset="2"/>
              <a:buChar char="Ø"/>
            </a:pPr>
            <a:r>
              <a:rPr lang="en-US" dirty="0" smtClean="0"/>
              <a:t>Fully self realized. Fully blissful within</a:t>
            </a:r>
            <a:r>
              <a:rPr lang="en-US" sz="1800" dirty="0" smtClean="0"/>
              <a:t>.</a:t>
            </a:r>
          </a:p>
          <a:p>
            <a:pPr lvl="1">
              <a:buFont typeface="Wingdings" pitchFamily="2" charset="2"/>
              <a:buChar char="Ø"/>
            </a:pPr>
            <a:r>
              <a:rPr lang="en-US" sz="2200" dirty="0" smtClean="0"/>
              <a:t>Rectify the mentality of </a:t>
            </a:r>
            <a:r>
              <a:rPr lang="vi-VN" sz="2200" dirty="0" smtClean="0">
                <a:hlinkClick r:id="rId5" action="ppaction://hlinkfile"/>
              </a:rPr>
              <a:t>Dhṛtarāṣṭra</a:t>
            </a:r>
            <a:r>
              <a:rPr lang="en-US" sz="2200" dirty="0" smtClean="0"/>
              <a:t> &amp; to deliver him.</a:t>
            </a:r>
          </a:p>
          <a:p>
            <a:pPr lvl="1">
              <a:buFont typeface="Wingdings" pitchFamily="2" charset="2"/>
              <a:buChar char="Ø"/>
            </a:pPr>
            <a:endParaRPr lang="en-US" sz="2000" dirty="0"/>
          </a:p>
          <a:p>
            <a:pPr marL="457200" lvl="1" indent="0">
              <a:buNone/>
            </a:pPr>
            <a:endParaRPr lang="en-US" sz="2000" dirty="0" smtClean="0"/>
          </a:p>
        </p:txBody>
      </p:sp>
    </p:spTree>
    <p:extLst>
      <p:ext uri="{BB962C8B-B14F-4D97-AF65-F5344CB8AC3E}">
        <p14:creationId xmlns:p14="http://schemas.microsoft.com/office/powerpoint/2010/main" val="2959373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Effect transition="in" filter="fade">
                                      <p:cBhvr>
                                        <p:cTn id="84" dur="1000"/>
                                        <p:tgtEl>
                                          <p:spTgt spid="2">
                                            <p:txEl>
                                              <p:pRg st="11" end="11"/>
                                            </p:txEl>
                                          </p:spTgt>
                                        </p:tgtEl>
                                      </p:cBhvr>
                                    </p:animEffect>
                                    <p:anim calcmode="lin" valueType="num">
                                      <p:cBhvr>
                                        <p:cTn id="8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
                                            <p:txEl>
                                              <p:pRg st="12" end="12"/>
                                            </p:txEl>
                                          </p:spTgt>
                                        </p:tgtEl>
                                        <p:attrNameLst>
                                          <p:attrName>style.visibility</p:attrName>
                                        </p:attrNameLst>
                                      </p:cBhvr>
                                      <p:to>
                                        <p:strVal val="visible"/>
                                      </p:to>
                                    </p:set>
                                    <p:animEffect transition="in" filter="fade">
                                      <p:cBhvr>
                                        <p:cTn id="91" dur="1000"/>
                                        <p:tgtEl>
                                          <p:spTgt spid="2">
                                            <p:txEl>
                                              <p:pRg st="12" end="12"/>
                                            </p:txEl>
                                          </p:spTgt>
                                        </p:tgtEl>
                                      </p:cBhvr>
                                    </p:animEffect>
                                    <p:anim calcmode="lin" valueType="num">
                                      <p:cBhvr>
                                        <p:cTn id="9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
                                            <p:txEl>
                                              <p:pRg st="13" end="13"/>
                                            </p:txEl>
                                          </p:spTgt>
                                        </p:tgtEl>
                                        <p:attrNameLst>
                                          <p:attrName>style.visibility</p:attrName>
                                        </p:attrNameLst>
                                      </p:cBhvr>
                                      <p:to>
                                        <p:strVal val="visible"/>
                                      </p:to>
                                    </p:set>
                                    <p:animEffect transition="in" filter="fade">
                                      <p:cBhvr>
                                        <p:cTn id="98" dur="1000"/>
                                        <p:tgtEl>
                                          <p:spTgt spid="2">
                                            <p:txEl>
                                              <p:pRg st="13" end="13"/>
                                            </p:txEl>
                                          </p:spTgt>
                                        </p:tgtEl>
                                      </p:cBhvr>
                                    </p:animEffect>
                                    <p:anim calcmode="lin" valueType="num">
                                      <p:cBhvr>
                                        <p:cTn id="99"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
                                            <p:txEl>
                                              <p:pRg st="14" end="14"/>
                                            </p:txEl>
                                          </p:spTgt>
                                        </p:tgtEl>
                                        <p:attrNameLst>
                                          <p:attrName>style.visibility</p:attrName>
                                        </p:attrNameLst>
                                      </p:cBhvr>
                                      <p:to>
                                        <p:strVal val="visible"/>
                                      </p:to>
                                    </p:set>
                                    <p:animEffect transition="in" filter="fade">
                                      <p:cBhvr>
                                        <p:cTn id="105" dur="1000"/>
                                        <p:tgtEl>
                                          <p:spTgt spid="2">
                                            <p:txEl>
                                              <p:pRg st="14" end="14"/>
                                            </p:txEl>
                                          </p:spTgt>
                                        </p:tgtEl>
                                      </p:cBhvr>
                                    </p:animEffect>
                                    <p:anim calcmode="lin" valueType="num">
                                      <p:cBhvr>
                                        <p:cTn id="106"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 y="76200"/>
            <a:ext cx="8915400" cy="6705600"/>
          </a:xfrm>
        </p:spPr>
        <p:txBody>
          <a:bodyPr/>
          <a:lstStyle/>
          <a:p>
            <a:pPr>
              <a:buFont typeface="Wingdings" pitchFamily="2" charset="2"/>
              <a:buChar char="Ø"/>
            </a:pPr>
            <a:r>
              <a:rPr lang="en-US" sz="2400" b="1" i="1" u="sng" dirty="0" smtClean="0"/>
              <a:t>Condition of </a:t>
            </a:r>
            <a:r>
              <a:rPr lang="vi-VN" sz="2400" b="1" i="1" u="sng" dirty="0" smtClean="0">
                <a:hlinkClick r:id="rId2" action="ppaction://hlinkfile"/>
              </a:rPr>
              <a:t>Dhṛtarāṣṭra</a:t>
            </a:r>
            <a:r>
              <a:rPr lang="en-US" sz="2400" b="1" i="1" u="sng" dirty="0" smtClean="0"/>
              <a:t>:</a:t>
            </a:r>
          </a:p>
          <a:p>
            <a:pPr lvl="1">
              <a:buFont typeface="Wingdings" pitchFamily="2" charset="2"/>
              <a:buChar char="Ø"/>
            </a:pPr>
            <a:r>
              <a:rPr lang="en-US" sz="2000" dirty="0" smtClean="0">
                <a:latin typeface="+mj-lt"/>
              </a:rPr>
              <a:t>Lost </a:t>
            </a:r>
            <a:r>
              <a:rPr lang="en-US" sz="2000" dirty="0">
                <a:latin typeface="+mj-lt"/>
              </a:rPr>
              <a:t>all his state and descendants in the </a:t>
            </a:r>
            <a:r>
              <a:rPr lang="en-US" sz="2000" dirty="0" smtClean="0">
                <a:latin typeface="+mj-lt"/>
              </a:rPr>
              <a:t>fight.</a:t>
            </a:r>
          </a:p>
          <a:p>
            <a:pPr lvl="1">
              <a:buFont typeface="Wingdings" pitchFamily="2" charset="2"/>
              <a:buChar char="Ø"/>
            </a:pPr>
            <a:r>
              <a:rPr lang="en-US" sz="2000" dirty="0" smtClean="0">
                <a:latin typeface="+mj-lt"/>
              </a:rPr>
              <a:t>Due </a:t>
            </a:r>
            <a:r>
              <a:rPr lang="en-US" sz="2000" dirty="0">
                <a:latin typeface="+mj-lt"/>
              </a:rPr>
              <a:t>to his sense of helplessness, he did not feel ashamed to accept the charity and hospitality of </a:t>
            </a:r>
            <a:r>
              <a:rPr lang="en-US" sz="2000" dirty="0" err="1">
                <a:latin typeface="+mj-lt"/>
                <a:hlinkClick r:id="rId3" action="ppaction://hlinkfile"/>
              </a:rPr>
              <a:t>Mahārāja</a:t>
            </a:r>
            <a:r>
              <a:rPr lang="en-US" sz="2000" dirty="0">
                <a:latin typeface="+mj-lt"/>
              </a:rPr>
              <a:t> </a:t>
            </a:r>
            <a:r>
              <a:rPr lang="en-US" sz="2000" dirty="0" err="1">
                <a:latin typeface="+mj-lt"/>
                <a:hlinkClick r:id="rId4" action="ppaction://hlinkfile"/>
              </a:rPr>
              <a:t>Yudhiṣṭhira</a:t>
            </a:r>
            <a:r>
              <a:rPr lang="en-US" sz="2000" dirty="0" smtClean="0">
                <a:latin typeface="+mj-lt"/>
              </a:rPr>
              <a:t>.</a:t>
            </a:r>
          </a:p>
          <a:p>
            <a:pPr lvl="1">
              <a:buFont typeface="Wingdings" pitchFamily="2" charset="2"/>
              <a:buChar char="Ø"/>
            </a:pPr>
            <a:r>
              <a:rPr lang="en-US" sz="2000" dirty="0" smtClean="0">
                <a:effectLst/>
                <a:latin typeface="+mj-lt"/>
              </a:rPr>
              <a:t>Was still holding </a:t>
            </a:r>
            <a:r>
              <a:rPr lang="en-US" sz="2000" dirty="0">
                <a:effectLst/>
                <a:latin typeface="+mj-lt"/>
              </a:rPr>
              <a:t>on </a:t>
            </a:r>
            <a:r>
              <a:rPr lang="en-US" sz="2000" dirty="0" smtClean="0">
                <a:effectLst/>
                <a:latin typeface="+mj-lt"/>
              </a:rPr>
              <a:t>the </a:t>
            </a:r>
            <a:r>
              <a:rPr lang="en-US" sz="2000" dirty="0">
                <a:effectLst/>
                <a:latin typeface="+mj-lt"/>
              </a:rPr>
              <a:t>position of a </a:t>
            </a:r>
            <a:r>
              <a:rPr lang="en-US" sz="2000" dirty="0" smtClean="0">
                <a:effectLst/>
                <a:latin typeface="+mj-lt"/>
              </a:rPr>
              <a:t>King (</a:t>
            </a:r>
            <a:r>
              <a:rPr lang="en-US" sz="2000" dirty="0">
                <a:effectLst/>
                <a:latin typeface="+mj-lt"/>
              </a:rPr>
              <a:t>Delusion </a:t>
            </a:r>
            <a:r>
              <a:rPr lang="en-US" sz="2000" dirty="0" smtClean="0">
                <a:effectLst/>
                <a:latin typeface="+mj-lt"/>
              </a:rPr>
              <a:t>of Supremacy). </a:t>
            </a:r>
            <a:endParaRPr lang="en-US" sz="2000" dirty="0">
              <a:effectLst/>
              <a:latin typeface="+mj-lt"/>
            </a:endParaRPr>
          </a:p>
          <a:p>
            <a:pPr lvl="1">
              <a:buFont typeface="Wingdings" pitchFamily="2" charset="2"/>
              <a:buChar char="Ø"/>
            </a:pPr>
            <a:r>
              <a:rPr lang="en-US" sz="2000" dirty="0" smtClean="0">
                <a:effectLst/>
                <a:latin typeface="+mj-lt"/>
              </a:rPr>
              <a:t>Enjoying </a:t>
            </a:r>
            <a:r>
              <a:rPr lang="en-US" sz="2000" dirty="0">
                <a:effectLst/>
                <a:latin typeface="+mj-lt"/>
              </a:rPr>
              <a:t>the royal treatment offered to </a:t>
            </a:r>
            <a:r>
              <a:rPr lang="en-US" sz="2000" dirty="0" smtClean="0">
                <a:effectLst/>
                <a:latin typeface="+mj-lt"/>
              </a:rPr>
              <a:t>him, unaware of </a:t>
            </a:r>
            <a:r>
              <a:rPr lang="en-US" sz="2000" dirty="0">
                <a:effectLst/>
                <a:latin typeface="+mj-lt"/>
              </a:rPr>
              <a:t>o</a:t>
            </a:r>
            <a:r>
              <a:rPr lang="en-US" sz="2000" dirty="0" smtClean="0">
                <a:effectLst/>
                <a:latin typeface="+mj-lt"/>
              </a:rPr>
              <a:t>ther alternative.</a:t>
            </a:r>
            <a:endParaRPr lang="en-US" sz="2000" dirty="0" smtClean="0">
              <a:latin typeface="+mj-lt"/>
            </a:endParaRPr>
          </a:p>
          <a:p>
            <a:pPr lvl="0">
              <a:buFont typeface="Wingdings" pitchFamily="2" charset="2"/>
              <a:buChar char="Ø"/>
            </a:pPr>
            <a:endParaRPr lang="en-US" sz="2400" dirty="0" smtClean="0"/>
          </a:p>
          <a:p>
            <a:pPr lvl="0">
              <a:buFont typeface="Wingdings" pitchFamily="2" charset="2"/>
              <a:buChar char="Ø"/>
            </a:pPr>
            <a:r>
              <a:rPr lang="en-US" sz="2400" b="1" i="1" u="sng" dirty="0" smtClean="0"/>
              <a:t>Duty of a Sadhu - </a:t>
            </a:r>
            <a:r>
              <a:rPr lang="en-US" sz="2400" b="1" i="1" u="sng" dirty="0" err="1" smtClean="0"/>
              <a:t>Vidura</a:t>
            </a:r>
            <a:endParaRPr lang="en-US" sz="2400" b="1" i="1" u="sng" dirty="0" smtClean="0"/>
          </a:p>
          <a:p>
            <a:pPr lvl="1">
              <a:buFont typeface="Wingdings" pitchFamily="2" charset="2"/>
              <a:buChar char="Ø"/>
            </a:pPr>
            <a:r>
              <a:rPr lang="en-US" sz="2000" dirty="0" smtClean="0"/>
              <a:t>Aware of </a:t>
            </a:r>
            <a:r>
              <a:rPr lang="en-US" sz="2000" dirty="0"/>
              <a:t> </a:t>
            </a:r>
            <a:r>
              <a:rPr lang="en-US" sz="2000" dirty="0" smtClean="0"/>
              <a:t>deep rooted material attachment of </a:t>
            </a:r>
            <a:r>
              <a:rPr lang="en-US" sz="2000" dirty="0"/>
              <a:t> </a:t>
            </a:r>
            <a:r>
              <a:rPr lang="en-US" sz="2000" dirty="0" smtClean="0"/>
              <a:t>his elder brother.</a:t>
            </a:r>
          </a:p>
          <a:p>
            <a:pPr lvl="1">
              <a:buFont typeface="Wingdings" pitchFamily="2" charset="2"/>
              <a:buChar char="Ø"/>
            </a:pPr>
            <a:r>
              <a:rPr lang="en-US" sz="2000" dirty="0" smtClean="0"/>
              <a:t>Self  imposed duty to deliver his brother – Out of compassion. </a:t>
            </a:r>
          </a:p>
          <a:p>
            <a:pPr lvl="1">
              <a:buFont typeface="Wingdings" pitchFamily="2" charset="2"/>
              <a:buChar char="Ø"/>
            </a:pPr>
            <a:r>
              <a:rPr lang="en-US" sz="2000" dirty="0" smtClean="0"/>
              <a:t>Ex: House on Fire – Duty of a Fire marshal</a:t>
            </a:r>
          </a:p>
          <a:p>
            <a:pPr>
              <a:buFont typeface="Wingdings" pitchFamily="2" charset="2"/>
              <a:buChar char="Ø"/>
            </a:pPr>
            <a:endParaRPr lang="en-US" sz="2400" dirty="0" smtClean="0"/>
          </a:p>
          <a:p>
            <a:pPr>
              <a:buFont typeface="Wingdings" pitchFamily="2" charset="2"/>
              <a:buChar char="Ø"/>
            </a:pPr>
            <a:r>
              <a:rPr lang="en-US" sz="2400" b="1" i="1" u="sng" dirty="0" smtClean="0"/>
              <a:t>Way to Spiritual Realization: </a:t>
            </a:r>
          </a:p>
          <a:p>
            <a:pPr lvl="1">
              <a:buFont typeface="Wingdings" pitchFamily="2" charset="2"/>
              <a:buChar char="Ø"/>
            </a:pPr>
            <a:r>
              <a:rPr lang="en-US" sz="2000" dirty="0" smtClean="0"/>
              <a:t>The </a:t>
            </a:r>
            <a:r>
              <a:rPr lang="en-US" sz="2000" dirty="0"/>
              <a:t>message should be heard </a:t>
            </a:r>
            <a:r>
              <a:rPr lang="en-US" sz="2000" dirty="0" smtClean="0"/>
              <a:t>attentively.</a:t>
            </a:r>
          </a:p>
          <a:p>
            <a:pPr lvl="1">
              <a:buFont typeface="Wingdings" pitchFamily="2" charset="2"/>
              <a:buChar char="Ø"/>
            </a:pPr>
            <a:r>
              <a:rPr lang="en-US" sz="2000" dirty="0" smtClean="0"/>
              <a:t>If </a:t>
            </a:r>
            <a:r>
              <a:rPr lang="en-US" sz="2000" dirty="0"/>
              <a:t>spoken by a realized soul, it will act on the dormant heart of the conditioned soul. </a:t>
            </a:r>
            <a:endParaRPr lang="en-US" sz="2000" dirty="0" smtClean="0"/>
          </a:p>
          <a:p>
            <a:pPr lvl="1">
              <a:buFont typeface="Wingdings" pitchFamily="2" charset="2"/>
              <a:buChar char="Ø"/>
            </a:pPr>
            <a:r>
              <a:rPr lang="en-US" sz="2000" dirty="0"/>
              <a:t>B</a:t>
            </a:r>
            <a:r>
              <a:rPr lang="en-US" sz="2000" dirty="0" smtClean="0"/>
              <a:t>y </a:t>
            </a:r>
            <a:r>
              <a:rPr lang="en-US" sz="2000" dirty="0"/>
              <a:t>continuously hearing, one can attain the perfect stage of self-realization.</a:t>
            </a:r>
          </a:p>
          <a:p>
            <a:pPr marL="457200" lvl="1" indent="0">
              <a:buNone/>
            </a:pPr>
            <a:endParaRPr lang="en-US" sz="2000" dirty="0" smtClean="0"/>
          </a:p>
        </p:txBody>
      </p:sp>
    </p:spTree>
    <p:extLst>
      <p:ext uri="{BB962C8B-B14F-4D97-AF65-F5344CB8AC3E}">
        <p14:creationId xmlns:p14="http://schemas.microsoft.com/office/powerpoint/2010/main" val="2103360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000"/>
                                        <p:tgtEl>
                                          <p:spTgt spid="2">
                                            <p:txEl>
                                              <p:pRg st="9" end="9"/>
                                            </p:txEl>
                                          </p:spTgt>
                                        </p:tgtEl>
                                      </p:cBhvr>
                                    </p:animEffect>
                                    <p:anim calcmode="lin" valueType="num">
                                      <p:cBhvr>
                                        <p:cTn id="6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11" end="11"/>
                                            </p:txEl>
                                          </p:spTgt>
                                        </p:tgtEl>
                                        <p:attrNameLst>
                                          <p:attrName>style.visibility</p:attrName>
                                        </p:attrNameLst>
                                      </p:cBhvr>
                                      <p:to>
                                        <p:strVal val="visible"/>
                                      </p:to>
                                    </p:set>
                                    <p:animEffect transition="in" filter="fade">
                                      <p:cBhvr>
                                        <p:cTn id="70" dur="1000"/>
                                        <p:tgtEl>
                                          <p:spTgt spid="2">
                                            <p:txEl>
                                              <p:pRg st="11" end="11"/>
                                            </p:txEl>
                                          </p:spTgt>
                                        </p:tgtEl>
                                      </p:cBhvr>
                                    </p:animEffect>
                                    <p:anim calcmode="lin" valueType="num">
                                      <p:cBhvr>
                                        <p:cTn id="7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2" end="12"/>
                                            </p:txEl>
                                          </p:spTgt>
                                        </p:tgtEl>
                                        <p:attrNameLst>
                                          <p:attrName>style.visibility</p:attrName>
                                        </p:attrNameLst>
                                      </p:cBhvr>
                                      <p:to>
                                        <p:strVal val="visible"/>
                                      </p:to>
                                    </p:set>
                                    <p:animEffect transition="in" filter="fade">
                                      <p:cBhvr>
                                        <p:cTn id="77" dur="1000"/>
                                        <p:tgtEl>
                                          <p:spTgt spid="2">
                                            <p:txEl>
                                              <p:pRg st="12" end="12"/>
                                            </p:txEl>
                                          </p:spTgt>
                                        </p:tgtEl>
                                      </p:cBhvr>
                                    </p:animEffect>
                                    <p:anim calcmode="lin" valueType="num">
                                      <p:cBhvr>
                                        <p:cTn id="7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
                                            <p:txEl>
                                              <p:pRg st="13" end="13"/>
                                            </p:txEl>
                                          </p:spTgt>
                                        </p:tgtEl>
                                        <p:attrNameLst>
                                          <p:attrName>style.visibility</p:attrName>
                                        </p:attrNameLst>
                                      </p:cBhvr>
                                      <p:to>
                                        <p:strVal val="visible"/>
                                      </p:to>
                                    </p:set>
                                    <p:animEffect transition="in" filter="fade">
                                      <p:cBhvr>
                                        <p:cTn id="84" dur="1000"/>
                                        <p:tgtEl>
                                          <p:spTgt spid="2">
                                            <p:txEl>
                                              <p:pRg st="13" end="13"/>
                                            </p:txEl>
                                          </p:spTgt>
                                        </p:tgtEl>
                                      </p:cBhvr>
                                    </p:animEffect>
                                    <p:anim calcmode="lin" valueType="num">
                                      <p:cBhvr>
                                        <p:cTn id="85"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Effect transition="in" filter="fade">
                                      <p:cBhvr>
                                        <p:cTn id="91" dur="1000"/>
                                        <p:tgtEl>
                                          <p:spTgt spid="2">
                                            <p:txEl>
                                              <p:pRg st="14" end="14"/>
                                            </p:txEl>
                                          </p:spTgt>
                                        </p:tgtEl>
                                      </p:cBhvr>
                                    </p:animEffect>
                                    <p:anim calcmode="lin" valueType="num">
                                      <p:cBhvr>
                                        <p:cTn id="92"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763000" cy="6629400"/>
          </a:xfrm>
        </p:spPr>
        <p:txBody>
          <a:bodyPr/>
          <a:lstStyle/>
          <a:p>
            <a:pPr marL="0" indent="0" algn="ctr">
              <a:buNone/>
            </a:pPr>
            <a:r>
              <a:rPr lang="vi-VN" sz="2800" b="1" u="sng" dirty="0">
                <a:solidFill>
                  <a:schemeClr val="tx2">
                    <a:lumMod val="60000"/>
                    <a:lumOff val="40000"/>
                  </a:schemeClr>
                </a:solidFill>
                <a:hlinkClick r:id="rId2" action="ppaction://hlinkfile"/>
              </a:rPr>
              <a:t>Śrīmad Bhāgavatam</a:t>
            </a:r>
            <a:r>
              <a:rPr lang="vi-VN" sz="2800" b="1" u="sng" dirty="0">
                <a:solidFill>
                  <a:schemeClr val="tx2">
                    <a:lumMod val="60000"/>
                    <a:lumOff val="40000"/>
                  </a:schemeClr>
                </a:solidFill>
              </a:rPr>
              <a:t> </a:t>
            </a:r>
            <a:r>
              <a:rPr lang="vi-VN" sz="2800" b="1" u="sng" dirty="0" smtClean="0">
                <a:solidFill>
                  <a:schemeClr val="tx2">
                    <a:lumMod val="60000"/>
                    <a:lumOff val="40000"/>
                  </a:schemeClr>
                </a:solidFill>
              </a:rPr>
              <a:t>1.</a:t>
            </a:r>
            <a:r>
              <a:rPr lang="en-US" sz="2800" b="1" u="sng" dirty="0" smtClean="0">
                <a:solidFill>
                  <a:schemeClr val="tx2">
                    <a:lumMod val="60000"/>
                    <a:lumOff val="40000"/>
                  </a:schemeClr>
                </a:solidFill>
              </a:rPr>
              <a:t>13</a:t>
            </a:r>
            <a:r>
              <a:rPr lang="vi-VN" sz="2800" b="1" u="sng" dirty="0" smtClean="0">
                <a:solidFill>
                  <a:schemeClr val="tx2">
                    <a:lumMod val="60000"/>
                    <a:lumOff val="40000"/>
                  </a:schemeClr>
                </a:solidFill>
              </a:rPr>
              <a:t>.</a:t>
            </a:r>
            <a:r>
              <a:rPr lang="en-US" sz="2800" b="1" u="sng" dirty="0" smtClean="0">
                <a:solidFill>
                  <a:schemeClr val="tx2">
                    <a:lumMod val="60000"/>
                    <a:lumOff val="40000"/>
                  </a:schemeClr>
                </a:solidFill>
              </a:rPr>
              <a:t>15</a:t>
            </a:r>
          </a:p>
          <a:p>
            <a:pPr marL="0" indent="0" algn="ctr">
              <a:buNone/>
            </a:pPr>
            <a:endParaRPr lang="en-US" sz="2800" dirty="0" smtClean="0">
              <a:hlinkClick r:id="rId3" action="ppaction://hlinkfile"/>
            </a:endParaRPr>
          </a:p>
          <a:p>
            <a:pPr marL="0" indent="0" algn="ctr">
              <a:buNone/>
            </a:pPr>
            <a:r>
              <a:rPr lang="vi-VN" sz="2800" dirty="0"/>
              <a:t>abibhrad </a:t>
            </a:r>
            <a:r>
              <a:rPr lang="vi-VN" sz="2800" dirty="0">
                <a:hlinkClick r:id="rId4" action="ppaction://hlinkfile"/>
              </a:rPr>
              <a:t>aryamā</a:t>
            </a:r>
            <a:r>
              <a:rPr lang="vi-VN" sz="2800" dirty="0"/>
              <a:t> </a:t>
            </a:r>
            <a:r>
              <a:rPr lang="vi-VN" sz="2800" dirty="0">
                <a:hlinkClick r:id="rId5" action="ppaction://hlinkfile"/>
              </a:rPr>
              <a:t>daṇḍaḿ</a:t>
            </a:r>
            <a:endParaRPr lang="vi-VN" sz="2800" dirty="0"/>
          </a:p>
          <a:p>
            <a:pPr marL="0" indent="0" algn="ctr">
              <a:buNone/>
            </a:pPr>
            <a:r>
              <a:rPr lang="vi-VN" sz="2800" dirty="0"/>
              <a:t>yathāvad </a:t>
            </a:r>
            <a:r>
              <a:rPr lang="vi-VN" sz="2800" dirty="0">
                <a:hlinkClick r:id="rId6" action="ppaction://hlinkfile"/>
              </a:rPr>
              <a:t>agha</a:t>
            </a:r>
            <a:r>
              <a:rPr lang="vi-VN" sz="2800" dirty="0"/>
              <a:t>-</a:t>
            </a:r>
            <a:r>
              <a:rPr lang="vi-VN" sz="2800" dirty="0">
                <a:hlinkClick r:id="rId7" action="ppaction://hlinkfile"/>
              </a:rPr>
              <a:t>kāriṣu</a:t>
            </a:r>
            <a:endParaRPr lang="vi-VN" sz="2800" dirty="0"/>
          </a:p>
          <a:p>
            <a:pPr marL="0" indent="0" algn="ctr">
              <a:buNone/>
            </a:pPr>
            <a:r>
              <a:rPr lang="vi-VN" sz="2800" dirty="0"/>
              <a:t>yāvad </a:t>
            </a:r>
            <a:r>
              <a:rPr lang="vi-VN" sz="2800" dirty="0">
                <a:hlinkClick r:id="rId8" action="ppaction://hlinkfile"/>
              </a:rPr>
              <a:t>dadhāra</a:t>
            </a:r>
            <a:r>
              <a:rPr lang="vi-VN" sz="2800" dirty="0"/>
              <a:t> </a:t>
            </a:r>
            <a:r>
              <a:rPr lang="vi-VN" sz="2800" dirty="0">
                <a:hlinkClick r:id="rId9" action="ppaction://hlinkfile"/>
              </a:rPr>
              <a:t>śūdratvaḿ</a:t>
            </a:r>
            <a:endParaRPr lang="vi-VN" sz="2800" dirty="0"/>
          </a:p>
          <a:p>
            <a:pPr marL="0" indent="0" algn="ctr">
              <a:buNone/>
            </a:pPr>
            <a:r>
              <a:rPr lang="vi-VN" sz="2800" dirty="0"/>
              <a:t>śāpād </a:t>
            </a:r>
            <a:r>
              <a:rPr lang="vi-VN" sz="2800" dirty="0">
                <a:hlinkClick r:id="rId10" action="ppaction://hlinkfile"/>
              </a:rPr>
              <a:t>varṣa</a:t>
            </a:r>
            <a:r>
              <a:rPr lang="vi-VN" sz="2800" dirty="0"/>
              <a:t>-</a:t>
            </a:r>
            <a:r>
              <a:rPr lang="vi-VN" sz="2800" dirty="0">
                <a:hlinkClick r:id="rId11" action="ppaction://hlinkfile"/>
              </a:rPr>
              <a:t>śataḿ</a:t>
            </a:r>
            <a:r>
              <a:rPr lang="vi-VN" sz="2800" dirty="0"/>
              <a:t> </a:t>
            </a:r>
            <a:r>
              <a:rPr lang="vi-VN" sz="2800" dirty="0">
                <a:hlinkClick r:id="rId12" action="ppaction://hlinkfile"/>
              </a:rPr>
              <a:t>yamaḥ</a:t>
            </a:r>
            <a:endParaRPr lang="vi-VN" sz="2800" dirty="0"/>
          </a:p>
          <a:p>
            <a:pPr marL="0" indent="0" algn="ctr">
              <a:buNone/>
            </a:pPr>
            <a:endParaRPr lang="en-US" sz="2400" b="1" i="1" u="sng" dirty="0" smtClean="0">
              <a:solidFill>
                <a:schemeClr val="accent3">
                  <a:lumMod val="75000"/>
                </a:schemeClr>
              </a:solidFill>
              <a:effectLst>
                <a:outerShdw blurRad="38100" dist="38100" dir="2700000" algn="tl">
                  <a:srgbClr val="000000">
                    <a:alpha val="43137"/>
                  </a:srgbClr>
                </a:outerShdw>
              </a:effectLst>
            </a:endParaRPr>
          </a:p>
          <a:p>
            <a:pPr marL="0" indent="0" algn="ctr">
              <a:buNone/>
            </a:pPr>
            <a:r>
              <a:rPr lang="en-US" sz="2600" b="1" i="1" u="sng" dirty="0" smtClean="0">
                <a:solidFill>
                  <a:schemeClr val="accent3">
                    <a:lumMod val="75000"/>
                  </a:schemeClr>
                </a:solidFill>
                <a:effectLst>
                  <a:outerShdw blurRad="38100" dist="38100" dir="2700000" algn="tl">
                    <a:srgbClr val="000000">
                      <a:alpha val="43137"/>
                    </a:srgbClr>
                  </a:outerShdw>
                </a:effectLst>
              </a:rPr>
              <a:t>TRANSLATION</a:t>
            </a:r>
          </a:p>
          <a:p>
            <a:pPr marL="0" indent="0" algn="ctr">
              <a:buNone/>
            </a:pPr>
            <a:endParaRPr lang="en-US" sz="2400" b="1" i="1" u="sng" dirty="0">
              <a:solidFill>
                <a:schemeClr val="accent3">
                  <a:lumMod val="75000"/>
                </a:schemeClr>
              </a:solidFill>
              <a:effectLst>
                <a:outerShdw blurRad="38100" dist="38100" dir="2700000" algn="tl">
                  <a:srgbClr val="000000">
                    <a:alpha val="43137"/>
                  </a:srgbClr>
                </a:outerShdw>
              </a:effectLst>
            </a:endParaRPr>
          </a:p>
          <a:p>
            <a:pPr marL="0" indent="0" algn="ctr">
              <a:buNone/>
            </a:pPr>
            <a:r>
              <a:rPr lang="en-US" sz="2800" dirty="0"/>
              <a:t>As long as </a:t>
            </a:r>
            <a:r>
              <a:rPr lang="en-US" sz="2800" dirty="0" err="1">
                <a:hlinkClick r:id="rId13" action="ppaction://hlinkfile"/>
              </a:rPr>
              <a:t>Vidura</a:t>
            </a:r>
            <a:r>
              <a:rPr lang="en-US" sz="2800" dirty="0"/>
              <a:t> played the part of a </a:t>
            </a:r>
            <a:r>
              <a:rPr lang="en-US" sz="2800" dirty="0" err="1">
                <a:hlinkClick r:id="rId14" action="ppaction://hlinkfile"/>
              </a:rPr>
              <a:t>śūdra</a:t>
            </a:r>
            <a:r>
              <a:rPr lang="en-US" sz="2800" dirty="0"/>
              <a:t>, being cursed by </a:t>
            </a:r>
            <a:r>
              <a:rPr lang="en-US" sz="2800" dirty="0" err="1">
                <a:hlinkClick r:id="rId15" action="ppaction://hlinkfile"/>
              </a:rPr>
              <a:t>Maṇḍūka</a:t>
            </a:r>
            <a:r>
              <a:rPr lang="en-US" sz="2800" dirty="0"/>
              <a:t> </a:t>
            </a:r>
            <a:r>
              <a:rPr lang="en-US" sz="2800" dirty="0">
                <a:hlinkClick r:id="rId16" action="ppaction://hlinkfile"/>
              </a:rPr>
              <a:t>Muni</a:t>
            </a:r>
            <a:r>
              <a:rPr lang="en-US" sz="2800" dirty="0"/>
              <a:t>, </a:t>
            </a:r>
            <a:r>
              <a:rPr lang="en-US" sz="2800" dirty="0" err="1">
                <a:hlinkClick r:id="rId4" action="ppaction://hlinkfile"/>
              </a:rPr>
              <a:t>Aryamā</a:t>
            </a:r>
            <a:r>
              <a:rPr lang="en-US" sz="2800" dirty="0"/>
              <a:t> officiated at the post of </a:t>
            </a:r>
            <a:r>
              <a:rPr lang="en-US" sz="2800" dirty="0" err="1"/>
              <a:t>Yamarāja</a:t>
            </a:r>
            <a:r>
              <a:rPr lang="en-US" sz="2800" dirty="0"/>
              <a:t> to punish those who committed sinful acts</a:t>
            </a:r>
            <a:r>
              <a:rPr lang="en-US" sz="2800" dirty="0" smtClean="0"/>
              <a:t>.</a:t>
            </a:r>
            <a:endParaRPr lang="en-US" sz="2800" dirty="0"/>
          </a:p>
        </p:txBody>
      </p:sp>
    </p:spTree>
    <p:extLst>
      <p:ext uri="{BB962C8B-B14F-4D97-AF65-F5344CB8AC3E}">
        <p14:creationId xmlns:p14="http://schemas.microsoft.com/office/powerpoint/2010/main" val="3943141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barn(inVertical)">
                                      <p:cBhvr>
                                        <p:cTn id="14" dur="500"/>
                                        <p:tgtEl>
                                          <p:spTgt spid="2">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arn(inVertical)">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80">
                                          <p:stCondLst>
                                            <p:cond delay="0"/>
                                          </p:stCondLst>
                                        </p:cTn>
                                        <p:tgtEl>
                                          <p:spTgt spid="2">
                                            <p:txEl>
                                              <p:pRg st="7" end="7"/>
                                            </p:txEl>
                                          </p:spTgt>
                                        </p:tgtEl>
                                      </p:cBhvr>
                                    </p:animEffect>
                                    <p:anim calcmode="lin" valueType="num">
                                      <p:cBhvr>
                                        <p:cTn id="29"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2">
                                            <p:txEl>
                                              <p:pRg st="7" end="7"/>
                                            </p:txEl>
                                          </p:spTgt>
                                        </p:tgtEl>
                                      </p:cBhvr>
                                      <p:to x="100000" y="60000"/>
                                    </p:animScale>
                                    <p:animScale>
                                      <p:cBhvr>
                                        <p:cTn id="35" dur="166" decel="50000">
                                          <p:stCondLst>
                                            <p:cond delay="676"/>
                                          </p:stCondLst>
                                        </p:cTn>
                                        <p:tgtEl>
                                          <p:spTgt spid="2">
                                            <p:txEl>
                                              <p:pRg st="7" end="7"/>
                                            </p:txEl>
                                          </p:spTgt>
                                        </p:tgtEl>
                                      </p:cBhvr>
                                      <p:to x="100000" y="100000"/>
                                    </p:animScale>
                                    <p:animScale>
                                      <p:cBhvr>
                                        <p:cTn id="36" dur="26">
                                          <p:stCondLst>
                                            <p:cond delay="1312"/>
                                          </p:stCondLst>
                                        </p:cTn>
                                        <p:tgtEl>
                                          <p:spTgt spid="2">
                                            <p:txEl>
                                              <p:pRg st="7" end="7"/>
                                            </p:txEl>
                                          </p:spTgt>
                                        </p:tgtEl>
                                      </p:cBhvr>
                                      <p:to x="100000" y="80000"/>
                                    </p:animScale>
                                    <p:animScale>
                                      <p:cBhvr>
                                        <p:cTn id="37" dur="166" decel="50000">
                                          <p:stCondLst>
                                            <p:cond delay="1338"/>
                                          </p:stCondLst>
                                        </p:cTn>
                                        <p:tgtEl>
                                          <p:spTgt spid="2">
                                            <p:txEl>
                                              <p:pRg st="7" end="7"/>
                                            </p:txEl>
                                          </p:spTgt>
                                        </p:tgtEl>
                                      </p:cBhvr>
                                      <p:to x="100000" y="100000"/>
                                    </p:animScale>
                                    <p:animScale>
                                      <p:cBhvr>
                                        <p:cTn id="38" dur="26">
                                          <p:stCondLst>
                                            <p:cond delay="1642"/>
                                          </p:stCondLst>
                                        </p:cTn>
                                        <p:tgtEl>
                                          <p:spTgt spid="2">
                                            <p:txEl>
                                              <p:pRg st="7" end="7"/>
                                            </p:txEl>
                                          </p:spTgt>
                                        </p:tgtEl>
                                      </p:cBhvr>
                                      <p:to x="100000" y="90000"/>
                                    </p:animScale>
                                    <p:animScale>
                                      <p:cBhvr>
                                        <p:cTn id="39" dur="166" decel="50000">
                                          <p:stCondLst>
                                            <p:cond delay="1668"/>
                                          </p:stCondLst>
                                        </p:cTn>
                                        <p:tgtEl>
                                          <p:spTgt spid="2">
                                            <p:txEl>
                                              <p:pRg st="7" end="7"/>
                                            </p:txEl>
                                          </p:spTgt>
                                        </p:tgtEl>
                                      </p:cBhvr>
                                      <p:to x="100000" y="100000"/>
                                    </p:animScale>
                                    <p:animScale>
                                      <p:cBhvr>
                                        <p:cTn id="40" dur="26">
                                          <p:stCondLst>
                                            <p:cond delay="1808"/>
                                          </p:stCondLst>
                                        </p:cTn>
                                        <p:tgtEl>
                                          <p:spTgt spid="2">
                                            <p:txEl>
                                              <p:pRg st="7" end="7"/>
                                            </p:txEl>
                                          </p:spTgt>
                                        </p:tgtEl>
                                      </p:cBhvr>
                                      <p:to x="100000" y="95000"/>
                                    </p:animScale>
                                    <p:animScale>
                                      <p:cBhvr>
                                        <p:cTn id="41" dur="166" decel="50000">
                                          <p:stCondLst>
                                            <p:cond delay="1834"/>
                                          </p:stCondLst>
                                        </p:cTn>
                                        <p:tgtEl>
                                          <p:spTgt spid="2">
                                            <p:txEl>
                                              <p:pRg st="7" end="7"/>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 calcmode="lin" valueType="num">
                                      <p:cBhvr>
                                        <p:cTn id="46"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4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 y="76200"/>
            <a:ext cx="8915400" cy="6705600"/>
          </a:xfrm>
        </p:spPr>
        <p:txBody>
          <a:bodyPr/>
          <a:lstStyle/>
          <a:p>
            <a:pPr>
              <a:buFont typeface="Wingdings" pitchFamily="2" charset="2"/>
              <a:buChar char="Ø"/>
            </a:pPr>
            <a:r>
              <a:rPr lang="en-US" sz="2400" dirty="0" err="1" smtClean="0">
                <a:effectLst/>
              </a:rPr>
              <a:t>Vidhura</a:t>
            </a:r>
            <a:r>
              <a:rPr lang="en-US" sz="2400" dirty="0" smtClean="0">
                <a:effectLst/>
              </a:rPr>
              <a:t> was </a:t>
            </a:r>
            <a:r>
              <a:rPr lang="en-US" sz="2400" dirty="0">
                <a:effectLst/>
              </a:rPr>
              <a:t>forbidden even to be a party of royal heritage</a:t>
            </a:r>
          </a:p>
          <a:p>
            <a:pPr lvl="1">
              <a:buFont typeface="Wingdings" pitchFamily="2" charset="2"/>
              <a:buChar char="Ø"/>
            </a:pPr>
            <a:r>
              <a:rPr lang="en-US" sz="2000" i="1" dirty="0" smtClean="0">
                <a:effectLst/>
              </a:rPr>
              <a:t> Reason : Born from the womb of a </a:t>
            </a:r>
            <a:r>
              <a:rPr lang="en-US" sz="2000" dirty="0" err="1">
                <a:effectLst/>
                <a:hlinkClick r:id="rId2"/>
              </a:rPr>
              <a:t>śūdra</a:t>
            </a:r>
            <a:r>
              <a:rPr lang="en-US" sz="2000" dirty="0">
                <a:effectLst/>
              </a:rPr>
              <a:t> </a:t>
            </a:r>
            <a:r>
              <a:rPr lang="en-US" sz="2000" dirty="0" smtClean="0">
                <a:effectLst/>
              </a:rPr>
              <a:t>woman</a:t>
            </a:r>
            <a:endParaRPr lang="en-US" sz="2000" i="1" dirty="0" smtClean="0">
              <a:effectLst/>
            </a:endParaRPr>
          </a:p>
          <a:p>
            <a:pPr>
              <a:buFont typeface="Wingdings" pitchFamily="2" charset="2"/>
              <a:buChar char="Ø"/>
            </a:pPr>
            <a:endParaRPr lang="en-US" sz="2400" i="1" u="sng" dirty="0" smtClean="0">
              <a:effectLst/>
            </a:endParaRPr>
          </a:p>
          <a:p>
            <a:pPr>
              <a:buFont typeface="Wingdings" pitchFamily="2" charset="2"/>
              <a:buChar char="Ø"/>
            </a:pPr>
            <a:r>
              <a:rPr lang="en-US" sz="2400" i="1" u="sng" dirty="0" smtClean="0">
                <a:effectLst/>
              </a:rPr>
              <a:t>How </a:t>
            </a:r>
            <a:r>
              <a:rPr lang="en-US" sz="2400" i="1" u="sng" dirty="0">
                <a:effectLst/>
              </a:rPr>
              <a:t>could </a:t>
            </a:r>
            <a:r>
              <a:rPr lang="en-US" sz="2400" i="1" u="sng" dirty="0" smtClean="0">
                <a:effectLst/>
              </a:rPr>
              <a:t>he occupy </a:t>
            </a:r>
            <a:r>
              <a:rPr lang="en-US" sz="2400" i="1" u="sng" dirty="0">
                <a:effectLst/>
              </a:rPr>
              <a:t>the post of a </a:t>
            </a:r>
            <a:r>
              <a:rPr lang="en-US" sz="2400" i="1" u="sng" dirty="0" smtClean="0">
                <a:effectLst/>
              </a:rPr>
              <a:t>preacher?</a:t>
            </a:r>
          </a:p>
          <a:p>
            <a:pPr>
              <a:buFont typeface="Wingdings" pitchFamily="2" charset="2"/>
              <a:buChar char="Ø"/>
            </a:pPr>
            <a:r>
              <a:rPr lang="en-US" sz="2400" b="1" i="1" u="sng" dirty="0" smtClean="0"/>
              <a:t>Reason 1:</a:t>
            </a:r>
          </a:p>
          <a:p>
            <a:pPr lvl="1">
              <a:buFont typeface="Wingdings" pitchFamily="2" charset="2"/>
              <a:buChar char="Ø"/>
            </a:pPr>
            <a:r>
              <a:rPr lang="en-US" sz="2200" dirty="0" smtClean="0">
                <a:effectLst/>
              </a:rPr>
              <a:t>Though born from the womb of a </a:t>
            </a:r>
            <a:r>
              <a:rPr lang="en-US" sz="2400" dirty="0" err="1">
                <a:hlinkClick r:id="rId2" action="ppaction://hlinkfile"/>
              </a:rPr>
              <a:t>śūdra</a:t>
            </a:r>
            <a:r>
              <a:rPr lang="en-US" sz="2400" dirty="0"/>
              <a:t> </a:t>
            </a:r>
            <a:r>
              <a:rPr lang="en-US" sz="2400" dirty="0" smtClean="0"/>
              <a:t>woman.</a:t>
            </a:r>
            <a:endParaRPr lang="en-US" sz="2200" dirty="0" smtClean="0">
              <a:effectLst/>
            </a:endParaRPr>
          </a:p>
          <a:p>
            <a:pPr lvl="1">
              <a:buFont typeface="Wingdings" pitchFamily="2" charset="2"/>
              <a:buChar char="Ø"/>
            </a:pPr>
            <a:r>
              <a:rPr lang="en-US" sz="2200" dirty="0" err="1" smtClean="0">
                <a:effectLst/>
              </a:rPr>
              <a:t>Vidhura</a:t>
            </a:r>
            <a:r>
              <a:rPr lang="en-US" sz="2200" dirty="0" smtClean="0">
                <a:effectLst/>
              </a:rPr>
              <a:t> renounced </a:t>
            </a:r>
            <a:r>
              <a:rPr lang="en-US" sz="2200" dirty="0">
                <a:effectLst/>
              </a:rPr>
              <a:t>the world for spiritual </a:t>
            </a:r>
            <a:r>
              <a:rPr lang="en-US" sz="2200" dirty="0" smtClean="0">
                <a:effectLst/>
              </a:rPr>
              <a:t>enlightenment.</a:t>
            </a:r>
          </a:p>
          <a:p>
            <a:pPr lvl="1">
              <a:buFont typeface="Wingdings" pitchFamily="2" charset="2"/>
              <a:buChar char="Ø"/>
            </a:pPr>
            <a:r>
              <a:rPr lang="en-US" sz="2200" dirty="0" smtClean="0">
                <a:effectLst/>
              </a:rPr>
              <a:t>By </a:t>
            </a:r>
            <a:r>
              <a:rPr lang="en-US" sz="2200" dirty="0">
                <a:effectLst/>
              </a:rPr>
              <a:t>the authority of </a:t>
            </a:r>
            <a:r>
              <a:rPr lang="en-US" sz="2200" u="sng" dirty="0" err="1">
                <a:effectLst/>
                <a:hlinkClick r:id="rId3"/>
              </a:rPr>
              <a:t>Ṛṣi</a:t>
            </a:r>
            <a:r>
              <a:rPr lang="en-US" sz="2200" dirty="0">
                <a:effectLst/>
              </a:rPr>
              <a:t> </a:t>
            </a:r>
            <a:r>
              <a:rPr lang="en-US" sz="2200" dirty="0" err="1" smtClean="0">
                <a:effectLst/>
              </a:rPr>
              <a:t>Maitreya</a:t>
            </a:r>
            <a:r>
              <a:rPr lang="en-US" sz="2200" dirty="0" smtClean="0">
                <a:effectLst/>
              </a:rPr>
              <a:t>, he was </a:t>
            </a:r>
            <a:r>
              <a:rPr lang="en-US" sz="2200" dirty="0">
                <a:effectLst/>
              </a:rPr>
              <a:t>thoroughly educated </a:t>
            </a:r>
            <a:r>
              <a:rPr lang="en-US" sz="2200" dirty="0" smtClean="0">
                <a:effectLst/>
              </a:rPr>
              <a:t>in </a:t>
            </a:r>
            <a:r>
              <a:rPr lang="en-US" sz="2200" dirty="0">
                <a:effectLst/>
              </a:rPr>
              <a:t>transcendental </a:t>
            </a:r>
            <a:r>
              <a:rPr lang="en-US" sz="2200" dirty="0" smtClean="0">
                <a:effectLst/>
              </a:rPr>
              <a:t>knowledge</a:t>
            </a:r>
            <a:r>
              <a:rPr lang="en-US" sz="2200" dirty="0">
                <a:effectLst/>
              </a:rPr>
              <a:t>.</a:t>
            </a:r>
          </a:p>
          <a:p>
            <a:pPr lvl="1">
              <a:buFont typeface="Wingdings" pitchFamily="2" charset="2"/>
              <a:buChar char="Ø"/>
            </a:pPr>
            <a:r>
              <a:rPr lang="en-US" sz="2200" dirty="0">
                <a:effectLst/>
              </a:rPr>
              <a:t>He was quite competent to occupy the post of an </a:t>
            </a:r>
            <a:r>
              <a:rPr lang="en-US" sz="2200" u="sng" dirty="0" err="1">
                <a:effectLst/>
                <a:hlinkClick r:id="rId4"/>
              </a:rPr>
              <a:t>ācārya</a:t>
            </a:r>
            <a:r>
              <a:rPr lang="en-US" sz="2200" dirty="0">
                <a:effectLst/>
              </a:rPr>
              <a:t>, or spiritual </a:t>
            </a:r>
            <a:r>
              <a:rPr lang="en-US" sz="2200" dirty="0" smtClean="0">
                <a:effectLst/>
              </a:rPr>
              <a:t>preceptor.</a:t>
            </a:r>
            <a:endParaRPr lang="en-US" sz="2200" b="1" i="1" u="sng" dirty="0"/>
          </a:p>
          <a:p>
            <a:pPr lvl="1">
              <a:buFont typeface="Wingdings" pitchFamily="2" charset="2"/>
              <a:buChar char="Ø"/>
            </a:pPr>
            <a:r>
              <a:rPr lang="en-US" sz="2200" u="sng" dirty="0" err="1" smtClean="0">
                <a:effectLst/>
                <a:hlinkClick r:id="rId5"/>
              </a:rPr>
              <a:t>Śrī</a:t>
            </a:r>
            <a:r>
              <a:rPr lang="en-US" sz="2200" dirty="0" smtClean="0">
                <a:effectLst/>
              </a:rPr>
              <a:t> </a:t>
            </a:r>
            <a:r>
              <a:rPr lang="en-US" sz="2200" u="sng" dirty="0" err="1">
                <a:effectLst/>
                <a:hlinkClick r:id="rId6"/>
              </a:rPr>
              <a:t>Caitanya</a:t>
            </a:r>
            <a:r>
              <a:rPr lang="en-US" sz="2200" dirty="0">
                <a:effectLst/>
              </a:rPr>
              <a:t> </a:t>
            </a:r>
            <a:r>
              <a:rPr lang="en-US" sz="2200" u="sng" dirty="0" err="1">
                <a:effectLst/>
                <a:hlinkClick r:id="rId7"/>
              </a:rPr>
              <a:t>Mahāprabhu</a:t>
            </a:r>
            <a:r>
              <a:rPr lang="en-US" sz="2200" dirty="0">
                <a:effectLst/>
              </a:rPr>
              <a:t>, anyone who is conversant in the transcendental </a:t>
            </a:r>
            <a:r>
              <a:rPr lang="en-US" sz="2200" dirty="0" smtClean="0">
                <a:effectLst/>
              </a:rPr>
              <a:t>knowledge is </a:t>
            </a:r>
            <a:r>
              <a:rPr lang="en-US" sz="2200" dirty="0">
                <a:effectLst/>
              </a:rPr>
              <a:t>eligible to become a spiritual </a:t>
            </a:r>
            <a:r>
              <a:rPr lang="en-US" sz="2200" dirty="0" smtClean="0">
                <a:effectLst/>
              </a:rPr>
              <a:t>master.</a:t>
            </a:r>
          </a:p>
          <a:p>
            <a:pPr lvl="1">
              <a:buFont typeface="Wingdings" pitchFamily="2" charset="2"/>
              <a:buChar char="Ø"/>
            </a:pPr>
            <a:r>
              <a:rPr lang="en-US" sz="2200" dirty="0" err="1">
                <a:effectLst/>
              </a:rPr>
              <a:t>Cāṇakya</a:t>
            </a:r>
            <a:r>
              <a:rPr lang="en-US" sz="2200" dirty="0">
                <a:effectLst/>
              </a:rPr>
              <a:t> </a:t>
            </a:r>
            <a:r>
              <a:rPr lang="en-US" sz="2200" u="sng" dirty="0" err="1">
                <a:effectLst/>
                <a:hlinkClick r:id="rId8"/>
              </a:rPr>
              <a:t>Paṇḍita</a:t>
            </a:r>
            <a:r>
              <a:rPr lang="en-US" sz="2200" dirty="0">
                <a:effectLst/>
              </a:rPr>
              <a:t> – Moral code – No harm in taking lessons from a person who may be by birth less than a </a:t>
            </a:r>
            <a:r>
              <a:rPr lang="en-US" sz="2200" u="sng" dirty="0" err="1">
                <a:effectLst/>
                <a:hlinkClick r:id="rId2"/>
              </a:rPr>
              <a:t>śūdra</a:t>
            </a:r>
            <a:r>
              <a:rPr lang="en-US" sz="2200" dirty="0">
                <a:effectLst/>
              </a:rPr>
              <a:t>. </a:t>
            </a:r>
            <a:endParaRPr lang="en-US" sz="2200" dirty="0" smtClean="0">
              <a:effectLst/>
            </a:endParaRPr>
          </a:p>
          <a:p>
            <a:pPr marL="457200" lvl="1" indent="0">
              <a:buNone/>
            </a:pPr>
            <a:endParaRPr lang="en-US" sz="2200" b="1" i="1" u="sng" dirty="0">
              <a:effectLst/>
            </a:endParaRPr>
          </a:p>
        </p:txBody>
      </p:sp>
    </p:spTree>
    <p:extLst>
      <p:ext uri="{BB962C8B-B14F-4D97-AF65-F5344CB8AC3E}">
        <p14:creationId xmlns:p14="http://schemas.microsoft.com/office/powerpoint/2010/main" val="2142783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000"/>
                                        <p:tgtEl>
                                          <p:spTgt spid="2">
                                            <p:txEl>
                                              <p:pRg st="9" end="9"/>
                                            </p:txEl>
                                          </p:spTgt>
                                        </p:tgtEl>
                                      </p:cBhvr>
                                    </p:animEffect>
                                    <p:anim calcmode="lin" valueType="num">
                                      <p:cBhvr>
                                        <p:cTn id="6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animEffect transition="in" filter="fade">
                                      <p:cBhvr>
                                        <p:cTn id="70" dur="1000"/>
                                        <p:tgtEl>
                                          <p:spTgt spid="2">
                                            <p:txEl>
                                              <p:pRg st="10" end="10"/>
                                            </p:txEl>
                                          </p:spTgt>
                                        </p:tgtEl>
                                      </p:cBhvr>
                                    </p:animEffect>
                                    <p:anim calcmode="lin" valueType="num">
                                      <p:cBhvr>
                                        <p:cTn id="7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01 VMMC Customization\Documents\Anjan's Directory\00 Active\Bhakti Vaibhava\SB 1.1.2\Pictures\suka.jpg"/>
          <p:cNvPicPr>
            <a:picLocks noChangeAspect="1" noChangeArrowheads="1"/>
          </p:cNvPicPr>
          <p:nvPr/>
        </p:nvPicPr>
        <p:blipFill>
          <a:blip r:embed="rId2">
            <a:lum bright="32000" contrast="-66000"/>
            <a:extLst>
              <a:ext uri="{28A0092B-C50C-407E-A947-70E740481C1C}">
                <a14:useLocalDpi xmlns:a14="http://schemas.microsoft.com/office/drawing/2010/main" val="0"/>
              </a:ext>
            </a:extLst>
          </a:blip>
          <a:srcRect/>
          <a:stretch>
            <a:fillRect/>
          </a:stretch>
        </p:blipFill>
        <p:spPr bwMode="auto">
          <a:xfrm>
            <a:off x="304800" y="304800"/>
            <a:ext cx="8541544" cy="640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24200" y="1676400"/>
            <a:ext cx="3581400" cy="584775"/>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1.13.11 – 1.13.17</a:t>
            </a:r>
            <a:endParaRPr lang="en-US" sz="3200" dirty="0"/>
          </a:p>
        </p:txBody>
      </p:sp>
      <p:sp>
        <p:nvSpPr>
          <p:cNvPr id="4" name="TextBox 3"/>
          <p:cNvSpPr txBox="1"/>
          <p:nvPr/>
        </p:nvSpPr>
        <p:spPr>
          <a:xfrm>
            <a:off x="1600200" y="609600"/>
            <a:ext cx="6400800" cy="923330"/>
          </a:xfrm>
          <a:prstGeom prst="rect">
            <a:avLst/>
          </a:prstGeom>
          <a:noFill/>
        </p:spPr>
        <p:txBody>
          <a:bodyPr wrap="square" rtlCol="0">
            <a:spAutoFit/>
          </a:bodyPr>
          <a:lstStyle/>
          <a:p>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Srimad</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Bhagavatam</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4038600" y="5638800"/>
            <a:ext cx="4276724" cy="584775"/>
          </a:xfrm>
          <a:prstGeom prst="rect">
            <a:avLst/>
          </a:prstGeom>
          <a:noFill/>
        </p:spPr>
        <p:txBody>
          <a:bodyPr wrap="square" rtlCol="0">
            <a:spAutoFit/>
          </a:bodyPr>
          <a:lstStyle/>
          <a:p>
            <a:r>
              <a:rPr lang="en-US" sz="3200" dirty="0" smtClean="0"/>
              <a:t>By </a:t>
            </a:r>
            <a:r>
              <a:rPr lang="en-US" sz="3200" dirty="0" err="1" smtClean="0"/>
              <a:t>Nritya</a:t>
            </a:r>
            <a:r>
              <a:rPr lang="en-US" sz="3200" dirty="0" smtClean="0"/>
              <a:t> </a:t>
            </a:r>
            <a:r>
              <a:rPr lang="en-US" sz="3200" dirty="0" err="1" smtClean="0"/>
              <a:t>Gauranga</a:t>
            </a:r>
            <a:r>
              <a:rPr lang="en-US" sz="3200" dirty="0" smtClean="0"/>
              <a:t> Das</a:t>
            </a:r>
            <a:endParaRPr lang="en-US" sz="3200" dirty="0"/>
          </a:p>
        </p:txBody>
      </p:sp>
    </p:spTree>
    <p:extLst>
      <p:ext uri="{BB962C8B-B14F-4D97-AF65-F5344CB8AC3E}">
        <p14:creationId xmlns:p14="http://schemas.microsoft.com/office/powerpoint/2010/main" val="3850605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 y="76200"/>
            <a:ext cx="8915400" cy="6705600"/>
          </a:xfrm>
        </p:spPr>
        <p:txBody>
          <a:bodyPr/>
          <a:lstStyle/>
          <a:p>
            <a:pPr>
              <a:buFont typeface="Wingdings" pitchFamily="2" charset="2"/>
              <a:buChar char="Ø"/>
            </a:pPr>
            <a:r>
              <a:rPr lang="en-US" sz="2400" b="1" i="1" u="sng" dirty="0">
                <a:effectLst>
                  <a:outerShdw blurRad="38100" dist="38100" dir="2700000" algn="tl">
                    <a:srgbClr val="000000">
                      <a:alpha val="43137"/>
                    </a:srgbClr>
                  </a:outerShdw>
                </a:effectLst>
              </a:rPr>
              <a:t>Reason 2:</a:t>
            </a:r>
          </a:p>
          <a:p>
            <a:pPr lvl="1">
              <a:buFont typeface="Wingdings" pitchFamily="2" charset="2"/>
              <a:buChar char="Ø"/>
            </a:pPr>
            <a:r>
              <a:rPr lang="en-US" sz="2200" dirty="0" smtClean="0">
                <a:effectLst>
                  <a:outerShdw blurRad="38100" dist="38100" dir="2700000" algn="tl">
                    <a:srgbClr val="000000">
                      <a:alpha val="43137"/>
                    </a:srgbClr>
                  </a:outerShdw>
                </a:effectLst>
                <a:latin typeface="+mj-lt"/>
              </a:rPr>
              <a:t>Actually </a:t>
            </a:r>
            <a:r>
              <a:rPr lang="en-US" sz="2200" u="sng" dirty="0" err="1" smtClean="0">
                <a:effectLst>
                  <a:outerShdw blurRad="38100" dist="38100" dir="2700000" algn="tl">
                    <a:srgbClr val="000000">
                      <a:alpha val="43137"/>
                    </a:srgbClr>
                  </a:outerShdw>
                </a:effectLst>
                <a:latin typeface="+mj-lt"/>
                <a:hlinkClick r:id="rId2"/>
              </a:rPr>
              <a:t>Vidura</a:t>
            </a:r>
            <a:r>
              <a:rPr lang="en-US" sz="2200" dirty="0" smtClean="0">
                <a:effectLst>
                  <a:outerShdw blurRad="38100" dist="38100" dir="2700000" algn="tl">
                    <a:srgbClr val="000000">
                      <a:alpha val="43137"/>
                    </a:srgbClr>
                  </a:outerShdw>
                </a:effectLst>
                <a:latin typeface="+mj-lt"/>
              </a:rPr>
              <a:t> was not a </a:t>
            </a:r>
            <a:r>
              <a:rPr lang="en-US" sz="2200" u="sng" dirty="0" err="1">
                <a:effectLst>
                  <a:outerShdw blurRad="38100" dist="38100" dir="2700000" algn="tl">
                    <a:srgbClr val="000000">
                      <a:alpha val="43137"/>
                    </a:srgbClr>
                  </a:outerShdw>
                </a:effectLst>
                <a:latin typeface="+mj-lt"/>
                <a:hlinkClick r:id="rId3"/>
              </a:rPr>
              <a:t>śūdra</a:t>
            </a:r>
            <a:r>
              <a:rPr lang="en-US" sz="2200" dirty="0">
                <a:effectLst>
                  <a:outerShdw blurRad="38100" dist="38100" dir="2700000" algn="tl">
                    <a:srgbClr val="000000">
                      <a:alpha val="43137"/>
                    </a:srgbClr>
                  </a:outerShdw>
                </a:effectLst>
                <a:latin typeface="+mj-lt"/>
              </a:rPr>
              <a:t>. </a:t>
            </a:r>
          </a:p>
          <a:p>
            <a:pPr lvl="1">
              <a:buFont typeface="Wingdings" pitchFamily="2" charset="2"/>
              <a:buChar char="Ø"/>
            </a:pPr>
            <a:r>
              <a:rPr lang="en-US" sz="2200" dirty="0" smtClean="0">
                <a:effectLst>
                  <a:outerShdw blurRad="38100" dist="38100" dir="2700000" algn="tl">
                    <a:srgbClr val="000000">
                      <a:alpha val="43137"/>
                    </a:srgbClr>
                  </a:outerShdw>
                </a:effectLst>
                <a:latin typeface="+mj-lt"/>
              </a:rPr>
              <a:t>Cursed </a:t>
            </a:r>
            <a:r>
              <a:rPr lang="en-US" sz="2200" dirty="0">
                <a:effectLst>
                  <a:outerShdw blurRad="38100" dist="38100" dir="2700000" algn="tl">
                    <a:srgbClr val="000000">
                      <a:alpha val="43137"/>
                    </a:srgbClr>
                  </a:outerShdw>
                </a:effectLst>
                <a:latin typeface="+mj-lt"/>
              </a:rPr>
              <a:t>by </a:t>
            </a:r>
            <a:r>
              <a:rPr lang="en-US" sz="2200" u="sng" dirty="0" err="1">
                <a:effectLst>
                  <a:outerShdw blurRad="38100" dist="38100" dir="2700000" algn="tl">
                    <a:srgbClr val="000000">
                      <a:alpha val="43137"/>
                    </a:srgbClr>
                  </a:outerShdw>
                </a:effectLst>
                <a:latin typeface="+mj-lt"/>
                <a:hlinkClick r:id="rId4"/>
              </a:rPr>
              <a:t>Maṇḍūka</a:t>
            </a:r>
            <a:r>
              <a:rPr lang="en-US" sz="2200" dirty="0">
                <a:effectLst>
                  <a:outerShdw blurRad="38100" dist="38100" dir="2700000" algn="tl">
                    <a:srgbClr val="000000">
                      <a:alpha val="43137"/>
                    </a:srgbClr>
                  </a:outerShdw>
                </a:effectLst>
                <a:latin typeface="+mj-lt"/>
              </a:rPr>
              <a:t> </a:t>
            </a:r>
            <a:r>
              <a:rPr lang="en-US" sz="2200" u="sng" dirty="0" smtClean="0">
                <a:effectLst>
                  <a:outerShdw blurRad="38100" dist="38100" dir="2700000" algn="tl">
                    <a:srgbClr val="000000">
                      <a:alpha val="43137"/>
                    </a:srgbClr>
                  </a:outerShdw>
                </a:effectLst>
                <a:latin typeface="+mj-lt"/>
              </a:rPr>
              <a:t>Muni,</a:t>
            </a:r>
            <a:r>
              <a:rPr lang="en-US" sz="2200" dirty="0" smtClean="0">
                <a:effectLst>
                  <a:outerShdw blurRad="38100" dist="38100" dir="2700000" algn="tl">
                    <a:srgbClr val="000000">
                      <a:alpha val="43137"/>
                    </a:srgbClr>
                  </a:outerShdw>
                </a:effectLst>
                <a:latin typeface="+mj-lt"/>
              </a:rPr>
              <a:t> he was playing  </a:t>
            </a:r>
            <a:r>
              <a:rPr lang="en-US" sz="2200" dirty="0">
                <a:effectLst>
                  <a:outerShdw blurRad="38100" dist="38100" dir="2700000" algn="tl">
                    <a:srgbClr val="000000">
                      <a:alpha val="43137"/>
                    </a:srgbClr>
                  </a:outerShdw>
                </a:effectLst>
                <a:latin typeface="+mj-lt"/>
              </a:rPr>
              <a:t>the part of a so-called </a:t>
            </a:r>
            <a:r>
              <a:rPr lang="en-US" sz="2200" u="sng" dirty="0" err="1">
                <a:effectLst>
                  <a:outerShdw blurRad="38100" dist="38100" dir="2700000" algn="tl">
                    <a:srgbClr val="000000">
                      <a:alpha val="43137"/>
                    </a:srgbClr>
                  </a:outerShdw>
                </a:effectLst>
                <a:latin typeface="+mj-lt"/>
                <a:hlinkClick r:id="rId3"/>
              </a:rPr>
              <a:t>śūdra</a:t>
            </a:r>
            <a:r>
              <a:rPr lang="en-US" sz="2200" dirty="0">
                <a:effectLst>
                  <a:outerShdw blurRad="38100" dist="38100" dir="2700000" algn="tl">
                    <a:srgbClr val="000000">
                      <a:alpha val="43137"/>
                    </a:srgbClr>
                  </a:outerShdw>
                </a:effectLst>
                <a:latin typeface="+mj-lt"/>
              </a:rPr>
              <a:t> for one hundred </a:t>
            </a:r>
            <a:r>
              <a:rPr lang="en-US" sz="2200" dirty="0" smtClean="0">
                <a:effectLst>
                  <a:outerShdw blurRad="38100" dist="38100" dir="2700000" algn="tl">
                    <a:srgbClr val="000000">
                      <a:alpha val="43137"/>
                    </a:srgbClr>
                  </a:outerShdw>
                </a:effectLst>
                <a:latin typeface="+mj-lt"/>
              </a:rPr>
              <a:t>years.</a:t>
            </a:r>
          </a:p>
          <a:p>
            <a:pPr lvl="1">
              <a:buFont typeface="Wingdings" pitchFamily="2" charset="2"/>
              <a:buChar char="Ø"/>
            </a:pPr>
            <a:r>
              <a:rPr lang="en-US" sz="2200" dirty="0" smtClean="0">
                <a:effectLst>
                  <a:outerShdw blurRad="38100" dist="38100" dir="2700000" algn="tl">
                    <a:srgbClr val="000000">
                      <a:alpha val="43137"/>
                    </a:srgbClr>
                  </a:outerShdw>
                </a:effectLst>
                <a:latin typeface="+mj-lt"/>
              </a:rPr>
              <a:t>He </a:t>
            </a:r>
            <a:r>
              <a:rPr lang="en-US" sz="2200" dirty="0">
                <a:effectLst>
                  <a:outerShdw blurRad="38100" dist="38100" dir="2700000" algn="tl">
                    <a:srgbClr val="000000">
                      <a:alpha val="43137"/>
                    </a:srgbClr>
                  </a:outerShdw>
                </a:effectLst>
                <a:latin typeface="+mj-lt"/>
              </a:rPr>
              <a:t>was the incarnation of </a:t>
            </a:r>
            <a:r>
              <a:rPr lang="en-US" sz="2200" dirty="0" err="1" smtClean="0">
                <a:effectLst>
                  <a:outerShdw blurRad="38100" dist="38100" dir="2700000" algn="tl">
                    <a:srgbClr val="000000">
                      <a:alpha val="43137"/>
                    </a:srgbClr>
                  </a:outerShdw>
                </a:effectLst>
                <a:latin typeface="+mj-lt"/>
              </a:rPr>
              <a:t>Yamarāja</a:t>
            </a:r>
            <a:r>
              <a:rPr lang="en-US" sz="2200" dirty="0">
                <a:effectLst>
                  <a:outerShdw blurRad="38100" dist="38100" dir="2700000" algn="tl">
                    <a:srgbClr val="000000">
                      <a:alpha val="43137"/>
                    </a:srgbClr>
                  </a:outerShdw>
                </a:effectLst>
                <a:latin typeface="+mj-lt"/>
              </a:rPr>
              <a:t> </a:t>
            </a:r>
            <a:r>
              <a:rPr lang="en-US" sz="2200" dirty="0" smtClean="0">
                <a:effectLst>
                  <a:outerShdw blurRad="38100" dist="38100" dir="2700000" algn="tl">
                    <a:srgbClr val="000000">
                      <a:alpha val="43137"/>
                    </a:srgbClr>
                  </a:outerShdw>
                </a:effectLst>
                <a:latin typeface="+mj-lt"/>
              </a:rPr>
              <a:t>-  One </a:t>
            </a:r>
            <a:r>
              <a:rPr lang="en-US" sz="2200" dirty="0">
                <a:effectLst>
                  <a:outerShdw blurRad="38100" dist="38100" dir="2700000" algn="tl">
                    <a:srgbClr val="000000">
                      <a:alpha val="43137"/>
                    </a:srgbClr>
                  </a:outerShdw>
                </a:effectLst>
                <a:latin typeface="+mj-lt"/>
              </a:rPr>
              <a:t>of the twelve </a:t>
            </a:r>
            <a:r>
              <a:rPr lang="en-US" sz="2200" dirty="0" err="1" smtClean="0">
                <a:effectLst>
                  <a:outerShdw blurRad="38100" dist="38100" dir="2700000" algn="tl">
                    <a:srgbClr val="000000">
                      <a:alpha val="43137"/>
                    </a:srgbClr>
                  </a:outerShdw>
                </a:effectLst>
                <a:latin typeface="+mj-lt"/>
              </a:rPr>
              <a:t>mahājanas</a:t>
            </a:r>
            <a:endParaRPr lang="en-US" sz="2200" dirty="0" smtClean="0">
              <a:effectLst>
                <a:outerShdw blurRad="38100" dist="38100" dir="2700000" algn="tl">
                  <a:srgbClr val="000000">
                    <a:alpha val="43137"/>
                  </a:srgbClr>
                </a:outerShdw>
              </a:effectLst>
              <a:latin typeface="+mj-lt"/>
            </a:endParaRPr>
          </a:p>
          <a:p>
            <a:pPr lvl="1">
              <a:buFont typeface="Wingdings" pitchFamily="2" charset="2"/>
              <a:buChar char="Ø"/>
            </a:pPr>
            <a:r>
              <a:rPr lang="en-US" sz="2200" dirty="0" smtClean="0">
                <a:effectLst>
                  <a:outerShdw blurRad="38100" dist="38100" dir="2700000" algn="tl">
                    <a:srgbClr val="000000">
                      <a:alpha val="43137"/>
                    </a:srgbClr>
                  </a:outerShdw>
                </a:effectLst>
                <a:latin typeface="+mj-lt"/>
              </a:rPr>
              <a:t>Being </a:t>
            </a:r>
            <a:r>
              <a:rPr lang="en-US" sz="2200" dirty="0">
                <a:effectLst>
                  <a:outerShdw blurRad="38100" dist="38100" dir="2700000" algn="tl">
                    <a:srgbClr val="000000">
                      <a:alpha val="43137"/>
                    </a:srgbClr>
                  </a:outerShdw>
                </a:effectLst>
                <a:latin typeface="+mj-lt"/>
              </a:rPr>
              <a:t>a </a:t>
            </a:r>
            <a:r>
              <a:rPr lang="en-US" sz="2200" u="sng" dirty="0" err="1">
                <a:effectLst>
                  <a:outerShdw blurRad="38100" dist="38100" dir="2700000" algn="tl">
                    <a:srgbClr val="000000">
                      <a:alpha val="43137"/>
                    </a:srgbClr>
                  </a:outerShdw>
                </a:effectLst>
                <a:latin typeface="+mj-lt"/>
                <a:hlinkClick r:id="rId5"/>
              </a:rPr>
              <a:t>mahājana</a:t>
            </a:r>
            <a:r>
              <a:rPr lang="en-US" sz="2200" dirty="0">
                <a:effectLst>
                  <a:outerShdw blurRad="38100" dist="38100" dir="2700000" algn="tl">
                    <a:srgbClr val="000000">
                      <a:alpha val="43137"/>
                    </a:srgbClr>
                  </a:outerShdw>
                </a:effectLst>
                <a:latin typeface="+mj-lt"/>
              </a:rPr>
              <a:t>, it is his duty to preach the cult of </a:t>
            </a:r>
            <a:r>
              <a:rPr lang="en-US" sz="2200" dirty="0" smtClean="0">
                <a:effectLst>
                  <a:outerShdw blurRad="38100" dist="38100" dir="2700000" algn="tl">
                    <a:srgbClr val="000000">
                      <a:alpha val="43137"/>
                    </a:srgbClr>
                  </a:outerShdw>
                </a:effectLst>
                <a:latin typeface="+mj-lt"/>
              </a:rPr>
              <a:t>devotion.</a:t>
            </a:r>
            <a:endParaRPr lang="en-US" sz="2200" b="1" i="1" u="sng" dirty="0">
              <a:effectLst>
                <a:outerShdw blurRad="38100" dist="38100" dir="2700000" algn="tl">
                  <a:srgbClr val="000000">
                    <a:alpha val="43137"/>
                  </a:srgbClr>
                </a:outerShdw>
              </a:effectLst>
              <a:latin typeface="+mj-lt"/>
            </a:endParaRPr>
          </a:p>
          <a:p>
            <a:pPr lvl="1">
              <a:buFont typeface="Wingdings" pitchFamily="2" charset="2"/>
              <a:buChar char="Ø"/>
            </a:pPr>
            <a:r>
              <a:rPr lang="en-US" sz="2200" dirty="0" smtClean="0">
                <a:effectLst>
                  <a:outerShdw blurRad="38100" dist="38100" dir="2700000" algn="tl">
                    <a:srgbClr val="000000">
                      <a:alpha val="43137"/>
                    </a:srgbClr>
                  </a:outerShdw>
                </a:effectLst>
                <a:latin typeface="+mj-lt"/>
              </a:rPr>
              <a:t>Always </a:t>
            </a:r>
            <a:r>
              <a:rPr lang="en-US" sz="2200" dirty="0">
                <a:effectLst>
                  <a:outerShdw blurRad="38100" dist="38100" dir="2700000" algn="tl">
                    <a:srgbClr val="000000">
                      <a:alpha val="43137"/>
                    </a:srgbClr>
                  </a:outerShdw>
                </a:effectLst>
                <a:latin typeface="+mj-lt"/>
              </a:rPr>
              <a:t>busy in plutonic kingdom punishing </a:t>
            </a:r>
            <a:r>
              <a:rPr lang="en-US" sz="2200" dirty="0" smtClean="0">
                <a:effectLst>
                  <a:outerShdw blurRad="38100" dist="38100" dir="2700000" algn="tl">
                    <a:srgbClr val="000000">
                      <a:alpha val="43137"/>
                    </a:srgbClr>
                  </a:outerShdw>
                </a:effectLst>
                <a:latin typeface="+mj-lt"/>
              </a:rPr>
              <a:t>sinful persons.</a:t>
            </a:r>
            <a:endParaRPr lang="en-US" sz="2200" dirty="0">
              <a:effectLst>
                <a:outerShdw blurRad="38100" dist="38100" dir="2700000" algn="tl">
                  <a:srgbClr val="000000">
                    <a:alpha val="43137"/>
                  </a:srgbClr>
                </a:outerShdw>
              </a:effectLst>
              <a:latin typeface="+mj-lt"/>
            </a:endParaRPr>
          </a:p>
          <a:p>
            <a:pPr lvl="1">
              <a:buFont typeface="Wingdings" pitchFamily="2" charset="2"/>
              <a:buChar char="Ø"/>
            </a:pPr>
            <a:r>
              <a:rPr lang="en-US" sz="2200" dirty="0" err="1" smtClean="0">
                <a:effectLst>
                  <a:outerShdw blurRad="38100" dist="38100" dir="2700000" algn="tl">
                    <a:srgbClr val="000000">
                      <a:alpha val="43137"/>
                    </a:srgbClr>
                  </a:outerShdw>
                </a:effectLst>
                <a:latin typeface="+mj-lt"/>
              </a:rPr>
              <a:t>Yamarāja</a:t>
            </a:r>
            <a:r>
              <a:rPr lang="en-US" sz="2200" dirty="0" smtClean="0">
                <a:effectLst>
                  <a:outerShdw blurRad="38100" dist="38100" dir="2700000" algn="tl">
                    <a:srgbClr val="000000">
                      <a:alpha val="43137"/>
                    </a:srgbClr>
                  </a:outerShdw>
                </a:effectLst>
                <a:latin typeface="+mj-lt"/>
              </a:rPr>
              <a:t> </a:t>
            </a:r>
            <a:r>
              <a:rPr lang="en-US" sz="2200" dirty="0">
                <a:effectLst>
                  <a:outerShdw blurRad="38100" dist="38100" dir="2700000" algn="tl">
                    <a:srgbClr val="000000">
                      <a:alpha val="43137"/>
                    </a:srgbClr>
                  </a:outerShdw>
                </a:effectLst>
                <a:latin typeface="+mj-lt"/>
              </a:rPr>
              <a:t>is deputed by the Lord </a:t>
            </a:r>
            <a:r>
              <a:rPr lang="en-US" sz="2200" dirty="0" smtClean="0">
                <a:effectLst>
                  <a:outerShdw blurRad="38100" dist="38100" dir="2700000" algn="tl">
                    <a:srgbClr val="000000">
                      <a:alpha val="43137"/>
                    </a:srgbClr>
                  </a:outerShdw>
                </a:effectLst>
                <a:latin typeface="+mj-lt"/>
              </a:rPr>
              <a:t>to do this thank less service.</a:t>
            </a:r>
          </a:p>
          <a:p>
            <a:pPr lvl="1">
              <a:buFont typeface="Wingdings" pitchFamily="2" charset="2"/>
              <a:buChar char="Ø"/>
            </a:pPr>
            <a:r>
              <a:rPr lang="en-US" sz="2200" dirty="0" smtClean="0">
                <a:effectLst>
                  <a:outerShdw blurRad="38100" dist="38100" dir="2700000" algn="tl">
                    <a:srgbClr val="000000">
                      <a:alpha val="43137"/>
                    </a:srgbClr>
                  </a:outerShdw>
                </a:effectLst>
                <a:latin typeface="+mj-lt"/>
              </a:rPr>
              <a:t>Neither </a:t>
            </a:r>
            <a:r>
              <a:rPr lang="en-US" sz="2200" dirty="0">
                <a:effectLst>
                  <a:outerShdw blurRad="38100" dist="38100" dir="2700000" algn="tl">
                    <a:srgbClr val="000000">
                      <a:alpha val="43137"/>
                    </a:srgbClr>
                  </a:outerShdw>
                </a:effectLst>
                <a:latin typeface="+mj-lt"/>
              </a:rPr>
              <a:t>a </a:t>
            </a:r>
            <a:r>
              <a:rPr lang="en-US" sz="2200" u="sng" dirty="0" err="1">
                <a:effectLst>
                  <a:outerShdw blurRad="38100" dist="38100" dir="2700000" algn="tl">
                    <a:srgbClr val="000000">
                      <a:alpha val="43137"/>
                    </a:srgbClr>
                  </a:outerShdw>
                </a:effectLst>
                <a:latin typeface="+mj-lt"/>
                <a:hlinkClick r:id="rId3"/>
              </a:rPr>
              <a:t>śūdra</a:t>
            </a:r>
            <a:r>
              <a:rPr lang="en-US" sz="2200" dirty="0">
                <a:effectLst>
                  <a:outerShdw blurRad="38100" dist="38100" dir="2700000" algn="tl">
                    <a:srgbClr val="000000">
                      <a:alpha val="43137"/>
                    </a:srgbClr>
                  </a:outerShdw>
                </a:effectLst>
                <a:latin typeface="+mj-lt"/>
              </a:rPr>
              <a:t> nor a </a:t>
            </a:r>
            <a:r>
              <a:rPr lang="en-US" sz="2200" u="sng" dirty="0" err="1">
                <a:effectLst>
                  <a:outerShdw blurRad="38100" dist="38100" dir="2700000" algn="tl">
                    <a:srgbClr val="000000">
                      <a:alpha val="43137"/>
                    </a:srgbClr>
                  </a:outerShdw>
                </a:effectLst>
                <a:latin typeface="+mj-lt"/>
                <a:hlinkClick r:id="rId6"/>
              </a:rPr>
              <a:t>brāhmaṇa</a:t>
            </a:r>
            <a:r>
              <a:rPr lang="en-US" sz="2200" dirty="0">
                <a:effectLst>
                  <a:outerShdw blurRad="38100" dist="38100" dir="2700000" algn="tl">
                    <a:srgbClr val="000000">
                      <a:alpha val="43137"/>
                    </a:srgbClr>
                  </a:outerShdw>
                </a:effectLst>
                <a:latin typeface="+mj-lt"/>
              </a:rPr>
              <a:t>. He is transcendental to such </a:t>
            </a:r>
            <a:r>
              <a:rPr lang="en-US" sz="2200" dirty="0" smtClean="0">
                <a:effectLst>
                  <a:outerShdw blurRad="38100" dist="38100" dir="2700000" algn="tl">
                    <a:srgbClr val="000000">
                      <a:alpha val="43137"/>
                    </a:srgbClr>
                  </a:outerShdw>
                </a:effectLst>
                <a:latin typeface="+mj-lt"/>
              </a:rPr>
              <a:t>divisions.</a:t>
            </a:r>
          </a:p>
          <a:p>
            <a:pPr lvl="1">
              <a:buFont typeface="Wingdings" pitchFamily="2" charset="2"/>
              <a:buChar char="Ø"/>
            </a:pPr>
            <a:r>
              <a:rPr lang="en-US" sz="2200" dirty="0" smtClean="0">
                <a:effectLst>
                  <a:outerShdw blurRad="38100" dist="38100" dir="2700000" algn="tl">
                    <a:srgbClr val="000000">
                      <a:alpha val="43137"/>
                    </a:srgbClr>
                  </a:outerShdw>
                </a:effectLst>
                <a:latin typeface="+mj-lt"/>
              </a:rPr>
              <a:t>Lords  incarnation as a hog - </a:t>
            </a:r>
            <a:r>
              <a:rPr lang="en-US" sz="2200" dirty="0">
                <a:effectLst>
                  <a:outerShdw blurRad="38100" dist="38100" dir="2700000" algn="tl">
                    <a:srgbClr val="000000">
                      <a:alpha val="43137"/>
                    </a:srgbClr>
                  </a:outerShdw>
                </a:effectLst>
                <a:latin typeface="+mj-lt"/>
              </a:rPr>
              <a:t>above all mundane </a:t>
            </a:r>
            <a:r>
              <a:rPr lang="en-US" sz="2200" dirty="0" smtClean="0">
                <a:effectLst>
                  <a:outerShdw blurRad="38100" dist="38100" dir="2700000" algn="tl">
                    <a:srgbClr val="000000">
                      <a:alpha val="43137"/>
                    </a:srgbClr>
                  </a:outerShdw>
                </a:effectLst>
                <a:latin typeface="+mj-lt"/>
              </a:rPr>
              <a:t>creatures. Ex - Sun</a:t>
            </a:r>
          </a:p>
          <a:p>
            <a:pPr lvl="1">
              <a:buFont typeface="Wingdings" pitchFamily="2" charset="2"/>
              <a:buChar char="Ø"/>
            </a:pPr>
            <a:r>
              <a:rPr lang="en-US" sz="2200" dirty="0" smtClean="0">
                <a:effectLst>
                  <a:outerShdw blurRad="38100" dist="38100" dir="2700000" algn="tl">
                    <a:srgbClr val="000000">
                      <a:alpha val="43137"/>
                    </a:srgbClr>
                  </a:outerShdw>
                </a:effectLst>
                <a:latin typeface="+mj-lt"/>
              </a:rPr>
              <a:t>Lord &amp; authorized devotees  -  Play role </a:t>
            </a:r>
            <a:r>
              <a:rPr lang="en-US" sz="2200" dirty="0">
                <a:effectLst>
                  <a:outerShdw blurRad="38100" dist="38100" dir="2700000" algn="tl">
                    <a:srgbClr val="000000">
                      <a:alpha val="43137"/>
                    </a:srgbClr>
                  </a:outerShdw>
                </a:effectLst>
                <a:latin typeface="+mj-lt"/>
              </a:rPr>
              <a:t>of many lower </a:t>
            </a:r>
            <a:r>
              <a:rPr lang="en-US" sz="2200" dirty="0" smtClean="0">
                <a:effectLst>
                  <a:outerShdw blurRad="38100" dist="38100" dir="2700000" algn="tl">
                    <a:srgbClr val="000000">
                      <a:alpha val="43137"/>
                    </a:srgbClr>
                  </a:outerShdw>
                </a:effectLst>
                <a:latin typeface="+mj-lt"/>
              </a:rPr>
              <a:t>creatures. </a:t>
            </a:r>
          </a:p>
          <a:p>
            <a:pPr lvl="1">
              <a:buFont typeface="Wingdings" pitchFamily="2" charset="2"/>
              <a:buChar char="Ø"/>
            </a:pPr>
            <a:r>
              <a:rPr lang="en-US" sz="2200" dirty="0" smtClean="0">
                <a:effectLst>
                  <a:outerShdw blurRad="38100" dist="38100" dir="2700000" algn="tl">
                    <a:srgbClr val="000000">
                      <a:alpha val="43137"/>
                    </a:srgbClr>
                  </a:outerShdw>
                </a:effectLst>
                <a:latin typeface="+mj-lt"/>
              </a:rPr>
              <a:t>During </a:t>
            </a:r>
            <a:r>
              <a:rPr lang="en-US" sz="2200" dirty="0" err="1" smtClean="0">
                <a:effectLst>
                  <a:outerShdw blurRad="38100" dist="38100" dir="2700000" algn="tl">
                    <a:srgbClr val="000000">
                      <a:alpha val="43137"/>
                    </a:srgbClr>
                  </a:outerShdw>
                </a:effectLst>
                <a:latin typeface="+mj-lt"/>
              </a:rPr>
              <a:t>Yamaraj’s</a:t>
            </a:r>
            <a:r>
              <a:rPr lang="en-US" sz="2200" dirty="0" smtClean="0">
                <a:effectLst>
                  <a:outerShdw blurRad="38100" dist="38100" dir="2700000" algn="tl">
                    <a:srgbClr val="000000">
                      <a:alpha val="43137"/>
                    </a:srgbClr>
                  </a:outerShdw>
                </a:effectLst>
                <a:latin typeface="+mj-lt"/>
              </a:rPr>
              <a:t> absence his </a:t>
            </a:r>
            <a:r>
              <a:rPr lang="en-US" sz="2200" dirty="0">
                <a:effectLst>
                  <a:outerShdw blurRad="38100" dist="38100" dir="2700000" algn="tl">
                    <a:srgbClr val="000000">
                      <a:alpha val="43137"/>
                    </a:srgbClr>
                  </a:outerShdw>
                </a:effectLst>
                <a:latin typeface="+mj-lt"/>
              </a:rPr>
              <a:t>post was officiated by </a:t>
            </a:r>
            <a:r>
              <a:rPr lang="en-US" sz="2200" u="sng" dirty="0" err="1" smtClean="0">
                <a:effectLst>
                  <a:outerShdw blurRad="38100" dist="38100" dir="2700000" algn="tl">
                    <a:srgbClr val="000000">
                      <a:alpha val="43137"/>
                    </a:srgbClr>
                  </a:outerShdw>
                </a:effectLst>
                <a:latin typeface="+mj-lt"/>
                <a:hlinkClick r:id="rId7"/>
              </a:rPr>
              <a:t>Aryamā</a:t>
            </a:r>
            <a:r>
              <a:rPr lang="en-US" sz="2200" u="sng" dirty="0" smtClean="0">
                <a:effectLst>
                  <a:outerShdw blurRad="38100" dist="38100" dir="2700000" algn="tl">
                    <a:srgbClr val="000000">
                      <a:alpha val="43137"/>
                    </a:srgbClr>
                  </a:outerShdw>
                </a:effectLst>
                <a:latin typeface="+mj-lt"/>
              </a:rPr>
              <a:t>.</a:t>
            </a:r>
          </a:p>
          <a:p>
            <a:pPr lvl="1">
              <a:buFont typeface="Wingdings" pitchFamily="2" charset="2"/>
              <a:buChar char="Ø"/>
            </a:pPr>
            <a:r>
              <a:rPr lang="en-US" sz="2200" u="sng" dirty="0" smtClean="0">
                <a:effectLst>
                  <a:outerShdw blurRad="38100" dist="38100" dir="2700000" algn="tl">
                    <a:srgbClr val="000000">
                      <a:alpha val="43137"/>
                    </a:srgbClr>
                  </a:outerShdw>
                </a:effectLst>
                <a:latin typeface="+mj-lt"/>
              </a:rPr>
              <a:t>Son of </a:t>
            </a:r>
            <a:r>
              <a:rPr lang="en-US" sz="2200" u="sng" dirty="0" err="1">
                <a:effectLst>
                  <a:outerShdw blurRad="38100" dist="38100" dir="2700000" algn="tl">
                    <a:srgbClr val="000000">
                      <a:alpha val="43137"/>
                    </a:srgbClr>
                  </a:outerShdw>
                </a:effectLst>
                <a:latin typeface="+mj-lt"/>
                <a:hlinkClick r:id="rId8"/>
              </a:rPr>
              <a:t>Kaśyapa</a:t>
            </a:r>
            <a:r>
              <a:rPr lang="en-US" sz="2200" dirty="0">
                <a:effectLst>
                  <a:outerShdw blurRad="38100" dist="38100" dir="2700000" algn="tl">
                    <a:srgbClr val="000000">
                      <a:alpha val="43137"/>
                    </a:srgbClr>
                  </a:outerShdw>
                </a:effectLst>
                <a:latin typeface="+mj-lt"/>
              </a:rPr>
              <a:t> and </a:t>
            </a:r>
            <a:r>
              <a:rPr lang="en-US" sz="2200" dirty="0" smtClean="0">
                <a:effectLst>
                  <a:outerShdw blurRad="38100" dist="38100" dir="2700000" algn="tl">
                    <a:srgbClr val="000000">
                      <a:alpha val="43137"/>
                    </a:srgbClr>
                  </a:outerShdw>
                </a:effectLst>
                <a:latin typeface="+mj-lt"/>
              </a:rPr>
              <a:t>Aditi . One of twelve </a:t>
            </a:r>
            <a:r>
              <a:rPr lang="en-US" sz="2200" dirty="0" err="1" smtClean="0">
                <a:effectLst>
                  <a:outerShdw blurRad="38100" dist="38100" dir="2700000" algn="tl">
                    <a:srgbClr val="000000">
                      <a:alpha val="43137"/>
                    </a:srgbClr>
                  </a:outerShdw>
                </a:effectLst>
                <a:latin typeface="+mj-lt"/>
              </a:rPr>
              <a:t>Aditya’s</a:t>
            </a:r>
            <a:r>
              <a:rPr lang="en-US" sz="2200" dirty="0" smtClean="0">
                <a:effectLst>
                  <a:outerShdw blurRad="38100" dist="38100" dir="2700000" algn="tl">
                    <a:srgbClr val="000000">
                      <a:alpha val="43137"/>
                    </a:srgbClr>
                  </a:outerShdw>
                </a:effectLst>
                <a:latin typeface="+mj-lt"/>
              </a:rPr>
              <a:t>.</a:t>
            </a:r>
          </a:p>
          <a:p>
            <a:pPr lvl="1">
              <a:buFont typeface="Wingdings" pitchFamily="2" charset="2"/>
              <a:buChar char="Ø"/>
            </a:pPr>
            <a:r>
              <a:rPr lang="en-US" sz="2200" dirty="0" smtClean="0">
                <a:effectLst>
                  <a:outerShdw blurRad="38100" dist="38100" dir="2700000" algn="tl">
                    <a:srgbClr val="000000">
                      <a:alpha val="43137"/>
                    </a:srgbClr>
                  </a:outerShdw>
                </a:effectLst>
                <a:latin typeface="+mj-lt"/>
              </a:rPr>
              <a:t>Conclusion -  </a:t>
            </a:r>
            <a:r>
              <a:rPr lang="en-US" sz="2200" u="sng" dirty="0" err="1">
                <a:effectLst>
                  <a:outerShdw blurRad="38100" dist="38100" dir="2700000" algn="tl">
                    <a:srgbClr val="000000">
                      <a:alpha val="43137"/>
                    </a:srgbClr>
                  </a:outerShdw>
                </a:effectLst>
                <a:latin typeface="+mj-lt"/>
                <a:hlinkClick r:id="rId2"/>
              </a:rPr>
              <a:t>Vidura</a:t>
            </a:r>
            <a:r>
              <a:rPr lang="en-US" sz="2200" dirty="0">
                <a:effectLst>
                  <a:outerShdw blurRad="38100" dist="38100" dir="2700000" algn="tl">
                    <a:srgbClr val="000000">
                      <a:alpha val="43137"/>
                    </a:srgbClr>
                  </a:outerShdw>
                </a:effectLst>
                <a:latin typeface="+mj-lt"/>
              </a:rPr>
              <a:t> was never a </a:t>
            </a:r>
            <a:r>
              <a:rPr lang="en-US" sz="2200" u="sng" dirty="0" err="1">
                <a:effectLst>
                  <a:outerShdw blurRad="38100" dist="38100" dir="2700000" algn="tl">
                    <a:srgbClr val="000000">
                      <a:alpha val="43137"/>
                    </a:srgbClr>
                  </a:outerShdw>
                </a:effectLst>
                <a:latin typeface="+mj-lt"/>
                <a:hlinkClick r:id="rId3"/>
              </a:rPr>
              <a:t>śūdra</a:t>
            </a:r>
            <a:r>
              <a:rPr lang="en-US" sz="2200" dirty="0">
                <a:effectLst>
                  <a:outerShdw blurRad="38100" dist="38100" dir="2700000" algn="tl">
                    <a:srgbClr val="000000">
                      <a:alpha val="43137"/>
                    </a:srgbClr>
                  </a:outerShdw>
                </a:effectLst>
                <a:latin typeface="+mj-lt"/>
              </a:rPr>
              <a:t>, but was greater than the purest type of </a:t>
            </a:r>
            <a:r>
              <a:rPr lang="en-US" sz="2200" u="sng" dirty="0" err="1">
                <a:effectLst>
                  <a:outerShdw blurRad="38100" dist="38100" dir="2700000" algn="tl">
                    <a:srgbClr val="000000">
                      <a:alpha val="43137"/>
                    </a:srgbClr>
                  </a:outerShdw>
                </a:effectLst>
                <a:latin typeface="+mj-lt"/>
                <a:hlinkClick r:id="rId6"/>
              </a:rPr>
              <a:t>brāhmaṇa</a:t>
            </a:r>
            <a:r>
              <a:rPr lang="en-US" sz="2200" dirty="0" smtClean="0">
                <a:effectLst>
                  <a:outerShdw blurRad="38100" dist="38100" dir="2700000" algn="tl">
                    <a:srgbClr val="000000">
                      <a:alpha val="43137"/>
                    </a:srgbClr>
                  </a:outerShdw>
                </a:effectLst>
                <a:latin typeface="+mj-lt"/>
              </a:rPr>
              <a:t>.</a:t>
            </a:r>
            <a:r>
              <a:rPr lang="en-US" sz="2200" dirty="0">
                <a:effectLst>
                  <a:outerShdw blurRad="38100" dist="38100" dir="2700000" algn="tl">
                    <a:srgbClr val="000000">
                      <a:alpha val="43137"/>
                    </a:srgbClr>
                  </a:outerShdw>
                </a:effectLst>
              </a:rPr>
              <a:t> </a:t>
            </a:r>
            <a:endParaRPr lang="en-US" sz="2200" dirty="0" smtClean="0">
              <a:effectLst>
                <a:outerShdw blurRad="38100" dist="38100" dir="2700000" algn="tl">
                  <a:srgbClr val="000000">
                    <a:alpha val="43137"/>
                  </a:srgbClr>
                </a:outerShdw>
              </a:effectLst>
            </a:endParaRPr>
          </a:p>
          <a:p>
            <a:pPr lvl="1">
              <a:buFont typeface="Wingdings" pitchFamily="2" charset="2"/>
              <a:buChar char="Ø"/>
            </a:pPr>
            <a:r>
              <a:rPr lang="en-US" sz="2200" dirty="0" err="1" smtClean="0">
                <a:effectLst>
                  <a:outerShdw blurRad="38100" dist="38100" dir="2700000" algn="tl">
                    <a:srgbClr val="000000">
                      <a:alpha val="43137"/>
                    </a:srgbClr>
                  </a:outerShdw>
                </a:effectLst>
              </a:rPr>
              <a:t>Prabhupada</a:t>
            </a:r>
            <a:r>
              <a:rPr lang="en-US" sz="2200" dirty="0" smtClean="0">
                <a:effectLst>
                  <a:outerShdw blurRad="38100" dist="38100" dir="2700000" algn="tl">
                    <a:srgbClr val="000000">
                      <a:alpha val="43137"/>
                    </a:srgbClr>
                  </a:outerShdw>
                </a:effectLst>
              </a:rPr>
              <a:t> Lecture: - GBC </a:t>
            </a:r>
            <a:r>
              <a:rPr lang="en-US" sz="2200" dirty="0">
                <a:effectLst>
                  <a:outerShdw blurRad="38100" dist="38100" dir="2700000" algn="tl">
                    <a:srgbClr val="000000">
                      <a:alpha val="43137"/>
                    </a:srgbClr>
                  </a:outerShdw>
                </a:effectLst>
              </a:rPr>
              <a:t>Members of ISKCON – Compared to 12 </a:t>
            </a:r>
            <a:r>
              <a:rPr lang="en-US" sz="2200" dirty="0" err="1">
                <a:effectLst>
                  <a:outerShdw blurRad="38100" dist="38100" dir="2700000" algn="tl">
                    <a:srgbClr val="000000">
                      <a:alpha val="43137"/>
                    </a:srgbClr>
                  </a:outerShdw>
                </a:effectLst>
              </a:rPr>
              <a:t>Mahajans</a:t>
            </a:r>
            <a:endParaRPr lang="en-US" sz="2200" dirty="0">
              <a:effectLst>
                <a:outerShdw blurRad="38100" dist="38100" dir="2700000" algn="tl">
                  <a:srgbClr val="000000">
                    <a:alpha val="43137"/>
                  </a:srgbClr>
                </a:outerShdw>
              </a:effectLst>
            </a:endParaRPr>
          </a:p>
          <a:p>
            <a:pPr lvl="1">
              <a:buFont typeface="Wingdings" pitchFamily="2" charset="2"/>
              <a:buChar char="Ø"/>
            </a:pPr>
            <a:endParaRPr lang="en-US" sz="2200" dirty="0">
              <a:effectLst>
                <a:outerShdw blurRad="38100" dist="38100" dir="2700000" algn="tl">
                  <a:srgbClr val="000000">
                    <a:alpha val="43137"/>
                  </a:srgbClr>
                </a:outerShdw>
              </a:effectLst>
              <a:latin typeface="+mj-lt"/>
            </a:endParaRPr>
          </a:p>
          <a:p>
            <a:pPr lvl="1"/>
            <a:endParaRPr lang="en-US" sz="2200" dirty="0" smtClean="0">
              <a:effectLst>
                <a:outerShdw blurRad="38100" dist="38100" dir="2700000" algn="tl">
                  <a:srgbClr val="000000">
                    <a:alpha val="43137"/>
                  </a:srgbClr>
                </a:outerShdw>
              </a:effectLst>
              <a:latin typeface="+mj-lt"/>
            </a:endParaRPr>
          </a:p>
          <a:p>
            <a:endParaRPr lang="en-US"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8020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Effect transition="in" filter="fade">
                                      <p:cBhvr>
                                        <p:cTn id="84" dur="1000"/>
                                        <p:tgtEl>
                                          <p:spTgt spid="2">
                                            <p:txEl>
                                              <p:pRg st="11" end="11"/>
                                            </p:txEl>
                                          </p:spTgt>
                                        </p:tgtEl>
                                      </p:cBhvr>
                                    </p:animEffect>
                                    <p:anim calcmode="lin" valueType="num">
                                      <p:cBhvr>
                                        <p:cTn id="8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
                                            <p:txEl>
                                              <p:pRg st="12" end="12"/>
                                            </p:txEl>
                                          </p:spTgt>
                                        </p:tgtEl>
                                        <p:attrNameLst>
                                          <p:attrName>style.visibility</p:attrName>
                                        </p:attrNameLst>
                                      </p:cBhvr>
                                      <p:to>
                                        <p:strVal val="visible"/>
                                      </p:to>
                                    </p:set>
                                    <p:animEffect transition="in" filter="fade">
                                      <p:cBhvr>
                                        <p:cTn id="91" dur="1000"/>
                                        <p:tgtEl>
                                          <p:spTgt spid="2">
                                            <p:txEl>
                                              <p:pRg st="12" end="12"/>
                                            </p:txEl>
                                          </p:spTgt>
                                        </p:tgtEl>
                                      </p:cBhvr>
                                    </p:animEffect>
                                    <p:anim calcmode="lin" valueType="num">
                                      <p:cBhvr>
                                        <p:cTn id="9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
                                            <p:txEl>
                                              <p:pRg st="13" end="13"/>
                                            </p:txEl>
                                          </p:spTgt>
                                        </p:tgtEl>
                                        <p:attrNameLst>
                                          <p:attrName>style.visibility</p:attrName>
                                        </p:attrNameLst>
                                      </p:cBhvr>
                                      <p:to>
                                        <p:strVal val="visible"/>
                                      </p:to>
                                    </p:set>
                                    <p:animEffect transition="in" filter="fade">
                                      <p:cBhvr>
                                        <p:cTn id="98" dur="1000"/>
                                        <p:tgtEl>
                                          <p:spTgt spid="2">
                                            <p:txEl>
                                              <p:pRg st="13" end="13"/>
                                            </p:txEl>
                                          </p:spTgt>
                                        </p:tgtEl>
                                      </p:cBhvr>
                                    </p:animEffect>
                                    <p:anim calcmode="lin" valueType="num">
                                      <p:cBhvr>
                                        <p:cTn id="99"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28600"/>
            <a:ext cx="8763000" cy="1938992"/>
          </a:xfrm>
          <a:prstGeom prst="rect">
            <a:avLst/>
          </a:prstGeom>
        </p:spPr>
        <p:txBody>
          <a:bodyPr wrap="square">
            <a:spAutoFit/>
          </a:bodyPr>
          <a:lstStyle/>
          <a:p>
            <a:pPr marL="800100" lvl="1" indent="-342900">
              <a:buFont typeface="Wingdings" pitchFamily="2" charset="2"/>
              <a:buChar char="Ø"/>
            </a:pPr>
            <a:endParaRPr lang="en-US" sz="2000" dirty="0">
              <a:solidFill>
                <a:schemeClr val="tx2">
                  <a:lumMod val="60000"/>
                  <a:lumOff val="40000"/>
                </a:schemeClr>
              </a:solidFill>
              <a:effectLst>
                <a:outerShdw blurRad="38100" dist="38100" dir="2700000" algn="tl">
                  <a:srgbClr val="000000">
                    <a:alpha val="43137"/>
                  </a:srgbClr>
                </a:outerShdw>
              </a:effectLst>
            </a:endParaRPr>
          </a:p>
          <a:p>
            <a:endParaRPr lang="en-US" sz="2000" dirty="0" smtClean="0">
              <a:solidFill>
                <a:schemeClr val="tx2">
                  <a:lumMod val="60000"/>
                  <a:lumOff val="40000"/>
                </a:schemeClr>
              </a:solidFill>
              <a:effectLst>
                <a:outerShdw blurRad="38100" dist="38100" dir="2700000" algn="tl">
                  <a:srgbClr val="000000">
                    <a:alpha val="43137"/>
                  </a:srgbClr>
                </a:outerShdw>
              </a:effectLst>
            </a:endParaRPr>
          </a:p>
          <a:p>
            <a:endParaRPr lang="en-US" sz="2000" dirty="0">
              <a:solidFill>
                <a:schemeClr val="tx2">
                  <a:lumMod val="60000"/>
                  <a:lumOff val="40000"/>
                </a:schemeClr>
              </a:solidFill>
              <a:effectLst>
                <a:outerShdw blurRad="38100" dist="38100" dir="2700000" algn="tl">
                  <a:srgbClr val="000000">
                    <a:alpha val="43137"/>
                  </a:srgbClr>
                </a:outerShdw>
              </a:effectLst>
            </a:endParaRPr>
          </a:p>
          <a:p>
            <a:endParaRPr lang="en-US" sz="2000" dirty="0" smtClean="0">
              <a:solidFill>
                <a:schemeClr val="tx2">
                  <a:lumMod val="60000"/>
                  <a:lumOff val="40000"/>
                </a:schemeClr>
              </a:solidFill>
              <a:effectLst>
                <a:outerShdw blurRad="38100" dist="38100" dir="2700000" algn="tl">
                  <a:srgbClr val="000000">
                    <a:alpha val="43137"/>
                  </a:srgbClr>
                </a:outerShdw>
              </a:effectLst>
            </a:endParaRPr>
          </a:p>
          <a:p>
            <a:endParaRPr lang="en-US" sz="2000" dirty="0">
              <a:solidFill>
                <a:schemeClr val="tx2">
                  <a:lumMod val="60000"/>
                  <a:lumOff val="40000"/>
                </a:schemeClr>
              </a:solidFill>
              <a:effectLst>
                <a:outerShdw blurRad="38100" dist="38100" dir="2700000" algn="tl">
                  <a:srgbClr val="000000">
                    <a:alpha val="43137"/>
                  </a:srgbClr>
                </a:outerShdw>
              </a:effectLst>
            </a:endParaRPr>
          </a:p>
          <a:p>
            <a:endParaRPr lang="en-US" sz="2000" dirty="0">
              <a:solidFill>
                <a:schemeClr val="tx2">
                  <a:lumMod val="60000"/>
                  <a:lumOff val="40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839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68398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763000" cy="6629400"/>
          </a:xfrm>
        </p:spPr>
        <p:txBody>
          <a:bodyPr/>
          <a:lstStyle/>
          <a:p>
            <a:pPr marL="0" indent="0" algn="ctr">
              <a:buNone/>
            </a:pPr>
            <a:r>
              <a:rPr lang="vi-VN" sz="2800" b="1" u="sng" dirty="0">
                <a:solidFill>
                  <a:schemeClr val="tx2">
                    <a:lumMod val="60000"/>
                    <a:lumOff val="40000"/>
                  </a:schemeClr>
                </a:solidFill>
                <a:hlinkClick r:id="rId2" action="ppaction://hlinkfile"/>
              </a:rPr>
              <a:t>Śrīmad Bhāgavatam</a:t>
            </a:r>
            <a:r>
              <a:rPr lang="vi-VN" sz="2800" b="1" u="sng" dirty="0">
                <a:solidFill>
                  <a:schemeClr val="tx2">
                    <a:lumMod val="60000"/>
                    <a:lumOff val="40000"/>
                  </a:schemeClr>
                </a:solidFill>
              </a:rPr>
              <a:t> </a:t>
            </a:r>
            <a:r>
              <a:rPr lang="vi-VN" sz="2800" b="1" u="sng" dirty="0" smtClean="0">
                <a:solidFill>
                  <a:schemeClr val="tx2">
                    <a:lumMod val="60000"/>
                    <a:lumOff val="40000"/>
                  </a:schemeClr>
                </a:solidFill>
              </a:rPr>
              <a:t>1.</a:t>
            </a:r>
            <a:r>
              <a:rPr lang="en-US" sz="2800" b="1" u="sng" dirty="0" smtClean="0">
                <a:solidFill>
                  <a:schemeClr val="tx2">
                    <a:lumMod val="60000"/>
                    <a:lumOff val="40000"/>
                  </a:schemeClr>
                </a:solidFill>
              </a:rPr>
              <a:t>13</a:t>
            </a:r>
            <a:r>
              <a:rPr lang="vi-VN" sz="2800" b="1" u="sng" dirty="0" smtClean="0">
                <a:solidFill>
                  <a:schemeClr val="tx2">
                    <a:lumMod val="60000"/>
                    <a:lumOff val="40000"/>
                  </a:schemeClr>
                </a:solidFill>
              </a:rPr>
              <a:t>.</a:t>
            </a:r>
            <a:r>
              <a:rPr lang="en-US" sz="2800" b="1" u="sng" dirty="0" smtClean="0">
                <a:solidFill>
                  <a:schemeClr val="tx2">
                    <a:lumMod val="60000"/>
                    <a:lumOff val="40000"/>
                  </a:schemeClr>
                </a:solidFill>
              </a:rPr>
              <a:t>16</a:t>
            </a:r>
          </a:p>
          <a:p>
            <a:pPr marL="0" indent="0" algn="ctr">
              <a:buNone/>
            </a:pPr>
            <a:endParaRPr lang="en-US" sz="2800" dirty="0" smtClean="0"/>
          </a:p>
          <a:p>
            <a:pPr marL="0" indent="0" algn="ctr">
              <a:buNone/>
            </a:pPr>
            <a:r>
              <a:rPr lang="vi-VN" sz="2800" dirty="0" smtClean="0"/>
              <a:t>yudhiṣṭhiro </a:t>
            </a:r>
            <a:r>
              <a:rPr lang="vi-VN" sz="2800" dirty="0">
                <a:hlinkClick r:id="rId3" action="ppaction://hlinkfile"/>
              </a:rPr>
              <a:t>labdha</a:t>
            </a:r>
            <a:r>
              <a:rPr lang="vi-VN" sz="2800" dirty="0"/>
              <a:t>-rājyo</a:t>
            </a:r>
          </a:p>
          <a:p>
            <a:pPr marL="0" indent="0" algn="ctr">
              <a:buNone/>
            </a:pPr>
            <a:r>
              <a:rPr lang="vi-VN" sz="2800" dirty="0">
                <a:hlinkClick r:id="rId4" action="ppaction://hlinkfile"/>
              </a:rPr>
              <a:t>dṛṣṭvā</a:t>
            </a:r>
            <a:r>
              <a:rPr lang="vi-VN" sz="2800" dirty="0"/>
              <a:t> </a:t>
            </a:r>
            <a:r>
              <a:rPr lang="vi-VN" sz="2800" dirty="0">
                <a:hlinkClick r:id="rId5" action="ppaction://hlinkfile"/>
              </a:rPr>
              <a:t>pautraḿ</a:t>
            </a:r>
            <a:r>
              <a:rPr lang="vi-VN" sz="2800" dirty="0"/>
              <a:t> </a:t>
            </a:r>
            <a:r>
              <a:rPr lang="vi-VN" sz="2800" dirty="0">
                <a:hlinkClick r:id="rId6" action="ppaction://hlinkfile"/>
              </a:rPr>
              <a:t>kulan</a:t>
            </a:r>
            <a:r>
              <a:rPr lang="vi-VN" sz="2800" dirty="0"/>
              <a:t>-</a:t>
            </a:r>
            <a:r>
              <a:rPr lang="vi-VN" sz="2800" dirty="0">
                <a:hlinkClick r:id="rId7" action="ppaction://hlinkfile"/>
              </a:rPr>
              <a:t>dharam</a:t>
            </a:r>
            <a:endParaRPr lang="vi-VN" sz="2800" dirty="0"/>
          </a:p>
          <a:p>
            <a:pPr marL="0" indent="0" algn="ctr">
              <a:buNone/>
            </a:pPr>
            <a:r>
              <a:rPr lang="vi-VN" sz="2800" dirty="0"/>
              <a:t>bhrātṛbhir </a:t>
            </a:r>
            <a:r>
              <a:rPr lang="vi-VN" sz="2800" dirty="0">
                <a:hlinkClick r:id="rId8" action="ppaction://hlinkfile"/>
              </a:rPr>
              <a:t>loka</a:t>
            </a:r>
            <a:r>
              <a:rPr lang="vi-VN" sz="2800" dirty="0"/>
              <a:t>-pālābhair</a:t>
            </a:r>
          </a:p>
          <a:p>
            <a:pPr marL="0" indent="0" algn="ctr">
              <a:buNone/>
            </a:pPr>
            <a:r>
              <a:rPr lang="vi-VN" sz="2800" dirty="0">
                <a:hlinkClick r:id="rId9" action="ppaction://hlinkfile"/>
              </a:rPr>
              <a:t>mumude</a:t>
            </a:r>
            <a:r>
              <a:rPr lang="vi-VN" sz="2800" dirty="0"/>
              <a:t> </a:t>
            </a:r>
            <a:r>
              <a:rPr lang="vi-VN" sz="2800" dirty="0">
                <a:hlinkClick r:id="rId10" action="ppaction://hlinkfile"/>
              </a:rPr>
              <a:t>parayā</a:t>
            </a:r>
            <a:r>
              <a:rPr lang="vi-VN" sz="2800" dirty="0"/>
              <a:t> </a:t>
            </a:r>
            <a:r>
              <a:rPr lang="vi-VN" sz="2800" dirty="0">
                <a:hlinkClick r:id="rId11" action="ppaction://hlinkfile"/>
              </a:rPr>
              <a:t>śriyā</a:t>
            </a:r>
            <a:endParaRPr lang="vi-VN" sz="2800" dirty="0"/>
          </a:p>
          <a:p>
            <a:pPr marL="0" indent="0" algn="ctr">
              <a:buNone/>
            </a:pPr>
            <a:r>
              <a:rPr lang="en-US" sz="2600" b="1" i="1" u="sng" dirty="0" smtClean="0">
                <a:solidFill>
                  <a:schemeClr val="accent3">
                    <a:lumMod val="75000"/>
                  </a:schemeClr>
                </a:solidFill>
                <a:effectLst>
                  <a:outerShdw blurRad="38100" dist="38100" dir="2700000" algn="tl">
                    <a:srgbClr val="000000">
                      <a:alpha val="43137"/>
                    </a:srgbClr>
                  </a:outerShdw>
                </a:effectLst>
              </a:rPr>
              <a:t>TRANSLATION</a:t>
            </a:r>
          </a:p>
          <a:p>
            <a:pPr marL="0" indent="0" algn="ctr">
              <a:buNone/>
            </a:pPr>
            <a:r>
              <a:rPr lang="en-US" sz="2800" dirty="0" smtClean="0"/>
              <a:t>Having </a:t>
            </a:r>
            <a:r>
              <a:rPr lang="en-US" sz="2800" dirty="0"/>
              <a:t>won his kingdom and observed the birth of one grandson competent to continue the noble tradition of his family, </a:t>
            </a:r>
            <a:r>
              <a:rPr lang="en-US" sz="2800" dirty="0" err="1">
                <a:hlinkClick r:id="rId12" action="ppaction://hlinkfile"/>
              </a:rPr>
              <a:t>Mahārāja</a:t>
            </a:r>
            <a:r>
              <a:rPr lang="en-US" sz="2800" dirty="0"/>
              <a:t> </a:t>
            </a:r>
            <a:r>
              <a:rPr lang="en-US" sz="2800" dirty="0" err="1">
                <a:hlinkClick r:id="rId13" action="ppaction://hlinkfile"/>
              </a:rPr>
              <a:t>Yudhiṣṭhira</a:t>
            </a:r>
            <a:r>
              <a:rPr lang="en-US" sz="2800" dirty="0"/>
              <a:t> reigned peacefully and enjoyed uncommon opulence in cooperation with his younger brothers, who were all expert administrators to the common people.</a:t>
            </a:r>
            <a:r>
              <a:rPr lang="en-US" sz="2800" dirty="0" smtClean="0"/>
              <a:t>.</a:t>
            </a:r>
            <a:endParaRPr lang="en-US" sz="2800" dirty="0"/>
          </a:p>
        </p:txBody>
      </p:sp>
    </p:spTree>
    <p:extLst>
      <p:ext uri="{BB962C8B-B14F-4D97-AF65-F5344CB8AC3E}">
        <p14:creationId xmlns:p14="http://schemas.microsoft.com/office/powerpoint/2010/main" val="2243287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wipe(down)">
                                      <p:cBhvr>
                                        <p:cTn id="36" dur="580">
                                          <p:stCondLst>
                                            <p:cond delay="0"/>
                                          </p:stCondLst>
                                        </p:cTn>
                                        <p:tgtEl>
                                          <p:spTgt spid="2">
                                            <p:txEl>
                                              <p:pRg st="6" end="6"/>
                                            </p:txEl>
                                          </p:spTgt>
                                        </p:tgtEl>
                                      </p:cBhvr>
                                    </p:animEffect>
                                    <p:anim calcmode="lin" valueType="num">
                                      <p:cBhvr>
                                        <p:cTn id="37"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2">
                                            <p:txEl>
                                              <p:pRg st="6" end="6"/>
                                            </p:txEl>
                                          </p:spTgt>
                                        </p:tgtEl>
                                      </p:cBhvr>
                                      <p:to x="100000" y="60000"/>
                                    </p:animScale>
                                    <p:animScale>
                                      <p:cBhvr>
                                        <p:cTn id="43" dur="166" decel="50000">
                                          <p:stCondLst>
                                            <p:cond delay="676"/>
                                          </p:stCondLst>
                                        </p:cTn>
                                        <p:tgtEl>
                                          <p:spTgt spid="2">
                                            <p:txEl>
                                              <p:pRg st="6" end="6"/>
                                            </p:txEl>
                                          </p:spTgt>
                                        </p:tgtEl>
                                      </p:cBhvr>
                                      <p:to x="100000" y="100000"/>
                                    </p:animScale>
                                    <p:animScale>
                                      <p:cBhvr>
                                        <p:cTn id="44" dur="26">
                                          <p:stCondLst>
                                            <p:cond delay="1312"/>
                                          </p:stCondLst>
                                        </p:cTn>
                                        <p:tgtEl>
                                          <p:spTgt spid="2">
                                            <p:txEl>
                                              <p:pRg st="6" end="6"/>
                                            </p:txEl>
                                          </p:spTgt>
                                        </p:tgtEl>
                                      </p:cBhvr>
                                      <p:to x="100000" y="80000"/>
                                    </p:animScale>
                                    <p:animScale>
                                      <p:cBhvr>
                                        <p:cTn id="45" dur="166" decel="50000">
                                          <p:stCondLst>
                                            <p:cond delay="1338"/>
                                          </p:stCondLst>
                                        </p:cTn>
                                        <p:tgtEl>
                                          <p:spTgt spid="2">
                                            <p:txEl>
                                              <p:pRg st="6" end="6"/>
                                            </p:txEl>
                                          </p:spTgt>
                                        </p:tgtEl>
                                      </p:cBhvr>
                                      <p:to x="100000" y="100000"/>
                                    </p:animScale>
                                    <p:animScale>
                                      <p:cBhvr>
                                        <p:cTn id="46" dur="26">
                                          <p:stCondLst>
                                            <p:cond delay="1642"/>
                                          </p:stCondLst>
                                        </p:cTn>
                                        <p:tgtEl>
                                          <p:spTgt spid="2">
                                            <p:txEl>
                                              <p:pRg st="6" end="6"/>
                                            </p:txEl>
                                          </p:spTgt>
                                        </p:tgtEl>
                                      </p:cBhvr>
                                      <p:to x="100000" y="90000"/>
                                    </p:animScale>
                                    <p:animScale>
                                      <p:cBhvr>
                                        <p:cTn id="47" dur="166" decel="50000">
                                          <p:stCondLst>
                                            <p:cond delay="1668"/>
                                          </p:stCondLst>
                                        </p:cTn>
                                        <p:tgtEl>
                                          <p:spTgt spid="2">
                                            <p:txEl>
                                              <p:pRg st="6" end="6"/>
                                            </p:txEl>
                                          </p:spTgt>
                                        </p:tgtEl>
                                      </p:cBhvr>
                                      <p:to x="100000" y="100000"/>
                                    </p:animScale>
                                    <p:animScale>
                                      <p:cBhvr>
                                        <p:cTn id="48" dur="26">
                                          <p:stCondLst>
                                            <p:cond delay="1808"/>
                                          </p:stCondLst>
                                        </p:cTn>
                                        <p:tgtEl>
                                          <p:spTgt spid="2">
                                            <p:txEl>
                                              <p:pRg st="6" end="6"/>
                                            </p:txEl>
                                          </p:spTgt>
                                        </p:tgtEl>
                                      </p:cBhvr>
                                      <p:to x="100000" y="95000"/>
                                    </p:animScale>
                                    <p:animScale>
                                      <p:cBhvr>
                                        <p:cTn id="49" dur="166" decel="50000">
                                          <p:stCondLst>
                                            <p:cond delay="1834"/>
                                          </p:stCondLst>
                                        </p:cTn>
                                        <p:tgtEl>
                                          <p:spTgt spid="2">
                                            <p:txEl>
                                              <p:pRg st="6" end="6"/>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circle(in)">
                                      <p:cBhvr>
                                        <p:cTn id="54"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76200"/>
            <a:ext cx="8763000" cy="6629400"/>
          </a:xfrm>
        </p:spPr>
        <p:txBody>
          <a:bodyPr/>
          <a:lstStyle/>
          <a:p>
            <a:pPr lvl="1">
              <a:buFont typeface="Wingdings" pitchFamily="2" charset="2"/>
              <a:buChar char="Ø"/>
            </a:pPr>
            <a:r>
              <a:rPr lang="en-US" sz="2400" dirty="0" smtClean="0"/>
              <a:t>Both </a:t>
            </a:r>
            <a:r>
              <a:rPr lang="en-US" sz="2400" dirty="0" err="1" smtClean="0">
                <a:hlinkClick r:id="rId2" action="ppaction://hlinkfile"/>
              </a:rPr>
              <a:t>Mahārāja</a:t>
            </a:r>
            <a:r>
              <a:rPr lang="en-US" sz="2400" dirty="0" smtClean="0"/>
              <a:t> </a:t>
            </a:r>
            <a:r>
              <a:rPr lang="en-US" sz="2400" dirty="0" err="1" smtClean="0">
                <a:hlinkClick r:id="rId3" action="ppaction://hlinkfile"/>
              </a:rPr>
              <a:t>Yudhiṣṭhira</a:t>
            </a:r>
            <a:r>
              <a:rPr lang="en-US" sz="2400" dirty="0" smtClean="0"/>
              <a:t> and </a:t>
            </a:r>
            <a:r>
              <a:rPr lang="en-US" sz="2400" dirty="0" err="1" smtClean="0">
                <a:hlinkClick r:id="rId4" action="ppaction://hlinkfile"/>
              </a:rPr>
              <a:t>Arjuna</a:t>
            </a:r>
            <a:r>
              <a:rPr lang="en-US" sz="2400" dirty="0" smtClean="0"/>
              <a:t> were unhappy  to fight, but did this as a matter of duty – Because it was planned by the supreme will of Lord </a:t>
            </a:r>
            <a:r>
              <a:rPr lang="en-US" sz="2400" dirty="0" err="1" smtClean="0">
                <a:hlinkClick r:id="rId5" action="ppaction://hlinkfile"/>
              </a:rPr>
              <a:t>Śrī</a:t>
            </a:r>
            <a:r>
              <a:rPr lang="en-US" sz="2400" dirty="0" smtClean="0"/>
              <a:t> </a:t>
            </a:r>
            <a:r>
              <a:rPr lang="en-US" sz="2400" dirty="0" err="1" smtClean="0">
                <a:hlinkClick r:id="rId6" action="ppaction://hlinkfile"/>
              </a:rPr>
              <a:t>Kṛṣṇa</a:t>
            </a:r>
            <a:r>
              <a:rPr lang="en-US" sz="2400" dirty="0" smtClean="0"/>
              <a:t>. </a:t>
            </a:r>
          </a:p>
          <a:p>
            <a:pPr lvl="1">
              <a:buFont typeface="Wingdings" pitchFamily="2" charset="2"/>
              <a:buChar char="Ø"/>
            </a:pPr>
            <a:r>
              <a:rPr lang="en-US" sz="2400" dirty="0" smtClean="0"/>
              <a:t>After the battle, </a:t>
            </a:r>
            <a:r>
              <a:rPr lang="en-US" sz="2400" dirty="0" err="1" smtClean="0">
                <a:hlinkClick r:id="rId2" action="ppaction://hlinkfile"/>
              </a:rPr>
              <a:t>Mahārāja</a:t>
            </a:r>
            <a:r>
              <a:rPr lang="en-US" sz="2400" dirty="0" smtClean="0"/>
              <a:t> </a:t>
            </a:r>
            <a:r>
              <a:rPr lang="en-US" sz="2400" dirty="0" err="1" smtClean="0">
                <a:hlinkClick r:id="rId3" action="ppaction://hlinkfile"/>
              </a:rPr>
              <a:t>Yudhiṣṭhira</a:t>
            </a:r>
            <a:r>
              <a:rPr lang="en-US" sz="2400" dirty="0" smtClean="0"/>
              <a:t> was unhappy over such mass killings. Practically there was none to continue the </a:t>
            </a:r>
            <a:r>
              <a:rPr lang="en-US" sz="2400" dirty="0" err="1" smtClean="0">
                <a:hlinkClick r:id="rId7" action="ppaction://hlinkfile"/>
              </a:rPr>
              <a:t>Kuru</a:t>
            </a:r>
            <a:r>
              <a:rPr lang="en-US" sz="2400" dirty="0" smtClean="0"/>
              <a:t> dynasty after them.</a:t>
            </a:r>
          </a:p>
          <a:p>
            <a:pPr lvl="1">
              <a:buFont typeface="Wingdings" pitchFamily="2" charset="2"/>
              <a:buChar char="Ø"/>
            </a:pPr>
            <a:r>
              <a:rPr lang="en-US" sz="2400" dirty="0" smtClean="0"/>
              <a:t>The only remaining hope was the child in the womb of his daughter-in-law, </a:t>
            </a:r>
            <a:r>
              <a:rPr lang="en-US" sz="2400" dirty="0" err="1" smtClean="0">
                <a:hlinkClick r:id="rId8" action="ppaction://hlinkfile"/>
              </a:rPr>
              <a:t>Uttarā</a:t>
            </a:r>
            <a:r>
              <a:rPr lang="en-US" sz="2400" dirty="0" smtClean="0"/>
              <a:t>, and he was also attacked by </a:t>
            </a:r>
            <a:r>
              <a:rPr lang="en-US" sz="2400" dirty="0" err="1" smtClean="0">
                <a:hlinkClick r:id="rId9" action="ppaction://hlinkfile"/>
              </a:rPr>
              <a:t>Aśvatthāmā</a:t>
            </a:r>
            <a:r>
              <a:rPr lang="en-US" sz="2400" dirty="0" smtClean="0"/>
              <a:t>, but by the grace of the Lord the child was saved. </a:t>
            </a:r>
          </a:p>
          <a:p>
            <a:pPr>
              <a:buFont typeface="Wingdings" pitchFamily="2" charset="2"/>
              <a:buChar char="Ø"/>
            </a:pPr>
            <a:r>
              <a:rPr lang="en-US" sz="2800" dirty="0" smtClean="0"/>
              <a:t>When did </a:t>
            </a:r>
            <a:r>
              <a:rPr lang="en-US" sz="2800" dirty="0" err="1" smtClean="0">
                <a:hlinkClick r:id="rId2" action="ppaction://hlinkfile"/>
              </a:rPr>
              <a:t>Mahārāja</a:t>
            </a:r>
            <a:r>
              <a:rPr lang="en-US" sz="2800" dirty="0" smtClean="0"/>
              <a:t> </a:t>
            </a:r>
            <a:r>
              <a:rPr lang="en-US" sz="2800" dirty="0" err="1" smtClean="0">
                <a:hlinkClick r:id="rId3" action="ppaction://hlinkfile"/>
              </a:rPr>
              <a:t>Yudhiṣṭhira</a:t>
            </a:r>
            <a:r>
              <a:rPr lang="en-US" sz="2800" dirty="0" smtClean="0"/>
              <a:t> feel happy:</a:t>
            </a:r>
          </a:p>
          <a:p>
            <a:pPr lvl="1">
              <a:buFont typeface="Wingdings" pitchFamily="2" charset="2"/>
              <a:buChar char="Ø"/>
            </a:pPr>
            <a:r>
              <a:rPr lang="en-US" sz="2400" dirty="0" smtClean="0"/>
              <a:t>After the settlement of all disturbing conditions and reestablishment of the peaceful order of the state, and </a:t>
            </a:r>
          </a:p>
          <a:p>
            <a:pPr lvl="1">
              <a:buFont typeface="Wingdings" pitchFamily="2" charset="2"/>
              <a:buChar char="Ø"/>
            </a:pPr>
            <a:r>
              <a:rPr lang="en-US" sz="2400" dirty="0" smtClean="0"/>
              <a:t>After seeing the surviving child, </a:t>
            </a:r>
            <a:r>
              <a:rPr lang="en-US" sz="2400" dirty="0" err="1" smtClean="0">
                <a:hlinkClick r:id="rId10" action="ppaction://hlinkfile"/>
              </a:rPr>
              <a:t>Parīkṣit</a:t>
            </a:r>
            <a:r>
              <a:rPr lang="en-US" sz="2400" dirty="0" smtClean="0"/>
              <a:t>, well satisfied</a:t>
            </a:r>
          </a:p>
          <a:p>
            <a:pPr lvl="1">
              <a:buFont typeface="Wingdings" pitchFamily="2" charset="2"/>
              <a:buChar char="Ø"/>
            </a:pPr>
            <a:r>
              <a:rPr lang="en-US" sz="2400" dirty="0" err="1" smtClean="0">
                <a:hlinkClick r:id="rId2" action="ppaction://hlinkfile"/>
              </a:rPr>
              <a:t>Mahārāja</a:t>
            </a:r>
            <a:r>
              <a:rPr lang="en-US" sz="2400" dirty="0" smtClean="0"/>
              <a:t> </a:t>
            </a:r>
            <a:r>
              <a:rPr lang="en-US" sz="2400" dirty="0" err="1" smtClean="0">
                <a:hlinkClick r:id="rId3" action="ppaction://hlinkfile"/>
              </a:rPr>
              <a:t>Yudhiṣṭhira</a:t>
            </a:r>
            <a:r>
              <a:rPr lang="en-US" sz="2400" dirty="0" smtClean="0"/>
              <a:t> then felt some relief as a human being, although he had very little attraction for material happiness, which is always illusory and temporary	</a:t>
            </a:r>
            <a:endParaRPr lang="en-US" sz="2400" dirty="0" smtClean="0"/>
          </a:p>
        </p:txBody>
      </p:sp>
    </p:spTree>
    <p:extLst>
      <p:ext uri="{BB962C8B-B14F-4D97-AF65-F5344CB8AC3E}">
        <p14:creationId xmlns:p14="http://schemas.microsoft.com/office/powerpoint/2010/main" val="1534500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763000" cy="6553200"/>
          </a:xfrm>
        </p:spPr>
        <p:txBody>
          <a:bodyPr/>
          <a:lstStyle/>
          <a:p>
            <a:pPr marL="0" indent="0" algn="ctr">
              <a:buNone/>
            </a:pPr>
            <a:r>
              <a:rPr lang="vi-VN" sz="2800" b="1" u="sng" dirty="0">
                <a:solidFill>
                  <a:schemeClr val="tx2">
                    <a:lumMod val="60000"/>
                    <a:lumOff val="40000"/>
                  </a:schemeClr>
                </a:solidFill>
                <a:hlinkClick r:id="rId2" action="ppaction://hlinkfile"/>
              </a:rPr>
              <a:t>Śrīmad Bhāgavatam</a:t>
            </a:r>
            <a:r>
              <a:rPr lang="vi-VN" sz="2800" b="1" u="sng" dirty="0">
                <a:solidFill>
                  <a:schemeClr val="tx2">
                    <a:lumMod val="60000"/>
                    <a:lumOff val="40000"/>
                  </a:schemeClr>
                </a:solidFill>
              </a:rPr>
              <a:t> </a:t>
            </a:r>
            <a:r>
              <a:rPr lang="vi-VN" sz="2800" b="1" u="sng" dirty="0" smtClean="0">
                <a:solidFill>
                  <a:schemeClr val="tx2">
                    <a:lumMod val="60000"/>
                    <a:lumOff val="40000"/>
                  </a:schemeClr>
                </a:solidFill>
              </a:rPr>
              <a:t>1.</a:t>
            </a:r>
            <a:r>
              <a:rPr lang="en-US" sz="2800" b="1" u="sng" dirty="0" smtClean="0">
                <a:solidFill>
                  <a:schemeClr val="tx2">
                    <a:lumMod val="60000"/>
                    <a:lumOff val="40000"/>
                  </a:schemeClr>
                </a:solidFill>
              </a:rPr>
              <a:t>13</a:t>
            </a:r>
            <a:r>
              <a:rPr lang="vi-VN" sz="2800" b="1" u="sng" dirty="0" smtClean="0">
                <a:solidFill>
                  <a:schemeClr val="tx2">
                    <a:lumMod val="60000"/>
                    <a:lumOff val="40000"/>
                  </a:schemeClr>
                </a:solidFill>
              </a:rPr>
              <a:t>.</a:t>
            </a:r>
            <a:r>
              <a:rPr lang="en-US" sz="2800" b="1" u="sng" dirty="0" smtClean="0">
                <a:solidFill>
                  <a:schemeClr val="tx2">
                    <a:lumMod val="60000"/>
                    <a:lumOff val="40000"/>
                  </a:schemeClr>
                </a:solidFill>
              </a:rPr>
              <a:t>17</a:t>
            </a:r>
          </a:p>
          <a:p>
            <a:pPr marL="0" indent="0" algn="ctr">
              <a:buNone/>
            </a:pPr>
            <a:endParaRPr lang="en-US" sz="2800" dirty="0" smtClean="0"/>
          </a:p>
          <a:p>
            <a:pPr marL="0" indent="0" algn="ctr">
              <a:buNone/>
            </a:pPr>
            <a:r>
              <a:rPr lang="vi-VN" sz="2800" dirty="0">
                <a:hlinkClick r:id="rId3" action="ppaction://hlinkfile"/>
              </a:rPr>
              <a:t>evaḿ</a:t>
            </a:r>
            <a:r>
              <a:rPr lang="vi-VN" sz="2800" dirty="0"/>
              <a:t> </a:t>
            </a:r>
            <a:r>
              <a:rPr lang="vi-VN" sz="2800" dirty="0">
                <a:hlinkClick r:id="rId4" action="ppaction://hlinkfile"/>
              </a:rPr>
              <a:t>gṛheṣu</a:t>
            </a:r>
            <a:r>
              <a:rPr lang="vi-VN" sz="2800" dirty="0"/>
              <a:t> </a:t>
            </a:r>
            <a:r>
              <a:rPr lang="vi-VN" sz="2800" dirty="0">
                <a:hlinkClick r:id="rId5" action="ppaction://hlinkfile"/>
              </a:rPr>
              <a:t>saktānāḿ</a:t>
            </a:r>
            <a:endParaRPr lang="vi-VN" sz="2800" dirty="0"/>
          </a:p>
          <a:p>
            <a:pPr marL="0" indent="0" algn="ctr">
              <a:buNone/>
            </a:pPr>
            <a:r>
              <a:rPr lang="vi-VN" sz="2800" dirty="0">
                <a:hlinkClick r:id="rId6" action="ppaction://hlinkfile"/>
              </a:rPr>
              <a:t>pramattānāḿ</a:t>
            </a:r>
            <a:r>
              <a:rPr lang="vi-VN" sz="2800" dirty="0"/>
              <a:t> </a:t>
            </a:r>
            <a:r>
              <a:rPr lang="vi-VN" sz="2800" dirty="0">
                <a:hlinkClick r:id="rId7" action="ppaction://hlinkfile"/>
              </a:rPr>
              <a:t>tad</a:t>
            </a:r>
            <a:r>
              <a:rPr lang="vi-VN" sz="2800" dirty="0"/>
              <a:t>-</a:t>
            </a:r>
            <a:r>
              <a:rPr lang="vi-VN" sz="2800" dirty="0">
                <a:hlinkClick r:id="rId8" action="ppaction://hlinkfile"/>
              </a:rPr>
              <a:t>īhayā</a:t>
            </a:r>
            <a:endParaRPr lang="vi-VN" sz="2800" dirty="0"/>
          </a:p>
          <a:p>
            <a:pPr marL="0" indent="0" algn="ctr">
              <a:buNone/>
            </a:pPr>
            <a:r>
              <a:rPr lang="vi-VN" sz="2800" dirty="0"/>
              <a:t>atyakrāmad </a:t>
            </a:r>
            <a:r>
              <a:rPr lang="vi-VN" sz="2800" dirty="0">
                <a:hlinkClick r:id="rId9" action="ppaction://hlinkfile"/>
              </a:rPr>
              <a:t>avijñātaḥ</a:t>
            </a:r>
            <a:endParaRPr lang="vi-VN" sz="2800" dirty="0"/>
          </a:p>
          <a:p>
            <a:pPr marL="0" indent="0" algn="ctr">
              <a:buNone/>
            </a:pPr>
            <a:r>
              <a:rPr lang="vi-VN" sz="2800" dirty="0">
                <a:hlinkClick r:id="rId10" action="ppaction://hlinkfile"/>
              </a:rPr>
              <a:t>kālaḥ</a:t>
            </a:r>
            <a:r>
              <a:rPr lang="vi-VN" sz="2800" dirty="0"/>
              <a:t> </a:t>
            </a:r>
            <a:r>
              <a:rPr lang="vi-VN" sz="2800" dirty="0">
                <a:hlinkClick r:id="rId11" action="ppaction://hlinkfile"/>
              </a:rPr>
              <a:t>parama</a:t>
            </a:r>
            <a:r>
              <a:rPr lang="vi-VN" sz="2800" dirty="0"/>
              <a:t>-</a:t>
            </a:r>
            <a:r>
              <a:rPr lang="vi-VN" sz="2800" dirty="0">
                <a:hlinkClick r:id="rId12" action="ppaction://hlinkfile"/>
              </a:rPr>
              <a:t>dustaraḥ</a:t>
            </a:r>
            <a:endParaRPr lang="vi-VN" sz="2800" dirty="0"/>
          </a:p>
          <a:p>
            <a:pPr marL="0" indent="0" algn="ctr">
              <a:buNone/>
            </a:pPr>
            <a:endParaRPr lang="en-US" sz="2600" b="1" i="1" u="sng" dirty="0" smtClean="0">
              <a:solidFill>
                <a:schemeClr val="accent3">
                  <a:lumMod val="75000"/>
                </a:schemeClr>
              </a:solidFill>
              <a:effectLst>
                <a:outerShdw blurRad="38100" dist="38100" dir="2700000" algn="tl">
                  <a:srgbClr val="000000">
                    <a:alpha val="43137"/>
                  </a:srgbClr>
                </a:outerShdw>
              </a:effectLst>
            </a:endParaRPr>
          </a:p>
          <a:p>
            <a:pPr marL="0" indent="0" algn="ctr">
              <a:buNone/>
            </a:pPr>
            <a:r>
              <a:rPr lang="en-US" sz="2600" b="1" i="1" u="sng" dirty="0" smtClean="0">
                <a:solidFill>
                  <a:schemeClr val="accent3">
                    <a:lumMod val="75000"/>
                  </a:schemeClr>
                </a:solidFill>
                <a:effectLst>
                  <a:outerShdw blurRad="38100" dist="38100" dir="2700000" algn="tl">
                    <a:srgbClr val="000000">
                      <a:alpha val="43137"/>
                    </a:srgbClr>
                  </a:outerShdw>
                </a:effectLst>
              </a:rPr>
              <a:t>TRANSLATION</a:t>
            </a:r>
          </a:p>
          <a:p>
            <a:pPr marL="0" indent="0" algn="ctr">
              <a:buNone/>
            </a:pPr>
            <a:endParaRPr lang="en-US" sz="2800" dirty="0" smtClean="0"/>
          </a:p>
          <a:p>
            <a:pPr marL="0" indent="0" algn="ctr">
              <a:buNone/>
            </a:pPr>
            <a:r>
              <a:rPr lang="en-US" sz="2800" dirty="0" smtClean="0"/>
              <a:t>Insurmountable, eternal time </a:t>
            </a:r>
            <a:r>
              <a:rPr lang="en-US" sz="2800" dirty="0"/>
              <a:t>imperceptibly </a:t>
            </a:r>
            <a:r>
              <a:rPr lang="en-US" sz="2800" dirty="0" smtClean="0"/>
              <a:t>overcomes </a:t>
            </a:r>
            <a:r>
              <a:rPr lang="en-US" sz="2800" dirty="0" smtClean="0"/>
              <a:t>those who are too much attached to family affairs and are always engrossed in their thought.</a:t>
            </a:r>
            <a:endParaRPr lang="en-US" sz="2800" dirty="0"/>
          </a:p>
        </p:txBody>
      </p:sp>
    </p:spTree>
    <p:extLst>
      <p:ext uri="{BB962C8B-B14F-4D97-AF65-F5344CB8AC3E}">
        <p14:creationId xmlns:p14="http://schemas.microsoft.com/office/powerpoint/2010/main" val="2556680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wipe(down)">
                                      <p:cBhvr>
                                        <p:cTn id="36" dur="580">
                                          <p:stCondLst>
                                            <p:cond delay="0"/>
                                          </p:stCondLst>
                                        </p:cTn>
                                        <p:tgtEl>
                                          <p:spTgt spid="2">
                                            <p:txEl>
                                              <p:pRg st="7" end="7"/>
                                            </p:txEl>
                                          </p:spTgt>
                                        </p:tgtEl>
                                      </p:cBhvr>
                                    </p:animEffect>
                                    <p:anim calcmode="lin" valueType="num">
                                      <p:cBhvr>
                                        <p:cTn id="37"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2">
                                            <p:txEl>
                                              <p:pRg st="7" end="7"/>
                                            </p:txEl>
                                          </p:spTgt>
                                        </p:tgtEl>
                                      </p:cBhvr>
                                      <p:to x="100000" y="60000"/>
                                    </p:animScale>
                                    <p:animScale>
                                      <p:cBhvr>
                                        <p:cTn id="43" dur="166" decel="50000">
                                          <p:stCondLst>
                                            <p:cond delay="676"/>
                                          </p:stCondLst>
                                        </p:cTn>
                                        <p:tgtEl>
                                          <p:spTgt spid="2">
                                            <p:txEl>
                                              <p:pRg st="7" end="7"/>
                                            </p:txEl>
                                          </p:spTgt>
                                        </p:tgtEl>
                                      </p:cBhvr>
                                      <p:to x="100000" y="100000"/>
                                    </p:animScale>
                                    <p:animScale>
                                      <p:cBhvr>
                                        <p:cTn id="44" dur="26">
                                          <p:stCondLst>
                                            <p:cond delay="1312"/>
                                          </p:stCondLst>
                                        </p:cTn>
                                        <p:tgtEl>
                                          <p:spTgt spid="2">
                                            <p:txEl>
                                              <p:pRg st="7" end="7"/>
                                            </p:txEl>
                                          </p:spTgt>
                                        </p:tgtEl>
                                      </p:cBhvr>
                                      <p:to x="100000" y="80000"/>
                                    </p:animScale>
                                    <p:animScale>
                                      <p:cBhvr>
                                        <p:cTn id="45" dur="166" decel="50000">
                                          <p:stCondLst>
                                            <p:cond delay="1338"/>
                                          </p:stCondLst>
                                        </p:cTn>
                                        <p:tgtEl>
                                          <p:spTgt spid="2">
                                            <p:txEl>
                                              <p:pRg st="7" end="7"/>
                                            </p:txEl>
                                          </p:spTgt>
                                        </p:tgtEl>
                                      </p:cBhvr>
                                      <p:to x="100000" y="100000"/>
                                    </p:animScale>
                                    <p:animScale>
                                      <p:cBhvr>
                                        <p:cTn id="46" dur="26">
                                          <p:stCondLst>
                                            <p:cond delay="1642"/>
                                          </p:stCondLst>
                                        </p:cTn>
                                        <p:tgtEl>
                                          <p:spTgt spid="2">
                                            <p:txEl>
                                              <p:pRg st="7" end="7"/>
                                            </p:txEl>
                                          </p:spTgt>
                                        </p:tgtEl>
                                      </p:cBhvr>
                                      <p:to x="100000" y="90000"/>
                                    </p:animScale>
                                    <p:animScale>
                                      <p:cBhvr>
                                        <p:cTn id="47" dur="166" decel="50000">
                                          <p:stCondLst>
                                            <p:cond delay="1668"/>
                                          </p:stCondLst>
                                        </p:cTn>
                                        <p:tgtEl>
                                          <p:spTgt spid="2">
                                            <p:txEl>
                                              <p:pRg st="7" end="7"/>
                                            </p:txEl>
                                          </p:spTgt>
                                        </p:tgtEl>
                                      </p:cBhvr>
                                      <p:to x="100000" y="100000"/>
                                    </p:animScale>
                                    <p:animScale>
                                      <p:cBhvr>
                                        <p:cTn id="48" dur="26">
                                          <p:stCondLst>
                                            <p:cond delay="1808"/>
                                          </p:stCondLst>
                                        </p:cTn>
                                        <p:tgtEl>
                                          <p:spTgt spid="2">
                                            <p:txEl>
                                              <p:pRg st="7" end="7"/>
                                            </p:txEl>
                                          </p:spTgt>
                                        </p:tgtEl>
                                      </p:cBhvr>
                                      <p:to x="100000" y="95000"/>
                                    </p:animScale>
                                    <p:animScale>
                                      <p:cBhvr>
                                        <p:cTn id="49" dur="166" decel="50000">
                                          <p:stCondLst>
                                            <p:cond delay="1834"/>
                                          </p:stCondLst>
                                        </p:cTn>
                                        <p:tgtEl>
                                          <p:spTgt spid="2">
                                            <p:txEl>
                                              <p:pRg st="7" end="7"/>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Effect transition="in" filter="circle(in)">
                                      <p:cBhvr>
                                        <p:cTn id="54"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 y="76200"/>
            <a:ext cx="8915400" cy="6781800"/>
          </a:xfrm>
        </p:spPr>
        <p:txBody>
          <a:bodyPr/>
          <a:lstStyle/>
          <a:p>
            <a:pPr>
              <a:buFont typeface="Wingdings" pitchFamily="2" charset="2"/>
              <a:buChar char="Ø"/>
            </a:pPr>
            <a:r>
              <a:rPr lang="en-US" sz="2200" dirty="0" smtClean="0"/>
              <a:t>Foolish people, blind to the passing of eternal time, engross insanely in household activities and think as follow.</a:t>
            </a:r>
          </a:p>
          <a:p>
            <a:pPr lvl="1">
              <a:buFont typeface="Wingdings" pitchFamily="2" charset="2"/>
              <a:buChar char="Ø"/>
            </a:pPr>
            <a:r>
              <a:rPr lang="en-US" sz="2200" dirty="0" smtClean="0"/>
              <a:t>"I am now happy; I have everything in order; my bank balance is quite enough; I can now give my children enough estate; I am now successful; the poor beggar </a:t>
            </a:r>
            <a:r>
              <a:rPr lang="en-US" sz="2200" dirty="0" err="1" smtClean="0"/>
              <a:t>sanyāsīs</a:t>
            </a:r>
            <a:r>
              <a:rPr lang="en-US" sz="2200" dirty="0" smtClean="0"/>
              <a:t> depend on God, but they come to beg from me; therefore I am more than the Supreme God.</a:t>
            </a:r>
          </a:p>
          <a:p>
            <a:pPr lvl="1">
              <a:buFont typeface="Wingdings" pitchFamily="2" charset="2"/>
              <a:buChar char="Ø"/>
            </a:pPr>
            <a:r>
              <a:rPr lang="en-US" sz="2200" dirty="0" err="1" smtClean="0"/>
              <a:t>Eg</a:t>
            </a:r>
            <a:r>
              <a:rPr lang="en-US" sz="2200" dirty="0" smtClean="0"/>
              <a:t>: BG 16.13 – 15</a:t>
            </a:r>
          </a:p>
          <a:p>
            <a:pPr>
              <a:buFont typeface="Wingdings" pitchFamily="2" charset="2"/>
              <a:buChar char="Ø"/>
            </a:pPr>
            <a:r>
              <a:rPr lang="en-US" sz="2200" dirty="0" smtClean="0"/>
              <a:t>TIME IS VALUABLE:</a:t>
            </a:r>
          </a:p>
          <a:p>
            <a:pPr lvl="1">
              <a:buFont typeface="Wingdings" pitchFamily="2" charset="2"/>
              <a:buChar char="Ø"/>
            </a:pPr>
            <a:r>
              <a:rPr lang="en-US" sz="2200" dirty="0" smtClean="0"/>
              <a:t>Life’s duration  is measured. No one is able to enhance it even by a second against the scheduled time ordained by the supreme will.</a:t>
            </a:r>
          </a:p>
          <a:p>
            <a:pPr lvl="1">
              <a:buFont typeface="Wingdings" pitchFamily="2" charset="2"/>
              <a:buChar char="Ø"/>
            </a:pPr>
            <a:r>
              <a:rPr lang="en-US" sz="2200" dirty="0" smtClean="0"/>
              <a:t>Such valuable time, should be cautiously spent, cannot be purchased  / replaced by any amount of wealth. </a:t>
            </a:r>
          </a:p>
          <a:p>
            <a:pPr>
              <a:buFont typeface="Wingdings" pitchFamily="2" charset="2"/>
              <a:buChar char="Ø"/>
            </a:pPr>
            <a:r>
              <a:rPr lang="en-US" sz="2200" dirty="0" smtClean="0"/>
              <a:t>Every second  must be used cautiously – To solve the real problems of life.</a:t>
            </a:r>
          </a:p>
          <a:p>
            <a:pPr>
              <a:buFont typeface="Wingdings" pitchFamily="2" charset="2"/>
              <a:buChar char="Ø"/>
            </a:pPr>
            <a:r>
              <a:rPr lang="en-US" sz="2200" dirty="0" smtClean="0"/>
              <a:t>Real Problems of Life – Birth, </a:t>
            </a:r>
            <a:r>
              <a:rPr lang="en-US" sz="2200" dirty="0" err="1" smtClean="0"/>
              <a:t>Oldage</a:t>
            </a:r>
            <a:r>
              <a:rPr lang="en-US" sz="2200" dirty="0" smtClean="0"/>
              <a:t>, Disease &amp; Death – Repeating in 8.4 million different species of life.</a:t>
            </a:r>
          </a:p>
          <a:p>
            <a:pPr>
              <a:buFont typeface="Wingdings" pitchFamily="2" charset="2"/>
              <a:buChar char="Ø"/>
            </a:pPr>
            <a:r>
              <a:rPr lang="en-US" sz="2200" dirty="0" smtClean="0"/>
              <a:t>Cause of suffering – Material body </a:t>
            </a:r>
          </a:p>
          <a:p>
            <a:pPr>
              <a:buFont typeface="Wingdings" pitchFamily="2" charset="2"/>
              <a:buChar char="Ø"/>
            </a:pPr>
            <a:r>
              <a:rPr lang="en-US" sz="2200" dirty="0" smtClean="0"/>
              <a:t>The living being is eternal - He is never born, nor does he ever die.</a:t>
            </a:r>
          </a:p>
          <a:p>
            <a:pPr lvl="1">
              <a:buFont typeface="Wingdings" pitchFamily="2" charset="2"/>
              <a:buChar char="Ø"/>
            </a:pPr>
            <a:endParaRPr lang="en-US" sz="2200" dirty="0"/>
          </a:p>
        </p:txBody>
      </p:sp>
    </p:spTree>
    <p:extLst>
      <p:ext uri="{BB962C8B-B14F-4D97-AF65-F5344CB8AC3E}">
        <p14:creationId xmlns:p14="http://schemas.microsoft.com/office/powerpoint/2010/main" val="1049757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 y="76200"/>
            <a:ext cx="8991600" cy="6781800"/>
          </a:xfrm>
        </p:spPr>
        <p:txBody>
          <a:bodyPr/>
          <a:lstStyle/>
          <a:p>
            <a:pPr>
              <a:buFont typeface="Wingdings" pitchFamily="2" charset="2"/>
              <a:buChar char="Ø"/>
            </a:pPr>
            <a:r>
              <a:rPr lang="en-US" sz="2800" dirty="0" smtClean="0"/>
              <a:t>What is illusion and who are subjected to it?</a:t>
            </a:r>
          </a:p>
          <a:p>
            <a:pPr lvl="1">
              <a:buFont typeface="Wingdings" pitchFamily="2" charset="2"/>
              <a:buChar char="Ø"/>
            </a:pPr>
            <a:r>
              <a:rPr lang="en-US" sz="2400" dirty="0" smtClean="0"/>
              <a:t>To not know, that eternal time is passing away imperceptibly.</a:t>
            </a:r>
          </a:p>
          <a:p>
            <a:pPr lvl="1">
              <a:buFont typeface="Wingdings" pitchFamily="2" charset="2"/>
              <a:buChar char="Ø"/>
            </a:pPr>
            <a:r>
              <a:rPr lang="en-US" sz="2400" dirty="0" smtClean="0"/>
              <a:t>To not know, that eternal time is insurmountable.</a:t>
            </a:r>
          </a:p>
          <a:p>
            <a:pPr lvl="1">
              <a:buFont typeface="Wingdings" pitchFamily="2" charset="2"/>
              <a:buChar char="Ø"/>
            </a:pPr>
            <a:r>
              <a:rPr lang="en-US" sz="2400" dirty="0" smtClean="0"/>
              <a:t>To now know, their duration of life is diminishing every second.</a:t>
            </a:r>
          </a:p>
          <a:p>
            <a:pPr lvl="1">
              <a:buFont typeface="Wingdings" pitchFamily="2" charset="2"/>
              <a:buChar char="Ø"/>
            </a:pPr>
            <a:r>
              <a:rPr lang="en-US" sz="2400" dirty="0" smtClean="0"/>
              <a:t>Unaware of the above mentioned, foolish people become </a:t>
            </a:r>
            <a:r>
              <a:rPr lang="en-US" sz="2400" dirty="0" err="1" smtClean="0"/>
              <a:t>tomuch</a:t>
            </a:r>
            <a:r>
              <a:rPr lang="en-US" sz="2400" dirty="0" smtClean="0"/>
              <a:t> attached &amp; engrossed in temporary family affairs.</a:t>
            </a:r>
          </a:p>
          <a:p>
            <a:pPr lvl="1">
              <a:buFont typeface="Wingdings" pitchFamily="2" charset="2"/>
              <a:buChar char="Ø"/>
            </a:pPr>
            <a:r>
              <a:rPr lang="en-US" sz="2400" dirty="0" smtClean="0"/>
              <a:t>Hence, they will not be </a:t>
            </a:r>
            <a:r>
              <a:rPr lang="en-US" sz="2400" dirty="0"/>
              <a:t>being able to solve the Real big problems of life – Birth, </a:t>
            </a:r>
            <a:r>
              <a:rPr lang="en-US" sz="2400" dirty="0" err="1" smtClean="0"/>
              <a:t>diseace</a:t>
            </a:r>
            <a:r>
              <a:rPr lang="en-US" sz="2400" dirty="0" smtClean="0"/>
              <a:t>, </a:t>
            </a:r>
            <a:r>
              <a:rPr lang="en-US" sz="2400" dirty="0" err="1" smtClean="0"/>
              <a:t>oldage</a:t>
            </a:r>
            <a:r>
              <a:rPr lang="en-US" sz="2400" dirty="0" smtClean="0"/>
              <a:t> &amp; death.</a:t>
            </a:r>
            <a:endParaRPr lang="en-US" sz="2400" dirty="0"/>
          </a:p>
          <a:p>
            <a:pPr>
              <a:buFont typeface="Wingdings" pitchFamily="2" charset="2"/>
              <a:buChar char="Ø"/>
            </a:pPr>
            <a:r>
              <a:rPr lang="en-US" sz="2800" dirty="0" smtClean="0"/>
              <a:t>How can one get out of the illusion?</a:t>
            </a:r>
          </a:p>
          <a:p>
            <a:pPr lvl="1">
              <a:buFont typeface="Wingdings" pitchFamily="2" charset="2"/>
              <a:buChar char="Ø"/>
            </a:pPr>
            <a:r>
              <a:rPr lang="en-US" sz="2400" dirty="0" smtClean="0"/>
              <a:t>By awakening oneself into the devotional service of the Lord.</a:t>
            </a:r>
          </a:p>
          <a:p>
            <a:pPr lvl="1">
              <a:buFont typeface="Wingdings" pitchFamily="2" charset="2"/>
              <a:buChar char="Ø"/>
            </a:pPr>
            <a:r>
              <a:rPr lang="en-US" sz="2400" dirty="0" err="1" smtClean="0">
                <a:hlinkClick r:id="rId2" action="ppaction://hlinkfile"/>
              </a:rPr>
              <a:t>Yudhiṣṭhira</a:t>
            </a:r>
            <a:r>
              <a:rPr lang="en-US" sz="2400" dirty="0" smtClean="0"/>
              <a:t> </a:t>
            </a:r>
            <a:r>
              <a:rPr lang="en-US" sz="2400" dirty="0" err="1" smtClean="0">
                <a:hlinkClick r:id="rId3" action="ppaction://hlinkfile"/>
              </a:rPr>
              <a:t>Mahārāja</a:t>
            </a:r>
            <a:r>
              <a:rPr lang="en-US" sz="2400" dirty="0" smtClean="0"/>
              <a:t> and his brothers (</a:t>
            </a:r>
            <a:r>
              <a:rPr lang="en-US" sz="2400" dirty="0" err="1" smtClean="0"/>
              <a:t>Pāṇḍavas</a:t>
            </a:r>
            <a:r>
              <a:rPr lang="en-US" sz="2400" dirty="0" smtClean="0"/>
              <a:t>) are fully fixed in the service of the Lord </a:t>
            </a:r>
            <a:r>
              <a:rPr lang="en-US" sz="2400" dirty="0" err="1" smtClean="0">
                <a:hlinkClick r:id="rId4" action="ppaction://hlinkfile"/>
              </a:rPr>
              <a:t>Mukunda</a:t>
            </a:r>
            <a:r>
              <a:rPr lang="en-US" sz="2400" dirty="0" smtClean="0"/>
              <a:t> (The Lord, who can award salvation).</a:t>
            </a:r>
          </a:p>
          <a:p>
            <a:pPr lvl="1">
              <a:buFont typeface="Wingdings" pitchFamily="2" charset="2"/>
              <a:buChar char="Ø"/>
            </a:pPr>
            <a:r>
              <a:rPr lang="en-US" sz="2400" dirty="0"/>
              <a:t>By knowing, that every living being is eternal.</a:t>
            </a:r>
          </a:p>
          <a:p>
            <a:pPr marL="457200" lvl="1" indent="0">
              <a:buNone/>
            </a:pPr>
            <a:endParaRPr lang="en-US" sz="2400" dirty="0" smtClean="0"/>
          </a:p>
        </p:txBody>
      </p:sp>
    </p:spTree>
    <p:extLst>
      <p:ext uri="{BB962C8B-B14F-4D97-AF65-F5344CB8AC3E}">
        <p14:creationId xmlns:p14="http://schemas.microsoft.com/office/powerpoint/2010/main" val="147023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 y="76200"/>
            <a:ext cx="8991600" cy="6781800"/>
          </a:xfrm>
        </p:spPr>
        <p:txBody>
          <a:bodyPr/>
          <a:lstStyle/>
          <a:p>
            <a:pPr lvl="1">
              <a:buFont typeface="Wingdings" pitchFamily="2" charset="2"/>
              <a:buChar char="Ø"/>
            </a:pPr>
            <a:r>
              <a:rPr lang="en-US" sz="2300" dirty="0" smtClean="0">
                <a:latin typeface="+mj-lt"/>
              </a:rPr>
              <a:t>By knowing, that one c</a:t>
            </a:r>
            <a:r>
              <a:rPr lang="en-US" sz="2300" dirty="0" smtClean="0">
                <a:latin typeface="+mj-lt"/>
              </a:rPr>
              <a:t>an be happy only in the eternal abode of God, from which no one returns to this region of repeated birth &amp; death.</a:t>
            </a:r>
          </a:p>
          <a:p>
            <a:pPr lvl="1">
              <a:buFont typeface="Wingdings" pitchFamily="2" charset="2"/>
              <a:buChar char="Ø"/>
            </a:pPr>
            <a:r>
              <a:rPr lang="en-US" sz="2300" dirty="0" smtClean="0">
                <a:latin typeface="+mj-lt"/>
              </a:rPr>
              <a:t>By knowing, that any material happiness which does not warrant an eternal life is nothing  but illusion for the eternal living being. </a:t>
            </a:r>
          </a:p>
          <a:p>
            <a:pPr lvl="1">
              <a:buFont typeface="Wingdings" pitchFamily="2" charset="2"/>
              <a:buChar char="Ø"/>
            </a:pPr>
            <a:r>
              <a:rPr lang="en-US" sz="2300" dirty="0" smtClean="0">
                <a:latin typeface="+mj-lt"/>
              </a:rPr>
              <a:t>This dispels </a:t>
            </a:r>
            <a:r>
              <a:rPr lang="en-US" sz="2300" dirty="0">
                <a:latin typeface="+mj-lt"/>
              </a:rPr>
              <a:t>the attraction for the illusory happiness of this material world.</a:t>
            </a:r>
          </a:p>
          <a:p>
            <a:pPr lvl="1">
              <a:buFont typeface="Wingdings" pitchFamily="2" charset="2"/>
              <a:buChar char="Ø"/>
            </a:pPr>
            <a:r>
              <a:rPr lang="en-US" sz="2300" dirty="0" smtClean="0">
                <a:latin typeface="+mj-lt"/>
              </a:rPr>
              <a:t>One who understands the above mentioned is factually learned.</a:t>
            </a:r>
          </a:p>
          <a:p>
            <a:pPr lvl="1">
              <a:buFont typeface="Wingdings" pitchFamily="2" charset="2"/>
              <a:buChar char="Ø"/>
            </a:pPr>
            <a:r>
              <a:rPr lang="en-US" sz="2300" dirty="0" smtClean="0">
                <a:latin typeface="+mj-lt"/>
              </a:rPr>
              <a:t>Learned persons - Sacrifice any amount of material happiness.</a:t>
            </a:r>
          </a:p>
          <a:p>
            <a:pPr lvl="1">
              <a:buFont typeface="Wingdings" pitchFamily="2" charset="2"/>
              <a:buChar char="Ø"/>
            </a:pPr>
            <a:r>
              <a:rPr lang="en-US" sz="2300" dirty="0" smtClean="0">
                <a:latin typeface="+mj-lt"/>
              </a:rPr>
              <a:t>To achieve the desired goal, </a:t>
            </a:r>
            <a:r>
              <a:rPr lang="en-US" sz="2300" dirty="0" smtClean="0">
                <a:latin typeface="+mj-lt"/>
                <a:hlinkClick r:id="rId3" action="ppaction://hlinkfile"/>
              </a:rPr>
              <a:t>brahma</a:t>
            </a:r>
            <a:r>
              <a:rPr lang="en-US" sz="2300" dirty="0" smtClean="0">
                <a:latin typeface="+mj-lt"/>
              </a:rPr>
              <a:t>-</a:t>
            </a:r>
            <a:r>
              <a:rPr lang="en-US" sz="2300" dirty="0" err="1" smtClean="0">
                <a:latin typeface="+mj-lt"/>
                <a:hlinkClick r:id="rId4" action="ppaction://hlinkfile"/>
              </a:rPr>
              <a:t>sukham</a:t>
            </a:r>
            <a:r>
              <a:rPr lang="en-US" sz="2300" dirty="0" smtClean="0">
                <a:latin typeface="+mj-lt"/>
              </a:rPr>
              <a:t>, or absolute happiness.</a:t>
            </a:r>
          </a:p>
          <a:p>
            <a:pPr lvl="1">
              <a:buFont typeface="Wingdings" pitchFamily="2" charset="2"/>
              <a:buChar char="Ø"/>
            </a:pPr>
            <a:r>
              <a:rPr lang="en-US" sz="2300" dirty="0" smtClean="0">
                <a:latin typeface="+mj-lt"/>
              </a:rPr>
              <a:t>Real transcendentalists are hungry for this happiness.</a:t>
            </a:r>
          </a:p>
          <a:p>
            <a:pPr lvl="1">
              <a:buFont typeface="Wingdings" pitchFamily="2" charset="2"/>
              <a:buChar char="Ø"/>
            </a:pPr>
            <a:r>
              <a:rPr lang="en-US" sz="2300" dirty="0" smtClean="0">
                <a:latin typeface="+mj-lt"/>
              </a:rPr>
              <a:t>Hungry man - cannot be happy by all comforts of life , minus foodstuff.</a:t>
            </a:r>
          </a:p>
          <a:p>
            <a:pPr lvl="1">
              <a:buFont typeface="Wingdings" pitchFamily="2" charset="2"/>
              <a:buChar char="Ø"/>
            </a:pPr>
            <a:r>
              <a:rPr lang="en-US" sz="2300" dirty="0" smtClean="0">
                <a:latin typeface="+mj-lt"/>
              </a:rPr>
              <a:t>Those who are hungry for eternal absolute happiness -  cannot be satisfied by any amount of material happiness. </a:t>
            </a:r>
          </a:p>
          <a:p>
            <a:pPr lvl="1">
              <a:buFont typeface="Wingdings" pitchFamily="2" charset="2"/>
              <a:buChar char="Ø"/>
            </a:pPr>
            <a:r>
              <a:rPr lang="en-US" sz="2300" dirty="0" smtClean="0">
                <a:latin typeface="+mj-lt"/>
              </a:rPr>
              <a:t>Therefore, the instruction described in this verse cannot be applied to </a:t>
            </a:r>
            <a:r>
              <a:rPr lang="en-US" sz="2300" dirty="0" err="1" smtClean="0">
                <a:latin typeface="+mj-lt"/>
              </a:rPr>
              <a:t>Pandavas</a:t>
            </a:r>
            <a:r>
              <a:rPr lang="en-US" sz="2300" dirty="0" smtClean="0">
                <a:latin typeface="+mj-lt"/>
              </a:rPr>
              <a:t>  or their mother. It was meant for persons like </a:t>
            </a:r>
            <a:r>
              <a:rPr lang="en-US" sz="2300" dirty="0" err="1" smtClean="0">
                <a:latin typeface="+mj-lt"/>
                <a:hlinkClick r:id="rId5" action="ppaction://hlinkfile"/>
              </a:rPr>
              <a:t>Dhṛtarāṣṭra</a:t>
            </a:r>
            <a:r>
              <a:rPr lang="en-US" sz="2300" dirty="0" smtClean="0">
                <a:latin typeface="+mj-lt"/>
              </a:rPr>
              <a:t>, for whom </a:t>
            </a:r>
            <a:r>
              <a:rPr lang="en-US" sz="2300" dirty="0" err="1" smtClean="0">
                <a:latin typeface="+mj-lt"/>
                <a:hlinkClick r:id="rId6" action="ppaction://hlinkfile"/>
              </a:rPr>
              <a:t>Vidura</a:t>
            </a:r>
            <a:r>
              <a:rPr lang="en-US" sz="2300" dirty="0" smtClean="0">
                <a:latin typeface="+mj-lt"/>
              </a:rPr>
              <a:t> came especially to impart lessons.</a:t>
            </a:r>
            <a:endParaRPr lang="en-US" sz="2300" dirty="0">
              <a:latin typeface="+mj-lt"/>
            </a:endParaRPr>
          </a:p>
        </p:txBody>
      </p:sp>
    </p:spTree>
    <p:extLst>
      <p:ext uri="{BB962C8B-B14F-4D97-AF65-F5344CB8AC3E}">
        <p14:creationId xmlns:p14="http://schemas.microsoft.com/office/powerpoint/2010/main" val="2607160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 y="76200"/>
            <a:ext cx="8915400" cy="6705600"/>
          </a:xfrm>
        </p:spPr>
        <p:txBody>
          <a:bodyPr/>
          <a:lstStyle/>
          <a:p>
            <a:pPr>
              <a:buFont typeface="Wingdings" pitchFamily="2" charset="2"/>
              <a:buChar char="Ø"/>
            </a:pPr>
            <a:r>
              <a:rPr lang="en-US" sz="2800" b="1" i="1" u="sng" dirty="0" smtClean="0">
                <a:effectLst>
                  <a:outerShdw blurRad="38100" dist="38100" dir="2700000" algn="tl">
                    <a:srgbClr val="000000">
                      <a:alpha val="43137"/>
                    </a:srgbClr>
                  </a:outerShdw>
                </a:effectLst>
                <a:latin typeface="+mj-lt"/>
              </a:rPr>
              <a:t>Summary</a:t>
            </a:r>
            <a:r>
              <a:rPr lang="en-US" sz="2800" b="1" i="1" u="sng" dirty="0">
                <a:effectLst>
                  <a:outerShdw blurRad="38100" dist="38100" dir="2700000" algn="tl">
                    <a:srgbClr val="000000">
                      <a:alpha val="43137"/>
                    </a:srgbClr>
                  </a:outerShdw>
                </a:effectLst>
                <a:latin typeface="+mj-lt"/>
              </a:rPr>
              <a:t> </a:t>
            </a:r>
            <a:r>
              <a:rPr lang="en-US" sz="2800" b="1" i="1" u="sng" dirty="0" smtClean="0">
                <a:effectLst>
                  <a:outerShdw blurRad="38100" dist="38100" dir="2700000" algn="tl">
                    <a:srgbClr val="000000">
                      <a:alpha val="43137"/>
                    </a:srgbClr>
                  </a:outerShdw>
                </a:effectLst>
                <a:latin typeface="+mj-lt"/>
              </a:rPr>
              <a:t>&amp; Practical Application:</a:t>
            </a:r>
          </a:p>
          <a:p>
            <a:pPr marL="342900" lvl="1" indent="-342900">
              <a:buClr>
                <a:schemeClr val="hlink"/>
              </a:buClr>
              <a:buFont typeface="Wingdings" pitchFamily="2" charset="2"/>
              <a:buChar char="Ø"/>
            </a:pPr>
            <a:r>
              <a:rPr lang="en-US" sz="2200" dirty="0" smtClean="0">
                <a:effectLst>
                  <a:outerShdw blurRad="38100" dist="38100" dir="2700000" algn="tl">
                    <a:srgbClr val="000000">
                      <a:alpha val="43137"/>
                    </a:srgbClr>
                  </a:outerShdw>
                </a:effectLst>
                <a:latin typeface="+mj-lt"/>
              </a:rPr>
              <a:t>The real qualification of a pure devotee - Either at home or away from home - “</a:t>
            </a:r>
            <a:r>
              <a:rPr lang="en-US" sz="2200" dirty="0" smtClean="0">
                <a:solidFill>
                  <a:schemeClr val="bg1">
                    <a:lumMod val="50000"/>
                  </a:schemeClr>
                </a:solidFill>
                <a:effectLst>
                  <a:outerShdw blurRad="38100" dist="38100" dir="2700000" algn="tl">
                    <a:srgbClr val="000000">
                      <a:alpha val="43137"/>
                    </a:srgbClr>
                  </a:outerShdw>
                </a:effectLst>
                <a:latin typeface="+mj-lt"/>
              </a:rPr>
              <a:t>Always Rapt in the thought of  </a:t>
            </a:r>
            <a:r>
              <a:rPr lang="en-US" sz="2200" dirty="0" err="1" smtClean="0">
                <a:solidFill>
                  <a:schemeClr val="bg1">
                    <a:lumMod val="50000"/>
                  </a:schemeClr>
                </a:solidFill>
                <a:effectLst>
                  <a:outerShdw blurRad="38100" dist="38100" dir="2700000" algn="tl">
                    <a:srgbClr val="000000">
                      <a:alpha val="43137"/>
                    </a:srgbClr>
                  </a:outerShdw>
                </a:effectLst>
                <a:latin typeface="+mj-lt"/>
                <a:hlinkClick r:id="rId2" action="ppaction://hlinkfile"/>
              </a:rPr>
              <a:t>Kṛṣṇa</a:t>
            </a:r>
            <a:r>
              <a:rPr lang="en-US" sz="2200" dirty="0" smtClean="0">
                <a:solidFill>
                  <a:schemeClr val="bg1">
                    <a:lumMod val="50000"/>
                  </a:schemeClr>
                </a:solidFill>
                <a:effectLst>
                  <a:outerShdw blurRad="38100" dist="38100" dir="2700000" algn="tl">
                    <a:srgbClr val="000000">
                      <a:alpha val="43137"/>
                    </a:srgbClr>
                  </a:outerShdw>
                </a:effectLst>
                <a:latin typeface="+mj-lt"/>
              </a:rPr>
              <a:t> -  FAVORABLY</a:t>
            </a:r>
            <a:r>
              <a:rPr lang="en-US" sz="2200" dirty="0" smtClean="0">
                <a:effectLst>
                  <a:outerShdw blurRad="38100" dist="38100" dir="2700000" algn="tl">
                    <a:srgbClr val="000000">
                      <a:alpha val="43137"/>
                    </a:srgbClr>
                  </a:outerShdw>
                </a:effectLst>
                <a:latin typeface="+mj-lt"/>
              </a:rPr>
              <a:t>” - </a:t>
            </a:r>
            <a:r>
              <a:rPr lang="vi-VN" sz="2200" dirty="0" smtClean="0">
                <a:effectLst>
                  <a:outerShdw blurRad="38100" dist="38100" dir="2700000" algn="tl">
                    <a:srgbClr val="000000">
                      <a:alpha val="43137"/>
                    </a:srgbClr>
                  </a:outerShdw>
                </a:effectLst>
                <a:latin typeface="+mj-lt"/>
                <a:hlinkClick r:id="rId2" action="ppaction://hlinkfile"/>
              </a:rPr>
              <a:t>kṛṣṇa</a:t>
            </a:r>
            <a:r>
              <a:rPr lang="vi-VN" sz="2200" dirty="0" smtClean="0">
                <a:effectLst>
                  <a:outerShdw blurRad="38100" dist="38100" dir="2700000" algn="tl">
                    <a:srgbClr val="000000">
                      <a:alpha val="43137"/>
                    </a:srgbClr>
                  </a:outerShdw>
                </a:effectLst>
                <a:latin typeface="+mj-lt"/>
              </a:rPr>
              <a:t>-</a:t>
            </a:r>
            <a:r>
              <a:rPr lang="vi-VN" sz="2200" dirty="0" smtClean="0">
                <a:effectLst>
                  <a:outerShdw blurRad="38100" dist="38100" dir="2700000" algn="tl">
                    <a:srgbClr val="000000">
                      <a:alpha val="43137"/>
                    </a:srgbClr>
                  </a:outerShdw>
                </a:effectLst>
                <a:latin typeface="+mj-lt"/>
                <a:hlinkClick r:id="rId3" action="ppaction://hlinkfile"/>
              </a:rPr>
              <a:t>devatāḥ</a:t>
            </a:r>
            <a:endParaRPr lang="en-US" sz="2200" dirty="0" smtClean="0">
              <a:effectLst>
                <a:outerShdw blurRad="38100" dist="38100" dir="2700000" algn="tl">
                  <a:srgbClr val="000000">
                    <a:alpha val="43137"/>
                  </a:srgbClr>
                </a:outerShdw>
              </a:effectLst>
              <a:latin typeface="+mj-lt"/>
            </a:endParaRPr>
          </a:p>
          <a:p>
            <a:pPr>
              <a:buFont typeface="Wingdings" pitchFamily="2" charset="2"/>
              <a:buChar char="Ø"/>
            </a:pPr>
            <a:r>
              <a:rPr lang="en-US" sz="2600" b="1" i="1" u="sng" dirty="0" smtClean="0">
                <a:solidFill>
                  <a:schemeClr val="tx2">
                    <a:lumMod val="60000"/>
                    <a:lumOff val="40000"/>
                  </a:schemeClr>
                </a:solidFill>
                <a:effectLst>
                  <a:outerShdw blurRad="38100" dist="38100" dir="2700000" algn="tl">
                    <a:srgbClr val="000000">
                      <a:alpha val="43137"/>
                    </a:srgbClr>
                  </a:outerShdw>
                </a:effectLst>
                <a:latin typeface="+mj-lt"/>
              </a:rPr>
              <a:t>Qualities of a Sadhu :</a:t>
            </a:r>
          </a:p>
          <a:p>
            <a:pPr lvl="1">
              <a:buFont typeface="Wingdings" pitchFamily="2" charset="2"/>
              <a:buChar char="Ø"/>
            </a:pPr>
            <a:r>
              <a:rPr lang="en-US" sz="2000" dirty="0" smtClean="0">
                <a:effectLst>
                  <a:outerShdw blurRad="38100" dist="38100" dir="2700000" algn="tl">
                    <a:srgbClr val="000000">
                      <a:alpha val="43137"/>
                    </a:srgbClr>
                  </a:outerShdw>
                </a:effectLst>
                <a:latin typeface="+mj-lt"/>
              </a:rPr>
              <a:t>Very sensitive to the feelings of others. </a:t>
            </a:r>
          </a:p>
          <a:p>
            <a:pPr lvl="1">
              <a:buFont typeface="Wingdings" pitchFamily="2" charset="2"/>
              <a:buChar char="Ø"/>
            </a:pPr>
            <a:r>
              <a:rPr lang="en-US" sz="2000" dirty="0" smtClean="0">
                <a:effectLst>
                  <a:outerShdw blurRad="38100" dist="38100" dir="2700000" algn="tl">
                    <a:srgbClr val="000000">
                      <a:alpha val="43137"/>
                    </a:srgbClr>
                  </a:outerShdw>
                </a:effectLst>
                <a:latin typeface="+mj-lt"/>
              </a:rPr>
              <a:t>Always checks &amp; carefully uses the words / deeds so as not to cause any pain to others in any circumstances. </a:t>
            </a:r>
          </a:p>
          <a:p>
            <a:pPr lvl="1">
              <a:buFont typeface="Wingdings" pitchFamily="2" charset="2"/>
              <a:buChar char="Ø"/>
            </a:pPr>
            <a:r>
              <a:rPr lang="en-US" sz="2000" dirty="0" smtClean="0">
                <a:effectLst>
                  <a:outerShdw blurRad="38100" dist="38100" dir="2700000" algn="tl">
                    <a:srgbClr val="000000">
                      <a:alpha val="43137"/>
                    </a:srgbClr>
                  </a:outerShdw>
                </a:effectLst>
                <a:latin typeface="+mj-lt"/>
              </a:rPr>
              <a:t>It’s not about what / how I feel, it’s about how others feel or  be affected with. </a:t>
            </a:r>
          </a:p>
          <a:p>
            <a:pPr lvl="1">
              <a:buFont typeface="Wingdings" pitchFamily="2" charset="2"/>
              <a:buChar char="Ø"/>
            </a:pPr>
            <a:r>
              <a:rPr lang="en-US" sz="2000" dirty="0" smtClean="0">
                <a:effectLst>
                  <a:outerShdw blurRad="38100" dist="38100" dir="2700000" algn="tl">
                    <a:srgbClr val="000000">
                      <a:alpha val="43137"/>
                    </a:srgbClr>
                  </a:outerShdw>
                </a:effectLst>
                <a:latin typeface="+mj-lt"/>
              </a:rPr>
              <a:t>Code of life - Always considering the welfare of others</a:t>
            </a:r>
          </a:p>
          <a:p>
            <a:pPr lvl="1">
              <a:buFont typeface="Wingdings" pitchFamily="2" charset="2"/>
              <a:buChar char="Ø"/>
            </a:pPr>
            <a:r>
              <a:rPr lang="en-US" sz="2000" dirty="0" smtClean="0">
                <a:effectLst>
                  <a:outerShdw blurRad="38100" dist="38100" dir="2700000" algn="tl">
                    <a:srgbClr val="000000">
                      <a:alpha val="43137"/>
                    </a:srgbClr>
                  </a:outerShdw>
                </a:effectLst>
                <a:latin typeface="+mj-lt"/>
              </a:rPr>
              <a:t>Everything they do is for the up-</a:t>
            </a:r>
            <a:r>
              <a:rPr lang="en-US" sz="2000" dirty="0" err="1" smtClean="0">
                <a:effectLst>
                  <a:outerShdw blurRad="38100" dist="38100" dir="2700000" algn="tl">
                    <a:srgbClr val="000000">
                      <a:alpha val="43137"/>
                    </a:srgbClr>
                  </a:outerShdw>
                </a:effectLst>
                <a:latin typeface="+mj-lt"/>
              </a:rPr>
              <a:t>liftment</a:t>
            </a:r>
            <a:r>
              <a:rPr lang="en-US" sz="2000" dirty="0" smtClean="0">
                <a:effectLst>
                  <a:outerShdw blurRad="38100" dist="38100" dir="2700000" algn="tl">
                    <a:srgbClr val="000000">
                      <a:alpha val="43137"/>
                    </a:srgbClr>
                  </a:outerShdw>
                </a:effectLst>
                <a:latin typeface="+mj-lt"/>
              </a:rPr>
              <a:t> of others. If not, dis-engage their senses, like a Tortoise</a:t>
            </a:r>
          </a:p>
          <a:p>
            <a:pPr>
              <a:buFont typeface="Wingdings" pitchFamily="2" charset="2"/>
              <a:buChar char="Ø"/>
            </a:pPr>
            <a:r>
              <a:rPr lang="en-US" sz="2200" u="sng" dirty="0" err="1" smtClean="0">
                <a:effectLst>
                  <a:outerShdw blurRad="38100" dist="38100" dir="2700000" algn="tl">
                    <a:srgbClr val="000000">
                      <a:alpha val="43137"/>
                    </a:srgbClr>
                  </a:outerShdw>
                </a:effectLst>
                <a:latin typeface="+mj-lt"/>
                <a:hlinkClick r:id="rId4"/>
              </a:rPr>
              <a:t>Śrī</a:t>
            </a:r>
            <a:r>
              <a:rPr lang="en-US" sz="2200" dirty="0" smtClean="0">
                <a:effectLst>
                  <a:outerShdw blurRad="38100" dist="38100" dir="2700000" algn="tl">
                    <a:srgbClr val="000000">
                      <a:alpha val="43137"/>
                    </a:srgbClr>
                  </a:outerShdw>
                </a:effectLst>
                <a:latin typeface="+mj-lt"/>
              </a:rPr>
              <a:t> </a:t>
            </a:r>
            <a:r>
              <a:rPr lang="en-US" sz="2200" u="sng" dirty="0" err="1" smtClean="0">
                <a:effectLst>
                  <a:outerShdw blurRad="38100" dist="38100" dir="2700000" algn="tl">
                    <a:srgbClr val="000000">
                      <a:alpha val="43137"/>
                    </a:srgbClr>
                  </a:outerShdw>
                </a:effectLst>
                <a:latin typeface="+mj-lt"/>
                <a:hlinkClick r:id="rId5"/>
              </a:rPr>
              <a:t>Caitanya</a:t>
            </a:r>
            <a:r>
              <a:rPr lang="en-US" sz="2200" dirty="0" smtClean="0">
                <a:effectLst>
                  <a:outerShdw blurRad="38100" dist="38100" dir="2700000" algn="tl">
                    <a:srgbClr val="000000">
                      <a:alpha val="43137"/>
                    </a:srgbClr>
                  </a:outerShdw>
                </a:effectLst>
                <a:latin typeface="+mj-lt"/>
              </a:rPr>
              <a:t> </a:t>
            </a:r>
            <a:r>
              <a:rPr lang="en-US" sz="2200" u="sng" dirty="0" err="1" smtClean="0">
                <a:effectLst>
                  <a:outerShdw blurRad="38100" dist="38100" dir="2700000" algn="tl">
                    <a:srgbClr val="000000">
                      <a:alpha val="43137"/>
                    </a:srgbClr>
                  </a:outerShdw>
                </a:effectLst>
                <a:latin typeface="+mj-lt"/>
                <a:hlinkClick r:id="rId6"/>
              </a:rPr>
              <a:t>Mahāprabhu</a:t>
            </a:r>
            <a:r>
              <a:rPr lang="en-US" sz="2200" dirty="0">
                <a:effectLst>
                  <a:outerShdw blurRad="38100" dist="38100" dir="2700000" algn="tl">
                    <a:srgbClr val="000000">
                      <a:alpha val="43137"/>
                    </a:srgbClr>
                  </a:outerShdw>
                </a:effectLst>
                <a:latin typeface="+mj-lt"/>
              </a:rPr>
              <a:t> </a:t>
            </a:r>
            <a:r>
              <a:rPr lang="en-US" sz="2200" dirty="0" smtClean="0">
                <a:effectLst>
                  <a:outerShdw blurRad="38100" dist="38100" dir="2700000" algn="tl">
                    <a:srgbClr val="000000">
                      <a:alpha val="43137"/>
                    </a:srgbClr>
                  </a:outerShdw>
                </a:effectLst>
                <a:latin typeface="+mj-lt"/>
              </a:rPr>
              <a:t>-</a:t>
            </a:r>
            <a:r>
              <a:rPr lang="en-US" sz="2200" dirty="0" smtClean="0">
                <a:effectLst>
                  <a:outerShdw blurRad="38100" dist="38100" dir="2700000" algn="tl">
                    <a:srgbClr val="000000">
                      <a:alpha val="43137"/>
                    </a:srgbClr>
                  </a:outerShdw>
                </a:effectLst>
                <a:latin typeface="+mj-lt"/>
              </a:rPr>
              <a:t> anyone who is conversant in the transcendental knowledge, irrespective of being a </a:t>
            </a:r>
            <a:r>
              <a:rPr lang="en-US" sz="2200" dirty="0" err="1" smtClean="0">
                <a:effectLst>
                  <a:outerShdw blurRad="38100" dist="38100" dir="2700000" algn="tl">
                    <a:srgbClr val="000000">
                      <a:alpha val="43137"/>
                    </a:srgbClr>
                  </a:outerShdw>
                </a:effectLst>
                <a:latin typeface="+mj-lt"/>
              </a:rPr>
              <a:t>brhaman</a:t>
            </a:r>
            <a:r>
              <a:rPr lang="en-US" sz="2200" dirty="0" smtClean="0">
                <a:effectLst>
                  <a:outerShdw blurRad="38100" dist="38100" dir="2700000" algn="tl">
                    <a:srgbClr val="000000">
                      <a:alpha val="43137"/>
                    </a:srgbClr>
                  </a:outerShdw>
                </a:effectLst>
                <a:latin typeface="+mj-lt"/>
              </a:rPr>
              <a:t>, </a:t>
            </a:r>
            <a:r>
              <a:rPr lang="en-US" sz="2200" dirty="0" err="1" smtClean="0">
                <a:effectLst>
                  <a:outerShdw blurRad="38100" dist="38100" dir="2700000" algn="tl">
                    <a:srgbClr val="000000">
                      <a:alpha val="43137"/>
                    </a:srgbClr>
                  </a:outerShdw>
                </a:effectLst>
                <a:latin typeface="+mj-lt"/>
              </a:rPr>
              <a:t>khastriya</a:t>
            </a:r>
            <a:r>
              <a:rPr lang="en-US" sz="2200" dirty="0" smtClean="0">
                <a:effectLst>
                  <a:outerShdw blurRad="38100" dist="38100" dir="2700000" algn="tl">
                    <a:srgbClr val="000000">
                      <a:alpha val="43137"/>
                    </a:srgbClr>
                  </a:outerShdw>
                </a:effectLst>
                <a:latin typeface="+mj-lt"/>
              </a:rPr>
              <a:t>, </a:t>
            </a:r>
            <a:r>
              <a:rPr lang="en-US" sz="2200" dirty="0" err="1" smtClean="0">
                <a:effectLst>
                  <a:outerShdw blurRad="38100" dist="38100" dir="2700000" algn="tl">
                    <a:srgbClr val="000000">
                      <a:alpha val="43137"/>
                    </a:srgbClr>
                  </a:outerShdw>
                </a:effectLst>
                <a:latin typeface="+mj-lt"/>
              </a:rPr>
              <a:t>vaishya</a:t>
            </a:r>
            <a:r>
              <a:rPr lang="en-US" sz="2200" dirty="0" smtClean="0">
                <a:effectLst>
                  <a:outerShdw blurRad="38100" dist="38100" dir="2700000" algn="tl">
                    <a:srgbClr val="000000">
                      <a:alpha val="43137"/>
                    </a:srgbClr>
                  </a:outerShdw>
                </a:effectLst>
                <a:latin typeface="+mj-lt"/>
              </a:rPr>
              <a:t> or </a:t>
            </a:r>
            <a:r>
              <a:rPr lang="en-US" sz="2200" dirty="0" err="1" smtClean="0">
                <a:effectLst>
                  <a:outerShdw blurRad="38100" dist="38100" dir="2700000" algn="tl">
                    <a:srgbClr val="000000">
                      <a:alpha val="43137"/>
                    </a:srgbClr>
                  </a:outerShdw>
                </a:effectLst>
                <a:latin typeface="+mj-lt"/>
              </a:rPr>
              <a:t>sudra</a:t>
            </a:r>
            <a:r>
              <a:rPr lang="en-US" sz="2200" dirty="0" smtClean="0">
                <a:effectLst>
                  <a:outerShdw blurRad="38100" dist="38100" dir="2700000" algn="tl">
                    <a:srgbClr val="000000">
                      <a:alpha val="43137"/>
                    </a:srgbClr>
                  </a:outerShdw>
                </a:effectLst>
                <a:latin typeface="+mj-lt"/>
              </a:rPr>
              <a:t> is eligible to become a spiritual master.</a:t>
            </a:r>
          </a:p>
          <a:p>
            <a:pPr>
              <a:buFont typeface="Wingdings" pitchFamily="2" charset="2"/>
              <a:buChar char="Ø"/>
            </a:pPr>
            <a:r>
              <a:rPr lang="en-US" sz="2200" dirty="0" smtClean="0">
                <a:effectLst>
                  <a:outerShdw blurRad="38100" dist="38100" dir="2700000" algn="tl">
                    <a:srgbClr val="000000">
                      <a:alpha val="43137"/>
                    </a:srgbClr>
                  </a:outerShdw>
                </a:effectLst>
                <a:latin typeface="+mj-lt"/>
              </a:rPr>
              <a:t>Even if one commits the most abominable action, if he is engaged in devotional service he is to be considered saintly because he is properly situated in his determination. BG – 9.30</a:t>
            </a:r>
          </a:p>
          <a:p>
            <a:pPr lvl="1"/>
            <a:endParaRPr lang="en-US" sz="2200" dirty="0" smtClean="0">
              <a:effectLst>
                <a:outerShdw blurRad="38100" dist="38100" dir="2700000" algn="tl">
                  <a:srgbClr val="000000">
                    <a:alpha val="43137"/>
                  </a:srgbClr>
                </a:outerShdw>
              </a:effectLst>
              <a:latin typeface="+mj-lt"/>
            </a:endParaRPr>
          </a:p>
          <a:p>
            <a:endParaRPr lang="en-US"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1803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858000"/>
          </a:xfrm>
        </p:spPr>
        <p:txBody>
          <a:bodyPr/>
          <a:lstStyle/>
          <a:p>
            <a:pPr>
              <a:buFont typeface="Wingdings" pitchFamily="2" charset="2"/>
              <a:buChar char="Ø"/>
            </a:pPr>
            <a:r>
              <a:rPr lang="en-US" sz="2400" b="1" i="1" u="sng" dirty="0" smtClean="0"/>
              <a:t>Nature of Eternal Time</a:t>
            </a:r>
            <a:r>
              <a:rPr lang="en-US" sz="2400" b="1" i="1" u="sng" dirty="0" smtClean="0"/>
              <a:t>:</a:t>
            </a:r>
          </a:p>
          <a:p>
            <a:pPr lvl="1">
              <a:buFont typeface="Wingdings" pitchFamily="2" charset="2"/>
              <a:buChar char="Ø"/>
            </a:pPr>
            <a:r>
              <a:rPr lang="en-US" sz="2000" dirty="0" smtClean="0"/>
              <a:t>Eternal time is Insurmountable - No one can surpass it. </a:t>
            </a:r>
          </a:p>
          <a:p>
            <a:pPr lvl="1">
              <a:buFont typeface="Wingdings" pitchFamily="2" charset="2"/>
              <a:buChar char="Ø"/>
            </a:pPr>
            <a:r>
              <a:rPr lang="en-US" sz="2000" dirty="0" smtClean="0"/>
              <a:t>Eternal time imperceptibly (</a:t>
            </a:r>
            <a:r>
              <a:rPr lang="en-US" sz="2000" dirty="0" err="1" smtClean="0"/>
              <a:t>Unnoticebly</a:t>
            </a:r>
            <a:r>
              <a:rPr lang="en-US" sz="2000" dirty="0" smtClean="0"/>
              <a:t>) overcomes </a:t>
            </a:r>
            <a:r>
              <a:rPr lang="en-US" sz="2000" dirty="0" smtClean="0"/>
              <a:t>those who are </a:t>
            </a:r>
            <a:r>
              <a:rPr lang="en-US" sz="2000" dirty="0"/>
              <a:t>too much attached to family </a:t>
            </a:r>
            <a:r>
              <a:rPr lang="en-US" sz="2000" dirty="0" smtClean="0"/>
              <a:t>affairs.</a:t>
            </a:r>
            <a:endParaRPr lang="en-US" sz="2000" dirty="0" smtClean="0"/>
          </a:p>
          <a:p>
            <a:pPr>
              <a:buFont typeface="Wingdings" pitchFamily="2" charset="2"/>
              <a:buChar char="Ø"/>
            </a:pPr>
            <a:r>
              <a:rPr lang="en-US" sz="2400" b="1" i="1" u="sng" dirty="0" smtClean="0"/>
              <a:t>What </a:t>
            </a:r>
            <a:r>
              <a:rPr lang="en-US" sz="2400" b="1" i="1" u="sng" dirty="0"/>
              <a:t>is illusion and who are subjected to it</a:t>
            </a:r>
            <a:r>
              <a:rPr lang="en-US" sz="2400" b="1" i="1" u="sng" dirty="0" smtClean="0"/>
              <a:t>?</a:t>
            </a:r>
          </a:p>
          <a:p>
            <a:pPr lvl="1">
              <a:buFont typeface="Wingdings" pitchFamily="2" charset="2"/>
              <a:buChar char="Ø"/>
            </a:pPr>
            <a:r>
              <a:rPr lang="en-US" sz="2000" dirty="0" smtClean="0"/>
              <a:t>To </a:t>
            </a:r>
            <a:r>
              <a:rPr lang="en-US" sz="2000" dirty="0"/>
              <a:t>not know, that eternal time is </a:t>
            </a:r>
            <a:r>
              <a:rPr lang="en-US" sz="2000" dirty="0" smtClean="0"/>
              <a:t>insurmountable &amp; imperceptibly passing away</a:t>
            </a:r>
            <a:endParaRPr lang="en-US" sz="2000" dirty="0"/>
          </a:p>
          <a:p>
            <a:pPr lvl="1">
              <a:buFont typeface="Wingdings" pitchFamily="2" charset="2"/>
              <a:buChar char="Ø"/>
            </a:pPr>
            <a:r>
              <a:rPr lang="en-US" sz="2000" dirty="0"/>
              <a:t>To now know, </a:t>
            </a:r>
            <a:r>
              <a:rPr lang="en-US" sz="2000" dirty="0" smtClean="0"/>
              <a:t>that their </a:t>
            </a:r>
            <a:r>
              <a:rPr lang="en-US" sz="2000" dirty="0"/>
              <a:t>duration of life is diminishing every second.</a:t>
            </a:r>
          </a:p>
          <a:p>
            <a:pPr lvl="1">
              <a:buFont typeface="Wingdings" pitchFamily="2" charset="2"/>
              <a:buChar char="Ø"/>
            </a:pPr>
            <a:r>
              <a:rPr lang="en-US" sz="2000" dirty="0" smtClean="0"/>
              <a:t>Unaware </a:t>
            </a:r>
            <a:r>
              <a:rPr lang="en-US" sz="2000" dirty="0"/>
              <a:t>of the above mentioned, foolish people become </a:t>
            </a:r>
            <a:r>
              <a:rPr lang="en-US" sz="2000" dirty="0" smtClean="0"/>
              <a:t>too much attached and engrossed </a:t>
            </a:r>
            <a:r>
              <a:rPr lang="en-US" sz="2000" dirty="0"/>
              <a:t>in temporary family </a:t>
            </a:r>
            <a:r>
              <a:rPr lang="en-US" sz="2000" dirty="0" smtClean="0"/>
              <a:t>affairs. </a:t>
            </a:r>
            <a:r>
              <a:rPr lang="en-US" sz="2000" dirty="0" smtClean="0"/>
              <a:t>Hence</a:t>
            </a:r>
            <a:r>
              <a:rPr lang="en-US" sz="2000" dirty="0" smtClean="0"/>
              <a:t>, they cannot </a:t>
            </a:r>
            <a:r>
              <a:rPr lang="en-US" sz="2000" dirty="0"/>
              <a:t>solve the </a:t>
            </a:r>
            <a:r>
              <a:rPr lang="en-US" sz="2000" dirty="0" smtClean="0"/>
              <a:t>Real </a:t>
            </a:r>
            <a:r>
              <a:rPr lang="en-US" sz="2000" dirty="0" smtClean="0"/>
              <a:t>problem </a:t>
            </a:r>
            <a:r>
              <a:rPr lang="en-US" sz="2000" dirty="0"/>
              <a:t>of </a:t>
            </a:r>
            <a:r>
              <a:rPr lang="en-US" sz="2000" dirty="0" smtClean="0"/>
              <a:t>life - </a:t>
            </a:r>
            <a:r>
              <a:rPr lang="en-US" sz="2000" dirty="0"/>
              <a:t>Birth, </a:t>
            </a:r>
            <a:r>
              <a:rPr lang="en-US" sz="2000" dirty="0" smtClean="0"/>
              <a:t>disease, </a:t>
            </a:r>
            <a:r>
              <a:rPr lang="en-US" sz="2000" dirty="0" err="1" smtClean="0"/>
              <a:t>oldage</a:t>
            </a:r>
            <a:r>
              <a:rPr lang="en-US" sz="2000" dirty="0" smtClean="0"/>
              <a:t> &amp; death.</a:t>
            </a:r>
          </a:p>
          <a:p>
            <a:pPr>
              <a:buFont typeface="Wingdings" pitchFamily="2" charset="2"/>
              <a:buChar char="Ø"/>
            </a:pPr>
            <a:r>
              <a:rPr lang="en-US" sz="2400" b="1" i="1" u="sng" dirty="0" smtClean="0">
                <a:solidFill>
                  <a:schemeClr val="tx2">
                    <a:lumMod val="60000"/>
                    <a:lumOff val="40000"/>
                  </a:schemeClr>
                </a:solidFill>
                <a:effectLst>
                  <a:outerShdw blurRad="38100" dist="38100" dir="2700000" algn="tl">
                    <a:srgbClr val="000000">
                      <a:alpha val="43137"/>
                    </a:srgbClr>
                  </a:outerShdw>
                </a:effectLst>
              </a:rPr>
              <a:t>How can one get out of the illusion?</a:t>
            </a:r>
          </a:p>
          <a:p>
            <a:pPr lvl="1">
              <a:buFont typeface="Wingdings" pitchFamily="2" charset="2"/>
              <a:buChar char="Ø"/>
            </a:pPr>
            <a:r>
              <a:rPr lang="en-US" sz="2000" dirty="0" smtClean="0"/>
              <a:t>By </a:t>
            </a:r>
            <a:r>
              <a:rPr lang="en-US" sz="2000" dirty="0"/>
              <a:t>awakening </a:t>
            </a:r>
            <a:r>
              <a:rPr lang="en-US" sz="2000" dirty="0" smtClean="0"/>
              <a:t>oneself  </a:t>
            </a:r>
            <a:r>
              <a:rPr lang="en-US" sz="2000" dirty="0" smtClean="0"/>
              <a:t>to </a:t>
            </a:r>
            <a:r>
              <a:rPr lang="en-US" sz="2000" dirty="0"/>
              <a:t>the devotional service of the </a:t>
            </a:r>
            <a:r>
              <a:rPr lang="en-US" sz="2000" dirty="0" smtClean="0"/>
              <a:t>Lord </a:t>
            </a:r>
            <a:r>
              <a:rPr lang="en-US" sz="2000" dirty="0" smtClean="0"/>
              <a:t>unconditionally</a:t>
            </a:r>
            <a:r>
              <a:rPr lang="en-US" sz="2000" dirty="0" smtClean="0"/>
              <a:t>.</a:t>
            </a:r>
            <a:endParaRPr lang="en-US" sz="2000" dirty="0"/>
          </a:p>
          <a:p>
            <a:pPr lvl="1">
              <a:buFont typeface="Wingdings" pitchFamily="2" charset="2"/>
              <a:buChar char="Ø"/>
            </a:pPr>
            <a:r>
              <a:rPr lang="en-US" sz="2000" dirty="0" smtClean="0"/>
              <a:t>By knowing, </a:t>
            </a:r>
            <a:r>
              <a:rPr lang="en-US" sz="2000" dirty="0"/>
              <a:t>that </a:t>
            </a:r>
            <a:r>
              <a:rPr lang="en-US" sz="2000" dirty="0" smtClean="0"/>
              <a:t>living </a:t>
            </a:r>
            <a:r>
              <a:rPr lang="en-US" sz="2000" dirty="0"/>
              <a:t>being is </a:t>
            </a:r>
            <a:r>
              <a:rPr lang="en-US" sz="2000" dirty="0" smtClean="0"/>
              <a:t>eternal and can </a:t>
            </a:r>
            <a:r>
              <a:rPr lang="en-US" sz="2000" dirty="0" smtClean="0"/>
              <a:t>be </a:t>
            </a:r>
            <a:r>
              <a:rPr lang="en-US" sz="2000" dirty="0"/>
              <a:t>happy only in the </a:t>
            </a:r>
            <a:r>
              <a:rPr lang="en-US" sz="2000" dirty="0" smtClean="0"/>
              <a:t>abode of God, </a:t>
            </a:r>
            <a:r>
              <a:rPr lang="en-US" sz="2000" dirty="0"/>
              <a:t>from which no one returns to this region of repeated birth </a:t>
            </a:r>
            <a:r>
              <a:rPr lang="en-US" sz="2000" dirty="0" smtClean="0"/>
              <a:t>&amp; death.</a:t>
            </a:r>
            <a:endParaRPr lang="en-US" sz="2000" dirty="0"/>
          </a:p>
          <a:p>
            <a:pPr lvl="1">
              <a:buFont typeface="Wingdings" pitchFamily="2" charset="2"/>
              <a:buChar char="Ø"/>
            </a:pPr>
            <a:r>
              <a:rPr lang="en-US" sz="2000" dirty="0"/>
              <a:t>By </a:t>
            </a:r>
            <a:r>
              <a:rPr lang="en-US" sz="2000" dirty="0" smtClean="0"/>
              <a:t>knowing, </a:t>
            </a:r>
            <a:r>
              <a:rPr lang="en-US" sz="2000" dirty="0" smtClean="0"/>
              <a:t>that any </a:t>
            </a:r>
            <a:r>
              <a:rPr lang="en-US" sz="2000" dirty="0"/>
              <a:t>material happiness which does not warrant an eternal life is but illusion for the eternal living being</a:t>
            </a:r>
            <a:r>
              <a:rPr lang="en-US" sz="2000" dirty="0" smtClean="0"/>
              <a:t>.</a:t>
            </a:r>
          </a:p>
          <a:p>
            <a:pPr lvl="1">
              <a:buFont typeface="Wingdings" pitchFamily="2" charset="2"/>
              <a:buChar char="Ø"/>
            </a:pPr>
            <a:r>
              <a:rPr lang="en-US" sz="2000" dirty="0"/>
              <a:t>This dispels the attraction for the illusory happiness of this material world.</a:t>
            </a:r>
          </a:p>
          <a:p>
            <a:pPr lvl="1">
              <a:buFont typeface="Wingdings" pitchFamily="2" charset="2"/>
              <a:buChar char="Ø"/>
            </a:pPr>
            <a:r>
              <a:rPr lang="en-US" sz="2000" dirty="0" smtClean="0"/>
              <a:t>And those </a:t>
            </a:r>
            <a:r>
              <a:rPr lang="en-US" sz="2000" dirty="0"/>
              <a:t>who are hungry for eternal absolute happiness -  cannot be satisfied by any amount of material happiness</a:t>
            </a:r>
            <a:r>
              <a:rPr lang="en-US" sz="2200" dirty="0" smtClean="0"/>
              <a:t>.</a:t>
            </a:r>
          </a:p>
          <a:p>
            <a:pPr lvl="1">
              <a:buFont typeface="Wingdings" pitchFamily="2" charset="2"/>
              <a:buChar char="Ø"/>
            </a:pPr>
            <a:endParaRPr lang="en-US" sz="2200" dirty="0"/>
          </a:p>
          <a:p>
            <a:pPr lvl="1">
              <a:buFont typeface="Wingdings" pitchFamily="2" charset="2"/>
              <a:buChar char="Ø"/>
            </a:pPr>
            <a:endParaRPr lang="en-US" sz="2200" b="1" dirty="0"/>
          </a:p>
          <a:p>
            <a:pPr lvl="1"/>
            <a:endParaRPr lang="en-US" sz="2200" dirty="0" smtClean="0">
              <a:effectLst/>
              <a:latin typeface="+mj-lt"/>
            </a:endParaRPr>
          </a:p>
          <a:p>
            <a:endParaRPr lang="en-US" sz="2400" dirty="0" smtClean="0">
              <a:effectLst/>
            </a:endParaRPr>
          </a:p>
        </p:txBody>
      </p:sp>
    </p:spTree>
    <p:extLst>
      <p:ext uri="{BB962C8B-B14F-4D97-AF65-F5344CB8AC3E}">
        <p14:creationId xmlns:p14="http://schemas.microsoft.com/office/powerpoint/2010/main" val="2522676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Effect transition="in" filter="fade">
                                      <p:cBhvr>
                                        <p:cTn id="84" dur="1000"/>
                                        <p:tgtEl>
                                          <p:spTgt spid="2">
                                            <p:txEl>
                                              <p:pRg st="11" end="11"/>
                                            </p:txEl>
                                          </p:spTgt>
                                        </p:tgtEl>
                                      </p:cBhvr>
                                    </p:animEffect>
                                    <p:anim calcmode="lin" valueType="num">
                                      <p:cBhvr>
                                        <p:cTn id="8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
                                            <p:txEl>
                                              <p:pRg st="12" end="12"/>
                                            </p:txEl>
                                          </p:spTgt>
                                        </p:tgtEl>
                                        <p:attrNameLst>
                                          <p:attrName>style.visibility</p:attrName>
                                        </p:attrNameLst>
                                      </p:cBhvr>
                                      <p:to>
                                        <p:strVal val="visible"/>
                                      </p:to>
                                    </p:set>
                                    <p:animEffect transition="in" filter="fade">
                                      <p:cBhvr>
                                        <p:cTn id="91" dur="1000"/>
                                        <p:tgtEl>
                                          <p:spTgt spid="2">
                                            <p:txEl>
                                              <p:pRg st="12" end="12"/>
                                            </p:txEl>
                                          </p:spTgt>
                                        </p:tgtEl>
                                      </p:cBhvr>
                                    </p:animEffect>
                                    <p:anim calcmode="lin" valueType="num">
                                      <p:cBhvr>
                                        <p:cTn id="9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rabhupada Chan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02023"/>
            <a:ext cx="4563068" cy="577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5"/>
          <p:cNvSpPr>
            <a:spLocks noChangeArrowheads="1"/>
          </p:cNvSpPr>
          <p:nvPr/>
        </p:nvSpPr>
        <p:spPr bwMode="auto">
          <a:xfrm>
            <a:off x="4867868" y="402023"/>
            <a:ext cx="4199932" cy="577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400" dirty="0">
                <a:solidFill>
                  <a:schemeClr val="bg2">
                    <a:lumMod val="40000"/>
                    <a:lumOff val="60000"/>
                  </a:schemeClr>
                </a:solidFill>
                <a:latin typeface="ScaGoudy" pitchFamily="2" charset="0"/>
              </a:rPr>
              <a:t>Based on the teachings of</a:t>
            </a:r>
            <a:br>
              <a:rPr lang="en-US" sz="3400" dirty="0">
                <a:solidFill>
                  <a:schemeClr val="bg2">
                    <a:lumMod val="40000"/>
                    <a:lumOff val="60000"/>
                  </a:schemeClr>
                </a:solidFill>
                <a:latin typeface="ScaGoudy" pitchFamily="2" charset="0"/>
              </a:rPr>
            </a:br>
            <a:r>
              <a:rPr lang="en-US" sz="3400" b="1" dirty="0" smtClean="0">
                <a:solidFill>
                  <a:schemeClr val="bg2">
                    <a:lumMod val="40000"/>
                    <a:lumOff val="60000"/>
                  </a:schemeClr>
                </a:solidFill>
                <a:latin typeface="ScaGoudy" pitchFamily="2" charset="0"/>
              </a:rPr>
              <a:t>His </a:t>
            </a:r>
            <a:r>
              <a:rPr lang="en-US" sz="3400" b="1" dirty="0">
                <a:solidFill>
                  <a:schemeClr val="bg2">
                    <a:lumMod val="40000"/>
                    <a:lumOff val="60000"/>
                  </a:schemeClr>
                </a:solidFill>
                <a:latin typeface="ScaGoudy" pitchFamily="2" charset="0"/>
              </a:rPr>
              <a:t>Divine Grace A.C. </a:t>
            </a:r>
            <a:r>
              <a:rPr lang="en-US" sz="3400" b="1" dirty="0" err="1">
                <a:solidFill>
                  <a:schemeClr val="bg2">
                    <a:lumMod val="40000"/>
                    <a:lumOff val="60000"/>
                  </a:schemeClr>
                </a:solidFill>
                <a:latin typeface="ScaGoudy" pitchFamily="2" charset="0"/>
              </a:rPr>
              <a:t>Bhaktivedanta</a:t>
            </a:r>
            <a:r>
              <a:rPr lang="en-US" sz="3400" b="1" dirty="0">
                <a:solidFill>
                  <a:schemeClr val="bg2">
                    <a:lumMod val="40000"/>
                    <a:lumOff val="60000"/>
                  </a:schemeClr>
                </a:solidFill>
                <a:latin typeface="ScaGoudy" pitchFamily="2" charset="0"/>
              </a:rPr>
              <a:t> Swami </a:t>
            </a:r>
            <a:r>
              <a:rPr lang="en-US" sz="3400" b="1" dirty="0" err="1" smtClean="0">
                <a:solidFill>
                  <a:schemeClr val="bg2">
                    <a:lumMod val="40000"/>
                    <a:lumOff val="60000"/>
                  </a:schemeClr>
                </a:solidFill>
                <a:latin typeface="ScaGoudy" pitchFamily="2" charset="0"/>
              </a:rPr>
              <a:t>Prabhupada</a:t>
            </a:r>
            <a:endParaRPr lang="en-US" sz="3400" b="1" dirty="0" smtClean="0">
              <a:solidFill>
                <a:schemeClr val="bg2">
                  <a:lumMod val="40000"/>
                  <a:lumOff val="60000"/>
                </a:schemeClr>
              </a:solidFill>
              <a:latin typeface="ScaGoudy" pitchFamily="2" charset="0"/>
            </a:endParaRPr>
          </a:p>
          <a:p>
            <a:endParaRPr lang="en-US" sz="3400" b="1" dirty="0" smtClean="0">
              <a:solidFill>
                <a:schemeClr val="bg2">
                  <a:lumMod val="40000"/>
                  <a:lumOff val="60000"/>
                </a:schemeClr>
              </a:solidFill>
              <a:latin typeface="ScaGoudy" pitchFamily="2" charset="0"/>
            </a:endParaRPr>
          </a:p>
          <a:p>
            <a:r>
              <a:rPr lang="en-US" sz="3400" dirty="0" smtClean="0">
                <a:solidFill>
                  <a:schemeClr val="bg2">
                    <a:lumMod val="40000"/>
                    <a:lumOff val="60000"/>
                  </a:schemeClr>
                </a:solidFill>
                <a:latin typeface="ScaGoudy" pitchFamily="2" charset="0"/>
              </a:rPr>
              <a:t>~ Founder </a:t>
            </a:r>
            <a:r>
              <a:rPr lang="en-US" sz="3400" dirty="0" err="1" smtClean="0">
                <a:solidFill>
                  <a:schemeClr val="bg2">
                    <a:lumMod val="40000"/>
                    <a:lumOff val="60000"/>
                  </a:schemeClr>
                </a:solidFill>
                <a:latin typeface="ScaGoudy" pitchFamily="2" charset="0"/>
              </a:rPr>
              <a:t>Acharya</a:t>
            </a:r>
            <a:r>
              <a:rPr lang="en-US" sz="3400" dirty="0" smtClean="0">
                <a:solidFill>
                  <a:schemeClr val="bg2">
                    <a:lumMod val="40000"/>
                    <a:lumOff val="60000"/>
                  </a:schemeClr>
                </a:solidFill>
                <a:latin typeface="ScaGoudy" pitchFamily="2" charset="0"/>
              </a:rPr>
              <a:t> ~ </a:t>
            </a:r>
          </a:p>
          <a:p>
            <a:endParaRPr lang="en-US" sz="3400" b="1" dirty="0" smtClean="0">
              <a:solidFill>
                <a:schemeClr val="bg2">
                  <a:lumMod val="40000"/>
                  <a:lumOff val="60000"/>
                </a:schemeClr>
              </a:solidFill>
              <a:latin typeface="ScaGoudy" pitchFamily="2" charset="0"/>
            </a:endParaRPr>
          </a:p>
          <a:p>
            <a:r>
              <a:rPr lang="en-US" sz="3400" b="1" dirty="0" smtClean="0">
                <a:solidFill>
                  <a:schemeClr val="bg2">
                    <a:lumMod val="40000"/>
                    <a:lumOff val="60000"/>
                  </a:schemeClr>
                </a:solidFill>
                <a:latin typeface="ScaGoudy" pitchFamily="2" charset="0"/>
              </a:rPr>
              <a:t>International </a:t>
            </a:r>
            <a:r>
              <a:rPr lang="en-US" sz="3400" b="1" dirty="0">
                <a:solidFill>
                  <a:schemeClr val="bg2">
                    <a:lumMod val="40000"/>
                    <a:lumOff val="60000"/>
                  </a:schemeClr>
                </a:solidFill>
                <a:latin typeface="ScaGoudy" pitchFamily="2" charset="0"/>
              </a:rPr>
              <a:t>Society </a:t>
            </a:r>
            <a:r>
              <a:rPr lang="en-US" sz="3400" b="1" dirty="0" smtClean="0">
                <a:solidFill>
                  <a:schemeClr val="bg2">
                    <a:lumMod val="40000"/>
                    <a:lumOff val="60000"/>
                  </a:schemeClr>
                </a:solidFill>
                <a:latin typeface="ScaGoudy" pitchFamily="2" charset="0"/>
              </a:rPr>
              <a:t>For </a:t>
            </a:r>
            <a:r>
              <a:rPr lang="en-US" sz="3400" b="1" dirty="0">
                <a:solidFill>
                  <a:schemeClr val="bg2">
                    <a:lumMod val="40000"/>
                    <a:lumOff val="60000"/>
                  </a:schemeClr>
                </a:solidFill>
                <a:latin typeface="ScaGoudy" pitchFamily="2" charset="0"/>
              </a:rPr>
              <a:t>Krishna </a:t>
            </a:r>
            <a:r>
              <a:rPr lang="en-US" sz="4000" b="1" dirty="0">
                <a:solidFill>
                  <a:schemeClr val="bg2">
                    <a:lumMod val="40000"/>
                    <a:lumOff val="60000"/>
                  </a:schemeClr>
                </a:solidFill>
                <a:latin typeface="ScaGoudy" pitchFamily="2" charset="0"/>
              </a:rPr>
              <a:t>Consciousness</a:t>
            </a:r>
          </a:p>
        </p:txBody>
      </p:sp>
    </p:spTree>
    <p:extLst>
      <p:ext uri="{BB962C8B-B14F-4D97-AF65-F5344CB8AC3E}">
        <p14:creationId xmlns:p14="http://schemas.microsoft.com/office/powerpoint/2010/main" val="288020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07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07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p:cTn id="13" dur="10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075">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075">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 calcmode="lin" valueType="num">
                                      <p:cBhvr>
                                        <p:cTn id="19" dur="10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075">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075">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219201"/>
            <a:ext cx="8915400" cy="5257799"/>
          </a:xfrm>
        </p:spPr>
        <p:txBody>
          <a:bodyPr/>
          <a:lstStyle/>
          <a:p>
            <a:pPr>
              <a:buFont typeface="Wingdings" pitchFamily="2" charset="2"/>
              <a:buChar char="Ø"/>
            </a:pPr>
            <a:endParaRPr lang="en-US" sz="3600" dirty="0" smtClean="0">
              <a:effectLst>
                <a:outerShdw blurRad="38100" dist="38100" dir="2700000" algn="tl">
                  <a:srgbClr val="000000">
                    <a:alpha val="43137"/>
                  </a:srgbClr>
                </a:outerShdw>
              </a:effectLst>
              <a:hlinkClick r:id="rId2"/>
            </a:endParaRPr>
          </a:p>
          <a:p>
            <a:pPr>
              <a:buFont typeface="Wingdings" pitchFamily="2" charset="2"/>
              <a:buChar char="Ø"/>
            </a:pPr>
            <a:r>
              <a:rPr lang="en-US" sz="3600" dirty="0" smtClean="0">
                <a:effectLst>
                  <a:outerShdw blurRad="38100" dist="38100" dir="2700000" algn="tl">
                    <a:srgbClr val="000000">
                      <a:alpha val="43137"/>
                    </a:srgbClr>
                  </a:outerShdw>
                </a:effectLst>
                <a:hlinkClick r:id="rId2"/>
              </a:rPr>
              <a:t>http</a:t>
            </a:r>
            <a:r>
              <a:rPr lang="en-US" sz="3600" dirty="0">
                <a:effectLst>
                  <a:outerShdw blurRad="38100" dist="38100" dir="2700000" algn="tl">
                    <a:srgbClr val="000000">
                      <a:alpha val="43137"/>
                    </a:srgbClr>
                  </a:outerShdw>
                </a:effectLst>
                <a:hlinkClick r:id="rId2"/>
              </a:rPr>
              <a:t>://</a:t>
            </a:r>
            <a:r>
              <a:rPr lang="en-US" sz="3600" dirty="0" smtClean="0">
                <a:effectLst>
                  <a:outerShdw blurRad="38100" dist="38100" dir="2700000" algn="tl">
                    <a:srgbClr val="000000">
                      <a:alpha val="43137"/>
                    </a:srgbClr>
                  </a:outerShdw>
                </a:effectLst>
                <a:hlinkClick r:id="rId2"/>
              </a:rPr>
              <a:t>www.prabhupadavani.org</a:t>
            </a:r>
            <a:endParaRPr lang="en-US" sz="3600" dirty="0" smtClean="0">
              <a:effectLst>
                <a:outerShdw blurRad="38100" dist="38100" dir="2700000" algn="tl">
                  <a:srgbClr val="000000">
                    <a:alpha val="43137"/>
                  </a:srgbClr>
                </a:outerShdw>
              </a:effectLst>
            </a:endParaRPr>
          </a:p>
          <a:p>
            <a:pPr>
              <a:buFont typeface="Wingdings" pitchFamily="2" charset="2"/>
              <a:buChar char="Ø"/>
            </a:pPr>
            <a:r>
              <a:rPr lang="en-US" sz="3600" dirty="0">
                <a:effectLst>
                  <a:outerShdw blurRad="38100" dist="38100" dir="2700000" algn="tl">
                    <a:srgbClr val="000000">
                      <a:alpha val="43137"/>
                    </a:srgbClr>
                  </a:outerShdw>
                </a:effectLst>
                <a:hlinkClick r:id="rId3"/>
              </a:rPr>
              <a:t>http://</a:t>
            </a:r>
            <a:r>
              <a:rPr lang="en-US" sz="3600" dirty="0" smtClean="0">
                <a:effectLst>
                  <a:outerShdw blurRad="38100" dist="38100" dir="2700000" algn="tl">
                    <a:srgbClr val="000000">
                      <a:alpha val="43137"/>
                    </a:srgbClr>
                  </a:outerShdw>
                </a:effectLst>
                <a:hlinkClick r:id="rId3"/>
              </a:rPr>
              <a:t>www.romapadaswami.com</a:t>
            </a:r>
            <a:endParaRPr lang="en-US" sz="3600" dirty="0" smtClean="0">
              <a:effectLst>
                <a:outerShdw blurRad="38100" dist="38100" dir="2700000" algn="tl">
                  <a:srgbClr val="000000">
                    <a:alpha val="43137"/>
                  </a:srgbClr>
                </a:outerShdw>
              </a:effectLst>
            </a:endParaRPr>
          </a:p>
          <a:p>
            <a:pPr marL="0" indent="0">
              <a:buNone/>
            </a:pPr>
            <a:endParaRPr lang="en-US" dirty="0"/>
          </a:p>
        </p:txBody>
      </p:sp>
      <p:sp>
        <p:nvSpPr>
          <p:cNvPr id="3" name="Title 1"/>
          <p:cNvSpPr txBox="1">
            <a:spLocks/>
          </p:cNvSpPr>
          <p:nvPr/>
        </p:nvSpPr>
        <p:spPr bwMode="auto">
          <a:xfrm>
            <a:off x="152400" y="228600"/>
            <a:ext cx="6400800"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buNone/>
            </a:pPr>
            <a:r>
              <a:rPr lang="en-US" sz="4800" b="1" i="1" dirty="0">
                <a:solidFill>
                  <a:schemeClr val="tx2">
                    <a:lumMod val="40000"/>
                    <a:lumOff val="60000"/>
                  </a:schemeClr>
                </a:solidFill>
                <a:effectLst>
                  <a:outerShdw blurRad="38100" dist="38100" dir="2700000" algn="tl">
                    <a:srgbClr val="000000">
                      <a:alpha val="43137"/>
                    </a:srgbClr>
                  </a:outerShdw>
                </a:effectLst>
              </a:rPr>
              <a:t>References</a:t>
            </a:r>
          </a:p>
        </p:txBody>
      </p:sp>
    </p:spTree>
    <p:extLst>
      <p:ext uri="{BB962C8B-B14F-4D97-AF65-F5344CB8AC3E}">
        <p14:creationId xmlns:p14="http://schemas.microsoft.com/office/powerpoint/2010/main" val="421760271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Users\pranathv\Pictures\SPsmile.jpg"/>
          <p:cNvPicPr>
            <a:picLocks noGrp="1" noChangeAspect="1" noChangeArrowheads="1"/>
          </p:cNvPicPr>
          <p:nvPr>
            <p:ph/>
          </p:nvPr>
        </p:nvPicPr>
        <p:blipFill>
          <a:blip r:embed="rId2" cstate="print"/>
          <a:srcRect/>
          <a:stretch>
            <a:fillRect/>
          </a:stretch>
        </p:blipFill>
        <p:spPr bwMode="auto">
          <a:xfrm>
            <a:off x="2209800" y="533400"/>
            <a:ext cx="3886200" cy="4811870"/>
          </a:xfrm>
          <a:prstGeom prst="rect">
            <a:avLst/>
          </a:prstGeom>
          <a:noFill/>
        </p:spPr>
      </p:pic>
      <p:sp>
        <p:nvSpPr>
          <p:cNvPr id="4" name="Rectangle 3"/>
          <p:cNvSpPr/>
          <p:nvPr/>
        </p:nvSpPr>
        <p:spPr>
          <a:xfrm>
            <a:off x="762000" y="5636633"/>
            <a:ext cx="8153400" cy="769441"/>
          </a:xfrm>
          <a:prstGeom prst="rect">
            <a:avLst/>
          </a:prstGeom>
        </p:spPr>
        <p:txBody>
          <a:bodyPr wrap="square">
            <a:spAutoFit/>
          </a:bodyPr>
          <a:lstStyle/>
          <a:p>
            <a:r>
              <a:rPr lang="en-US" sz="4400" dirty="0">
                <a:solidFill>
                  <a:schemeClr val="tx2">
                    <a:lumMod val="60000"/>
                    <a:lumOff val="40000"/>
                  </a:schemeClr>
                </a:solidFill>
                <a:effectLst>
                  <a:outerShdw blurRad="38100" dist="38100" dir="2700000" algn="tl">
                    <a:srgbClr val="000000">
                      <a:alpha val="43137"/>
                    </a:srgbClr>
                  </a:outerShdw>
                </a:effectLst>
              </a:rPr>
              <a:t>All glories to </a:t>
            </a:r>
            <a:r>
              <a:rPr lang="en-US" sz="4400" dirty="0" err="1">
                <a:solidFill>
                  <a:schemeClr val="tx2">
                    <a:lumMod val="60000"/>
                    <a:lumOff val="40000"/>
                  </a:schemeClr>
                </a:solidFill>
                <a:effectLst>
                  <a:outerShdw blurRad="38100" dist="38100" dir="2700000" algn="tl">
                    <a:srgbClr val="000000">
                      <a:alpha val="43137"/>
                    </a:srgbClr>
                  </a:outerShdw>
                </a:effectLst>
              </a:rPr>
              <a:t>Srila</a:t>
            </a:r>
            <a:r>
              <a:rPr lang="en-US" sz="4400" dirty="0">
                <a:solidFill>
                  <a:schemeClr val="tx2">
                    <a:lumMod val="60000"/>
                    <a:lumOff val="40000"/>
                  </a:schemeClr>
                </a:solidFill>
                <a:effectLst>
                  <a:outerShdw blurRad="38100" dist="38100" dir="2700000" algn="tl">
                    <a:srgbClr val="000000">
                      <a:alpha val="43137"/>
                    </a:srgbClr>
                  </a:outerShdw>
                </a:effectLst>
              </a:rPr>
              <a:t> </a:t>
            </a:r>
            <a:r>
              <a:rPr lang="en-US" sz="4400" dirty="0" err="1">
                <a:solidFill>
                  <a:schemeClr val="tx2">
                    <a:lumMod val="60000"/>
                    <a:lumOff val="40000"/>
                  </a:schemeClr>
                </a:solidFill>
                <a:effectLst>
                  <a:outerShdw blurRad="38100" dist="38100" dir="2700000" algn="tl">
                    <a:srgbClr val="000000">
                      <a:alpha val="43137"/>
                    </a:srgbClr>
                  </a:outerShdw>
                </a:effectLst>
              </a:rPr>
              <a:t>Prabhupada</a:t>
            </a:r>
            <a:r>
              <a:rPr lang="en-US" sz="4400" dirty="0">
                <a:solidFill>
                  <a:schemeClr val="tx2">
                    <a:lumMod val="60000"/>
                    <a:lumOff val="4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375010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4648200" cy="6096000"/>
          </a:xfrm>
        </p:spPr>
        <p:txBody>
          <a:bodyPr/>
          <a:lstStyle/>
          <a:p>
            <a:r>
              <a:rPr lang="en-US" sz="4800" dirty="0" smtClean="0">
                <a:solidFill>
                  <a:schemeClr val="tx2">
                    <a:lumMod val="60000"/>
                    <a:lumOff val="40000"/>
                  </a:schemeClr>
                </a:solidFill>
              </a:rPr>
              <a:t>Seeking the Blessings of Guru, </a:t>
            </a:r>
            <a:r>
              <a:rPr lang="en-US" sz="4800" dirty="0" err="1" smtClean="0">
                <a:solidFill>
                  <a:schemeClr val="tx2">
                    <a:lumMod val="60000"/>
                    <a:lumOff val="40000"/>
                  </a:schemeClr>
                </a:solidFill>
              </a:rPr>
              <a:t>Gauranga</a:t>
            </a:r>
            <a:r>
              <a:rPr lang="en-US" sz="4800" dirty="0" smtClean="0">
                <a:solidFill>
                  <a:schemeClr val="tx2">
                    <a:lumMod val="60000"/>
                    <a:lumOff val="40000"/>
                  </a:schemeClr>
                </a:solidFill>
              </a:rPr>
              <a:t> &amp; All the Assembled </a:t>
            </a:r>
            <a:r>
              <a:rPr lang="en-US" sz="4800" dirty="0" err="1" smtClean="0">
                <a:solidFill>
                  <a:schemeClr val="tx2">
                    <a:lumMod val="60000"/>
                    <a:lumOff val="40000"/>
                  </a:schemeClr>
                </a:solidFill>
              </a:rPr>
              <a:t>Vaishnavas</a:t>
            </a:r>
            <a:endParaRPr lang="en-US" sz="4800" dirty="0">
              <a:solidFill>
                <a:schemeClr val="tx2">
                  <a:lumMod val="60000"/>
                  <a:lumOff val="40000"/>
                </a:schemeClr>
              </a:solidFill>
            </a:endParaRPr>
          </a:p>
        </p:txBody>
      </p:sp>
      <p:pic>
        <p:nvPicPr>
          <p:cNvPr id="4" name="Content Placeholder 3" descr="P:\01 VMMC Customization\Documents\Anjan's Directory\00 Active\Bhakti Vaibhava\SB 1.1.2\Pictures\parampar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3000" y="381000"/>
            <a:ext cx="3886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19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7813"/>
            <a:ext cx="6324600" cy="407987"/>
          </a:xfrm>
        </p:spPr>
        <p:txBody>
          <a:bodyPr/>
          <a:lstStyle/>
          <a:p>
            <a:r>
              <a:rPr lang="en-US" sz="3200" dirty="0" err="1"/>
              <a:t>Śrīmad</a:t>
            </a:r>
            <a:r>
              <a:rPr lang="en-US" sz="3200" dirty="0"/>
              <a:t> </a:t>
            </a:r>
            <a:r>
              <a:rPr lang="en-US" sz="3200" dirty="0" err="1"/>
              <a:t>Bhāgavatam</a:t>
            </a:r>
            <a:r>
              <a:rPr lang="en-US" sz="3200" dirty="0"/>
              <a:t> </a:t>
            </a:r>
            <a:r>
              <a:rPr lang="en-US" sz="3200" dirty="0" smtClean="0"/>
              <a:t>1.2.4</a:t>
            </a:r>
            <a:endParaRPr lang="en-US" sz="3200" dirty="0"/>
          </a:p>
        </p:txBody>
      </p:sp>
      <p:sp>
        <p:nvSpPr>
          <p:cNvPr id="3" name="Content Placeholder 2"/>
          <p:cNvSpPr>
            <a:spLocks noGrp="1"/>
          </p:cNvSpPr>
          <p:nvPr>
            <p:ph idx="1"/>
          </p:nvPr>
        </p:nvSpPr>
        <p:spPr>
          <a:xfrm>
            <a:off x="152400" y="762000"/>
            <a:ext cx="8915400" cy="6096000"/>
          </a:xfrm>
        </p:spPr>
        <p:txBody>
          <a:bodyPr/>
          <a:lstStyle/>
          <a:p>
            <a:pPr marL="0" indent="0" algn="ctr">
              <a:buNone/>
            </a:pPr>
            <a:r>
              <a:rPr lang="vi-VN" sz="2800" dirty="0">
                <a:solidFill>
                  <a:schemeClr val="tx2">
                    <a:lumMod val="60000"/>
                    <a:lumOff val="40000"/>
                  </a:schemeClr>
                </a:solidFill>
                <a:hlinkClick r:id="rId2" action="ppaction://hlinkfile"/>
              </a:rPr>
              <a:t>nārāyaṇaḿ</a:t>
            </a:r>
            <a:r>
              <a:rPr lang="vi-VN" sz="2800" dirty="0">
                <a:solidFill>
                  <a:schemeClr val="tx2">
                    <a:lumMod val="60000"/>
                    <a:lumOff val="40000"/>
                  </a:schemeClr>
                </a:solidFill>
              </a:rPr>
              <a:t> </a:t>
            </a:r>
            <a:r>
              <a:rPr lang="vi-VN" sz="2800" dirty="0">
                <a:solidFill>
                  <a:schemeClr val="tx2">
                    <a:lumMod val="60000"/>
                    <a:lumOff val="40000"/>
                  </a:schemeClr>
                </a:solidFill>
                <a:hlinkClick r:id="rId3" action="ppaction://hlinkfile"/>
              </a:rPr>
              <a:t>namaskṛtya</a:t>
            </a:r>
            <a:endParaRPr lang="vi-VN" sz="2800" dirty="0">
              <a:solidFill>
                <a:schemeClr val="tx2">
                  <a:lumMod val="60000"/>
                  <a:lumOff val="40000"/>
                </a:schemeClr>
              </a:solidFill>
            </a:endParaRPr>
          </a:p>
          <a:p>
            <a:pPr marL="0" indent="0" algn="ctr">
              <a:buNone/>
            </a:pPr>
            <a:r>
              <a:rPr lang="vi-VN" sz="2800" dirty="0">
                <a:solidFill>
                  <a:schemeClr val="tx2">
                    <a:lumMod val="60000"/>
                    <a:lumOff val="40000"/>
                  </a:schemeClr>
                </a:solidFill>
                <a:hlinkClick r:id="rId4" action="ppaction://hlinkfile"/>
              </a:rPr>
              <a:t>naraḿ</a:t>
            </a:r>
            <a:r>
              <a:rPr lang="vi-VN" sz="2800" dirty="0">
                <a:solidFill>
                  <a:schemeClr val="tx2">
                    <a:lumMod val="60000"/>
                    <a:lumOff val="40000"/>
                  </a:schemeClr>
                </a:solidFill>
              </a:rPr>
              <a:t> caiva narottamam</a:t>
            </a:r>
          </a:p>
          <a:p>
            <a:pPr marL="0" indent="0" algn="ctr">
              <a:buNone/>
            </a:pPr>
            <a:r>
              <a:rPr lang="vi-VN" sz="2800" dirty="0">
                <a:solidFill>
                  <a:schemeClr val="tx2">
                    <a:lumMod val="60000"/>
                    <a:lumOff val="40000"/>
                  </a:schemeClr>
                </a:solidFill>
                <a:hlinkClick r:id="rId5" action="ppaction://hlinkfile"/>
              </a:rPr>
              <a:t>devīḿ</a:t>
            </a:r>
            <a:r>
              <a:rPr lang="vi-VN" sz="2800" dirty="0">
                <a:solidFill>
                  <a:schemeClr val="tx2">
                    <a:lumMod val="60000"/>
                    <a:lumOff val="40000"/>
                  </a:schemeClr>
                </a:solidFill>
              </a:rPr>
              <a:t> </a:t>
            </a:r>
            <a:r>
              <a:rPr lang="vi-VN" sz="2800" dirty="0">
                <a:solidFill>
                  <a:schemeClr val="tx2">
                    <a:lumMod val="60000"/>
                    <a:lumOff val="40000"/>
                  </a:schemeClr>
                </a:solidFill>
                <a:hlinkClick r:id="rId6" action="ppaction://hlinkfile"/>
              </a:rPr>
              <a:t>sarasvatīḿ</a:t>
            </a:r>
            <a:r>
              <a:rPr lang="vi-VN" sz="2800" dirty="0">
                <a:solidFill>
                  <a:schemeClr val="tx2">
                    <a:lumMod val="60000"/>
                    <a:lumOff val="40000"/>
                  </a:schemeClr>
                </a:solidFill>
              </a:rPr>
              <a:t> </a:t>
            </a:r>
            <a:r>
              <a:rPr lang="vi-VN" sz="2800" dirty="0">
                <a:solidFill>
                  <a:schemeClr val="tx2">
                    <a:lumMod val="60000"/>
                    <a:lumOff val="40000"/>
                  </a:schemeClr>
                </a:solidFill>
                <a:hlinkClick r:id="rId7" action="ppaction://hlinkfile"/>
              </a:rPr>
              <a:t>vyāsaḿ</a:t>
            </a:r>
            <a:endParaRPr lang="vi-VN" sz="2800" dirty="0">
              <a:solidFill>
                <a:schemeClr val="tx2">
                  <a:lumMod val="60000"/>
                  <a:lumOff val="40000"/>
                </a:schemeClr>
              </a:solidFill>
            </a:endParaRPr>
          </a:p>
          <a:p>
            <a:pPr marL="0" indent="0" algn="ctr">
              <a:buNone/>
            </a:pPr>
            <a:r>
              <a:rPr lang="vi-VN" sz="2800" dirty="0">
                <a:solidFill>
                  <a:schemeClr val="tx2">
                    <a:lumMod val="60000"/>
                    <a:lumOff val="40000"/>
                  </a:schemeClr>
                </a:solidFill>
              </a:rPr>
              <a:t>tato </a:t>
            </a:r>
            <a:r>
              <a:rPr lang="vi-VN" sz="2800" dirty="0">
                <a:solidFill>
                  <a:schemeClr val="tx2">
                    <a:lumMod val="60000"/>
                    <a:lumOff val="40000"/>
                  </a:schemeClr>
                </a:solidFill>
                <a:hlinkClick r:id="rId8" action="ppaction://hlinkfile"/>
              </a:rPr>
              <a:t>jayam</a:t>
            </a:r>
            <a:r>
              <a:rPr lang="vi-VN" sz="2800" dirty="0">
                <a:solidFill>
                  <a:schemeClr val="tx2">
                    <a:lumMod val="60000"/>
                    <a:lumOff val="40000"/>
                  </a:schemeClr>
                </a:solidFill>
              </a:rPr>
              <a:t> </a:t>
            </a:r>
            <a:r>
              <a:rPr lang="vi-VN" sz="2800" dirty="0">
                <a:solidFill>
                  <a:schemeClr val="tx2">
                    <a:lumMod val="60000"/>
                    <a:lumOff val="40000"/>
                  </a:schemeClr>
                </a:solidFill>
                <a:hlinkClick r:id="rId9" action="ppaction://hlinkfile"/>
              </a:rPr>
              <a:t>udīrayet</a:t>
            </a:r>
            <a:endParaRPr lang="vi-VN" sz="2800" dirty="0">
              <a:solidFill>
                <a:schemeClr val="tx2">
                  <a:lumMod val="60000"/>
                  <a:lumOff val="40000"/>
                </a:schemeClr>
              </a:solidFill>
            </a:endParaRPr>
          </a:p>
          <a:p>
            <a:pPr marL="0" indent="0" algn="ctr">
              <a:buNone/>
            </a:pPr>
            <a:r>
              <a:rPr lang="en-US" b="1" i="1" u="sng" dirty="0" smtClean="0">
                <a:solidFill>
                  <a:schemeClr val="accent3">
                    <a:lumMod val="75000"/>
                  </a:schemeClr>
                </a:solidFill>
                <a:effectLst>
                  <a:outerShdw blurRad="38100" dist="38100" dir="2700000" algn="tl">
                    <a:srgbClr val="000000">
                      <a:alpha val="43137"/>
                    </a:srgbClr>
                  </a:outerShdw>
                </a:effectLst>
              </a:rPr>
              <a:t>TRANSLATION</a:t>
            </a:r>
          </a:p>
          <a:p>
            <a:pPr marL="0" indent="0" algn="ctr">
              <a:buNone/>
            </a:pPr>
            <a:r>
              <a:rPr lang="vi-VN" sz="2800" dirty="0">
                <a:solidFill>
                  <a:schemeClr val="tx2">
                    <a:lumMod val="60000"/>
                    <a:lumOff val="40000"/>
                  </a:schemeClr>
                </a:solidFill>
              </a:rPr>
              <a:t>Before reciting this </a:t>
            </a:r>
            <a:r>
              <a:rPr lang="vi-VN" sz="2800" dirty="0">
                <a:solidFill>
                  <a:schemeClr val="tx2">
                    <a:lumMod val="60000"/>
                    <a:lumOff val="40000"/>
                  </a:schemeClr>
                </a:solidFill>
                <a:hlinkClick r:id="rId10" action="ppaction://hlinkfile"/>
              </a:rPr>
              <a:t>Śrīmad</a:t>
            </a:r>
            <a:r>
              <a:rPr lang="vi-VN" sz="2800" dirty="0">
                <a:solidFill>
                  <a:schemeClr val="tx2">
                    <a:lumMod val="60000"/>
                    <a:lumOff val="40000"/>
                  </a:schemeClr>
                </a:solidFill>
              </a:rPr>
              <a:t>-</a:t>
            </a:r>
            <a:r>
              <a:rPr lang="vi-VN" sz="2800" dirty="0">
                <a:solidFill>
                  <a:schemeClr val="tx2">
                    <a:lumMod val="60000"/>
                    <a:lumOff val="40000"/>
                  </a:schemeClr>
                </a:solidFill>
                <a:hlinkClick r:id="rId11" action="ppaction://hlinkfile"/>
              </a:rPr>
              <a:t>Bhāgavatam</a:t>
            </a:r>
            <a:r>
              <a:rPr lang="vi-VN" sz="2800" dirty="0">
                <a:solidFill>
                  <a:schemeClr val="tx2">
                    <a:lumMod val="60000"/>
                    <a:lumOff val="40000"/>
                  </a:schemeClr>
                </a:solidFill>
              </a:rPr>
              <a:t>, which is the very means of conquest, one should offer respectful obeisances unto the Personality of Godhead, </a:t>
            </a:r>
            <a:r>
              <a:rPr lang="vi-VN" sz="2800" dirty="0">
                <a:solidFill>
                  <a:schemeClr val="tx2">
                    <a:lumMod val="60000"/>
                    <a:lumOff val="40000"/>
                  </a:schemeClr>
                </a:solidFill>
                <a:hlinkClick r:id="rId12" action="ppaction://hlinkfile"/>
              </a:rPr>
              <a:t>Nārāyaṇa</a:t>
            </a:r>
            <a:r>
              <a:rPr lang="vi-VN" sz="2800" dirty="0">
                <a:solidFill>
                  <a:schemeClr val="tx2">
                    <a:lumMod val="60000"/>
                    <a:lumOff val="40000"/>
                  </a:schemeClr>
                </a:solidFill>
              </a:rPr>
              <a:t>, unto </a:t>
            </a:r>
            <a:r>
              <a:rPr lang="vi-VN" sz="2800" dirty="0">
                <a:solidFill>
                  <a:schemeClr val="tx2">
                    <a:lumMod val="60000"/>
                    <a:lumOff val="40000"/>
                  </a:schemeClr>
                </a:solidFill>
                <a:hlinkClick r:id="rId13" action="ppaction://hlinkfile"/>
              </a:rPr>
              <a:t>Nara</a:t>
            </a:r>
            <a:r>
              <a:rPr lang="vi-VN" sz="2800" dirty="0">
                <a:solidFill>
                  <a:schemeClr val="tx2">
                    <a:lumMod val="60000"/>
                    <a:lumOff val="40000"/>
                  </a:schemeClr>
                </a:solidFill>
              </a:rPr>
              <a:t>-</a:t>
            </a:r>
            <a:r>
              <a:rPr lang="vi-VN" sz="2800" dirty="0">
                <a:solidFill>
                  <a:schemeClr val="tx2">
                    <a:lumMod val="60000"/>
                    <a:lumOff val="40000"/>
                  </a:schemeClr>
                </a:solidFill>
                <a:hlinkClick r:id="rId12" action="ppaction://hlinkfile"/>
              </a:rPr>
              <a:t>nārāyaṇa</a:t>
            </a:r>
            <a:r>
              <a:rPr lang="vi-VN" sz="2800" dirty="0">
                <a:solidFill>
                  <a:schemeClr val="tx2">
                    <a:lumMod val="60000"/>
                    <a:lumOff val="40000"/>
                  </a:schemeClr>
                </a:solidFill>
              </a:rPr>
              <a:t> </a:t>
            </a:r>
            <a:r>
              <a:rPr lang="vi-VN" sz="2800" dirty="0">
                <a:solidFill>
                  <a:schemeClr val="tx2">
                    <a:lumMod val="60000"/>
                    <a:lumOff val="40000"/>
                  </a:schemeClr>
                </a:solidFill>
                <a:hlinkClick r:id="rId14" action="ppaction://hlinkfile"/>
              </a:rPr>
              <a:t>Ṛṣi</a:t>
            </a:r>
            <a:r>
              <a:rPr lang="vi-VN" sz="2800" dirty="0">
                <a:solidFill>
                  <a:schemeClr val="tx2">
                    <a:lumMod val="60000"/>
                    <a:lumOff val="40000"/>
                  </a:schemeClr>
                </a:solidFill>
              </a:rPr>
              <a:t>, the supermost human being, unto mother </a:t>
            </a:r>
            <a:r>
              <a:rPr lang="vi-VN" sz="2800" dirty="0">
                <a:solidFill>
                  <a:schemeClr val="tx2">
                    <a:lumMod val="60000"/>
                    <a:lumOff val="40000"/>
                  </a:schemeClr>
                </a:solidFill>
                <a:hlinkClick r:id="rId15" action="ppaction://hlinkfile"/>
              </a:rPr>
              <a:t>Sarasvatī</a:t>
            </a:r>
            <a:r>
              <a:rPr lang="vi-VN" sz="2800" dirty="0">
                <a:solidFill>
                  <a:schemeClr val="tx2">
                    <a:lumMod val="60000"/>
                    <a:lumOff val="40000"/>
                  </a:schemeClr>
                </a:solidFill>
              </a:rPr>
              <a:t>, the goddess of learning, and unto </a:t>
            </a:r>
            <a:r>
              <a:rPr lang="vi-VN" sz="2800" dirty="0">
                <a:solidFill>
                  <a:schemeClr val="tx2">
                    <a:lumMod val="60000"/>
                    <a:lumOff val="40000"/>
                  </a:schemeClr>
                </a:solidFill>
                <a:hlinkClick r:id="rId16" action="ppaction://hlinkfile"/>
              </a:rPr>
              <a:t>Śrīla</a:t>
            </a:r>
            <a:r>
              <a:rPr lang="vi-VN" sz="2800" dirty="0">
                <a:solidFill>
                  <a:schemeClr val="tx2">
                    <a:lumMod val="60000"/>
                    <a:lumOff val="40000"/>
                  </a:schemeClr>
                </a:solidFill>
              </a:rPr>
              <a:t> Vyāsadeva, the author</a:t>
            </a:r>
            <a:r>
              <a:rPr lang="vi-VN" dirty="0">
                <a:solidFill>
                  <a:schemeClr val="tx2">
                    <a:lumMod val="60000"/>
                    <a:lumOff val="40000"/>
                  </a:schemeClr>
                </a:solidFill>
              </a:rPr>
              <a:t>.</a:t>
            </a:r>
            <a:endParaRPr lang="en-US" dirty="0">
              <a:solidFill>
                <a:schemeClr val="tx2">
                  <a:lumMod val="60000"/>
                  <a:lumOff val="40000"/>
                </a:schemeClr>
              </a:solidFill>
            </a:endParaRPr>
          </a:p>
        </p:txBody>
      </p:sp>
    </p:spTree>
    <p:extLst>
      <p:ext uri="{BB962C8B-B14F-4D97-AF65-F5344CB8AC3E}">
        <p14:creationId xmlns:p14="http://schemas.microsoft.com/office/powerpoint/2010/main" val="360121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00200" y="277813"/>
            <a:ext cx="6324600" cy="407987"/>
          </a:xfrm>
        </p:spPr>
        <p:txBody>
          <a:bodyPr/>
          <a:lstStyle/>
          <a:p>
            <a:r>
              <a:rPr lang="en-US" sz="3200" dirty="0" err="1"/>
              <a:t>Śrīmad</a:t>
            </a:r>
            <a:r>
              <a:rPr lang="en-US" sz="3200" dirty="0"/>
              <a:t> </a:t>
            </a:r>
            <a:r>
              <a:rPr lang="en-US" sz="3200" dirty="0" err="1"/>
              <a:t>Bhāgavatam</a:t>
            </a:r>
            <a:r>
              <a:rPr lang="en-US" sz="3200" dirty="0"/>
              <a:t> 1.2.18</a:t>
            </a:r>
          </a:p>
        </p:txBody>
      </p:sp>
      <p:sp>
        <p:nvSpPr>
          <p:cNvPr id="3" name="Content Placeholder 2"/>
          <p:cNvSpPr>
            <a:spLocks noGrp="1"/>
          </p:cNvSpPr>
          <p:nvPr>
            <p:ph idx="1"/>
          </p:nvPr>
        </p:nvSpPr>
        <p:spPr>
          <a:xfrm>
            <a:off x="228600" y="762000"/>
            <a:ext cx="8763000" cy="6019800"/>
          </a:xfrm>
        </p:spPr>
        <p:txBody>
          <a:bodyPr/>
          <a:lstStyle/>
          <a:p>
            <a:pPr marL="0" indent="0" algn="ctr">
              <a:buNone/>
            </a:pPr>
            <a:r>
              <a:rPr lang="vi-VN" sz="2800" dirty="0" smtClean="0">
                <a:hlinkClick r:id="rId2" action="ppaction://hlinkfile"/>
              </a:rPr>
              <a:t>naṣṭa</a:t>
            </a:r>
            <a:r>
              <a:rPr lang="vi-VN" sz="2800" dirty="0" smtClean="0"/>
              <a:t>-prāyeṣv </a:t>
            </a:r>
            <a:r>
              <a:rPr lang="vi-VN" sz="2800" dirty="0" smtClean="0">
                <a:hlinkClick r:id="rId3" action="ppaction://hlinkfile"/>
              </a:rPr>
              <a:t>abhadreṣu</a:t>
            </a:r>
            <a:endParaRPr lang="vi-VN" sz="2800" dirty="0" smtClean="0"/>
          </a:p>
          <a:p>
            <a:pPr marL="0" indent="0" algn="ctr">
              <a:buNone/>
            </a:pPr>
            <a:r>
              <a:rPr lang="vi-VN" sz="2800" dirty="0" smtClean="0">
                <a:hlinkClick r:id="rId4" action="ppaction://hlinkfile"/>
              </a:rPr>
              <a:t>nityaḿ</a:t>
            </a:r>
            <a:r>
              <a:rPr lang="vi-VN" sz="2800" dirty="0" smtClean="0"/>
              <a:t> </a:t>
            </a:r>
            <a:r>
              <a:rPr lang="vi-VN" sz="2800" dirty="0" smtClean="0">
                <a:hlinkClick r:id="rId5" action="ppaction://hlinkfile"/>
              </a:rPr>
              <a:t>bhāgavata</a:t>
            </a:r>
            <a:r>
              <a:rPr lang="vi-VN" sz="2800" dirty="0" smtClean="0"/>
              <a:t>-</a:t>
            </a:r>
            <a:r>
              <a:rPr lang="vi-VN" sz="2800" dirty="0" smtClean="0">
                <a:hlinkClick r:id="rId6" action="ppaction://hlinkfile"/>
              </a:rPr>
              <a:t>sevayā</a:t>
            </a:r>
            <a:endParaRPr lang="vi-VN" sz="2800" dirty="0" smtClean="0"/>
          </a:p>
          <a:p>
            <a:pPr marL="0" indent="0" algn="ctr">
              <a:buNone/>
            </a:pPr>
            <a:r>
              <a:rPr lang="vi-VN" sz="2800" dirty="0" smtClean="0"/>
              <a:t>bhagavaty </a:t>
            </a:r>
            <a:r>
              <a:rPr lang="vi-VN" sz="2800" dirty="0" smtClean="0">
                <a:hlinkClick r:id="rId7" action="ppaction://hlinkfile"/>
              </a:rPr>
              <a:t>uttama</a:t>
            </a:r>
            <a:r>
              <a:rPr lang="vi-VN" sz="2800" dirty="0" smtClean="0"/>
              <a:t>-</a:t>
            </a:r>
            <a:r>
              <a:rPr lang="vi-VN" sz="2800" dirty="0" smtClean="0">
                <a:hlinkClick r:id="rId8" action="ppaction://hlinkfile"/>
              </a:rPr>
              <a:t>śloke</a:t>
            </a:r>
            <a:endParaRPr lang="vi-VN" sz="2800" dirty="0" smtClean="0"/>
          </a:p>
          <a:p>
            <a:pPr marL="0" indent="0" algn="ctr">
              <a:buNone/>
            </a:pPr>
            <a:r>
              <a:rPr lang="vi-VN" sz="2800" dirty="0" smtClean="0"/>
              <a:t>bhaktir </a:t>
            </a:r>
            <a:r>
              <a:rPr lang="vi-VN" sz="2800" dirty="0" smtClean="0">
                <a:hlinkClick r:id="rId9" action="ppaction://hlinkfile"/>
              </a:rPr>
              <a:t>bhavati</a:t>
            </a:r>
            <a:r>
              <a:rPr lang="vi-VN" sz="2800" dirty="0" smtClean="0"/>
              <a:t> </a:t>
            </a:r>
            <a:r>
              <a:rPr lang="vi-VN" sz="2800" dirty="0" smtClean="0">
                <a:hlinkClick r:id="rId10" action="ppaction://hlinkfile"/>
              </a:rPr>
              <a:t>naiṣṭhikī</a:t>
            </a:r>
            <a:endParaRPr lang="en-US" sz="2800" dirty="0" smtClean="0"/>
          </a:p>
          <a:p>
            <a:pPr marL="0" indent="0" algn="ctr">
              <a:buNone/>
            </a:pPr>
            <a:r>
              <a:rPr lang="en-US" b="1" i="1" u="sng" dirty="0" smtClean="0">
                <a:solidFill>
                  <a:schemeClr val="accent3">
                    <a:lumMod val="75000"/>
                  </a:schemeClr>
                </a:solidFill>
                <a:effectLst>
                  <a:outerShdw blurRad="38100" dist="38100" dir="2700000" algn="tl">
                    <a:srgbClr val="000000">
                      <a:alpha val="43137"/>
                    </a:srgbClr>
                  </a:outerShdw>
                </a:effectLst>
              </a:rPr>
              <a:t>TRANSLATION</a:t>
            </a:r>
          </a:p>
          <a:p>
            <a:pPr marL="0" indent="0" algn="ctr">
              <a:buNone/>
            </a:pPr>
            <a:r>
              <a:rPr lang="en-US" sz="2800" dirty="0" smtClean="0">
                <a:solidFill>
                  <a:schemeClr val="tx2">
                    <a:lumMod val="60000"/>
                    <a:lumOff val="40000"/>
                  </a:schemeClr>
                </a:solidFill>
              </a:rPr>
              <a:t>By regular attendance in classes on the </a:t>
            </a:r>
            <a:r>
              <a:rPr lang="en-US" sz="2800" dirty="0" err="1" smtClean="0">
                <a:solidFill>
                  <a:schemeClr val="tx2">
                    <a:lumMod val="60000"/>
                    <a:lumOff val="40000"/>
                  </a:schemeClr>
                </a:solidFill>
                <a:hlinkClick r:id="rId11" action="ppaction://hlinkfile"/>
              </a:rPr>
              <a:t>Bhāgavatam</a:t>
            </a:r>
            <a:r>
              <a:rPr lang="en-US" sz="2800" dirty="0" smtClean="0">
                <a:solidFill>
                  <a:schemeClr val="tx2">
                    <a:lumMod val="60000"/>
                    <a:lumOff val="40000"/>
                  </a:schemeClr>
                </a:solidFill>
              </a:rPr>
              <a:t> and by rendering of service to the pure devotee, all that is troublesome to the heart is almost completely destroyed, and loving service unto the Personality of Godhead, who is praised with transcendental songs, is established as an irrevocable fact.</a:t>
            </a:r>
            <a:endParaRPr lang="vi-VN" sz="2800" dirty="0" smtClean="0">
              <a:solidFill>
                <a:schemeClr val="tx2">
                  <a:lumMod val="60000"/>
                  <a:lumOff val="40000"/>
                </a:schemeClr>
              </a:solidFill>
            </a:endParaRPr>
          </a:p>
          <a:p>
            <a:endParaRPr lang="en-US" dirty="0"/>
          </a:p>
        </p:txBody>
      </p:sp>
    </p:spTree>
    <p:extLst>
      <p:ext uri="{BB962C8B-B14F-4D97-AF65-F5344CB8AC3E}">
        <p14:creationId xmlns:p14="http://schemas.microsoft.com/office/powerpoint/2010/main" val="114615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 y="76200"/>
            <a:ext cx="8915400" cy="6705600"/>
          </a:xfrm>
        </p:spPr>
        <p:txBody>
          <a:bodyPr/>
          <a:lstStyle/>
          <a:p>
            <a:pPr marL="457200" lvl="1" indent="0">
              <a:buNone/>
            </a:pPr>
            <a:endParaRPr lang="en-US" sz="2200" dirty="0">
              <a:effectLst/>
              <a:latin typeface="+mj-lt"/>
            </a:endParaRPr>
          </a:p>
          <a:p>
            <a:pPr lvl="1"/>
            <a:endParaRPr lang="en-US" sz="2200" dirty="0" smtClean="0">
              <a:effectLst/>
              <a:latin typeface="+mj-lt"/>
            </a:endParaRPr>
          </a:p>
          <a:p>
            <a:endParaRPr lang="en-US" sz="2400" b="1" dirty="0" smtClean="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65910"/>
            <a:ext cx="8704781" cy="653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5908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685799"/>
          </a:xfrm>
        </p:spPr>
        <p:txBody>
          <a:bodyPr/>
          <a:lstStyle/>
          <a:p>
            <a:r>
              <a:rPr lang="en-US" u="sng" dirty="0" smtClean="0"/>
              <a:t>Section Theme - Sadhu</a:t>
            </a:r>
            <a:endParaRPr lang="en-US" u="sng" dirty="0"/>
          </a:p>
        </p:txBody>
      </p:sp>
      <p:sp>
        <p:nvSpPr>
          <p:cNvPr id="3" name="Content Placeholder 2"/>
          <p:cNvSpPr>
            <a:spLocks noGrp="1"/>
          </p:cNvSpPr>
          <p:nvPr>
            <p:ph idx="1"/>
          </p:nvPr>
        </p:nvSpPr>
        <p:spPr>
          <a:xfrm>
            <a:off x="76200" y="838200"/>
            <a:ext cx="8991600" cy="6019800"/>
          </a:xfrm>
        </p:spPr>
        <p:txBody>
          <a:bodyPr/>
          <a:lstStyle/>
          <a:p>
            <a:pPr>
              <a:buFont typeface="Wingdings" pitchFamily="2" charset="2"/>
              <a:buChar char="Ø"/>
            </a:pPr>
            <a:r>
              <a:rPr lang="en-US" sz="2200" dirty="0" smtClean="0">
                <a:solidFill>
                  <a:schemeClr val="tx2">
                    <a:lumMod val="60000"/>
                    <a:lumOff val="40000"/>
                  </a:schemeClr>
                </a:solidFill>
                <a:latin typeface="+mj-lt"/>
              </a:rPr>
              <a:t>1.13.11 </a:t>
            </a:r>
          </a:p>
          <a:p>
            <a:pPr lvl="1">
              <a:buFont typeface="Wingdings" pitchFamily="2" charset="2"/>
              <a:buChar char="Ø"/>
            </a:pPr>
            <a:r>
              <a:rPr lang="en-US" sz="2200" dirty="0" err="1">
                <a:effectLst>
                  <a:outerShdw blurRad="38100" dist="38100" dir="2700000" algn="tl">
                    <a:srgbClr val="000000">
                      <a:alpha val="43137"/>
                    </a:srgbClr>
                  </a:outerShdw>
                </a:effectLst>
                <a:latin typeface="+mj-lt"/>
                <a:hlinkClick r:id="rId2" action="ppaction://hlinkfile"/>
              </a:rPr>
              <a:t>Mahārāja</a:t>
            </a:r>
            <a:r>
              <a:rPr lang="en-US" sz="2200" dirty="0">
                <a:effectLst>
                  <a:outerShdw blurRad="38100" dist="38100" dir="2700000" algn="tl">
                    <a:srgbClr val="000000">
                      <a:alpha val="43137"/>
                    </a:srgbClr>
                  </a:outerShdw>
                </a:effectLst>
                <a:latin typeface="+mj-lt"/>
              </a:rPr>
              <a:t> </a:t>
            </a:r>
            <a:r>
              <a:rPr lang="en-US" sz="2200" dirty="0" err="1">
                <a:effectLst>
                  <a:outerShdw blurRad="38100" dist="38100" dir="2700000" algn="tl">
                    <a:srgbClr val="000000">
                      <a:alpha val="43137"/>
                    </a:srgbClr>
                  </a:outerShdw>
                </a:effectLst>
                <a:latin typeface="+mj-lt"/>
                <a:hlinkClick r:id="rId3" action="ppaction://hlinkfile"/>
              </a:rPr>
              <a:t>Yudhiṣṭhira</a:t>
            </a:r>
            <a:r>
              <a:rPr lang="en-US" sz="2200" dirty="0">
                <a:effectLst>
                  <a:outerShdw blurRad="38100" dist="38100" dir="2700000" algn="tl">
                    <a:srgbClr val="000000">
                      <a:alpha val="43137"/>
                    </a:srgbClr>
                  </a:outerShdw>
                </a:effectLst>
                <a:latin typeface="+mj-lt"/>
              </a:rPr>
              <a:t> </a:t>
            </a:r>
            <a:r>
              <a:rPr lang="en-US" sz="2200" dirty="0" smtClean="0">
                <a:effectLst>
                  <a:outerShdw blurRad="38100" dist="38100" dir="2700000" algn="tl">
                    <a:srgbClr val="000000">
                      <a:alpha val="43137"/>
                    </a:srgbClr>
                  </a:outerShdw>
                </a:effectLst>
                <a:latin typeface="+mj-lt"/>
                <a:cs typeface="Calibri" pitchFamily="34" charset="0"/>
              </a:rPr>
              <a:t>anxious to hear about </a:t>
            </a:r>
            <a:r>
              <a:rPr lang="en-US" sz="2200" dirty="0" err="1" smtClean="0">
                <a:effectLst>
                  <a:outerShdw blurRad="38100" dist="38100" dir="2700000" algn="tl">
                    <a:srgbClr val="000000">
                      <a:alpha val="43137"/>
                    </a:srgbClr>
                  </a:outerShdw>
                </a:effectLst>
                <a:latin typeface="+mj-lt"/>
                <a:cs typeface="Calibri" pitchFamily="34" charset="0"/>
              </a:rPr>
              <a:t>Lork</a:t>
            </a:r>
            <a:r>
              <a:rPr lang="en-US" sz="2200" dirty="0" smtClean="0">
                <a:effectLst>
                  <a:outerShdw blurRad="38100" dist="38100" dir="2700000" algn="tl">
                    <a:srgbClr val="000000">
                      <a:alpha val="43137"/>
                    </a:srgbClr>
                  </a:outerShdw>
                </a:effectLst>
                <a:latin typeface="+mj-lt"/>
                <a:cs typeface="Calibri" pitchFamily="34" charset="0"/>
              </a:rPr>
              <a:t> Krishna and </a:t>
            </a:r>
            <a:r>
              <a:rPr lang="en-US" sz="2200" dirty="0">
                <a:latin typeface="+mj-lt"/>
              </a:rPr>
              <a:t>the descendants of </a:t>
            </a:r>
            <a:r>
              <a:rPr lang="en-US" sz="2200" dirty="0" err="1" smtClean="0">
                <a:latin typeface="+mj-lt"/>
                <a:hlinkClick r:id="rId4" action="ppaction://hlinkfile"/>
              </a:rPr>
              <a:t>Yadu</a:t>
            </a:r>
            <a:r>
              <a:rPr lang="en-US" sz="2200" dirty="0" smtClean="0">
                <a:latin typeface="+mj-lt"/>
              </a:rPr>
              <a:t> from Mahatma </a:t>
            </a:r>
            <a:r>
              <a:rPr lang="en-US" sz="2200" dirty="0" err="1" smtClean="0">
                <a:effectLst>
                  <a:outerShdw blurRad="38100" dist="38100" dir="2700000" algn="tl">
                    <a:srgbClr val="000000">
                      <a:alpha val="43137"/>
                    </a:srgbClr>
                  </a:outerShdw>
                </a:effectLst>
                <a:latin typeface="+mj-lt"/>
                <a:cs typeface="Calibri" pitchFamily="34" charset="0"/>
              </a:rPr>
              <a:t>Vidura</a:t>
            </a:r>
            <a:r>
              <a:rPr lang="en-US" sz="2200" dirty="0" smtClean="0">
                <a:effectLst>
                  <a:outerShdw blurRad="38100" dist="38100" dir="2700000" algn="tl">
                    <a:srgbClr val="000000">
                      <a:alpha val="43137"/>
                    </a:srgbClr>
                  </a:outerShdw>
                </a:effectLst>
                <a:latin typeface="+mj-lt"/>
                <a:cs typeface="Calibri" pitchFamily="34" charset="0"/>
              </a:rPr>
              <a:t>.</a:t>
            </a:r>
            <a:endParaRPr lang="en-US" sz="2200" dirty="0" smtClean="0">
              <a:effectLst/>
              <a:latin typeface="+mj-lt"/>
              <a:cs typeface="Calibri" pitchFamily="34" charset="0"/>
            </a:endParaRPr>
          </a:p>
          <a:p>
            <a:pPr>
              <a:buFont typeface="Wingdings" pitchFamily="2" charset="2"/>
              <a:buChar char="Ø"/>
            </a:pPr>
            <a:r>
              <a:rPr lang="en-US" sz="2200" dirty="0" smtClean="0">
                <a:solidFill>
                  <a:schemeClr val="tx2">
                    <a:lumMod val="60000"/>
                    <a:lumOff val="40000"/>
                  </a:schemeClr>
                </a:solidFill>
                <a:latin typeface="+mj-lt"/>
              </a:rPr>
              <a:t>1.13.12 – 1.13.13 </a:t>
            </a:r>
          </a:p>
          <a:p>
            <a:pPr lvl="1">
              <a:buFont typeface="Wingdings" pitchFamily="2" charset="2"/>
              <a:buChar char="Ø"/>
            </a:pPr>
            <a:r>
              <a:rPr lang="en-US" sz="2200" dirty="0" smtClean="0">
                <a:effectLst>
                  <a:outerShdw blurRad="38100" dist="38100" dir="2700000" algn="tl">
                    <a:srgbClr val="000000">
                      <a:alpha val="43137"/>
                    </a:srgbClr>
                  </a:outerShdw>
                </a:effectLst>
                <a:latin typeface="+mj-lt"/>
                <a:cs typeface="Calibri" pitchFamily="34" charset="0"/>
              </a:rPr>
              <a:t>Compassionate </a:t>
            </a:r>
            <a:r>
              <a:rPr lang="en-US" sz="2200" dirty="0" err="1" smtClean="0">
                <a:effectLst>
                  <a:outerShdw blurRad="38100" dist="38100" dir="2700000" algn="tl">
                    <a:srgbClr val="000000">
                      <a:alpha val="43137"/>
                    </a:srgbClr>
                  </a:outerShdw>
                </a:effectLst>
                <a:latin typeface="+mj-lt"/>
                <a:cs typeface="Calibri" pitchFamily="34" charset="0"/>
              </a:rPr>
              <a:t>Vidura</a:t>
            </a:r>
            <a:r>
              <a:rPr lang="en-US" sz="2200" dirty="0" smtClean="0">
                <a:effectLst>
                  <a:outerShdw blurRad="38100" dist="38100" dir="2700000" algn="tl">
                    <a:srgbClr val="000000">
                      <a:alpha val="43137"/>
                    </a:srgbClr>
                  </a:outerShdw>
                </a:effectLst>
                <a:latin typeface="+mj-lt"/>
                <a:cs typeface="Calibri" pitchFamily="34" charset="0"/>
              </a:rPr>
              <a:t> shared his experience, except for </a:t>
            </a:r>
            <a:r>
              <a:rPr lang="en-US" sz="2200" dirty="0">
                <a:latin typeface="+mj-lt"/>
              </a:rPr>
              <a:t>annihilation of the </a:t>
            </a:r>
            <a:r>
              <a:rPr lang="en-US" sz="2200" dirty="0" err="1">
                <a:latin typeface="+mj-lt"/>
                <a:hlinkClick r:id="rId4" action="ppaction://hlinkfile"/>
              </a:rPr>
              <a:t>Yadu</a:t>
            </a:r>
            <a:r>
              <a:rPr lang="en-US" sz="2200" dirty="0">
                <a:latin typeface="+mj-lt"/>
              </a:rPr>
              <a:t> </a:t>
            </a:r>
            <a:r>
              <a:rPr lang="en-US" sz="2200" dirty="0" smtClean="0">
                <a:latin typeface="+mj-lt"/>
              </a:rPr>
              <a:t>dynasty.</a:t>
            </a:r>
          </a:p>
          <a:p>
            <a:pPr>
              <a:buFont typeface="Wingdings" pitchFamily="2" charset="2"/>
              <a:buChar char="Ø"/>
            </a:pPr>
            <a:r>
              <a:rPr lang="en-US" sz="2200" dirty="0" smtClean="0">
                <a:solidFill>
                  <a:schemeClr val="tx2">
                    <a:lumMod val="60000"/>
                    <a:lumOff val="40000"/>
                  </a:schemeClr>
                </a:solidFill>
                <a:latin typeface="+mj-lt"/>
              </a:rPr>
              <a:t>1.13.14</a:t>
            </a:r>
          </a:p>
          <a:p>
            <a:pPr lvl="1">
              <a:buFont typeface="Wingdings" pitchFamily="2" charset="2"/>
              <a:buChar char="Ø"/>
            </a:pPr>
            <a:r>
              <a:rPr lang="en-US" sz="2200" dirty="0" smtClean="0">
                <a:solidFill>
                  <a:schemeClr val="tx2">
                    <a:lumMod val="60000"/>
                    <a:lumOff val="40000"/>
                  </a:schemeClr>
                </a:solidFill>
                <a:effectLst>
                  <a:outerShdw blurRad="38100" dist="38100" dir="2700000" algn="tl">
                    <a:srgbClr val="000000">
                      <a:alpha val="43137"/>
                    </a:srgbClr>
                  </a:outerShdw>
                </a:effectLst>
                <a:latin typeface="+mj-lt"/>
                <a:cs typeface="Calibri" pitchFamily="34" charset="0"/>
              </a:rPr>
              <a:t>How Mahatma </a:t>
            </a:r>
            <a:r>
              <a:rPr lang="en-US" sz="2200" dirty="0" err="1" smtClean="0">
                <a:solidFill>
                  <a:schemeClr val="tx2">
                    <a:lumMod val="60000"/>
                    <a:lumOff val="40000"/>
                  </a:schemeClr>
                </a:solidFill>
                <a:effectLst>
                  <a:outerShdw blurRad="38100" dist="38100" dir="2700000" algn="tl">
                    <a:srgbClr val="000000">
                      <a:alpha val="43137"/>
                    </a:srgbClr>
                  </a:outerShdw>
                </a:effectLst>
                <a:latin typeface="+mj-lt"/>
                <a:cs typeface="Calibri" pitchFamily="34" charset="0"/>
              </a:rPr>
              <a:t>Vidhura</a:t>
            </a:r>
            <a:r>
              <a:rPr lang="en-US" sz="2200" dirty="0" smtClean="0">
                <a:solidFill>
                  <a:schemeClr val="tx2">
                    <a:lumMod val="60000"/>
                    <a:lumOff val="40000"/>
                  </a:schemeClr>
                </a:solidFill>
                <a:effectLst>
                  <a:outerShdw blurRad="38100" dist="38100" dir="2700000" algn="tl">
                    <a:srgbClr val="000000">
                      <a:alpha val="43137"/>
                    </a:srgbClr>
                  </a:outerShdw>
                </a:effectLst>
                <a:latin typeface="+mj-lt"/>
                <a:cs typeface="Calibri" pitchFamily="34" charset="0"/>
              </a:rPr>
              <a:t> was honored. Purpose of his </a:t>
            </a:r>
            <a:r>
              <a:rPr lang="en-US" sz="2200" dirty="0" err="1" smtClean="0">
                <a:solidFill>
                  <a:schemeClr val="tx2">
                    <a:lumMod val="60000"/>
                    <a:lumOff val="40000"/>
                  </a:schemeClr>
                </a:solidFill>
                <a:effectLst>
                  <a:outerShdw blurRad="38100" dist="38100" dir="2700000" algn="tl">
                    <a:srgbClr val="000000">
                      <a:alpha val="43137"/>
                    </a:srgbClr>
                  </a:outerShdw>
                </a:effectLst>
                <a:latin typeface="+mj-lt"/>
                <a:cs typeface="Calibri" pitchFamily="34" charset="0"/>
              </a:rPr>
              <a:t>vist</a:t>
            </a:r>
            <a:r>
              <a:rPr lang="en-US" sz="2200" dirty="0" smtClean="0">
                <a:solidFill>
                  <a:schemeClr val="tx2">
                    <a:lumMod val="60000"/>
                    <a:lumOff val="40000"/>
                  </a:schemeClr>
                </a:solidFill>
                <a:effectLst>
                  <a:outerShdw blurRad="38100" dist="38100" dir="2700000" algn="tl">
                    <a:srgbClr val="000000">
                      <a:alpha val="43137"/>
                    </a:srgbClr>
                  </a:outerShdw>
                </a:effectLst>
                <a:latin typeface="+mj-lt"/>
                <a:cs typeface="Calibri" pitchFamily="34" charset="0"/>
              </a:rPr>
              <a:t>. How he brought happiness to all. 	</a:t>
            </a:r>
            <a:endParaRPr lang="en-US" sz="2200" dirty="0" smtClean="0">
              <a:effectLst>
                <a:outerShdw blurRad="38100" dist="38100" dir="2700000" algn="tl">
                  <a:srgbClr val="000000">
                    <a:alpha val="43137"/>
                  </a:srgbClr>
                </a:outerShdw>
              </a:effectLst>
              <a:latin typeface="+mj-lt"/>
              <a:cs typeface="Calibri" pitchFamily="34" charset="0"/>
            </a:endParaRPr>
          </a:p>
          <a:p>
            <a:pPr>
              <a:buFont typeface="Wingdings" pitchFamily="2" charset="2"/>
              <a:buChar char="Ø"/>
            </a:pPr>
            <a:r>
              <a:rPr lang="en-US" sz="2200" dirty="0" smtClean="0">
                <a:solidFill>
                  <a:schemeClr val="tx2">
                    <a:lumMod val="60000"/>
                    <a:lumOff val="40000"/>
                  </a:schemeClr>
                </a:solidFill>
                <a:latin typeface="+mj-lt"/>
              </a:rPr>
              <a:t>1.13.15</a:t>
            </a:r>
          </a:p>
          <a:p>
            <a:pPr lvl="1">
              <a:buFont typeface="Wingdings" pitchFamily="2" charset="2"/>
              <a:buChar char="Ø"/>
            </a:pPr>
            <a:r>
              <a:rPr lang="en-US" sz="2200" dirty="0" smtClean="0">
                <a:solidFill>
                  <a:schemeClr val="tx2">
                    <a:lumMod val="60000"/>
                    <a:lumOff val="40000"/>
                  </a:schemeClr>
                </a:solidFill>
                <a:latin typeface="+mj-lt"/>
              </a:rPr>
              <a:t> </a:t>
            </a:r>
            <a:r>
              <a:rPr lang="en-US" sz="2200" dirty="0" smtClean="0">
                <a:effectLst>
                  <a:outerShdw blurRad="38100" dist="38100" dir="2700000" algn="tl">
                    <a:srgbClr val="000000">
                      <a:alpha val="43137"/>
                    </a:srgbClr>
                  </a:outerShdw>
                </a:effectLst>
                <a:latin typeface="+mj-lt"/>
              </a:rPr>
              <a:t>History of Mahatma </a:t>
            </a:r>
            <a:r>
              <a:rPr lang="en-US" sz="2200" dirty="0" err="1" smtClean="0">
                <a:effectLst>
                  <a:outerShdw blurRad="38100" dist="38100" dir="2700000" algn="tl">
                    <a:srgbClr val="000000">
                      <a:alpha val="43137"/>
                    </a:srgbClr>
                  </a:outerShdw>
                </a:effectLst>
                <a:latin typeface="+mj-lt"/>
              </a:rPr>
              <a:t>Vidura</a:t>
            </a:r>
            <a:r>
              <a:rPr lang="en-US" sz="2200" dirty="0" smtClean="0">
                <a:effectLst>
                  <a:outerShdw blurRad="38100" dist="38100" dir="2700000" algn="tl">
                    <a:srgbClr val="000000">
                      <a:alpha val="43137"/>
                    </a:srgbClr>
                  </a:outerShdw>
                </a:effectLst>
                <a:latin typeface="+mj-lt"/>
              </a:rPr>
              <a:t>.</a:t>
            </a:r>
          </a:p>
          <a:p>
            <a:pPr>
              <a:buFont typeface="Wingdings" pitchFamily="2" charset="2"/>
              <a:buChar char="Ø"/>
            </a:pPr>
            <a:r>
              <a:rPr lang="en-US" sz="2200" dirty="0" smtClean="0">
                <a:solidFill>
                  <a:schemeClr val="tx2">
                    <a:lumMod val="60000"/>
                    <a:lumOff val="40000"/>
                  </a:schemeClr>
                </a:solidFill>
                <a:latin typeface="+mj-lt"/>
              </a:rPr>
              <a:t>1.13.16</a:t>
            </a:r>
            <a:endParaRPr lang="en-US" sz="2200" dirty="0">
              <a:solidFill>
                <a:schemeClr val="tx2">
                  <a:lumMod val="60000"/>
                  <a:lumOff val="40000"/>
                </a:schemeClr>
              </a:solidFill>
              <a:latin typeface="+mj-lt"/>
            </a:endParaRPr>
          </a:p>
          <a:p>
            <a:pPr lvl="1">
              <a:buFont typeface="Wingdings" pitchFamily="2" charset="2"/>
              <a:buChar char="Ø"/>
            </a:pPr>
            <a:r>
              <a:rPr lang="en-US" sz="2200" dirty="0">
                <a:solidFill>
                  <a:schemeClr val="tx2">
                    <a:lumMod val="60000"/>
                    <a:lumOff val="40000"/>
                  </a:schemeClr>
                </a:solidFill>
                <a:latin typeface="+mj-lt"/>
              </a:rPr>
              <a:t> </a:t>
            </a:r>
            <a:r>
              <a:rPr lang="en-US" sz="2200" dirty="0" smtClean="0">
                <a:solidFill>
                  <a:schemeClr val="tx2">
                    <a:lumMod val="60000"/>
                    <a:lumOff val="40000"/>
                  </a:schemeClr>
                </a:solidFill>
                <a:latin typeface="+mj-lt"/>
              </a:rPr>
              <a:t>Mental Disposition  &amp; Prosperity of </a:t>
            </a:r>
            <a:r>
              <a:rPr lang="en-US" sz="2200" dirty="0" err="1">
                <a:effectLst>
                  <a:outerShdw blurRad="38100" dist="38100" dir="2700000" algn="tl">
                    <a:srgbClr val="000000">
                      <a:alpha val="43137"/>
                    </a:srgbClr>
                  </a:outerShdw>
                </a:effectLst>
                <a:latin typeface="+mj-lt"/>
                <a:hlinkClick r:id="rId2" action="ppaction://hlinkfile"/>
              </a:rPr>
              <a:t>Mahārāja</a:t>
            </a:r>
            <a:r>
              <a:rPr lang="en-US" sz="2200" dirty="0">
                <a:effectLst>
                  <a:outerShdw blurRad="38100" dist="38100" dir="2700000" algn="tl">
                    <a:srgbClr val="000000">
                      <a:alpha val="43137"/>
                    </a:srgbClr>
                  </a:outerShdw>
                </a:effectLst>
                <a:latin typeface="+mj-lt"/>
              </a:rPr>
              <a:t> </a:t>
            </a:r>
            <a:r>
              <a:rPr lang="en-US" sz="2200" dirty="0" err="1" smtClean="0">
                <a:effectLst>
                  <a:outerShdw blurRad="38100" dist="38100" dir="2700000" algn="tl">
                    <a:srgbClr val="000000">
                      <a:alpha val="43137"/>
                    </a:srgbClr>
                  </a:outerShdw>
                </a:effectLst>
                <a:latin typeface="+mj-lt"/>
                <a:hlinkClick r:id="rId3" action="ppaction://hlinkfile"/>
              </a:rPr>
              <a:t>Yudhiṣṭhira</a:t>
            </a:r>
            <a:r>
              <a:rPr lang="en-US" sz="2200" dirty="0" smtClean="0">
                <a:effectLst>
                  <a:outerShdw blurRad="38100" dist="38100" dir="2700000" algn="tl">
                    <a:srgbClr val="000000">
                      <a:alpha val="43137"/>
                    </a:srgbClr>
                  </a:outerShdw>
                </a:effectLst>
                <a:latin typeface="+mj-lt"/>
              </a:rPr>
              <a:t>. </a:t>
            </a:r>
            <a:endParaRPr lang="en-US" sz="2200" dirty="0">
              <a:effectLst>
                <a:outerShdw blurRad="38100" dist="38100" dir="2700000" algn="tl">
                  <a:srgbClr val="000000">
                    <a:alpha val="43137"/>
                  </a:srgbClr>
                </a:outerShdw>
              </a:effectLst>
              <a:latin typeface="+mj-lt"/>
            </a:endParaRPr>
          </a:p>
          <a:p>
            <a:pPr>
              <a:buFont typeface="Wingdings" pitchFamily="2" charset="2"/>
              <a:buChar char="Ø"/>
            </a:pPr>
            <a:r>
              <a:rPr lang="en-US" sz="2200" dirty="0" smtClean="0">
                <a:solidFill>
                  <a:schemeClr val="tx2">
                    <a:lumMod val="60000"/>
                    <a:lumOff val="40000"/>
                  </a:schemeClr>
                </a:solidFill>
                <a:latin typeface="+mj-lt"/>
              </a:rPr>
              <a:t>1.13.17 </a:t>
            </a:r>
            <a:endParaRPr lang="en-US" sz="2200" dirty="0">
              <a:solidFill>
                <a:schemeClr val="tx2">
                  <a:lumMod val="60000"/>
                  <a:lumOff val="40000"/>
                </a:schemeClr>
              </a:solidFill>
              <a:latin typeface="+mj-lt"/>
            </a:endParaRPr>
          </a:p>
          <a:p>
            <a:pPr lvl="1">
              <a:buFont typeface="Wingdings" pitchFamily="2" charset="2"/>
              <a:buChar char="Ø"/>
            </a:pPr>
            <a:r>
              <a:rPr lang="en-US" sz="2200" dirty="0">
                <a:solidFill>
                  <a:schemeClr val="tx2">
                    <a:lumMod val="60000"/>
                    <a:lumOff val="40000"/>
                  </a:schemeClr>
                </a:solidFill>
                <a:latin typeface="+mj-lt"/>
              </a:rPr>
              <a:t> </a:t>
            </a:r>
            <a:r>
              <a:rPr lang="en-US" sz="2200" dirty="0" smtClean="0">
                <a:solidFill>
                  <a:schemeClr val="tx2">
                    <a:lumMod val="60000"/>
                    <a:lumOff val="40000"/>
                  </a:schemeClr>
                </a:solidFill>
                <a:latin typeface="+mj-lt"/>
              </a:rPr>
              <a:t>The nature of Eternal Time.</a:t>
            </a:r>
            <a:endParaRPr lang="en-US" sz="2200" dirty="0">
              <a:solidFill>
                <a:schemeClr val="tx2">
                  <a:lumMod val="60000"/>
                  <a:lumOff val="40000"/>
                </a:schemeClr>
              </a:solidFill>
              <a:latin typeface="+mj-lt"/>
            </a:endParaRPr>
          </a:p>
          <a:p>
            <a:pPr>
              <a:buFont typeface="Wingdings" pitchFamily="2" charset="2"/>
              <a:buChar char="Ø"/>
            </a:pPr>
            <a:endParaRPr lang="en-US" sz="2800" dirty="0" smtClean="0">
              <a:solidFill>
                <a:schemeClr val="tx2">
                  <a:lumMod val="60000"/>
                  <a:lumOff val="40000"/>
                </a:schemeClr>
              </a:solidFill>
            </a:endParaRPr>
          </a:p>
          <a:p>
            <a:pPr marL="0" indent="0">
              <a:buNone/>
            </a:pPr>
            <a:endParaRPr lang="en-US" sz="2800" dirty="0">
              <a:solidFill>
                <a:schemeClr val="tx2">
                  <a:lumMod val="60000"/>
                  <a:lumOff val="40000"/>
                </a:schemeClr>
              </a:solidFill>
            </a:endParaRPr>
          </a:p>
          <a:p>
            <a:pPr marL="0" indent="0">
              <a:buNone/>
            </a:pPr>
            <a:r>
              <a:rPr lang="en-US" sz="2400" dirty="0" smtClean="0">
                <a:solidFill>
                  <a:schemeClr val="tx2">
                    <a:lumMod val="60000"/>
                    <a:lumOff val="40000"/>
                  </a:schemeClr>
                </a:solidFill>
              </a:rPr>
              <a:t> </a:t>
            </a:r>
            <a:endParaRPr lang="en-US" sz="2000" dirty="0"/>
          </a:p>
        </p:txBody>
      </p:sp>
    </p:spTree>
    <p:extLst>
      <p:ext uri="{BB962C8B-B14F-4D97-AF65-F5344CB8AC3E}">
        <p14:creationId xmlns:p14="http://schemas.microsoft.com/office/powerpoint/2010/main" val="294442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lstStyle/>
          <a:p>
            <a:pPr marL="0" indent="0" algn="ctr">
              <a:buNone/>
            </a:pPr>
            <a:r>
              <a:rPr lang="vi-VN" b="1" u="sng" dirty="0">
                <a:solidFill>
                  <a:schemeClr val="tx2">
                    <a:lumMod val="60000"/>
                    <a:lumOff val="40000"/>
                  </a:schemeClr>
                </a:solidFill>
                <a:hlinkClick r:id="rId3" action="ppaction://hlinkfile"/>
              </a:rPr>
              <a:t>Śrīmad Bhāgavatam</a:t>
            </a:r>
            <a:r>
              <a:rPr lang="vi-VN" b="1" u="sng" dirty="0">
                <a:solidFill>
                  <a:schemeClr val="tx2">
                    <a:lumMod val="60000"/>
                    <a:lumOff val="40000"/>
                  </a:schemeClr>
                </a:solidFill>
              </a:rPr>
              <a:t> </a:t>
            </a:r>
            <a:r>
              <a:rPr lang="vi-VN" b="1" u="sng" dirty="0" smtClean="0">
                <a:solidFill>
                  <a:schemeClr val="tx2">
                    <a:lumMod val="60000"/>
                    <a:lumOff val="40000"/>
                  </a:schemeClr>
                </a:solidFill>
              </a:rPr>
              <a:t>1.</a:t>
            </a:r>
            <a:r>
              <a:rPr lang="en-US" b="1" u="sng" dirty="0" smtClean="0">
                <a:solidFill>
                  <a:schemeClr val="tx2">
                    <a:lumMod val="60000"/>
                    <a:lumOff val="40000"/>
                  </a:schemeClr>
                </a:solidFill>
              </a:rPr>
              <a:t>13</a:t>
            </a:r>
            <a:r>
              <a:rPr lang="vi-VN" b="1" u="sng" dirty="0" smtClean="0">
                <a:solidFill>
                  <a:schemeClr val="tx2">
                    <a:lumMod val="60000"/>
                    <a:lumOff val="40000"/>
                  </a:schemeClr>
                </a:solidFill>
              </a:rPr>
              <a:t>.</a:t>
            </a:r>
            <a:r>
              <a:rPr lang="en-US" b="1" u="sng" dirty="0" smtClean="0">
                <a:solidFill>
                  <a:schemeClr val="tx2">
                    <a:lumMod val="60000"/>
                    <a:lumOff val="40000"/>
                  </a:schemeClr>
                </a:solidFill>
              </a:rPr>
              <a:t>11</a:t>
            </a:r>
          </a:p>
          <a:p>
            <a:pPr marL="0" indent="0" algn="ctr">
              <a:buNone/>
            </a:pPr>
            <a:r>
              <a:rPr lang="vi-VN" dirty="0">
                <a:hlinkClick r:id="rId4" action="ppaction://hlinkfile"/>
              </a:rPr>
              <a:t>api</a:t>
            </a:r>
            <a:r>
              <a:rPr lang="vi-VN" dirty="0"/>
              <a:t> </a:t>
            </a:r>
            <a:r>
              <a:rPr lang="vi-VN" dirty="0">
                <a:hlinkClick r:id="rId5" action="ppaction://hlinkfile"/>
              </a:rPr>
              <a:t>naḥ</a:t>
            </a:r>
            <a:r>
              <a:rPr lang="vi-VN" dirty="0"/>
              <a:t> suhṛdas </a:t>
            </a:r>
            <a:r>
              <a:rPr lang="vi-VN" dirty="0" smtClean="0">
                <a:hlinkClick r:id="rId6" action="ppaction://hlinkfile"/>
              </a:rPr>
              <a:t>tāta</a:t>
            </a:r>
            <a:endParaRPr lang="en-US" dirty="0" smtClean="0"/>
          </a:p>
          <a:p>
            <a:pPr marL="0" indent="0" algn="ctr">
              <a:buNone/>
            </a:pPr>
            <a:r>
              <a:rPr lang="vi-VN" dirty="0">
                <a:hlinkClick r:id="rId7" action="ppaction://hlinkfile"/>
              </a:rPr>
              <a:t>bāndhavāḥ</a:t>
            </a:r>
            <a:r>
              <a:rPr lang="vi-VN" dirty="0"/>
              <a:t> </a:t>
            </a:r>
            <a:r>
              <a:rPr lang="vi-VN" dirty="0" smtClean="0">
                <a:hlinkClick r:id="rId8" action="ppaction://hlinkfile"/>
              </a:rPr>
              <a:t>kṛṣṇa</a:t>
            </a:r>
            <a:r>
              <a:rPr lang="vi-VN" dirty="0" smtClean="0"/>
              <a:t>-</a:t>
            </a:r>
            <a:r>
              <a:rPr lang="vi-VN" dirty="0" smtClean="0">
                <a:hlinkClick r:id="rId9" action="ppaction://hlinkfile"/>
              </a:rPr>
              <a:t>devatāḥ</a:t>
            </a:r>
            <a:endParaRPr lang="en-US" dirty="0" smtClean="0"/>
          </a:p>
          <a:p>
            <a:pPr marL="0" indent="0" algn="ctr">
              <a:buNone/>
            </a:pPr>
            <a:r>
              <a:rPr lang="vi-VN" dirty="0">
                <a:hlinkClick r:id="rId10" action="ppaction://hlinkfile"/>
              </a:rPr>
              <a:t>dṛṣṭāḥ</a:t>
            </a:r>
            <a:r>
              <a:rPr lang="vi-VN" dirty="0"/>
              <a:t> </a:t>
            </a:r>
            <a:r>
              <a:rPr lang="vi-VN" dirty="0">
                <a:hlinkClick r:id="rId11" action="ppaction://hlinkfile"/>
              </a:rPr>
              <a:t>śrutā</a:t>
            </a:r>
            <a:r>
              <a:rPr lang="vi-VN" dirty="0"/>
              <a:t> </a:t>
            </a:r>
            <a:r>
              <a:rPr lang="vi-VN" dirty="0">
                <a:hlinkClick r:id="rId12" action="ppaction://hlinkfile"/>
              </a:rPr>
              <a:t>vā</a:t>
            </a:r>
            <a:r>
              <a:rPr lang="vi-VN" dirty="0"/>
              <a:t> </a:t>
            </a:r>
            <a:r>
              <a:rPr lang="vi-VN" dirty="0" smtClean="0">
                <a:hlinkClick r:id="rId13" action="ppaction://hlinkfile"/>
              </a:rPr>
              <a:t>yadavaḥ</a:t>
            </a:r>
            <a:endParaRPr lang="en-US" dirty="0" smtClean="0"/>
          </a:p>
          <a:p>
            <a:pPr marL="0" indent="0" algn="ctr">
              <a:buNone/>
            </a:pPr>
            <a:r>
              <a:rPr lang="vi-VN" dirty="0">
                <a:hlinkClick r:id="rId14" action="ppaction://hlinkfile"/>
              </a:rPr>
              <a:t>sva</a:t>
            </a:r>
            <a:r>
              <a:rPr lang="vi-VN" dirty="0"/>
              <a:t>-</a:t>
            </a:r>
            <a:r>
              <a:rPr lang="vi-VN" dirty="0">
                <a:hlinkClick r:id="rId15" action="ppaction://hlinkfile"/>
              </a:rPr>
              <a:t>puryāḿ</a:t>
            </a:r>
            <a:r>
              <a:rPr lang="vi-VN" dirty="0"/>
              <a:t> </a:t>
            </a:r>
            <a:r>
              <a:rPr lang="vi-VN" dirty="0">
                <a:hlinkClick r:id="rId16" action="ppaction://hlinkfile"/>
              </a:rPr>
              <a:t>sukham</a:t>
            </a:r>
            <a:r>
              <a:rPr lang="vi-VN" dirty="0"/>
              <a:t> </a:t>
            </a:r>
            <a:r>
              <a:rPr lang="vi-VN" dirty="0" smtClean="0">
                <a:hlinkClick r:id="rId17" action="ppaction://hlinkfile"/>
              </a:rPr>
              <a:t>āsate</a:t>
            </a:r>
            <a:endParaRPr lang="en-US" dirty="0" smtClean="0"/>
          </a:p>
          <a:p>
            <a:pPr marL="0" indent="0" algn="ctr">
              <a:buNone/>
            </a:pPr>
            <a:r>
              <a:rPr lang="en-US" sz="2800" b="1" i="1" u="sng" dirty="0">
                <a:solidFill>
                  <a:schemeClr val="accent3">
                    <a:lumMod val="75000"/>
                  </a:schemeClr>
                </a:solidFill>
                <a:effectLst>
                  <a:outerShdw blurRad="38100" dist="38100" dir="2700000" algn="tl">
                    <a:srgbClr val="000000">
                      <a:alpha val="43137"/>
                    </a:srgbClr>
                  </a:outerShdw>
                </a:effectLst>
              </a:rPr>
              <a:t>TRANSLATION</a:t>
            </a:r>
          </a:p>
          <a:p>
            <a:pPr marL="0" indent="0" algn="ctr">
              <a:buNone/>
            </a:pPr>
            <a:r>
              <a:rPr lang="en-US" dirty="0" smtClean="0"/>
              <a:t>My </a:t>
            </a:r>
            <a:r>
              <a:rPr lang="en-US" dirty="0"/>
              <a:t>uncle, you must have visited </a:t>
            </a:r>
            <a:r>
              <a:rPr lang="en-US" dirty="0" err="1">
                <a:hlinkClick r:id="rId18" action="ppaction://hlinkfile"/>
              </a:rPr>
              <a:t>Dvārakā</a:t>
            </a:r>
            <a:r>
              <a:rPr lang="en-US" dirty="0"/>
              <a:t>. In that holy place are our friends and well-wishers, the descendants of </a:t>
            </a:r>
            <a:r>
              <a:rPr lang="en-US" dirty="0" err="1">
                <a:hlinkClick r:id="rId19" action="ppaction://hlinkfile"/>
              </a:rPr>
              <a:t>Yadu</a:t>
            </a:r>
            <a:r>
              <a:rPr lang="en-US" dirty="0"/>
              <a:t>, who are always rapt in the service of the Lord </a:t>
            </a:r>
            <a:r>
              <a:rPr lang="en-US" dirty="0" err="1">
                <a:hlinkClick r:id="rId20" action="ppaction://hlinkfile"/>
              </a:rPr>
              <a:t>Śrī</a:t>
            </a:r>
            <a:r>
              <a:rPr lang="en-US" dirty="0"/>
              <a:t> </a:t>
            </a:r>
            <a:r>
              <a:rPr lang="en-US" dirty="0" err="1">
                <a:hlinkClick r:id="rId8" action="ppaction://hlinkfile"/>
              </a:rPr>
              <a:t>Kṛṣṇa</a:t>
            </a:r>
            <a:r>
              <a:rPr lang="en-US" dirty="0"/>
              <a:t>. You might have seen them or heard about them. Are they all living happily in their abodes?</a:t>
            </a:r>
            <a:endParaRPr lang="vi-VN" dirty="0">
              <a:solidFill>
                <a:schemeClr val="tx2">
                  <a:lumMod val="60000"/>
                  <a:lumOff val="40000"/>
                </a:schemeClr>
              </a:solidFill>
            </a:endParaRPr>
          </a:p>
        </p:txBody>
      </p:sp>
    </p:spTree>
    <p:extLst>
      <p:ext uri="{BB962C8B-B14F-4D97-AF65-F5344CB8AC3E}">
        <p14:creationId xmlns:p14="http://schemas.microsoft.com/office/powerpoint/2010/main" val="71354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80">
                                          <p:stCondLst>
                                            <p:cond delay="0"/>
                                          </p:stCondLst>
                                        </p:cTn>
                                        <p:tgtEl>
                                          <p:spTgt spid="3">
                                            <p:txEl>
                                              <p:pRg st="5" end="5"/>
                                            </p:txEl>
                                          </p:spTgt>
                                        </p:tgtEl>
                                      </p:cBhvr>
                                    </p:animEffect>
                                    <p:anim calcmode="lin" valueType="num">
                                      <p:cBhvr>
                                        <p:cTn id="2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5" end="5"/>
                                            </p:txEl>
                                          </p:spTgt>
                                        </p:tgtEl>
                                      </p:cBhvr>
                                      <p:to x="100000" y="60000"/>
                                    </p:animScale>
                                    <p:animScale>
                                      <p:cBhvr>
                                        <p:cTn id="35" dur="166" decel="50000">
                                          <p:stCondLst>
                                            <p:cond delay="676"/>
                                          </p:stCondLst>
                                        </p:cTn>
                                        <p:tgtEl>
                                          <p:spTgt spid="3">
                                            <p:txEl>
                                              <p:pRg st="5" end="5"/>
                                            </p:txEl>
                                          </p:spTgt>
                                        </p:tgtEl>
                                      </p:cBhvr>
                                      <p:to x="100000" y="100000"/>
                                    </p:animScale>
                                    <p:animScale>
                                      <p:cBhvr>
                                        <p:cTn id="36" dur="26">
                                          <p:stCondLst>
                                            <p:cond delay="1312"/>
                                          </p:stCondLst>
                                        </p:cTn>
                                        <p:tgtEl>
                                          <p:spTgt spid="3">
                                            <p:txEl>
                                              <p:pRg st="5" end="5"/>
                                            </p:txEl>
                                          </p:spTgt>
                                        </p:tgtEl>
                                      </p:cBhvr>
                                      <p:to x="100000" y="80000"/>
                                    </p:animScale>
                                    <p:animScale>
                                      <p:cBhvr>
                                        <p:cTn id="37" dur="166" decel="50000">
                                          <p:stCondLst>
                                            <p:cond delay="1338"/>
                                          </p:stCondLst>
                                        </p:cTn>
                                        <p:tgtEl>
                                          <p:spTgt spid="3">
                                            <p:txEl>
                                              <p:pRg st="5" end="5"/>
                                            </p:txEl>
                                          </p:spTgt>
                                        </p:tgtEl>
                                      </p:cBhvr>
                                      <p:to x="100000" y="100000"/>
                                    </p:animScale>
                                    <p:animScale>
                                      <p:cBhvr>
                                        <p:cTn id="38" dur="26">
                                          <p:stCondLst>
                                            <p:cond delay="1642"/>
                                          </p:stCondLst>
                                        </p:cTn>
                                        <p:tgtEl>
                                          <p:spTgt spid="3">
                                            <p:txEl>
                                              <p:pRg st="5" end="5"/>
                                            </p:txEl>
                                          </p:spTgt>
                                        </p:tgtEl>
                                      </p:cBhvr>
                                      <p:to x="100000" y="90000"/>
                                    </p:animScale>
                                    <p:animScale>
                                      <p:cBhvr>
                                        <p:cTn id="39" dur="166" decel="50000">
                                          <p:stCondLst>
                                            <p:cond delay="1668"/>
                                          </p:stCondLst>
                                        </p:cTn>
                                        <p:tgtEl>
                                          <p:spTgt spid="3">
                                            <p:txEl>
                                              <p:pRg st="5" end="5"/>
                                            </p:txEl>
                                          </p:spTgt>
                                        </p:tgtEl>
                                      </p:cBhvr>
                                      <p:to x="100000" y="100000"/>
                                    </p:animScale>
                                    <p:animScale>
                                      <p:cBhvr>
                                        <p:cTn id="40" dur="26">
                                          <p:stCondLst>
                                            <p:cond delay="1808"/>
                                          </p:stCondLst>
                                        </p:cTn>
                                        <p:tgtEl>
                                          <p:spTgt spid="3">
                                            <p:txEl>
                                              <p:pRg st="5" end="5"/>
                                            </p:txEl>
                                          </p:spTgt>
                                        </p:tgtEl>
                                      </p:cBhvr>
                                      <p:to x="100000" y="95000"/>
                                    </p:animScale>
                                    <p:animScale>
                                      <p:cBhvr>
                                        <p:cTn id="41" dur="166" decel="50000">
                                          <p:stCondLst>
                                            <p:cond delay="1834"/>
                                          </p:stCondLst>
                                        </p:cTn>
                                        <p:tgtEl>
                                          <p:spTgt spid="3">
                                            <p:txEl>
                                              <p:pRg st="5" end="5"/>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ple design template">
  <a:themeElements>
    <a:clrScheme name="Office Them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Office Them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Office Them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Office Them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Office Them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Office Them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Office Them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Office Them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11010</TotalTime>
  <Words>2648</Words>
  <Application>Microsoft Office PowerPoint</Application>
  <PresentationFormat>On-screen Show (4:3)</PresentationFormat>
  <Paragraphs>265</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Maple design template</vt:lpstr>
      <vt:lpstr>PowerPoint Presentation</vt:lpstr>
      <vt:lpstr>PowerPoint Presentation</vt:lpstr>
      <vt:lpstr>PowerPoint Presentation</vt:lpstr>
      <vt:lpstr>Seeking the Blessings of Guru, Gauranga &amp; All the Assembled Vaishnavas</vt:lpstr>
      <vt:lpstr>Śrīmad Bhāgavatam 1.2.4</vt:lpstr>
      <vt:lpstr>Śrīmad Bhāgavatam 1.2.18</vt:lpstr>
      <vt:lpstr>PowerPoint Presentation</vt:lpstr>
      <vt:lpstr>Section Theme - Sadhu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Naren Gunna</dc:creator>
  <cp:lastModifiedBy>Naren Gunna</cp:lastModifiedBy>
  <cp:revision>643</cp:revision>
  <cp:lastPrinted>1601-01-01T00:00:00Z</cp:lastPrinted>
  <dcterms:created xsi:type="dcterms:W3CDTF">2010-04-22T03:05:53Z</dcterms:created>
  <dcterms:modified xsi:type="dcterms:W3CDTF">2012-03-14T19:42:50Z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TC102037791033</vt:lpwstr>
  </property>
</Properties>
</file>