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3"/>
  </p:notesMasterIdLst>
  <p:sldIdLst>
    <p:sldId id="256" r:id="rId2"/>
    <p:sldId id="337" r:id="rId3"/>
    <p:sldId id="272" r:id="rId4"/>
    <p:sldId id="258" r:id="rId5"/>
    <p:sldId id="257" r:id="rId6"/>
    <p:sldId id="326" r:id="rId7"/>
    <p:sldId id="320" r:id="rId8"/>
    <p:sldId id="334" r:id="rId9"/>
    <p:sldId id="321" r:id="rId10"/>
    <p:sldId id="327" r:id="rId11"/>
    <p:sldId id="323" r:id="rId12"/>
    <p:sldId id="331" r:id="rId13"/>
    <p:sldId id="273" r:id="rId14"/>
    <p:sldId id="324" r:id="rId15"/>
    <p:sldId id="329" r:id="rId16"/>
    <p:sldId id="338" r:id="rId17"/>
    <p:sldId id="335" r:id="rId18"/>
    <p:sldId id="325" r:id="rId19"/>
    <p:sldId id="330" r:id="rId20"/>
    <p:sldId id="26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0" y="12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B0082-A673-4316-B320-611C48574856}" type="datetimeFigureOut">
              <a:rPr lang="en-US" smtClean="0"/>
              <a:pPr/>
              <a:t>2/24/2012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A9652-5CB9-4DAF-AD3D-3A12616558B1}" type="slidenum">
              <a:rPr lang="en-US" smtClean="0"/>
              <a:pPr/>
              <a:t>‹#›</a:t>
            </a:fld>
            <a:endParaRPr lang="en-US"/>
          </a:p>
        </p:txBody>
      </p:sp>
    </p:spTree>
    <p:extLst>
      <p:ext uri="{BB962C8B-B14F-4D97-AF65-F5344CB8AC3E}">
        <p14:creationId xmlns:p14="http://schemas.microsoft.com/office/powerpoint/2010/main" val="4097400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6AADEB5-354C-4342-B453-8E6608C1DD38}" type="datetimeFigureOut">
              <a:rPr lang="en-US" smtClean="0"/>
              <a:pPr/>
              <a:t>2/24/2012</a:t>
            </a:fld>
            <a:endParaRPr lang="en-US"/>
          </a:p>
        </p:txBody>
      </p:sp>
      <p:sp>
        <p:nvSpPr>
          <p:cNvPr id="16" name="Slide Number Placeholder 15"/>
          <p:cNvSpPr>
            <a:spLocks noGrp="1"/>
          </p:cNvSpPr>
          <p:nvPr>
            <p:ph type="sldNum" sz="quarter" idx="11"/>
          </p:nvPr>
        </p:nvSpPr>
        <p:spPr/>
        <p:txBody>
          <a:bodyPr/>
          <a:lstStyle/>
          <a:p>
            <a:fld id="{B4BB27CE-F466-4DCE-B5D5-C69B97FCBB2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AADEB5-354C-4342-B453-8E6608C1DD38}" type="datetimeFigureOut">
              <a:rPr lang="en-US" smtClean="0"/>
              <a:pPr/>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27CE-F466-4DCE-B5D5-C69B97FCBB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AADEB5-354C-4342-B453-8E6608C1DD38}" type="datetimeFigureOut">
              <a:rPr lang="en-US" smtClean="0"/>
              <a:pPr/>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27CE-F466-4DCE-B5D5-C69B97FCBB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5FE116D-D318-46C9-8CFF-317E5CE29622}" type="slidenum">
              <a:rPr lang="en-US"/>
              <a:pPr/>
              <a:t>‹#›</a:t>
            </a:fld>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6AADEB5-354C-4342-B453-8E6608C1DD38}" type="datetimeFigureOut">
              <a:rPr lang="en-US" smtClean="0"/>
              <a:pPr/>
              <a:t>2/24/2012</a:t>
            </a:fld>
            <a:endParaRPr lang="en-US"/>
          </a:p>
        </p:txBody>
      </p:sp>
      <p:sp>
        <p:nvSpPr>
          <p:cNvPr id="15" name="Slide Number Placeholder 14"/>
          <p:cNvSpPr>
            <a:spLocks noGrp="1"/>
          </p:cNvSpPr>
          <p:nvPr>
            <p:ph type="sldNum" sz="quarter" idx="15"/>
          </p:nvPr>
        </p:nvSpPr>
        <p:spPr/>
        <p:txBody>
          <a:bodyPr/>
          <a:lstStyle>
            <a:lvl1pPr algn="ctr">
              <a:defRPr/>
            </a:lvl1pPr>
          </a:lstStyle>
          <a:p>
            <a:fld id="{B4BB27CE-F466-4DCE-B5D5-C69B97FCBB27}"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AADEB5-354C-4342-B453-8E6608C1DD38}" type="datetimeFigureOut">
              <a:rPr lang="en-US" smtClean="0"/>
              <a:pPr/>
              <a:t>2/24/2012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27CE-F466-4DCE-B5D5-C69B97FCBB27}"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AADEB5-354C-4342-B453-8E6608C1DD38}" type="datetimeFigureOut">
              <a:rPr lang="en-US" smtClean="0"/>
              <a:pPr/>
              <a:t>2/24/2012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B27CE-F466-4DCE-B5D5-C69B97FCBB2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4BB27CE-F466-4DCE-B5D5-C69B97FCBB27}"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D6AADEB5-354C-4342-B453-8E6608C1DD38}" type="datetimeFigureOut">
              <a:rPr lang="en-US" smtClean="0"/>
              <a:pPr/>
              <a:t>2/24/2012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AADEB5-354C-4342-B453-8E6608C1DD38}" type="datetimeFigureOut">
              <a:rPr lang="en-US" smtClean="0"/>
              <a:pPr/>
              <a:t>2/24/2012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B27CE-F466-4DCE-B5D5-C69B97FCBB27}"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ADEB5-354C-4342-B453-8E6608C1DD38}" type="datetimeFigureOut">
              <a:rPr lang="en-US" smtClean="0"/>
              <a:pPr/>
              <a:t>2/24/2012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B27CE-F466-4DCE-B5D5-C69B97FCBB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6AADEB5-354C-4342-B453-8E6608C1DD38}" type="datetimeFigureOut">
              <a:rPr lang="en-US" smtClean="0"/>
              <a:pPr/>
              <a:t>2/24/2012</a:t>
            </a:fld>
            <a:endParaRPr lang="en-US"/>
          </a:p>
        </p:txBody>
      </p:sp>
      <p:sp>
        <p:nvSpPr>
          <p:cNvPr id="9" name="Slide Number Placeholder 8"/>
          <p:cNvSpPr>
            <a:spLocks noGrp="1"/>
          </p:cNvSpPr>
          <p:nvPr>
            <p:ph type="sldNum" sz="quarter" idx="15"/>
          </p:nvPr>
        </p:nvSpPr>
        <p:spPr/>
        <p:txBody>
          <a:bodyPr/>
          <a:lstStyle/>
          <a:p>
            <a:fld id="{B4BB27CE-F466-4DCE-B5D5-C69B97FCBB27}"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6AADEB5-354C-4342-B453-8E6608C1DD38}" type="datetimeFigureOut">
              <a:rPr lang="en-US" smtClean="0"/>
              <a:pPr/>
              <a:t>2/24/2012</a:t>
            </a:fld>
            <a:endParaRPr lang="en-US"/>
          </a:p>
        </p:txBody>
      </p:sp>
      <p:sp>
        <p:nvSpPr>
          <p:cNvPr id="9" name="Slide Number Placeholder 8"/>
          <p:cNvSpPr>
            <a:spLocks noGrp="1"/>
          </p:cNvSpPr>
          <p:nvPr>
            <p:ph type="sldNum" sz="quarter" idx="11"/>
          </p:nvPr>
        </p:nvSpPr>
        <p:spPr/>
        <p:txBody>
          <a:bodyPr/>
          <a:lstStyle/>
          <a:p>
            <a:fld id="{B4BB27CE-F466-4DCE-B5D5-C69B97FCBB2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6AADEB5-354C-4342-B453-8E6608C1DD38}" type="datetimeFigureOut">
              <a:rPr lang="en-US" smtClean="0"/>
              <a:pPr/>
              <a:t>2/24/2012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4BB27CE-F466-4DCE-B5D5-C69B97FCBB27}"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Srimad</a:t>
            </a:r>
            <a:r>
              <a:rPr lang="en-US" dirty="0" smtClean="0"/>
              <a:t> </a:t>
            </a:r>
            <a:r>
              <a:rPr lang="en-US" dirty="0" err="1" smtClean="0"/>
              <a:t>Bhagavatam</a:t>
            </a:r>
            <a:r>
              <a:rPr lang="en-US" dirty="0" smtClean="0"/>
              <a:t> Chapter 12</a:t>
            </a:r>
            <a:r>
              <a:rPr lang="en-US" dirty="0" smtClean="0"/>
              <a:t/>
            </a:r>
            <a:br>
              <a:rPr lang="en-US" dirty="0" smtClean="0"/>
            </a:br>
            <a:r>
              <a:rPr lang="en-US" dirty="0" smtClean="0"/>
              <a:t>(</a:t>
            </a:r>
            <a:r>
              <a:rPr lang="en-US" i="1" dirty="0" smtClean="0"/>
              <a:t>Birth of </a:t>
            </a:r>
            <a:r>
              <a:rPr lang="en-US" i="1" dirty="0" err="1" smtClean="0"/>
              <a:t>Maharaj</a:t>
            </a:r>
            <a:r>
              <a:rPr lang="en-US" i="1" dirty="0" smtClean="0"/>
              <a:t> </a:t>
            </a:r>
            <a:r>
              <a:rPr lang="en-US" i="1" dirty="0" err="1" smtClean="0"/>
              <a:t>Parikshit</a:t>
            </a:r>
            <a:r>
              <a:rPr lang="en-US" dirty="0" smtClean="0"/>
              <a:t>) </a:t>
            </a:r>
            <a:br>
              <a:rPr lang="en-US" dirty="0" smtClean="0"/>
            </a:br>
            <a:r>
              <a:rPr lang="en-US" dirty="0" smtClean="0"/>
              <a:t>(1.12.30-1.12.36)</a:t>
            </a:r>
            <a:endParaRPr lang="en-US" dirty="0"/>
          </a:p>
        </p:txBody>
      </p:sp>
      <p:pic>
        <p:nvPicPr>
          <p:cNvPr id="1026" name="Picture 2" descr="http://4.bp.blogspot.com/_GvcWr1-mi5o/S8fl7VMxIEI/AAAAAAAAAQs/BTp0KxsLQHI/s1600/krishna+protects+Pariks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38010"/>
            <a:ext cx="1981200" cy="30137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635326"/>
            <a:ext cx="1905000" cy="301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26390"/>
            <a:ext cx="2057400" cy="290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635326"/>
            <a:ext cx="2057400" cy="283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dirty="0" smtClean="0"/>
              <a:t>  Purport</a:t>
            </a:r>
            <a:endParaRPr lang="en-US" dirty="0"/>
          </a:p>
        </p:txBody>
      </p:sp>
      <p:sp>
        <p:nvSpPr>
          <p:cNvPr id="3" name="Text Placeholder 2"/>
          <p:cNvSpPr>
            <a:spLocks noGrp="1"/>
          </p:cNvSpPr>
          <p:nvPr>
            <p:ph type="body" sz="half" idx="1"/>
          </p:nvPr>
        </p:nvSpPr>
        <p:spPr>
          <a:xfrm>
            <a:off x="685800" y="1524000"/>
            <a:ext cx="7924800" cy="4572000"/>
          </a:xfrm>
        </p:spPr>
        <p:txBody>
          <a:bodyPr>
            <a:normAutofit fontScale="62500" lnSpcReduction="20000"/>
          </a:bodyPr>
          <a:lstStyle/>
          <a:p>
            <a:r>
              <a:rPr lang="en-US" dirty="0"/>
              <a:t>As the </a:t>
            </a:r>
            <a:r>
              <a:rPr lang="en-US" dirty="0" err="1"/>
              <a:t>brāhmaṇas</a:t>
            </a:r>
            <a:r>
              <a:rPr lang="en-US" dirty="0"/>
              <a:t> and </a:t>
            </a:r>
            <a:r>
              <a:rPr lang="en-US" dirty="0" err="1"/>
              <a:t>vipras</a:t>
            </a:r>
            <a:r>
              <a:rPr lang="en-US" dirty="0"/>
              <a:t> had a right to be subsidized by the state, the state executive head had the right to collect taxes and fines from the citizens. After the Battle of Kurukṣetra the state treasury was exhausted, and therefore there was no surplus fund except the fund from tax collection and fines. Such funds were sufficient only for the state budget, and having no excess fund, the King was anxious to get more wealth in some other way in order to perform the horse sacrifice. Mahārāja Yudhiṣṭhira wanted to perform this sacrifice under the instruction of </a:t>
            </a:r>
            <a:r>
              <a:rPr lang="en-US" dirty="0" err="1"/>
              <a:t>Bhīṣmadeva</a:t>
            </a:r>
            <a:r>
              <a:rPr lang="en-US" dirty="0" smtClean="0"/>
              <a:t>.</a:t>
            </a:r>
          </a:p>
          <a:p>
            <a:r>
              <a:rPr lang="en-US" i="1" dirty="0" smtClean="0"/>
              <a:t>--------------------------------------------------------------------------------------------------------</a:t>
            </a:r>
            <a:endParaRPr lang="en-US" i="1" dirty="0"/>
          </a:p>
          <a:p>
            <a:r>
              <a:rPr lang="en-US" i="1" dirty="0" smtClean="0"/>
              <a:t>Nature of </a:t>
            </a:r>
            <a:r>
              <a:rPr lang="en-US" i="1" dirty="0" err="1" smtClean="0"/>
              <a:t>Maharaj</a:t>
            </a:r>
            <a:r>
              <a:rPr lang="en-US" i="1" dirty="0" smtClean="0"/>
              <a:t> </a:t>
            </a:r>
            <a:r>
              <a:rPr lang="en-US" i="1" dirty="0" err="1" smtClean="0"/>
              <a:t>Yudhistir</a:t>
            </a:r>
            <a:r>
              <a:rPr lang="en-US" i="1" dirty="0" smtClean="0"/>
              <a:t> is feeling the heaviness of what has just happened. Dharma </a:t>
            </a:r>
            <a:r>
              <a:rPr lang="en-US" i="1" dirty="0" err="1" smtClean="0"/>
              <a:t>Yudha</a:t>
            </a:r>
            <a:r>
              <a:rPr lang="en-US" i="1" dirty="0" smtClean="0"/>
              <a:t>. It had to be done. During Service also, it happens that some persons become hurt. Unfortunate but also sinful. </a:t>
            </a:r>
          </a:p>
          <a:p>
            <a:pPr lvl="1"/>
            <a:r>
              <a:rPr lang="en-US" i="1" dirty="0" err="1" smtClean="0"/>
              <a:t>Rupa</a:t>
            </a:r>
            <a:r>
              <a:rPr lang="en-US" i="1" dirty="0" smtClean="0"/>
              <a:t> </a:t>
            </a:r>
            <a:r>
              <a:rPr lang="en-US" i="1" dirty="0" err="1" smtClean="0"/>
              <a:t>Goswami</a:t>
            </a:r>
            <a:r>
              <a:rPr lang="en-US" i="1" dirty="0" smtClean="0"/>
              <a:t> </a:t>
            </a:r>
          </a:p>
          <a:p>
            <a:pPr lvl="1"/>
            <a:r>
              <a:rPr lang="en-US" b="1" dirty="0" smtClean="0"/>
              <a:t>“You </a:t>
            </a:r>
            <a:r>
              <a:rPr lang="en-US" b="1" dirty="0"/>
              <a:t>can please some of the people some of the time but you cannot please all of the people all of the time</a:t>
            </a:r>
            <a:r>
              <a:rPr lang="en-US" b="1" dirty="0" smtClean="0"/>
              <a:t>.”</a:t>
            </a:r>
            <a:r>
              <a:rPr lang="en-US" dirty="0" smtClean="0"/>
              <a:t> </a:t>
            </a:r>
            <a:r>
              <a:rPr lang="en-US" dirty="0"/>
              <a:t>One of the greatest encumbrances that impedes a devotees advancement is that we are too much concerned about what society will think of us. If you want to please the </a:t>
            </a:r>
            <a:r>
              <a:rPr lang="en-US" dirty="0" smtClean="0"/>
              <a:t>society, then </a:t>
            </a:r>
            <a:r>
              <a:rPr lang="en-US" dirty="0"/>
              <a:t>you have to be just like the society. And in society everyone has a different opinion. If you become very </a:t>
            </a:r>
            <a:r>
              <a:rPr lang="en-US" dirty="0" err="1"/>
              <a:t>very</a:t>
            </a:r>
            <a:r>
              <a:rPr lang="en-US" dirty="0"/>
              <a:t> popular, that means you are going to be to that extent very unpopular amongst the other people. And they are going to destroy you and kill you</a:t>
            </a:r>
            <a:r>
              <a:rPr lang="en-US" dirty="0" smtClean="0"/>
              <a:t>. – HH </a:t>
            </a:r>
            <a:r>
              <a:rPr lang="en-US" dirty="0" err="1" smtClean="0"/>
              <a:t>Radhanath</a:t>
            </a:r>
            <a:r>
              <a:rPr lang="en-US" dirty="0" smtClean="0"/>
              <a:t> Swami </a:t>
            </a:r>
            <a:r>
              <a:rPr lang="en-US" dirty="0" err="1" smtClean="0"/>
              <a:t>Maharaj</a:t>
            </a:r>
            <a:r>
              <a:rPr lang="en-US" dirty="0" smtClean="0"/>
              <a:t>.</a:t>
            </a:r>
          </a:p>
          <a:p>
            <a:pPr lvl="1"/>
            <a:r>
              <a:rPr lang="en-US" dirty="0" smtClean="0"/>
              <a:t>Jesus Christ: “Cannot Serve 2 masters”</a:t>
            </a:r>
            <a:endParaRPr lang="en-US" dirty="0"/>
          </a:p>
          <a:p>
            <a:pPr lvl="1"/>
            <a:endParaRPr lang="en-US" i="1" dirty="0" smtClean="0"/>
          </a:p>
          <a:p>
            <a:pPr lvl="1"/>
            <a:endParaRPr lang="en-US" i="1" dirty="0" smtClean="0"/>
          </a:p>
        </p:txBody>
      </p:sp>
      <p:pic>
        <p:nvPicPr>
          <p:cNvPr id="4" name="Picture 3" descr="prabhupada7.jpg"/>
          <p:cNvPicPr>
            <a:picLocks noChangeAspect="1"/>
          </p:cNvPicPr>
          <p:nvPr/>
        </p:nvPicPr>
        <p:blipFill>
          <a:blip r:embed="rId2" cstate="print"/>
          <a:stretch>
            <a:fillRect/>
          </a:stretch>
        </p:blipFill>
        <p:spPr>
          <a:xfrm>
            <a:off x="-13482" y="76200"/>
            <a:ext cx="990600" cy="1375639"/>
          </a:xfrm>
          <a:prstGeom prst="rect">
            <a:avLst/>
          </a:prstGeom>
        </p:spPr>
      </p:pic>
    </p:spTree>
    <p:extLst>
      <p:ext uri="{BB962C8B-B14F-4D97-AF65-F5344CB8AC3E}">
        <p14:creationId xmlns:p14="http://schemas.microsoft.com/office/powerpoint/2010/main" val="185452445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1654299"/>
          </a:xfrm>
          <a:prstGeom prst="rect">
            <a:avLst/>
          </a:prstGeom>
          <a:noFill/>
          <a:ln w="9525">
            <a:noFill/>
            <a:miter lim="800000"/>
            <a:headEnd/>
            <a:tailEnd/>
          </a:ln>
          <a:effectLst/>
        </p:spPr>
        <p:txBody>
          <a:bodyPr wrap="square">
            <a:spAutoFit/>
          </a:bodyPr>
          <a:lstStyle/>
          <a:p>
            <a:pPr>
              <a:lnSpc>
                <a:spcPct val="90000"/>
              </a:lnSpc>
              <a:spcBef>
                <a:spcPct val="20000"/>
              </a:spcBef>
            </a:pPr>
            <a:r>
              <a:rPr lang="en-US" sz="2800" dirty="0"/>
              <a:t>Understanding the hearty wishes of the King, his brothers, as advised by the infallible Lord Kṛṣṇa, collected sufficient riches from the North [left by King </a:t>
            </a:r>
            <a:r>
              <a:rPr lang="en-US" sz="2800" dirty="0" err="1"/>
              <a:t>Marutta</a:t>
            </a:r>
            <a:r>
              <a:rPr lang="en-US" sz="2800" dirty="0"/>
              <a:t>].</a:t>
            </a:r>
            <a:endParaRPr lang="en-US" sz="2800" dirty="0">
              <a:latin typeface="Balaram" pitchFamily="2" charset="0"/>
            </a:endParaRPr>
          </a:p>
        </p:txBody>
      </p:sp>
      <p:sp>
        <p:nvSpPr>
          <p:cNvPr id="6" name="Title 5"/>
          <p:cNvSpPr>
            <a:spLocks noGrp="1"/>
          </p:cNvSpPr>
          <p:nvPr>
            <p:ph type="title"/>
          </p:nvPr>
        </p:nvSpPr>
        <p:spPr>
          <a:xfrm>
            <a:off x="692727" y="457200"/>
            <a:ext cx="7772400" cy="2590800"/>
          </a:xfrm>
        </p:spPr>
        <p:txBody>
          <a:bodyPr>
            <a:normAutofit fontScale="90000"/>
          </a:bodyPr>
          <a:lstStyle/>
          <a:p>
            <a:pPr algn="ctr"/>
            <a:r>
              <a:rPr lang="en-US" sz="2800" b="1" dirty="0" smtClean="0"/>
              <a:t/>
            </a:r>
            <a:br>
              <a:rPr lang="en-US" sz="2800" b="1" dirty="0" smtClean="0"/>
            </a:br>
            <a:r>
              <a:rPr lang="en-US" sz="3600" b="1" dirty="0" smtClean="0"/>
              <a:t>1.12.33</a:t>
            </a:r>
            <a:r>
              <a:rPr lang="en-US" sz="2800" b="1" dirty="0"/>
              <a:t/>
            </a:r>
            <a:br>
              <a:rPr lang="en-US" sz="2800" b="1" dirty="0"/>
            </a:br>
            <a:r>
              <a:rPr lang="vi-VN" sz="3100" b="1" dirty="0"/>
              <a:t>tad abhipretam ālakṣya</a:t>
            </a:r>
            <a:br>
              <a:rPr lang="vi-VN" sz="3100" b="1" dirty="0"/>
            </a:br>
            <a:r>
              <a:rPr lang="vi-VN" sz="3100" b="1" dirty="0"/>
              <a:t>bhrātaro 'cyuta-coditāḥ</a:t>
            </a:r>
            <a:br>
              <a:rPr lang="vi-VN" sz="3100" b="1" dirty="0"/>
            </a:br>
            <a:r>
              <a:rPr lang="vi-VN" sz="3100" b="1" dirty="0"/>
              <a:t>dhanaḿ prahīṇam ājahrur</a:t>
            </a:r>
            <a:br>
              <a:rPr lang="vi-VN" sz="3100" b="1" dirty="0"/>
            </a:br>
            <a:r>
              <a:rPr lang="vi-VN" sz="3100" b="1" dirty="0"/>
              <a:t>udīcyāḿ diśi </a:t>
            </a:r>
            <a:r>
              <a:rPr lang="vi-VN" sz="3100" b="1" dirty="0" smtClean="0"/>
              <a:t>bhūriśah</a:t>
            </a:r>
            <a:r>
              <a:rPr lang="vi-VN" sz="2400" dirty="0"/>
              <a:t/>
            </a:r>
            <a:br>
              <a:rPr lang="vi-VN" sz="2400" dirty="0"/>
            </a:br>
            <a:endParaRPr lang="vi-VN" sz="3100" b="1" dirty="0"/>
          </a:p>
        </p:txBody>
      </p:sp>
    </p:spTree>
    <p:extLst>
      <p:ext uri="{BB962C8B-B14F-4D97-AF65-F5344CB8AC3E}">
        <p14:creationId xmlns:p14="http://schemas.microsoft.com/office/powerpoint/2010/main" val="3901596492"/>
      </p:ext>
    </p:extLst>
  </p:cSld>
  <p:clrMapOvr>
    <a:masterClrMapping/>
  </p:clrMapOvr>
  <p:transition spd="med" advTm="25000">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572000"/>
          </a:xfrm>
        </p:spPr>
        <p:txBody>
          <a:bodyPr>
            <a:normAutofit fontScale="55000" lnSpcReduction="20000"/>
          </a:bodyPr>
          <a:lstStyle/>
          <a:p>
            <a:r>
              <a:rPr lang="en-US" dirty="0" smtClean="0"/>
              <a:t>Mahārāja </a:t>
            </a:r>
            <a:r>
              <a:rPr lang="en-US" dirty="0" err="1"/>
              <a:t>Marutta</a:t>
            </a:r>
            <a:r>
              <a:rPr lang="en-US" dirty="0"/>
              <a:t>: one of the great emperors of the world. He reigned over the world long before the reign of Mahārāja Yudhiṣṭhira. He was the son of Mahārāja </a:t>
            </a:r>
            <a:r>
              <a:rPr lang="en-US" dirty="0" err="1"/>
              <a:t>Avikṣit</a:t>
            </a:r>
            <a:r>
              <a:rPr lang="en-US" dirty="0"/>
              <a:t> and was a great devotee of the son of the sun-god, known as </a:t>
            </a:r>
            <a:r>
              <a:rPr lang="en-US" dirty="0" err="1"/>
              <a:t>Yamarāja</a:t>
            </a:r>
            <a:r>
              <a:rPr lang="en-US" dirty="0"/>
              <a:t>. His brother </a:t>
            </a:r>
            <a:r>
              <a:rPr lang="en-US" dirty="0" err="1"/>
              <a:t>Samvarta</a:t>
            </a:r>
            <a:r>
              <a:rPr lang="en-US" dirty="0"/>
              <a:t> was a rival priest of the great </a:t>
            </a:r>
            <a:r>
              <a:rPr lang="en-US" dirty="0" err="1"/>
              <a:t>Bṛhaspati</a:t>
            </a:r>
            <a:r>
              <a:rPr lang="en-US" dirty="0"/>
              <a:t>, the learned priest of the demigods. He conducted one sacrifice called </a:t>
            </a:r>
            <a:r>
              <a:rPr lang="en-US" dirty="0" err="1"/>
              <a:t>Sańkāra-yajña</a:t>
            </a:r>
            <a:r>
              <a:rPr lang="en-US" dirty="0"/>
              <a:t> by which the Lord was so satisfied that He was pleased to hand over to him the charge of a mountain peak of gold. This peak of gold is somewhere in the Himalaya Mountains, and modern adventurers may try to find it there. He was so powerful an emperor that at the day's end of sacrifice, the demigods from the other planets like </a:t>
            </a:r>
            <a:r>
              <a:rPr lang="en-US" dirty="0" err="1"/>
              <a:t>Indra</a:t>
            </a:r>
            <a:r>
              <a:rPr lang="en-US" dirty="0"/>
              <a:t>, </a:t>
            </a:r>
            <a:r>
              <a:rPr lang="en-US" dirty="0" err="1"/>
              <a:t>Candra</a:t>
            </a:r>
            <a:r>
              <a:rPr lang="en-US" dirty="0"/>
              <a:t> and </a:t>
            </a:r>
            <a:r>
              <a:rPr lang="en-US" dirty="0" err="1"/>
              <a:t>Bṛhaspati</a:t>
            </a:r>
            <a:r>
              <a:rPr lang="en-US" dirty="0"/>
              <a:t> used to visit his palace. And because he had the gold peak at his disposal, he had sufficient gold in his possession. The canopy of the sacrificial altar was completely made of gold. in his daily performances of the sacrificial ceremonies, some of the inhabitants of the </a:t>
            </a:r>
            <a:r>
              <a:rPr lang="en-US" dirty="0" err="1"/>
              <a:t>Vāyuloka</a:t>
            </a:r>
            <a:r>
              <a:rPr lang="en-US" dirty="0"/>
              <a:t> (airy planets) were invited to expedite the cooking work of the ceremony. And the assembly of the demigods in the ceremony was led by </a:t>
            </a:r>
            <a:r>
              <a:rPr lang="en-US" dirty="0" err="1"/>
              <a:t>Viśvadeva</a:t>
            </a:r>
            <a:r>
              <a:rPr lang="en-US" dirty="0"/>
              <a:t>.</a:t>
            </a:r>
          </a:p>
          <a:p>
            <a:r>
              <a:rPr lang="en-US" dirty="0"/>
              <a:t>By his constant pious work he was able to drive out all kinds of diseases from the jurisdiction of his kingdom. All the inhabitants of higher planets like </a:t>
            </a:r>
            <a:r>
              <a:rPr lang="en-US" dirty="0" err="1"/>
              <a:t>Devaloka</a:t>
            </a:r>
            <a:r>
              <a:rPr lang="en-US" dirty="0"/>
              <a:t> and </a:t>
            </a:r>
            <a:r>
              <a:rPr lang="en-US" dirty="0" err="1"/>
              <a:t>Pitṛloka</a:t>
            </a:r>
            <a:r>
              <a:rPr lang="en-US" dirty="0"/>
              <a:t> were pleased with him for his great sacrificial ceremonies. Every day he used to give in charity to the learned </a:t>
            </a:r>
            <a:r>
              <a:rPr lang="en-US" dirty="0" err="1"/>
              <a:t>brāhmaṇas</a:t>
            </a:r>
            <a:r>
              <a:rPr lang="en-US" dirty="0"/>
              <a:t> such things as beddings, seats, conveyances and sufficient quantities of gold. Because of munificent charities and performances of innumerable sacrifices, the King of heaven, </a:t>
            </a:r>
            <a:r>
              <a:rPr lang="en-US" dirty="0" err="1"/>
              <a:t>Indradeva</a:t>
            </a:r>
            <a:r>
              <a:rPr lang="en-US" dirty="0"/>
              <a:t>, was fully satisfied with him and always wished for his welfare. Due to his pious activities, he remained a young man throughout his life and reigned over the world for one thousand years, surrounded by his satisfied subjects, ministers, legitimate wife, sons and brothers. Even Lord Śrī Kṛṣṇa praised his spirit of pious activities. He handed over his only daughter to </a:t>
            </a:r>
            <a:r>
              <a:rPr lang="en-US" dirty="0" err="1"/>
              <a:t>Maharṣi</a:t>
            </a:r>
            <a:r>
              <a:rPr lang="en-US" dirty="0"/>
              <a:t> </a:t>
            </a:r>
            <a:r>
              <a:rPr lang="en-US" dirty="0" err="1"/>
              <a:t>Ańgirā</a:t>
            </a:r>
            <a:r>
              <a:rPr lang="en-US" dirty="0"/>
              <a:t>, and by his good blessings, he was elevated to the kingdom of heaven. First of all, he wanted to offer the priesthood of his sacrifices to learned </a:t>
            </a:r>
            <a:r>
              <a:rPr lang="en-US" dirty="0" err="1"/>
              <a:t>Bṛhaspati</a:t>
            </a:r>
            <a:r>
              <a:rPr lang="en-US" dirty="0"/>
              <a:t>, but the demigod refused to accept the post because of the King's being a human being, a man of this earth. He was very sorry for this, but on the advice of </a:t>
            </a:r>
            <a:r>
              <a:rPr lang="en-US" dirty="0" err="1"/>
              <a:t>Nārada</a:t>
            </a:r>
            <a:r>
              <a:rPr lang="en-US" dirty="0"/>
              <a:t> Muni he appointed </a:t>
            </a:r>
            <a:r>
              <a:rPr lang="en-US" dirty="0" err="1"/>
              <a:t>Samvarta</a:t>
            </a:r>
            <a:r>
              <a:rPr lang="en-US" dirty="0"/>
              <a:t> to the post, and he was successful in his mission.</a:t>
            </a:r>
          </a:p>
          <a:p>
            <a:endParaRPr lang="en-US" dirty="0"/>
          </a:p>
          <a:p>
            <a:endParaRPr lang="en-US" dirty="0"/>
          </a:p>
        </p:txBody>
      </p:sp>
      <p:sp>
        <p:nvSpPr>
          <p:cNvPr id="3" name="Title 2"/>
          <p:cNvSpPr>
            <a:spLocks noGrp="1"/>
          </p:cNvSpPr>
          <p:nvPr>
            <p:ph type="title"/>
          </p:nvPr>
        </p:nvSpPr>
        <p:spPr/>
        <p:txBody>
          <a:bodyPr/>
          <a:lstStyle/>
          <a:p>
            <a:r>
              <a:rPr lang="en-US" dirty="0" smtClean="0"/>
              <a:t>    Purport: King </a:t>
            </a:r>
            <a:r>
              <a:rPr lang="en-US" dirty="0" err="1" smtClean="0"/>
              <a:t>Marutta</a:t>
            </a:r>
            <a:endParaRPr lang="en-US" dirty="0"/>
          </a:p>
        </p:txBody>
      </p:sp>
      <p:pic>
        <p:nvPicPr>
          <p:cNvPr id="4" name="Picture 2" descr="http://www.ilmfruits.com/wp-content/uploads/goldmount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152401"/>
            <a:ext cx="981869" cy="13275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rabhupada7.jpg"/>
          <p:cNvPicPr>
            <a:picLocks noChangeAspect="1"/>
          </p:cNvPicPr>
          <p:nvPr/>
        </p:nvPicPr>
        <p:blipFill>
          <a:blip r:embed="rId3" cstate="print"/>
          <a:stretch>
            <a:fillRect/>
          </a:stretch>
        </p:blipFill>
        <p:spPr>
          <a:xfrm>
            <a:off x="-13482" y="76200"/>
            <a:ext cx="990600" cy="13756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endParaRPr lang="en-US" dirty="0" smtClean="0"/>
          </a:p>
          <a:p>
            <a:r>
              <a:rPr lang="en-US" dirty="0" smtClean="0"/>
              <a:t>The </a:t>
            </a:r>
            <a:r>
              <a:rPr lang="en-US" dirty="0"/>
              <a:t>success of a particular type of sacrifice completely depends on the priest in charge. In this age, all kinds of sacrifice are forbidden because there is no learned priest amongst the so-called </a:t>
            </a:r>
            <a:r>
              <a:rPr lang="en-US" dirty="0" err="1"/>
              <a:t>brāhmaṇas</a:t>
            </a:r>
            <a:r>
              <a:rPr lang="en-US" dirty="0"/>
              <a:t>, who go by the false notion of becoming sons of </a:t>
            </a:r>
            <a:r>
              <a:rPr lang="en-US" dirty="0" err="1"/>
              <a:t>brāhmaṇas</a:t>
            </a:r>
            <a:r>
              <a:rPr lang="en-US" dirty="0"/>
              <a:t> without </a:t>
            </a:r>
            <a:r>
              <a:rPr lang="en-US" dirty="0" err="1"/>
              <a:t>brahminical</a:t>
            </a:r>
            <a:r>
              <a:rPr lang="en-US" dirty="0"/>
              <a:t> qualifications. </a:t>
            </a:r>
            <a:endParaRPr lang="en-US" dirty="0" smtClean="0"/>
          </a:p>
          <a:p>
            <a:pPr lvl="1"/>
            <a:r>
              <a:rPr lang="en-US" dirty="0" err="1" smtClean="0"/>
              <a:t>Tvasta</a:t>
            </a:r>
            <a:r>
              <a:rPr lang="en-US" dirty="0" smtClean="0"/>
              <a:t> </a:t>
            </a:r>
            <a:r>
              <a:rPr lang="en-US" dirty="0"/>
              <a:t>made one </a:t>
            </a:r>
            <a:r>
              <a:rPr lang="en-US" dirty="0" smtClean="0"/>
              <a:t>mistake while chanting </a:t>
            </a:r>
            <a:r>
              <a:rPr lang="en-US" dirty="0" err="1" smtClean="0"/>
              <a:t>vedic</a:t>
            </a:r>
            <a:r>
              <a:rPr lang="en-US" dirty="0" smtClean="0"/>
              <a:t> </a:t>
            </a:r>
            <a:r>
              <a:rPr lang="en-US" dirty="0" err="1" smtClean="0"/>
              <a:t>hyms</a:t>
            </a:r>
            <a:r>
              <a:rPr lang="en-US" dirty="0" smtClean="0"/>
              <a:t> during the </a:t>
            </a:r>
            <a:r>
              <a:rPr lang="en-US" dirty="0" err="1" smtClean="0"/>
              <a:t>yajna</a:t>
            </a:r>
            <a:r>
              <a:rPr lang="en-US" dirty="0" smtClean="0"/>
              <a:t> </a:t>
            </a:r>
            <a:r>
              <a:rPr lang="en-US" dirty="0" smtClean="0"/>
              <a:t>(6.9.11), </a:t>
            </a:r>
            <a:r>
              <a:rPr lang="en-US" dirty="0" err="1"/>
              <a:t>indra-satro</a:t>
            </a:r>
            <a:r>
              <a:rPr lang="en-US" dirty="0"/>
              <a:t>. – “the </a:t>
            </a:r>
            <a:r>
              <a:rPr lang="en-US" dirty="0" smtClean="0"/>
              <a:t>enemies </a:t>
            </a:r>
            <a:r>
              <a:rPr lang="en-US" dirty="0"/>
              <a:t>of </a:t>
            </a:r>
            <a:r>
              <a:rPr lang="en-US" dirty="0" err="1"/>
              <a:t>Indra</a:t>
            </a:r>
            <a:r>
              <a:rPr lang="en-US" dirty="0"/>
              <a:t>” to “</a:t>
            </a:r>
            <a:r>
              <a:rPr lang="en-US" dirty="0" err="1"/>
              <a:t>Indra</a:t>
            </a:r>
            <a:r>
              <a:rPr lang="en-US" dirty="0"/>
              <a:t>, who is an enemy</a:t>
            </a:r>
            <a:r>
              <a:rPr lang="en-US" dirty="0" smtClean="0"/>
              <a:t>”</a:t>
            </a:r>
          </a:p>
          <a:p>
            <a:pPr lvl="1"/>
            <a:r>
              <a:rPr lang="en-US" dirty="0" err="1" smtClean="0"/>
              <a:t>Asvamedha</a:t>
            </a:r>
            <a:r>
              <a:rPr lang="en-US" dirty="0" smtClean="0"/>
              <a:t> Yajna – </a:t>
            </a:r>
            <a:r>
              <a:rPr lang="en-US" dirty="0"/>
              <a:t>On the contrary, animals offered for the </a:t>
            </a:r>
            <a:r>
              <a:rPr lang="en-US" dirty="0" err="1"/>
              <a:t>yajña</a:t>
            </a:r>
            <a:r>
              <a:rPr lang="en-US" dirty="0"/>
              <a:t> were rejuvenated to a new span of life by the transcendental power of chanting the Vedic hymns, which, if properly chanted, are different from what is understood by the common layman. The Veda-mantras are all practical, and the proof is rejuvenation of the sacrificed animal.</a:t>
            </a:r>
          </a:p>
          <a:p>
            <a:pPr lvl="1"/>
            <a:endParaRPr lang="en-US" dirty="0" smtClean="0"/>
          </a:p>
          <a:p>
            <a:r>
              <a:rPr lang="en-US" dirty="0" smtClean="0"/>
              <a:t>In </a:t>
            </a:r>
            <a:r>
              <a:rPr lang="en-US" dirty="0"/>
              <a:t>this age of Kali, therefore, only one kind of sacrifice is recommended, sańkīrtana-yajña, as inaugurated by Lord Śrī Caitanya Mahāprabhu</a:t>
            </a:r>
            <a:r>
              <a:rPr lang="en-US" dirty="0" smtClean="0"/>
              <a:t>.</a:t>
            </a:r>
          </a:p>
          <a:p>
            <a:pPr lvl="1"/>
            <a:r>
              <a:rPr lang="en-US" dirty="0" smtClean="0"/>
              <a:t>Never underestimate the power of congregational chanting of the holy names.</a:t>
            </a:r>
          </a:p>
          <a:p>
            <a:pPr lvl="1"/>
            <a:r>
              <a:rPr lang="en-US" dirty="0" err="1" smtClean="0"/>
              <a:t>Prakashananda</a:t>
            </a:r>
            <a:r>
              <a:rPr lang="en-US" dirty="0" smtClean="0"/>
              <a:t> </a:t>
            </a:r>
            <a:r>
              <a:rPr lang="en-US" dirty="0" err="1" smtClean="0"/>
              <a:t>Saraswati</a:t>
            </a:r>
            <a:r>
              <a:rPr lang="en-US" dirty="0" smtClean="0"/>
              <a:t> </a:t>
            </a:r>
            <a:endParaRPr lang="en-US" dirty="0"/>
          </a:p>
        </p:txBody>
      </p:sp>
      <p:sp>
        <p:nvSpPr>
          <p:cNvPr id="3" name="Title 2"/>
          <p:cNvSpPr>
            <a:spLocks noGrp="1"/>
          </p:cNvSpPr>
          <p:nvPr>
            <p:ph type="title"/>
          </p:nvPr>
        </p:nvSpPr>
        <p:spPr/>
        <p:txBody>
          <a:bodyPr>
            <a:normAutofit/>
          </a:bodyPr>
          <a:lstStyle/>
          <a:p>
            <a:r>
              <a:rPr lang="en-US" dirty="0" smtClean="0"/>
              <a:t>Purport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5332" y="152400"/>
            <a:ext cx="126006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399" y="5275322"/>
            <a:ext cx="1131635" cy="158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prabhupada7.jpg"/>
          <p:cNvPicPr>
            <a:picLocks noChangeAspect="1"/>
          </p:cNvPicPr>
          <p:nvPr/>
        </p:nvPicPr>
        <p:blipFill>
          <a:blip r:embed="rId4" cstate="print"/>
          <a:stretch>
            <a:fillRect/>
          </a:stretch>
        </p:blipFill>
        <p:spPr>
          <a:xfrm>
            <a:off x="546259" y="3429000"/>
            <a:ext cx="606498" cy="8422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2042097"/>
          </a:xfrm>
          <a:prstGeom prst="rect">
            <a:avLst/>
          </a:prstGeom>
          <a:noFill/>
          <a:ln w="9525">
            <a:noFill/>
            <a:miter lim="800000"/>
            <a:headEnd/>
            <a:tailEnd/>
          </a:ln>
          <a:effectLst/>
        </p:spPr>
        <p:txBody>
          <a:bodyPr wrap="square">
            <a:spAutoFit/>
          </a:bodyPr>
          <a:lstStyle/>
          <a:p>
            <a:pPr>
              <a:lnSpc>
                <a:spcPct val="90000"/>
              </a:lnSpc>
              <a:spcBef>
                <a:spcPct val="20000"/>
              </a:spcBef>
            </a:pPr>
            <a:r>
              <a:rPr lang="en-US" sz="2800" dirty="0"/>
              <a:t>By those riches, the King could procure the ingredients for three horse sacrifices. Thus the pious King Yudhiṣṭhira, who was very fearful after the Battle of Kurukṣetra, pleased Lord Hari, the Personality of Godhead.</a:t>
            </a:r>
            <a:endParaRPr lang="en-US" sz="2800" dirty="0">
              <a:latin typeface="Balaram" pitchFamily="2" charset="0"/>
            </a:endParaRPr>
          </a:p>
        </p:txBody>
      </p:sp>
      <p:sp>
        <p:nvSpPr>
          <p:cNvPr id="6" name="Title 5"/>
          <p:cNvSpPr>
            <a:spLocks noGrp="1"/>
          </p:cNvSpPr>
          <p:nvPr>
            <p:ph type="title"/>
          </p:nvPr>
        </p:nvSpPr>
        <p:spPr>
          <a:xfrm>
            <a:off x="692727" y="540327"/>
            <a:ext cx="7772400" cy="2507673"/>
          </a:xfrm>
        </p:spPr>
        <p:txBody>
          <a:bodyPr>
            <a:normAutofit fontScale="90000"/>
          </a:bodyPr>
          <a:lstStyle/>
          <a:p>
            <a:pPr algn="ctr"/>
            <a:r>
              <a:rPr lang="en-US" sz="2800" b="1" dirty="0" smtClean="0"/>
              <a:t/>
            </a:r>
            <a:br>
              <a:rPr lang="en-US" sz="2800" b="1" dirty="0" smtClean="0"/>
            </a:br>
            <a:r>
              <a:rPr lang="en-US" sz="3100" b="1" dirty="0" smtClean="0"/>
              <a:t>1.12.34</a:t>
            </a:r>
            <a:r>
              <a:rPr lang="en-US" sz="3100" b="1" dirty="0"/>
              <a:t/>
            </a:r>
            <a:br>
              <a:rPr lang="en-US" sz="3100" b="1" dirty="0"/>
            </a:br>
            <a:r>
              <a:rPr lang="vi-VN" sz="3100" b="1" dirty="0"/>
              <a:t>tena sambhṛta-sambhāro</a:t>
            </a:r>
            <a:br>
              <a:rPr lang="vi-VN" sz="3100" b="1" dirty="0"/>
            </a:br>
            <a:r>
              <a:rPr lang="vi-VN" sz="3100" b="1" dirty="0"/>
              <a:t>dharma-putro yudhiṣṭhiraḥ</a:t>
            </a:r>
            <a:br>
              <a:rPr lang="vi-VN" sz="3100" b="1" dirty="0"/>
            </a:br>
            <a:r>
              <a:rPr lang="vi-VN" sz="3100" b="1" dirty="0"/>
              <a:t>vājimedhais tribhir bhīto</a:t>
            </a:r>
            <a:br>
              <a:rPr lang="vi-VN" sz="3100" b="1" dirty="0"/>
            </a:br>
            <a:r>
              <a:rPr lang="vi-VN" sz="3100" b="1" dirty="0"/>
              <a:t>yajñaiḥ samayajad dharim</a:t>
            </a:r>
          </a:p>
        </p:txBody>
      </p:sp>
    </p:spTree>
    <p:extLst>
      <p:ext uri="{BB962C8B-B14F-4D97-AF65-F5344CB8AC3E}">
        <p14:creationId xmlns:p14="http://schemas.microsoft.com/office/powerpoint/2010/main" val="3901596492"/>
      </p:ext>
    </p:extLst>
  </p:cSld>
  <p:clrMapOvr>
    <a:masterClrMapping/>
  </p:clrMapOvr>
  <p:transition spd="med" advTm="25000">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838200"/>
          </a:xfrm>
        </p:spPr>
        <p:txBody>
          <a:bodyPr/>
          <a:lstStyle/>
          <a:p>
            <a:r>
              <a:rPr lang="en-US" dirty="0" smtClean="0"/>
              <a:t>Purport (Being Satisfied)</a:t>
            </a:r>
            <a:endParaRPr lang="en-US" dirty="0"/>
          </a:p>
        </p:txBody>
      </p:sp>
      <p:sp>
        <p:nvSpPr>
          <p:cNvPr id="3" name="Text Placeholder 2"/>
          <p:cNvSpPr>
            <a:spLocks noGrp="1"/>
          </p:cNvSpPr>
          <p:nvPr>
            <p:ph type="body" sz="half" idx="1"/>
          </p:nvPr>
        </p:nvSpPr>
        <p:spPr>
          <a:xfrm>
            <a:off x="304800" y="1447800"/>
            <a:ext cx="8305800" cy="5181600"/>
          </a:xfrm>
        </p:spPr>
        <p:txBody>
          <a:bodyPr>
            <a:normAutofit fontScale="70000" lnSpcReduction="20000"/>
          </a:bodyPr>
          <a:lstStyle/>
          <a:p>
            <a:r>
              <a:rPr lang="en-US" dirty="0" smtClean="0"/>
              <a:t>Even </a:t>
            </a:r>
            <a:r>
              <a:rPr lang="en-US" dirty="0"/>
              <a:t>Mahārāja Yudhiṣṭhira had to collect the necessary heaps of gold left by Mahārāja </a:t>
            </a:r>
            <a:r>
              <a:rPr lang="en-US" dirty="0" err="1"/>
              <a:t>Marutta</a:t>
            </a:r>
            <a:r>
              <a:rPr lang="en-US" dirty="0"/>
              <a:t> and the </a:t>
            </a:r>
            <a:r>
              <a:rPr lang="en-US" dirty="0" err="1"/>
              <a:t>brāhmaṇas</a:t>
            </a:r>
            <a:r>
              <a:rPr lang="en-US" dirty="0"/>
              <a:t> who were given gold in charity by King </a:t>
            </a:r>
            <a:r>
              <a:rPr lang="en-US" dirty="0" err="1"/>
              <a:t>Marutta</a:t>
            </a:r>
            <a:r>
              <a:rPr lang="en-US" dirty="0"/>
              <a:t>. The learned </a:t>
            </a:r>
            <a:r>
              <a:rPr lang="en-US" dirty="0" err="1"/>
              <a:t>brāhmaṇas</a:t>
            </a:r>
            <a:r>
              <a:rPr lang="en-US" dirty="0"/>
              <a:t> could not take away all the loads of gold given by Mahārāja </a:t>
            </a:r>
            <a:r>
              <a:rPr lang="en-US" dirty="0" err="1"/>
              <a:t>Marutta</a:t>
            </a:r>
            <a:r>
              <a:rPr lang="en-US" dirty="0"/>
              <a:t>, and therefore they left behind the major portion of the gift. And Mahārāja </a:t>
            </a:r>
            <a:r>
              <a:rPr lang="en-US" dirty="0" err="1"/>
              <a:t>Marutta</a:t>
            </a:r>
            <a:r>
              <a:rPr lang="en-US" dirty="0"/>
              <a:t> also did not again collect such heaps of gold given away in charity. Besides that, all the golden plates and utensils which were used in the sacrifice were also thrown in the dustbins, and all such heaps of gold remained unclaimed property for a long time, till Mahārāja Yudhiṣṭhira collected them for his own purposes. </a:t>
            </a:r>
            <a:endParaRPr lang="en-US" dirty="0" smtClean="0"/>
          </a:p>
          <a:p>
            <a:r>
              <a:rPr lang="en-US" dirty="0" smtClean="0"/>
              <a:t>Lord </a:t>
            </a:r>
            <a:r>
              <a:rPr lang="en-US" dirty="0"/>
              <a:t>Śrī Kṛṣṇa advised the brothers of Mahārāja Yudhiṣṭhira to collect the unclaimed property because it belonged to the King. The more astonishing thing is that no subject of the state also collected such unclaimed gold for industrial enterprise or anything like that. This means that the state citizens were </a:t>
            </a:r>
            <a:r>
              <a:rPr lang="en-US" b="1" u="sng" dirty="0"/>
              <a:t>completely satisfied with all necessities of life and therefore not inclined to accept unnecessary productive enterprises for sense gratification</a:t>
            </a:r>
            <a:r>
              <a:rPr lang="en-US" dirty="0"/>
              <a:t>. Mahārāja Yudhiṣṭhira also requisitioned the heaps of gold for performing sacrifices and for pleasing the Supreme Hari Personality of Godhead. Otherwise he had no desire to collect them for the state treasury</a:t>
            </a:r>
            <a:r>
              <a:rPr lang="en-US" dirty="0" smtClean="0"/>
              <a:t>.</a:t>
            </a:r>
            <a:endParaRPr lang="en-US" dirty="0"/>
          </a:p>
        </p:txBody>
      </p:sp>
    </p:spTree>
    <p:extLst>
      <p:ext uri="{BB962C8B-B14F-4D97-AF65-F5344CB8AC3E}">
        <p14:creationId xmlns:p14="http://schemas.microsoft.com/office/powerpoint/2010/main" val="218468217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fontScale="55000" lnSpcReduction="20000"/>
          </a:bodyPr>
          <a:lstStyle/>
          <a:p>
            <a:r>
              <a:rPr lang="en-US" sz="2900" b="1" dirty="0"/>
              <a:t>One should take lessons from the acts of Mahārāja Yudhiṣṭhira. </a:t>
            </a:r>
            <a:r>
              <a:rPr lang="en-US" sz="2900" dirty="0"/>
              <a:t>He was afraid of sins committed on the battlefield, and therefore he wanted to satisfy the supreme authority. This indicates that unintentional sins are also committed in our daily occupational discharge of duties, and to counteract even such unintentional crimes, one must perform sacrifices as they are recommended in the revealed scriptures. The Lord says in Bhagavad-</a:t>
            </a:r>
            <a:r>
              <a:rPr lang="en-US" sz="2900" dirty="0" err="1"/>
              <a:t>gītā</a:t>
            </a:r>
            <a:r>
              <a:rPr lang="en-US" sz="2900" dirty="0"/>
              <a:t> (</a:t>
            </a:r>
            <a:r>
              <a:rPr lang="en-US" sz="2900" dirty="0" err="1"/>
              <a:t>yajñārthāt</a:t>
            </a:r>
            <a:r>
              <a:rPr lang="en-US" sz="2900" dirty="0"/>
              <a:t> </a:t>
            </a:r>
            <a:r>
              <a:rPr lang="en-US" sz="2900" dirty="0" err="1"/>
              <a:t>karmaṇo</a:t>
            </a:r>
            <a:r>
              <a:rPr lang="en-US" sz="2900" dirty="0"/>
              <a:t> '</a:t>
            </a:r>
            <a:r>
              <a:rPr lang="en-US" sz="2900" dirty="0" err="1"/>
              <a:t>nyatra</a:t>
            </a:r>
            <a:r>
              <a:rPr lang="en-US" sz="2900" dirty="0"/>
              <a:t> </a:t>
            </a:r>
            <a:r>
              <a:rPr lang="en-US" sz="2900" dirty="0" err="1"/>
              <a:t>loko</a:t>
            </a:r>
            <a:r>
              <a:rPr lang="en-US" sz="2900" dirty="0"/>
              <a:t> 'yaḿ karma-</a:t>
            </a:r>
            <a:r>
              <a:rPr lang="en-US" sz="2900" dirty="0" err="1"/>
              <a:t>bandhanah</a:t>
            </a:r>
            <a:r>
              <a:rPr lang="en-US" sz="2900" dirty="0"/>
              <a:t>̣ [Bg. 3.9]) that one must perform sacrifices recommended in the scriptures in order to get rid of commitments of all unauthorized work, or even unintentional crimes which we are apt to commit. By doing so, one shall be freed from all kinds of sins. </a:t>
            </a:r>
            <a:endParaRPr lang="en-US" sz="2900" dirty="0" smtClean="0"/>
          </a:p>
          <a:p>
            <a:r>
              <a:rPr lang="en-US" sz="2900" dirty="0" smtClean="0"/>
              <a:t>And </a:t>
            </a:r>
            <a:r>
              <a:rPr lang="en-US" sz="2900" dirty="0"/>
              <a:t>those who do not do so but work for self-interest or sense gratification have to undergo all tribulations accrued from committed sins. Therefore, the main purpose of performing sacrifices is to satisfy the Supreme Personality Hari. The process of performing sacrifices may be different in terms of different times, places and persons, but the aim of such sacrifices is one and the same at all times and in all circumstances, viz. , satisfaction of the Supreme Lord Hari. That is the way of pious life, and that is the way of peace and prosperity in the world at large. Mahārāja Yudhiṣṭhira did all these as the ideal pious king in the world</a:t>
            </a:r>
            <a:r>
              <a:rPr lang="en-US" sz="2900" dirty="0" smtClean="0"/>
              <a:t>.</a:t>
            </a:r>
          </a:p>
          <a:p>
            <a:r>
              <a:rPr lang="en-US" sz="2900" dirty="0"/>
              <a:t>If Mahārāja Yudhiṣṭhira is a sinner in his daily discharge of duties, in royal administration of state affairs, wherein killing of man and animals is a recognized art, then we can just imagine the amount of sins committed consciously or unconsciously by the untrained population of the Kali-</a:t>
            </a:r>
            <a:r>
              <a:rPr lang="en-US" sz="2900" dirty="0" err="1"/>
              <a:t>yuga</a:t>
            </a:r>
            <a:r>
              <a:rPr lang="en-US" sz="2900" dirty="0"/>
              <a:t> who have no way to perform sacrifice to please the Supreme Lord. The </a:t>
            </a:r>
            <a:r>
              <a:rPr lang="en-US" sz="2900" dirty="0" err="1"/>
              <a:t>Bhāgavatam</a:t>
            </a:r>
            <a:r>
              <a:rPr lang="en-US" sz="2900" dirty="0"/>
              <a:t> says, therefore, that the prime duty of the human being is to satisfy the Supreme Lord by the performance of one's occupational duty (</a:t>
            </a:r>
            <a:r>
              <a:rPr lang="en-US" sz="2900" dirty="0" err="1"/>
              <a:t>Bhāg</a:t>
            </a:r>
            <a:r>
              <a:rPr lang="en-US" sz="2900" dirty="0"/>
              <a:t>. 1.2.13).</a:t>
            </a:r>
          </a:p>
          <a:p>
            <a:endParaRPr lang="en-US" dirty="0"/>
          </a:p>
          <a:p>
            <a:endParaRPr lang="en-US" dirty="0"/>
          </a:p>
        </p:txBody>
      </p:sp>
      <p:sp>
        <p:nvSpPr>
          <p:cNvPr id="3" name="Title 2"/>
          <p:cNvSpPr>
            <a:spLocks noGrp="1"/>
          </p:cNvSpPr>
          <p:nvPr>
            <p:ph type="title"/>
          </p:nvPr>
        </p:nvSpPr>
        <p:spPr/>
        <p:txBody>
          <a:bodyPr/>
          <a:lstStyle/>
          <a:p>
            <a:r>
              <a:rPr lang="en-US" dirty="0" smtClean="0"/>
              <a:t>          Purport: (Fearful of Sins)</a:t>
            </a:r>
            <a:endParaRPr lang="en-US" dirty="0"/>
          </a:p>
        </p:txBody>
      </p:sp>
      <p:pic>
        <p:nvPicPr>
          <p:cNvPr id="4" name="Picture 3" descr="prabhupada7.jpg"/>
          <p:cNvPicPr>
            <a:picLocks noChangeAspect="1"/>
          </p:cNvPicPr>
          <p:nvPr/>
        </p:nvPicPr>
        <p:blipFill>
          <a:blip r:embed="rId2" cstate="print"/>
          <a:stretch>
            <a:fillRect/>
          </a:stretch>
        </p:blipFill>
        <p:spPr>
          <a:xfrm>
            <a:off x="76200" y="152400"/>
            <a:ext cx="990600" cy="1375639"/>
          </a:xfrm>
          <a:prstGeom prst="rect">
            <a:avLst/>
          </a:prstGeom>
        </p:spPr>
      </p:pic>
    </p:spTree>
    <p:extLst>
      <p:ext uri="{BB962C8B-B14F-4D97-AF65-F5344CB8AC3E}">
        <p14:creationId xmlns:p14="http://schemas.microsoft.com/office/powerpoint/2010/main" val="30599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Fearful of Sins!</a:t>
            </a:r>
            <a:endParaRPr lang="en-US" dirty="0"/>
          </a:p>
        </p:txBody>
      </p:sp>
      <p:sp>
        <p:nvSpPr>
          <p:cNvPr id="3" name="Text Placeholder 2"/>
          <p:cNvSpPr>
            <a:spLocks noGrp="1"/>
          </p:cNvSpPr>
          <p:nvPr>
            <p:ph type="body" sz="half" idx="1"/>
          </p:nvPr>
        </p:nvSpPr>
        <p:spPr>
          <a:xfrm>
            <a:off x="685800" y="1600200"/>
            <a:ext cx="7848600" cy="4953000"/>
          </a:xfrm>
        </p:spPr>
        <p:txBody>
          <a:bodyPr>
            <a:normAutofit fontScale="85000" lnSpcReduction="20000"/>
          </a:bodyPr>
          <a:lstStyle/>
          <a:p>
            <a:r>
              <a:rPr lang="en-US" dirty="0" smtClean="0"/>
              <a:t>What to do about Sins:</a:t>
            </a:r>
          </a:p>
          <a:p>
            <a:pPr lvl="1"/>
            <a:r>
              <a:rPr lang="en-US" dirty="0" smtClean="0"/>
              <a:t>Last Chapter of the 5</a:t>
            </a:r>
            <a:r>
              <a:rPr lang="en-US" baseline="30000" dirty="0" smtClean="0"/>
              <a:t>th</a:t>
            </a:r>
            <a:r>
              <a:rPr lang="en-US" dirty="0" smtClean="0"/>
              <a:t> Canto describes the Hellish planets</a:t>
            </a:r>
          </a:p>
          <a:p>
            <a:pPr lvl="1"/>
            <a:r>
              <a:rPr lang="en-US" dirty="0" smtClean="0"/>
              <a:t>Beginning of the 6</a:t>
            </a:r>
            <a:r>
              <a:rPr lang="en-US" baseline="30000" dirty="0" smtClean="0"/>
              <a:t>th</a:t>
            </a:r>
            <a:r>
              <a:rPr lang="en-US" dirty="0" smtClean="0"/>
              <a:t> Canto, </a:t>
            </a:r>
            <a:r>
              <a:rPr lang="en-US" dirty="0" err="1" smtClean="0"/>
              <a:t>Maharaj</a:t>
            </a:r>
            <a:r>
              <a:rPr lang="en-US" dirty="0" smtClean="0"/>
              <a:t> </a:t>
            </a:r>
            <a:r>
              <a:rPr lang="en-US" dirty="0" err="1" smtClean="0"/>
              <a:t>Parikshit</a:t>
            </a:r>
            <a:r>
              <a:rPr lang="en-US" dirty="0" smtClean="0"/>
              <a:t> asks:</a:t>
            </a:r>
          </a:p>
          <a:p>
            <a:pPr lvl="1"/>
            <a:r>
              <a:rPr lang="en-US" i="1" dirty="0" smtClean="0"/>
              <a:t>“O </a:t>
            </a:r>
            <a:r>
              <a:rPr lang="en-US" i="1" dirty="0"/>
              <a:t>greatly fortunate and opulent Śukadeva </a:t>
            </a:r>
            <a:r>
              <a:rPr lang="en-US" i="1" dirty="0" err="1"/>
              <a:t>Gosvāmī</a:t>
            </a:r>
            <a:r>
              <a:rPr lang="en-US" i="1" dirty="0"/>
              <a:t>, now kindly tell me how human beings may be saved from having to enter hellish conditions in which they suffer terrible </a:t>
            </a:r>
            <a:r>
              <a:rPr lang="en-US" i="1" dirty="0" smtClean="0"/>
              <a:t>pains”.</a:t>
            </a:r>
          </a:p>
          <a:p>
            <a:pPr lvl="2"/>
            <a:r>
              <a:rPr lang="en-US" dirty="0" smtClean="0"/>
              <a:t>For every sin, there is a side-by-side arrangement of </a:t>
            </a:r>
            <a:r>
              <a:rPr lang="en-US" dirty="0" err="1" smtClean="0"/>
              <a:t>prayaschita</a:t>
            </a:r>
            <a:r>
              <a:rPr lang="en-US" dirty="0" smtClean="0"/>
              <a:t>. </a:t>
            </a:r>
          </a:p>
          <a:p>
            <a:pPr lvl="2"/>
            <a:r>
              <a:rPr lang="en-US" i="1" dirty="0"/>
              <a:t>Let any man of any place or community, caste or creed be engaged in any sort of occupational duty, but he must agree to perform sacrifices as it is recommended in the scriptures for the particular place, time and person. In the Vedic literatures it is recommended that in Kali-</a:t>
            </a:r>
            <a:r>
              <a:rPr lang="en-US" i="1" dirty="0" err="1"/>
              <a:t>yuga</a:t>
            </a:r>
            <a:r>
              <a:rPr lang="en-US" i="1" dirty="0"/>
              <a:t> people engage in glorifying the Lord by chanting the holy name of Kṛṣṇa (</a:t>
            </a:r>
            <a:r>
              <a:rPr lang="en-US" i="1" dirty="0" err="1"/>
              <a:t>kīrtanād</a:t>
            </a:r>
            <a:r>
              <a:rPr lang="en-US" i="1" dirty="0"/>
              <a:t> </a:t>
            </a:r>
            <a:r>
              <a:rPr lang="en-US" i="1" dirty="0" err="1"/>
              <a:t>eva</a:t>
            </a:r>
            <a:r>
              <a:rPr lang="en-US" i="1" dirty="0"/>
              <a:t> </a:t>
            </a:r>
            <a:r>
              <a:rPr lang="en-US" i="1" dirty="0" err="1"/>
              <a:t>kṛṣṇasya</a:t>
            </a:r>
            <a:r>
              <a:rPr lang="en-US" i="1" dirty="0"/>
              <a:t> </a:t>
            </a:r>
            <a:r>
              <a:rPr lang="en-US" i="1" dirty="0" err="1"/>
              <a:t>mukta-sańgah</a:t>
            </a:r>
            <a:r>
              <a:rPr lang="en-US" i="1" dirty="0"/>
              <a:t>̣ </a:t>
            </a:r>
            <a:r>
              <a:rPr lang="en-US" i="1" dirty="0" err="1"/>
              <a:t>param</a:t>
            </a:r>
            <a:r>
              <a:rPr lang="en-US" i="1" dirty="0"/>
              <a:t>́ </a:t>
            </a:r>
            <a:r>
              <a:rPr lang="en-US" i="1" dirty="0" err="1"/>
              <a:t>vrajet</a:t>
            </a:r>
            <a:r>
              <a:rPr lang="en-US" i="1" dirty="0"/>
              <a:t>) without offense. </a:t>
            </a:r>
            <a:r>
              <a:rPr lang="en-US" b="1" i="1" u="sng" dirty="0"/>
              <a:t>By doing so one can be freed from all sins and thus can attain the highest perfection of life by returning home, back to Godhead. </a:t>
            </a:r>
            <a:endParaRPr lang="en-US" b="1" u="sng" dirty="0" smtClean="0"/>
          </a:p>
          <a:p>
            <a:pPr lvl="1"/>
            <a:r>
              <a:rPr lang="en-US" dirty="0" smtClean="0"/>
              <a:t>Summary: Goal should be Satisfaction of Hari. </a:t>
            </a:r>
          </a:p>
          <a:p>
            <a:pPr lvl="2"/>
            <a:r>
              <a:rPr lang="en-US" i="1" dirty="0" err="1" smtClean="0"/>
              <a:t>Skanda</a:t>
            </a:r>
            <a:r>
              <a:rPr lang="en-US" i="1" dirty="0" smtClean="0"/>
              <a:t> </a:t>
            </a:r>
            <a:r>
              <a:rPr lang="en-US" i="1" dirty="0" err="1" smtClean="0"/>
              <a:t>Purana</a:t>
            </a:r>
            <a:r>
              <a:rPr lang="en-US" i="1" dirty="0" smtClean="0"/>
              <a:t> – Mouse dancing.</a:t>
            </a:r>
          </a:p>
          <a:p>
            <a:pPr lvl="1"/>
            <a:endParaRPr lang="en-US" dirty="0"/>
          </a:p>
          <a:p>
            <a:endParaRPr lang="en-US" dirty="0"/>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28600"/>
            <a:ext cx="1871593" cy="142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4451"/>
            <a:ext cx="2286000" cy="161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prabhupada7.jpg"/>
          <p:cNvPicPr>
            <a:picLocks noChangeAspect="1"/>
          </p:cNvPicPr>
          <p:nvPr/>
        </p:nvPicPr>
        <p:blipFill>
          <a:blip r:embed="rId4" cstate="print"/>
          <a:stretch>
            <a:fillRect/>
          </a:stretch>
        </p:blipFill>
        <p:spPr>
          <a:xfrm>
            <a:off x="762000" y="4296818"/>
            <a:ext cx="914400" cy="1269821"/>
          </a:xfrm>
          <a:prstGeom prst="rect">
            <a:avLst/>
          </a:prstGeom>
        </p:spPr>
      </p:pic>
    </p:spTree>
    <p:extLst>
      <p:ext uri="{BB962C8B-B14F-4D97-AF65-F5344CB8AC3E}">
        <p14:creationId xmlns:p14="http://schemas.microsoft.com/office/powerpoint/2010/main" val="23268965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animEffect transition="in" filter="fade">
                                      <p:cBhvr>
                                        <p:cTn id="43" dur="500"/>
                                        <p:tgtEl>
                                          <p:spTgt spid="409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2042097"/>
          </a:xfrm>
          <a:prstGeom prst="rect">
            <a:avLst/>
          </a:prstGeom>
          <a:noFill/>
          <a:ln w="9525">
            <a:noFill/>
            <a:miter lim="800000"/>
            <a:headEnd/>
            <a:tailEnd/>
          </a:ln>
          <a:effectLst/>
        </p:spPr>
        <p:txBody>
          <a:bodyPr wrap="square">
            <a:spAutoFit/>
          </a:bodyPr>
          <a:lstStyle/>
          <a:p>
            <a:pPr>
              <a:lnSpc>
                <a:spcPct val="90000"/>
              </a:lnSpc>
              <a:spcBef>
                <a:spcPct val="20000"/>
              </a:spcBef>
            </a:pPr>
            <a:r>
              <a:rPr lang="en-US" sz="2800" dirty="0"/>
              <a:t>Lord Śrī Kṛṣṇa, the Personality of Godhead, being invited to the sacrifices by Mahārāja Yudhiṣṭhira, saw to it that they were performed by qualified [twice-born] </a:t>
            </a:r>
            <a:r>
              <a:rPr lang="en-US" sz="2800" dirty="0" err="1"/>
              <a:t>brāhmaṇas</a:t>
            </a:r>
            <a:r>
              <a:rPr lang="en-US" sz="2800" dirty="0"/>
              <a:t>. After that, for the pleasure of the relatives, the Lord remained a few months.</a:t>
            </a:r>
            <a:endParaRPr lang="en-US" sz="2800" dirty="0">
              <a:latin typeface="Balaram" pitchFamily="2" charset="0"/>
            </a:endParaRPr>
          </a:p>
        </p:txBody>
      </p:sp>
      <p:sp>
        <p:nvSpPr>
          <p:cNvPr id="6" name="Title 5"/>
          <p:cNvSpPr>
            <a:spLocks noGrp="1"/>
          </p:cNvSpPr>
          <p:nvPr>
            <p:ph type="title"/>
          </p:nvPr>
        </p:nvSpPr>
        <p:spPr>
          <a:xfrm>
            <a:off x="692727" y="1295400"/>
            <a:ext cx="7772400" cy="1752600"/>
          </a:xfrm>
        </p:spPr>
        <p:txBody>
          <a:bodyPr>
            <a:normAutofit fontScale="90000"/>
          </a:bodyPr>
          <a:lstStyle/>
          <a:p>
            <a:pPr algn="ctr"/>
            <a:r>
              <a:rPr lang="en-US" sz="2800" b="1" dirty="0" smtClean="0"/>
              <a:t/>
            </a:r>
            <a:br>
              <a:rPr lang="en-US" sz="2800" b="1" dirty="0" smtClean="0"/>
            </a:br>
            <a:r>
              <a:rPr lang="en-US" sz="2800" b="1" dirty="0"/>
              <a:t/>
            </a:r>
            <a:br>
              <a:rPr lang="en-US" sz="2800" b="1" dirty="0"/>
            </a:br>
            <a:r>
              <a:rPr lang="en-US" sz="3100" b="1" dirty="0" smtClean="0"/>
              <a:t>1.12.35</a:t>
            </a:r>
            <a:br>
              <a:rPr lang="en-US" sz="3100" b="1" dirty="0" smtClean="0"/>
            </a:br>
            <a:r>
              <a:rPr lang="vi-VN" sz="3100" b="1" dirty="0"/>
              <a:t>āhūto bhagavān rājñā</a:t>
            </a:r>
            <a:br>
              <a:rPr lang="vi-VN" sz="3100" b="1" dirty="0"/>
            </a:br>
            <a:r>
              <a:rPr lang="vi-VN" sz="3100" b="1" dirty="0"/>
              <a:t>yājayitvā dvijair nṛpam</a:t>
            </a:r>
            <a:br>
              <a:rPr lang="vi-VN" sz="3100" b="1" dirty="0"/>
            </a:br>
            <a:r>
              <a:rPr lang="vi-VN" sz="3100" b="1" dirty="0"/>
              <a:t>uvāsa katicin māsān</a:t>
            </a:r>
            <a:br>
              <a:rPr lang="vi-VN" sz="3100" b="1" dirty="0"/>
            </a:br>
            <a:r>
              <a:rPr lang="vi-VN" sz="3100" b="1" dirty="0"/>
              <a:t>suhṛdāḿ </a:t>
            </a:r>
            <a:r>
              <a:rPr lang="vi-VN" sz="3100" b="1" dirty="0" smtClean="0"/>
              <a:t>priya-kāmyayā</a:t>
            </a:r>
            <a:endParaRPr lang="vi-VN" sz="3100" b="1" dirty="0"/>
          </a:p>
        </p:txBody>
      </p:sp>
    </p:spTree>
    <p:extLst>
      <p:ext uri="{BB962C8B-B14F-4D97-AF65-F5344CB8AC3E}">
        <p14:creationId xmlns:p14="http://schemas.microsoft.com/office/powerpoint/2010/main" val="3901596492"/>
      </p:ext>
    </p:extLst>
  </p:cSld>
  <p:clrMapOvr>
    <a:masterClrMapping/>
  </p:clrMapOvr>
  <p:transition spd="med" advTm="25000">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Purport	</a:t>
            </a:r>
            <a:endParaRPr lang="en-US" dirty="0"/>
          </a:p>
        </p:txBody>
      </p:sp>
      <p:sp>
        <p:nvSpPr>
          <p:cNvPr id="2" name="Content Placeholder 1"/>
          <p:cNvSpPr>
            <a:spLocks noGrp="1"/>
          </p:cNvSpPr>
          <p:nvPr>
            <p:ph sz="half" idx="1"/>
          </p:nvPr>
        </p:nvSpPr>
        <p:spPr>
          <a:xfrm>
            <a:off x="457200" y="1524000"/>
            <a:ext cx="8305800" cy="4572000"/>
          </a:xfrm>
        </p:spPr>
        <p:txBody>
          <a:bodyPr>
            <a:normAutofit fontScale="85000" lnSpcReduction="20000"/>
          </a:bodyPr>
          <a:lstStyle/>
          <a:p>
            <a:r>
              <a:rPr lang="en-US" dirty="0"/>
              <a:t>Lord Śrī Kṛṣṇa was invited by Mahārāja Yudhiṣṭhira to look into the supervision of the performances of </a:t>
            </a:r>
            <a:r>
              <a:rPr lang="en-US" dirty="0" err="1"/>
              <a:t>yajña</a:t>
            </a:r>
            <a:r>
              <a:rPr lang="en-US" dirty="0"/>
              <a:t>, and the Lord, to abide by the orders of His elderly cousin, caused the performance of </a:t>
            </a:r>
            <a:r>
              <a:rPr lang="en-US" dirty="0" err="1"/>
              <a:t>yajñas</a:t>
            </a:r>
            <a:r>
              <a:rPr lang="en-US" dirty="0"/>
              <a:t> by learned twice-born </a:t>
            </a:r>
            <a:r>
              <a:rPr lang="en-US" dirty="0" err="1"/>
              <a:t>brāhmaṇas</a:t>
            </a:r>
            <a:r>
              <a:rPr lang="en-US" dirty="0"/>
              <a:t>. </a:t>
            </a:r>
            <a:endParaRPr lang="en-US" dirty="0" smtClean="0"/>
          </a:p>
          <a:p>
            <a:r>
              <a:rPr lang="en-US" dirty="0" smtClean="0"/>
              <a:t>Simply </a:t>
            </a:r>
            <a:r>
              <a:rPr lang="en-US" dirty="0"/>
              <a:t>taking birth in the family of a </a:t>
            </a:r>
            <a:r>
              <a:rPr lang="en-US" dirty="0" err="1"/>
              <a:t>brāhmaṇa</a:t>
            </a:r>
            <a:r>
              <a:rPr lang="en-US" dirty="0"/>
              <a:t> does not make one qualified to perform </a:t>
            </a:r>
            <a:r>
              <a:rPr lang="en-US" dirty="0" err="1"/>
              <a:t>yajñas</a:t>
            </a:r>
            <a:r>
              <a:rPr lang="en-US" dirty="0"/>
              <a:t>. One must be twice-born by proper training and initiation from the bona fide </a:t>
            </a:r>
            <a:r>
              <a:rPr lang="en-US" dirty="0" err="1"/>
              <a:t>ācārya</a:t>
            </a:r>
            <a:r>
              <a:rPr lang="en-US" dirty="0"/>
              <a:t>. </a:t>
            </a:r>
            <a:endParaRPr lang="en-US" dirty="0" smtClean="0"/>
          </a:p>
          <a:p>
            <a:pPr lvl="1"/>
            <a:r>
              <a:rPr lang="en-US" dirty="0" smtClean="0"/>
              <a:t>Example: </a:t>
            </a:r>
            <a:r>
              <a:rPr lang="en-US" dirty="0" err="1" smtClean="0"/>
              <a:t>Shameek</a:t>
            </a:r>
            <a:r>
              <a:rPr lang="en-US" dirty="0" smtClean="0"/>
              <a:t> Rishi, </a:t>
            </a:r>
            <a:r>
              <a:rPr lang="en-US" dirty="0" err="1" smtClean="0"/>
              <a:t>Shringi</a:t>
            </a:r>
            <a:endParaRPr lang="en-US" dirty="0" smtClean="0"/>
          </a:p>
          <a:p>
            <a:r>
              <a:rPr lang="en-US" dirty="0" smtClean="0"/>
              <a:t>The </a:t>
            </a:r>
            <a:r>
              <a:rPr lang="en-US" dirty="0"/>
              <a:t>once-born scions of </a:t>
            </a:r>
            <a:r>
              <a:rPr lang="en-US" dirty="0" err="1"/>
              <a:t>brāhmaṇa</a:t>
            </a:r>
            <a:r>
              <a:rPr lang="en-US" dirty="0"/>
              <a:t> families are equal with the once-born </a:t>
            </a:r>
            <a:r>
              <a:rPr lang="en-US" dirty="0" err="1"/>
              <a:t>śūdras</a:t>
            </a:r>
            <a:r>
              <a:rPr lang="en-US" dirty="0"/>
              <a:t>, and such brahma-</a:t>
            </a:r>
            <a:r>
              <a:rPr lang="en-US" dirty="0" err="1"/>
              <a:t>bandhus</a:t>
            </a:r>
            <a:r>
              <a:rPr lang="en-US" dirty="0"/>
              <a:t>, or unqualified once-born scions, must be rejected for any purpose of religious or Vedic function. Lord Śrī Kṛṣṇa was entrusted to look after this arrangement, and perfect as He is, He caused the </a:t>
            </a:r>
            <a:r>
              <a:rPr lang="en-US" dirty="0" err="1"/>
              <a:t>yajñas</a:t>
            </a:r>
            <a:r>
              <a:rPr lang="en-US" dirty="0"/>
              <a:t> to be performed by the bona fide twice-born </a:t>
            </a:r>
            <a:r>
              <a:rPr lang="en-US" dirty="0" err="1"/>
              <a:t>brāhmaṇas</a:t>
            </a:r>
            <a:r>
              <a:rPr lang="en-US" dirty="0"/>
              <a:t> for successful execution</a:t>
            </a:r>
            <a:r>
              <a:rPr lang="en-US" dirty="0" smtClean="0"/>
              <a:t>.</a:t>
            </a:r>
          </a:p>
          <a:p>
            <a:endParaRPr lang="en-US" dirty="0">
              <a:sym typeface="Wingdings" pitchFamily="2" charset="2"/>
            </a:endParaRPr>
          </a:p>
          <a:p>
            <a:endParaRPr lang="en-US" dirty="0" smtClean="0">
              <a:sym typeface="Wingdings" pitchFamily="2" charset="2"/>
            </a:endParaRPr>
          </a:p>
          <a:p>
            <a:pPr marL="0" indent="0">
              <a:buNone/>
            </a:pPr>
            <a:endParaRPr lang="en-US" dirty="0"/>
          </a:p>
        </p:txBody>
      </p:sp>
    </p:spTree>
    <p:extLst>
      <p:ext uri="{BB962C8B-B14F-4D97-AF65-F5344CB8AC3E}">
        <p14:creationId xmlns:p14="http://schemas.microsoft.com/office/powerpoint/2010/main" val="44870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1.12.1 – 1.12.3: Questions on </a:t>
            </a:r>
            <a:r>
              <a:rPr lang="en-US" dirty="0" err="1" smtClean="0"/>
              <a:t>Maharaj</a:t>
            </a:r>
            <a:r>
              <a:rPr lang="en-US" dirty="0" smtClean="0"/>
              <a:t> </a:t>
            </a:r>
            <a:r>
              <a:rPr lang="en-US" dirty="0" err="1" smtClean="0"/>
              <a:t>Parikshit’s</a:t>
            </a:r>
            <a:r>
              <a:rPr lang="en-US" dirty="0" smtClean="0"/>
              <a:t> birth by </a:t>
            </a:r>
            <a:r>
              <a:rPr lang="en-US" dirty="0" err="1" smtClean="0"/>
              <a:t>Saunaka</a:t>
            </a:r>
            <a:r>
              <a:rPr lang="en-US" dirty="0" smtClean="0"/>
              <a:t> Rishi – Eager to hear about </a:t>
            </a:r>
            <a:r>
              <a:rPr lang="en-US" dirty="0" err="1" smtClean="0"/>
              <a:t>Parikshit</a:t>
            </a:r>
            <a:r>
              <a:rPr lang="en-US" dirty="0" smtClean="0"/>
              <a:t> </a:t>
            </a:r>
            <a:r>
              <a:rPr lang="en-US" dirty="0" err="1" smtClean="0"/>
              <a:t>Maharaj</a:t>
            </a:r>
            <a:r>
              <a:rPr lang="en-US" dirty="0" smtClean="0"/>
              <a:t>.</a:t>
            </a:r>
          </a:p>
          <a:p>
            <a:r>
              <a:rPr lang="en-US" dirty="0" smtClean="0"/>
              <a:t>1.12.4 – 1.12.18: Lord Krishna saves </a:t>
            </a:r>
            <a:r>
              <a:rPr lang="en-US" dirty="0" err="1" smtClean="0"/>
              <a:t>Maharaj</a:t>
            </a:r>
            <a:r>
              <a:rPr lang="en-US" dirty="0" smtClean="0"/>
              <a:t> </a:t>
            </a:r>
            <a:r>
              <a:rPr lang="en-US" dirty="0" err="1" smtClean="0"/>
              <a:t>Parishit</a:t>
            </a:r>
            <a:r>
              <a:rPr lang="en-US" dirty="0" smtClean="0"/>
              <a:t> in the womb of </a:t>
            </a:r>
            <a:r>
              <a:rPr lang="en-US" dirty="0" err="1" smtClean="0"/>
              <a:t>Uttara</a:t>
            </a:r>
            <a:r>
              <a:rPr lang="en-US" dirty="0" smtClean="0"/>
              <a:t>.</a:t>
            </a:r>
          </a:p>
          <a:p>
            <a:r>
              <a:rPr lang="en-US" dirty="0" smtClean="0"/>
              <a:t>1.12.19 – 1.12.28: </a:t>
            </a:r>
            <a:r>
              <a:rPr lang="en-US" dirty="0" err="1" smtClean="0"/>
              <a:t>Jataka</a:t>
            </a:r>
            <a:r>
              <a:rPr lang="en-US" dirty="0" smtClean="0"/>
              <a:t> </a:t>
            </a:r>
            <a:r>
              <a:rPr lang="en-US" dirty="0" err="1"/>
              <a:t>v</a:t>
            </a:r>
            <a:r>
              <a:rPr lang="en-US" dirty="0" err="1" smtClean="0"/>
              <a:t>ipras</a:t>
            </a:r>
            <a:r>
              <a:rPr lang="en-US" dirty="0" smtClean="0"/>
              <a:t> glorify </a:t>
            </a:r>
            <a:r>
              <a:rPr lang="en-US" dirty="0" err="1" smtClean="0"/>
              <a:t>Maharaj</a:t>
            </a:r>
            <a:r>
              <a:rPr lang="en-US" dirty="0" smtClean="0"/>
              <a:t> </a:t>
            </a:r>
            <a:r>
              <a:rPr lang="en-US" dirty="0" err="1" smtClean="0"/>
              <a:t>Parikshit</a:t>
            </a:r>
            <a:endParaRPr lang="en-US" dirty="0" smtClean="0"/>
          </a:p>
          <a:p>
            <a:pPr lvl="1"/>
            <a:r>
              <a:rPr lang="en-US" dirty="0" smtClean="0"/>
              <a:t>King </a:t>
            </a:r>
            <a:r>
              <a:rPr lang="en-US" dirty="0" err="1" smtClean="0"/>
              <a:t>Iksvaku</a:t>
            </a:r>
            <a:r>
              <a:rPr lang="en-US" dirty="0" smtClean="0"/>
              <a:t> – In maintaining society</a:t>
            </a:r>
          </a:p>
          <a:p>
            <a:pPr lvl="1"/>
            <a:r>
              <a:rPr lang="en-US" dirty="0" smtClean="0"/>
              <a:t>King </a:t>
            </a:r>
            <a:r>
              <a:rPr lang="en-US" dirty="0" err="1" smtClean="0"/>
              <a:t>Sibi</a:t>
            </a:r>
            <a:r>
              <a:rPr lang="en-US" dirty="0" smtClean="0"/>
              <a:t> - Charity</a:t>
            </a:r>
          </a:p>
          <a:p>
            <a:pPr lvl="1"/>
            <a:r>
              <a:rPr lang="en-US" dirty="0" smtClean="0"/>
              <a:t>Arjuna – Bowman ship</a:t>
            </a:r>
          </a:p>
          <a:p>
            <a:pPr lvl="1"/>
            <a:r>
              <a:rPr lang="en-US" dirty="0" smtClean="0"/>
              <a:t>King </a:t>
            </a:r>
            <a:r>
              <a:rPr lang="en-US" dirty="0" err="1" smtClean="0"/>
              <a:t>Rantidev</a:t>
            </a:r>
            <a:r>
              <a:rPr lang="en-US" dirty="0" smtClean="0"/>
              <a:t> – Magnanimity</a:t>
            </a:r>
          </a:p>
          <a:p>
            <a:pPr lvl="1"/>
            <a:r>
              <a:rPr lang="en-US" dirty="0" smtClean="0"/>
              <a:t>Bali </a:t>
            </a:r>
            <a:r>
              <a:rPr lang="en-US" dirty="0" err="1" smtClean="0"/>
              <a:t>Maharaj</a:t>
            </a:r>
            <a:r>
              <a:rPr lang="en-US" dirty="0" smtClean="0"/>
              <a:t> – Patience</a:t>
            </a:r>
          </a:p>
          <a:p>
            <a:pPr lvl="1"/>
            <a:r>
              <a:rPr lang="en-US" dirty="0" err="1" smtClean="0"/>
              <a:t>Prahlad</a:t>
            </a:r>
            <a:r>
              <a:rPr lang="en-US" dirty="0" smtClean="0"/>
              <a:t> </a:t>
            </a:r>
            <a:r>
              <a:rPr lang="en-US" dirty="0" err="1" smtClean="0"/>
              <a:t>Maharaj</a:t>
            </a:r>
            <a:r>
              <a:rPr lang="en-US" dirty="0" smtClean="0"/>
              <a:t> – staunch devotee</a:t>
            </a:r>
          </a:p>
          <a:p>
            <a:r>
              <a:rPr lang="en-US" dirty="0" smtClean="0"/>
              <a:t>1.12.29: </a:t>
            </a:r>
            <a:r>
              <a:rPr lang="en-US" dirty="0" err="1" smtClean="0"/>
              <a:t>Jataka</a:t>
            </a:r>
            <a:r>
              <a:rPr lang="en-US" dirty="0" smtClean="0"/>
              <a:t> </a:t>
            </a:r>
            <a:r>
              <a:rPr lang="en-US" dirty="0" err="1"/>
              <a:t>v</a:t>
            </a:r>
            <a:r>
              <a:rPr lang="en-US" dirty="0" err="1" smtClean="0"/>
              <a:t>ipras</a:t>
            </a:r>
            <a:r>
              <a:rPr lang="en-US" dirty="0" smtClean="0"/>
              <a:t> being sumptuously </a:t>
            </a:r>
          </a:p>
          <a:p>
            <a:pPr marL="0" indent="0">
              <a:buNone/>
            </a:pPr>
            <a:r>
              <a:rPr lang="en-US" dirty="0" smtClean="0"/>
              <a:t>   remunerated, return to their respective homes.</a:t>
            </a:r>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Review of Chapter 12 so far ….</a:t>
            </a:r>
            <a:endParaRPr lang="en-US" dirty="0"/>
          </a:p>
        </p:txBody>
      </p:sp>
      <p:pic>
        <p:nvPicPr>
          <p:cNvPr id="4" name="Picture 2" descr="http://4.bp.blogspot.com/_GvcWr1-mi5o/S8fl7VMxIEI/AAAAAAAAAQs/BTp0KxsLQHI/s1600/krishna+protects+Pariksi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0959" y="152399"/>
            <a:ext cx="1008826" cy="1251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1259" y="2514600"/>
            <a:ext cx="1124374" cy="14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657600"/>
            <a:ext cx="1739174" cy="1585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9695" y="4572000"/>
            <a:ext cx="1507503"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4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70"/>
                                        </p:tgtEl>
                                        <p:attrNameLst>
                                          <p:attrName>style.visibility</p:attrName>
                                        </p:attrNameLst>
                                      </p:cBhvr>
                                      <p:to>
                                        <p:strVal val="visible"/>
                                      </p:to>
                                    </p:set>
                                    <p:anim calcmode="lin" valueType="num">
                                      <p:cBhvr additive="base">
                                        <p:cTn id="59" dur="500" fill="hold"/>
                                        <p:tgtEl>
                                          <p:spTgt spid="7170"/>
                                        </p:tgtEl>
                                        <p:attrNameLst>
                                          <p:attrName>ppt_x</p:attrName>
                                        </p:attrNameLst>
                                      </p:cBhvr>
                                      <p:tavLst>
                                        <p:tav tm="0">
                                          <p:val>
                                            <p:strVal val="#ppt_x"/>
                                          </p:val>
                                        </p:tav>
                                        <p:tav tm="100000">
                                          <p:val>
                                            <p:strVal val="#ppt_x"/>
                                          </p:val>
                                        </p:tav>
                                      </p:tavLst>
                                    </p:anim>
                                    <p:anim calcmode="lin" valueType="num">
                                      <p:cBhvr additive="base">
                                        <p:cTn id="60"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anim calcmode="lin" valueType="num">
                                      <p:cBhvr additive="base">
                                        <p:cTn id="6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10" end="10"/>
                                            </p:txEl>
                                          </p:spTgt>
                                        </p:tgtEl>
                                        <p:attrNameLst>
                                          <p:attrName>style.visibility</p:attrName>
                                        </p:attrNameLst>
                                      </p:cBhvr>
                                      <p:to>
                                        <p:strVal val="visible"/>
                                      </p:to>
                                    </p:set>
                                    <p:anim calcmode="lin" valueType="num">
                                      <p:cBhvr additive="base">
                                        <p:cTn id="6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vi-VN" sz="2800" dirty="0"/>
              <a:t>tato rājñābhyanujñātaḥ</a:t>
            </a:r>
          </a:p>
          <a:p>
            <a:pPr marL="0" indent="0" algn="ctr">
              <a:buNone/>
            </a:pPr>
            <a:r>
              <a:rPr lang="vi-VN" sz="2800" dirty="0"/>
              <a:t>kṛṣṇayā saha-bandhubhiḥ</a:t>
            </a:r>
          </a:p>
          <a:p>
            <a:pPr marL="0" indent="0" algn="ctr">
              <a:buNone/>
            </a:pPr>
            <a:r>
              <a:rPr lang="vi-VN" sz="2800" dirty="0"/>
              <a:t>yayau dvāravatīḿ brahman</a:t>
            </a:r>
          </a:p>
          <a:p>
            <a:pPr marL="0" indent="0" algn="ctr">
              <a:buNone/>
            </a:pPr>
            <a:r>
              <a:rPr lang="vi-VN" sz="2800" dirty="0"/>
              <a:t>sārjuno yadubhir vṛtaḥ</a:t>
            </a:r>
          </a:p>
          <a:p>
            <a:endParaRPr lang="en-US" dirty="0" smtClean="0"/>
          </a:p>
          <a:p>
            <a:r>
              <a:rPr lang="en-US" dirty="0" smtClean="0"/>
              <a:t>O </a:t>
            </a:r>
            <a:r>
              <a:rPr lang="en-US" dirty="0"/>
              <a:t>Śaunaka, thereafter the Lord, having bade farewell to King Yudhiṣṭhira, Draupadī and other relatives, started for the city of Dvārakā, accompanied by Arjuna and other members of the Yadu dynasty.</a:t>
            </a:r>
          </a:p>
        </p:txBody>
      </p:sp>
      <p:sp>
        <p:nvSpPr>
          <p:cNvPr id="2" name="Title 1"/>
          <p:cNvSpPr>
            <a:spLocks noGrp="1"/>
          </p:cNvSpPr>
          <p:nvPr>
            <p:ph type="title"/>
          </p:nvPr>
        </p:nvSpPr>
        <p:spPr/>
        <p:txBody>
          <a:bodyPr/>
          <a:lstStyle/>
          <a:p>
            <a:pPr algn="ctr"/>
            <a:r>
              <a:rPr lang="en-US" dirty="0" smtClean="0"/>
              <a:t>1.12.36</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http://www.romapadaswami.com</a:t>
            </a:r>
          </a:p>
          <a:p>
            <a:r>
              <a:rPr lang="en-US" dirty="0" smtClean="0"/>
              <a:t>http://prabhupadavani.org</a:t>
            </a:r>
          </a:p>
          <a:p>
            <a:r>
              <a:rPr lang="en-US" dirty="0" smtClean="0"/>
              <a:t>audio.Iskcondesiretree.info:</a:t>
            </a:r>
          </a:p>
          <a:p>
            <a:pPr lvl="1"/>
            <a:r>
              <a:rPr lang="en-US" dirty="0" err="1" smtClean="0"/>
              <a:t>Bhurijana</a:t>
            </a:r>
            <a:r>
              <a:rPr lang="en-US" dirty="0" smtClean="0"/>
              <a:t> </a:t>
            </a:r>
            <a:r>
              <a:rPr lang="en-US" dirty="0" err="1" smtClean="0"/>
              <a:t>prabhu’s</a:t>
            </a:r>
            <a:r>
              <a:rPr lang="en-US" dirty="0" smtClean="0"/>
              <a:t> </a:t>
            </a:r>
            <a:r>
              <a:rPr lang="en-US" dirty="0" err="1" smtClean="0"/>
              <a:t>Srimad</a:t>
            </a:r>
            <a:r>
              <a:rPr lang="en-US" dirty="0" smtClean="0"/>
              <a:t> </a:t>
            </a:r>
            <a:r>
              <a:rPr lang="en-US" dirty="0" err="1" smtClean="0"/>
              <a:t>Bhagavatam</a:t>
            </a:r>
            <a:r>
              <a:rPr lang="en-US" dirty="0" smtClean="0"/>
              <a:t> Overview</a:t>
            </a:r>
          </a:p>
          <a:p>
            <a:r>
              <a:rPr lang="en-US" dirty="0" smtClean="0"/>
              <a:t>Unveiling His Lotus feet – HG </a:t>
            </a:r>
            <a:r>
              <a:rPr lang="en-US" dirty="0" err="1" smtClean="0"/>
              <a:t>Bhurijana</a:t>
            </a:r>
            <a:r>
              <a:rPr lang="en-US" dirty="0" smtClean="0"/>
              <a:t> </a:t>
            </a:r>
            <a:r>
              <a:rPr lang="en-US" dirty="0" err="1" smtClean="0"/>
              <a:t>prabhu</a:t>
            </a: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400800"/>
          </a:xfrm>
        </p:spPr>
        <p:txBody>
          <a:bodyPr>
            <a:normAutofit/>
          </a:bodyPr>
          <a:lstStyle/>
          <a:p>
            <a:r>
              <a:rPr lang="en-US" dirty="0"/>
              <a:t>Contents</a:t>
            </a:r>
            <a:r>
              <a:rPr lang="en-US" dirty="0" smtClean="0"/>
              <a:t/>
            </a:r>
            <a:br>
              <a:rPr lang="en-US" dirty="0" smtClean="0"/>
            </a:br>
            <a:r>
              <a:rPr lang="en-US" dirty="0" smtClean="0"/>
              <a:t/>
            </a:r>
            <a:br>
              <a:rPr lang="en-US" dirty="0" smtClean="0"/>
            </a:br>
            <a:r>
              <a:rPr lang="en-US" sz="2700" dirty="0" smtClean="0"/>
              <a:t/>
            </a:r>
            <a:br>
              <a:rPr lang="en-US" sz="2700" dirty="0" smtClean="0"/>
            </a:br>
            <a:r>
              <a:rPr lang="en-US" sz="2760" b="1" dirty="0" smtClean="0"/>
              <a:t>1.12.30 – 1.12.31: </a:t>
            </a:r>
            <a:r>
              <a:rPr lang="en-US" sz="2760" b="1" dirty="0" err="1" smtClean="0"/>
              <a:t>Parishit</a:t>
            </a:r>
            <a:r>
              <a:rPr lang="en-US" sz="2760" b="1" dirty="0" smtClean="0"/>
              <a:t> [Examiner]</a:t>
            </a:r>
            <a:br>
              <a:rPr lang="en-US" sz="2760" b="1" dirty="0" smtClean="0"/>
            </a:br>
            <a:r>
              <a:rPr lang="en-US" sz="2760" b="1" dirty="0" smtClean="0"/>
              <a:t>1.12.32 – 1.12.35: King </a:t>
            </a:r>
            <a:r>
              <a:rPr lang="en-US" sz="2760" b="1" dirty="0" err="1" smtClean="0"/>
              <a:t>Yudhistir</a:t>
            </a:r>
            <a:r>
              <a:rPr lang="en-US" sz="2760" b="1" dirty="0" smtClean="0"/>
              <a:t> performs 3 horse sacrifices under the instruction of Lord Krishna</a:t>
            </a:r>
            <a:br>
              <a:rPr lang="en-US" sz="2760" b="1" dirty="0" smtClean="0"/>
            </a:br>
            <a:r>
              <a:rPr lang="en-US" sz="2760" b="1" dirty="0" smtClean="0"/>
              <a:t>1.12.36: Lord Krishna leaves to the city of </a:t>
            </a:r>
            <a:r>
              <a:rPr lang="en-US" sz="2760" b="1" dirty="0" err="1" smtClean="0"/>
              <a:t>Dwarka</a:t>
            </a:r>
            <a:r>
              <a:rPr lang="en-US" sz="2760" b="1" dirty="0" smtClean="0"/>
              <a:t>. </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2042097"/>
          </a:xfrm>
          <a:prstGeom prst="rect">
            <a:avLst/>
          </a:prstGeom>
          <a:noFill/>
          <a:ln w="9525">
            <a:noFill/>
            <a:miter lim="800000"/>
            <a:headEnd/>
            <a:tailEnd/>
          </a:ln>
          <a:effectLst/>
        </p:spPr>
        <p:txBody>
          <a:bodyPr wrap="square">
            <a:spAutoFit/>
          </a:bodyPr>
          <a:lstStyle/>
          <a:p>
            <a:pPr>
              <a:lnSpc>
                <a:spcPct val="90000"/>
              </a:lnSpc>
              <a:spcBef>
                <a:spcPct val="20000"/>
              </a:spcBef>
            </a:pPr>
            <a:r>
              <a:rPr lang="en-US" sz="2800" dirty="0"/>
              <a:t>So his son would become famous in the world as Parīkṣit [examiner] because he would come to examine all human beings in his search after that personality whom he saw before his birth. Thus he would come to constantly contemplate Him.</a:t>
            </a:r>
            <a:endParaRPr lang="en-US" sz="2800" dirty="0">
              <a:latin typeface="Balaram" pitchFamily="2" charset="0"/>
            </a:endParaRPr>
          </a:p>
        </p:txBody>
      </p:sp>
      <p:sp>
        <p:nvSpPr>
          <p:cNvPr id="6" name="Title 5"/>
          <p:cNvSpPr>
            <a:spLocks noGrp="1"/>
          </p:cNvSpPr>
          <p:nvPr>
            <p:ph type="title"/>
          </p:nvPr>
        </p:nvSpPr>
        <p:spPr>
          <a:xfrm>
            <a:off x="692727" y="457200"/>
            <a:ext cx="7772400" cy="2590800"/>
          </a:xfrm>
        </p:spPr>
        <p:txBody>
          <a:bodyPr>
            <a:normAutofit fontScale="90000"/>
          </a:bodyPr>
          <a:lstStyle/>
          <a:p>
            <a:pPr algn="ctr"/>
            <a:r>
              <a:rPr lang="en-US" sz="2800" b="1" dirty="0" smtClean="0"/>
              <a:t/>
            </a:r>
            <a:br>
              <a:rPr lang="en-US" sz="2800" b="1" dirty="0" smtClean="0"/>
            </a:br>
            <a:r>
              <a:rPr lang="en-US" sz="2800" b="1" dirty="0"/>
              <a:t/>
            </a:r>
            <a:br>
              <a:rPr lang="en-US" sz="2800" b="1" dirty="0"/>
            </a:br>
            <a:r>
              <a:rPr lang="en-US" sz="2800" b="1" dirty="0" smtClean="0"/>
              <a:t>1.12.30</a:t>
            </a:r>
            <a:br>
              <a:rPr lang="en-US" sz="2800" b="1" dirty="0" smtClean="0"/>
            </a:br>
            <a:r>
              <a:rPr lang="en-US" sz="2800" b="1" dirty="0"/>
              <a:t/>
            </a:r>
            <a:br>
              <a:rPr lang="en-US" sz="2800" b="1" dirty="0"/>
            </a:br>
            <a:r>
              <a:rPr lang="vi-VN" sz="3100" b="1" dirty="0"/>
              <a:t>sa eṣa loke vikhyātaḥ</a:t>
            </a:r>
            <a:br>
              <a:rPr lang="vi-VN" sz="3100" b="1" dirty="0"/>
            </a:br>
            <a:r>
              <a:rPr lang="vi-VN" sz="3100" b="1" dirty="0"/>
              <a:t>parīkṣid iti yat prabhuḥ</a:t>
            </a:r>
            <a:br>
              <a:rPr lang="vi-VN" sz="3100" b="1" dirty="0"/>
            </a:br>
            <a:r>
              <a:rPr lang="vi-VN" sz="3100" b="1" dirty="0"/>
              <a:t>pūrvaḿ dṛṣṭam anudhyāyan</a:t>
            </a:r>
            <a:br>
              <a:rPr lang="vi-VN" sz="3100" b="1" dirty="0"/>
            </a:br>
            <a:r>
              <a:rPr lang="vi-VN" sz="3100" b="1" dirty="0"/>
              <a:t>parīkṣeta nareṣv iha</a:t>
            </a:r>
          </a:p>
        </p:txBody>
      </p:sp>
      <p:pic>
        <p:nvPicPr>
          <p:cNvPr id="4" name="Picture 2" descr="http://4.bp.blogspot.com/_GvcWr1-mi5o/S8fl7VMxIEI/AAAAAAAAAQs/BTp0KxsLQHI/s1600/krishna+protects+Pariks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639" y="381000"/>
            <a:ext cx="2428875" cy="30137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25000">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34226"/>
            <a:ext cx="8229600" cy="2494774"/>
          </a:xfrm>
        </p:spPr>
        <p:txBody>
          <a:bodyPr>
            <a:normAutofit fontScale="55000" lnSpcReduction="20000"/>
          </a:bodyPr>
          <a:lstStyle/>
          <a:p>
            <a:r>
              <a:rPr lang="en-US" dirty="0" smtClean="0"/>
              <a:t>Mahārāja </a:t>
            </a:r>
            <a:r>
              <a:rPr lang="en-US" dirty="0"/>
              <a:t>Parīkṣit, fortunate as he was, got the impression of the Lord even in the womb of his mother, and thus his contemplation on the Lord was constantly with him. Once the impression of the transcendental form of the Lord is fixed in one's mind, one can never forget Him in any circumstance. Child Parīkṣit, after coming out of the womb, was in the habit of examining everyone to see whether he was the same personality whom he first saw in the womb. But no one could be equal to or more attractive than the Lord, and therefore he never accepted anyone. But the Lord was constantly with him by such examination, and thus Mahārāja Parīkṣit was always engaged in the devotional service of the Lord by </a:t>
            </a:r>
            <a:r>
              <a:rPr lang="en-US" b="1" u="sng" dirty="0"/>
              <a:t>remembrance</a:t>
            </a:r>
            <a:r>
              <a:rPr lang="en-US" dirty="0" smtClean="0"/>
              <a:t>.</a:t>
            </a:r>
            <a:endParaRPr lang="en-US" dirty="0"/>
          </a:p>
          <a:p>
            <a:r>
              <a:rPr lang="en-US" dirty="0"/>
              <a:t>Śrīla Jīva </a:t>
            </a:r>
            <a:r>
              <a:rPr lang="en-US" dirty="0" err="1"/>
              <a:t>Gosvāmī</a:t>
            </a:r>
            <a:r>
              <a:rPr lang="en-US" dirty="0"/>
              <a:t> remarks in this connection that every child, if given an impression of the Lord from his very childhood, certainly becomes a great devotee of the Lord like Mahārāja Parīkṣit. One may not be as fortunate as Mahārāja Parīkṣit to have the opportunity to see the Lord in the womb of his mother, but even if he is not so fortunate, he can be made so if the parents of the child desire him to be so. There is a practical example in my personal life in this connection. </a:t>
            </a:r>
            <a:endParaRPr lang="en-US" dirty="0" smtClean="0"/>
          </a:p>
          <a:p>
            <a:endParaRPr lang="en-US" dirty="0"/>
          </a:p>
        </p:txBody>
      </p:sp>
      <p:pic>
        <p:nvPicPr>
          <p:cNvPr id="7" name="Picture 6" descr="PrabhupadaPointing.jpg"/>
          <p:cNvPicPr>
            <a:picLocks noChangeAspect="1"/>
          </p:cNvPicPr>
          <p:nvPr/>
        </p:nvPicPr>
        <p:blipFill>
          <a:blip r:embed="rId2" cstate="print"/>
          <a:stretch>
            <a:fillRect/>
          </a:stretch>
        </p:blipFill>
        <p:spPr>
          <a:xfrm>
            <a:off x="35512" y="67322"/>
            <a:ext cx="802688" cy="866903"/>
          </a:xfrm>
          <a:prstGeom prst="rect">
            <a:avLst/>
          </a:prstGeom>
        </p:spPr>
      </p:pic>
      <p:sp>
        <p:nvSpPr>
          <p:cNvPr id="2" name="TextBox 1"/>
          <p:cNvSpPr txBox="1"/>
          <p:nvPr/>
        </p:nvSpPr>
        <p:spPr>
          <a:xfrm>
            <a:off x="990600" y="316107"/>
            <a:ext cx="2843471" cy="369332"/>
          </a:xfrm>
          <a:prstGeom prst="rect">
            <a:avLst/>
          </a:prstGeom>
          <a:noFill/>
        </p:spPr>
        <p:txBody>
          <a:bodyPr wrap="none" rtlCol="0">
            <a:spAutoFit/>
          </a:bodyPr>
          <a:lstStyle/>
          <a:p>
            <a:r>
              <a:rPr lang="en-US" dirty="0" err="1" smtClean="0"/>
              <a:t>Srila</a:t>
            </a:r>
            <a:r>
              <a:rPr lang="en-US" dirty="0" smtClean="0"/>
              <a:t> </a:t>
            </a:r>
            <a:r>
              <a:rPr lang="en-US" dirty="0" err="1" smtClean="0"/>
              <a:t>Prabhupada’s</a:t>
            </a:r>
            <a:r>
              <a:rPr lang="en-US" dirty="0" smtClean="0"/>
              <a:t> Purport</a:t>
            </a:r>
            <a:endParaRPr lang="en-US" dirty="0"/>
          </a:p>
        </p:txBody>
      </p:sp>
      <p:pic>
        <p:nvPicPr>
          <p:cNvPr id="9" name="Picture 8" descr="prabhupada7.jpg"/>
          <p:cNvPicPr>
            <a:picLocks noChangeAspect="1"/>
          </p:cNvPicPr>
          <p:nvPr/>
        </p:nvPicPr>
        <p:blipFill>
          <a:blip r:embed="rId3" cstate="print"/>
          <a:stretch>
            <a:fillRect/>
          </a:stretch>
        </p:blipFill>
        <p:spPr>
          <a:xfrm>
            <a:off x="35512" y="3810000"/>
            <a:ext cx="839538" cy="1165860"/>
          </a:xfrm>
          <a:prstGeom prst="rect">
            <a:avLst/>
          </a:prstGeom>
        </p:spPr>
      </p:pic>
      <p:sp>
        <p:nvSpPr>
          <p:cNvPr id="4" name="TextBox 3"/>
          <p:cNvSpPr txBox="1"/>
          <p:nvPr/>
        </p:nvSpPr>
        <p:spPr>
          <a:xfrm>
            <a:off x="1143000" y="3657601"/>
            <a:ext cx="5638800" cy="2554545"/>
          </a:xfrm>
          <a:prstGeom prst="rect">
            <a:avLst/>
          </a:prstGeom>
          <a:noFill/>
        </p:spPr>
        <p:txBody>
          <a:bodyPr wrap="square" rtlCol="0">
            <a:spAutoFit/>
          </a:bodyPr>
          <a:lstStyle/>
          <a:p>
            <a:r>
              <a:rPr lang="en-US" sz="1000" b="1" dirty="0" err="1"/>
              <a:t>Srila</a:t>
            </a:r>
            <a:r>
              <a:rPr lang="en-US" sz="1000" b="1" dirty="0"/>
              <a:t> </a:t>
            </a:r>
            <a:r>
              <a:rPr lang="en-US" sz="1000" b="1" dirty="0" err="1"/>
              <a:t>Prabhupad’s</a:t>
            </a:r>
            <a:r>
              <a:rPr lang="en-US" sz="1000" b="1" dirty="0"/>
              <a:t> personal life:</a:t>
            </a:r>
          </a:p>
          <a:p>
            <a:r>
              <a:rPr lang="en-US" sz="1000" dirty="0"/>
              <a:t>My father was a pure devotee of the Lord, and when I was only four or five years old, my father gave me a couple of forms of Rādhā and Kṛṣṇa. In a playful manner, I used to worship these Deities along with my sister, and I used to imitate the performances of a neighboring temple of Rādhā-</a:t>
            </a:r>
            <a:r>
              <a:rPr lang="en-US" sz="1000" dirty="0" err="1"/>
              <a:t>Govinda</a:t>
            </a:r>
            <a:r>
              <a:rPr lang="en-US" sz="1000" dirty="0"/>
              <a:t>. By constantly visiting this neighboring temple and copying the ceremonies in connection with my own Deities of play, I developed a natural affinity for the Lord. My father used to observe all the ceremonies befitting my position. Later on, these activities were suspended due to my association in the schools and colleges, and I became completely out of practice. But in my youthful days, when I met my spiritual master, Śrī Śrīmad </a:t>
            </a:r>
            <a:r>
              <a:rPr lang="en-US" sz="1000" dirty="0" err="1"/>
              <a:t>Bhaktisiddhānta</a:t>
            </a:r>
            <a:r>
              <a:rPr lang="en-US" sz="1000" dirty="0"/>
              <a:t> Sarasvatī </a:t>
            </a:r>
            <a:r>
              <a:rPr lang="en-US" sz="1000" dirty="0" err="1"/>
              <a:t>Gosvāmī</a:t>
            </a:r>
            <a:r>
              <a:rPr lang="en-US" sz="1000" dirty="0"/>
              <a:t> Mahārāja, again I revived my old habit, and the same playful Deities became my worshipful Deities in proper regulation. This was followed up until I left the family connection, and I am pleased that my generous father gave the first impression which was developed later into regulative devotional service by His Divine Grace. </a:t>
            </a:r>
          </a:p>
          <a:p>
            <a:r>
              <a:rPr lang="en-US" sz="1000" dirty="0"/>
              <a:t>Mahārāja Prahlāda also advised that such impressions of a godly relation must be impregnated from the beginning of childhood, otherwise one may miss the opportunity of the human form of life, which is very valuable although it is temporary like others.</a:t>
            </a: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852312"/>
            <a:ext cx="1905000" cy="243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55" y="298522"/>
            <a:ext cx="8177789" cy="619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838200"/>
          </a:xfrm>
        </p:spPr>
        <p:txBody>
          <a:bodyPr/>
          <a:lstStyle/>
          <a:p>
            <a:r>
              <a:rPr lang="en-US" dirty="0" smtClean="0"/>
              <a:t>Always Remember Krishna!</a:t>
            </a:r>
            <a:endParaRPr lang="en-US" dirty="0"/>
          </a:p>
        </p:txBody>
      </p:sp>
      <p:sp>
        <p:nvSpPr>
          <p:cNvPr id="3" name="Text Placeholder 2"/>
          <p:cNvSpPr>
            <a:spLocks noGrp="1"/>
          </p:cNvSpPr>
          <p:nvPr>
            <p:ph type="body" sz="half" idx="1"/>
          </p:nvPr>
        </p:nvSpPr>
        <p:spPr>
          <a:xfrm>
            <a:off x="685800" y="1447800"/>
            <a:ext cx="7696200" cy="4648200"/>
          </a:xfrm>
        </p:spPr>
        <p:txBody>
          <a:bodyPr>
            <a:normAutofit fontScale="62500" lnSpcReduction="20000"/>
          </a:bodyPr>
          <a:lstStyle/>
          <a:p>
            <a:r>
              <a:rPr lang="en-US" dirty="0" smtClean="0"/>
              <a:t>Remembrance… </a:t>
            </a:r>
          </a:p>
          <a:p>
            <a:pPr lvl="1"/>
            <a:r>
              <a:rPr lang="en-US" dirty="0" smtClean="0"/>
              <a:t>Take the impression of the Lord in the morning, and keep that impression throughout the day. In that way Krishna stays with us</a:t>
            </a:r>
          </a:p>
          <a:p>
            <a:pPr lvl="1"/>
            <a:r>
              <a:rPr lang="en-US" dirty="0" smtClean="0"/>
              <a:t>Same with the holy name.</a:t>
            </a:r>
            <a:endParaRPr lang="en-US" dirty="0"/>
          </a:p>
          <a:p>
            <a:pPr lvl="1"/>
            <a:r>
              <a:rPr lang="en-US" dirty="0" smtClean="0"/>
              <a:t>Service </a:t>
            </a:r>
            <a:r>
              <a:rPr lang="en-US" dirty="0" smtClean="0"/>
              <a:t>unto the </a:t>
            </a:r>
            <a:r>
              <a:rPr lang="en-US" dirty="0" err="1" smtClean="0"/>
              <a:t>Vaishnvas</a:t>
            </a:r>
            <a:r>
              <a:rPr lang="en-US" dirty="0" smtClean="0"/>
              <a:t>:</a:t>
            </a:r>
          </a:p>
          <a:p>
            <a:pPr lvl="2"/>
            <a:r>
              <a:rPr lang="en-US" dirty="0" smtClean="0"/>
              <a:t>Mercy of Krishna through the Mercy of the Devotees</a:t>
            </a:r>
          </a:p>
          <a:p>
            <a:pPr lvl="2"/>
            <a:r>
              <a:rPr lang="en-US" i="1" dirty="0" err="1"/>
              <a:t>kṛṣṇa</a:t>
            </a:r>
            <a:r>
              <a:rPr lang="en-US" i="1" dirty="0"/>
              <a:t> se </a:t>
            </a:r>
            <a:r>
              <a:rPr lang="en-US" i="1" dirty="0" err="1"/>
              <a:t>tomāra</a:t>
            </a:r>
            <a:r>
              <a:rPr lang="en-US" i="1" dirty="0"/>
              <a:t>, </a:t>
            </a:r>
            <a:r>
              <a:rPr lang="en-US" i="1" dirty="0" err="1"/>
              <a:t>kṛṣṇa</a:t>
            </a:r>
            <a:r>
              <a:rPr lang="en-US" i="1" dirty="0"/>
              <a:t> </a:t>
            </a:r>
            <a:r>
              <a:rPr lang="en-US" i="1" dirty="0" err="1"/>
              <a:t>dīte</a:t>
            </a:r>
            <a:r>
              <a:rPr lang="en-US" i="1" dirty="0"/>
              <a:t> </a:t>
            </a:r>
            <a:r>
              <a:rPr lang="en-US" i="1" dirty="0" err="1"/>
              <a:t>pāro</a:t>
            </a:r>
            <a:r>
              <a:rPr lang="en-US" i="1" dirty="0"/>
              <a:t>,</a:t>
            </a:r>
            <a:br>
              <a:rPr lang="en-US" i="1" dirty="0"/>
            </a:br>
            <a:r>
              <a:rPr lang="en-US" i="1" dirty="0" err="1"/>
              <a:t>tomāra</a:t>
            </a:r>
            <a:r>
              <a:rPr lang="en-US" i="1" dirty="0"/>
              <a:t> </a:t>
            </a:r>
            <a:r>
              <a:rPr lang="en-US" i="1" dirty="0" err="1"/>
              <a:t>śakati</a:t>
            </a:r>
            <a:r>
              <a:rPr lang="en-US" i="1" dirty="0"/>
              <a:t> </a:t>
            </a:r>
            <a:r>
              <a:rPr lang="en-US" i="1" dirty="0" err="1"/>
              <a:t>āche</a:t>
            </a:r>
            <a:r>
              <a:rPr lang="en-US" i="1" dirty="0"/>
              <a:t/>
            </a:r>
            <a:br>
              <a:rPr lang="en-US" i="1" dirty="0"/>
            </a:br>
            <a:r>
              <a:rPr lang="en-US" i="1" dirty="0" err="1"/>
              <a:t>āmi</a:t>
            </a:r>
            <a:r>
              <a:rPr lang="en-US" i="1" dirty="0"/>
              <a:t> to' </a:t>
            </a:r>
            <a:r>
              <a:rPr lang="en-US" i="1" dirty="0" err="1"/>
              <a:t>kāńgāla</a:t>
            </a:r>
            <a:r>
              <a:rPr lang="en-US" i="1" dirty="0"/>
              <a:t>, '</a:t>
            </a:r>
            <a:r>
              <a:rPr lang="en-US" i="1" dirty="0" err="1"/>
              <a:t>kṛṣṇa</a:t>
            </a:r>
            <a:r>
              <a:rPr lang="en-US" i="1" dirty="0"/>
              <a:t>' '</a:t>
            </a:r>
            <a:r>
              <a:rPr lang="en-US" i="1" dirty="0" err="1"/>
              <a:t>kṛṣṇa</a:t>
            </a:r>
            <a:r>
              <a:rPr lang="en-US" i="1" dirty="0"/>
              <a:t>' </a:t>
            </a:r>
            <a:r>
              <a:rPr lang="en-US" i="1" dirty="0" err="1"/>
              <a:t>boli</a:t>
            </a:r>
            <a:r>
              <a:rPr lang="en-US" i="1" dirty="0"/>
              <a:t>',</a:t>
            </a:r>
            <a:br>
              <a:rPr lang="en-US" i="1" dirty="0"/>
            </a:br>
            <a:r>
              <a:rPr lang="en-US" i="1" dirty="0" err="1"/>
              <a:t>dhāi</a:t>
            </a:r>
            <a:r>
              <a:rPr lang="en-US" i="1" dirty="0"/>
              <a:t> </a:t>
            </a:r>
            <a:r>
              <a:rPr lang="en-US" i="1" dirty="0" err="1"/>
              <a:t>tava</a:t>
            </a:r>
            <a:r>
              <a:rPr lang="en-US" i="1" dirty="0"/>
              <a:t> </a:t>
            </a:r>
            <a:r>
              <a:rPr lang="en-US" i="1" dirty="0" err="1"/>
              <a:t>pāche</a:t>
            </a:r>
            <a:r>
              <a:rPr lang="en-US" i="1" dirty="0"/>
              <a:t> </a:t>
            </a:r>
            <a:r>
              <a:rPr lang="en-US" i="1" dirty="0" err="1"/>
              <a:t>pāche</a:t>
            </a:r>
            <a:r>
              <a:rPr lang="en-US" i="1" dirty="0" smtClean="0"/>
              <a:t> </a:t>
            </a:r>
          </a:p>
          <a:p>
            <a:pPr lvl="2"/>
            <a:r>
              <a:rPr lang="en-US" dirty="0" smtClean="0"/>
              <a:t>(</a:t>
            </a:r>
            <a:r>
              <a:rPr lang="en-US" dirty="0" err="1" smtClean="0"/>
              <a:t>Krsna</a:t>
            </a:r>
            <a:r>
              <a:rPr lang="en-US" dirty="0" smtClean="0"/>
              <a:t> </a:t>
            </a:r>
            <a:r>
              <a:rPr lang="en-US" dirty="0"/>
              <a:t>is yours. You have the power to give Him to me. I am simply your servant running behind you shouting, "</a:t>
            </a:r>
            <a:r>
              <a:rPr lang="en-US" dirty="0" err="1"/>
              <a:t>Krsna</a:t>
            </a:r>
            <a:r>
              <a:rPr lang="en-US" dirty="0"/>
              <a:t>! </a:t>
            </a:r>
            <a:r>
              <a:rPr lang="en-US" dirty="0" err="1"/>
              <a:t>Krsna</a:t>
            </a:r>
            <a:r>
              <a:rPr lang="en-US" dirty="0" smtClean="0"/>
              <a:t>!“) </a:t>
            </a:r>
            <a:endParaRPr lang="en-US" dirty="0" smtClean="0"/>
          </a:p>
          <a:p>
            <a:r>
              <a:rPr lang="en-US" dirty="0" smtClean="0"/>
              <a:t>Every </a:t>
            </a:r>
            <a:r>
              <a:rPr lang="en-US" dirty="0"/>
              <a:t>c</a:t>
            </a:r>
            <a:r>
              <a:rPr lang="en-US" dirty="0" smtClean="0"/>
              <a:t>hild should be given an impression of the Lord:</a:t>
            </a:r>
          </a:p>
          <a:p>
            <a:pPr lvl="1"/>
            <a:r>
              <a:rPr lang="en-US" dirty="0" smtClean="0"/>
              <a:t>Gaur Mohan De --- Mercy of father to his son by bringing many devotees to his home to bless </a:t>
            </a:r>
          </a:p>
          <a:p>
            <a:pPr lvl="1"/>
            <a:r>
              <a:rPr lang="en-US" dirty="0" smtClean="0"/>
              <a:t>Mercy of Spiritual Master.</a:t>
            </a:r>
          </a:p>
          <a:p>
            <a:pPr lvl="2"/>
            <a:r>
              <a:rPr lang="en-US" dirty="0" err="1"/>
              <a:t>karuṇā</a:t>
            </a:r>
            <a:r>
              <a:rPr lang="en-US" dirty="0"/>
              <a:t> </a:t>
            </a:r>
            <a:r>
              <a:rPr lang="en-US" dirty="0" err="1"/>
              <a:t>nā</a:t>
            </a:r>
            <a:r>
              <a:rPr lang="en-US" dirty="0"/>
              <a:t> </a:t>
            </a:r>
            <a:r>
              <a:rPr lang="en-US" dirty="0" err="1"/>
              <a:t>hoile</a:t>
            </a:r>
            <a:r>
              <a:rPr lang="en-US" dirty="0"/>
              <a:t>, </a:t>
            </a:r>
            <a:r>
              <a:rPr lang="en-US" dirty="0" err="1"/>
              <a:t>kāndiyā</a:t>
            </a:r>
            <a:r>
              <a:rPr lang="en-US" dirty="0"/>
              <a:t> </a:t>
            </a:r>
            <a:r>
              <a:rPr lang="en-US" dirty="0" err="1"/>
              <a:t>kāndiyā</a:t>
            </a:r>
            <a:r>
              <a:rPr lang="en-US" dirty="0"/>
              <a:t>,</a:t>
            </a:r>
            <a:br>
              <a:rPr lang="en-US" dirty="0"/>
            </a:br>
            <a:r>
              <a:rPr lang="en-US" dirty="0" err="1"/>
              <a:t>prāṇa</a:t>
            </a:r>
            <a:r>
              <a:rPr lang="en-US" dirty="0"/>
              <a:t> </a:t>
            </a:r>
            <a:r>
              <a:rPr lang="en-US" dirty="0" err="1"/>
              <a:t>nā</a:t>
            </a:r>
            <a:r>
              <a:rPr lang="en-US" dirty="0"/>
              <a:t> </a:t>
            </a:r>
            <a:r>
              <a:rPr lang="en-US" dirty="0" err="1"/>
              <a:t>rākhibo</a:t>
            </a:r>
            <a:r>
              <a:rPr lang="en-US" dirty="0"/>
              <a:t> </a:t>
            </a:r>
            <a:r>
              <a:rPr lang="en-US" dirty="0" err="1" smtClean="0"/>
              <a:t>āra</a:t>
            </a:r>
            <a:endParaRPr lang="en-US" dirty="0" smtClean="0"/>
          </a:p>
          <a:p>
            <a:pPr lvl="2"/>
            <a:r>
              <a:rPr lang="en-US" dirty="0" smtClean="0"/>
              <a:t>(</a:t>
            </a:r>
            <a:r>
              <a:rPr lang="en-US" dirty="0"/>
              <a:t>Your mercy is all that I am made of. If you are not merciful unto me, I can only weep, and I will not be able to maintain my </a:t>
            </a:r>
            <a:r>
              <a:rPr lang="en-US" dirty="0" smtClean="0"/>
              <a:t>life)</a:t>
            </a:r>
          </a:p>
          <a:p>
            <a:pPr lvl="1"/>
            <a:r>
              <a:rPr lang="en-US" dirty="0" err="1" smtClean="0"/>
              <a:t>Advaita</a:t>
            </a:r>
            <a:r>
              <a:rPr lang="en-US" dirty="0" smtClean="0"/>
              <a:t> </a:t>
            </a:r>
            <a:r>
              <a:rPr lang="en-US" dirty="0" err="1" smtClean="0"/>
              <a:t>Acharya</a:t>
            </a:r>
            <a:r>
              <a:rPr lang="en-US" dirty="0" smtClean="0"/>
              <a:t> in </a:t>
            </a:r>
            <a:r>
              <a:rPr lang="en-US" dirty="0" err="1" smtClean="0"/>
              <a:t>Shantipur</a:t>
            </a:r>
            <a:r>
              <a:rPr lang="en-US" dirty="0" smtClean="0"/>
              <a:t> – </a:t>
            </a:r>
            <a:r>
              <a:rPr lang="en-US" dirty="0" err="1" smtClean="0"/>
              <a:t>Srila</a:t>
            </a:r>
            <a:r>
              <a:rPr lang="en-US" dirty="0" smtClean="0"/>
              <a:t> </a:t>
            </a:r>
            <a:r>
              <a:rPr lang="en-US" dirty="0" err="1" smtClean="0"/>
              <a:t>Prabhupada</a:t>
            </a:r>
            <a:r>
              <a:rPr lang="en-US" dirty="0" smtClean="0"/>
              <a:t> was so eager to receive the mercy. Service is the essence and we should carry the consciousness.</a:t>
            </a:r>
          </a:p>
        </p:txBody>
      </p:sp>
    </p:spTree>
    <p:extLst>
      <p:ext uri="{BB962C8B-B14F-4D97-AF65-F5344CB8AC3E}">
        <p14:creationId xmlns:p14="http://schemas.microsoft.com/office/powerpoint/2010/main" val="153157511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500"/>
                                        <p:tgtEl>
                                          <p:spTgt spid="3">
                                            <p:txEl>
                                              <p:pRg st="10" end="10"/>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500"/>
                                        <p:tgtEl>
                                          <p:spTgt spid="3">
                                            <p:txEl>
                                              <p:pRg st="11" end="1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1654299"/>
          </a:xfrm>
          <a:prstGeom prst="rect">
            <a:avLst/>
          </a:prstGeom>
          <a:noFill/>
          <a:ln w="9525">
            <a:noFill/>
            <a:miter lim="800000"/>
            <a:headEnd/>
            <a:tailEnd/>
          </a:ln>
          <a:effectLst/>
        </p:spPr>
        <p:txBody>
          <a:bodyPr wrap="square">
            <a:spAutoFit/>
          </a:bodyPr>
          <a:lstStyle/>
          <a:p>
            <a:pPr>
              <a:lnSpc>
                <a:spcPct val="90000"/>
              </a:lnSpc>
              <a:spcBef>
                <a:spcPct val="20000"/>
              </a:spcBef>
            </a:pPr>
            <a:r>
              <a:rPr lang="en-US" sz="2800" dirty="0"/>
              <a:t>As the moon, in its waxing fortnight, develops day after day, so the royal prince [Parīkṣit] very soon developed luxuriantly under the care and full facilities of his guardian grandfathers.</a:t>
            </a:r>
            <a:endParaRPr lang="en-US" sz="2800" dirty="0">
              <a:latin typeface="Balaram" pitchFamily="2" charset="0"/>
            </a:endParaRPr>
          </a:p>
        </p:txBody>
      </p:sp>
      <p:sp>
        <p:nvSpPr>
          <p:cNvPr id="6" name="Title 5"/>
          <p:cNvSpPr>
            <a:spLocks noGrp="1"/>
          </p:cNvSpPr>
          <p:nvPr>
            <p:ph type="title"/>
          </p:nvPr>
        </p:nvSpPr>
        <p:spPr>
          <a:xfrm>
            <a:off x="692727" y="457200"/>
            <a:ext cx="7772400" cy="2590800"/>
          </a:xfrm>
        </p:spPr>
        <p:txBody>
          <a:bodyPr>
            <a:normAutofit fontScale="90000"/>
          </a:bodyPr>
          <a:lstStyle/>
          <a:p>
            <a:pPr algn="ctr"/>
            <a:r>
              <a:rPr lang="en-US" sz="2800" b="1" dirty="0" smtClean="0"/>
              <a:t/>
            </a:r>
            <a:br>
              <a:rPr lang="en-US" sz="2800" b="1" dirty="0" smtClean="0"/>
            </a:br>
            <a:r>
              <a:rPr lang="en-US" sz="2800" b="1" dirty="0" smtClean="0"/>
              <a:t>1.12.31</a:t>
            </a:r>
            <a:r>
              <a:rPr lang="en-US" sz="2800" b="1" dirty="0"/>
              <a:t/>
            </a:r>
            <a:br>
              <a:rPr lang="en-US" sz="2800" b="1" dirty="0"/>
            </a:br>
            <a:r>
              <a:rPr lang="en-US" sz="2800" b="1" dirty="0" smtClean="0"/>
              <a:t/>
            </a:r>
            <a:br>
              <a:rPr lang="en-US" sz="2800" b="1" dirty="0" smtClean="0"/>
            </a:br>
            <a:r>
              <a:rPr lang="vi-VN" sz="3100" b="1" dirty="0"/>
              <a:t>sa rāja-putro vavṛdhe</a:t>
            </a:r>
            <a:br>
              <a:rPr lang="vi-VN" sz="3100" b="1" dirty="0"/>
            </a:br>
            <a:r>
              <a:rPr lang="vi-VN" sz="3100" b="1" dirty="0"/>
              <a:t>āśu śukla ivoḍupaḥ</a:t>
            </a:r>
            <a:br>
              <a:rPr lang="vi-VN" sz="3100" b="1" dirty="0"/>
            </a:br>
            <a:r>
              <a:rPr lang="vi-VN" sz="3100" b="1" dirty="0"/>
              <a:t>āpūryamāṇaḥ pitṛbhiḥ</a:t>
            </a:r>
            <a:br>
              <a:rPr lang="vi-VN" sz="3100" b="1" dirty="0"/>
            </a:br>
            <a:r>
              <a:rPr lang="vi-VN" sz="3100" b="1" dirty="0"/>
              <a:t>kāṣṭhābhir iva so 'nvaham</a:t>
            </a:r>
          </a:p>
        </p:txBody>
      </p:sp>
    </p:spTree>
    <p:extLst>
      <p:ext uri="{BB962C8B-B14F-4D97-AF65-F5344CB8AC3E}">
        <p14:creationId xmlns:p14="http://schemas.microsoft.com/office/powerpoint/2010/main" val="1802103146"/>
      </p:ext>
    </p:extLst>
  </p:cSld>
  <p:clrMapOvr>
    <a:masterClrMapping/>
  </p:clrMapOvr>
  <p:transition spd="med" advTm="25000">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Chapter 16 continues </a:t>
            </a:r>
            <a:r>
              <a:rPr lang="en-US" dirty="0" err="1" smtClean="0"/>
              <a:t>Maharaj</a:t>
            </a:r>
            <a:r>
              <a:rPr lang="en-US" dirty="0" smtClean="0"/>
              <a:t> </a:t>
            </a:r>
            <a:r>
              <a:rPr lang="en-US" dirty="0" err="1" smtClean="0"/>
              <a:t>Parikshit’s</a:t>
            </a:r>
            <a:r>
              <a:rPr lang="en-US" dirty="0" smtClean="0"/>
              <a:t> pastimes. Chapter 16 begins with:</a:t>
            </a:r>
          </a:p>
          <a:p>
            <a:r>
              <a:rPr lang="en-US" i="1" dirty="0"/>
              <a:t>Sūta </a:t>
            </a:r>
            <a:r>
              <a:rPr lang="en-US" i="1" dirty="0" err="1"/>
              <a:t>Gosvāmī</a:t>
            </a:r>
            <a:r>
              <a:rPr lang="en-US" i="1" dirty="0"/>
              <a:t> said: O learned </a:t>
            </a:r>
            <a:r>
              <a:rPr lang="en-US" i="1" dirty="0" err="1"/>
              <a:t>brāhmaṇas</a:t>
            </a:r>
            <a:r>
              <a:rPr lang="en-US" i="1" dirty="0"/>
              <a:t>, Mahārāja Parīkṣit then began to rule over the world as a great devotee of the Lord under the instructions of the best of the twice-born </a:t>
            </a:r>
            <a:r>
              <a:rPr lang="en-US" i="1" dirty="0" err="1"/>
              <a:t>brāhmaṇas</a:t>
            </a:r>
            <a:r>
              <a:rPr lang="en-US" i="1" dirty="0"/>
              <a:t>. He ruled by those great qualities which were foretold by expert astrologers at the time of his birth.</a:t>
            </a:r>
          </a:p>
        </p:txBody>
      </p:sp>
      <p:sp>
        <p:nvSpPr>
          <p:cNvPr id="3" name="Title 2"/>
          <p:cNvSpPr>
            <a:spLocks noGrp="1"/>
          </p:cNvSpPr>
          <p:nvPr>
            <p:ph type="title"/>
          </p:nvPr>
        </p:nvSpPr>
        <p:spPr/>
        <p:txBody>
          <a:bodyPr>
            <a:normAutofit/>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64127" y="3505200"/>
            <a:ext cx="8229600" cy="2042097"/>
          </a:xfrm>
          <a:prstGeom prst="rect">
            <a:avLst/>
          </a:prstGeom>
          <a:noFill/>
          <a:ln w="9525">
            <a:noFill/>
            <a:miter lim="800000"/>
            <a:headEnd/>
            <a:tailEnd/>
          </a:ln>
          <a:effectLst/>
        </p:spPr>
        <p:txBody>
          <a:bodyPr wrap="square">
            <a:spAutoFit/>
          </a:bodyPr>
          <a:lstStyle/>
          <a:p>
            <a:pPr>
              <a:lnSpc>
                <a:spcPct val="90000"/>
              </a:lnSpc>
              <a:spcBef>
                <a:spcPct val="20000"/>
              </a:spcBef>
            </a:pPr>
            <a:r>
              <a:rPr lang="en-US" sz="2800" dirty="0"/>
              <a:t>Just at this time, King Yudhiṣṭhira was considering performing a horse sacrifice to get freed from sins incurred from fighting with kinsmen. But he became anxious to get some wealth, for there were no surplus funds outside of fines and tax collection.</a:t>
            </a:r>
            <a:endParaRPr lang="en-US" sz="2800" dirty="0">
              <a:latin typeface="Balaram" pitchFamily="2" charset="0"/>
            </a:endParaRPr>
          </a:p>
        </p:txBody>
      </p:sp>
      <p:sp>
        <p:nvSpPr>
          <p:cNvPr id="6" name="Title 5"/>
          <p:cNvSpPr>
            <a:spLocks noGrp="1"/>
          </p:cNvSpPr>
          <p:nvPr>
            <p:ph type="title"/>
          </p:nvPr>
        </p:nvSpPr>
        <p:spPr>
          <a:xfrm>
            <a:off x="692727" y="381000"/>
            <a:ext cx="7772400" cy="2667000"/>
          </a:xfrm>
        </p:spPr>
        <p:txBody>
          <a:bodyPr>
            <a:normAutofit fontScale="90000"/>
          </a:bodyPr>
          <a:lstStyle/>
          <a:p>
            <a:pPr algn="ct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a:t/>
            </a:r>
            <a:br>
              <a:rPr lang="en-US" sz="2800" b="1" dirty="0"/>
            </a:br>
            <a:r>
              <a:rPr lang="en-US" sz="2800" b="1" dirty="0" smtClean="0"/>
              <a:t/>
            </a:r>
            <a:br>
              <a:rPr lang="en-US" sz="2800" b="1" dirty="0" smtClean="0"/>
            </a:br>
            <a:r>
              <a:rPr lang="en-US" sz="2800" b="1" dirty="0" smtClean="0"/>
              <a:t/>
            </a:r>
            <a:br>
              <a:rPr lang="en-US" sz="2800" b="1" dirty="0" smtClean="0"/>
            </a:br>
            <a:r>
              <a:rPr lang="en-US" sz="2800" b="1" dirty="0"/>
              <a:t/>
            </a:r>
            <a:br>
              <a:rPr lang="en-US" sz="2800" b="1" dirty="0"/>
            </a:br>
            <a:r>
              <a:rPr lang="en-US" sz="3600" b="1" dirty="0" smtClean="0"/>
              <a:t>1.12.32</a:t>
            </a:r>
            <a:r>
              <a:rPr lang="en-US" sz="2800" b="1" dirty="0"/>
              <a:t/>
            </a:r>
            <a:br>
              <a:rPr lang="en-US" sz="2800" b="1" dirty="0"/>
            </a:br>
            <a:r>
              <a:rPr lang="vi-VN" sz="3100" b="1" dirty="0" smtClean="0"/>
              <a:t>yakṣyamāṇo </a:t>
            </a:r>
            <a:r>
              <a:rPr lang="vi-VN" sz="3100" b="1" dirty="0"/>
              <a:t>'śvamedhena</a:t>
            </a:r>
            <a:br>
              <a:rPr lang="vi-VN" sz="3100" b="1" dirty="0"/>
            </a:br>
            <a:r>
              <a:rPr lang="vi-VN" sz="3100" b="1" dirty="0"/>
              <a:t>jñāti-droha-jihāsayā</a:t>
            </a:r>
            <a:br>
              <a:rPr lang="vi-VN" sz="3100" b="1" dirty="0"/>
            </a:br>
            <a:r>
              <a:rPr lang="vi-VN" sz="3100" b="1" dirty="0"/>
              <a:t>rājā labdha-dhano dadhyau</a:t>
            </a:r>
            <a:br>
              <a:rPr lang="vi-VN" sz="3100" b="1" dirty="0"/>
            </a:br>
            <a:r>
              <a:rPr lang="vi-VN" sz="3100" b="1" dirty="0"/>
              <a:t>nānyatra </a:t>
            </a:r>
            <a:r>
              <a:rPr lang="vi-VN" sz="3100" b="1" dirty="0" smtClean="0"/>
              <a:t>kara-daṇḍayoḥ</a:t>
            </a:r>
            <a:endParaRPr lang="vi-VN" sz="31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504676"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193357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195542"/>
      </p:ext>
    </p:extLst>
  </p:cSld>
  <p:clrMapOvr>
    <a:masterClrMapping/>
  </p:clrMapOvr>
  <p:transition spd="med" advTm="25000">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14706</TotalTime>
  <Words>2911</Words>
  <Application>Microsoft Office PowerPoint</Application>
  <PresentationFormat>On-screen Show (4:3)</PresentationFormat>
  <Paragraphs>105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Srimad Bhagavatam Chapter 12 (Birth of Maharaj Parikshit)  (1.12.30-1.12.36)</vt:lpstr>
      <vt:lpstr>Review of Chapter 12 so far ….</vt:lpstr>
      <vt:lpstr>Contents   1.12.30 – 1.12.31: Parishit [Examiner] 1.12.32 – 1.12.35: King Yudhistir performs 3 horse sacrifices under the instruction of Lord Krishna 1.12.36: Lord Krishna leaves to the city of Dwarka.    </vt:lpstr>
      <vt:lpstr>  1.12.30  sa eṣa loke vikhyātaḥ parīkṣid iti yat prabhuḥ pūrvaḿ dṛṣṭam anudhyāyan parīkṣeta nareṣv iha</vt:lpstr>
      <vt:lpstr>PowerPoint Presentation</vt:lpstr>
      <vt:lpstr>Always Remember Krishna!</vt:lpstr>
      <vt:lpstr> 1.12.31  sa rāja-putro vavṛdhe āśu śukla ivoḍupaḥ āpūryamāṇaḥ pitṛbhiḥ kāṣṭhābhir iva so 'nvaham</vt:lpstr>
      <vt:lpstr> </vt:lpstr>
      <vt:lpstr>       1.12.32 yakṣyamāṇo 'śvamedhena jñāti-droha-jihāsayā rājā labdha-dhano dadhyau nānyatra kara-daṇḍayoḥ</vt:lpstr>
      <vt:lpstr>  Purport</vt:lpstr>
      <vt:lpstr> 1.12.33 tad abhipretam ālakṣya bhrātaro 'cyuta-coditāḥ dhanaḿ prahīṇam ājahrur udīcyāḿ diśi bhūriśah </vt:lpstr>
      <vt:lpstr>    Purport: King Marutta</vt:lpstr>
      <vt:lpstr>Purport  </vt:lpstr>
      <vt:lpstr> 1.12.34 tena sambhṛta-sambhāro dharma-putro yudhiṣṭhiraḥ vājimedhais tribhir bhīto yajñaiḥ samayajad dharim</vt:lpstr>
      <vt:lpstr>Purport (Being Satisfied)</vt:lpstr>
      <vt:lpstr>          Purport: (Fearful of Sins)</vt:lpstr>
      <vt:lpstr>Fearful of Sins!</vt:lpstr>
      <vt:lpstr>  1.12.35 āhūto bhagavān rājñā yājayitvā dvijair nṛpam uvāsa katicin māsān suhṛdāḿ priya-kāmyayā</vt:lpstr>
      <vt:lpstr>Purport </vt:lpstr>
      <vt:lpstr>1.12.36</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Srimad Bhagavatam  (1.1.4-1.1.11)</dc:title>
  <dc:creator>Ashwin Satyanarayana</dc:creator>
  <cp:lastModifiedBy>Ashwin Satyanarayana</cp:lastModifiedBy>
  <cp:revision>173</cp:revision>
  <dcterms:created xsi:type="dcterms:W3CDTF">2010-03-04T03:02:09Z</dcterms:created>
  <dcterms:modified xsi:type="dcterms:W3CDTF">2012-02-25T16:45:23Z</dcterms:modified>
</cp:coreProperties>
</file>