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57" r:id="rId3"/>
    <p:sldId id="258" r:id="rId4"/>
    <p:sldId id="259" r:id="rId5"/>
    <p:sldId id="261" r:id="rId6"/>
    <p:sldId id="275" r:id="rId7"/>
    <p:sldId id="263" r:id="rId8"/>
    <p:sldId id="262" r:id="rId9"/>
    <p:sldId id="274" r:id="rId10"/>
    <p:sldId id="276" r:id="rId11"/>
    <p:sldId id="265" r:id="rId12"/>
    <p:sldId id="277" r:id="rId13"/>
    <p:sldId id="278" r:id="rId14"/>
    <p:sldId id="279" r:id="rId15"/>
    <p:sldId id="266" r:id="rId16"/>
    <p:sldId id="280" r:id="rId17"/>
    <p:sldId id="281" r:id="rId18"/>
    <p:sldId id="267" r:id="rId19"/>
    <p:sldId id="282" r:id="rId20"/>
    <p:sldId id="283" r:id="rId21"/>
    <p:sldId id="268" r:id="rId22"/>
    <p:sldId id="284" r:id="rId23"/>
    <p:sldId id="285" r:id="rId24"/>
    <p:sldId id="286" r:id="rId25"/>
    <p:sldId id="269" r:id="rId26"/>
    <p:sldId id="287" r:id="rId27"/>
    <p:sldId id="270" r:id="rId28"/>
    <p:sldId id="288" r:id="rId29"/>
    <p:sldId id="271" r:id="rId30"/>
    <p:sldId id="289" r:id="rId31"/>
    <p:sldId id="272" r:id="rId32"/>
    <p:sldId id="290" r:id="rId33"/>
    <p:sldId id="291" r:id="rId34"/>
    <p:sldId id="292" r:id="rId35"/>
    <p:sldId id="27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964" autoAdjust="0"/>
  </p:normalViewPr>
  <p:slideViewPr>
    <p:cSldViewPr>
      <p:cViewPr>
        <p:scale>
          <a:sx n="52" d="100"/>
          <a:sy n="52" d="100"/>
        </p:scale>
        <p:origin x="-207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7EBD6-35DC-467A-B94F-1211BED49982}" type="datetimeFigureOut">
              <a:rPr lang="en-US" smtClean="0"/>
              <a:t>02/18/2012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23A0F-EE6C-4663-8004-68A4E1ACE232}" type="slidenum">
              <a:rPr lang="en-US" smtClean="0"/>
              <a:t>‹#›</a:t>
            </a:fld>
            <a:endParaRPr lang="en-US"/>
          </a:p>
        </p:txBody>
      </p:sp>
    </p:spTree>
    <p:extLst>
      <p:ext uri="{BB962C8B-B14F-4D97-AF65-F5344CB8AC3E}">
        <p14:creationId xmlns:p14="http://schemas.microsoft.com/office/powerpoint/2010/main" val="2710074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1</a:t>
            </a:fld>
            <a:endParaRPr lang="en-US"/>
          </a:p>
        </p:txBody>
      </p:sp>
    </p:spTree>
    <p:extLst>
      <p:ext uri="{BB962C8B-B14F-4D97-AF65-F5344CB8AC3E}">
        <p14:creationId xmlns:p14="http://schemas.microsoft.com/office/powerpoint/2010/main" val="3233486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Children</a:t>
            </a:r>
            <a:r>
              <a:rPr lang="en-US" b="0" baseline="0" dirty="0" smtClean="0"/>
              <a:t> are just like Clay. Their Qualities can be easily molded and they learn all the Qualities from their parents. Hence </a:t>
            </a:r>
            <a:r>
              <a:rPr lang="en-US" b="0" dirty="0" smtClean="0"/>
              <a:t>Qualities of the Parents are very important</a:t>
            </a:r>
            <a:endParaRPr lang="en-US" b="0" dirty="0"/>
          </a:p>
        </p:txBody>
      </p:sp>
      <p:sp>
        <p:nvSpPr>
          <p:cNvPr id="4" name="Slide Number Placeholder 3"/>
          <p:cNvSpPr>
            <a:spLocks noGrp="1"/>
          </p:cNvSpPr>
          <p:nvPr>
            <p:ph type="sldNum" sz="quarter" idx="10"/>
          </p:nvPr>
        </p:nvSpPr>
        <p:spPr/>
        <p:txBody>
          <a:bodyPr/>
          <a:lstStyle/>
          <a:p>
            <a:fld id="{18323A0F-EE6C-4663-8004-68A4E1ACE232}" type="slidenum">
              <a:rPr lang="en-US" smtClean="0"/>
              <a:t>19</a:t>
            </a:fld>
            <a:endParaRPr lang="en-US"/>
          </a:p>
        </p:txBody>
      </p:sp>
    </p:spTree>
    <p:extLst>
      <p:ext uri="{BB962C8B-B14F-4D97-AF65-F5344CB8AC3E}">
        <p14:creationId xmlns:p14="http://schemas.microsoft.com/office/powerpoint/2010/main" val="2230346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King </a:t>
            </a:r>
            <a:r>
              <a:rPr lang="en-US" b="1" dirty="0" err="1" smtClean="0"/>
              <a:t>Rantideva</a:t>
            </a:r>
            <a:r>
              <a:rPr lang="en-US" b="1" dirty="0" smtClean="0"/>
              <a:t> </a:t>
            </a:r>
            <a:r>
              <a:rPr lang="en-US" dirty="0" smtClean="0"/>
              <a:t>was on the top most platform of Bhakti. He saw</a:t>
            </a:r>
            <a:r>
              <a:rPr lang="en-US" baseline="0" dirty="0" smtClean="0"/>
              <a:t> every living entity engaged in the service of the Lord (except may be himself). Because of that he was very Charitable. </a:t>
            </a:r>
          </a:p>
          <a:p>
            <a:endParaRPr lang="en-US" baseline="0" dirty="0" smtClean="0"/>
          </a:p>
          <a:p>
            <a:r>
              <a:rPr lang="en-US" baseline="0" dirty="0" smtClean="0"/>
              <a:t>In the 9</a:t>
            </a:r>
            <a:r>
              <a:rPr lang="en-US" baseline="30000" dirty="0" smtClean="0"/>
              <a:t>th</a:t>
            </a:r>
            <a:r>
              <a:rPr lang="en-US" baseline="0" dirty="0" smtClean="0"/>
              <a:t> Canto, there is a Story of the King: He fasted for 48 days from eating, drinking etc. 49</a:t>
            </a:r>
            <a:r>
              <a:rPr lang="en-US" baseline="30000" dirty="0" smtClean="0"/>
              <a:t>th</a:t>
            </a:r>
            <a:r>
              <a:rPr lang="en-US" baseline="0" dirty="0" smtClean="0"/>
              <a:t> Morning, Royal feast with Ghee (specifically mentioned in SB). Just when he was about to break the fast, a Brahman came. King </a:t>
            </a:r>
            <a:r>
              <a:rPr lang="en-US" baseline="0" dirty="0" err="1" smtClean="0"/>
              <a:t>Rantidev</a:t>
            </a:r>
            <a:r>
              <a:rPr lang="en-US" baseline="0" dirty="0" smtClean="0"/>
              <a:t> offered the seat to the Brahman and told him to eat. After the Brahman ate, he left some remnants, so the King went to break the fast by taking the </a:t>
            </a:r>
            <a:r>
              <a:rPr lang="en-US" baseline="0" dirty="0" err="1" smtClean="0"/>
              <a:t>Maha</a:t>
            </a:r>
            <a:r>
              <a:rPr lang="en-US" baseline="0" dirty="0" smtClean="0"/>
              <a:t> </a:t>
            </a:r>
            <a:r>
              <a:rPr lang="en-US" baseline="0" dirty="0" err="1" smtClean="0"/>
              <a:t>Prasadam</a:t>
            </a:r>
            <a:r>
              <a:rPr lang="en-US" baseline="0" dirty="0" smtClean="0"/>
              <a:t>. But then again, a poor man came and he was hungry. King took equal proportion from the plate and gave it to the poor man. Then he sat down to break the fast. Then another poor man came with a number of dogs and he said that the dogs were hungry. The king gave everything that was left on his plate to the dogs. Only one thing was left, Water. But when he was about to take Water a </a:t>
            </a:r>
            <a:r>
              <a:rPr lang="en-US" baseline="0" dirty="0" err="1" smtClean="0"/>
              <a:t>Candala</a:t>
            </a:r>
            <a:r>
              <a:rPr lang="en-US" baseline="0" dirty="0" smtClean="0"/>
              <a:t> came and he said he was very thirsty. King gave Water to the </a:t>
            </a:r>
            <a:r>
              <a:rPr lang="en-US" baseline="0" dirty="0" err="1" smtClean="0"/>
              <a:t>Candala</a:t>
            </a:r>
            <a:r>
              <a:rPr lang="en-US" baseline="0" dirty="0" smtClean="0"/>
              <a:t>. </a:t>
            </a:r>
          </a:p>
          <a:p>
            <a:endParaRPr lang="en-US" baseline="0" dirty="0" smtClean="0"/>
          </a:p>
          <a:p>
            <a:r>
              <a:rPr lang="en-US" baseline="0" dirty="0" smtClean="0"/>
              <a:t>He always used to pray that he didn’t want anything from the Lord, but wanted to take some austerity so that he can relieve the general people from their sufferings. </a:t>
            </a:r>
          </a:p>
          <a:p>
            <a:endParaRPr lang="en-US" baseline="0" dirty="0" smtClean="0"/>
          </a:p>
          <a:p>
            <a:r>
              <a:rPr lang="en-US" b="1" baseline="0" dirty="0" smtClean="0"/>
              <a:t>King </a:t>
            </a:r>
            <a:r>
              <a:rPr lang="en-US" b="1" baseline="0" dirty="0" err="1" smtClean="0"/>
              <a:t>Yayāti</a:t>
            </a:r>
            <a:r>
              <a:rPr lang="en-US" baseline="0" dirty="0" smtClean="0"/>
              <a:t>: Although he was very irreligious during his youth, he became very religious later. </a:t>
            </a:r>
            <a:r>
              <a:rPr lang="en-US" baseline="0" dirty="0" err="1" smtClean="0"/>
              <a:t>Devayānī</a:t>
            </a:r>
            <a:r>
              <a:rPr lang="en-US" baseline="0" dirty="0" smtClean="0"/>
              <a:t> and </a:t>
            </a:r>
            <a:r>
              <a:rPr lang="vi-VN" baseline="0" dirty="0" smtClean="0"/>
              <a:t>Śarmiṣṭhā</a:t>
            </a:r>
            <a:r>
              <a:rPr lang="en-US" baseline="0" dirty="0" smtClean="0"/>
              <a:t> were friends. Once they had a quarrel and </a:t>
            </a:r>
            <a:r>
              <a:rPr lang="vi-VN" dirty="0" smtClean="0"/>
              <a:t>Śarmiṣṭhā</a:t>
            </a:r>
            <a:r>
              <a:rPr lang="en-US" dirty="0" smtClean="0"/>
              <a:t> pushed </a:t>
            </a:r>
            <a:r>
              <a:rPr lang="en-US" baseline="0" dirty="0" err="1" smtClean="0"/>
              <a:t>Devayānī</a:t>
            </a:r>
            <a:r>
              <a:rPr lang="en-US" baseline="0" dirty="0" smtClean="0"/>
              <a:t> </a:t>
            </a:r>
            <a:r>
              <a:rPr lang="en-US" dirty="0" smtClean="0"/>
              <a:t>into a well</a:t>
            </a:r>
            <a:r>
              <a:rPr lang="en-US" baseline="0" dirty="0" smtClean="0"/>
              <a:t> in a forest. Kind </a:t>
            </a:r>
            <a:r>
              <a:rPr lang="en-US" baseline="0" dirty="0" err="1" smtClean="0"/>
              <a:t>Yayati</a:t>
            </a:r>
            <a:r>
              <a:rPr lang="en-US" baseline="0" dirty="0" smtClean="0"/>
              <a:t> who was hunting in the forest saved her. Since </a:t>
            </a:r>
            <a:r>
              <a:rPr lang="en-US" baseline="0" dirty="0" err="1" smtClean="0"/>
              <a:t>Devayānī</a:t>
            </a:r>
            <a:r>
              <a:rPr lang="en-US" baseline="0" dirty="0" smtClean="0"/>
              <a:t> was naked and the king had seen her, She wanted him to marry her. However she, being the daughter of  </a:t>
            </a:r>
            <a:r>
              <a:rPr lang="en-US" dirty="0" err="1" smtClean="0"/>
              <a:t>Śukrācārya</a:t>
            </a:r>
            <a:r>
              <a:rPr lang="en-US" dirty="0" smtClean="0"/>
              <a:t>, </a:t>
            </a:r>
            <a:r>
              <a:rPr lang="en-US" baseline="0" dirty="0" smtClean="0"/>
              <a:t>belonged to a Brahmin Family and as per </a:t>
            </a:r>
            <a:r>
              <a:rPr lang="en-US" baseline="0" dirty="0" err="1" smtClean="0"/>
              <a:t>sastras</a:t>
            </a:r>
            <a:r>
              <a:rPr lang="en-US" baseline="0" dirty="0" smtClean="0"/>
              <a:t>, a </a:t>
            </a:r>
            <a:r>
              <a:rPr lang="en-US" baseline="0" dirty="0" err="1" smtClean="0"/>
              <a:t>ksatriya</a:t>
            </a:r>
            <a:r>
              <a:rPr lang="en-US" baseline="0" dirty="0" smtClean="0"/>
              <a:t> couldn’t marry a </a:t>
            </a:r>
            <a:r>
              <a:rPr lang="en-US" baseline="0" dirty="0" err="1" smtClean="0"/>
              <a:t>Brahmana</a:t>
            </a:r>
            <a:r>
              <a:rPr lang="en-US" baseline="0" dirty="0" smtClean="0"/>
              <a:t> but the other way round was allowed. However </a:t>
            </a:r>
            <a:r>
              <a:rPr lang="en-US" dirty="0" err="1" smtClean="0"/>
              <a:t>Śukrācārya</a:t>
            </a:r>
            <a:r>
              <a:rPr lang="en-US" dirty="0" smtClean="0"/>
              <a:t> amended this law and he told them to marry each other. Although</a:t>
            </a:r>
            <a:r>
              <a:rPr lang="en-US" baseline="0" dirty="0" smtClean="0"/>
              <a:t> </a:t>
            </a:r>
            <a:r>
              <a:rPr lang="en-US" dirty="0" err="1" smtClean="0"/>
              <a:t>Śukrācārya</a:t>
            </a:r>
            <a:r>
              <a:rPr lang="en-US" dirty="0" smtClean="0"/>
              <a:t> forbid</a:t>
            </a:r>
            <a:r>
              <a:rPr lang="en-US" baseline="0" dirty="0" smtClean="0"/>
              <a:t> King </a:t>
            </a:r>
            <a:r>
              <a:rPr lang="en-US" baseline="0" dirty="0" err="1" smtClean="0"/>
              <a:t>Yayati</a:t>
            </a:r>
            <a:r>
              <a:rPr lang="en-US" baseline="0" dirty="0" smtClean="0"/>
              <a:t> from marrying </a:t>
            </a:r>
            <a:r>
              <a:rPr lang="vi-VN" baseline="0" dirty="0" smtClean="0"/>
              <a:t>Śarmiṣṭhā</a:t>
            </a:r>
            <a:r>
              <a:rPr lang="en-US" baseline="0" dirty="0" smtClean="0"/>
              <a:t> , who was </a:t>
            </a:r>
            <a:r>
              <a:rPr lang="en-US" baseline="0" dirty="0" err="1" smtClean="0"/>
              <a:t>Devayānī</a:t>
            </a:r>
            <a:r>
              <a:rPr lang="en-US" baseline="0" dirty="0" smtClean="0"/>
              <a:t> friend, </a:t>
            </a:r>
            <a:r>
              <a:rPr lang="en-US" baseline="0" dirty="0" err="1" smtClean="0"/>
              <a:t>Yayati</a:t>
            </a:r>
            <a:r>
              <a:rPr lang="en-US" baseline="0" dirty="0" smtClean="0"/>
              <a:t> married her. So </a:t>
            </a:r>
            <a:r>
              <a:rPr lang="en-US" dirty="0" err="1" smtClean="0"/>
              <a:t>Śukrācārya</a:t>
            </a:r>
            <a:r>
              <a:rPr lang="en-US" dirty="0" smtClean="0"/>
              <a:t> cursed</a:t>
            </a:r>
            <a:r>
              <a:rPr lang="en-US" baseline="0" dirty="0" smtClean="0"/>
              <a:t> him to become an old man and be impotent. But the King couldn’t accept it and begged </a:t>
            </a:r>
            <a:r>
              <a:rPr lang="en-US" dirty="0" err="1" smtClean="0"/>
              <a:t>Śukrācārya</a:t>
            </a:r>
            <a:r>
              <a:rPr lang="en-US" dirty="0" smtClean="0"/>
              <a:t> to withdraw the curse. </a:t>
            </a:r>
            <a:r>
              <a:rPr lang="en-US" dirty="0" err="1" smtClean="0"/>
              <a:t>Śukrācārya</a:t>
            </a:r>
            <a:r>
              <a:rPr lang="en-US" dirty="0" smtClean="0"/>
              <a:t> told that if any of his sons could give </a:t>
            </a:r>
            <a:r>
              <a:rPr lang="en-US" baseline="0" dirty="0" err="1" smtClean="0"/>
              <a:t>Yayati</a:t>
            </a:r>
            <a:r>
              <a:rPr lang="en-US" baseline="0" dirty="0" smtClean="0"/>
              <a:t> </a:t>
            </a:r>
            <a:r>
              <a:rPr lang="en-US" dirty="0" smtClean="0"/>
              <a:t>his youthfulness back, then he will be relieved</a:t>
            </a:r>
            <a:r>
              <a:rPr lang="en-US" baseline="0" dirty="0" smtClean="0"/>
              <a:t> of the Curse. </a:t>
            </a:r>
            <a:r>
              <a:rPr lang="en-US" baseline="0" dirty="0" err="1" smtClean="0"/>
              <a:t>Yayati</a:t>
            </a:r>
            <a:r>
              <a:rPr lang="en-US" baseline="0" dirty="0" smtClean="0"/>
              <a:t> ‘s youngest son </a:t>
            </a:r>
            <a:r>
              <a:rPr lang="en-US" baseline="0" dirty="0" err="1" smtClean="0"/>
              <a:t>Pūru</a:t>
            </a:r>
            <a:r>
              <a:rPr lang="en-US" baseline="0" dirty="0" smtClean="0"/>
              <a:t> gave his father his Youth. But after sometime, he understood that the material life was miserable and gave back the Youth to his son and made him the king.</a:t>
            </a: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20</a:t>
            </a:fld>
            <a:endParaRPr lang="en-US"/>
          </a:p>
        </p:txBody>
      </p:sp>
    </p:spTree>
    <p:extLst>
      <p:ext uri="{BB962C8B-B14F-4D97-AF65-F5344CB8AC3E}">
        <p14:creationId xmlns:p14="http://schemas.microsoft.com/office/powerpoint/2010/main" val="1208574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Bali Mahārāja:</a:t>
            </a:r>
          </a:p>
          <a:p>
            <a:endParaRPr lang="en-US" b="0" dirty="0" smtClean="0"/>
          </a:p>
          <a:p>
            <a:pPr marL="228600" indent="-228600">
              <a:buAutoNum type="arabicPeriod"/>
            </a:pPr>
            <a:r>
              <a:rPr lang="en-US" b="0" dirty="0" smtClean="0"/>
              <a:t>Grandson of </a:t>
            </a:r>
            <a:r>
              <a:rPr lang="en-US" b="0" dirty="0" err="1" smtClean="0"/>
              <a:t>Prahlad</a:t>
            </a:r>
            <a:r>
              <a:rPr lang="en-US" b="0" baseline="0" dirty="0" smtClean="0"/>
              <a:t> </a:t>
            </a:r>
            <a:r>
              <a:rPr lang="en-US" b="0" baseline="0" dirty="0" err="1" smtClean="0"/>
              <a:t>Maharaj</a:t>
            </a:r>
            <a:endParaRPr lang="en-US" b="0" baseline="0" dirty="0" smtClean="0"/>
          </a:p>
          <a:p>
            <a:pPr marL="228600" indent="-228600">
              <a:buAutoNum type="arabicPeriod"/>
            </a:pPr>
            <a:r>
              <a:rPr lang="en-US" dirty="0" smtClean="0"/>
              <a:t>Great authority in devotional service because he sacrificed everything to please the Lord and relinquished the connection of his so-called spiritual master who obstructed him on the path of risking everything for the service of the Lord</a:t>
            </a:r>
          </a:p>
          <a:p>
            <a:pPr marL="0" indent="0">
              <a:buNone/>
            </a:pPr>
            <a:endParaRPr lang="en-US" b="0" dirty="0" smtClean="0"/>
          </a:p>
          <a:p>
            <a:pPr marL="0" indent="0">
              <a:buNone/>
            </a:pPr>
            <a:r>
              <a:rPr lang="en-US" b="0" dirty="0" smtClean="0"/>
              <a:t>Patience:</a:t>
            </a:r>
            <a:r>
              <a:rPr lang="en-US" b="0" baseline="0" dirty="0" smtClean="0"/>
              <a:t> Patience is the quality that is attributed to Bali Maharaja. </a:t>
            </a:r>
          </a:p>
          <a:p>
            <a:pPr marL="0" indent="0">
              <a:buNone/>
            </a:pPr>
            <a:endParaRPr lang="en-US" b="0" baseline="0" dirty="0" smtClean="0"/>
          </a:p>
          <a:p>
            <a:pPr marL="0" indent="0">
              <a:buNone/>
            </a:pPr>
            <a:r>
              <a:rPr lang="en-US" b="1" baseline="0" dirty="0" smtClean="0"/>
              <a:t>Why is this important to Devotees?</a:t>
            </a:r>
          </a:p>
          <a:p>
            <a:pPr marL="0" indent="0">
              <a:buNone/>
            </a:pPr>
            <a:endParaRPr lang="en-US" b="0" baseline="0" dirty="0" smtClean="0"/>
          </a:p>
          <a:p>
            <a:pPr marL="0" indent="0">
              <a:buNone/>
            </a:pPr>
            <a:r>
              <a:rPr lang="en-US" b="0" baseline="0" dirty="0" smtClean="0"/>
              <a:t>It is also mentioned in the NOI (</a:t>
            </a:r>
            <a:r>
              <a:rPr lang="en-US" b="0" baseline="0" dirty="0" err="1" smtClean="0"/>
              <a:t>dhairyāt</a:t>
            </a:r>
            <a:r>
              <a:rPr lang="en-US" b="0" baseline="0" dirty="0" smtClean="0"/>
              <a:t>)</a:t>
            </a:r>
          </a:p>
          <a:p>
            <a:pPr marL="0" indent="0">
              <a:buNone/>
            </a:pPr>
            <a:r>
              <a:rPr lang="vi-VN" b="0" baseline="0" dirty="0" smtClean="0"/>
              <a:t>utsāhān niścayād dhairyāt</a:t>
            </a:r>
          </a:p>
          <a:p>
            <a:pPr marL="0" indent="0">
              <a:buNone/>
            </a:pPr>
            <a:r>
              <a:rPr lang="vi-VN" b="0" baseline="0" dirty="0" smtClean="0"/>
              <a:t>tat-tat-karma-pravartanāt</a:t>
            </a:r>
          </a:p>
          <a:p>
            <a:pPr marL="0" indent="0">
              <a:buNone/>
            </a:pPr>
            <a:r>
              <a:rPr lang="vi-VN" b="0" baseline="0" dirty="0" smtClean="0"/>
              <a:t>sańga-tyāgāt sato vṛtteḥ</a:t>
            </a:r>
          </a:p>
          <a:p>
            <a:pPr marL="0" indent="0">
              <a:buNone/>
            </a:pPr>
            <a:r>
              <a:rPr lang="vi-VN" b="0" baseline="0" dirty="0" smtClean="0"/>
              <a:t>ṣaḍbhir bhaktiḥ prasidhyati</a:t>
            </a:r>
          </a:p>
          <a:p>
            <a:pPr marL="0" indent="0">
              <a:buNone/>
            </a:pPr>
            <a:endParaRPr lang="en-US" b="0" baseline="0" dirty="0" smtClean="0"/>
          </a:p>
          <a:p>
            <a:pPr marL="0" indent="0">
              <a:buNone/>
            </a:pPr>
            <a:r>
              <a:rPr lang="en-US" b="0" baseline="0" dirty="0" smtClean="0"/>
              <a:t>In the purport </a:t>
            </a:r>
            <a:r>
              <a:rPr lang="en-US" b="0" baseline="0" dirty="0" err="1" smtClean="0"/>
              <a:t>Srila</a:t>
            </a:r>
            <a:r>
              <a:rPr lang="en-US" b="0" baseline="0" dirty="0" smtClean="0"/>
              <a:t> </a:t>
            </a:r>
            <a:r>
              <a:rPr lang="en-US" b="0" baseline="0" dirty="0" err="1" smtClean="0"/>
              <a:t>Prabhupada</a:t>
            </a:r>
            <a:r>
              <a:rPr lang="en-US" b="0" baseline="0" dirty="0" smtClean="0"/>
              <a:t> writes: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One should not be impatient in </a:t>
            </a:r>
            <a:r>
              <a:rPr lang="en-US" dirty="0" err="1" smtClean="0"/>
              <a:t>Kṛṣṇa</a:t>
            </a:r>
            <a:r>
              <a:rPr lang="en-US" dirty="0" smtClean="0"/>
              <a:t> consciousness. Indeed, this </a:t>
            </a:r>
            <a:r>
              <a:rPr lang="en-US" dirty="0" err="1" smtClean="0"/>
              <a:t>Kṛṣṇa</a:t>
            </a:r>
            <a:r>
              <a:rPr lang="en-US" dirty="0" smtClean="0"/>
              <a:t> consciousness movement was started single-handedly, and in the beginning there was no response, but because we continued to execute our devotional activities with patience, people gradually began to understand the importance of this movement, and now they are eagerly participating. One should not be impatient in discharging devotional service, but should take instructions from the spiritual master and execute them with patience, depending on the mercy of guru and </a:t>
            </a:r>
            <a:r>
              <a:rPr lang="en-US" dirty="0" err="1" smtClean="0"/>
              <a:t>Kṛṣṇa</a:t>
            </a:r>
            <a:r>
              <a:rPr lang="en-US" dirty="0" smtClean="0"/>
              <a:t>. The successful execution of </a:t>
            </a:r>
            <a:r>
              <a:rPr lang="en-US" dirty="0" err="1" smtClean="0"/>
              <a:t>Kṛṣṇa</a:t>
            </a:r>
            <a:r>
              <a:rPr lang="en-US" dirty="0" smtClean="0"/>
              <a:t> conscious activities requires both patience and confidence. A newly married girl naturally expects offspring from her husband, but she cannot expect to have them immediately after marriage. Of course, as soon as she is married she can attempt to get a child, but she must surrender to her husband, confident that her child will develop and be born in due time</a:t>
            </a:r>
          </a:p>
          <a:p>
            <a:pPr marL="0" indent="0">
              <a:buNone/>
            </a:pPr>
            <a:endParaRPr lang="en-US" b="0" baseline="0" dirty="0" smtClean="0"/>
          </a:p>
        </p:txBody>
      </p:sp>
      <p:sp>
        <p:nvSpPr>
          <p:cNvPr id="4" name="Slide Number Placeholder 3"/>
          <p:cNvSpPr>
            <a:spLocks noGrp="1"/>
          </p:cNvSpPr>
          <p:nvPr>
            <p:ph type="sldNum" sz="quarter" idx="10"/>
          </p:nvPr>
        </p:nvSpPr>
        <p:spPr/>
        <p:txBody>
          <a:bodyPr/>
          <a:lstStyle/>
          <a:p>
            <a:fld id="{18323A0F-EE6C-4663-8004-68A4E1ACE232}" type="slidenum">
              <a:rPr lang="en-US" smtClean="0"/>
              <a:t>22</a:t>
            </a:fld>
            <a:endParaRPr lang="en-US"/>
          </a:p>
        </p:txBody>
      </p:sp>
    </p:spTree>
    <p:extLst>
      <p:ext uri="{BB962C8B-B14F-4D97-AF65-F5344CB8AC3E}">
        <p14:creationId xmlns:p14="http://schemas.microsoft.com/office/powerpoint/2010/main" val="1026410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26</a:t>
            </a:fld>
            <a:endParaRPr lang="en-US"/>
          </a:p>
        </p:txBody>
      </p:sp>
    </p:spTree>
    <p:extLst>
      <p:ext uri="{BB962C8B-B14F-4D97-AF65-F5344CB8AC3E}">
        <p14:creationId xmlns:p14="http://schemas.microsoft.com/office/powerpoint/2010/main" val="803533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 points – Mahārāja </a:t>
            </a:r>
            <a:r>
              <a:rPr lang="en-US" dirty="0" err="1" smtClean="0"/>
              <a:t>Parīkṣit</a:t>
            </a:r>
            <a:r>
              <a:rPr lang="en-US" dirty="0" smtClean="0"/>
              <a:t> was</a:t>
            </a:r>
            <a:r>
              <a:rPr lang="en-US" baseline="0" dirty="0" smtClean="0"/>
              <a:t> not only protected in the womb of his mother, but he could see the Lord in a suitable size. He understood that he was being protected by the Lord. Although the beginning of his devotional service started in the womb, he didn’t think that he is now protected, so it is okay to stop the devotional service. Instead he continuously cultivated that mood under the shelter of the Lord  and maintained it even at the time of death (by hearing SB for 7 days continuously without eating, drinking, sleeping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28</a:t>
            </a:fld>
            <a:endParaRPr lang="en-US"/>
          </a:p>
        </p:txBody>
      </p:sp>
    </p:spTree>
    <p:extLst>
      <p:ext uri="{BB962C8B-B14F-4D97-AF65-F5344CB8AC3E}">
        <p14:creationId xmlns:p14="http://schemas.microsoft.com/office/powerpoint/2010/main" val="2358105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Dhruv</a:t>
            </a:r>
            <a:r>
              <a:rPr lang="en-US" dirty="0" smtClean="0"/>
              <a:t> Mahārāja was so fearless that as he was walking to the </a:t>
            </a:r>
            <a:r>
              <a:rPr lang="en-US" dirty="0" err="1" smtClean="0"/>
              <a:t>Vaikuntha</a:t>
            </a:r>
            <a:r>
              <a:rPr lang="en-US" dirty="0" smtClean="0"/>
              <a:t> </a:t>
            </a:r>
            <a:r>
              <a:rPr lang="en-US" dirty="0" err="1" smtClean="0"/>
              <a:t>Vimana</a:t>
            </a:r>
            <a:r>
              <a:rPr lang="en-US" dirty="0" smtClean="0"/>
              <a:t>, Death Personified approached him, he stepped on his head and ascended into the </a:t>
            </a:r>
            <a:r>
              <a:rPr lang="en-US" dirty="0" err="1" smtClean="0"/>
              <a:t>Vaikuntha</a:t>
            </a:r>
            <a:r>
              <a:rPr lang="en-US" dirty="0" smtClean="0"/>
              <a:t> </a:t>
            </a:r>
            <a:r>
              <a:rPr lang="en-US" dirty="0" err="1" smtClean="0"/>
              <a:t>Vimana</a:t>
            </a:r>
            <a:endParaRPr lang="en-US" dirty="0" smtClean="0"/>
          </a:p>
          <a:p>
            <a:endParaRPr lang="en-US" dirty="0" smtClean="0"/>
          </a:p>
          <a:p>
            <a:r>
              <a:rPr lang="en-US" b="1" dirty="0" smtClean="0"/>
              <a:t>Such is the Quality of a Great Devotee, feeling fully protected by the Personality of Godhead. So it is a Cultivation to come to that stage of being so spiritually connected and With that a natural detachment from the material things take place</a:t>
            </a:r>
          </a:p>
          <a:p>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30</a:t>
            </a:fld>
            <a:endParaRPr lang="en-US"/>
          </a:p>
        </p:txBody>
      </p:sp>
    </p:spTree>
    <p:extLst>
      <p:ext uri="{BB962C8B-B14F-4D97-AF65-F5344CB8AC3E}">
        <p14:creationId xmlns:p14="http://schemas.microsoft.com/office/powerpoint/2010/main" val="3509149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31</a:t>
            </a:fld>
            <a:endParaRPr lang="en-US"/>
          </a:p>
        </p:txBody>
      </p:sp>
    </p:spTree>
    <p:extLst>
      <p:ext uri="{BB962C8B-B14F-4D97-AF65-F5344CB8AC3E}">
        <p14:creationId xmlns:p14="http://schemas.microsoft.com/office/powerpoint/2010/main" val="2279502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verse is spoken by Suta </a:t>
            </a:r>
            <a:r>
              <a:rPr lang="en-US" dirty="0" err="1" smtClean="0"/>
              <a:t>Goswami</a:t>
            </a: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32</a:t>
            </a:fld>
            <a:endParaRPr lang="en-US"/>
          </a:p>
        </p:txBody>
      </p:sp>
    </p:spTree>
    <p:extLst>
      <p:ext uri="{BB962C8B-B14F-4D97-AF65-F5344CB8AC3E}">
        <p14:creationId xmlns:p14="http://schemas.microsoft.com/office/powerpoint/2010/main" val="1284637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paragraph,</a:t>
            </a:r>
            <a:r>
              <a:rPr lang="en-US" baseline="0" dirty="0" smtClean="0"/>
              <a:t> </a:t>
            </a:r>
            <a:r>
              <a:rPr lang="en-US" baseline="0" dirty="0" err="1" smtClean="0"/>
              <a:t>Prabhupada</a:t>
            </a:r>
            <a:r>
              <a:rPr lang="en-US" baseline="0" dirty="0" smtClean="0"/>
              <a:t> explains that </a:t>
            </a:r>
            <a:r>
              <a:rPr lang="en-US" dirty="0" smtClean="0"/>
              <a:t>Jatakarma experts are also needed and some section of society needs to do that. However</a:t>
            </a:r>
            <a:r>
              <a:rPr lang="en-US" baseline="0" dirty="0" smtClean="0"/>
              <a:t> they need to understand and respect that all of this is leading to </a:t>
            </a:r>
            <a:r>
              <a:rPr lang="vi-VN" baseline="0" dirty="0" smtClean="0"/>
              <a:t>Kṛṣṇa</a:t>
            </a:r>
            <a:r>
              <a:rPr lang="en-US" baseline="0" dirty="0" smtClean="0"/>
              <a:t>. If that is not there, then one will be misdirected, even though he might be an expert in it.</a:t>
            </a: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34</a:t>
            </a:fld>
            <a:endParaRPr lang="en-US"/>
          </a:p>
        </p:txBody>
      </p:sp>
    </p:spTree>
    <p:extLst>
      <p:ext uri="{BB962C8B-B14F-4D97-AF65-F5344CB8AC3E}">
        <p14:creationId xmlns:p14="http://schemas.microsoft.com/office/powerpoint/2010/main" val="22108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b="1" baseline="0" dirty="0" smtClean="0"/>
              <a:t>Notes to myself: First Talk about different </a:t>
            </a:r>
            <a:r>
              <a:rPr lang="en-US" b="1" baseline="0" dirty="0" err="1" smtClean="0"/>
              <a:t>Arjunas</a:t>
            </a:r>
            <a:r>
              <a:rPr lang="en-US" b="1" baseline="0" dirty="0" smtClean="0"/>
              <a:t> and then cover first two points in the slide</a:t>
            </a:r>
          </a:p>
          <a:p>
            <a:pPr marL="0" indent="0">
              <a:buFont typeface="Wingdings" pitchFamily="2" charset="2"/>
              <a:buNone/>
            </a:pPr>
            <a:endParaRPr lang="en-US" b="1" baseline="0" dirty="0" smtClean="0"/>
          </a:p>
          <a:p>
            <a:r>
              <a:rPr lang="en-US" dirty="0" smtClean="0"/>
              <a:t>Just like there were different Bharat</a:t>
            </a:r>
            <a:r>
              <a:rPr lang="en-US" baseline="0" dirty="0" smtClean="0"/>
              <a:t> </a:t>
            </a:r>
            <a:r>
              <a:rPr lang="en-US" baseline="0" dirty="0" err="1" smtClean="0"/>
              <a:t>Maharaj</a:t>
            </a:r>
            <a:r>
              <a:rPr lang="en-US" baseline="0" dirty="0" smtClean="0"/>
              <a:t>, there are two </a:t>
            </a:r>
            <a:r>
              <a:rPr lang="en-US" baseline="0" dirty="0" err="1" smtClean="0"/>
              <a:t>Arjuna’s</a:t>
            </a:r>
            <a:r>
              <a:rPr lang="en-US" baseline="0" dirty="0" smtClean="0"/>
              <a:t>, both of whom were famous for their </a:t>
            </a:r>
            <a:r>
              <a:rPr lang="en-US" baseline="0" dirty="0" err="1" smtClean="0"/>
              <a:t>bowmanship</a:t>
            </a:r>
            <a:r>
              <a:rPr lang="en-US" baseline="0" dirty="0" smtClean="0"/>
              <a:t>. </a:t>
            </a:r>
          </a:p>
          <a:p>
            <a:pPr marL="628650" lvl="1" indent="-171450">
              <a:buFont typeface="Arial" pitchFamily="34" charset="0"/>
              <a:buChar char="•"/>
            </a:pPr>
            <a:r>
              <a:rPr lang="en-US" baseline="0" dirty="0" err="1" smtClean="0"/>
              <a:t>Kartavirya</a:t>
            </a:r>
            <a:r>
              <a:rPr lang="en-US" baseline="0" dirty="0" smtClean="0"/>
              <a:t> </a:t>
            </a:r>
            <a:r>
              <a:rPr lang="en-US" baseline="0" dirty="0" err="1" smtClean="0"/>
              <a:t>Arjuna</a:t>
            </a:r>
            <a:r>
              <a:rPr lang="en-US" baseline="0" dirty="0" smtClean="0"/>
              <a:t>, King of </a:t>
            </a:r>
            <a:r>
              <a:rPr lang="en-US" baseline="0" dirty="0" err="1" smtClean="0"/>
              <a:t>Haihaya</a:t>
            </a:r>
            <a:endParaRPr lang="en-US" baseline="0" dirty="0" smtClean="0"/>
          </a:p>
          <a:p>
            <a:pPr marL="628650" lvl="1" indent="-171450">
              <a:buFont typeface="Arial" pitchFamily="34" charset="0"/>
              <a:buChar char="•"/>
            </a:pPr>
            <a:r>
              <a:rPr lang="en-US" baseline="0" dirty="0" err="1" smtClean="0"/>
              <a:t>Pandava</a:t>
            </a:r>
            <a:r>
              <a:rPr lang="en-US" baseline="0" dirty="0" smtClean="0"/>
              <a:t> </a:t>
            </a:r>
            <a:r>
              <a:rPr lang="en-US" baseline="0" dirty="0" err="1" smtClean="0"/>
              <a:t>Arjuna</a:t>
            </a:r>
            <a:r>
              <a:rPr lang="en-US" baseline="0" dirty="0" smtClean="0"/>
              <a:t>, who is the Grandfather of </a:t>
            </a:r>
            <a:r>
              <a:rPr lang="en-US" baseline="0" dirty="0" err="1" smtClean="0"/>
              <a:t>Pariksit</a:t>
            </a:r>
            <a:r>
              <a:rPr lang="en-US" baseline="0" dirty="0" smtClean="0"/>
              <a:t> </a:t>
            </a:r>
            <a:r>
              <a:rPr lang="en-US" baseline="0" dirty="0" err="1" smtClean="0"/>
              <a:t>Maharaj</a:t>
            </a:r>
            <a:endParaRPr lang="en-US" baseline="0" dirty="0" smtClean="0"/>
          </a:p>
          <a:p>
            <a:pPr marL="0" indent="0">
              <a:buFont typeface="Arial" pitchFamily="34" charset="0"/>
              <a:buNone/>
            </a:pPr>
            <a:r>
              <a:rPr lang="en-US" dirty="0" smtClean="0"/>
              <a:t>Life</a:t>
            </a:r>
            <a:r>
              <a:rPr lang="en-US" baseline="0" dirty="0" smtClean="0"/>
              <a:t> of </a:t>
            </a:r>
            <a:r>
              <a:rPr lang="en-US" baseline="0" dirty="0" err="1" smtClean="0"/>
              <a:t>Pandava</a:t>
            </a:r>
            <a:r>
              <a:rPr lang="en-US" baseline="0" dirty="0" smtClean="0"/>
              <a:t> </a:t>
            </a:r>
            <a:r>
              <a:rPr lang="en-US" baseline="0" dirty="0" err="1" smtClean="0"/>
              <a:t>Arjuna</a:t>
            </a:r>
            <a:r>
              <a:rPr lang="en-US" baseline="0" dirty="0" smtClean="0"/>
              <a:t> is described in Great detail by </a:t>
            </a:r>
            <a:r>
              <a:rPr lang="en-US" baseline="0" dirty="0" err="1" smtClean="0"/>
              <a:t>Srila</a:t>
            </a:r>
            <a:r>
              <a:rPr lang="en-US" baseline="0" dirty="0" smtClean="0"/>
              <a:t> </a:t>
            </a:r>
            <a:r>
              <a:rPr lang="en-US" baseline="0" dirty="0" err="1" smtClean="0"/>
              <a:t>Prabhupada</a:t>
            </a:r>
            <a:r>
              <a:rPr lang="en-US" baseline="0" dirty="0" smtClean="0"/>
              <a:t> in this purport.</a:t>
            </a:r>
          </a:p>
          <a:p>
            <a:pPr marL="0" indent="0">
              <a:buFont typeface="Arial" pitchFamily="34" charset="0"/>
              <a:buNone/>
            </a:pPr>
            <a:endParaRPr lang="en-US" baseline="0" dirty="0" smtClean="0"/>
          </a:p>
          <a:p>
            <a:pPr marL="0" indent="0">
              <a:buFont typeface="Arial" pitchFamily="34" charset="0"/>
              <a:buNone/>
            </a:pPr>
            <a:endParaRPr lang="en-US" baseline="0" dirty="0" smtClean="0"/>
          </a:p>
          <a:p>
            <a:pPr marL="171450" indent="-171450">
              <a:buFont typeface="Wingdings" pitchFamily="2" charset="2"/>
              <a:buChar char="q"/>
            </a:pPr>
            <a:r>
              <a:rPr lang="en-US" baseline="0" dirty="0" err="1" smtClean="0"/>
              <a:t>Arjuna</a:t>
            </a:r>
            <a:r>
              <a:rPr lang="en-US" baseline="0" dirty="0" smtClean="0"/>
              <a:t> is the plenary part of Lord of the Heaven, King </a:t>
            </a:r>
            <a:r>
              <a:rPr lang="en-US" baseline="0" dirty="0" err="1" smtClean="0"/>
              <a:t>Indra</a:t>
            </a:r>
            <a:r>
              <a:rPr lang="en-US" baseline="0" dirty="0" smtClean="0"/>
              <a:t> and was born in the month of </a:t>
            </a:r>
            <a:r>
              <a:rPr lang="en-US" baseline="0" dirty="0" err="1" smtClean="0"/>
              <a:t>Phalguna</a:t>
            </a:r>
            <a:r>
              <a:rPr lang="en-US" baseline="0" dirty="0" smtClean="0"/>
              <a:t>, hence he is also called as </a:t>
            </a:r>
            <a:r>
              <a:rPr lang="en-US" baseline="0" dirty="0" err="1" smtClean="0"/>
              <a:t>Phalguni</a:t>
            </a:r>
            <a:r>
              <a:rPr lang="en-US" baseline="0" dirty="0" smtClean="0"/>
              <a:t>.</a:t>
            </a:r>
          </a:p>
          <a:p>
            <a:pPr marL="171450" indent="-171450">
              <a:buFont typeface="Wingdings" pitchFamily="2" charset="2"/>
              <a:buChar char="q"/>
            </a:pPr>
            <a:r>
              <a:rPr lang="en-US" baseline="0" dirty="0" err="1" smtClean="0"/>
              <a:t>Vasudeva</a:t>
            </a:r>
            <a:r>
              <a:rPr lang="en-US" baseline="0" dirty="0" smtClean="0"/>
              <a:t>, father of </a:t>
            </a:r>
            <a:r>
              <a:rPr lang="vi-VN" baseline="0" dirty="0" smtClean="0"/>
              <a:t>Kṛṣṇa</a:t>
            </a:r>
            <a:r>
              <a:rPr lang="en-US" baseline="0" dirty="0" smtClean="0"/>
              <a:t> and maternal uncle of </a:t>
            </a:r>
            <a:r>
              <a:rPr lang="en-US" baseline="0" dirty="0" err="1" smtClean="0"/>
              <a:t>Arjuna</a:t>
            </a:r>
            <a:r>
              <a:rPr lang="en-US" baseline="0" dirty="0" smtClean="0"/>
              <a:t>, sent his priest representative </a:t>
            </a:r>
            <a:r>
              <a:rPr lang="en-US" baseline="0" dirty="0" err="1" smtClean="0"/>
              <a:t>Kaśyapa</a:t>
            </a:r>
            <a:r>
              <a:rPr lang="en-US" baseline="0" dirty="0" smtClean="0"/>
              <a:t> to purify </a:t>
            </a:r>
            <a:r>
              <a:rPr lang="en-US" baseline="0" dirty="0" err="1" smtClean="0"/>
              <a:t>Arjuna</a:t>
            </a:r>
            <a:r>
              <a:rPr lang="en-US" baseline="0" dirty="0" smtClean="0"/>
              <a:t> by all the prescribed </a:t>
            </a:r>
            <a:r>
              <a:rPr lang="en-US" baseline="0" dirty="0" err="1" smtClean="0"/>
              <a:t>saḿskāras</a:t>
            </a:r>
            <a:r>
              <a:rPr lang="en-US" baseline="0" dirty="0" smtClean="0"/>
              <a:t>. His </a:t>
            </a:r>
            <a:r>
              <a:rPr lang="en-US" baseline="0" dirty="0" err="1" smtClean="0"/>
              <a:t>saḿskāra</a:t>
            </a:r>
            <a:r>
              <a:rPr lang="en-US" baseline="0" dirty="0" smtClean="0"/>
              <a:t> of being given a name was performed in the presence of the great </a:t>
            </a:r>
            <a:r>
              <a:rPr lang="en-US" baseline="0" dirty="0" err="1" smtClean="0"/>
              <a:t>ṛṣis</a:t>
            </a:r>
            <a:endParaRPr lang="en-US" baseline="0" dirty="0" smtClean="0"/>
          </a:p>
          <a:p>
            <a:pPr marL="0" indent="0">
              <a:buFont typeface="Wingdings" pitchFamily="2" charset="2"/>
              <a:buNone/>
            </a:pPr>
            <a:endParaRPr lang="en-US" b="1" baseline="0" dirty="0" smtClean="0"/>
          </a:p>
          <a:p>
            <a:pPr marL="0" indent="0">
              <a:buFont typeface="Wingdings" pitchFamily="2" charset="2"/>
              <a:buNone/>
            </a:pPr>
            <a:r>
              <a:rPr lang="en-US" b="1" baseline="0" dirty="0" smtClean="0"/>
              <a:t>Notes to myself: Talk about Four Wives, Four Sons and how studious he was and then got to the next point</a:t>
            </a:r>
          </a:p>
          <a:p>
            <a:pPr marL="0" indent="0">
              <a:buFont typeface="Wingdings" pitchFamily="2" charset="2"/>
              <a:buNone/>
            </a:pPr>
            <a:endParaRPr lang="en-US" b="1" baseline="0" dirty="0" smtClean="0"/>
          </a:p>
          <a:p>
            <a:pPr marL="171450" indent="-171450">
              <a:buFont typeface="Wingdings" pitchFamily="2" charset="2"/>
              <a:buChar char="q"/>
            </a:pPr>
            <a:r>
              <a:rPr lang="en-US" baseline="0" dirty="0" smtClean="0"/>
              <a:t>Piercing the Target Story – Examination of </a:t>
            </a:r>
            <a:r>
              <a:rPr lang="en-US" baseline="0" dirty="0" err="1" smtClean="0"/>
              <a:t>Kauravas</a:t>
            </a:r>
            <a:r>
              <a:rPr lang="en-US" baseline="0" dirty="0" smtClean="0"/>
              <a:t> and </a:t>
            </a:r>
            <a:r>
              <a:rPr lang="en-US" baseline="0" dirty="0" err="1" smtClean="0"/>
              <a:t>Pandavas</a:t>
            </a:r>
            <a:r>
              <a:rPr lang="en-US" baseline="0" dirty="0" smtClean="0"/>
              <a:t> </a:t>
            </a:r>
            <a:r>
              <a:rPr lang="en-US" baseline="0" dirty="0" smtClean="0">
                <a:sym typeface="Wingdings" pitchFamily="2" charset="2"/>
              </a:rPr>
              <a:t> Target was Parrot’s Eye. Others were seeing everything other than the target. Only </a:t>
            </a:r>
            <a:r>
              <a:rPr lang="en-US" baseline="0" dirty="0" err="1" smtClean="0">
                <a:sym typeface="Wingdings" pitchFamily="2" charset="2"/>
              </a:rPr>
              <a:t>Arjuna</a:t>
            </a:r>
            <a:r>
              <a:rPr lang="en-US" baseline="0" dirty="0" smtClean="0">
                <a:sym typeface="Wingdings" pitchFamily="2" charset="2"/>
              </a:rPr>
              <a:t> was the one who could see only the target. Very focused.</a:t>
            </a:r>
          </a:p>
          <a:p>
            <a:pPr marL="171450" indent="-171450">
              <a:buFont typeface="Wingdings" pitchFamily="2" charset="2"/>
              <a:buChar char="q"/>
            </a:pPr>
            <a:r>
              <a:rPr lang="en-US" baseline="0" dirty="0" smtClean="0">
                <a:sym typeface="Wingdings" pitchFamily="2" charset="2"/>
              </a:rPr>
              <a:t>Saving </a:t>
            </a:r>
            <a:r>
              <a:rPr lang="vi-VN" dirty="0" smtClean="0"/>
              <a:t>Droṇācārya</a:t>
            </a:r>
            <a:r>
              <a:rPr lang="en-US" dirty="0" smtClean="0"/>
              <a:t> from the Crocodile (illusion created by </a:t>
            </a:r>
            <a:r>
              <a:rPr lang="vi-VN" dirty="0" smtClean="0"/>
              <a:t>Droṇācārya</a:t>
            </a:r>
            <a:r>
              <a:rPr lang="en-US" dirty="0" smtClean="0"/>
              <a:t>) – </a:t>
            </a:r>
            <a:r>
              <a:rPr lang="en-US" dirty="0" err="1" smtClean="0"/>
              <a:t>Arjuna</a:t>
            </a:r>
            <a:r>
              <a:rPr lang="en-US" dirty="0" smtClean="0"/>
              <a:t> shoots an arrow such that the jaws of the Crocodile won’t close. </a:t>
            </a:r>
            <a:r>
              <a:rPr lang="vi-VN" dirty="0" smtClean="0"/>
              <a:t>Droṇācārya</a:t>
            </a:r>
            <a:r>
              <a:rPr lang="en-US" dirty="0" smtClean="0"/>
              <a:t> was just testing the prowess of his students</a:t>
            </a:r>
            <a:r>
              <a:rPr lang="en-US" baseline="0" dirty="0" smtClean="0"/>
              <a:t> so that he could find someone who could take the revenge on </a:t>
            </a:r>
            <a:r>
              <a:rPr lang="en-US" baseline="0" dirty="0" err="1" smtClean="0"/>
              <a:t>Maharaj</a:t>
            </a:r>
            <a:r>
              <a:rPr lang="en-US" baseline="0" dirty="0" smtClean="0"/>
              <a:t> </a:t>
            </a:r>
            <a:r>
              <a:rPr lang="en-US" baseline="0" dirty="0" err="1" smtClean="0"/>
              <a:t>Drupada</a:t>
            </a:r>
            <a:endParaRPr lang="en-US" baseline="0" dirty="0" smtClean="0"/>
          </a:p>
          <a:p>
            <a:pPr marL="171450" indent="-171450">
              <a:buFont typeface="Wingdings" pitchFamily="2" charset="2"/>
              <a:buChar char="q"/>
            </a:pPr>
            <a:r>
              <a:rPr lang="en-US" baseline="0" dirty="0" smtClean="0"/>
              <a:t>Story of </a:t>
            </a:r>
            <a:r>
              <a:rPr lang="vi-VN" dirty="0" smtClean="0"/>
              <a:t>Droṇācārya</a:t>
            </a:r>
            <a:r>
              <a:rPr lang="en-US" dirty="0" smtClean="0"/>
              <a:t> &amp; </a:t>
            </a:r>
            <a:r>
              <a:rPr lang="en-US" dirty="0" err="1" smtClean="0"/>
              <a:t>Drupada</a:t>
            </a:r>
            <a:r>
              <a:rPr lang="en-US" dirty="0" smtClean="0"/>
              <a:t> – Both of them studied together and were very good friends. </a:t>
            </a:r>
            <a:r>
              <a:rPr lang="en-US" dirty="0" err="1" smtClean="0"/>
              <a:t>Drupada</a:t>
            </a:r>
            <a:r>
              <a:rPr lang="en-US" baseline="0" dirty="0" smtClean="0"/>
              <a:t> Promised that </a:t>
            </a:r>
            <a:r>
              <a:rPr lang="vi-VN" dirty="0" smtClean="0"/>
              <a:t>Droṇācārya</a:t>
            </a:r>
            <a:r>
              <a:rPr lang="en-US" dirty="0" smtClean="0"/>
              <a:t>  will get a place in</a:t>
            </a:r>
            <a:r>
              <a:rPr lang="en-US" baseline="0" dirty="0" smtClean="0"/>
              <a:t> his kingdom when he will inherit the throne. But when he became the king, he forgot. </a:t>
            </a:r>
            <a:r>
              <a:rPr lang="vi-VN" dirty="0" smtClean="0"/>
              <a:t>Droṇācārya</a:t>
            </a:r>
            <a:r>
              <a:rPr lang="en-US" baseline="0" dirty="0" smtClean="0"/>
              <a:t> married </a:t>
            </a:r>
            <a:r>
              <a:rPr lang="en-US" baseline="0" dirty="0" err="1" smtClean="0"/>
              <a:t>Krpi</a:t>
            </a:r>
            <a:r>
              <a:rPr lang="en-US" baseline="0" dirty="0" smtClean="0"/>
              <a:t>, twin sister of </a:t>
            </a:r>
            <a:r>
              <a:rPr lang="en-US" baseline="0" dirty="0" err="1" smtClean="0"/>
              <a:t>Krpacarya</a:t>
            </a:r>
            <a:r>
              <a:rPr lang="en-US" baseline="0" dirty="0" smtClean="0"/>
              <a:t>. Son was </a:t>
            </a:r>
            <a:r>
              <a:rPr lang="en-US" baseline="0" dirty="0" err="1" smtClean="0"/>
              <a:t>Ashwathama</a:t>
            </a:r>
            <a:r>
              <a:rPr lang="en-US" baseline="0" dirty="0" smtClean="0"/>
              <a:t>. They were very poor and couldn’t afford milk, so once they gave </a:t>
            </a:r>
            <a:r>
              <a:rPr lang="en-US" baseline="0" dirty="0" err="1" smtClean="0"/>
              <a:t>Ashwathama</a:t>
            </a:r>
            <a:r>
              <a:rPr lang="en-US" baseline="0" dirty="0" smtClean="0"/>
              <a:t> rice flour mixed with water instead of milk. Other Brahmin boys made fun of </a:t>
            </a:r>
            <a:r>
              <a:rPr lang="en-US" baseline="0" dirty="0" err="1" smtClean="0"/>
              <a:t>Ashwathama</a:t>
            </a:r>
            <a:r>
              <a:rPr lang="en-US" baseline="0" dirty="0" smtClean="0"/>
              <a:t>. </a:t>
            </a:r>
            <a:r>
              <a:rPr lang="vi-VN" dirty="0" smtClean="0"/>
              <a:t>Droṇācārya</a:t>
            </a:r>
            <a:r>
              <a:rPr lang="en-US" baseline="0" dirty="0" smtClean="0"/>
              <a:t> remembered the promise and went to </a:t>
            </a:r>
            <a:r>
              <a:rPr lang="en-US" baseline="0" dirty="0" err="1" smtClean="0"/>
              <a:t>Drupada</a:t>
            </a:r>
            <a:r>
              <a:rPr lang="en-US" baseline="0" dirty="0" smtClean="0"/>
              <a:t> </a:t>
            </a:r>
            <a:r>
              <a:rPr lang="en-US" baseline="0" dirty="0" err="1" smtClean="0"/>
              <a:t>Maharaj</a:t>
            </a:r>
            <a:r>
              <a:rPr lang="en-US" baseline="0" dirty="0" smtClean="0"/>
              <a:t>. But </a:t>
            </a:r>
            <a:r>
              <a:rPr lang="en-US" baseline="0" dirty="0" err="1" smtClean="0"/>
              <a:t>Drupada</a:t>
            </a:r>
            <a:r>
              <a:rPr lang="en-US" baseline="0" dirty="0" smtClean="0"/>
              <a:t> humiliated </a:t>
            </a:r>
            <a:r>
              <a:rPr lang="vi-VN" dirty="0" smtClean="0"/>
              <a:t>Droṇācārya</a:t>
            </a:r>
            <a:r>
              <a:rPr lang="en-US" dirty="0" smtClean="0"/>
              <a:t>.</a:t>
            </a:r>
            <a:r>
              <a:rPr lang="en-US" baseline="0" dirty="0" smtClean="0"/>
              <a:t> </a:t>
            </a:r>
            <a:r>
              <a:rPr lang="vi-VN" dirty="0" smtClean="0"/>
              <a:t>Droṇācārya</a:t>
            </a:r>
            <a:r>
              <a:rPr lang="en-US" dirty="0" smtClean="0"/>
              <a:t> was very</a:t>
            </a:r>
            <a:r>
              <a:rPr lang="en-US" baseline="0" dirty="0" smtClean="0"/>
              <a:t> angry that a qualified king is breaking his word of promise (Main quality of a King). So he went to </a:t>
            </a:r>
            <a:r>
              <a:rPr lang="en-US" baseline="0" dirty="0" err="1" smtClean="0"/>
              <a:t>Krpacarya</a:t>
            </a:r>
            <a:r>
              <a:rPr lang="en-US" baseline="0" dirty="0" smtClean="0"/>
              <a:t>, he made the </a:t>
            </a:r>
            <a:r>
              <a:rPr lang="en-US" baseline="0" dirty="0" err="1" smtClean="0"/>
              <a:t>arragement</a:t>
            </a:r>
            <a:r>
              <a:rPr lang="en-US" baseline="0" dirty="0" smtClean="0"/>
              <a:t> to </a:t>
            </a:r>
            <a:r>
              <a:rPr lang="vi-VN" dirty="0" smtClean="0"/>
              <a:t>Droṇācārya</a:t>
            </a:r>
            <a:r>
              <a:rPr lang="en-US" dirty="0" smtClean="0"/>
              <a:t> to</a:t>
            </a:r>
            <a:r>
              <a:rPr lang="en-US" baseline="0" dirty="0" smtClean="0"/>
              <a:t> give military training to all the </a:t>
            </a:r>
            <a:r>
              <a:rPr lang="en-US" baseline="0" dirty="0" err="1" smtClean="0"/>
              <a:t>Pandavas</a:t>
            </a:r>
            <a:r>
              <a:rPr lang="en-US" baseline="0" dirty="0" smtClean="0"/>
              <a:t> and </a:t>
            </a:r>
            <a:r>
              <a:rPr lang="en-US" baseline="0" dirty="0" err="1" smtClean="0"/>
              <a:t>Kauravas</a:t>
            </a:r>
            <a:r>
              <a:rPr lang="en-US" baseline="0" dirty="0" smtClean="0"/>
              <a:t>. They were all playing and the ball fell inside a well. </a:t>
            </a:r>
            <a:r>
              <a:rPr lang="vi-VN" dirty="0" smtClean="0"/>
              <a:t>Droṇācārya</a:t>
            </a:r>
            <a:r>
              <a:rPr lang="en-US" dirty="0" smtClean="0"/>
              <a:t> took the ball by piercing the ball with an arrow</a:t>
            </a:r>
            <a:r>
              <a:rPr lang="en-US" baseline="0" dirty="0" smtClean="0"/>
              <a:t> and using a string to pull it out. </a:t>
            </a:r>
            <a:r>
              <a:rPr lang="en-US" baseline="0" dirty="0" err="1" smtClean="0"/>
              <a:t>Bhisma</a:t>
            </a:r>
            <a:r>
              <a:rPr lang="en-US" baseline="0" dirty="0" smtClean="0"/>
              <a:t> was then approached by </a:t>
            </a:r>
            <a:r>
              <a:rPr lang="vi-VN" dirty="0" smtClean="0"/>
              <a:t>Droṇācārya</a:t>
            </a:r>
            <a:r>
              <a:rPr lang="en-US" dirty="0" smtClean="0"/>
              <a:t> to</a:t>
            </a:r>
            <a:r>
              <a:rPr lang="en-US" baseline="0" dirty="0" smtClean="0"/>
              <a:t> teach the kids the art of military skills. After all the training he asked for </a:t>
            </a:r>
            <a:r>
              <a:rPr lang="en-US" baseline="0" dirty="0" err="1" smtClean="0"/>
              <a:t>Dakshin</a:t>
            </a:r>
            <a:r>
              <a:rPr lang="en-US" baseline="0" dirty="0" smtClean="0"/>
              <a:t> and his </a:t>
            </a:r>
            <a:r>
              <a:rPr lang="en-US" baseline="0" dirty="0" err="1" smtClean="0"/>
              <a:t>Dakshin</a:t>
            </a:r>
            <a:r>
              <a:rPr lang="en-US" baseline="0" dirty="0" smtClean="0"/>
              <a:t> was to bring </a:t>
            </a:r>
            <a:r>
              <a:rPr lang="en-US" baseline="0" dirty="0" err="1" smtClean="0"/>
              <a:t>Drupad</a:t>
            </a:r>
            <a:r>
              <a:rPr lang="en-US" baseline="0" dirty="0" smtClean="0"/>
              <a:t> captured. All the </a:t>
            </a:r>
            <a:r>
              <a:rPr lang="en-US" baseline="0" dirty="0" err="1" smtClean="0"/>
              <a:t>Kauravas</a:t>
            </a:r>
            <a:r>
              <a:rPr lang="en-US" baseline="0" dirty="0" smtClean="0"/>
              <a:t> went and they were all defeated. Then </a:t>
            </a:r>
            <a:r>
              <a:rPr lang="en-US" baseline="0" dirty="0" err="1" smtClean="0"/>
              <a:t>Arjuna</a:t>
            </a:r>
            <a:r>
              <a:rPr lang="en-US" baseline="0" dirty="0" smtClean="0"/>
              <a:t> went and captured </a:t>
            </a:r>
            <a:r>
              <a:rPr lang="en-US" baseline="0" dirty="0" err="1" smtClean="0"/>
              <a:t>Drupada</a:t>
            </a:r>
            <a:r>
              <a:rPr lang="en-US" baseline="0" dirty="0" smtClean="0"/>
              <a:t> and brought him before </a:t>
            </a:r>
            <a:r>
              <a:rPr lang="vi-VN" dirty="0" smtClean="0"/>
              <a:t>Droṇācārya</a:t>
            </a:r>
            <a:r>
              <a:rPr lang="en-US" dirty="0" smtClean="0"/>
              <a:t>.</a:t>
            </a:r>
            <a:r>
              <a:rPr lang="en-US" baseline="0" dirty="0" smtClean="0"/>
              <a:t> </a:t>
            </a:r>
            <a:r>
              <a:rPr lang="vi-VN" dirty="0" smtClean="0"/>
              <a:t>Droṇācārya</a:t>
            </a:r>
            <a:r>
              <a:rPr lang="en-US" dirty="0" smtClean="0"/>
              <a:t> gives</a:t>
            </a:r>
            <a:r>
              <a:rPr lang="en-US" baseline="0" dirty="0" smtClean="0"/>
              <a:t> him back half kingdom (as per their promise in childhood). </a:t>
            </a:r>
            <a:r>
              <a:rPr lang="en-US" baseline="0" dirty="0" err="1" smtClean="0"/>
              <a:t>Drupada</a:t>
            </a:r>
            <a:r>
              <a:rPr lang="en-US" baseline="0" dirty="0" smtClean="0"/>
              <a:t> was insulted and he wanted to take revenge. So he did a </a:t>
            </a:r>
            <a:r>
              <a:rPr lang="en-US" baseline="0" dirty="0" err="1" smtClean="0"/>
              <a:t>Yagna</a:t>
            </a:r>
            <a:r>
              <a:rPr lang="en-US" baseline="0" dirty="0" smtClean="0"/>
              <a:t> to get a son who could defeat </a:t>
            </a:r>
            <a:r>
              <a:rPr lang="vi-VN" dirty="0" smtClean="0"/>
              <a:t>Droṇācārya</a:t>
            </a:r>
            <a:r>
              <a:rPr lang="en-US" dirty="0" smtClean="0"/>
              <a:t>.</a:t>
            </a:r>
            <a:r>
              <a:rPr lang="en-US" baseline="0" dirty="0" smtClean="0"/>
              <a:t> </a:t>
            </a:r>
            <a:r>
              <a:rPr lang="en-US" baseline="0" dirty="0" err="1" smtClean="0"/>
              <a:t>Dristadyumna</a:t>
            </a:r>
            <a:r>
              <a:rPr lang="en-US" baseline="0" dirty="0" smtClean="0"/>
              <a:t> and </a:t>
            </a:r>
            <a:r>
              <a:rPr lang="en-US" baseline="0" dirty="0" err="1" smtClean="0"/>
              <a:t>Draupadi</a:t>
            </a:r>
            <a:r>
              <a:rPr lang="en-US" baseline="0" dirty="0" smtClean="0"/>
              <a:t> came out of the fire </a:t>
            </a:r>
            <a:r>
              <a:rPr lang="en-US" baseline="0" dirty="0" err="1" smtClean="0"/>
              <a:t>Yagna</a:t>
            </a:r>
            <a:r>
              <a:rPr lang="en-US" baseline="0" dirty="0" smtClean="0"/>
              <a:t>. </a:t>
            </a:r>
          </a:p>
          <a:p>
            <a:pPr marL="171450" indent="-171450">
              <a:buFont typeface="Wingdings" pitchFamily="2" charset="2"/>
              <a:buChar char="q"/>
            </a:pPr>
            <a:r>
              <a:rPr lang="en-US" baseline="0" dirty="0" smtClean="0"/>
              <a:t>Competition set by </a:t>
            </a:r>
            <a:r>
              <a:rPr lang="en-US" baseline="0" dirty="0" err="1" smtClean="0"/>
              <a:t>Drupada</a:t>
            </a:r>
            <a:r>
              <a:rPr lang="en-US" baseline="0" dirty="0" smtClean="0"/>
              <a:t> for </a:t>
            </a:r>
            <a:r>
              <a:rPr lang="en-US" baseline="0" dirty="0" err="1" smtClean="0"/>
              <a:t>Draupadi’s</a:t>
            </a:r>
            <a:r>
              <a:rPr lang="en-US" baseline="0" dirty="0" smtClean="0"/>
              <a:t> </a:t>
            </a:r>
            <a:r>
              <a:rPr lang="en-US" baseline="0" dirty="0" err="1" smtClean="0"/>
              <a:t>Swayamvara</a:t>
            </a:r>
            <a:r>
              <a:rPr lang="en-US" baseline="0" dirty="0" smtClean="0"/>
              <a:t> – Target was the fish Eye</a:t>
            </a:r>
          </a:p>
          <a:p>
            <a:pPr marL="171450" indent="-171450">
              <a:buFont typeface="Wingdings" pitchFamily="2" charset="2"/>
              <a:buChar char="q"/>
            </a:pPr>
            <a:r>
              <a:rPr lang="en-US" baseline="0" dirty="0" smtClean="0"/>
              <a:t>Reason of why </a:t>
            </a:r>
            <a:r>
              <a:rPr lang="en-US" baseline="0" dirty="0" err="1" smtClean="0"/>
              <a:t>Draupadi</a:t>
            </a:r>
            <a:r>
              <a:rPr lang="en-US" baseline="0" dirty="0" smtClean="0"/>
              <a:t> had to marry all the </a:t>
            </a:r>
            <a:r>
              <a:rPr lang="en-US" baseline="0" dirty="0" err="1" smtClean="0"/>
              <a:t>Pandavas</a:t>
            </a:r>
            <a:r>
              <a:rPr lang="en-US" baseline="0" dirty="0" smtClean="0"/>
              <a:t> – </a:t>
            </a:r>
            <a:r>
              <a:rPr lang="en-US" baseline="0" dirty="0" err="1" smtClean="0"/>
              <a:t>Draupadi</a:t>
            </a:r>
            <a:r>
              <a:rPr lang="en-US" baseline="0" dirty="0" smtClean="0"/>
              <a:t> in her previous life was a great worshipper of Lord Shiva. She was worshipping to have a qualified husband. Lord Shiva was very pleased and he personally came. </a:t>
            </a:r>
            <a:r>
              <a:rPr lang="en-US" baseline="0" dirty="0" err="1" smtClean="0"/>
              <a:t>Draupadi</a:t>
            </a:r>
            <a:r>
              <a:rPr lang="en-US" baseline="0" dirty="0" smtClean="0"/>
              <a:t> asked the boon five times to get a qualified husband. </a:t>
            </a:r>
          </a:p>
          <a:p>
            <a:pPr marL="171450" indent="-171450">
              <a:buFont typeface="Wingdings" pitchFamily="2" charset="2"/>
              <a:buChar char="q"/>
            </a:pPr>
            <a:r>
              <a:rPr lang="en-US" baseline="0" dirty="0" smtClean="0"/>
              <a:t>Story of </a:t>
            </a:r>
            <a:r>
              <a:rPr lang="en-US" baseline="0" dirty="0" err="1" smtClean="0"/>
              <a:t>Ulupi</a:t>
            </a:r>
            <a:r>
              <a:rPr lang="en-US" baseline="0" dirty="0" smtClean="0"/>
              <a:t> – Once, to save the cowherd men, </a:t>
            </a:r>
            <a:r>
              <a:rPr lang="en-US" baseline="0" dirty="0" err="1" smtClean="0"/>
              <a:t>Arjuna</a:t>
            </a:r>
            <a:r>
              <a:rPr lang="en-US" baseline="0" dirty="0" smtClean="0"/>
              <a:t> entered into the personal quarters where Maharaja </a:t>
            </a:r>
            <a:r>
              <a:rPr lang="en-US" baseline="0" dirty="0" err="1" smtClean="0"/>
              <a:t>Yudistira</a:t>
            </a:r>
            <a:r>
              <a:rPr lang="en-US" baseline="0" dirty="0" smtClean="0"/>
              <a:t> and </a:t>
            </a:r>
            <a:r>
              <a:rPr lang="en-US" baseline="0" dirty="0" err="1" smtClean="0"/>
              <a:t>Draupadi</a:t>
            </a:r>
            <a:r>
              <a:rPr lang="en-US" baseline="0" dirty="0" smtClean="0"/>
              <a:t> were staying (since his bow and arrow were in that room). He defeated the dacoits, but when he came back, he repented that he broke the word of his mother and then went to pilgrimage for 1 year. When he was taking bath in </a:t>
            </a:r>
            <a:r>
              <a:rPr lang="en-US" baseline="0" dirty="0" err="1" smtClean="0"/>
              <a:t>Haridwar</a:t>
            </a:r>
            <a:r>
              <a:rPr lang="en-US" baseline="0" dirty="0" smtClean="0"/>
              <a:t>, </a:t>
            </a:r>
            <a:r>
              <a:rPr lang="en-US" baseline="0" dirty="0" err="1" smtClean="0"/>
              <a:t>Ulupi</a:t>
            </a:r>
            <a:r>
              <a:rPr lang="en-US" baseline="0" dirty="0" smtClean="0"/>
              <a:t> captured </a:t>
            </a:r>
            <a:r>
              <a:rPr lang="en-US" baseline="0" dirty="0" err="1" smtClean="0"/>
              <a:t>Arjuna</a:t>
            </a:r>
            <a:r>
              <a:rPr lang="en-US" baseline="0" dirty="0" smtClean="0"/>
              <a:t> and took him under water to a kingdom called </a:t>
            </a:r>
            <a:r>
              <a:rPr lang="en-US" baseline="0" dirty="0" err="1" smtClean="0"/>
              <a:t>Nagaloka</a:t>
            </a:r>
            <a:r>
              <a:rPr lang="en-US" baseline="0" dirty="0" smtClean="0"/>
              <a:t>. </a:t>
            </a:r>
            <a:r>
              <a:rPr lang="en-US" baseline="0" dirty="0" err="1" smtClean="0"/>
              <a:t>Ulupi</a:t>
            </a:r>
            <a:r>
              <a:rPr lang="en-US" baseline="0" dirty="0" smtClean="0"/>
              <a:t> expressed her desire to marry him. </a:t>
            </a:r>
            <a:r>
              <a:rPr lang="en-US" baseline="0" dirty="0" err="1" smtClean="0"/>
              <a:t>Arjuna</a:t>
            </a:r>
            <a:r>
              <a:rPr lang="en-US" baseline="0" dirty="0" smtClean="0"/>
              <a:t> married her and </a:t>
            </a:r>
            <a:r>
              <a:rPr lang="en-US" baseline="0" dirty="0" err="1" smtClean="0"/>
              <a:t>Iravan</a:t>
            </a:r>
            <a:r>
              <a:rPr lang="en-US" baseline="0" dirty="0" smtClean="0"/>
              <a:t> was born to them. Under similar circumstances he met </a:t>
            </a:r>
            <a:r>
              <a:rPr lang="en-US" dirty="0" err="1" smtClean="0"/>
              <a:t>Citrańgada</a:t>
            </a:r>
            <a:r>
              <a:rPr lang="en-US" dirty="0" smtClean="0"/>
              <a:t> and married her as well. </a:t>
            </a:r>
            <a:r>
              <a:rPr lang="en-US" dirty="0" err="1" smtClean="0"/>
              <a:t>Babhruvāhana</a:t>
            </a:r>
            <a:r>
              <a:rPr lang="en-US" baseline="0" dirty="0" smtClean="0"/>
              <a:t> was born to them. During the same time, we went to </a:t>
            </a:r>
            <a:r>
              <a:rPr lang="en-US" baseline="0" dirty="0" err="1" smtClean="0"/>
              <a:t>Dwaraka</a:t>
            </a:r>
            <a:r>
              <a:rPr lang="en-US" baseline="0" dirty="0" smtClean="0"/>
              <a:t> and there he met </a:t>
            </a:r>
            <a:r>
              <a:rPr lang="en-US" baseline="0" dirty="0" err="1" smtClean="0"/>
              <a:t>Subhadra</a:t>
            </a:r>
            <a:r>
              <a:rPr lang="en-US" baseline="0" dirty="0" smtClean="0"/>
              <a:t> under the influence of Krishna. </a:t>
            </a:r>
            <a:r>
              <a:rPr lang="en-US" baseline="0" dirty="0" err="1" smtClean="0"/>
              <a:t>Balaram</a:t>
            </a:r>
            <a:r>
              <a:rPr lang="en-US" baseline="0" dirty="0" smtClean="0"/>
              <a:t> wanted her to marry </a:t>
            </a:r>
            <a:r>
              <a:rPr lang="en-US" baseline="0" dirty="0" err="1" smtClean="0"/>
              <a:t>Duryodhana</a:t>
            </a:r>
            <a:r>
              <a:rPr lang="en-US" baseline="0" dirty="0" smtClean="0"/>
              <a:t>. But Krishna didn’t want his sister to marry </a:t>
            </a:r>
            <a:r>
              <a:rPr lang="en-US" baseline="0" dirty="0" err="1" smtClean="0"/>
              <a:t>Duryodhana</a:t>
            </a:r>
            <a:r>
              <a:rPr lang="en-US" baseline="0" dirty="0" smtClean="0"/>
              <a:t>. So he arranged </a:t>
            </a:r>
            <a:r>
              <a:rPr lang="en-US" baseline="0" dirty="0" err="1" smtClean="0"/>
              <a:t>Arjuna</a:t>
            </a:r>
            <a:r>
              <a:rPr lang="en-US" baseline="0" dirty="0" smtClean="0"/>
              <a:t> to marry </a:t>
            </a:r>
            <a:r>
              <a:rPr lang="en-US" baseline="0" dirty="0" err="1" smtClean="0"/>
              <a:t>Subhadra</a:t>
            </a:r>
            <a:r>
              <a:rPr lang="en-US" baseline="0" dirty="0" smtClean="0"/>
              <a:t>. To marry her he disguised himself as a Sage and entered into the Kingdom of </a:t>
            </a:r>
            <a:r>
              <a:rPr lang="en-US" baseline="0" dirty="0" err="1" smtClean="0"/>
              <a:t>Dwaraka</a:t>
            </a:r>
            <a:r>
              <a:rPr lang="en-US" baseline="0" dirty="0" smtClean="0"/>
              <a:t>. </a:t>
            </a:r>
            <a:r>
              <a:rPr lang="en-US" baseline="0" dirty="0" err="1" smtClean="0"/>
              <a:t>Abhimanyu</a:t>
            </a:r>
            <a:r>
              <a:rPr lang="en-US" baseline="0" dirty="0" smtClean="0"/>
              <a:t> was born to them.</a:t>
            </a:r>
            <a:endParaRPr lang="en-US" dirty="0" smtClean="0"/>
          </a:p>
          <a:p>
            <a:pPr marL="171450" indent="-171450">
              <a:buFont typeface="Wingdings" pitchFamily="2" charset="2"/>
              <a:buChar char="q"/>
            </a:pPr>
            <a:endParaRPr lang="en-US" baseline="0" dirty="0" smtClean="0"/>
          </a:p>
          <a:p>
            <a:pPr marL="171450" indent="-171450">
              <a:buFont typeface="Wingdings" pitchFamily="2" charset="2"/>
              <a:buChar char="q"/>
            </a:pP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9</a:t>
            </a:fld>
            <a:endParaRPr lang="en-US"/>
          </a:p>
        </p:txBody>
      </p:sp>
    </p:spTree>
    <p:extLst>
      <p:ext uri="{BB962C8B-B14F-4D97-AF65-F5344CB8AC3E}">
        <p14:creationId xmlns:p14="http://schemas.microsoft.com/office/powerpoint/2010/main" val="172890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err="1" smtClean="0"/>
              <a:t>Arjuna</a:t>
            </a:r>
            <a:r>
              <a:rPr lang="en-US" dirty="0" smtClean="0"/>
              <a:t> defeated by</a:t>
            </a:r>
            <a:r>
              <a:rPr lang="en-US" baseline="0" dirty="0" smtClean="0"/>
              <a:t> </a:t>
            </a:r>
            <a:r>
              <a:rPr lang="en-US" dirty="0" smtClean="0"/>
              <a:t>Lord Shiva and Shiva presented him with </a:t>
            </a:r>
            <a:r>
              <a:rPr lang="en-US" dirty="0" err="1" smtClean="0"/>
              <a:t>Pasupathastra</a:t>
            </a:r>
            <a:r>
              <a:rPr lang="en-US" dirty="0" smtClean="0"/>
              <a:t> – Shiva wanted to test</a:t>
            </a:r>
            <a:r>
              <a:rPr lang="en-US" baseline="0" dirty="0" smtClean="0"/>
              <a:t> the strength of </a:t>
            </a:r>
            <a:r>
              <a:rPr lang="en-US" baseline="0" dirty="0" err="1" smtClean="0"/>
              <a:t>Arjuna</a:t>
            </a:r>
            <a:endParaRPr lang="en-US" baseline="0" dirty="0" smtClean="0"/>
          </a:p>
          <a:p>
            <a:pPr marL="171450" indent="-171450">
              <a:buFont typeface="Arial" pitchFamily="34" charset="0"/>
              <a:buChar char="•"/>
            </a:pPr>
            <a:r>
              <a:rPr lang="en-US" baseline="0" dirty="0" err="1" smtClean="0"/>
              <a:t>Arjuna</a:t>
            </a:r>
            <a:r>
              <a:rPr lang="en-US" baseline="0" dirty="0" smtClean="0"/>
              <a:t> received </a:t>
            </a:r>
            <a:r>
              <a:rPr lang="en-US" baseline="0" dirty="0" err="1" smtClean="0"/>
              <a:t>Dandastra</a:t>
            </a:r>
            <a:r>
              <a:rPr lang="en-US" baseline="0" dirty="0" smtClean="0"/>
              <a:t> from </a:t>
            </a:r>
            <a:r>
              <a:rPr lang="en-US" baseline="0" dirty="0" err="1" smtClean="0"/>
              <a:t>Yamaraja</a:t>
            </a:r>
            <a:r>
              <a:rPr lang="en-US" baseline="0" dirty="0" smtClean="0"/>
              <a:t>,</a:t>
            </a:r>
            <a:r>
              <a:rPr lang="vi-VN" baseline="0" dirty="0" smtClean="0"/>
              <a:t> paśāstra from Varuṇa, and antardhana-astra from Kuvera</a:t>
            </a:r>
            <a:endParaRPr lang="en-US" baseline="0" dirty="0" smtClean="0"/>
          </a:p>
          <a:p>
            <a:pPr marL="171450" indent="-171450">
              <a:buFont typeface="Arial" pitchFamily="34" charset="0"/>
              <a:buChar char="•"/>
            </a:pPr>
            <a:r>
              <a:rPr lang="en-US" baseline="0" dirty="0" smtClean="0"/>
              <a:t>He then went to </a:t>
            </a:r>
            <a:r>
              <a:rPr lang="en-US" baseline="0" dirty="0" err="1" smtClean="0"/>
              <a:t>Indraloka</a:t>
            </a:r>
            <a:r>
              <a:rPr lang="en-US" baseline="0" dirty="0" smtClean="0"/>
              <a:t>. In </a:t>
            </a:r>
            <a:r>
              <a:rPr lang="en-US" baseline="0" dirty="0" err="1" smtClean="0"/>
              <a:t>Indraloka</a:t>
            </a:r>
            <a:r>
              <a:rPr lang="en-US" baseline="0" dirty="0" smtClean="0"/>
              <a:t> he learnt musical science and military science as used in the Heavenly planet</a:t>
            </a:r>
          </a:p>
          <a:p>
            <a:pPr marL="628650" lvl="1" indent="-171450">
              <a:buFont typeface="Arial" pitchFamily="34" charset="0"/>
              <a:buChar char="•"/>
            </a:pPr>
            <a:r>
              <a:rPr lang="en-US" baseline="0" dirty="0" smtClean="0"/>
              <a:t>there he was approached by </a:t>
            </a:r>
            <a:r>
              <a:rPr lang="en-US" baseline="0" dirty="0" err="1" smtClean="0"/>
              <a:t>Urvashi</a:t>
            </a:r>
            <a:r>
              <a:rPr lang="en-US" baseline="0" dirty="0" smtClean="0"/>
              <a:t> to marry him, but </a:t>
            </a:r>
            <a:r>
              <a:rPr lang="en-US" baseline="0" dirty="0" err="1" smtClean="0"/>
              <a:t>Arjuna</a:t>
            </a:r>
            <a:r>
              <a:rPr lang="en-US" baseline="0" dirty="0" smtClean="0"/>
              <a:t> addressed her as a mother of </a:t>
            </a:r>
            <a:r>
              <a:rPr lang="en-US" baseline="0" dirty="0" err="1" smtClean="0"/>
              <a:t>Kuru</a:t>
            </a:r>
            <a:r>
              <a:rPr lang="en-US" baseline="0" dirty="0" smtClean="0"/>
              <a:t> dynasty. She cursed him</a:t>
            </a:r>
          </a:p>
          <a:p>
            <a:pPr marL="171450" lvl="0" indent="-171450">
              <a:buFont typeface="Arial" pitchFamily="34" charset="0"/>
              <a:buChar char="•"/>
            </a:pPr>
            <a:r>
              <a:rPr lang="en-US" baseline="0" dirty="0" err="1" smtClean="0"/>
              <a:t>Duryodhana</a:t>
            </a:r>
            <a:r>
              <a:rPr lang="en-US" baseline="0" dirty="0" smtClean="0"/>
              <a:t> gave a benediction to </a:t>
            </a:r>
            <a:r>
              <a:rPr lang="en-US" baseline="0" dirty="0" err="1" smtClean="0"/>
              <a:t>Arjuna</a:t>
            </a:r>
            <a:r>
              <a:rPr lang="en-US" baseline="0" dirty="0" smtClean="0"/>
              <a:t> – he used it in the battle of </a:t>
            </a:r>
            <a:r>
              <a:rPr lang="en-US" baseline="0" dirty="0" err="1" smtClean="0"/>
              <a:t>kurukshetra</a:t>
            </a:r>
            <a:r>
              <a:rPr lang="en-US" baseline="0" dirty="0" smtClean="0"/>
              <a:t> to get the five arrows</a:t>
            </a:r>
          </a:p>
          <a:p>
            <a:pPr marL="171450" lvl="0" indent="-171450">
              <a:buFont typeface="Arial" pitchFamily="34" charset="0"/>
              <a:buChar char="•"/>
            </a:pPr>
            <a:r>
              <a:rPr lang="en-US" baseline="0" dirty="0" smtClean="0"/>
              <a:t>Later, he was a music teacher of </a:t>
            </a:r>
            <a:r>
              <a:rPr lang="en-US" dirty="0" err="1" smtClean="0"/>
              <a:t>Uttarā</a:t>
            </a:r>
            <a:r>
              <a:rPr lang="en-US" dirty="0" smtClean="0"/>
              <a:t> </a:t>
            </a:r>
            <a:r>
              <a:rPr lang="en-US" baseline="0" dirty="0" smtClean="0"/>
              <a:t>in the court of King </a:t>
            </a:r>
            <a:r>
              <a:rPr lang="en-US" baseline="0" dirty="0" err="1" smtClean="0"/>
              <a:t>Virata</a:t>
            </a:r>
            <a:r>
              <a:rPr lang="en-US" baseline="0" dirty="0" smtClean="0"/>
              <a:t> known by Name </a:t>
            </a:r>
            <a:r>
              <a:rPr lang="vi-VN" dirty="0" smtClean="0"/>
              <a:t>Bṛhannala</a:t>
            </a:r>
            <a:r>
              <a:rPr lang="en-US" dirty="0" smtClean="0"/>
              <a:t>. Here he wa</a:t>
            </a:r>
            <a:r>
              <a:rPr lang="en-US" baseline="0" dirty="0" smtClean="0"/>
              <a:t>s in </a:t>
            </a:r>
            <a:r>
              <a:rPr lang="en-US" baseline="0" dirty="0" err="1" smtClean="0"/>
              <a:t>cognito</a:t>
            </a:r>
            <a:r>
              <a:rPr lang="en-US" baseline="0" dirty="0" smtClean="0"/>
              <a:t> as a Eunuch. He fought on behalf of </a:t>
            </a:r>
            <a:r>
              <a:rPr lang="en-US" baseline="0" dirty="0" err="1" smtClean="0"/>
              <a:t>Uttara</a:t>
            </a:r>
            <a:r>
              <a:rPr lang="en-US" baseline="0" dirty="0" smtClean="0"/>
              <a:t>, son of King </a:t>
            </a:r>
            <a:r>
              <a:rPr lang="en-US" baseline="0" dirty="0" err="1" smtClean="0"/>
              <a:t>Virata</a:t>
            </a:r>
            <a:r>
              <a:rPr lang="en-US" baseline="0" dirty="0" smtClean="0"/>
              <a:t> to defeat the </a:t>
            </a:r>
            <a:r>
              <a:rPr lang="en-US" baseline="0" dirty="0" err="1" smtClean="0"/>
              <a:t>Kurus</a:t>
            </a:r>
            <a:r>
              <a:rPr lang="en-US" baseline="0" dirty="0" smtClean="0"/>
              <a:t>. </a:t>
            </a:r>
            <a:r>
              <a:rPr lang="en-US" baseline="0" dirty="0" err="1" smtClean="0"/>
              <a:t>Arjun</a:t>
            </a:r>
            <a:r>
              <a:rPr lang="en-US" baseline="0" dirty="0" smtClean="0"/>
              <a:t> took the role of a chariot driver of </a:t>
            </a:r>
            <a:r>
              <a:rPr lang="en-US" baseline="0" dirty="0" err="1" smtClean="0"/>
              <a:t>Uttara</a:t>
            </a:r>
            <a:r>
              <a:rPr lang="en-US" baseline="0" dirty="0" smtClean="0"/>
              <a:t> when </a:t>
            </a:r>
            <a:r>
              <a:rPr lang="en-US" baseline="0" dirty="0" err="1" smtClean="0"/>
              <a:t>Kurus</a:t>
            </a:r>
            <a:r>
              <a:rPr lang="en-US" baseline="0" dirty="0" smtClean="0"/>
              <a:t> attached the kingdom of King </a:t>
            </a:r>
            <a:r>
              <a:rPr lang="en-US" baseline="0" dirty="0" err="1" smtClean="0"/>
              <a:t>Virat</a:t>
            </a:r>
            <a:r>
              <a:rPr lang="en-US" baseline="0" dirty="0" smtClean="0"/>
              <a:t>. He defeated the whole </a:t>
            </a:r>
            <a:r>
              <a:rPr lang="en-US" baseline="0" dirty="0" err="1" smtClean="0"/>
              <a:t>Kuru</a:t>
            </a:r>
            <a:r>
              <a:rPr lang="en-US" baseline="0" dirty="0" smtClean="0"/>
              <a:t> army single handedly.</a:t>
            </a:r>
          </a:p>
          <a:p>
            <a:pPr marL="171450" lvl="0" indent="-171450">
              <a:buFont typeface="Arial" pitchFamily="34" charset="0"/>
              <a:buChar char="•"/>
            </a:pPr>
            <a:endParaRPr lang="en-US" dirty="0" smtClean="0"/>
          </a:p>
          <a:p>
            <a:pPr marL="171450" lvl="0" indent="-171450">
              <a:buFont typeface="Arial" pitchFamily="34" charset="0"/>
              <a:buChar char="•"/>
            </a:pPr>
            <a:endParaRPr lang="en-US" baseline="0" dirty="0" smtClean="0"/>
          </a:p>
          <a:p>
            <a:pPr marL="628650" lvl="1" indent="-171450">
              <a:buFont typeface="Arial" pitchFamily="34" charset="0"/>
              <a:buChar char="•"/>
            </a:pPr>
            <a:endParaRPr lang="en-US"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10</a:t>
            </a:fld>
            <a:endParaRPr lang="en-US"/>
          </a:p>
        </p:txBody>
      </p:sp>
    </p:spTree>
    <p:extLst>
      <p:ext uri="{BB962C8B-B14F-4D97-AF65-F5344CB8AC3E}">
        <p14:creationId xmlns:p14="http://schemas.microsoft.com/office/powerpoint/2010/main" val="3243670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Krishna is </a:t>
            </a:r>
            <a:r>
              <a:rPr lang="en-US" dirty="0" err="1" smtClean="0"/>
              <a:t>Bhakta</a:t>
            </a:r>
            <a:r>
              <a:rPr lang="en-US" dirty="0" smtClean="0"/>
              <a:t> </a:t>
            </a:r>
            <a:r>
              <a:rPr lang="en-US" dirty="0" err="1" smtClean="0"/>
              <a:t>Vatsala</a:t>
            </a: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12</a:t>
            </a:fld>
            <a:endParaRPr lang="en-US"/>
          </a:p>
        </p:txBody>
      </p:sp>
    </p:spTree>
    <p:extLst>
      <p:ext uri="{BB962C8B-B14F-4D97-AF65-F5344CB8AC3E}">
        <p14:creationId xmlns:p14="http://schemas.microsoft.com/office/powerpoint/2010/main" val="1728905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err="1" smtClean="0"/>
              <a:t>Harinam</a:t>
            </a:r>
            <a:r>
              <a:rPr lang="en-US" dirty="0" smtClean="0"/>
              <a:t> </a:t>
            </a:r>
            <a:r>
              <a:rPr lang="en-US" dirty="0" err="1" smtClean="0"/>
              <a:t>Cintamani</a:t>
            </a:r>
            <a:r>
              <a:rPr lang="en-US" dirty="0" smtClean="0"/>
              <a:t> by Bhakti </a:t>
            </a:r>
            <a:r>
              <a:rPr lang="en-US" dirty="0" err="1" smtClean="0"/>
              <a:t>Vinod</a:t>
            </a:r>
            <a:r>
              <a:rPr lang="en-US" dirty="0" smtClean="0"/>
              <a:t> Thakur.</a:t>
            </a:r>
            <a:r>
              <a:rPr lang="en-US" baseline="0" dirty="0" smtClean="0"/>
              <a:t> When </a:t>
            </a:r>
            <a:r>
              <a:rPr lang="en-US" baseline="0" dirty="0" err="1" smtClean="0"/>
              <a:t>Caitanya</a:t>
            </a:r>
            <a:r>
              <a:rPr lang="en-US" baseline="0" dirty="0" smtClean="0"/>
              <a:t> </a:t>
            </a:r>
            <a:r>
              <a:rPr lang="en-US" baseline="0" dirty="0" err="1" smtClean="0"/>
              <a:t>Mahaprabhu</a:t>
            </a:r>
            <a:r>
              <a:rPr lang="en-US" baseline="0" dirty="0" smtClean="0"/>
              <a:t> is discussing with </a:t>
            </a:r>
            <a:r>
              <a:rPr lang="en-US" baseline="0" dirty="0" err="1" smtClean="0"/>
              <a:t>Haridas</a:t>
            </a:r>
            <a:r>
              <a:rPr lang="en-US" baseline="0" dirty="0" smtClean="0"/>
              <a:t> Thakur he says that the Holy Name is Krishna. As Krishna He supplies everything for everyone.</a:t>
            </a:r>
          </a:p>
          <a:p>
            <a:pPr lvl="2"/>
            <a:r>
              <a:rPr lang="en-US" dirty="0" smtClean="0"/>
              <a:t>For Materialist the Holy name can supply Dharma, </a:t>
            </a:r>
            <a:r>
              <a:rPr lang="en-US" dirty="0" err="1" smtClean="0"/>
              <a:t>Artha</a:t>
            </a:r>
            <a:r>
              <a:rPr lang="en-US" dirty="0" smtClean="0"/>
              <a:t>, Kama and Moksha</a:t>
            </a:r>
          </a:p>
          <a:p>
            <a:pPr lvl="2"/>
            <a:r>
              <a:rPr lang="en-US" dirty="0" smtClean="0"/>
              <a:t>For </a:t>
            </a:r>
            <a:r>
              <a:rPr lang="en-US" dirty="0" err="1" smtClean="0"/>
              <a:t>Impersonalist</a:t>
            </a:r>
            <a:r>
              <a:rPr lang="en-US" dirty="0" smtClean="0"/>
              <a:t>, the Holy name can supply liberation</a:t>
            </a:r>
          </a:p>
          <a:p>
            <a:pPr lvl="2"/>
            <a:r>
              <a:rPr lang="en-US" dirty="0" smtClean="0"/>
              <a:t>For Pure Devotee, the Holy name can supply Love of God</a:t>
            </a:r>
          </a:p>
          <a:p>
            <a:endParaRPr lang="en-US" dirty="0" smtClean="0"/>
          </a:p>
          <a:p>
            <a:r>
              <a:rPr lang="en-US" dirty="0" smtClean="0"/>
              <a:t>Then he asks </a:t>
            </a:r>
            <a:r>
              <a:rPr lang="en-US" dirty="0" err="1" smtClean="0"/>
              <a:t>Haridas</a:t>
            </a:r>
            <a:r>
              <a:rPr lang="en-US" dirty="0" smtClean="0"/>
              <a:t> Thakur, how to</a:t>
            </a:r>
            <a:r>
              <a:rPr lang="en-US" baseline="0" dirty="0" smtClean="0"/>
              <a:t> come to the stage when one can chant like that? </a:t>
            </a:r>
          </a:p>
          <a:p>
            <a:endParaRPr lang="en-US" baseline="0" dirty="0" smtClean="0"/>
          </a:p>
          <a:p>
            <a:r>
              <a:rPr lang="en-US" dirty="0" smtClean="0"/>
              <a:t>"One who chants the holy name even once is considered a </a:t>
            </a:r>
            <a:r>
              <a:rPr lang="en-US" dirty="0" err="1" smtClean="0"/>
              <a:t>Vaisnava</a:t>
            </a:r>
            <a:r>
              <a:rPr lang="en-US" dirty="0" smtClean="0"/>
              <a:t> devotee, and the householders should be very attentive to respect such a person. But the devotee who constantly chants </a:t>
            </a:r>
            <a:r>
              <a:rPr lang="en-US" dirty="0" err="1" smtClean="0"/>
              <a:t>Krsna's</a:t>
            </a:r>
            <a:r>
              <a:rPr lang="en-US" dirty="0" smtClean="0"/>
              <a:t> name is even a better </a:t>
            </a:r>
            <a:r>
              <a:rPr lang="en-US" dirty="0" err="1" smtClean="0"/>
              <a:t>Vaisnava</a:t>
            </a:r>
            <a:r>
              <a:rPr lang="en-US" dirty="0" smtClean="0"/>
              <a:t>, for he is endowed with all good qualities and he need</a:t>
            </a:r>
            <a:r>
              <a:rPr lang="en-US" baseline="0" dirty="0" smtClean="0"/>
              <a:t>s to be served</a:t>
            </a:r>
            <a:r>
              <a:rPr lang="en-US" dirty="0" smtClean="0"/>
              <a:t>. The most advanced </a:t>
            </a:r>
            <a:r>
              <a:rPr lang="en-US" dirty="0" err="1" smtClean="0"/>
              <a:t>Vaisnava</a:t>
            </a:r>
            <a:r>
              <a:rPr lang="en-US" dirty="0" smtClean="0"/>
              <a:t> of all is he who inspires others who see him to immediately chant the Lord's name. When he chants the name even once, attraction to rendering eternal devotional service to the Supreme Lord is irrevocably established. Kindly tell Me how the </a:t>
            </a:r>
            <a:r>
              <a:rPr lang="en-US" dirty="0" err="1" smtClean="0"/>
              <a:t>nondevotees</a:t>
            </a:r>
            <a:r>
              <a:rPr lang="en-US" dirty="0" smtClean="0"/>
              <a:t> can be made to accept the chanting of the holy name of </a:t>
            </a:r>
            <a:r>
              <a:rPr lang="en-US" dirty="0" err="1" smtClean="0"/>
              <a:t>Krsna</a:t>
            </a:r>
            <a:r>
              <a:rPr lang="en-US" dirty="0" smtClean="0"/>
              <a:t>." </a:t>
            </a: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13</a:t>
            </a:fld>
            <a:endParaRPr lang="en-US"/>
          </a:p>
        </p:txBody>
      </p:sp>
    </p:spTree>
    <p:extLst>
      <p:ext uri="{BB962C8B-B14F-4D97-AF65-F5344CB8AC3E}">
        <p14:creationId xmlns:p14="http://schemas.microsoft.com/office/powerpoint/2010/main" val="3503780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Tolerance:</a:t>
            </a:r>
            <a:r>
              <a:rPr lang="en-US" baseline="0" dirty="0" smtClean="0"/>
              <a:t> All the Maharaja’s who travel all across the world to preach about </a:t>
            </a:r>
            <a:r>
              <a:rPr lang="vi-VN" baseline="0" dirty="0" smtClean="0"/>
              <a:t>Kṛṣṇa</a:t>
            </a:r>
            <a:r>
              <a:rPr lang="en-US" baseline="0" dirty="0" smtClean="0"/>
              <a:t>. Sometimes it is cold, sometimes it is Hot but they remain unaffected. Because they tolerate the duality for a Higher purpose, to give the Love of God to others.</a:t>
            </a:r>
          </a:p>
          <a:p>
            <a:endParaRPr lang="en-US" dirty="0" smtClean="0"/>
          </a:p>
          <a:p>
            <a:r>
              <a:rPr lang="en-US" dirty="0" err="1" smtClean="0"/>
              <a:t>Maharaj</a:t>
            </a:r>
            <a:r>
              <a:rPr lang="en-US" dirty="0" smtClean="0"/>
              <a:t> Parikshit possessed</a:t>
            </a:r>
            <a:r>
              <a:rPr lang="en-US" baseline="0" dirty="0" smtClean="0"/>
              <a:t> all these qualities – Munificent like Himalayas, Strong and Soft at the same time, Forbearing and Tolerant</a:t>
            </a:r>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14</a:t>
            </a:fld>
            <a:endParaRPr lang="en-US"/>
          </a:p>
        </p:txBody>
      </p:sp>
    </p:spTree>
    <p:extLst>
      <p:ext uri="{BB962C8B-B14F-4D97-AF65-F5344CB8AC3E}">
        <p14:creationId xmlns:p14="http://schemas.microsoft.com/office/powerpoint/2010/main" val="3503780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does this happen? Happens when there is shelter</a:t>
            </a:r>
          </a:p>
          <a:p>
            <a:endParaRPr lang="en-US" dirty="0" smtClean="0"/>
          </a:p>
          <a:p>
            <a:r>
              <a:rPr lang="en-US" dirty="0" smtClean="0"/>
              <a:t>Quote</a:t>
            </a:r>
            <a:r>
              <a:rPr lang="en-US" baseline="0" dirty="0" smtClean="0"/>
              <a:t> by Lord Shiva: </a:t>
            </a:r>
            <a:endParaRPr lang="en-US" dirty="0" smtClean="0"/>
          </a:p>
          <a:p>
            <a:r>
              <a:rPr lang="en-US" dirty="0" smtClean="0"/>
              <a:t>Complete Surrender means to the Supreme Personality</a:t>
            </a:r>
            <a:r>
              <a:rPr lang="en-US" baseline="0" dirty="0" smtClean="0"/>
              <a:t> of Godhead - </a:t>
            </a:r>
            <a:r>
              <a:rPr lang="en-US" dirty="0" smtClean="0"/>
              <a:t>Ones life is the Supreme</a:t>
            </a:r>
            <a:r>
              <a:rPr lang="en-US" baseline="0" dirty="0" smtClean="0"/>
              <a:t> Lord – at that point Duality is insignificant. When one is attached to the Service of </a:t>
            </a:r>
            <a:r>
              <a:rPr lang="vi-VN" baseline="0" dirty="0" smtClean="0"/>
              <a:t>Kṛṣṇa</a:t>
            </a:r>
            <a:r>
              <a:rPr lang="en-US" baseline="0" dirty="0" smtClean="0"/>
              <a:t> they are really not interested in going to Heaven, not interested in Liberation or don’t mind going to Hell. They are only concerned about service to </a:t>
            </a:r>
            <a:r>
              <a:rPr lang="vi-VN" baseline="0" dirty="0" smtClean="0"/>
              <a:t>Kṛṣṇa</a:t>
            </a:r>
            <a:r>
              <a:rPr lang="en-US" baseline="0" dirty="0" smtClean="0"/>
              <a:t>. </a:t>
            </a:r>
            <a:r>
              <a:rPr lang="en-US" baseline="0" dirty="0" err="1" smtClean="0"/>
              <a:t>Caitanaya</a:t>
            </a:r>
            <a:r>
              <a:rPr lang="en-US" baseline="0" dirty="0" smtClean="0"/>
              <a:t> </a:t>
            </a:r>
            <a:r>
              <a:rPr lang="en-US" baseline="0" dirty="0" err="1" smtClean="0"/>
              <a:t>Mahaprabhu</a:t>
            </a:r>
            <a:r>
              <a:rPr lang="en-US" baseline="0" dirty="0" smtClean="0"/>
              <a:t> also mentions in the </a:t>
            </a:r>
            <a:r>
              <a:rPr lang="en-US" baseline="0" dirty="0" err="1" smtClean="0"/>
              <a:t>Sikshastakam</a:t>
            </a:r>
            <a:r>
              <a:rPr lang="en-US" baseline="0" dirty="0" smtClean="0"/>
              <a:t> – </a:t>
            </a:r>
            <a:r>
              <a:rPr lang="en-US" dirty="0" err="1" smtClean="0"/>
              <a:t>ashlishya</a:t>
            </a:r>
            <a:r>
              <a:rPr lang="en-US" dirty="0" smtClean="0"/>
              <a:t> </a:t>
            </a:r>
            <a:r>
              <a:rPr lang="en-US" dirty="0" err="1" smtClean="0"/>
              <a:t>va</a:t>
            </a:r>
            <a:r>
              <a:rPr lang="en-US" dirty="0" smtClean="0"/>
              <a:t> </a:t>
            </a:r>
            <a:r>
              <a:rPr lang="en-US" dirty="0" err="1" smtClean="0"/>
              <a:t>pada-ratam</a:t>
            </a:r>
            <a:r>
              <a:rPr lang="en-US" dirty="0" smtClean="0"/>
              <a:t> </a:t>
            </a:r>
            <a:r>
              <a:rPr lang="en-US" dirty="0" err="1" smtClean="0"/>
              <a:t>pinashtu</a:t>
            </a:r>
            <a:r>
              <a:rPr lang="en-US" dirty="0" smtClean="0"/>
              <a:t> </a:t>
            </a:r>
            <a:r>
              <a:rPr lang="en-US" dirty="0" err="1" smtClean="0"/>
              <a:t>mam;adarshanan</a:t>
            </a:r>
            <a:r>
              <a:rPr lang="en-US" dirty="0" smtClean="0"/>
              <a:t> </a:t>
            </a:r>
            <a:r>
              <a:rPr lang="en-US" dirty="0" err="1" smtClean="0"/>
              <a:t>marma-hatam</a:t>
            </a:r>
            <a:r>
              <a:rPr lang="en-US" dirty="0" smtClean="0"/>
              <a:t> </a:t>
            </a:r>
            <a:r>
              <a:rPr lang="en-US" dirty="0" err="1" smtClean="0"/>
              <a:t>karotu</a:t>
            </a:r>
            <a:r>
              <a:rPr lang="en-US" dirty="0" smtClean="0"/>
              <a:t> </a:t>
            </a:r>
            <a:r>
              <a:rPr lang="en-US" dirty="0" err="1" smtClean="0"/>
              <a:t>va;yatha</a:t>
            </a:r>
            <a:r>
              <a:rPr lang="en-US" dirty="0" smtClean="0"/>
              <a:t> </a:t>
            </a:r>
            <a:r>
              <a:rPr lang="en-US" dirty="0" err="1" smtClean="0"/>
              <a:t>tatha</a:t>
            </a:r>
            <a:r>
              <a:rPr lang="en-US" dirty="0" smtClean="0"/>
              <a:t> </a:t>
            </a:r>
            <a:r>
              <a:rPr lang="en-US" dirty="0" err="1" smtClean="0"/>
              <a:t>va</a:t>
            </a:r>
            <a:r>
              <a:rPr lang="en-US" dirty="0" smtClean="0"/>
              <a:t> </a:t>
            </a:r>
            <a:r>
              <a:rPr lang="en-US" dirty="0" err="1" smtClean="0"/>
              <a:t>vidadhatu</a:t>
            </a:r>
            <a:r>
              <a:rPr lang="en-US" dirty="0" smtClean="0"/>
              <a:t> </a:t>
            </a:r>
            <a:r>
              <a:rPr lang="en-US" dirty="0" err="1" smtClean="0"/>
              <a:t>lampato;mat-prana-nathas</a:t>
            </a:r>
            <a:r>
              <a:rPr lang="en-US" dirty="0" smtClean="0"/>
              <a:t> </a:t>
            </a:r>
            <a:r>
              <a:rPr lang="en-US" dirty="0" err="1" smtClean="0"/>
              <a:t>tu</a:t>
            </a:r>
            <a:r>
              <a:rPr lang="en-US" dirty="0" smtClean="0"/>
              <a:t> </a:t>
            </a:r>
            <a:r>
              <a:rPr lang="en-US" dirty="0" err="1" smtClean="0"/>
              <a:t>sa</a:t>
            </a:r>
            <a:r>
              <a:rPr lang="en-US" dirty="0" smtClean="0"/>
              <a:t> </a:t>
            </a:r>
            <a:r>
              <a:rPr lang="en-US" dirty="0" err="1" smtClean="0"/>
              <a:t>eva</a:t>
            </a:r>
            <a:r>
              <a:rPr lang="en-US" dirty="0" smtClean="0"/>
              <a:t> </a:t>
            </a:r>
            <a:r>
              <a:rPr lang="en-US" dirty="0" err="1" smtClean="0"/>
              <a:t>naparah</a:t>
            </a:r>
            <a:r>
              <a:rPr lang="en-US" dirty="0" smtClean="0"/>
              <a:t/>
            </a:r>
            <a:br>
              <a:rPr lang="en-US" dirty="0" smtClean="0"/>
            </a:br>
            <a:r>
              <a:rPr lang="en-US" b="0" dirty="0" smtClean="0"/>
              <a:t>I know no one but </a:t>
            </a:r>
            <a:r>
              <a:rPr lang="vi-VN" b="0" dirty="0" smtClean="0"/>
              <a:t>Kṛṣṇa</a:t>
            </a:r>
            <a:r>
              <a:rPr lang="en-US" b="0" dirty="0" smtClean="0"/>
              <a:t> as my Lord, and He shall remain so even if He handles me roughly by His embrace or makes me brokenhearted by not being present before me. He is completely free to do anything and everything, for He is always my worshipful Lord, unconditionally.</a:t>
            </a:r>
          </a:p>
          <a:p>
            <a:endParaRPr lang="en-US" b="1" dirty="0" smtClean="0"/>
          </a:p>
          <a:p>
            <a:r>
              <a:rPr lang="en-US" b="0" dirty="0" err="1" smtClean="0"/>
              <a:t>Pitamaha</a:t>
            </a:r>
            <a:r>
              <a:rPr lang="en-US" b="0" dirty="0" smtClean="0"/>
              <a:t> here can either be </a:t>
            </a:r>
            <a:r>
              <a:rPr lang="en-US" b="0" dirty="0" err="1" smtClean="0"/>
              <a:t>Yudhisthira</a:t>
            </a:r>
            <a:r>
              <a:rPr lang="en-US" b="0" dirty="0" smtClean="0"/>
              <a:t> </a:t>
            </a:r>
            <a:r>
              <a:rPr lang="en-US" b="0" dirty="0" err="1" smtClean="0"/>
              <a:t>Maharaj</a:t>
            </a:r>
            <a:r>
              <a:rPr lang="en-US" b="0" dirty="0" smtClean="0"/>
              <a:t> or Lord</a:t>
            </a:r>
            <a:r>
              <a:rPr lang="en-US" b="0" baseline="0" dirty="0" smtClean="0"/>
              <a:t> Brahma </a:t>
            </a:r>
            <a:r>
              <a:rPr lang="en-US" b="0" baseline="0" dirty="0" smtClean="0">
                <a:sym typeface="Wingdings" pitchFamily="2" charset="2"/>
              </a:rPr>
              <a:t> </a:t>
            </a:r>
            <a:r>
              <a:rPr lang="en-US" b="0" baseline="0" dirty="0" err="1" smtClean="0">
                <a:sym typeface="Wingdings" pitchFamily="2" charset="2"/>
              </a:rPr>
              <a:t>Yudhisthira</a:t>
            </a:r>
            <a:r>
              <a:rPr lang="en-US" b="0" baseline="0" dirty="0" smtClean="0">
                <a:sym typeface="Wingdings" pitchFamily="2" charset="2"/>
              </a:rPr>
              <a:t> </a:t>
            </a:r>
            <a:r>
              <a:rPr lang="en-US" b="0" baseline="0" dirty="0" err="1" smtClean="0">
                <a:sym typeface="Wingdings" pitchFamily="2" charset="2"/>
              </a:rPr>
              <a:t>Maharaj</a:t>
            </a:r>
            <a:r>
              <a:rPr lang="en-US" b="0" baseline="0" dirty="0" smtClean="0">
                <a:sym typeface="Wingdings" pitchFamily="2" charset="2"/>
              </a:rPr>
              <a:t> was </a:t>
            </a:r>
            <a:r>
              <a:rPr lang="en-US" b="0" baseline="0" dirty="0" err="1" smtClean="0">
                <a:sym typeface="Wingdings" pitchFamily="2" charset="2"/>
              </a:rPr>
              <a:t>equanimous</a:t>
            </a:r>
            <a:r>
              <a:rPr lang="en-US" b="0" baseline="0" dirty="0" smtClean="0">
                <a:sym typeface="Wingdings" pitchFamily="2" charset="2"/>
              </a:rPr>
              <a:t> in all the situations (</a:t>
            </a:r>
            <a:r>
              <a:rPr lang="en-US" b="0" baseline="0" dirty="0" err="1" smtClean="0">
                <a:sym typeface="Wingdings" pitchFamily="2" charset="2"/>
              </a:rPr>
              <a:t>Duryodhana</a:t>
            </a:r>
            <a:r>
              <a:rPr lang="en-US" b="0" baseline="0" dirty="0" smtClean="0">
                <a:sym typeface="Wingdings" pitchFamily="2" charset="2"/>
              </a:rPr>
              <a:t> tried to Poison </a:t>
            </a:r>
            <a:r>
              <a:rPr lang="en-US" b="0" baseline="0" dirty="0" err="1" smtClean="0">
                <a:sym typeface="Wingdings" pitchFamily="2" charset="2"/>
              </a:rPr>
              <a:t>Bhima</a:t>
            </a:r>
            <a:r>
              <a:rPr lang="en-US" b="0" baseline="0" dirty="0" smtClean="0">
                <a:sym typeface="Wingdings" pitchFamily="2" charset="2"/>
              </a:rPr>
              <a:t>, but he still remained neutral), Example of </a:t>
            </a:r>
            <a:r>
              <a:rPr lang="en-US" b="0" baseline="0" dirty="0" err="1" smtClean="0">
                <a:sym typeface="Wingdings" pitchFamily="2" charset="2"/>
              </a:rPr>
              <a:t>Vaishampayana</a:t>
            </a:r>
            <a:r>
              <a:rPr lang="en-US" b="0" baseline="0" dirty="0" smtClean="0">
                <a:sym typeface="Wingdings" pitchFamily="2" charset="2"/>
              </a:rPr>
              <a:t> Lake (all the four brothers were killed)  He didn’t react, he patiently answered all the questions of </a:t>
            </a:r>
            <a:r>
              <a:rPr lang="en-US" b="0" baseline="0" dirty="0" err="1" smtClean="0">
                <a:sym typeface="Wingdings" pitchFamily="2" charset="2"/>
              </a:rPr>
              <a:t>Yaksha</a:t>
            </a:r>
            <a:endParaRPr lang="en-US" b="0" baseline="0" dirty="0" smtClean="0">
              <a:sym typeface="Wingdings" pitchFamily="2" charset="2"/>
            </a:endParaRPr>
          </a:p>
          <a:p>
            <a:r>
              <a:rPr lang="en-US" b="0" baseline="0" dirty="0" smtClean="0">
                <a:sym typeface="Wingdings" pitchFamily="2" charset="2"/>
              </a:rPr>
              <a:t>Lord Brahma  Cursed by the </a:t>
            </a:r>
            <a:r>
              <a:rPr lang="en-US" b="0" baseline="0" dirty="0" err="1" smtClean="0">
                <a:sym typeface="Wingdings" pitchFamily="2" charset="2"/>
              </a:rPr>
              <a:t>Gopis</a:t>
            </a:r>
            <a:r>
              <a:rPr lang="en-US" b="0" baseline="0" dirty="0" smtClean="0">
                <a:sym typeface="Wingdings" pitchFamily="2" charset="2"/>
              </a:rPr>
              <a:t>  Eyes with Eyelids  </a:t>
            </a:r>
            <a:r>
              <a:rPr lang="en-US" b="0" baseline="0" dirty="0" err="1" smtClean="0">
                <a:sym typeface="Wingdings" pitchFamily="2" charset="2"/>
              </a:rPr>
              <a:t>Gopis</a:t>
            </a:r>
            <a:r>
              <a:rPr lang="en-US" b="0" baseline="0" dirty="0" smtClean="0">
                <a:sym typeface="Wingdings" pitchFamily="2" charset="2"/>
              </a:rPr>
              <a:t> didn’t want separation from </a:t>
            </a:r>
            <a:r>
              <a:rPr lang="en-US" b="0" baseline="0" dirty="0" err="1" smtClean="0">
                <a:sym typeface="Wingdings" pitchFamily="2" charset="2"/>
              </a:rPr>
              <a:t>Krnsa</a:t>
            </a:r>
            <a:r>
              <a:rPr lang="en-US" b="0" baseline="0" dirty="0" smtClean="0">
                <a:sym typeface="Wingdings" pitchFamily="2" charset="2"/>
              </a:rPr>
              <a:t> even for a fraction of a second</a:t>
            </a:r>
          </a:p>
          <a:p>
            <a:endParaRPr lang="en-US" b="0" baseline="0" dirty="0" smtClean="0">
              <a:sym typeface="Wingdings" pitchFamily="2" charset="2"/>
            </a:endParaRPr>
          </a:p>
          <a:p>
            <a:r>
              <a:rPr lang="en-US" b="0" baseline="0" dirty="0" smtClean="0">
                <a:sym typeface="Wingdings" pitchFamily="2" charset="2"/>
              </a:rPr>
              <a:t>The Lesson is that even when we try to serve someone out of the way, we might be blamed. We should try to be </a:t>
            </a:r>
            <a:r>
              <a:rPr lang="en-US" b="0" baseline="0" dirty="0" err="1" smtClean="0">
                <a:sym typeface="Wingdings" pitchFamily="2" charset="2"/>
              </a:rPr>
              <a:t>Equanimous</a:t>
            </a:r>
            <a:r>
              <a:rPr lang="en-US" b="0" baseline="0" dirty="0" smtClean="0">
                <a:sym typeface="Wingdings" pitchFamily="2" charset="2"/>
              </a:rPr>
              <a:t> and tolerate patiently (tat </a:t>
            </a:r>
            <a:r>
              <a:rPr lang="en-US" b="0" baseline="0" dirty="0" err="1" smtClean="0">
                <a:sym typeface="Wingdings" pitchFamily="2" charset="2"/>
              </a:rPr>
              <a:t>tenu</a:t>
            </a:r>
            <a:r>
              <a:rPr lang="en-US" b="0" baseline="0" dirty="0" smtClean="0">
                <a:sym typeface="Wingdings" pitchFamily="2" charset="2"/>
              </a:rPr>
              <a:t> </a:t>
            </a:r>
            <a:r>
              <a:rPr lang="en-US" b="0" baseline="0" dirty="0" err="1" smtClean="0">
                <a:sym typeface="Wingdings" pitchFamily="2" charset="2"/>
              </a:rPr>
              <a:t>kampam</a:t>
            </a:r>
            <a:r>
              <a:rPr lang="en-US" b="0" baseline="0" dirty="0" smtClean="0">
                <a:sym typeface="Wingdings" pitchFamily="2" charset="2"/>
              </a:rPr>
              <a:t>…) It happens during our service, we will be criticized, but we should tolerate.</a:t>
            </a:r>
            <a:endParaRPr lang="en-US" b="0" dirty="0"/>
          </a:p>
        </p:txBody>
      </p:sp>
      <p:sp>
        <p:nvSpPr>
          <p:cNvPr id="4" name="Slide Number Placeholder 3"/>
          <p:cNvSpPr>
            <a:spLocks noGrp="1"/>
          </p:cNvSpPr>
          <p:nvPr>
            <p:ph type="sldNum" sz="quarter" idx="10"/>
          </p:nvPr>
        </p:nvSpPr>
        <p:spPr/>
        <p:txBody>
          <a:bodyPr/>
          <a:lstStyle/>
          <a:p>
            <a:fld id="{18323A0F-EE6C-4663-8004-68A4E1ACE232}" type="slidenum">
              <a:rPr lang="en-US" smtClean="0"/>
              <a:t>16</a:t>
            </a:fld>
            <a:endParaRPr lang="en-US"/>
          </a:p>
        </p:txBody>
      </p:sp>
    </p:spTree>
    <p:extLst>
      <p:ext uri="{BB962C8B-B14F-4D97-AF65-F5344CB8AC3E}">
        <p14:creationId xmlns:p14="http://schemas.microsoft.com/office/powerpoint/2010/main" val="2230346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sng" dirty="0" smtClean="0"/>
              <a:t>Munificent</a:t>
            </a:r>
          </a:p>
          <a:p>
            <a:r>
              <a:rPr lang="en-US" b="0" dirty="0" err="1" smtClean="0"/>
              <a:t>Ravana</a:t>
            </a:r>
            <a:r>
              <a:rPr lang="en-US" b="0" dirty="0" smtClean="0"/>
              <a:t> was a great devotee of Lord Shiva.</a:t>
            </a:r>
            <a:r>
              <a:rPr lang="en-US" b="0" baseline="0" dirty="0" smtClean="0"/>
              <a:t> However he wanted to challenge Lord Rama. However Lord Shiva didn’t help him</a:t>
            </a:r>
          </a:p>
          <a:p>
            <a:r>
              <a:rPr lang="en-US" b="0" baseline="0" dirty="0" err="1" smtClean="0"/>
              <a:t>Vrkasura</a:t>
            </a:r>
            <a:r>
              <a:rPr lang="en-US" b="0" baseline="0" dirty="0" smtClean="0"/>
              <a:t> – Got the benediction from Lord Shiva that when he touches the head of a person, that person will burn into ashes. He was so cunning that he wanted to try out the Benediction on Lord Shiva. However Lord Shiva was saved by </a:t>
            </a:r>
            <a:r>
              <a:rPr lang="en-US" b="0" baseline="0" dirty="0" err="1" smtClean="0"/>
              <a:t>Narayana</a:t>
            </a:r>
            <a:r>
              <a:rPr lang="en-US" b="0" baseline="0" dirty="0" smtClean="0"/>
              <a:t> / Lord </a:t>
            </a:r>
            <a:r>
              <a:rPr lang="vi-VN" b="0" baseline="0" dirty="0" smtClean="0"/>
              <a:t>Kṛṣṇa</a:t>
            </a:r>
            <a:endParaRPr lang="en-US" b="0" baseline="0" dirty="0" smtClean="0"/>
          </a:p>
          <a:p>
            <a:endParaRPr lang="en-US" b="0" baseline="0" dirty="0" smtClean="0"/>
          </a:p>
          <a:p>
            <a:r>
              <a:rPr lang="en-US" b="0" u="sng" baseline="0" dirty="0" smtClean="0"/>
              <a:t>Resort of Everyone</a:t>
            </a:r>
          </a:p>
          <a:p>
            <a:r>
              <a:rPr lang="en-US" dirty="0" smtClean="0"/>
              <a:t>Mahārāja </a:t>
            </a:r>
            <a:r>
              <a:rPr lang="vi-VN" dirty="0" smtClean="0"/>
              <a:t>Parīkṣit</a:t>
            </a:r>
            <a:r>
              <a:rPr lang="en-US" dirty="0" smtClean="0"/>
              <a:t> is the shelter of all Living beings because</a:t>
            </a:r>
            <a:r>
              <a:rPr lang="en-US" baseline="0" dirty="0" smtClean="0"/>
              <a:t> he </a:t>
            </a:r>
            <a:r>
              <a:rPr lang="en-US" dirty="0" smtClean="0"/>
              <a:t>has taken the shelter of Lord </a:t>
            </a:r>
            <a:r>
              <a:rPr lang="vi-VN" dirty="0" smtClean="0"/>
              <a:t>Nārāyaṇa</a:t>
            </a:r>
            <a:r>
              <a:rPr lang="en-US" dirty="0" smtClean="0"/>
              <a:t> who is the Shelter</a:t>
            </a:r>
            <a:r>
              <a:rPr lang="en-US" baseline="0" dirty="0" smtClean="0"/>
              <a:t> of all Living beings. Since Maharaja Parikshit was fully surrendered to the Lord, he was able to provide protection and shelter to his </a:t>
            </a:r>
            <a:r>
              <a:rPr lang="en-US" baseline="0" dirty="0" err="1" smtClean="0"/>
              <a:t>praja</a:t>
            </a:r>
            <a:r>
              <a:rPr lang="en-US" baseline="0" dirty="0" smtClean="0"/>
              <a:t>.</a:t>
            </a:r>
          </a:p>
          <a:p>
            <a:r>
              <a:rPr lang="en-US" baseline="0" dirty="0" smtClean="0"/>
              <a:t>Lakshmi Devi shouldn’t be worshipped alone, but should be worshipped along with </a:t>
            </a:r>
            <a:r>
              <a:rPr lang="en-US" baseline="0" dirty="0" err="1" smtClean="0"/>
              <a:t>Visnu</a:t>
            </a:r>
            <a:r>
              <a:rPr lang="en-US" baseline="0" dirty="0" smtClean="0"/>
              <a:t> because she is </a:t>
            </a:r>
            <a:r>
              <a:rPr lang="en-US" baseline="0" dirty="0" err="1" smtClean="0"/>
              <a:t>Chancal</a:t>
            </a:r>
            <a:r>
              <a:rPr lang="en-US" baseline="0" dirty="0" smtClean="0"/>
              <a:t>. She stays only where Lord </a:t>
            </a:r>
            <a:r>
              <a:rPr lang="en-US" baseline="0" dirty="0" err="1" smtClean="0"/>
              <a:t>Visnu</a:t>
            </a:r>
            <a:r>
              <a:rPr lang="en-US" baseline="0" dirty="0" smtClean="0"/>
              <a:t> is worshipped. </a:t>
            </a:r>
          </a:p>
          <a:p>
            <a:endParaRPr lang="en-US" dirty="0" smtClean="0"/>
          </a:p>
          <a:p>
            <a:endParaRPr lang="en-US" b="0" u="sng" baseline="0" dirty="0" smtClean="0"/>
          </a:p>
          <a:p>
            <a:endParaRPr lang="en-US" b="0" dirty="0"/>
          </a:p>
        </p:txBody>
      </p:sp>
      <p:sp>
        <p:nvSpPr>
          <p:cNvPr id="4" name="Slide Number Placeholder 3"/>
          <p:cNvSpPr>
            <a:spLocks noGrp="1"/>
          </p:cNvSpPr>
          <p:nvPr>
            <p:ph type="sldNum" sz="quarter" idx="10"/>
          </p:nvPr>
        </p:nvSpPr>
        <p:spPr/>
        <p:txBody>
          <a:bodyPr/>
          <a:lstStyle/>
          <a:p>
            <a:fld id="{18323A0F-EE6C-4663-8004-68A4E1ACE232}" type="slidenum">
              <a:rPr lang="en-US" smtClean="0"/>
              <a:t>17</a:t>
            </a:fld>
            <a:endParaRPr lang="en-US"/>
          </a:p>
        </p:txBody>
      </p:sp>
    </p:spTree>
    <p:extLst>
      <p:ext uri="{BB962C8B-B14F-4D97-AF65-F5344CB8AC3E}">
        <p14:creationId xmlns:p14="http://schemas.microsoft.com/office/powerpoint/2010/main" val="2230346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323A0F-EE6C-4663-8004-68A4E1ACE232}" type="slidenum">
              <a:rPr lang="en-US" smtClean="0"/>
              <a:t>18</a:t>
            </a:fld>
            <a:endParaRPr lang="en-US"/>
          </a:p>
        </p:txBody>
      </p:sp>
    </p:spTree>
    <p:extLst>
      <p:ext uri="{BB962C8B-B14F-4D97-AF65-F5344CB8AC3E}">
        <p14:creationId xmlns:p14="http://schemas.microsoft.com/office/powerpoint/2010/main" val="3495368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8951B8D-B514-44A8-9B4A-3133152C8EBE}" type="datetimeFigureOut">
              <a:rPr lang="en-US" smtClean="0"/>
              <a:t>02/18/2012</a:t>
            </a:fld>
            <a:endParaRPr lang="en-US"/>
          </a:p>
        </p:txBody>
      </p:sp>
      <p:sp>
        <p:nvSpPr>
          <p:cNvPr id="16" name="Slide Number Placeholder 15"/>
          <p:cNvSpPr>
            <a:spLocks noGrp="1"/>
          </p:cNvSpPr>
          <p:nvPr>
            <p:ph type="sldNum" sz="quarter" idx="11"/>
          </p:nvPr>
        </p:nvSpPr>
        <p:spPr/>
        <p:txBody>
          <a:bodyPr/>
          <a:lstStyle/>
          <a:p>
            <a:fld id="{FDD3494B-01B8-46DC-A642-82F2A502AE4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51B8D-B514-44A8-9B4A-3133152C8EBE}" type="datetimeFigureOut">
              <a:rPr lang="en-US" smtClean="0"/>
              <a:t>02/18/2012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3494B-01B8-46DC-A642-82F2A502AE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51B8D-B514-44A8-9B4A-3133152C8EBE}" type="datetimeFigureOut">
              <a:rPr lang="en-US" smtClean="0"/>
              <a:t>02/18/2012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3494B-01B8-46DC-A642-82F2A502AE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8951B8D-B514-44A8-9B4A-3133152C8EBE}" type="datetimeFigureOut">
              <a:rPr lang="en-US" smtClean="0"/>
              <a:t>02/18/2012</a:t>
            </a:fld>
            <a:endParaRPr lang="en-US"/>
          </a:p>
        </p:txBody>
      </p:sp>
      <p:sp>
        <p:nvSpPr>
          <p:cNvPr id="15" name="Slide Number Placeholder 14"/>
          <p:cNvSpPr>
            <a:spLocks noGrp="1"/>
          </p:cNvSpPr>
          <p:nvPr>
            <p:ph type="sldNum" sz="quarter" idx="15"/>
          </p:nvPr>
        </p:nvSpPr>
        <p:spPr/>
        <p:txBody>
          <a:bodyPr/>
          <a:lstStyle>
            <a:lvl1pPr algn="ctr">
              <a:defRPr/>
            </a:lvl1pPr>
          </a:lstStyle>
          <a:p>
            <a:fld id="{FDD3494B-01B8-46DC-A642-82F2A502AE4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951B8D-B514-44A8-9B4A-3133152C8EBE}" type="datetimeFigureOut">
              <a:rPr lang="en-US" smtClean="0"/>
              <a:t>02/18/2012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3494B-01B8-46DC-A642-82F2A502AE4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951B8D-B514-44A8-9B4A-3133152C8EBE}" type="datetimeFigureOut">
              <a:rPr lang="en-US" smtClean="0"/>
              <a:t>02/18/2012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3494B-01B8-46DC-A642-82F2A502AE4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D3494B-01B8-46DC-A642-82F2A502AE4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8951B8D-B514-44A8-9B4A-3133152C8EBE}" type="datetimeFigureOut">
              <a:rPr lang="en-US" smtClean="0"/>
              <a:t>02/18/2012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951B8D-B514-44A8-9B4A-3133152C8EBE}" type="datetimeFigureOut">
              <a:rPr lang="en-US" smtClean="0"/>
              <a:t>02/18/2012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3494B-01B8-46DC-A642-82F2A502AE4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51B8D-B514-44A8-9B4A-3133152C8EBE}" type="datetimeFigureOut">
              <a:rPr lang="en-US" smtClean="0"/>
              <a:t>02/18/2012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3494B-01B8-46DC-A642-82F2A502AE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8951B8D-B514-44A8-9B4A-3133152C8EBE}" type="datetimeFigureOut">
              <a:rPr lang="en-US" smtClean="0"/>
              <a:t>02/18/2012</a:t>
            </a:fld>
            <a:endParaRPr lang="en-US"/>
          </a:p>
        </p:txBody>
      </p:sp>
      <p:sp>
        <p:nvSpPr>
          <p:cNvPr id="9" name="Slide Number Placeholder 8"/>
          <p:cNvSpPr>
            <a:spLocks noGrp="1"/>
          </p:cNvSpPr>
          <p:nvPr>
            <p:ph type="sldNum" sz="quarter" idx="15"/>
          </p:nvPr>
        </p:nvSpPr>
        <p:spPr/>
        <p:txBody>
          <a:bodyPr/>
          <a:lstStyle/>
          <a:p>
            <a:fld id="{FDD3494B-01B8-46DC-A642-82F2A502AE4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8951B8D-B514-44A8-9B4A-3133152C8EBE}" type="datetimeFigureOut">
              <a:rPr lang="en-US" smtClean="0"/>
              <a:t>02/18/2012</a:t>
            </a:fld>
            <a:endParaRPr lang="en-US"/>
          </a:p>
        </p:txBody>
      </p:sp>
      <p:sp>
        <p:nvSpPr>
          <p:cNvPr id="9" name="Slide Number Placeholder 8"/>
          <p:cNvSpPr>
            <a:spLocks noGrp="1"/>
          </p:cNvSpPr>
          <p:nvPr>
            <p:ph type="sldNum" sz="quarter" idx="11"/>
          </p:nvPr>
        </p:nvSpPr>
        <p:spPr/>
        <p:txBody>
          <a:bodyPr/>
          <a:lstStyle/>
          <a:p>
            <a:fld id="{FDD3494B-01B8-46DC-A642-82F2A502AE4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8951B8D-B514-44A8-9B4A-3133152C8EBE}" type="datetimeFigureOut">
              <a:rPr lang="en-US" smtClean="0"/>
              <a:t>02/18/2012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D3494B-01B8-46DC-A642-82F2A502AE4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upload.wikimedia.org/wikipedia/commons/e/e0/Kiratarjuniya.jp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4800" dirty="0" smtClean="0"/>
              <a:t>Qualities of Mahārāja </a:t>
            </a:r>
            <a:r>
              <a:rPr lang="vi-VN" sz="4800" dirty="0" smtClean="0"/>
              <a:t>Parīkṣit</a:t>
            </a:r>
            <a:endParaRPr lang="en-US" sz="4800" dirty="0"/>
          </a:p>
        </p:txBody>
      </p:sp>
      <p:sp>
        <p:nvSpPr>
          <p:cNvPr id="2" name="Title 1"/>
          <p:cNvSpPr>
            <a:spLocks noGrp="1"/>
          </p:cNvSpPr>
          <p:nvPr>
            <p:ph type="ctrTitle"/>
          </p:nvPr>
        </p:nvSpPr>
        <p:spPr/>
        <p:txBody>
          <a:bodyPr/>
          <a:lstStyle/>
          <a:p>
            <a:r>
              <a:rPr lang="en-US" sz="6600" dirty="0" err="1" smtClean="0"/>
              <a:t>Srimad</a:t>
            </a:r>
            <a:r>
              <a:rPr lang="en-US" sz="6600" dirty="0" smtClean="0"/>
              <a:t> </a:t>
            </a:r>
            <a:r>
              <a:rPr lang="en-US" sz="6600" dirty="0" err="1" smtClean="0"/>
              <a:t>Bhagavatham</a:t>
            </a:r>
            <a:r>
              <a:rPr lang="en-US" sz="6600" dirty="0" smtClean="0"/>
              <a:t> </a:t>
            </a:r>
            <a:br>
              <a:rPr lang="en-US" sz="6600" dirty="0" smtClean="0"/>
            </a:br>
            <a:r>
              <a:rPr lang="en-US" sz="6600" dirty="0" smtClean="0"/>
              <a:t>1.12.21 – 1.12.29</a:t>
            </a:r>
            <a:endParaRPr lang="en-US" sz="6600" dirty="0"/>
          </a:p>
        </p:txBody>
      </p:sp>
    </p:spTree>
    <p:extLst>
      <p:ext uri="{BB962C8B-B14F-4D97-AF65-F5344CB8AC3E}">
        <p14:creationId xmlns:p14="http://schemas.microsoft.com/office/powerpoint/2010/main" val="2417163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SB1.12.21 – Life of </a:t>
            </a:r>
            <a:r>
              <a:rPr lang="en-US" dirty="0" err="1"/>
              <a:t>Pandava</a:t>
            </a:r>
            <a:r>
              <a:rPr lang="en-US" dirty="0"/>
              <a:t> </a:t>
            </a:r>
            <a:r>
              <a:rPr lang="en-US" dirty="0" err="1" smtClean="0"/>
              <a:t>Arjuna</a:t>
            </a:r>
            <a:r>
              <a:rPr lang="en-US" dirty="0" smtClean="0"/>
              <a:t> </a:t>
            </a:r>
            <a:r>
              <a:rPr lang="en-US" dirty="0" err="1" smtClean="0"/>
              <a:t>contd</a:t>
            </a:r>
            <a:r>
              <a:rPr lang="en-US" dirty="0" smtClean="0"/>
              <a:t>…</a:t>
            </a:r>
            <a:r>
              <a:rPr lang="en-US" dirty="0"/>
              <a:t/>
            </a:r>
            <a:br>
              <a:rPr lang="en-US" dirty="0"/>
            </a:br>
            <a:r>
              <a:rPr lang="en-US" sz="2800" dirty="0"/>
              <a:t>Important Points from the Purport</a:t>
            </a:r>
            <a:endParaRPr lang="en-US" dirty="0"/>
          </a:p>
        </p:txBody>
      </p:sp>
      <p:sp>
        <p:nvSpPr>
          <p:cNvPr id="2" name="Content Placeholder 1"/>
          <p:cNvSpPr>
            <a:spLocks noGrp="1"/>
          </p:cNvSpPr>
          <p:nvPr>
            <p:ph sz="half" idx="1"/>
          </p:nvPr>
        </p:nvSpPr>
        <p:spPr>
          <a:xfrm>
            <a:off x="457200" y="1524000"/>
            <a:ext cx="5181600" cy="4572000"/>
          </a:xfrm>
        </p:spPr>
        <p:txBody>
          <a:bodyPr>
            <a:normAutofit fontScale="85000" lnSpcReduction="20000"/>
          </a:bodyPr>
          <a:lstStyle/>
          <a:p>
            <a:r>
              <a:rPr lang="en-US" dirty="0" smtClean="0"/>
              <a:t>Life of </a:t>
            </a:r>
            <a:r>
              <a:rPr lang="en-US" dirty="0" err="1" smtClean="0"/>
              <a:t>Pandava</a:t>
            </a:r>
            <a:r>
              <a:rPr lang="en-US" dirty="0" smtClean="0"/>
              <a:t> </a:t>
            </a:r>
            <a:r>
              <a:rPr lang="en-US" dirty="0" err="1" smtClean="0"/>
              <a:t>Arjuna</a:t>
            </a:r>
            <a:r>
              <a:rPr lang="en-US" dirty="0" smtClean="0"/>
              <a:t> </a:t>
            </a:r>
            <a:r>
              <a:rPr lang="en-US" dirty="0" err="1" smtClean="0"/>
              <a:t>contd</a:t>
            </a:r>
            <a:r>
              <a:rPr lang="en-US" dirty="0" smtClean="0"/>
              <a:t>…</a:t>
            </a:r>
          </a:p>
          <a:p>
            <a:pPr lvl="1"/>
            <a:r>
              <a:rPr lang="en-US" dirty="0" smtClean="0"/>
              <a:t>Story of Lord Shiva testing </a:t>
            </a:r>
            <a:r>
              <a:rPr lang="en-US" dirty="0" err="1" smtClean="0"/>
              <a:t>Arjuna</a:t>
            </a:r>
            <a:endParaRPr lang="en-US" dirty="0" smtClean="0"/>
          </a:p>
          <a:p>
            <a:pPr lvl="1"/>
            <a:r>
              <a:rPr lang="en-US" dirty="0" smtClean="0"/>
              <a:t>Curse of </a:t>
            </a:r>
            <a:r>
              <a:rPr lang="en-US" dirty="0" err="1" smtClean="0"/>
              <a:t>Urvashi</a:t>
            </a:r>
            <a:r>
              <a:rPr lang="en-US" dirty="0" smtClean="0"/>
              <a:t> to be </a:t>
            </a:r>
            <a:r>
              <a:rPr lang="en-US" dirty="0"/>
              <a:t>a eunuch for </a:t>
            </a:r>
            <a:r>
              <a:rPr lang="en-US" dirty="0" smtClean="0"/>
              <a:t>one year</a:t>
            </a:r>
          </a:p>
          <a:p>
            <a:pPr lvl="1"/>
            <a:r>
              <a:rPr lang="en-US" dirty="0" smtClean="0"/>
              <a:t>Saved </a:t>
            </a:r>
            <a:r>
              <a:rPr lang="en-US" dirty="0" err="1" smtClean="0"/>
              <a:t>Duryodhana</a:t>
            </a:r>
            <a:r>
              <a:rPr lang="en-US" dirty="0" smtClean="0"/>
              <a:t> from the </a:t>
            </a:r>
            <a:r>
              <a:rPr lang="en-US" dirty="0" err="1" smtClean="0"/>
              <a:t>Gandharvas</a:t>
            </a:r>
            <a:endParaRPr lang="en-US" dirty="0" smtClean="0"/>
          </a:p>
          <a:p>
            <a:pPr lvl="1"/>
            <a:r>
              <a:rPr lang="en-US" dirty="0" smtClean="0"/>
              <a:t>Music teacher </a:t>
            </a:r>
            <a:r>
              <a:rPr lang="en-US" dirty="0"/>
              <a:t>of </a:t>
            </a:r>
            <a:r>
              <a:rPr lang="en-US" dirty="0" err="1" smtClean="0"/>
              <a:t>Uttarā</a:t>
            </a:r>
            <a:r>
              <a:rPr lang="en-US" dirty="0" smtClean="0"/>
              <a:t> (</a:t>
            </a:r>
            <a:r>
              <a:rPr lang="en-US" dirty="0" err="1"/>
              <a:t>Abhimanyu</a:t>
            </a:r>
            <a:r>
              <a:rPr lang="en-US" dirty="0"/>
              <a:t> </a:t>
            </a:r>
            <a:r>
              <a:rPr lang="en-US" dirty="0" smtClean="0"/>
              <a:t>married </a:t>
            </a:r>
            <a:r>
              <a:rPr lang="en-US" dirty="0" err="1" smtClean="0"/>
              <a:t>Uttarā</a:t>
            </a:r>
            <a:r>
              <a:rPr lang="en-US" dirty="0" smtClean="0"/>
              <a:t>)</a:t>
            </a:r>
          </a:p>
          <a:p>
            <a:pPr lvl="1"/>
            <a:r>
              <a:rPr lang="en-US" dirty="0" err="1" smtClean="0"/>
              <a:t>Babhruvāhana</a:t>
            </a:r>
            <a:r>
              <a:rPr lang="en-US" dirty="0" smtClean="0"/>
              <a:t> defeated </a:t>
            </a:r>
            <a:r>
              <a:rPr lang="en-US" dirty="0" err="1" smtClean="0"/>
              <a:t>Arjuna</a:t>
            </a:r>
            <a:r>
              <a:rPr lang="en-US" dirty="0" smtClean="0"/>
              <a:t> in a war that took place in Manipur. </a:t>
            </a:r>
            <a:r>
              <a:rPr lang="en-US" dirty="0" err="1" smtClean="0"/>
              <a:t>Ulūpī</a:t>
            </a:r>
            <a:r>
              <a:rPr lang="en-US" dirty="0" smtClean="0"/>
              <a:t> got the </a:t>
            </a:r>
            <a:r>
              <a:rPr lang="en-US" dirty="0" err="1" smtClean="0"/>
              <a:t>Nagamani</a:t>
            </a:r>
            <a:r>
              <a:rPr lang="en-US" dirty="0" smtClean="0"/>
              <a:t> from the </a:t>
            </a:r>
            <a:r>
              <a:rPr lang="en-US" dirty="0" err="1" smtClean="0"/>
              <a:t>Nagaloka</a:t>
            </a:r>
            <a:r>
              <a:rPr lang="en-US" dirty="0" smtClean="0"/>
              <a:t> and brought </a:t>
            </a:r>
            <a:r>
              <a:rPr lang="en-US" dirty="0" err="1" smtClean="0"/>
              <a:t>Arjuna</a:t>
            </a:r>
            <a:r>
              <a:rPr lang="en-US" dirty="0" smtClean="0"/>
              <a:t> back to life</a:t>
            </a:r>
          </a:p>
          <a:p>
            <a:pPr lvl="1"/>
            <a:r>
              <a:rPr lang="en-US" dirty="0" smtClean="0"/>
              <a:t>After Lord </a:t>
            </a:r>
            <a:r>
              <a:rPr lang="vi-VN" dirty="0" smtClean="0"/>
              <a:t>Kṛṣṇa</a:t>
            </a:r>
            <a:r>
              <a:rPr lang="en-US" dirty="0" smtClean="0"/>
              <a:t> </a:t>
            </a:r>
            <a:r>
              <a:rPr lang="en-US" dirty="0" err="1" smtClean="0"/>
              <a:t>dissappeared</a:t>
            </a:r>
            <a:r>
              <a:rPr lang="en-US" dirty="0" smtClean="0"/>
              <a:t>, </a:t>
            </a:r>
            <a:r>
              <a:rPr lang="en-US" dirty="0" err="1" smtClean="0"/>
              <a:t>Arjuna</a:t>
            </a:r>
            <a:r>
              <a:rPr lang="en-US" dirty="0" smtClean="0"/>
              <a:t> was taking all the wives of the Lord to </a:t>
            </a:r>
            <a:r>
              <a:rPr lang="en-US" dirty="0" err="1" smtClean="0"/>
              <a:t>Indraprastha</a:t>
            </a:r>
            <a:r>
              <a:rPr lang="en-US" dirty="0" smtClean="0"/>
              <a:t>, but he was defeated by </a:t>
            </a:r>
            <a:r>
              <a:rPr lang="en-US" dirty="0" err="1" smtClean="0"/>
              <a:t>Abhiras</a:t>
            </a:r>
            <a:endParaRPr lang="en-US" dirty="0" smtClean="0"/>
          </a:p>
          <a:p>
            <a:pPr lvl="1"/>
            <a:endParaRPr lang="en-US" dirty="0"/>
          </a:p>
        </p:txBody>
      </p:sp>
      <p:sp>
        <p:nvSpPr>
          <p:cNvPr id="4" name="Content Placeholder 3"/>
          <p:cNvSpPr>
            <a:spLocks noGrp="1"/>
          </p:cNvSpPr>
          <p:nvPr>
            <p:ph sz="half" idx="2"/>
          </p:nvPr>
        </p:nvSpPr>
        <p:spPr>
          <a:xfrm>
            <a:off x="5562600" y="1524000"/>
            <a:ext cx="3145536" cy="3810000"/>
          </a:xfrm>
        </p:spPr>
        <p:txBody>
          <a:bodyPr>
            <a:normAutofit fontScale="85000" lnSpcReduction="20000"/>
          </a:bodyPr>
          <a:lstStyle/>
          <a:p>
            <a:pPr marL="0" indent="0">
              <a:buNone/>
            </a:pPr>
            <a:endParaRPr lang="en-US" dirty="0"/>
          </a:p>
        </p:txBody>
      </p:sp>
      <p:pic>
        <p:nvPicPr>
          <p:cNvPr id="1026" name="Picture 2" descr="File:Kiratarjuniya.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524000"/>
            <a:ext cx="31908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466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1.12.22</a:t>
            </a:r>
            <a:endParaRPr lang="en-US" dirty="0"/>
          </a:p>
        </p:txBody>
      </p:sp>
      <p:sp>
        <p:nvSpPr>
          <p:cNvPr id="3" name="Content Placeholder 2"/>
          <p:cNvSpPr>
            <a:spLocks noGrp="1"/>
          </p:cNvSpPr>
          <p:nvPr>
            <p:ph idx="1"/>
          </p:nvPr>
        </p:nvSpPr>
        <p:spPr/>
        <p:txBody>
          <a:bodyPr>
            <a:normAutofit/>
          </a:bodyPr>
          <a:lstStyle/>
          <a:p>
            <a:pPr marL="0" indent="0" algn="ctr">
              <a:spcBef>
                <a:spcPts val="0"/>
              </a:spcBef>
              <a:buNone/>
            </a:pPr>
            <a:r>
              <a:rPr lang="vi-VN" dirty="0"/>
              <a:t>mṛgendra iva vikrānto</a:t>
            </a:r>
          </a:p>
          <a:p>
            <a:pPr marL="0" indent="0" algn="ctr">
              <a:spcBef>
                <a:spcPts val="0"/>
              </a:spcBef>
              <a:buNone/>
            </a:pPr>
            <a:r>
              <a:rPr lang="vi-VN" dirty="0"/>
              <a:t>niṣevyo himavān iva</a:t>
            </a:r>
          </a:p>
          <a:p>
            <a:pPr marL="0" indent="0" algn="ctr">
              <a:spcBef>
                <a:spcPts val="0"/>
              </a:spcBef>
              <a:buNone/>
            </a:pPr>
            <a:r>
              <a:rPr lang="vi-VN" dirty="0"/>
              <a:t>titikṣur vasudhevāsau</a:t>
            </a:r>
          </a:p>
          <a:p>
            <a:pPr marL="0" indent="0" algn="ctr">
              <a:spcBef>
                <a:spcPts val="0"/>
              </a:spcBef>
              <a:buNone/>
            </a:pPr>
            <a:r>
              <a:rPr lang="vi-VN" dirty="0"/>
              <a:t>sahiṣṇuḥ pitarāv iva</a:t>
            </a:r>
          </a:p>
          <a:p>
            <a:pPr algn="ctr"/>
            <a:endParaRPr lang="en-US" dirty="0" smtClean="0"/>
          </a:p>
          <a:p>
            <a:pPr marL="0" indent="0" algn="ctr">
              <a:buNone/>
            </a:pPr>
            <a:r>
              <a:rPr lang="en-US" sz="2800" u="sng" dirty="0" smtClean="0"/>
              <a:t>Translation</a:t>
            </a:r>
          </a:p>
          <a:p>
            <a:pPr marL="0" indent="0" algn="ctr">
              <a:buNone/>
            </a:pPr>
            <a:r>
              <a:rPr lang="en-US" dirty="0" smtClean="0"/>
              <a:t>This child will be as strong as a lion, and as worthy a shelter as the Himalaya Mountains. He will be forbearing like the earth, and as tolerant as his parents.</a:t>
            </a:r>
            <a:endParaRPr lang="en-US" dirty="0"/>
          </a:p>
        </p:txBody>
      </p:sp>
    </p:spTree>
    <p:extLst>
      <p:ext uri="{BB962C8B-B14F-4D97-AF65-F5344CB8AC3E}">
        <p14:creationId xmlns:p14="http://schemas.microsoft.com/office/powerpoint/2010/main" val="2342276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normAutofit fontScale="85000" lnSpcReduction="20000"/>
          </a:bodyPr>
          <a:lstStyle/>
          <a:p>
            <a:r>
              <a:rPr lang="en-US" dirty="0" smtClean="0"/>
              <a:t>This verse is mainly talking about the Qualities that we should want to please </a:t>
            </a:r>
            <a:r>
              <a:rPr lang="vi-VN" dirty="0" smtClean="0"/>
              <a:t>Kṛṣṇa</a:t>
            </a:r>
            <a:endParaRPr lang="en-US" dirty="0" smtClean="0"/>
          </a:p>
          <a:p>
            <a:pPr marL="640080" lvl="2">
              <a:spcBef>
                <a:spcPts val="600"/>
              </a:spcBef>
              <a:buClr>
                <a:schemeClr val="accent2"/>
              </a:buClr>
            </a:pPr>
            <a:r>
              <a:rPr lang="en-US" sz="2400" dirty="0">
                <a:solidFill>
                  <a:schemeClr val="tx2"/>
                </a:solidFill>
              </a:rPr>
              <a:t>Serving </a:t>
            </a:r>
            <a:r>
              <a:rPr lang="vi-VN" sz="2400" dirty="0">
                <a:solidFill>
                  <a:schemeClr val="tx2"/>
                </a:solidFill>
              </a:rPr>
              <a:t>Kṛṣṇa</a:t>
            </a:r>
            <a:r>
              <a:rPr lang="en-US" sz="2400" dirty="0">
                <a:solidFill>
                  <a:schemeClr val="tx2"/>
                </a:solidFill>
              </a:rPr>
              <a:t>, the devotee becomes decorated by Qualities. Qualities please </a:t>
            </a:r>
            <a:r>
              <a:rPr lang="vi-VN" sz="2400" dirty="0">
                <a:solidFill>
                  <a:schemeClr val="tx2"/>
                </a:solidFill>
              </a:rPr>
              <a:t>Kṛṣṇa</a:t>
            </a:r>
            <a:r>
              <a:rPr lang="en-US" sz="2400" dirty="0">
                <a:solidFill>
                  <a:schemeClr val="tx2"/>
                </a:solidFill>
              </a:rPr>
              <a:t>, hence the devotee becomes more dear to </a:t>
            </a:r>
            <a:r>
              <a:rPr lang="vi-VN" sz="2400" dirty="0">
                <a:solidFill>
                  <a:schemeClr val="tx2"/>
                </a:solidFill>
              </a:rPr>
              <a:t>Kṛṣṇa</a:t>
            </a:r>
            <a:r>
              <a:rPr lang="en-US" sz="2400" dirty="0">
                <a:solidFill>
                  <a:schemeClr val="tx2"/>
                </a:solidFill>
              </a:rPr>
              <a:t> and he decorates them further with more qualities and so on…Devotee is serving, serving, serving….</a:t>
            </a:r>
            <a:r>
              <a:rPr lang="vi-VN" sz="2400" dirty="0">
                <a:solidFill>
                  <a:schemeClr val="tx2"/>
                </a:solidFill>
              </a:rPr>
              <a:t>Kṛṣṇa</a:t>
            </a:r>
            <a:r>
              <a:rPr lang="en-US" sz="2400" dirty="0">
                <a:solidFill>
                  <a:schemeClr val="tx2"/>
                </a:solidFill>
              </a:rPr>
              <a:t> is decorating, decorating, decorating…</a:t>
            </a:r>
          </a:p>
          <a:p>
            <a:r>
              <a:rPr lang="en-US" dirty="0" smtClean="0"/>
              <a:t>Lamb at Home and Lion in the Chase (</a:t>
            </a:r>
            <a:r>
              <a:rPr lang="en-US" dirty="0" smtClean="0">
                <a:solidFill>
                  <a:schemeClr val="accent2">
                    <a:lumMod val="75000"/>
                  </a:schemeClr>
                </a:solidFill>
              </a:rPr>
              <a:t>Soft and Strong at the same time</a:t>
            </a:r>
            <a:r>
              <a:rPr lang="en-US" dirty="0" smtClean="0"/>
              <a:t>)</a:t>
            </a:r>
          </a:p>
          <a:p>
            <a:pPr lvl="1"/>
            <a:r>
              <a:rPr lang="en-US" dirty="0" err="1" smtClean="0"/>
              <a:t>Srila</a:t>
            </a:r>
            <a:r>
              <a:rPr lang="en-US" dirty="0" smtClean="0"/>
              <a:t> </a:t>
            </a:r>
            <a:r>
              <a:rPr lang="en-US" dirty="0" err="1" smtClean="0"/>
              <a:t>Prabhupada</a:t>
            </a:r>
            <a:r>
              <a:rPr lang="en-US" dirty="0" smtClean="0"/>
              <a:t> is expanding on this: </a:t>
            </a:r>
            <a:r>
              <a:rPr lang="en-US" dirty="0" smtClean="0"/>
              <a:t>Leader is o</a:t>
            </a:r>
            <a:r>
              <a:rPr lang="en-US" dirty="0" smtClean="0"/>
              <a:t>ne </a:t>
            </a:r>
            <a:r>
              <a:rPr lang="en-US" dirty="0" smtClean="0"/>
              <a:t>who gives protection to those who have surrendered </a:t>
            </a:r>
          </a:p>
          <a:p>
            <a:pPr lvl="2"/>
            <a:r>
              <a:rPr lang="en-US" dirty="0" err="1" smtClean="0"/>
              <a:t>Eg</a:t>
            </a:r>
            <a:r>
              <a:rPr lang="en-US" dirty="0" smtClean="0"/>
              <a:t>: </a:t>
            </a:r>
            <a:r>
              <a:rPr lang="en-US" dirty="0" err="1" smtClean="0"/>
              <a:t>Arjuna</a:t>
            </a:r>
            <a:r>
              <a:rPr lang="en-US" dirty="0" smtClean="0"/>
              <a:t> protecting </a:t>
            </a:r>
            <a:r>
              <a:rPr lang="en-US" dirty="0" err="1" smtClean="0"/>
              <a:t>Mayadanava</a:t>
            </a:r>
            <a:r>
              <a:rPr lang="en-US" dirty="0" smtClean="0"/>
              <a:t>, Personality of Kali, </a:t>
            </a:r>
            <a:r>
              <a:rPr lang="en-US" dirty="0" err="1" smtClean="0"/>
              <a:t>Jagai</a:t>
            </a:r>
            <a:r>
              <a:rPr lang="en-US" dirty="0" smtClean="0"/>
              <a:t> and </a:t>
            </a:r>
            <a:r>
              <a:rPr lang="en-US" dirty="0" err="1" smtClean="0"/>
              <a:t>Madhai</a:t>
            </a:r>
            <a:r>
              <a:rPr lang="en-US" dirty="0" smtClean="0"/>
              <a:t> who had offended Lord </a:t>
            </a:r>
            <a:r>
              <a:rPr lang="en-US" dirty="0" err="1" smtClean="0"/>
              <a:t>Nithyananda</a:t>
            </a:r>
            <a:endParaRPr lang="en-US" dirty="0"/>
          </a:p>
          <a:p>
            <a:pPr lvl="1"/>
            <a:r>
              <a:rPr lang="en-US" dirty="0" smtClean="0"/>
              <a:t>Suppose </a:t>
            </a:r>
            <a:r>
              <a:rPr lang="en-US" dirty="0" smtClean="0"/>
              <a:t>one is </a:t>
            </a:r>
            <a:r>
              <a:rPr lang="en-US" dirty="0" err="1" smtClean="0"/>
              <a:t>enemical</a:t>
            </a:r>
            <a:r>
              <a:rPr lang="en-US" dirty="0" smtClean="0"/>
              <a:t> towards </a:t>
            </a:r>
            <a:r>
              <a:rPr lang="vi-VN" dirty="0" smtClean="0"/>
              <a:t>Kṛṣṇa</a:t>
            </a:r>
            <a:r>
              <a:rPr lang="en-US" dirty="0" smtClean="0"/>
              <a:t> or </a:t>
            </a:r>
            <a:r>
              <a:rPr lang="vi-VN" dirty="0" smtClean="0"/>
              <a:t>Kṛṣṇa</a:t>
            </a:r>
            <a:r>
              <a:rPr lang="en-US" dirty="0" smtClean="0"/>
              <a:t>’s devotees – </a:t>
            </a:r>
            <a:r>
              <a:rPr lang="vi-VN" dirty="0">
                <a:solidFill>
                  <a:schemeClr val="tx1"/>
                </a:solidFill>
              </a:rPr>
              <a:t>mṛgendra iva </a:t>
            </a:r>
            <a:r>
              <a:rPr lang="vi-VN" dirty="0" smtClean="0">
                <a:solidFill>
                  <a:schemeClr val="tx1"/>
                </a:solidFill>
              </a:rPr>
              <a:t>vikrānto</a:t>
            </a:r>
            <a:r>
              <a:rPr lang="en-US" dirty="0" smtClean="0">
                <a:solidFill>
                  <a:schemeClr val="tx1"/>
                </a:solidFill>
              </a:rPr>
              <a:t> – </a:t>
            </a:r>
            <a:r>
              <a:rPr lang="en-US" dirty="0"/>
              <a:t>Quality of being capable of great prowess to establish the well being of those who have taken </a:t>
            </a:r>
            <a:r>
              <a:rPr lang="en-US" dirty="0" smtClean="0"/>
              <a:t>shelter</a:t>
            </a:r>
            <a:endParaRPr lang="en-US" dirty="0"/>
          </a:p>
          <a:p>
            <a:pPr lvl="1"/>
            <a:endParaRPr lang="en-US" dirty="0" smtClean="0"/>
          </a:p>
          <a:p>
            <a:pPr lvl="2"/>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SB1.12.22 – Qualities that we should want to please </a:t>
            </a:r>
            <a:r>
              <a:rPr lang="vi-VN" dirty="0" smtClean="0"/>
              <a:t>Kṛṣṇa</a:t>
            </a:r>
            <a:endParaRPr lang="en-US" dirty="0"/>
          </a:p>
        </p:txBody>
      </p:sp>
    </p:spTree>
    <p:extLst>
      <p:ext uri="{BB962C8B-B14F-4D97-AF65-F5344CB8AC3E}">
        <p14:creationId xmlns:p14="http://schemas.microsoft.com/office/powerpoint/2010/main" val="608464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Capable of giving shelter to </a:t>
            </a:r>
            <a:r>
              <a:rPr lang="en-US" dirty="0" smtClean="0"/>
              <a:t>anyone: Munificent (Like Himalayas)</a:t>
            </a:r>
            <a:endParaRPr lang="en-US" dirty="0"/>
          </a:p>
          <a:p>
            <a:pPr lvl="1"/>
            <a:r>
              <a:rPr lang="en-US" dirty="0" smtClean="0"/>
              <a:t>Materialist</a:t>
            </a:r>
            <a:endParaRPr lang="en-US" dirty="0"/>
          </a:p>
          <a:p>
            <a:pPr lvl="2"/>
            <a:r>
              <a:rPr lang="en-US" dirty="0" smtClean="0"/>
              <a:t>Minerals, Valuable things </a:t>
            </a:r>
            <a:r>
              <a:rPr lang="en-US" dirty="0" err="1" smtClean="0"/>
              <a:t>etc</a:t>
            </a:r>
            <a:endParaRPr lang="en-US" dirty="0"/>
          </a:p>
          <a:p>
            <a:pPr lvl="1"/>
            <a:r>
              <a:rPr lang="en-US" dirty="0"/>
              <a:t>Spiritualist</a:t>
            </a:r>
          </a:p>
          <a:p>
            <a:pPr lvl="2"/>
            <a:r>
              <a:rPr lang="en-US" dirty="0"/>
              <a:t>Caves to live in and do </a:t>
            </a:r>
            <a:r>
              <a:rPr lang="en-US" dirty="0" err="1" smtClean="0"/>
              <a:t>Tapasya</a:t>
            </a:r>
            <a:r>
              <a:rPr lang="en-US" dirty="0" smtClean="0"/>
              <a:t>, Medicines for Health, Water to drink </a:t>
            </a:r>
            <a:r>
              <a:rPr lang="en-US" dirty="0" err="1" smtClean="0"/>
              <a:t>etc</a:t>
            </a:r>
            <a:endParaRPr lang="en-US" dirty="0" smtClean="0"/>
          </a:p>
          <a:p>
            <a:r>
              <a:rPr lang="en-US" dirty="0" smtClean="0"/>
              <a:t>As practicing </a:t>
            </a:r>
            <a:r>
              <a:rPr lang="en-US" dirty="0" smtClean="0"/>
              <a:t>Devotees </a:t>
            </a:r>
            <a:r>
              <a:rPr lang="en-US" smtClean="0"/>
              <a:t>for us, Holy </a:t>
            </a:r>
            <a:r>
              <a:rPr lang="en-US" dirty="0" smtClean="0"/>
              <a:t>Name is the Shelter</a:t>
            </a:r>
          </a:p>
          <a:p>
            <a:pPr lvl="1"/>
            <a:r>
              <a:rPr lang="en-US" dirty="0" smtClean="0"/>
              <a:t>Holy Name – which can give shelter to anyone (like a Touchstone)</a:t>
            </a:r>
          </a:p>
          <a:p>
            <a:pPr lvl="2"/>
            <a:r>
              <a:rPr lang="en-US" dirty="0" smtClean="0"/>
              <a:t>Holy Name is Krishna and supplies everything for everyone</a:t>
            </a:r>
          </a:p>
          <a:p>
            <a:pPr lvl="3"/>
            <a:r>
              <a:rPr lang="en-US" dirty="0" smtClean="0"/>
              <a:t>For Materialist the Holy name can supply Dharma, </a:t>
            </a:r>
            <a:r>
              <a:rPr lang="en-US" dirty="0" err="1" smtClean="0"/>
              <a:t>Artha</a:t>
            </a:r>
            <a:r>
              <a:rPr lang="en-US" dirty="0" smtClean="0"/>
              <a:t>, Kama and Moksha</a:t>
            </a:r>
          </a:p>
          <a:p>
            <a:pPr lvl="3"/>
            <a:r>
              <a:rPr lang="en-US" dirty="0" smtClean="0"/>
              <a:t>For Impersonalist, the Holy name can supply liberation</a:t>
            </a:r>
          </a:p>
          <a:p>
            <a:pPr lvl="3"/>
            <a:r>
              <a:rPr lang="en-US" dirty="0" smtClean="0"/>
              <a:t>For Pure Devotee, the Holy name can supply Love of God</a:t>
            </a:r>
          </a:p>
          <a:p>
            <a:pPr lvl="2"/>
            <a:endParaRPr lang="en-US" dirty="0" smtClean="0"/>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dirty="0"/>
              <a:t>SB1.12.22 – Qualities that we should want to please </a:t>
            </a:r>
            <a:r>
              <a:rPr lang="vi-VN" dirty="0" smtClean="0"/>
              <a:t>Kṛṣṇa</a:t>
            </a:r>
            <a:r>
              <a:rPr lang="en-US" dirty="0" smtClean="0"/>
              <a:t> </a:t>
            </a:r>
            <a:r>
              <a:rPr lang="en-US" dirty="0" err="1" smtClean="0"/>
              <a:t>contd</a:t>
            </a:r>
            <a:r>
              <a:rPr lang="en-US" dirty="0" smtClean="0"/>
              <a:t>…</a:t>
            </a:r>
            <a:endParaRPr lang="en-US" dirty="0"/>
          </a:p>
        </p:txBody>
      </p:sp>
    </p:spTree>
    <p:extLst>
      <p:ext uri="{BB962C8B-B14F-4D97-AF65-F5344CB8AC3E}">
        <p14:creationId xmlns:p14="http://schemas.microsoft.com/office/powerpoint/2010/main" val="2532559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vi-VN" dirty="0"/>
              <a:t>titikṣuḥ </a:t>
            </a:r>
            <a:r>
              <a:rPr lang="en-US" dirty="0" smtClean="0">
                <a:sym typeface="Wingdings" pitchFamily="2" charset="2"/>
              </a:rPr>
              <a:t> </a:t>
            </a:r>
            <a:r>
              <a:rPr lang="en-US" dirty="0" smtClean="0"/>
              <a:t>Forbearance</a:t>
            </a:r>
          </a:p>
          <a:p>
            <a:pPr lvl="1"/>
            <a:r>
              <a:rPr lang="en-US" dirty="0" smtClean="0"/>
              <a:t>Earth remains unmoved even when there are so many disturbances</a:t>
            </a:r>
          </a:p>
          <a:p>
            <a:pPr lvl="1"/>
            <a:r>
              <a:rPr lang="en-US" dirty="0" smtClean="0"/>
              <a:t>Similarly we need to be unmoved – like inner strength</a:t>
            </a:r>
          </a:p>
          <a:p>
            <a:pPr lvl="1"/>
            <a:r>
              <a:rPr lang="en-US" dirty="0" smtClean="0"/>
              <a:t>A Leader needs to have this Quality</a:t>
            </a:r>
          </a:p>
          <a:p>
            <a:r>
              <a:rPr lang="vi-VN" dirty="0" smtClean="0"/>
              <a:t>sahiṣṇuḥ </a:t>
            </a:r>
            <a:r>
              <a:rPr lang="en-US" dirty="0" smtClean="0"/>
              <a:t> </a:t>
            </a:r>
            <a:r>
              <a:rPr lang="en-US" dirty="0" smtClean="0">
                <a:sym typeface="Wingdings" pitchFamily="2" charset="2"/>
              </a:rPr>
              <a:t> </a:t>
            </a:r>
            <a:r>
              <a:rPr lang="en-US" dirty="0" smtClean="0"/>
              <a:t>Tolerance</a:t>
            </a:r>
          </a:p>
          <a:p>
            <a:pPr lvl="1"/>
            <a:r>
              <a:rPr lang="en-US" dirty="0" smtClean="0"/>
              <a:t>More specifically about the mind</a:t>
            </a:r>
          </a:p>
          <a:p>
            <a:pPr lvl="1"/>
            <a:r>
              <a:rPr lang="en-US" dirty="0" smtClean="0"/>
              <a:t>Tolerate Duality for a higher purpose</a:t>
            </a:r>
          </a:p>
          <a:p>
            <a:pPr lvl="2"/>
            <a:endParaRPr lang="en-US" dirty="0" smtClean="0"/>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dirty="0"/>
              <a:t>SB1.12.22 – Qualities that we should want to please </a:t>
            </a:r>
            <a:r>
              <a:rPr lang="vi-VN" dirty="0" smtClean="0"/>
              <a:t>Kṛṣṇa</a:t>
            </a:r>
            <a:r>
              <a:rPr lang="en-US" dirty="0" smtClean="0"/>
              <a:t> </a:t>
            </a:r>
            <a:r>
              <a:rPr lang="en-US" dirty="0" err="1" smtClean="0"/>
              <a:t>contd</a:t>
            </a:r>
            <a:r>
              <a:rPr lang="en-US" dirty="0" smtClean="0"/>
              <a:t>…</a:t>
            </a:r>
            <a:endParaRPr lang="en-US" dirty="0"/>
          </a:p>
        </p:txBody>
      </p:sp>
    </p:spTree>
    <p:extLst>
      <p:ext uri="{BB962C8B-B14F-4D97-AF65-F5344CB8AC3E}">
        <p14:creationId xmlns:p14="http://schemas.microsoft.com/office/powerpoint/2010/main" val="3404334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1.12.23</a:t>
            </a:r>
            <a:endParaRPr lang="en-US" dirty="0"/>
          </a:p>
        </p:txBody>
      </p:sp>
      <p:sp>
        <p:nvSpPr>
          <p:cNvPr id="3" name="Content Placeholder 2"/>
          <p:cNvSpPr>
            <a:spLocks noGrp="1"/>
          </p:cNvSpPr>
          <p:nvPr>
            <p:ph idx="1"/>
          </p:nvPr>
        </p:nvSpPr>
        <p:spPr/>
        <p:txBody>
          <a:bodyPr>
            <a:normAutofit fontScale="92500"/>
          </a:bodyPr>
          <a:lstStyle/>
          <a:p>
            <a:pPr marL="0" indent="0" algn="ctr">
              <a:spcBef>
                <a:spcPts val="0"/>
              </a:spcBef>
              <a:buNone/>
            </a:pPr>
            <a:r>
              <a:rPr lang="vi-VN" dirty="0"/>
              <a:t>pitāmaha-samaḥ sāmye</a:t>
            </a:r>
          </a:p>
          <a:p>
            <a:pPr marL="0" indent="0" algn="ctr">
              <a:spcBef>
                <a:spcPts val="0"/>
              </a:spcBef>
              <a:buNone/>
            </a:pPr>
            <a:r>
              <a:rPr lang="vi-VN" dirty="0" smtClean="0"/>
              <a:t>prasāde </a:t>
            </a:r>
            <a:r>
              <a:rPr lang="vi-VN" dirty="0"/>
              <a:t>giriśopamaḥ</a:t>
            </a:r>
          </a:p>
          <a:p>
            <a:pPr marL="0" indent="0" algn="ctr">
              <a:spcBef>
                <a:spcPts val="0"/>
              </a:spcBef>
              <a:buNone/>
            </a:pPr>
            <a:r>
              <a:rPr lang="vi-VN" dirty="0" smtClean="0"/>
              <a:t>āśrayaḥ </a:t>
            </a:r>
            <a:r>
              <a:rPr lang="vi-VN" dirty="0"/>
              <a:t>sarva-bhūtānāḿ</a:t>
            </a:r>
          </a:p>
          <a:p>
            <a:pPr marL="0" indent="0" algn="ctr">
              <a:spcBef>
                <a:spcPts val="0"/>
              </a:spcBef>
              <a:buNone/>
            </a:pPr>
            <a:r>
              <a:rPr lang="vi-VN" dirty="0" smtClean="0"/>
              <a:t>yathā </a:t>
            </a:r>
            <a:r>
              <a:rPr lang="vi-VN" dirty="0"/>
              <a:t>devo ramāśrayaḥ</a:t>
            </a:r>
          </a:p>
          <a:p>
            <a:pPr algn="ctr"/>
            <a:endParaRPr lang="en-US" dirty="0" smtClean="0"/>
          </a:p>
          <a:p>
            <a:pPr marL="0" indent="0" algn="ctr">
              <a:buNone/>
            </a:pPr>
            <a:r>
              <a:rPr lang="en-US" u="sng" dirty="0" smtClean="0"/>
              <a:t>Translation</a:t>
            </a:r>
          </a:p>
          <a:p>
            <a:pPr marL="0" indent="0" algn="ctr">
              <a:buNone/>
            </a:pPr>
            <a:r>
              <a:rPr lang="en-US" dirty="0"/>
              <a:t>This child will be like his grandfather </a:t>
            </a:r>
            <a:r>
              <a:rPr lang="en-US" dirty="0" err="1"/>
              <a:t>Yudhiṣṭhira</a:t>
            </a:r>
            <a:r>
              <a:rPr lang="en-US" dirty="0"/>
              <a:t> or </a:t>
            </a:r>
            <a:r>
              <a:rPr lang="en-US" dirty="0" err="1"/>
              <a:t>Brahmā</a:t>
            </a:r>
            <a:r>
              <a:rPr lang="en-US" dirty="0"/>
              <a:t> in equanimity of mind. He will be munificent like the </a:t>
            </a:r>
            <a:r>
              <a:rPr lang="en-US" dirty="0" smtClean="0"/>
              <a:t>Lord </a:t>
            </a:r>
            <a:r>
              <a:rPr lang="en-US" dirty="0"/>
              <a:t>of the </a:t>
            </a:r>
            <a:r>
              <a:rPr lang="en-US" dirty="0" err="1"/>
              <a:t>Kailāsa</a:t>
            </a:r>
            <a:r>
              <a:rPr lang="en-US" dirty="0"/>
              <a:t> Hill, </a:t>
            </a:r>
            <a:r>
              <a:rPr lang="en-US" dirty="0" err="1"/>
              <a:t>Śiva</a:t>
            </a:r>
            <a:r>
              <a:rPr lang="en-US" dirty="0"/>
              <a:t>. And he will be the resort of everyone, like the Supreme Personality of Godhead </a:t>
            </a:r>
            <a:r>
              <a:rPr lang="en-US" dirty="0" err="1"/>
              <a:t>Nārāyaṇa</a:t>
            </a:r>
            <a:r>
              <a:rPr lang="en-US" dirty="0"/>
              <a:t>, who is even the shelter of the goddess of fortune.</a:t>
            </a:r>
          </a:p>
        </p:txBody>
      </p:sp>
    </p:spTree>
    <p:extLst>
      <p:ext uri="{BB962C8B-B14F-4D97-AF65-F5344CB8AC3E}">
        <p14:creationId xmlns:p14="http://schemas.microsoft.com/office/powerpoint/2010/main" val="591161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Equanimity (</a:t>
            </a:r>
            <a:r>
              <a:rPr lang="vi-VN" dirty="0" smtClean="0"/>
              <a:t>samaḥ</a:t>
            </a:r>
            <a:r>
              <a:rPr lang="en-US" dirty="0" smtClean="0"/>
              <a:t>)</a:t>
            </a:r>
          </a:p>
          <a:p>
            <a:pPr lvl="1"/>
            <a:r>
              <a:rPr lang="en-US" dirty="0" smtClean="0"/>
              <a:t>Quality of a Brahman – Being Equal Minded (not affected by Duality)</a:t>
            </a:r>
          </a:p>
          <a:p>
            <a:pPr lvl="1"/>
            <a:r>
              <a:rPr lang="en-US" dirty="0" smtClean="0"/>
              <a:t>Happens when there is shelter – at the soul level we have taken shelter of </a:t>
            </a:r>
            <a:r>
              <a:rPr lang="vi-VN" dirty="0" smtClean="0"/>
              <a:t>Kṛṣṇa</a:t>
            </a:r>
            <a:endParaRPr lang="en-US" dirty="0" smtClean="0"/>
          </a:p>
          <a:p>
            <a:pPr lvl="1"/>
            <a:r>
              <a:rPr lang="en-US" dirty="0" smtClean="0"/>
              <a:t>Lord Shiva is describing the Quality of King </a:t>
            </a:r>
            <a:r>
              <a:rPr lang="en-US" dirty="0" err="1" smtClean="0"/>
              <a:t>Citraketu</a:t>
            </a:r>
            <a:r>
              <a:rPr lang="en-US" dirty="0"/>
              <a:t> (SB </a:t>
            </a:r>
            <a:r>
              <a:rPr lang="en-US" dirty="0" smtClean="0"/>
              <a:t>6.17.28)</a:t>
            </a:r>
          </a:p>
          <a:p>
            <a:pPr marL="0" indent="0" algn="ctr">
              <a:spcBef>
                <a:spcPts val="0"/>
              </a:spcBef>
              <a:buNone/>
            </a:pPr>
            <a:r>
              <a:rPr lang="vi-VN" sz="2000" dirty="0"/>
              <a:t>nārāyaṇa-parāḥ </a:t>
            </a:r>
            <a:r>
              <a:rPr lang="vi-VN" sz="2000" dirty="0" smtClean="0"/>
              <a:t>sarve</a:t>
            </a:r>
            <a:endParaRPr lang="vi-VN" sz="2000" dirty="0"/>
          </a:p>
          <a:p>
            <a:pPr marL="0" indent="0" algn="ctr">
              <a:spcBef>
                <a:spcPts val="0"/>
              </a:spcBef>
              <a:buNone/>
            </a:pPr>
            <a:r>
              <a:rPr lang="vi-VN" sz="2000" dirty="0"/>
              <a:t>na kutaścana </a:t>
            </a:r>
            <a:r>
              <a:rPr lang="vi-VN" sz="2000" dirty="0" smtClean="0"/>
              <a:t>bibhyati</a:t>
            </a:r>
            <a:endParaRPr lang="vi-VN" sz="2000" dirty="0"/>
          </a:p>
          <a:p>
            <a:pPr marL="0" indent="0" algn="ctr">
              <a:spcBef>
                <a:spcPts val="0"/>
              </a:spcBef>
              <a:buNone/>
            </a:pPr>
            <a:r>
              <a:rPr lang="vi-VN" sz="2000" dirty="0" smtClean="0"/>
              <a:t>svargāpavarga-narakeṣv</a:t>
            </a:r>
            <a:endParaRPr lang="vi-VN" sz="2000" dirty="0"/>
          </a:p>
          <a:p>
            <a:pPr marL="0" indent="0" algn="ctr">
              <a:spcBef>
                <a:spcPts val="0"/>
              </a:spcBef>
              <a:buNone/>
            </a:pPr>
            <a:r>
              <a:rPr lang="vi-VN" sz="2000" dirty="0"/>
              <a:t>api </a:t>
            </a:r>
            <a:r>
              <a:rPr lang="vi-VN" sz="2000" dirty="0" smtClean="0"/>
              <a:t>tulyārtha-darśinaḥ</a:t>
            </a:r>
            <a:endParaRPr lang="vi-VN" sz="2000" dirty="0"/>
          </a:p>
          <a:p>
            <a:pPr marL="0" indent="0" algn="ctr">
              <a:buNone/>
            </a:pPr>
            <a:r>
              <a:rPr lang="en-US" sz="1600" dirty="0"/>
              <a:t>Devotees solely engaged in the devotional service of the Supreme Personality of Godhead, </a:t>
            </a:r>
            <a:r>
              <a:rPr lang="en-US" sz="1600" dirty="0" err="1"/>
              <a:t>Nārāyaṇa</a:t>
            </a:r>
            <a:r>
              <a:rPr lang="en-US" sz="1600" dirty="0"/>
              <a:t>, never fear any condition of life. For them the heavenly planets, liberation and the hellish planets are all the same, for such devotees are interested only in the service of the Lord</a:t>
            </a:r>
            <a:r>
              <a:rPr lang="en-US" sz="1600" dirty="0" smtClean="0"/>
              <a:t>.</a:t>
            </a:r>
          </a:p>
          <a:p>
            <a:pPr lvl="1"/>
            <a:r>
              <a:rPr lang="en-US" dirty="0" smtClean="0"/>
              <a:t>Examples: </a:t>
            </a:r>
            <a:r>
              <a:rPr lang="vi-VN" dirty="0" smtClean="0"/>
              <a:t>Yudhiṣṭhira</a:t>
            </a:r>
            <a:r>
              <a:rPr lang="en-US" dirty="0" smtClean="0"/>
              <a:t> </a:t>
            </a:r>
            <a:r>
              <a:rPr lang="en-US" dirty="0" err="1" smtClean="0"/>
              <a:t>Maharaj</a:t>
            </a:r>
            <a:r>
              <a:rPr lang="en-US" dirty="0"/>
              <a:t>, </a:t>
            </a:r>
            <a:r>
              <a:rPr lang="en-US" dirty="0" smtClean="0"/>
              <a:t>Lord </a:t>
            </a:r>
            <a:r>
              <a:rPr lang="en-US" dirty="0" err="1" smtClean="0"/>
              <a:t>Brahmā</a:t>
            </a:r>
            <a:r>
              <a:rPr lang="en-US" dirty="0" smtClean="0"/>
              <a:t> </a:t>
            </a:r>
            <a:endParaRPr lang="en-US" dirty="0"/>
          </a:p>
          <a:p>
            <a:pPr marL="0" indent="0" algn="ctr">
              <a:buNone/>
            </a:pPr>
            <a:endParaRPr lang="en-US" sz="1600" dirty="0" smtClean="0"/>
          </a:p>
          <a:p>
            <a:pPr marL="0" indent="0" algn="ctr">
              <a:buNone/>
            </a:pPr>
            <a:endParaRPr lang="en-US" sz="1600" dirty="0"/>
          </a:p>
        </p:txBody>
      </p:sp>
      <p:sp>
        <p:nvSpPr>
          <p:cNvPr id="3" name="Title 2"/>
          <p:cNvSpPr>
            <a:spLocks noGrp="1"/>
          </p:cNvSpPr>
          <p:nvPr>
            <p:ph type="title"/>
          </p:nvPr>
        </p:nvSpPr>
        <p:spPr/>
        <p:txBody>
          <a:bodyPr>
            <a:normAutofit fontScale="90000"/>
          </a:bodyPr>
          <a:lstStyle/>
          <a:p>
            <a:r>
              <a:rPr lang="en-US" dirty="0" smtClean="0"/>
              <a:t>SB1.12.23 - Equanimity</a:t>
            </a:r>
            <a:br>
              <a:rPr lang="en-US" dirty="0" smtClean="0"/>
            </a:br>
            <a:r>
              <a:rPr lang="en-US" dirty="0" smtClean="0"/>
              <a:t>Important Points from the purport</a:t>
            </a:r>
            <a:endParaRPr lang="en-US" dirty="0"/>
          </a:p>
        </p:txBody>
      </p:sp>
    </p:spTree>
    <p:extLst>
      <p:ext uri="{BB962C8B-B14F-4D97-AF65-F5344CB8AC3E}">
        <p14:creationId xmlns:p14="http://schemas.microsoft.com/office/powerpoint/2010/main" val="2977061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Munificent (</a:t>
            </a:r>
            <a:r>
              <a:rPr lang="vi-VN" dirty="0" smtClean="0"/>
              <a:t>prasāde</a:t>
            </a:r>
            <a:r>
              <a:rPr lang="en-US" dirty="0" smtClean="0"/>
              <a:t>) – Merciful/Charitable</a:t>
            </a:r>
          </a:p>
          <a:p>
            <a:pPr lvl="1"/>
            <a:r>
              <a:rPr lang="en-US" dirty="0" err="1" smtClean="0"/>
              <a:t>Eg</a:t>
            </a:r>
            <a:r>
              <a:rPr lang="en-US" dirty="0" smtClean="0"/>
              <a:t>: Lord Shiva awarding the benediction to </a:t>
            </a:r>
            <a:r>
              <a:rPr lang="vi-VN" dirty="0" smtClean="0"/>
              <a:t>Rāvaṇa</a:t>
            </a:r>
            <a:r>
              <a:rPr lang="en-US" dirty="0" smtClean="0"/>
              <a:t>, </a:t>
            </a:r>
            <a:r>
              <a:rPr lang="vi-VN" dirty="0" smtClean="0"/>
              <a:t>Vṛkāsura</a:t>
            </a:r>
            <a:endParaRPr lang="en-US" dirty="0" smtClean="0"/>
          </a:p>
          <a:p>
            <a:r>
              <a:rPr lang="en-US" dirty="0" smtClean="0"/>
              <a:t>Resort of Everyone</a:t>
            </a:r>
          </a:p>
          <a:p>
            <a:pPr lvl="1"/>
            <a:r>
              <a:rPr lang="vi-VN" dirty="0" smtClean="0">
                <a:solidFill>
                  <a:schemeClr val="tx1"/>
                </a:solidFill>
              </a:rPr>
              <a:t>āśrayaḥ sarva-bhūtānāḿ</a:t>
            </a:r>
            <a:r>
              <a:rPr lang="en-US" dirty="0" smtClean="0">
                <a:solidFill>
                  <a:schemeClr val="tx1"/>
                </a:solidFill>
              </a:rPr>
              <a:t> - </a:t>
            </a:r>
            <a:r>
              <a:rPr lang="en-US" dirty="0"/>
              <a:t>Shelter of all Living </a:t>
            </a:r>
            <a:r>
              <a:rPr lang="en-US" dirty="0" smtClean="0"/>
              <a:t>beings</a:t>
            </a:r>
            <a:endParaRPr lang="en-US" dirty="0">
              <a:solidFill>
                <a:schemeClr val="tx1"/>
              </a:solidFill>
            </a:endParaRPr>
          </a:p>
          <a:p>
            <a:pPr lvl="1"/>
            <a:r>
              <a:rPr lang="en-US" dirty="0" smtClean="0"/>
              <a:t>Mahārāja </a:t>
            </a:r>
            <a:r>
              <a:rPr lang="vi-VN" dirty="0" smtClean="0"/>
              <a:t>Parīkṣit</a:t>
            </a:r>
            <a:r>
              <a:rPr lang="en-US" dirty="0" smtClean="0"/>
              <a:t> has taken the shelter of Lord </a:t>
            </a:r>
            <a:r>
              <a:rPr lang="vi-VN" dirty="0" smtClean="0"/>
              <a:t>Nārāyaṇa</a:t>
            </a:r>
            <a:endParaRPr lang="en-US" dirty="0" smtClean="0"/>
          </a:p>
          <a:p>
            <a:pPr lvl="1"/>
            <a:r>
              <a:rPr lang="en-US" dirty="0" smtClean="0"/>
              <a:t>Take shelter of </a:t>
            </a:r>
            <a:r>
              <a:rPr lang="en-US" dirty="0" err="1"/>
              <a:t>Viṣṇu</a:t>
            </a:r>
            <a:r>
              <a:rPr lang="en-US" dirty="0"/>
              <a:t> instead of directly seeking the protection of the goddess of fortune</a:t>
            </a:r>
          </a:p>
          <a:p>
            <a:pPr lvl="1"/>
            <a:endParaRPr lang="en-US" dirty="0" smtClean="0"/>
          </a:p>
          <a:p>
            <a:pPr marL="0" indent="0" algn="ctr">
              <a:buNone/>
            </a:pPr>
            <a:endParaRPr lang="en-US" sz="1600" dirty="0" smtClean="0"/>
          </a:p>
          <a:p>
            <a:pPr marL="0" indent="0" algn="ctr">
              <a:buNone/>
            </a:pPr>
            <a:endParaRPr lang="en-US" sz="1600" dirty="0"/>
          </a:p>
        </p:txBody>
      </p:sp>
      <p:sp>
        <p:nvSpPr>
          <p:cNvPr id="3" name="Title 2"/>
          <p:cNvSpPr>
            <a:spLocks noGrp="1"/>
          </p:cNvSpPr>
          <p:nvPr>
            <p:ph type="title"/>
          </p:nvPr>
        </p:nvSpPr>
        <p:spPr/>
        <p:txBody>
          <a:bodyPr>
            <a:normAutofit fontScale="90000"/>
          </a:bodyPr>
          <a:lstStyle/>
          <a:p>
            <a:r>
              <a:rPr lang="en-US" dirty="0" smtClean="0"/>
              <a:t>SB1.12.23 – Munificent &amp; Shelter for All</a:t>
            </a:r>
            <a:br>
              <a:rPr lang="en-US" dirty="0" smtClean="0"/>
            </a:br>
            <a:r>
              <a:rPr lang="en-US" dirty="0" smtClean="0"/>
              <a:t>Important Points from the purport</a:t>
            </a:r>
            <a:endParaRPr lang="en-US" dirty="0"/>
          </a:p>
        </p:txBody>
      </p:sp>
    </p:spTree>
    <p:extLst>
      <p:ext uri="{BB962C8B-B14F-4D97-AF65-F5344CB8AC3E}">
        <p14:creationId xmlns:p14="http://schemas.microsoft.com/office/powerpoint/2010/main" val="3486207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1.12.24</a:t>
            </a:r>
            <a:endParaRPr lang="en-US" dirty="0"/>
          </a:p>
        </p:txBody>
      </p:sp>
      <p:sp>
        <p:nvSpPr>
          <p:cNvPr id="3" name="Content Placeholder 2"/>
          <p:cNvSpPr>
            <a:spLocks noGrp="1"/>
          </p:cNvSpPr>
          <p:nvPr>
            <p:ph idx="1"/>
          </p:nvPr>
        </p:nvSpPr>
        <p:spPr/>
        <p:txBody>
          <a:bodyPr>
            <a:normAutofit/>
          </a:bodyPr>
          <a:lstStyle/>
          <a:p>
            <a:pPr marL="0" indent="0" algn="ctr">
              <a:spcBef>
                <a:spcPts val="0"/>
              </a:spcBef>
              <a:buNone/>
            </a:pPr>
            <a:r>
              <a:rPr lang="vi-VN" dirty="0"/>
              <a:t>sarva-sad-guṇa-māhātmye</a:t>
            </a:r>
          </a:p>
          <a:p>
            <a:pPr marL="0" indent="0" algn="ctr">
              <a:spcBef>
                <a:spcPts val="0"/>
              </a:spcBef>
              <a:buNone/>
            </a:pPr>
            <a:r>
              <a:rPr lang="vi-VN" dirty="0" smtClean="0"/>
              <a:t>eṣa </a:t>
            </a:r>
            <a:r>
              <a:rPr lang="vi-VN" dirty="0"/>
              <a:t>kṛṣṇam anuvrataḥ</a:t>
            </a:r>
          </a:p>
          <a:p>
            <a:pPr marL="0" indent="0" algn="ctr">
              <a:spcBef>
                <a:spcPts val="0"/>
              </a:spcBef>
              <a:buNone/>
            </a:pPr>
            <a:r>
              <a:rPr lang="vi-VN" dirty="0" smtClean="0"/>
              <a:t>rantideva </a:t>
            </a:r>
            <a:r>
              <a:rPr lang="vi-VN" dirty="0"/>
              <a:t>ivodāro</a:t>
            </a:r>
          </a:p>
          <a:p>
            <a:pPr marL="0" indent="0" algn="ctr">
              <a:spcBef>
                <a:spcPts val="0"/>
              </a:spcBef>
              <a:buNone/>
            </a:pPr>
            <a:r>
              <a:rPr lang="vi-VN" dirty="0" smtClean="0"/>
              <a:t>yayātir </a:t>
            </a:r>
            <a:r>
              <a:rPr lang="vi-VN" dirty="0"/>
              <a:t>iva dhārmikaḥ</a:t>
            </a:r>
          </a:p>
          <a:p>
            <a:pPr algn="ctr"/>
            <a:endParaRPr lang="en-US" dirty="0" smtClean="0"/>
          </a:p>
          <a:p>
            <a:pPr marL="0" indent="0" algn="ctr">
              <a:buNone/>
            </a:pPr>
            <a:r>
              <a:rPr lang="en-US" u="sng" dirty="0" smtClean="0"/>
              <a:t>Translation</a:t>
            </a:r>
          </a:p>
          <a:p>
            <a:pPr marL="0" indent="0" algn="ctr">
              <a:buNone/>
            </a:pPr>
            <a:r>
              <a:rPr lang="en-US" dirty="0"/>
              <a:t>This child will be almost as good as Lord </a:t>
            </a:r>
            <a:r>
              <a:rPr lang="en-US" dirty="0" err="1"/>
              <a:t>Śrī</a:t>
            </a:r>
            <a:r>
              <a:rPr lang="en-US" dirty="0"/>
              <a:t> </a:t>
            </a:r>
            <a:r>
              <a:rPr lang="en-US" dirty="0" err="1"/>
              <a:t>Kṛṣṇa</a:t>
            </a:r>
            <a:r>
              <a:rPr lang="en-US" dirty="0"/>
              <a:t> by following in His footsteps. In magnanimity he will become as great as King </a:t>
            </a:r>
            <a:r>
              <a:rPr lang="en-US" dirty="0" err="1"/>
              <a:t>Rantideva</a:t>
            </a:r>
            <a:r>
              <a:rPr lang="en-US" dirty="0"/>
              <a:t>. And in religion he will be like Mahārāja </a:t>
            </a:r>
            <a:r>
              <a:rPr lang="en-US" dirty="0" err="1"/>
              <a:t>Yayāti</a:t>
            </a:r>
            <a:r>
              <a:rPr lang="en-US" dirty="0"/>
              <a:t>.</a:t>
            </a:r>
          </a:p>
        </p:txBody>
      </p:sp>
    </p:spTree>
    <p:extLst>
      <p:ext uri="{BB962C8B-B14F-4D97-AF65-F5344CB8AC3E}">
        <p14:creationId xmlns:p14="http://schemas.microsoft.com/office/powerpoint/2010/main" val="1736578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vi-VN" dirty="0" smtClean="0"/>
              <a:t>sarva-sad-guṇa-māhātmye</a:t>
            </a:r>
            <a:r>
              <a:rPr lang="en-US" dirty="0"/>
              <a:t> - </a:t>
            </a:r>
            <a:r>
              <a:rPr lang="en-US" dirty="0" smtClean="0"/>
              <a:t>Glorified </a:t>
            </a:r>
            <a:r>
              <a:rPr lang="en-US" dirty="0"/>
              <a:t>by all godly </a:t>
            </a:r>
            <a:r>
              <a:rPr lang="en-US" dirty="0" smtClean="0"/>
              <a:t>attributes</a:t>
            </a:r>
          </a:p>
          <a:p>
            <a:r>
              <a:rPr lang="en-US" dirty="0" smtClean="0"/>
              <a:t>How do we acquire Godly Qualities?</a:t>
            </a:r>
          </a:p>
          <a:p>
            <a:pPr lvl="1"/>
            <a:r>
              <a:rPr lang="en-US" dirty="0" smtClean="0"/>
              <a:t>Association </a:t>
            </a:r>
            <a:r>
              <a:rPr lang="en-US" dirty="0"/>
              <a:t>is the cause of acquiring </a:t>
            </a:r>
            <a:r>
              <a:rPr lang="en-US" dirty="0" smtClean="0"/>
              <a:t>qualities</a:t>
            </a:r>
          </a:p>
          <a:p>
            <a:pPr lvl="1"/>
            <a:r>
              <a:rPr lang="en-US" dirty="0"/>
              <a:t>To follow the instructions of the Lord is to associate with the </a:t>
            </a:r>
            <a:r>
              <a:rPr lang="en-US" dirty="0" smtClean="0"/>
              <a:t>Lord</a:t>
            </a:r>
          </a:p>
          <a:p>
            <a:pPr lvl="2"/>
            <a:r>
              <a:rPr lang="en-US" dirty="0" smtClean="0"/>
              <a:t>Following </a:t>
            </a:r>
            <a:r>
              <a:rPr lang="en-US" dirty="0"/>
              <a:t>His instruction because the Lord and His instruction and the Lord and His name, fame, attributes and paraphernalia are all identical with Him, being absolute </a:t>
            </a:r>
            <a:r>
              <a:rPr lang="en-US" dirty="0" smtClean="0"/>
              <a:t>knowledge</a:t>
            </a:r>
          </a:p>
          <a:p>
            <a:pPr lvl="2"/>
            <a:r>
              <a:rPr lang="en-US" dirty="0" smtClean="0"/>
              <a:t>Achieve up-to 78%  (</a:t>
            </a:r>
            <a:r>
              <a:rPr lang="en-US" i="1" dirty="0" smtClean="0"/>
              <a:t>50 of 64</a:t>
            </a:r>
            <a:r>
              <a:rPr lang="en-US" dirty="0" smtClean="0"/>
              <a:t>)of </a:t>
            </a:r>
            <a:r>
              <a:rPr lang="en-US" dirty="0"/>
              <a:t>the godly qualities by the Lord's intimate association</a:t>
            </a:r>
            <a:endParaRPr lang="en-US" dirty="0" smtClean="0"/>
          </a:p>
          <a:p>
            <a:pPr lvl="2"/>
            <a:r>
              <a:rPr lang="en-US" dirty="0"/>
              <a:t>Mahārāja </a:t>
            </a:r>
            <a:r>
              <a:rPr lang="en-US" dirty="0" err="1"/>
              <a:t>Parīkṣit</a:t>
            </a:r>
            <a:r>
              <a:rPr lang="en-US" dirty="0"/>
              <a:t> associated with the Lord even from the womb of his mother up to the last day of his valuable life, and thus he acquired all the essential good qualities of the Lord in all perfection.</a:t>
            </a:r>
          </a:p>
          <a:p>
            <a:pPr marL="0" indent="0" algn="ctr">
              <a:buNone/>
            </a:pPr>
            <a:endParaRPr lang="en-US" sz="1600" dirty="0"/>
          </a:p>
        </p:txBody>
      </p:sp>
      <p:sp>
        <p:nvSpPr>
          <p:cNvPr id="3" name="Title 2"/>
          <p:cNvSpPr>
            <a:spLocks noGrp="1"/>
          </p:cNvSpPr>
          <p:nvPr>
            <p:ph type="title"/>
          </p:nvPr>
        </p:nvSpPr>
        <p:spPr/>
        <p:txBody>
          <a:bodyPr>
            <a:normAutofit fontScale="90000"/>
          </a:bodyPr>
          <a:lstStyle/>
          <a:p>
            <a:r>
              <a:rPr lang="en-US" dirty="0" smtClean="0"/>
              <a:t>SB1.12.24 - Important Points from the purport</a:t>
            </a:r>
            <a:endParaRPr lang="en-US" dirty="0"/>
          </a:p>
        </p:txBody>
      </p:sp>
    </p:spTree>
    <p:extLst>
      <p:ext uri="{BB962C8B-B14F-4D97-AF65-F5344CB8AC3E}">
        <p14:creationId xmlns:p14="http://schemas.microsoft.com/office/powerpoint/2010/main" val="3128882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1638"/>
            <a:ext cx="4572000" cy="578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5029200" y="685800"/>
            <a:ext cx="4038600" cy="5486400"/>
          </a:xfrm>
          <a:prstGeom prst="rect">
            <a:avLst/>
          </a:prstGeom>
          <a:noFill/>
          <a:ln>
            <a:noFill/>
          </a:ln>
          <a:extLst/>
        </p:spPr>
        <p:txBody>
          <a:bodyPr anchor="ctr"/>
          <a:lstStyle/>
          <a:p>
            <a:pPr eaLnBrk="0" hangingPunct="0">
              <a:defRPr/>
            </a:pPr>
            <a:r>
              <a:rPr lang="en-US" sz="3600" dirty="0">
                <a:solidFill>
                  <a:schemeClr val="bg2">
                    <a:lumMod val="40000"/>
                    <a:lumOff val="60000"/>
                  </a:schemeClr>
                </a:solidFill>
                <a:latin typeface="ScaGoudy" pitchFamily="2" charset="0"/>
                <a:cs typeface="+mn-cs"/>
              </a:rPr>
              <a:t>Based on the teachings of</a:t>
            </a:r>
            <a:br>
              <a:rPr lang="en-US" sz="3600" dirty="0">
                <a:solidFill>
                  <a:schemeClr val="bg2">
                    <a:lumMod val="40000"/>
                    <a:lumOff val="60000"/>
                  </a:schemeClr>
                </a:solidFill>
                <a:latin typeface="ScaGoudy" pitchFamily="2" charset="0"/>
                <a:cs typeface="+mn-cs"/>
              </a:rPr>
            </a:br>
            <a:r>
              <a:rPr lang="en-US" sz="3600" b="1" dirty="0">
                <a:solidFill>
                  <a:schemeClr val="bg2">
                    <a:lumMod val="40000"/>
                    <a:lumOff val="60000"/>
                  </a:schemeClr>
                </a:solidFill>
                <a:latin typeface="ScaGoudy" pitchFamily="2" charset="0"/>
                <a:cs typeface="+mn-cs"/>
              </a:rPr>
              <a:t>His Divine Grace A.C. </a:t>
            </a:r>
            <a:r>
              <a:rPr lang="en-US" sz="3600" b="1" dirty="0" err="1">
                <a:solidFill>
                  <a:schemeClr val="bg2">
                    <a:lumMod val="40000"/>
                    <a:lumOff val="60000"/>
                  </a:schemeClr>
                </a:solidFill>
                <a:latin typeface="ScaGoudy" pitchFamily="2" charset="0"/>
                <a:cs typeface="+mn-cs"/>
              </a:rPr>
              <a:t>Bhaktivedanta</a:t>
            </a:r>
            <a:r>
              <a:rPr lang="en-US" sz="3600" b="1" dirty="0">
                <a:solidFill>
                  <a:schemeClr val="bg2">
                    <a:lumMod val="40000"/>
                    <a:lumOff val="60000"/>
                  </a:schemeClr>
                </a:solidFill>
                <a:latin typeface="ScaGoudy" pitchFamily="2" charset="0"/>
                <a:cs typeface="+mn-cs"/>
              </a:rPr>
              <a:t> Swami </a:t>
            </a:r>
            <a:r>
              <a:rPr lang="en-US" sz="3600" b="1" dirty="0" err="1">
                <a:solidFill>
                  <a:schemeClr val="bg2">
                    <a:lumMod val="40000"/>
                    <a:lumOff val="60000"/>
                  </a:schemeClr>
                </a:solidFill>
                <a:latin typeface="ScaGoudy" pitchFamily="2" charset="0"/>
                <a:cs typeface="+mn-cs"/>
              </a:rPr>
              <a:t>Prabhupada</a:t>
            </a:r>
            <a:endParaRPr lang="en-US" sz="3600" b="1" dirty="0">
              <a:solidFill>
                <a:schemeClr val="bg2">
                  <a:lumMod val="40000"/>
                  <a:lumOff val="60000"/>
                </a:schemeClr>
              </a:solidFill>
              <a:latin typeface="ScaGoudy" pitchFamily="2" charset="0"/>
              <a:cs typeface="+mn-cs"/>
            </a:endParaRPr>
          </a:p>
          <a:p>
            <a:pPr eaLnBrk="0" hangingPunct="0">
              <a:defRPr/>
            </a:pPr>
            <a:endParaRPr lang="en-US" sz="3600" b="1" dirty="0">
              <a:solidFill>
                <a:schemeClr val="bg2">
                  <a:lumMod val="40000"/>
                  <a:lumOff val="60000"/>
                </a:schemeClr>
              </a:solidFill>
              <a:latin typeface="ScaGoudy" pitchFamily="2" charset="0"/>
              <a:cs typeface="+mn-cs"/>
            </a:endParaRPr>
          </a:p>
          <a:p>
            <a:pPr eaLnBrk="0" hangingPunct="0">
              <a:defRPr/>
            </a:pPr>
            <a:r>
              <a:rPr lang="en-US" sz="3600" dirty="0">
                <a:solidFill>
                  <a:schemeClr val="bg2">
                    <a:lumMod val="40000"/>
                    <a:lumOff val="60000"/>
                  </a:schemeClr>
                </a:solidFill>
                <a:latin typeface="ScaGoudy" pitchFamily="2" charset="0"/>
                <a:cs typeface="+mn-cs"/>
              </a:rPr>
              <a:t>Founder </a:t>
            </a:r>
            <a:r>
              <a:rPr lang="en-US" sz="3600" dirty="0" err="1">
                <a:solidFill>
                  <a:schemeClr val="bg2">
                    <a:lumMod val="40000"/>
                    <a:lumOff val="60000"/>
                  </a:schemeClr>
                </a:solidFill>
                <a:latin typeface="ScaGoudy" pitchFamily="2" charset="0"/>
                <a:cs typeface="+mn-cs"/>
              </a:rPr>
              <a:t>Acharya</a:t>
            </a:r>
            <a:r>
              <a:rPr lang="en-US" sz="3600" dirty="0">
                <a:solidFill>
                  <a:schemeClr val="bg2">
                    <a:lumMod val="40000"/>
                    <a:lumOff val="60000"/>
                  </a:schemeClr>
                </a:solidFill>
                <a:latin typeface="ScaGoudy" pitchFamily="2" charset="0"/>
                <a:cs typeface="+mn-cs"/>
              </a:rPr>
              <a:t> </a:t>
            </a:r>
            <a:r>
              <a:rPr lang="en-US" sz="3600" dirty="0" smtClean="0">
                <a:solidFill>
                  <a:schemeClr val="bg2">
                    <a:lumMod val="40000"/>
                    <a:lumOff val="60000"/>
                  </a:schemeClr>
                </a:solidFill>
                <a:latin typeface="ScaGoudy" pitchFamily="2" charset="0"/>
                <a:cs typeface="+mn-cs"/>
              </a:rPr>
              <a:t>of </a:t>
            </a:r>
            <a:r>
              <a:rPr lang="en-US" sz="3600" b="1" dirty="0" smtClean="0">
                <a:solidFill>
                  <a:schemeClr val="bg2">
                    <a:lumMod val="40000"/>
                    <a:lumOff val="60000"/>
                  </a:schemeClr>
                </a:solidFill>
                <a:latin typeface="ScaGoudy" pitchFamily="2" charset="0"/>
                <a:cs typeface="+mn-cs"/>
              </a:rPr>
              <a:t>International </a:t>
            </a:r>
            <a:r>
              <a:rPr lang="en-US" sz="3600" b="1" dirty="0">
                <a:solidFill>
                  <a:schemeClr val="bg2">
                    <a:lumMod val="40000"/>
                    <a:lumOff val="60000"/>
                  </a:schemeClr>
                </a:solidFill>
                <a:latin typeface="ScaGoudy" pitchFamily="2" charset="0"/>
                <a:cs typeface="+mn-cs"/>
              </a:rPr>
              <a:t>Society for Krishna Consciousness</a:t>
            </a:r>
          </a:p>
        </p:txBody>
      </p:sp>
    </p:spTree>
    <p:extLst>
      <p:ext uri="{BB962C8B-B14F-4D97-AF65-F5344CB8AC3E}">
        <p14:creationId xmlns:p14="http://schemas.microsoft.com/office/powerpoint/2010/main" val="202492503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smtClean="0"/>
              <a:t>Udāraḥ</a:t>
            </a:r>
            <a:r>
              <a:rPr lang="en-US" dirty="0"/>
              <a:t> </a:t>
            </a:r>
            <a:r>
              <a:rPr lang="en-US" dirty="0" smtClean="0"/>
              <a:t>– Magnanimity</a:t>
            </a:r>
          </a:p>
          <a:p>
            <a:pPr lvl="1"/>
            <a:r>
              <a:rPr lang="en-US" dirty="0" smtClean="0"/>
              <a:t>King </a:t>
            </a:r>
            <a:r>
              <a:rPr lang="en-US" dirty="0" err="1" smtClean="0"/>
              <a:t>Rantideva</a:t>
            </a:r>
            <a:endParaRPr lang="en-US" dirty="0" smtClean="0"/>
          </a:p>
          <a:p>
            <a:pPr lvl="2"/>
            <a:r>
              <a:rPr lang="en-US" dirty="0" smtClean="0"/>
              <a:t>Top Most platform of Bhakti</a:t>
            </a:r>
          </a:p>
          <a:p>
            <a:pPr lvl="2"/>
            <a:r>
              <a:rPr lang="en-US" dirty="0" smtClean="0"/>
              <a:t>Every Living Entity Engaged in the Service of the Lord</a:t>
            </a:r>
          </a:p>
          <a:p>
            <a:pPr lvl="2"/>
            <a:r>
              <a:rPr lang="en-US" dirty="0" smtClean="0"/>
              <a:t>Very Charitable</a:t>
            </a:r>
          </a:p>
          <a:p>
            <a:r>
              <a:rPr lang="vi-VN" dirty="0"/>
              <a:t>dhārmikaḥ </a:t>
            </a:r>
            <a:r>
              <a:rPr lang="en-US" dirty="0" smtClean="0"/>
              <a:t>- Religiosity </a:t>
            </a:r>
          </a:p>
          <a:p>
            <a:pPr lvl="1"/>
            <a:r>
              <a:rPr lang="en-US" dirty="0"/>
              <a:t>King </a:t>
            </a:r>
            <a:r>
              <a:rPr lang="en-US" dirty="0" err="1" smtClean="0"/>
              <a:t>Yayāti</a:t>
            </a:r>
            <a:endParaRPr lang="en-US" dirty="0" smtClean="0"/>
          </a:p>
          <a:p>
            <a:pPr lvl="2"/>
            <a:r>
              <a:rPr lang="en-US" dirty="0" smtClean="0"/>
              <a:t>Performed over 1000 different sacrifices and was very charitable</a:t>
            </a:r>
          </a:p>
          <a:p>
            <a:pPr lvl="2"/>
            <a:endParaRPr lang="en-US" dirty="0" smtClean="0"/>
          </a:p>
        </p:txBody>
      </p:sp>
      <p:sp>
        <p:nvSpPr>
          <p:cNvPr id="3" name="Title 2"/>
          <p:cNvSpPr>
            <a:spLocks noGrp="1"/>
          </p:cNvSpPr>
          <p:nvPr>
            <p:ph type="title"/>
          </p:nvPr>
        </p:nvSpPr>
        <p:spPr/>
        <p:txBody>
          <a:bodyPr>
            <a:normAutofit fontScale="90000"/>
          </a:bodyPr>
          <a:lstStyle/>
          <a:p>
            <a:r>
              <a:rPr lang="en-US" dirty="0"/>
              <a:t>SB1.12.24 - </a:t>
            </a:r>
            <a:r>
              <a:rPr lang="en-US" dirty="0" smtClean="0"/>
              <a:t>Important </a:t>
            </a:r>
            <a:r>
              <a:rPr lang="en-US" dirty="0"/>
              <a:t>Points from the purport</a:t>
            </a:r>
          </a:p>
        </p:txBody>
      </p:sp>
    </p:spTree>
    <p:extLst>
      <p:ext uri="{BB962C8B-B14F-4D97-AF65-F5344CB8AC3E}">
        <p14:creationId xmlns:p14="http://schemas.microsoft.com/office/powerpoint/2010/main" val="2270635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1.12.25</a:t>
            </a:r>
            <a:endParaRPr lang="en-US" dirty="0"/>
          </a:p>
        </p:txBody>
      </p:sp>
      <p:sp>
        <p:nvSpPr>
          <p:cNvPr id="3" name="Content Placeholder 2"/>
          <p:cNvSpPr>
            <a:spLocks noGrp="1"/>
          </p:cNvSpPr>
          <p:nvPr>
            <p:ph idx="1"/>
          </p:nvPr>
        </p:nvSpPr>
        <p:spPr/>
        <p:txBody>
          <a:bodyPr>
            <a:normAutofit/>
          </a:bodyPr>
          <a:lstStyle/>
          <a:p>
            <a:pPr marL="0" indent="0" algn="ctr">
              <a:spcBef>
                <a:spcPts val="0"/>
              </a:spcBef>
              <a:buNone/>
            </a:pPr>
            <a:r>
              <a:rPr lang="vi-VN" dirty="0"/>
              <a:t>dhṛtyā bali-samaḥ kṛṣṇe</a:t>
            </a:r>
          </a:p>
          <a:p>
            <a:pPr marL="0" indent="0" algn="ctr">
              <a:spcBef>
                <a:spcPts val="0"/>
              </a:spcBef>
              <a:buNone/>
            </a:pPr>
            <a:r>
              <a:rPr lang="vi-VN" dirty="0" smtClean="0"/>
              <a:t>prahrāda </a:t>
            </a:r>
            <a:r>
              <a:rPr lang="vi-VN" dirty="0"/>
              <a:t>iva sad-grahaḥ</a:t>
            </a:r>
          </a:p>
          <a:p>
            <a:pPr marL="0" indent="0" algn="ctr">
              <a:spcBef>
                <a:spcPts val="0"/>
              </a:spcBef>
              <a:buNone/>
            </a:pPr>
            <a:r>
              <a:rPr lang="vi-VN" dirty="0" smtClean="0"/>
              <a:t>āhartaiṣo </a:t>
            </a:r>
            <a:r>
              <a:rPr lang="vi-VN" dirty="0"/>
              <a:t>'śvamedhānāḿ</a:t>
            </a:r>
          </a:p>
          <a:p>
            <a:pPr marL="0" indent="0" algn="ctr">
              <a:spcBef>
                <a:spcPts val="0"/>
              </a:spcBef>
              <a:buNone/>
            </a:pPr>
            <a:r>
              <a:rPr lang="vi-VN" dirty="0" smtClean="0"/>
              <a:t>vṛddhānāḿ </a:t>
            </a:r>
            <a:r>
              <a:rPr lang="vi-VN" dirty="0"/>
              <a:t>paryupāsakaḥ</a:t>
            </a:r>
          </a:p>
          <a:p>
            <a:pPr algn="ctr"/>
            <a:endParaRPr lang="en-US" dirty="0" smtClean="0"/>
          </a:p>
          <a:p>
            <a:pPr marL="0" indent="0" algn="ctr">
              <a:buNone/>
            </a:pPr>
            <a:r>
              <a:rPr lang="en-US" u="sng" dirty="0" smtClean="0"/>
              <a:t>Translation</a:t>
            </a:r>
          </a:p>
          <a:p>
            <a:pPr marL="0" indent="0" algn="ctr">
              <a:buNone/>
            </a:pPr>
            <a:r>
              <a:rPr lang="en-US" dirty="0"/>
              <a:t>This child will be like Bali Mahārāja in patience, a staunch devotee of Lord </a:t>
            </a:r>
            <a:r>
              <a:rPr lang="en-US" dirty="0" err="1"/>
              <a:t>Kṛṣṇa</a:t>
            </a:r>
            <a:r>
              <a:rPr lang="en-US" dirty="0"/>
              <a:t> like </a:t>
            </a:r>
            <a:r>
              <a:rPr lang="en-US" dirty="0" err="1"/>
              <a:t>Prahlāda</a:t>
            </a:r>
            <a:r>
              <a:rPr lang="en-US" dirty="0"/>
              <a:t> Mahārāja, a performer of many </a:t>
            </a:r>
            <a:r>
              <a:rPr lang="en-US" dirty="0" err="1"/>
              <a:t>Aśvamedha</a:t>
            </a:r>
            <a:r>
              <a:rPr lang="en-US" dirty="0"/>
              <a:t> [horse] sacrifices and a follower of the old and experienced men.</a:t>
            </a:r>
          </a:p>
        </p:txBody>
      </p:sp>
    </p:spTree>
    <p:extLst>
      <p:ext uri="{BB962C8B-B14F-4D97-AF65-F5344CB8AC3E}">
        <p14:creationId xmlns:p14="http://schemas.microsoft.com/office/powerpoint/2010/main" val="1654945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867400" cy="5029200"/>
          </a:xfrm>
        </p:spPr>
        <p:txBody>
          <a:bodyPr>
            <a:normAutofit fontScale="77500" lnSpcReduction="20000"/>
          </a:bodyPr>
          <a:lstStyle/>
          <a:p>
            <a:r>
              <a:rPr lang="vi-VN" dirty="0" smtClean="0"/>
              <a:t>Dhṛtyā</a:t>
            </a:r>
            <a:r>
              <a:rPr lang="en-US" dirty="0"/>
              <a:t> </a:t>
            </a:r>
            <a:r>
              <a:rPr lang="en-US" dirty="0" smtClean="0"/>
              <a:t>– Patience</a:t>
            </a:r>
          </a:p>
          <a:p>
            <a:pPr lvl="1"/>
            <a:r>
              <a:rPr lang="en-US" dirty="0"/>
              <a:t>Bali </a:t>
            </a:r>
            <a:r>
              <a:rPr lang="en-US" dirty="0" smtClean="0"/>
              <a:t>Mahārāja</a:t>
            </a:r>
          </a:p>
          <a:p>
            <a:pPr lvl="2"/>
            <a:r>
              <a:rPr lang="en-US" dirty="0" smtClean="0"/>
              <a:t>One of the 12 </a:t>
            </a:r>
            <a:r>
              <a:rPr lang="en-US" dirty="0" err="1" smtClean="0"/>
              <a:t>Mahajans</a:t>
            </a:r>
            <a:r>
              <a:rPr lang="en-US" dirty="0" smtClean="0"/>
              <a:t> of Devotional Service  to the Lord</a:t>
            </a:r>
          </a:p>
          <a:p>
            <a:pPr lvl="2"/>
            <a:r>
              <a:rPr lang="en-US" dirty="0"/>
              <a:t>Great authority in devotional service because he sacrificed everything to please the Lord and relinquished the connection of his so-called spiritual master who obstructed him on the path of risking everything for the service of the </a:t>
            </a:r>
            <a:r>
              <a:rPr lang="en-US" dirty="0" smtClean="0"/>
              <a:t>Lord</a:t>
            </a:r>
          </a:p>
          <a:p>
            <a:r>
              <a:rPr lang="en-US" dirty="0" smtClean="0"/>
              <a:t>Why is this Quality important to us?</a:t>
            </a:r>
          </a:p>
          <a:p>
            <a:pPr lvl="1"/>
            <a:r>
              <a:rPr lang="en-US" dirty="0"/>
              <a:t>One should not be impatient in </a:t>
            </a:r>
            <a:r>
              <a:rPr lang="en-US" dirty="0" err="1"/>
              <a:t>Kṛṣṇa</a:t>
            </a:r>
            <a:r>
              <a:rPr lang="en-US" dirty="0"/>
              <a:t> consciousness. </a:t>
            </a:r>
          </a:p>
          <a:p>
            <a:pPr lvl="1"/>
            <a:r>
              <a:rPr lang="en-US" dirty="0" smtClean="0"/>
              <a:t>Patience requires that one have:</a:t>
            </a:r>
            <a:endParaRPr lang="en-US" dirty="0"/>
          </a:p>
          <a:p>
            <a:pPr lvl="2"/>
            <a:r>
              <a:rPr lang="en-US" dirty="0"/>
              <a:t>Full Confidence in the Lord</a:t>
            </a:r>
          </a:p>
          <a:p>
            <a:pPr lvl="2"/>
            <a:r>
              <a:rPr lang="en-US" dirty="0" smtClean="0"/>
              <a:t>One is free </a:t>
            </a:r>
            <a:r>
              <a:rPr lang="en-US" dirty="0"/>
              <a:t>from the Urge of </a:t>
            </a:r>
            <a:r>
              <a:rPr lang="en-US" dirty="0" err="1"/>
              <a:t>Fruitive</a:t>
            </a:r>
            <a:r>
              <a:rPr lang="en-US" dirty="0"/>
              <a:t> </a:t>
            </a:r>
            <a:r>
              <a:rPr lang="en-US" dirty="0" smtClean="0"/>
              <a:t>Demands</a:t>
            </a:r>
          </a:p>
          <a:p>
            <a:pPr lvl="1"/>
            <a:r>
              <a:rPr lang="en-US" dirty="0" smtClean="0"/>
              <a:t>One of the 6 qualities/principles that is mentioned in NOI </a:t>
            </a:r>
            <a:r>
              <a:rPr lang="en-US" dirty="0"/>
              <a:t>by </a:t>
            </a:r>
            <a:r>
              <a:rPr lang="en-US" dirty="0" err="1"/>
              <a:t>Śrīla</a:t>
            </a:r>
            <a:r>
              <a:rPr lang="en-US" dirty="0"/>
              <a:t> </a:t>
            </a:r>
            <a:r>
              <a:rPr lang="en-US" dirty="0" err="1"/>
              <a:t>Rūpa</a:t>
            </a:r>
            <a:r>
              <a:rPr lang="en-US" dirty="0"/>
              <a:t> </a:t>
            </a:r>
            <a:r>
              <a:rPr lang="en-US" dirty="0" err="1" smtClean="0"/>
              <a:t>Gosvāmī</a:t>
            </a:r>
            <a:r>
              <a:rPr lang="en-US" dirty="0" smtClean="0"/>
              <a:t>  that is favorable in the execution of Pure Devotional Service</a:t>
            </a:r>
          </a:p>
          <a:p>
            <a:pPr lvl="2"/>
            <a:endParaRPr lang="en-US" dirty="0"/>
          </a:p>
        </p:txBody>
      </p:sp>
      <p:sp>
        <p:nvSpPr>
          <p:cNvPr id="3" name="Title 2"/>
          <p:cNvSpPr>
            <a:spLocks noGrp="1"/>
          </p:cNvSpPr>
          <p:nvPr>
            <p:ph type="title"/>
          </p:nvPr>
        </p:nvSpPr>
        <p:spPr/>
        <p:txBody>
          <a:bodyPr>
            <a:normAutofit fontScale="90000"/>
          </a:bodyPr>
          <a:lstStyle/>
          <a:p>
            <a:r>
              <a:rPr lang="en-US" dirty="0" smtClean="0"/>
              <a:t>SB1.12.25 </a:t>
            </a:r>
            <a:r>
              <a:rPr lang="en-US" dirty="0"/>
              <a:t>- Important Points from the purport</a:t>
            </a:r>
          </a:p>
        </p:txBody>
      </p:sp>
      <p:pic>
        <p:nvPicPr>
          <p:cNvPr id="1026" name="Picture 2" descr="http://t1.gstatic.com/images?q=tbn:ANd9GcRvjZ8K2PUQPXiUAkxdOcE7XFRZBTJ8lX34LOmVUOEK4FVE1pm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828800"/>
            <a:ext cx="2133600" cy="2911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020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284806" cy="5105400"/>
          </a:xfrm>
        </p:spPr>
        <p:txBody>
          <a:bodyPr>
            <a:normAutofit fontScale="77500" lnSpcReduction="20000"/>
          </a:bodyPr>
          <a:lstStyle/>
          <a:p>
            <a:r>
              <a:rPr lang="vi-VN" dirty="0"/>
              <a:t>sat-grahaḥ</a:t>
            </a:r>
            <a:r>
              <a:rPr lang="en-US" dirty="0"/>
              <a:t> - Staunch Devotee</a:t>
            </a:r>
          </a:p>
          <a:p>
            <a:pPr lvl="1"/>
            <a:r>
              <a:rPr lang="en-US" dirty="0" err="1"/>
              <a:t>Prahlāda</a:t>
            </a:r>
            <a:r>
              <a:rPr lang="en-US" dirty="0"/>
              <a:t> </a:t>
            </a:r>
            <a:r>
              <a:rPr lang="en-US" dirty="0" smtClean="0"/>
              <a:t>Mahārāja</a:t>
            </a:r>
          </a:p>
          <a:p>
            <a:pPr lvl="2"/>
            <a:r>
              <a:rPr lang="en-US" dirty="0" err="1"/>
              <a:t>Prahlāda</a:t>
            </a:r>
            <a:r>
              <a:rPr lang="en-US" dirty="0"/>
              <a:t> Mahārāja was an authority in the devotional service of the Lord because he had his father killed by Lord </a:t>
            </a:r>
            <a:r>
              <a:rPr lang="en-US" dirty="0" err="1"/>
              <a:t>Nṛsiḿhadeva</a:t>
            </a:r>
            <a:r>
              <a:rPr lang="en-US" dirty="0"/>
              <a:t>, setting the example that even a father should be removed from the path of devotional service if such a father happens to be an </a:t>
            </a:r>
            <a:r>
              <a:rPr lang="en-US" dirty="0" smtClean="0"/>
              <a:t>obstacle</a:t>
            </a:r>
          </a:p>
          <a:p>
            <a:r>
              <a:rPr lang="en-US" dirty="0"/>
              <a:t>Why is this Quality important to us?</a:t>
            </a:r>
          </a:p>
          <a:p>
            <a:pPr lvl="1"/>
            <a:r>
              <a:rPr lang="en-US" dirty="0" smtClean="0"/>
              <a:t>Whatever obstacle may come in our life, the devotional service cannot be stopped.</a:t>
            </a:r>
          </a:p>
          <a:p>
            <a:pPr lvl="1"/>
            <a:r>
              <a:rPr lang="en-US" dirty="0" smtClean="0"/>
              <a:t>Even in the most difficult circumstances, we should continue to do devotional service</a:t>
            </a:r>
          </a:p>
          <a:p>
            <a:pPr lvl="1"/>
            <a:r>
              <a:rPr lang="en-US" dirty="0" smtClean="0"/>
              <a:t>Always there are so many obstacles while doing devotional service (</a:t>
            </a:r>
            <a:r>
              <a:rPr lang="en-US" dirty="0" err="1" smtClean="0"/>
              <a:t>Eg</a:t>
            </a:r>
            <a:r>
              <a:rPr lang="en-US" dirty="0" smtClean="0"/>
              <a:t>: Chanting), but still if we surrender to the Lord, He will help us overcome the obstacles</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a:t>SB1.12.25 - Important Points from the purport</a:t>
            </a:r>
          </a:p>
        </p:txBody>
      </p:sp>
      <p:pic>
        <p:nvPicPr>
          <p:cNvPr id="2052" name="Picture 4" descr="http://www.harekrsna.com/practice/process/smaranam/prahlad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2005" y="1219200"/>
            <a:ext cx="3393528"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645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a:t>āhartaiṣo </a:t>
            </a:r>
            <a:r>
              <a:rPr lang="vi-VN" dirty="0" smtClean="0"/>
              <a:t>'śvamedhānāḿ</a:t>
            </a:r>
            <a:r>
              <a:rPr lang="en-US" dirty="0"/>
              <a:t> - performer of many </a:t>
            </a:r>
            <a:r>
              <a:rPr lang="en-US" dirty="0" err="1"/>
              <a:t>Aśvamedha</a:t>
            </a:r>
            <a:r>
              <a:rPr lang="en-US" dirty="0"/>
              <a:t> </a:t>
            </a:r>
            <a:r>
              <a:rPr lang="en-US" dirty="0" smtClean="0"/>
              <a:t>sacrifices </a:t>
            </a:r>
          </a:p>
          <a:p>
            <a:r>
              <a:rPr lang="vi-VN" dirty="0" smtClean="0"/>
              <a:t>vṛddhānāḿ paryupāsakaḥ</a:t>
            </a:r>
            <a:r>
              <a:rPr lang="en-US" dirty="0"/>
              <a:t> - follower of the old and experienced </a:t>
            </a:r>
            <a:r>
              <a:rPr lang="en-US" dirty="0" smtClean="0"/>
              <a:t>men</a:t>
            </a:r>
          </a:p>
          <a:p>
            <a:pPr lvl="1"/>
            <a:r>
              <a:rPr lang="en-US" dirty="0" smtClean="0"/>
              <a:t>A qualified King or a Leader or a Devotee must be a follower of the predecessor </a:t>
            </a:r>
            <a:r>
              <a:rPr lang="en-US" dirty="0" err="1" smtClean="0"/>
              <a:t>Acharyas</a:t>
            </a:r>
            <a:endParaRPr lang="en-US" dirty="0" smtClean="0"/>
          </a:p>
          <a:p>
            <a:pPr lvl="1"/>
            <a:r>
              <a:rPr lang="en-US" b="1" u="sng" dirty="0" smtClean="0"/>
              <a:t>Not Imitate </a:t>
            </a:r>
            <a:r>
              <a:rPr lang="en-US" dirty="0" smtClean="0"/>
              <a:t>them, </a:t>
            </a:r>
            <a:r>
              <a:rPr lang="en-US" b="1" u="sng" dirty="0" smtClean="0"/>
              <a:t>Not Equal </a:t>
            </a:r>
            <a:r>
              <a:rPr lang="en-US" dirty="0" smtClean="0"/>
              <a:t>to them, but </a:t>
            </a:r>
            <a:r>
              <a:rPr lang="en-US" b="1" u="sng" dirty="0" smtClean="0"/>
              <a:t>Follow</a:t>
            </a:r>
            <a:r>
              <a:rPr lang="en-US" dirty="0" smtClean="0"/>
              <a:t> them</a:t>
            </a:r>
            <a:endParaRPr lang="en-US" dirty="0"/>
          </a:p>
        </p:txBody>
      </p:sp>
      <p:sp>
        <p:nvSpPr>
          <p:cNvPr id="3" name="Title 2"/>
          <p:cNvSpPr>
            <a:spLocks noGrp="1"/>
          </p:cNvSpPr>
          <p:nvPr>
            <p:ph type="title"/>
          </p:nvPr>
        </p:nvSpPr>
        <p:spPr/>
        <p:txBody>
          <a:bodyPr>
            <a:normAutofit fontScale="90000"/>
          </a:bodyPr>
          <a:lstStyle/>
          <a:p>
            <a:r>
              <a:rPr lang="en-US" dirty="0"/>
              <a:t>SB1.12.25 - Important Points from the purport</a:t>
            </a:r>
          </a:p>
        </p:txBody>
      </p:sp>
    </p:spTree>
    <p:extLst>
      <p:ext uri="{BB962C8B-B14F-4D97-AF65-F5344CB8AC3E}">
        <p14:creationId xmlns:p14="http://schemas.microsoft.com/office/powerpoint/2010/main" val="2869464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1.12.26</a:t>
            </a:r>
            <a:endParaRPr lang="en-US" dirty="0"/>
          </a:p>
        </p:txBody>
      </p:sp>
      <p:sp>
        <p:nvSpPr>
          <p:cNvPr id="3" name="Content Placeholder 2"/>
          <p:cNvSpPr>
            <a:spLocks noGrp="1"/>
          </p:cNvSpPr>
          <p:nvPr>
            <p:ph idx="1"/>
          </p:nvPr>
        </p:nvSpPr>
        <p:spPr/>
        <p:txBody>
          <a:bodyPr>
            <a:normAutofit/>
          </a:bodyPr>
          <a:lstStyle/>
          <a:p>
            <a:pPr marL="0" indent="0" algn="ctr">
              <a:spcBef>
                <a:spcPts val="0"/>
              </a:spcBef>
              <a:buNone/>
            </a:pPr>
            <a:r>
              <a:rPr lang="vi-VN" dirty="0"/>
              <a:t>rājarṣīṇāḿ janayitā</a:t>
            </a:r>
          </a:p>
          <a:p>
            <a:pPr marL="0" indent="0" algn="ctr">
              <a:spcBef>
                <a:spcPts val="0"/>
              </a:spcBef>
              <a:buNone/>
            </a:pPr>
            <a:r>
              <a:rPr lang="vi-VN" dirty="0" smtClean="0"/>
              <a:t>śāstā </a:t>
            </a:r>
            <a:r>
              <a:rPr lang="vi-VN" dirty="0"/>
              <a:t>cotpatha-gāminām</a:t>
            </a:r>
          </a:p>
          <a:p>
            <a:pPr marL="0" indent="0" algn="ctr">
              <a:spcBef>
                <a:spcPts val="0"/>
              </a:spcBef>
              <a:buNone/>
            </a:pPr>
            <a:r>
              <a:rPr lang="vi-VN" dirty="0" smtClean="0"/>
              <a:t>nigrahītā </a:t>
            </a:r>
            <a:r>
              <a:rPr lang="vi-VN" dirty="0"/>
              <a:t>kaler eṣa</a:t>
            </a:r>
          </a:p>
          <a:p>
            <a:pPr marL="0" indent="0" algn="ctr">
              <a:spcBef>
                <a:spcPts val="0"/>
              </a:spcBef>
              <a:buNone/>
            </a:pPr>
            <a:r>
              <a:rPr lang="vi-VN" dirty="0" smtClean="0"/>
              <a:t>bhuvo </a:t>
            </a:r>
            <a:r>
              <a:rPr lang="vi-VN" dirty="0"/>
              <a:t>dharmasya kāraṇāt</a:t>
            </a:r>
          </a:p>
          <a:p>
            <a:pPr algn="ctr"/>
            <a:endParaRPr lang="en-US" dirty="0" smtClean="0"/>
          </a:p>
          <a:p>
            <a:pPr marL="0" indent="0" algn="ctr">
              <a:buNone/>
            </a:pPr>
            <a:r>
              <a:rPr lang="en-US" u="sng" dirty="0" smtClean="0"/>
              <a:t>Translation</a:t>
            </a:r>
          </a:p>
          <a:p>
            <a:pPr marL="0" indent="0" algn="ctr">
              <a:buNone/>
            </a:pPr>
            <a:r>
              <a:rPr lang="en-US" dirty="0"/>
              <a:t>This child will be the father of kings who will be like sages. For world peace and for the sake of religion, he will be the chastiser of the upstarts and the quarrelsome.</a:t>
            </a:r>
          </a:p>
        </p:txBody>
      </p:sp>
    </p:spTree>
    <p:extLst>
      <p:ext uri="{BB962C8B-B14F-4D97-AF65-F5344CB8AC3E}">
        <p14:creationId xmlns:p14="http://schemas.microsoft.com/office/powerpoint/2010/main" val="7106742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One of the Qualifications  of a leader is that he should be wise like a sage</a:t>
            </a:r>
          </a:p>
          <a:p>
            <a:pPr lvl="1"/>
            <a:r>
              <a:rPr lang="en-US" dirty="0"/>
              <a:t>Because there will always be circumstances where in strength alone is not sufficient, but it requires wisdom</a:t>
            </a:r>
          </a:p>
          <a:p>
            <a:pPr lvl="1"/>
            <a:r>
              <a:rPr lang="en-US" dirty="0" smtClean="0"/>
              <a:t>Wisest </a:t>
            </a:r>
            <a:r>
              <a:rPr lang="en-US" dirty="0"/>
              <a:t>man in the world is a Devotee of the Lord</a:t>
            </a:r>
          </a:p>
          <a:p>
            <a:r>
              <a:rPr lang="en-US" dirty="0" smtClean="0"/>
              <a:t>One of the duties of a leader is to create leaders</a:t>
            </a:r>
          </a:p>
          <a:p>
            <a:r>
              <a:rPr lang="en-US" dirty="0" smtClean="0"/>
              <a:t>Wise Leaders should maintain peace and prosperity by subduing the upstarts and quarrelsome people who indulge in wine, illicit connection with women, gambling and meat-eating</a:t>
            </a:r>
          </a:p>
          <a:p>
            <a:r>
              <a:rPr lang="en-US" dirty="0"/>
              <a:t>Why is this Quality important to us?</a:t>
            </a:r>
          </a:p>
          <a:p>
            <a:pPr lvl="1"/>
            <a:r>
              <a:rPr lang="en-US" dirty="0" smtClean="0"/>
              <a:t>Each of us need to be leaders in the society</a:t>
            </a:r>
          </a:p>
          <a:p>
            <a:pPr lvl="1"/>
            <a:r>
              <a:rPr lang="en-US" dirty="0" smtClean="0"/>
              <a:t>Setting an Example so that others can look up to us</a:t>
            </a:r>
          </a:p>
          <a:p>
            <a:pPr lvl="1"/>
            <a:r>
              <a:rPr lang="en-US" dirty="0"/>
              <a:t>The </a:t>
            </a:r>
            <a:r>
              <a:rPr lang="en-US" dirty="0" smtClean="0"/>
              <a:t>State fathers/Leaders, </a:t>
            </a:r>
            <a:r>
              <a:rPr lang="en-US" dirty="0"/>
              <a:t>therefore, must follow the principles of becoming wiser by devotion to the Lord, by chastising the breaker of discipline and by uprooting the symptoms of quarrel</a:t>
            </a:r>
          </a:p>
        </p:txBody>
      </p:sp>
      <p:sp>
        <p:nvSpPr>
          <p:cNvPr id="3" name="Title 2"/>
          <p:cNvSpPr>
            <a:spLocks noGrp="1"/>
          </p:cNvSpPr>
          <p:nvPr>
            <p:ph type="title"/>
          </p:nvPr>
        </p:nvSpPr>
        <p:spPr/>
        <p:txBody>
          <a:bodyPr>
            <a:normAutofit fontScale="90000"/>
          </a:bodyPr>
          <a:lstStyle/>
          <a:p>
            <a:r>
              <a:rPr lang="en-US" dirty="0" smtClean="0"/>
              <a:t>SB1.12.26 - </a:t>
            </a:r>
            <a:r>
              <a:rPr lang="en-US" dirty="0"/>
              <a:t>Important Points from the purport</a:t>
            </a:r>
          </a:p>
        </p:txBody>
      </p:sp>
    </p:spTree>
    <p:extLst>
      <p:ext uri="{BB962C8B-B14F-4D97-AF65-F5344CB8AC3E}">
        <p14:creationId xmlns:p14="http://schemas.microsoft.com/office/powerpoint/2010/main" val="1430254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1.12.27</a:t>
            </a:r>
            <a:endParaRPr lang="en-US" dirty="0"/>
          </a:p>
        </p:txBody>
      </p:sp>
      <p:sp>
        <p:nvSpPr>
          <p:cNvPr id="3" name="Content Placeholder 2"/>
          <p:cNvSpPr>
            <a:spLocks noGrp="1"/>
          </p:cNvSpPr>
          <p:nvPr>
            <p:ph idx="1"/>
          </p:nvPr>
        </p:nvSpPr>
        <p:spPr/>
        <p:txBody>
          <a:bodyPr>
            <a:normAutofit lnSpcReduction="10000"/>
          </a:bodyPr>
          <a:lstStyle/>
          <a:p>
            <a:pPr marL="0" indent="0" algn="ctr">
              <a:spcBef>
                <a:spcPts val="0"/>
              </a:spcBef>
              <a:buNone/>
            </a:pPr>
            <a:r>
              <a:rPr lang="vi-VN" dirty="0"/>
              <a:t>takṣakād ātmano mṛtyuḿ</a:t>
            </a:r>
          </a:p>
          <a:p>
            <a:pPr marL="0" indent="0" algn="ctr">
              <a:spcBef>
                <a:spcPts val="0"/>
              </a:spcBef>
              <a:buNone/>
            </a:pPr>
            <a:r>
              <a:rPr lang="vi-VN" dirty="0" smtClean="0"/>
              <a:t>dvija-putropasarjitāt</a:t>
            </a:r>
            <a:endParaRPr lang="vi-VN" dirty="0"/>
          </a:p>
          <a:p>
            <a:pPr marL="0" indent="0" algn="ctr">
              <a:spcBef>
                <a:spcPts val="0"/>
              </a:spcBef>
              <a:buNone/>
            </a:pPr>
            <a:r>
              <a:rPr lang="vi-VN" dirty="0" smtClean="0"/>
              <a:t>prapatsyata </a:t>
            </a:r>
            <a:r>
              <a:rPr lang="vi-VN" dirty="0"/>
              <a:t>upaśrutya</a:t>
            </a:r>
          </a:p>
          <a:p>
            <a:pPr marL="0" indent="0" algn="ctr">
              <a:spcBef>
                <a:spcPts val="0"/>
              </a:spcBef>
              <a:buNone/>
            </a:pPr>
            <a:r>
              <a:rPr lang="vi-VN" dirty="0" smtClean="0"/>
              <a:t>mukta-sańgaḥ </a:t>
            </a:r>
            <a:r>
              <a:rPr lang="vi-VN" dirty="0"/>
              <a:t>padaḿ hareḥ</a:t>
            </a:r>
          </a:p>
          <a:p>
            <a:pPr algn="ctr"/>
            <a:endParaRPr lang="en-US" dirty="0" smtClean="0"/>
          </a:p>
          <a:p>
            <a:pPr marL="0" indent="0" algn="ctr">
              <a:buNone/>
            </a:pPr>
            <a:r>
              <a:rPr lang="en-US" u="sng" dirty="0" smtClean="0"/>
              <a:t>Translation</a:t>
            </a:r>
          </a:p>
          <a:p>
            <a:pPr marL="0" indent="0" algn="ctr">
              <a:buNone/>
            </a:pPr>
            <a:r>
              <a:rPr lang="en-US" dirty="0"/>
              <a:t>After hearing about his death, which will be caused by the bite of a snake-bird sent by a son of a </a:t>
            </a:r>
            <a:r>
              <a:rPr lang="en-US" dirty="0" err="1"/>
              <a:t>brāhmaṇa</a:t>
            </a:r>
            <a:r>
              <a:rPr lang="en-US" dirty="0"/>
              <a:t>, he will get himself freed from all material attachment and surrender unto the Personality of Godhead, taking shelter of Him.</a:t>
            </a:r>
          </a:p>
        </p:txBody>
      </p:sp>
    </p:spTree>
    <p:extLst>
      <p:ext uri="{BB962C8B-B14F-4D97-AF65-F5344CB8AC3E}">
        <p14:creationId xmlns:p14="http://schemas.microsoft.com/office/powerpoint/2010/main" val="3984266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5029200"/>
          </a:xfrm>
        </p:spPr>
        <p:txBody>
          <a:bodyPr>
            <a:noAutofit/>
          </a:bodyPr>
          <a:lstStyle/>
          <a:p>
            <a:r>
              <a:rPr lang="vi-VN" sz="1600" dirty="0"/>
              <a:t>mukta-sańgaḥ </a:t>
            </a:r>
            <a:r>
              <a:rPr lang="en-US" sz="1600" dirty="0" smtClean="0"/>
              <a:t>- Detachment of  Material Affinity</a:t>
            </a:r>
          </a:p>
          <a:p>
            <a:r>
              <a:rPr lang="en-US" sz="1600" dirty="0" err="1"/>
              <a:t>prapatsyate</a:t>
            </a:r>
            <a:r>
              <a:rPr lang="en-US" sz="1600" dirty="0"/>
              <a:t> </a:t>
            </a:r>
            <a:r>
              <a:rPr lang="en-US" sz="1600" dirty="0" smtClean="0"/>
              <a:t> </a:t>
            </a:r>
            <a:r>
              <a:rPr lang="vi-VN" sz="1600" dirty="0" smtClean="0"/>
              <a:t>hareḥ</a:t>
            </a:r>
            <a:r>
              <a:rPr lang="en-US" sz="1600" dirty="0" smtClean="0"/>
              <a:t> – Complete Shelter of the Lord</a:t>
            </a:r>
          </a:p>
          <a:p>
            <a:r>
              <a:rPr lang="en-US" sz="1600" dirty="0"/>
              <a:t>Material attachment and taking shelter of the lotus feet of the Lord go ill together. Material attachment means ignorance of transcendental happiness under the shelter of the Lord. Devotional service to the Lord, while existing in the material world, is a way to practice one's transcendental relation with the Lord, and when it is matured, one gets completely free from all material attachment and becomes competent to go back home, back to Godhead. Mahārāja </a:t>
            </a:r>
            <a:r>
              <a:rPr lang="en-US" sz="1600" dirty="0" err="1"/>
              <a:t>Parīkṣit</a:t>
            </a:r>
            <a:r>
              <a:rPr lang="en-US" sz="1600" dirty="0"/>
              <a:t>, being especially </a:t>
            </a:r>
            <a:r>
              <a:rPr lang="en-US" sz="1600" b="1" u="sng" dirty="0"/>
              <a:t>attached to the Lord</a:t>
            </a:r>
            <a:r>
              <a:rPr lang="en-US" sz="1600" dirty="0"/>
              <a:t> from the beginning of his body in the womb of his mother, was </a:t>
            </a:r>
            <a:r>
              <a:rPr lang="en-US" sz="1600" b="1" u="sng" dirty="0"/>
              <a:t>continuously under the shelter of the Lord</a:t>
            </a:r>
            <a:r>
              <a:rPr lang="en-US" sz="1600" dirty="0"/>
              <a:t>, and the so-called warning of his death within seven days from the date of the curse by the </a:t>
            </a:r>
            <a:r>
              <a:rPr lang="en-US" sz="1600" dirty="0" err="1"/>
              <a:t>brāhmaṇa's</a:t>
            </a:r>
            <a:r>
              <a:rPr lang="en-US" sz="1600" dirty="0"/>
              <a:t> son was a boon to him to enable him to prepare himself to go back home, back to Godhead. Since he was always protected by the Lord, he could have avoided the effect of such a curse by the grace of the Lord, but he did not take such undue advantage for nothing. Rather, he made the best use of a bad bargain. For seven days continuously he heard </a:t>
            </a:r>
            <a:r>
              <a:rPr lang="en-US" sz="1600" dirty="0" err="1"/>
              <a:t>Śrīmad-Bhāgavatam</a:t>
            </a:r>
            <a:r>
              <a:rPr lang="en-US" sz="1600" dirty="0"/>
              <a:t> from the right source, and thus he got shelter at the lotus feet of the Lord by that opportunity</a:t>
            </a:r>
            <a:r>
              <a:rPr lang="en-US" sz="1600" dirty="0" smtClean="0"/>
              <a:t>.</a:t>
            </a:r>
          </a:p>
          <a:p>
            <a:r>
              <a:rPr lang="en-US" sz="1600" dirty="0" smtClean="0"/>
              <a:t>We should also strive to cultivate that </a:t>
            </a:r>
            <a:r>
              <a:rPr lang="en-US" sz="1600" b="1" u="sng" dirty="0" smtClean="0"/>
              <a:t>Quality of taking Complete Shelter of the Lord</a:t>
            </a:r>
            <a:r>
              <a:rPr lang="en-US" sz="1600" dirty="0" smtClean="0"/>
              <a:t>. By God’s Grace  and Guru’s Mercy we have been given that opportunity . We should take full advantage of it and continue doing devotional service till the last breath of life.</a:t>
            </a:r>
            <a:endParaRPr lang="en-US" sz="1600" dirty="0"/>
          </a:p>
        </p:txBody>
      </p:sp>
      <p:sp>
        <p:nvSpPr>
          <p:cNvPr id="3" name="Title 2"/>
          <p:cNvSpPr>
            <a:spLocks noGrp="1"/>
          </p:cNvSpPr>
          <p:nvPr>
            <p:ph type="title"/>
          </p:nvPr>
        </p:nvSpPr>
        <p:spPr/>
        <p:txBody>
          <a:bodyPr>
            <a:normAutofit fontScale="90000"/>
          </a:bodyPr>
          <a:lstStyle/>
          <a:p>
            <a:r>
              <a:rPr lang="en-US" dirty="0" smtClean="0"/>
              <a:t>SB1.12.27 </a:t>
            </a:r>
            <a:r>
              <a:rPr lang="en-US" dirty="0"/>
              <a:t>- Important Points from the purport</a:t>
            </a:r>
          </a:p>
        </p:txBody>
      </p:sp>
    </p:spTree>
    <p:extLst>
      <p:ext uri="{BB962C8B-B14F-4D97-AF65-F5344CB8AC3E}">
        <p14:creationId xmlns:p14="http://schemas.microsoft.com/office/powerpoint/2010/main" val="1856550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1.12.28</a:t>
            </a:r>
            <a:endParaRPr lang="en-US" dirty="0"/>
          </a:p>
        </p:txBody>
      </p:sp>
      <p:sp>
        <p:nvSpPr>
          <p:cNvPr id="3" name="Content Placeholder 2"/>
          <p:cNvSpPr>
            <a:spLocks noGrp="1"/>
          </p:cNvSpPr>
          <p:nvPr>
            <p:ph idx="1"/>
          </p:nvPr>
        </p:nvSpPr>
        <p:spPr/>
        <p:txBody>
          <a:bodyPr>
            <a:normAutofit/>
          </a:bodyPr>
          <a:lstStyle/>
          <a:p>
            <a:pPr marL="0" indent="0" algn="ctr">
              <a:spcBef>
                <a:spcPts val="0"/>
              </a:spcBef>
              <a:buNone/>
            </a:pPr>
            <a:r>
              <a:rPr lang="vi-VN" dirty="0"/>
              <a:t>jijñāsitātma-yāthārthyo</a:t>
            </a:r>
          </a:p>
          <a:p>
            <a:pPr marL="0" indent="0" algn="ctr">
              <a:spcBef>
                <a:spcPts val="0"/>
              </a:spcBef>
              <a:buNone/>
            </a:pPr>
            <a:r>
              <a:rPr lang="vi-VN" dirty="0" smtClean="0"/>
              <a:t>muner </a:t>
            </a:r>
            <a:r>
              <a:rPr lang="vi-VN" dirty="0"/>
              <a:t>vyāsa-sutād asau</a:t>
            </a:r>
          </a:p>
          <a:p>
            <a:pPr marL="0" indent="0" algn="ctr">
              <a:spcBef>
                <a:spcPts val="0"/>
              </a:spcBef>
              <a:buNone/>
            </a:pPr>
            <a:r>
              <a:rPr lang="vi-VN" dirty="0" smtClean="0"/>
              <a:t>hitvedaḿ </a:t>
            </a:r>
            <a:r>
              <a:rPr lang="vi-VN" dirty="0"/>
              <a:t>nṛpa gańgāyāḿ</a:t>
            </a:r>
          </a:p>
          <a:p>
            <a:pPr marL="0" indent="0" algn="ctr">
              <a:spcBef>
                <a:spcPts val="0"/>
              </a:spcBef>
              <a:buNone/>
            </a:pPr>
            <a:r>
              <a:rPr lang="vi-VN" dirty="0" smtClean="0"/>
              <a:t>yāsyaty </a:t>
            </a:r>
            <a:r>
              <a:rPr lang="vi-VN" dirty="0"/>
              <a:t>addhākutobhayam</a:t>
            </a:r>
          </a:p>
          <a:p>
            <a:pPr algn="ctr"/>
            <a:endParaRPr lang="en-US" dirty="0" smtClean="0"/>
          </a:p>
          <a:p>
            <a:pPr marL="0" indent="0" algn="ctr">
              <a:buNone/>
            </a:pPr>
            <a:r>
              <a:rPr lang="en-US" u="sng" dirty="0" smtClean="0"/>
              <a:t>Translation</a:t>
            </a:r>
          </a:p>
          <a:p>
            <a:pPr marL="0" indent="0" algn="ctr">
              <a:buNone/>
            </a:pPr>
            <a:r>
              <a:rPr lang="en-US" dirty="0"/>
              <a:t>After inquiring about proper self-knowledge from the son of </a:t>
            </a:r>
            <a:r>
              <a:rPr lang="en-US" dirty="0" err="1"/>
              <a:t>Vyāsadeva</a:t>
            </a:r>
            <a:r>
              <a:rPr lang="en-US" dirty="0"/>
              <a:t>, who will be a great philosopher, he will renounce all material attachment and achieve a life of fearlessness.</a:t>
            </a:r>
          </a:p>
        </p:txBody>
      </p:sp>
    </p:spTree>
    <p:extLst>
      <p:ext uri="{BB962C8B-B14F-4D97-AF65-F5344CB8AC3E}">
        <p14:creationId xmlns:p14="http://schemas.microsoft.com/office/powerpoint/2010/main" val="394403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953000" y="381000"/>
            <a:ext cx="3886200" cy="6019800"/>
          </a:xfrm>
        </p:spPr>
      </p:pic>
      <p:sp>
        <p:nvSpPr>
          <p:cNvPr id="2" name="Title 1"/>
          <p:cNvSpPr>
            <a:spLocks noGrp="1"/>
          </p:cNvSpPr>
          <p:nvPr>
            <p:ph type="title"/>
          </p:nvPr>
        </p:nvSpPr>
        <p:spPr>
          <a:xfrm>
            <a:off x="304800" y="304800"/>
            <a:ext cx="4648200" cy="6096000"/>
          </a:xfrm>
        </p:spPr>
        <p:txBody>
          <a:bodyPr/>
          <a:lstStyle/>
          <a:p>
            <a:pPr eaLnBrk="1" hangingPunct="1">
              <a:defRPr/>
            </a:pPr>
            <a:r>
              <a:rPr lang="en-US" sz="4000" dirty="0" smtClean="0">
                <a:solidFill>
                  <a:schemeClr val="tx2">
                    <a:lumMod val="60000"/>
                    <a:lumOff val="40000"/>
                  </a:schemeClr>
                </a:solidFill>
              </a:rPr>
              <a:t>Seeking the Blessings of Guru, </a:t>
            </a:r>
            <a:r>
              <a:rPr lang="en-US" sz="4000" dirty="0" err="1" smtClean="0">
                <a:solidFill>
                  <a:schemeClr val="tx2">
                    <a:lumMod val="60000"/>
                    <a:lumOff val="40000"/>
                  </a:schemeClr>
                </a:solidFill>
              </a:rPr>
              <a:t>Gauranga</a:t>
            </a:r>
            <a:r>
              <a:rPr lang="en-US" sz="4000" dirty="0" smtClean="0">
                <a:solidFill>
                  <a:schemeClr val="tx2">
                    <a:lumMod val="60000"/>
                    <a:lumOff val="40000"/>
                  </a:schemeClr>
                </a:solidFill>
              </a:rPr>
              <a:t> &amp; All the </a:t>
            </a:r>
            <a:r>
              <a:rPr lang="en-US" sz="4000" dirty="0" err="1" smtClean="0">
                <a:solidFill>
                  <a:schemeClr val="tx2">
                    <a:lumMod val="60000"/>
                    <a:lumOff val="40000"/>
                  </a:schemeClr>
                </a:solidFill>
              </a:rPr>
              <a:t>Vaishnavas</a:t>
            </a:r>
            <a:endParaRPr lang="en-US" sz="4000" dirty="0">
              <a:solidFill>
                <a:schemeClr val="tx2">
                  <a:lumMod val="60000"/>
                  <a:lumOff val="40000"/>
                </a:schemeClr>
              </a:solidFill>
            </a:endParaRPr>
          </a:p>
        </p:txBody>
      </p:sp>
    </p:spTree>
    <p:extLst>
      <p:ext uri="{BB962C8B-B14F-4D97-AF65-F5344CB8AC3E}">
        <p14:creationId xmlns:p14="http://schemas.microsoft.com/office/powerpoint/2010/main" val="637159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vi-VN" dirty="0" smtClean="0"/>
              <a:t>akutaḥ-bhayam</a:t>
            </a:r>
            <a:r>
              <a:rPr lang="en-US" dirty="0"/>
              <a:t> - life of </a:t>
            </a:r>
            <a:r>
              <a:rPr lang="en-US" dirty="0" smtClean="0"/>
              <a:t>fearlessness</a:t>
            </a:r>
          </a:p>
          <a:p>
            <a:pPr lvl="1"/>
            <a:r>
              <a:rPr lang="en-US" dirty="0" smtClean="0"/>
              <a:t>Fearlessness comes because of the sense of Protection</a:t>
            </a:r>
          </a:p>
          <a:p>
            <a:pPr lvl="1"/>
            <a:r>
              <a:rPr lang="en-US" dirty="0" smtClean="0"/>
              <a:t>Sense of Protection is not from our own strength</a:t>
            </a:r>
          </a:p>
          <a:p>
            <a:pPr lvl="1"/>
            <a:r>
              <a:rPr lang="en-US" dirty="0" smtClean="0"/>
              <a:t>Hearing </a:t>
            </a:r>
            <a:r>
              <a:rPr lang="en-US" dirty="0" err="1"/>
              <a:t>Śrīmad-Bhāgavatam</a:t>
            </a:r>
            <a:r>
              <a:rPr lang="en-US" dirty="0"/>
              <a:t> one can get free from material attachment and enter into the kingdom of </a:t>
            </a:r>
            <a:r>
              <a:rPr lang="en-US" dirty="0" smtClean="0"/>
              <a:t>fearlessness</a:t>
            </a:r>
          </a:p>
          <a:p>
            <a:pPr lvl="1"/>
            <a:r>
              <a:rPr lang="en-US" dirty="0" smtClean="0"/>
              <a:t>One should listen </a:t>
            </a:r>
            <a:r>
              <a:rPr lang="en-US" dirty="0" err="1"/>
              <a:t>Śrīmad-Bhāgavatam</a:t>
            </a:r>
            <a:r>
              <a:rPr lang="en-US" dirty="0"/>
              <a:t> </a:t>
            </a:r>
            <a:r>
              <a:rPr lang="en-US" dirty="0" smtClean="0"/>
              <a:t>from a Qualified Person</a:t>
            </a:r>
          </a:p>
          <a:p>
            <a:pPr lvl="2"/>
            <a:r>
              <a:rPr lang="en-US" dirty="0" smtClean="0"/>
              <a:t>When we listen the Right Message from a Right Person in a Right Mood/Attitude, position of complete shelter of the Personality of Godhead is factually experienced</a:t>
            </a:r>
          </a:p>
          <a:p>
            <a:pPr lvl="2"/>
            <a:r>
              <a:rPr lang="en-US" dirty="0" smtClean="0"/>
              <a:t>When one comes to the position of complete shelter, one is completely protected by the Lord</a:t>
            </a:r>
          </a:p>
          <a:p>
            <a:pPr lvl="2"/>
            <a:r>
              <a:rPr lang="en-US" dirty="0" smtClean="0"/>
              <a:t>When one is protected, one develops the quality of Fearlessness</a:t>
            </a:r>
          </a:p>
          <a:p>
            <a:r>
              <a:rPr lang="en-US" dirty="0" err="1" smtClean="0"/>
              <a:t>Dhruv</a:t>
            </a:r>
            <a:r>
              <a:rPr lang="en-US" dirty="0" smtClean="0"/>
              <a:t> Mahārāja was so fearless that when Death Personified approached him, he stepped on his head and ascended into the </a:t>
            </a:r>
            <a:r>
              <a:rPr lang="en-US" dirty="0" err="1" smtClean="0"/>
              <a:t>Vaikuntha</a:t>
            </a:r>
            <a:r>
              <a:rPr lang="en-US" dirty="0" smtClean="0"/>
              <a:t> </a:t>
            </a:r>
            <a:r>
              <a:rPr lang="en-US" dirty="0" err="1" smtClean="0"/>
              <a:t>Vimana</a:t>
            </a:r>
            <a:endParaRPr lang="en-US" dirty="0" smtClean="0"/>
          </a:p>
        </p:txBody>
      </p:sp>
      <p:sp>
        <p:nvSpPr>
          <p:cNvPr id="3" name="Title 2"/>
          <p:cNvSpPr>
            <a:spLocks noGrp="1"/>
          </p:cNvSpPr>
          <p:nvPr>
            <p:ph type="title"/>
          </p:nvPr>
        </p:nvSpPr>
        <p:spPr/>
        <p:txBody>
          <a:bodyPr>
            <a:normAutofit fontScale="90000"/>
          </a:bodyPr>
          <a:lstStyle/>
          <a:p>
            <a:r>
              <a:rPr lang="en-US" dirty="0" smtClean="0"/>
              <a:t>SB1.12.28 </a:t>
            </a:r>
            <a:r>
              <a:rPr lang="en-US" dirty="0"/>
              <a:t>- Important Points from the purport</a:t>
            </a:r>
          </a:p>
        </p:txBody>
      </p:sp>
    </p:spTree>
    <p:extLst>
      <p:ext uri="{BB962C8B-B14F-4D97-AF65-F5344CB8AC3E}">
        <p14:creationId xmlns:p14="http://schemas.microsoft.com/office/powerpoint/2010/main" val="4162155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1.12.29</a:t>
            </a:r>
            <a:endParaRPr lang="en-US" dirty="0"/>
          </a:p>
        </p:txBody>
      </p:sp>
      <p:sp>
        <p:nvSpPr>
          <p:cNvPr id="3" name="Content Placeholder 2"/>
          <p:cNvSpPr>
            <a:spLocks noGrp="1"/>
          </p:cNvSpPr>
          <p:nvPr>
            <p:ph idx="1"/>
          </p:nvPr>
        </p:nvSpPr>
        <p:spPr/>
        <p:txBody>
          <a:bodyPr>
            <a:normAutofit lnSpcReduction="10000"/>
          </a:bodyPr>
          <a:lstStyle/>
          <a:p>
            <a:pPr marL="0" indent="0" algn="ctr">
              <a:spcBef>
                <a:spcPts val="0"/>
              </a:spcBef>
              <a:buNone/>
            </a:pPr>
            <a:r>
              <a:rPr lang="vi-VN" dirty="0"/>
              <a:t>iti rājña upādiśya</a:t>
            </a:r>
          </a:p>
          <a:p>
            <a:pPr marL="0" indent="0" algn="ctr">
              <a:spcBef>
                <a:spcPts val="0"/>
              </a:spcBef>
              <a:buNone/>
            </a:pPr>
            <a:r>
              <a:rPr lang="vi-VN" dirty="0" smtClean="0"/>
              <a:t>viprā </a:t>
            </a:r>
            <a:r>
              <a:rPr lang="vi-VN" dirty="0"/>
              <a:t>jātaka-kovidāḥ</a:t>
            </a:r>
          </a:p>
          <a:p>
            <a:pPr marL="0" indent="0" algn="ctr">
              <a:spcBef>
                <a:spcPts val="0"/>
              </a:spcBef>
              <a:buNone/>
            </a:pPr>
            <a:r>
              <a:rPr lang="vi-VN" dirty="0" smtClean="0"/>
              <a:t>labdhāpacitayaḥ </a:t>
            </a:r>
            <a:r>
              <a:rPr lang="vi-VN" dirty="0"/>
              <a:t>sarve</a:t>
            </a:r>
          </a:p>
          <a:p>
            <a:pPr marL="0" indent="0" algn="ctr">
              <a:spcBef>
                <a:spcPts val="0"/>
              </a:spcBef>
              <a:buNone/>
            </a:pPr>
            <a:r>
              <a:rPr lang="vi-VN" dirty="0" smtClean="0"/>
              <a:t>pratijagmuḥ </a:t>
            </a:r>
            <a:r>
              <a:rPr lang="vi-VN" dirty="0"/>
              <a:t>svakān gṛhān</a:t>
            </a:r>
          </a:p>
          <a:p>
            <a:pPr algn="ctr"/>
            <a:endParaRPr lang="en-US" dirty="0" smtClean="0"/>
          </a:p>
          <a:p>
            <a:pPr marL="0" indent="0" algn="ctr">
              <a:buNone/>
            </a:pPr>
            <a:r>
              <a:rPr lang="en-US" u="sng" dirty="0" smtClean="0"/>
              <a:t>Translation</a:t>
            </a:r>
          </a:p>
          <a:p>
            <a:pPr marL="0" indent="0" algn="ctr">
              <a:buNone/>
            </a:pPr>
            <a:r>
              <a:rPr lang="en-US" dirty="0"/>
              <a:t>Thus those who were expert in astrological knowledge and in performance of the birth ceremony instructed King </a:t>
            </a:r>
            <a:r>
              <a:rPr lang="en-US" dirty="0" err="1"/>
              <a:t>Yudhiṣṭhira</a:t>
            </a:r>
            <a:r>
              <a:rPr lang="en-US" dirty="0"/>
              <a:t> about the future history of his child. Then, being sumptuously remunerated, they all returned to their respective homes.</a:t>
            </a:r>
          </a:p>
        </p:txBody>
      </p:sp>
    </p:spTree>
    <p:extLst>
      <p:ext uri="{BB962C8B-B14F-4D97-AF65-F5344CB8AC3E}">
        <p14:creationId xmlns:p14="http://schemas.microsoft.com/office/powerpoint/2010/main" val="1536163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5257800"/>
          </a:xfrm>
        </p:spPr>
        <p:txBody>
          <a:bodyPr>
            <a:normAutofit fontScale="40000" lnSpcReduction="20000"/>
          </a:bodyPr>
          <a:lstStyle/>
          <a:p>
            <a:pPr marL="0" indent="0">
              <a:spcBef>
                <a:spcPts val="0"/>
              </a:spcBef>
              <a:buClrTx/>
              <a:buSzTx/>
              <a:buNone/>
              <a:defRPr/>
            </a:pPr>
            <a:r>
              <a:rPr lang="en-US" sz="1600" dirty="0"/>
              <a:t>	</a:t>
            </a:r>
            <a:r>
              <a:rPr lang="en-US" sz="5600" dirty="0"/>
              <a:t>The Vedas are the storehouse of knowledge, both material and spiritual. But such knowledge aims at perfection of self-realization. In other words, the Vedas are the guides for the civilized man in every respect. Since human life is the opportunity to get free from all material miseries, it is properly guided by the knowledge of the Vedas, in the matters of both material needs and spiritual salvation. The specific intelligent class of men who were devoted particularly to the knowledge of the Vedas were called the </a:t>
            </a:r>
            <a:r>
              <a:rPr lang="en-US" sz="5600" dirty="0" err="1"/>
              <a:t>vipras</a:t>
            </a:r>
            <a:r>
              <a:rPr lang="en-US" sz="5600" dirty="0"/>
              <a:t>, or the graduates of the Vedic knowledge. There are different branches of knowledge in the Vedas, of which astrology and pathology are two important branches necessary for the common man. So the intelligent men, generally known as the </a:t>
            </a:r>
            <a:r>
              <a:rPr lang="en-US" sz="5600" dirty="0" err="1"/>
              <a:t>brāhmaṇas</a:t>
            </a:r>
            <a:r>
              <a:rPr lang="en-US" sz="5600" dirty="0"/>
              <a:t>, took up all the different branches of Vedic knowledge to guide society. Even the department of military education (</a:t>
            </a:r>
            <a:r>
              <a:rPr lang="en-US" sz="5600" dirty="0" err="1"/>
              <a:t>Dhanur-veda</a:t>
            </a:r>
            <a:r>
              <a:rPr lang="en-US" sz="5600" dirty="0"/>
              <a:t>) was also taken up by such intelligent men, and the </a:t>
            </a:r>
            <a:r>
              <a:rPr lang="en-US" sz="5600" dirty="0" err="1"/>
              <a:t>vipras</a:t>
            </a:r>
            <a:r>
              <a:rPr lang="en-US" sz="5600" dirty="0"/>
              <a:t> were also teachers of this section of knowledge, as were </a:t>
            </a:r>
            <a:r>
              <a:rPr lang="en-US" sz="5600" dirty="0" err="1"/>
              <a:t>Droṇācārya</a:t>
            </a:r>
            <a:r>
              <a:rPr lang="en-US" sz="5600" dirty="0"/>
              <a:t>, </a:t>
            </a:r>
            <a:r>
              <a:rPr lang="en-US" sz="5600" dirty="0" err="1"/>
              <a:t>Kṛpācārya</a:t>
            </a:r>
            <a:r>
              <a:rPr lang="en-US" sz="5600" dirty="0"/>
              <a:t>, etc.</a:t>
            </a:r>
          </a:p>
          <a:p>
            <a:pPr marL="0" indent="0">
              <a:buNone/>
            </a:pPr>
            <a:r>
              <a:rPr lang="en-US" sz="5600" dirty="0" smtClean="0"/>
              <a:t>	</a:t>
            </a:r>
            <a:r>
              <a:rPr lang="en-US" sz="3600" dirty="0"/>
              <a:t>	</a:t>
            </a:r>
            <a:endParaRPr lang="en-US" sz="4400" dirty="0"/>
          </a:p>
        </p:txBody>
      </p:sp>
      <p:sp>
        <p:nvSpPr>
          <p:cNvPr id="3" name="Title 2"/>
          <p:cNvSpPr>
            <a:spLocks noGrp="1"/>
          </p:cNvSpPr>
          <p:nvPr>
            <p:ph type="title"/>
          </p:nvPr>
        </p:nvSpPr>
        <p:spPr/>
        <p:txBody>
          <a:bodyPr>
            <a:normAutofit fontScale="90000"/>
          </a:bodyPr>
          <a:lstStyle/>
          <a:p>
            <a:r>
              <a:rPr lang="en-US" dirty="0" smtClean="0"/>
              <a:t>SB1.12.29 </a:t>
            </a:r>
            <a:r>
              <a:rPr lang="en-US" dirty="0"/>
              <a:t>- Important Points from the purport</a:t>
            </a:r>
          </a:p>
        </p:txBody>
      </p:sp>
    </p:spTree>
    <p:extLst>
      <p:ext uri="{BB962C8B-B14F-4D97-AF65-F5344CB8AC3E}">
        <p14:creationId xmlns:p14="http://schemas.microsoft.com/office/powerpoint/2010/main" val="24255565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77500" lnSpcReduction="20000"/>
          </a:bodyPr>
          <a:lstStyle/>
          <a:p>
            <a:pPr marL="0" indent="0">
              <a:buNone/>
            </a:pPr>
            <a:r>
              <a:rPr lang="en-US" sz="2800" dirty="0"/>
              <a:t>The word </a:t>
            </a:r>
            <a:r>
              <a:rPr lang="en-US" sz="2800" dirty="0" err="1"/>
              <a:t>vipra</a:t>
            </a:r>
            <a:r>
              <a:rPr lang="en-US" sz="2800" dirty="0"/>
              <a:t> mentioned herein is significant. There is a little difference between the </a:t>
            </a:r>
            <a:r>
              <a:rPr lang="en-US" sz="2800" dirty="0" err="1"/>
              <a:t>vipras</a:t>
            </a:r>
            <a:r>
              <a:rPr lang="en-US" sz="2800" dirty="0"/>
              <a:t> and the </a:t>
            </a:r>
            <a:r>
              <a:rPr lang="en-US" sz="2800" dirty="0" err="1"/>
              <a:t>brāhmaṇas</a:t>
            </a:r>
            <a:r>
              <a:rPr lang="en-US" sz="2800" dirty="0"/>
              <a:t>. The </a:t>
            </a:r>
            <a:r>
              <a:rPr lang="en-US" sz="2800" dirty="0" err="1"/>
              <a:t>vipras</a:t>
            </a:r>
            <a:r>
              <a:rPr lang="en-US" sz="2800" dirty="0"/>
              <a:t> are those who are expert in </a:t>
            </a:r>
            <a:r>
              <a:rPr lang="en-US" sz="2800" dirty="0" err="1"/>
              <a:t>karma-kāṇḍa</a:t>
            </a:r>
            <a:r>
              <a:rPr lang="en-US" sz="2800" dirty="0"/>
              <a:t>, or </a:t>
            </a:r>
            <a:r>
              <a:rPr lang="en-US" sz="2800" dirty="0" err="1"/>
              <a:t>fruitive</a:t>
            </a:r>
            <a:r>
              <a:rPr lang="en-US" sz="2800" dirty="0"/>
              <a:t> activities, guiding the society towards fulfilling the material necessities of life, whereas the </a:t>
            </a:r>
            <a:r>
              <a:rPr lang="en-US" sz="2800" dirty="0" err="1"/>
              <a:t>brāhmaṇas</a:t>
            </a:r>
            <a:r>
              <a:rPr lang="en-US" sz="2800" dirty="0"/>
              <a:t> are expert in spiritual knowledge of transcendence. This department of knowledge is called </a:t>
            </a:r>
            <a:r>
              <a:rPr lang="en-US" sz="2800" dirty="0" err="1"/>
              <a:t>jñāna-kāṇḍa</a:t>
            </a:r>
            <a:r>
              <a:rPr lang="en-US" sz="2800" dirty="0"/>
              <a:t>, and above this there is the </a:t>
            </a:r>
            <a:r>
              <a:rPr lang="en-US" sz="2800" dirty="0" err="1"/>
              <a:t>upāsanā-kāṇḍa</a:t>
            </a:r>
            <a:r>
              <a:rPr lang="en-US" sz="2800" dirty="0"/>
              <a:t>. The culmination of </a:t>
            </a:r>
            <a:r>
              <a:rPr lang="en-US" sz="2800" dirty="0" err="1"/>
              <a:t>upāsanā-kāṇḍa</a:t>
            </a:r>
            <a:r>
              <a:rPr lang="en-US" sz="2800" dirty="0"/>
              <a:t> is the devotional service of the Lord </a:t>
            </a:r>
            <a:r>
              <a:rPr lang="en-US" sz="2800" dirty="0" err="1"/>
              <a:t>Viṣṇu</a:t>
            </a:r>
            <a:r>
              <a:rPr lang="en-US" sz="2800" dirty="0"/>
              <a:t>, and when the </a:t>
            </a:r>
            <a:r>
              <a:rPr lang="en-US" sz="2800" b="1" dirty="0" err="1"/>
              <a:t>brāhmaṇas</a:t>
            </a:r>
            <a:r>
              <a:rPr lang="en-US" sz="2800" b="1" dirty="0"/>
              <a:t> achieve perfection, they are called </a:t>
            </a:r>
            <a:r>
              <a:rPr lang="en-US" sz="2800" b="1" dirty="0" err="1"/>
              <a:t>Vaiṣṇavas</a:t>
            </a:r>
            <a:r>
              <a:rPr lang="en-US" sz="2800" dirty="0"/>
              <a:t>. </a:t>
            </a:r>
            <a:r>
              <a:rPr lang="en-US" sz="2800" dirty="0" err="1"/>
              <a:t>Viṣṇu</a:t>
            </a:r>
            <a:r>
              <a:rPr lang="en-US" sz="2800" dirty="0"/>
              <a:t> worship is the highest of the modes of worship. </a:t>
            </a:r>
            <a:r>
              <a:rPr lang="en-US" sz="2800" b="1" dirty="0"/>
              <a:t>Elevated </a:t>
            </a:r>
            <a:r>
              <a:rPr lang="en-US" sz="2800" b="1" dirty="0" err="1"/>
              <a:t>brāhmaṇas</a:t>
            </a:r>
            <a:r>
              <a:rPr lang="en-US" sz="2800" b="1" dirty="0"/>
              <a:t> are </a:t>
            </a:r>
            <a:r>
              <a:rPr lang="en-US" sz="2800" b="1" dirty="0" err="1"/>
              <a:t>Vaiṣṇavas</a:t>
            </a:r>
            <a:r>
              <a:rPr lang="en-US" sz="2800" b="1" dirty="0"/>
              <a:t> engaged in the transcendental loving service of the Lord, and thus </a:t>
            </a:r>
            <a:r>
              <a:rPr lang="en-US" sz="2800" b="1" dirty="0" err="1"/>
              <a:t>Śrīmad-Bhāgavatam</a:t>
            </a:r>
            <a:r>
              <a:rPr lang="en-US" sz="2800" b="1" dirty="0"/>
              <a:t>, which is the science of devotional service, is very dear to the </a:t>
            </a:r>
            <a:r>
              <a:rPr lang="en-US" sz="2800" b="1" dirty="0" err="1"/>
              <a:t>Vaiṣṇavas</a:t>
            </a:r>
            <a:r>
              <a:rPr lang="en-US" sz="2800" dirty="0"/>
              <a:t>. And as explained in the beginning of the </a:t>
            </a:r>
            <a:r>
              <a:rPr lang="en-US" sz="2800" b="1" u="sng" dirty="0" err="1"/>
              <a:t>Śrīmad-Bhāgavatam</a:t>
            </a:r>
            <a:r>
              <a:rPr lang="en-US" sz="2800" b="1" u="sng" dirty="0"/>
              <a:t>, it is the mature fruit of Vedic knowledge </a:t>
            </a:r>
            <a:r>
              <a:rPr lang="en-US" sz="2800" dirty="0"/>
              <a:t>and is </a:t>
            </a:r>
            <a:r>
              <a:rPr lang="en-US" sz="2800" b="1" u="sng" dirty="0"/>
              <a:t>superior subject matter</a:t>
            </a:r>
            <a:r>
              <a:rPr lang="en-US" sz="2800" dirty="0"/>
              <a:t>, above the three </a:t>
            </a:r>
            <a:r>
              <a:rPr lang="en-US" sz="2800" dirty="0" err="1"/>
              <a:t>kāṇḍas</a:t>
            </a:r>
            <a:r>
              <a:rPr lang="en-US" sz="2800" dirty="0"/>
              <a:t>, namely karma, </a:t>
            </a:r>
            <a:r>
              <a:rPr lang="en-US" sz="2800" dirty="0" err="1"/>
              <a:t>jñāna</a:t>
            </a:r>
            <a:r>
              <a:rPr lang="en-US" sz="2800" dirty="0"/>
              <a:t> and </a:t>
            </a:r>
            <a:r>
              <a:rPr lang="en-US" sz="2800" dirty="0" err="1"/>
              <a:t>upāsanā</a:t>
            </a:r>
            <a:r>
              <a:rPr lang="en-US" sz="2800" dirty="0"/>
              <a:t>.</a:t>
            </a:r>
          </a:p>
          <a:p>
            <a:pPr marL="0" indent="0">
              <a:buNone/>
            </a:pPr>
            <a:r>
              <a:rPr lang="en-US" sz="2800" dirty="0"/>
              <a:t>	</a:t>
            </a:r>
            <a:endParaRPr lang="en-US" dirty="0"/>
          </a:p>
        </p:txBody>
      </p:sp>
      <p:sp>
        <p:nvSpPr>
          <p:cNvPr id="3" name="Title 2"/>
          <p:cNvSpPr>
            <a:spLocks noGrp="1"/>
          </p:cNvSpPr>
          <p:nvPr>
            <p:ph type="title"/>
          </p:nvPr>
        </p:nvSpPr>
        <p:spPr/>
        <p:txBody>
          <a:bodyPr>
            <a:normAutofit fontScale="90000"/>
          </a:bodyPr>
          <a:lstStyle/>
          <a:p>
            <a:r>
              <a:rPr lang="en-US" dirty="0"/>
              <a:t>SB1.12.29 - Important Points from the </a:t>
            </a:r>
            <a:r>
              <a:rPr lang="en-US" dirty="0" smtClean="0"/>
              <a:t>purport </a:t>
            </a:r>
            <a:r>
              <a:rPr lang="en-US" dirty="0" err="1" smtClean="0"/>
              <a:t>contd</a:t>
            </a:r>
            <a:r>
              <a:rPr lang="en-US" dirty="0" smtClean="0"/>
              <a:t> …</a:t>
            </a:r>
            <a:endParaRPr lang="en-US" dirty="0"/>
          </a:p>
        </p:txBody>
      </p:sp>
    </p:spTree>
    <p:extLst>
      <p:ext uri="{BB962C8B-B14F-4D97-AF65-F5344CB8AC3E}">
        <p14:creationId xmlns:p14="http://schemas.microsoft.com/office/powerpoint/2010/main" val="169152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400" dirty="0"/>
              <a:t>Amongst the </a:t>
            </a:r>
            <a:r>
              <a:rPr lang="en-US" sz="2400" dirty="0" err="1"/>
              <a:t>karma-kāṇḍa</a:t>
            </a:r>
            <a:r>
              <a:rPr lang="en-US" sz="2400" dirty="0"/>
              <a:t> experts, the </a:t>
            </a:r>
            <a:r>
              <a:rPr lang="en-US" sz="2400" dirty="0" err="1"/>
              <a:t>jātaka</a:t>
            </a:r>
            <a:r>
              <a:rPr lang="en-US" sz="2400" dirty="0"/>
              <a:t> expert </a:t>
            </a:r>
            <a:r>
              <a:rPr lang="en-US" sz="2400" dirty="0" err="1"/>
              <a:t>vipras</a:t>
            </a:r>
            <a:r>
              <a:rPr lang="en-US" sz="2400" dirty="0"/>
              <a:t> were good astrologers who could tell all the future history of a born child simply by the astral calculations of the time (</a:t>
            </a:r>
            <a:r>
              <a:rPr lang="en-US" sz="2400" dirty="0" err="1"/>
              <a:t>lagna</a:t>
            </a:r>
            <a:r>
              <a:rPr lang="en-US" sz="2400" dirty="0"/>
              <a:t>). Such expert </a:t>
            </a:r>
            <a:r>
              <a:rPr lang="en-US" sz="2400" dirty="0" err="1"/>
              <a:t>jātaka-vipras</a:t>
            </a:r>
            <a:r>
              <a:rPr lang="en-US" sz="2400" dirty="0"/>
              <a:t> were present during the birth of Mahārāja </a:t>
            </a:r>
            <a:r>
              <a:rPr lang="en-US" sz="2400" dirty="0" err="1"/>
              <a:t>Parīkṣit</a:t>
            </a:r>
            <a:r>
              <a:rPr lang="en-US" sz="2400" dirty="0"/>
              <a:t>, and his grandfather, Mahārāja </a:t>
            </a:r>
            <a:r>
              <a:rPr lang="en-US" sz="2400" dirty="0" err="1"/>
              <a:t>Yudhiṣṭhira</a:t>
            </a:r>
            <a:r>
              <a:rPr lang="en-US" sz="2400" dirty="0"/>
              <a:t>, awarded the </a:t>
            </a:r>
            <a:r>
              <a:rPr lang="en-US" sz="2400" dirty="0" err="1"/>
              <a:t>vipras</a:t>
            </a:r>
            <a:r>
              <a:rPr lang="en-US" sz="2400" dirty="0"/>
              <a:t> sufficiently with gold, land, villages, grains and other valuable necessaries of life, which also include cows. There is a need of such </a:t>
            </a:r>
            <a:r>
              <a:rPr lang="en-US" sz="2400" dirty="0" err="1"/>
              <a:t>vipras</a:t>
            </a:r>
            <a:r>
              <a:rPr lang="en-US" sz="2400" dirty="0"/>
              <a:t> in the social structure, and it is the duty of the state to maintain them comfortably, as designed in the Vedic procedure. Such expert </a:t>
            </a:r>
            <a:r>
              <a:rPr lang="en-US" sz="2400" dirty="0" err="1"/>
              <a:t>vipras</a:t>
            </a:r>
            <a:r>
              <a:rPr lang="en-US" sz="2400" dirty="0"/>
              <a:t>, being sufficiently paid by the state, could give free service to the people in general, and thus this department of Vedic knowledge could be available for all.</a:t>
            </a:r>
          </a:p>
          <a:p>
            <a:pPr mar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a:t>SB1.12.29 - Important Points from the purport </a:t>
            </a:r>
            <a:r>
              <a:rPr lang="en-US" dirty="0" err="1"/>
              <a:t>contd</a:t>
            </a:r>
            <a:r>
              <a:rPr lang="en-US" dirty="0"/>
              <a:t> …</a:t>
            </a:r>
          </a:p>
        </p:txBody>
      </p:sp>
    </p:spTree>
    <p:extLst>
      <p:ext uri="{BB962C8B-B14F-4D97-AF65-F5344CB8AC3E}">
        <p14:creationId xmlns:p14="http://schemas.microsoft.com/office/powerpoint/2010/main" val="1653158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Srila</a:t>
            </a:r>
            <a:r>
              <a:rPr lang="en-US" dirty="0"/>
              <a:t> </a:t>
            </a:r>
            <a:r>
              <a:rPr lang="en-US" dirty="0" err="1"/>
              <a:t>Prabhupada’s</a:t>
            </a:r>
            <a:r>
              <a:rPr lang="en-US" dirty="0"/>
              <a:t> purports on these verses</a:t>
            </a:r>
          </a:p>
          <a:p>
            <a:r>
              <a:rPr lang="en-US" dirty="0" smtClean="0"/>
              <a:t>HH </a:t>
            </a:r>
            <a:r>
              <a:rPr lang="en-US" dirty="0" err="1" smtClean="0"/>
              <a:t>Romapada</a:t>
            </a:r>
            <a:r>
              <a:rPr lang="en-US" dirty="0" smtClean="0"/>
              <a:t> Swami </a:t>
            </a:r>
            <a:r>
              <a:rPr lang="en-US" dirty="0" err="1" smtClean="0"/>
              <a:t>Maharaj’s</a:t>
            </a:r>
            <a:r>
              <a:rPr lang="en-US" dirty="0" smtClean="0"/>
              <a:t> Lectures</a:t>
            </a:r>
          </a:p>
          <a:p>
            <a:r>
              <a:rPr lang="en-US" dirty="0" smtClean="0"/>
              <a:t>Nectar of Instruction</a:t>
            </a:r>
          </a:p>
          <a:p>
            <a:endParaRPr lang="en-US"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844388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19200"/>
          </a:xfrm>
        </p:spPr>
        <p:txBody>
          <a:bodyPr>
            <a:normAutofit/>
          </a:bodyPr>
          <a:lstStyle/>
          <a:p>
            <a:r>
              <a:rPr lang="en-US" sz="3600" dirty="0" smtClean="0"/>
              <a:t>Prayers before reciting </a:t>
            </a:r>
            <a:r>
              <a:rPr lang="en-US" sz="3600" dirty="0" err="1" smtClean="0"/>
              <a:t>Srimad</a:t>
            </a:r>
            <a:r>
              <a:rPr lang="en-US" sz="3600" dirty="0"/>
              <a:t> </a:t>
            </a:r>
            <a:r>
              <a:rPr lang="en-US" sz="3600" dirty="0" err="1" smtClean="0"/>
              <a:t>Bhagavatam</a:t>
            </a:r>
            <a:endParaRPr lang="en-US" sz="3600" dirty="0"/>
          </a:p>
        </p:txBody>
      </p:sp>
      <p:sp>
        <p:nvSpPr>
          <p:cNvPr id="3" name="Content Placeholder 2"/>
          <p:cNvSpPr>
            <a:spLocks noGrp="1"/>
          </p:cNvSpPr>
          <p:nvPr>
            <p:ph sz="half" idx="1"/>
          </p:nvPr>
        </p:nvSpPr>
        <p:spPr/>
        <p:txBody>
          <a:bodyPr>
            <a:normAutofit fontScale="40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Om namah bhagavate vasudevaya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 </a:t>
            </a:r>
            <a:r>
              <a:rPr lang="en-US" sz="3500" dirty="0" smtClean="0"/>
              <a:t>I offer my obeisances to the Supreme Personality of Godhead, Vasudeva.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Bef>
                <a:spcPts val="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narayanam namaskritya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naram chaiva narottamam</a:t>
            </a:r>
          </a:p>
          <a:p>
            <a:pPr marL="0" indent="0">
              <a:spcBef>
                <a:spcPts val="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devim sarasvatim vyasam</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tato jayam udirayet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a:t>
            </a:r>
            <a:r>
              <a:rPr lang="en-US" sz="3000" dirty="0" smtClean="0"/>
              <a:t>Before reciting this Srimad-Bhagavatam, which is the very means of conquest, one should offer respectful obeisances unto the Personality of Godhead, Narayana, unto Nara-narayana Rishi, the supermost human being, unto Mother Sarasvati, the goddess of learning, and unto Srila Vyasadeva, the author. SB 1.2.4</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p:txBody>
      </p:sp>
      <p:sp>
        <p:nvSpPr>
          <p:cNvPr id="4" name="Content Placeholder 3"/>
          <p:cNvSpPr>
            <a:spLocks noGrp="1"/>
          </p:cNvSpPr>
          <p:nvPr>
            <p:ph sz="half" idx="2"/>
          </p:nvPr>
        </p:nvSpPr>
        <p:spPr>
          <a:xfrm>
            <a:off x="4648200" y="1524000"/>
            <a:ext cx="4059936" cy="4876800"/>
          </a:xfrm>
        </p:spPr>
        <p:txBody>
          <a:bodyPr>
            <a:normAutofit fontScale="40000" lnSpcReduction="20000"/>
          </a:bodyPr>
          <a:lstStyle/>
          <a:p>
            <a:pPr marL="0" indent="0">
              <a:spcBef>
                <a:spcPts val="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Shrinvatam </a:t>
            </a:r>
            <a:r>
              <a:rPr lang="en-US" sz="5000" spc="-100" dirty="0" err="1">
                <a:solidFill>
                  <a:schemeClr val="tx2"/>
                </a:solidFill>
                <a:latin typeface="+mj-lt"/>
                <a:ea typeface="+mj-ea"/>
                <a:cs typeface="+mj-cs"/>
              </a:rPr>
              <a:t>sva-kathah</a:t>
            </a:r>
            <a:r>
              <a:rPr lang="en-US" sz="5000" spc="-100" dirty="0">
                <a:solidFill>
                  <a:schemeClr val="tx2"/>
                </a:solidFill>
                <a:latin typeface="+mj-lt"/>
                <a:ea typeface="+mj-ea"/>
                <a:cs typeface="+mj-cs"/>
              </a:rPr>
              <a:t> </a:t>
            </a:r>
            <a:r>
              <a:rPr lang="vi-VN" sz="5000" spc="-100" dirty="0" smtClean="0">
                <a:solidFill>
                  <a:schemeClr val="tx2"/>
                </a:solidFill>
                <a:latin typeface="+mj-lt"/>
                <a:ea typeface="+mj-ea"/>
                <a:cs typeface="+mj-cs"/>
              </a:rPr>
              <a:t>Kṛṣṇa</a:t>
            </a:r>
            <a:r>
              <a:rPr lang="en-US" sz="5000" spc="-100" dirty="0" smtClean="0">
                <a:solidFill>
                  <a:schemeClr val="tx2"/>
                </a:solidFill>
                <a:latin typeface="+mj-lt"/>
                <a:ea typeface="+mj-ea"/>
                <a:cs typeface="+mj-cs"/>
              </a:rPr>
              <a:t>h </a:t>
            </a:r>
            <a:r>
              <a:rPr lang="en-US" sz="5000" spc="-100" dirty="0">
                <a:solidFill>
                  <a:schemeClr val="tx2"/>
                </a:solidFill>
                <a:latin typeface="+mj-lt"/>
                <a:ea typeface="+mj-ea"/>
                <a:cs typeface="+mj-cs"/>
              </a:rPr>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punya-shravana-kirtanah</a:t>
            </a:r>
          </a:p>
          <a:p>
            <a:pPr marL="0" indent="0">
              <a:spcBef>
                <a:spcPts val="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hridy antah stho hy abhadrani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vidhunoti suhrit satam</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a:t>
            </a:r>
            <a:r>
              <a:rPr lang="en-US" sz="2800" dirty="0" smtClean="0"/>
              <a:t>Sri </a:t>
            </a:r>
            <a:r>
              <a:rPr lang="en-US" sz="2800" dirty="0"/>
              <a:t>Krishna, the Personality of Godhead, who is the Paramatma in everyone's heart and the benefactor of the truthful devotee, cleanses desire for material enjoyment from the heart of the devotee who has developed the urge to hear His messages, which are in themselves virtuous when properly heard and chanted. </a:t>
            </a:r>
            <a:endParaRPr lang="en-US" sz="2800" dirty="0" smtClean="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Bef>
                <a:spcPts val="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nashta-prayeshu abhadreshu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nityam bhagavata-sevaya </a:t>
            </a:r>
          </a:p>
          <a:p>
            <a:pPr marL="0" indent="0">
              <a:spcBef>
                <a:spcPts val="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bhagavaty uttama-shloke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bhaktir bhavati naishthiki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a:t>
            </a:r>
            <a:r>
              <a:rPr lang="en-US" sz="3000" dirty="0" smtClean="0"/>
              <a:t>By </a:t>
            </a:r>
            <a:r>
              <a:rPr lang="en-US" sz="3000" dirty="0"/>
              <a:t>regular attendance in classes on the Bhagavatam and by rendering service to the pure devotee, all that is troublesome to the heart is almost completely destroyed, and loving service unto the Personality of Godhead, who is praised with transcendental songs, is established as an irrevocable fact. </a:t>
            </a:r>
          </a:p>
          <a:p>
            <a:endParaRPr lang="en-US" dirty="0"/>
          </a:p>
          <a:p>
            <a:endParaRPr lang="en-US" dirty="0"/>
          </a:p>
        </p:txBody>
      </p:sp>
    </p:spTree>
    <p:extLst>
      <p:ext uri="{BB962C8B-B14F-4D97-AF65-F5344CB8AC3E}">
        <p14:creationId xmlns:p14="http://schemas.microsoft.com/office/powerpoint/2010/main" val="2559425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1637363"/>
              </p:ext>
            </p:extLst>
          </p:nvPr>
        </p:nvGraphicFramePr>
        <p:xfrm>
          <a:off x="457200" y="2289651"/>
          <a:ext cx="8229600" cy="3165348"/>
        </p:xfrm>
        <a:graphic>
          <a:graphicData uri="http://schemas.openxmlformats.org/drawingml/2006/table">
            <a:tbl>
              <a:tblPr/>
              <a:tblGrid>
                <a:gridCol w="3962400"/>
                <a:gridCol w="4267200"/>
              </a:tblGrid>
              <a:tr h="0">
                <a:tc>
                  <a:txBody>
                    <a:bodyPr/>
                    <a:lstStyle/>
                    <a:p>
                      <a:endParaRPr lang="en-US" dirty="0"/>
                    </a:p>
                  </a:txBody>
                  <a:tcPr marL="19050" marR="19050" marT="19050" marB="19050">
                    <a:lnL>
                      <a:noFill/>
                    </a:lnL>
                    <a:lnR>
                      <a:noFill/>
                    </a:lnR>
                    <a:lnT>
                      <a:noFill/>
                    </a:lnT>
                    <a:lnB>
                      <a:noFill/>
                    </a:lnB>
                  </a:tcPr>
                </a:tc>
                <a:tc>
                  <a:txBody>
                    <a:bodyPr/>
                    <a:lstStyle/>
                    <a:p>
                      <a:endParaRPr lang="en-US" dirty="0"/>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kern="1200" spc="-100" dirty="0">
                          <a:solidFill>
                            <a:schemeClr val="tx2"/>
                          </a:solidFill>
                          <a:latin typeface="+mj-lt"/>
                          <a:ea typeface="+mj-ea"/>
                          <a:cs typeface="+mj-cs"/>
                        </a:rPr>
                        <a:t>nama om vishnu-padaya</a:t>
                      </a:r>
                      <a:br>
                        <a:rPr lang="en-US" sz="2400" kern="1200" spc="-100" dirty="0">
                          <a:solidFill>
                            <a:schemeClr val="tx2"/>
                          </a:solidFill>
                          <a:latin typeface="+mj-lt"/>
                          <a:ea typeface="+mj-ea"/>
                          <a:cs typeface="+mj-cs"/>
                        </a:rPr>
                      </a:br>
                      <a:r>
                        <a:rPr lang="en-US" sz="2400" kern="1200" spc="-100" dirty="0">
                          <a:solidFill>
                            <a:schemeClr val="tx2"/>
                          </a:solidFill>
                          <a:latin typeface="+mj-lt"/>
                          <a:ea typeface="+mj-ea"/>
                          <a:cs typeface="+mj-cs"/>
                        </a:rPr>
                        <a:t>krishna-preshthaya bhu-tale</a:t>
                      </a:r>
                      <a:br>
                        <a:rPr lang="en-US" sz="2400" kern="1200" spc="-100" dirty="0">
                          <a:solidFill>
                            <a:schemeClr val="tx2"/>
                          </a:solidFill>
                          <a:latin typeface="+mj-lt"/>
                          <a:ea typeface="+mj-ea"/>
                          <a:cs typeface="+mj-cs"/>
                        </a:rPr>
                      </a:br>
                      <a:r>
                        <a:rPr lang="en-US" sz="2400" kern="1200" spc="-100" dirty="0">
                          <a:solidFill>
                            <a:schemeClr val="tx2"/>
                          </a:solidFill>
                          <a:latin typeface="+mj-lt"/>
                          <a:ea typeface="+mj-ea"/>
                          <a:cs typeface="+mj-cs"/>
                        </a:rPr>
                        <a:t>srimate bhaktivedanta</a:t>
                      </a:r>
                      <a:br>
                        <a:rPr lang="en-US" sz="2400" kern="1200" spc="-100" dirty="0">
                          <a:solidFill>
                            <a:schemeClr val="tx2"/>
                          </a:solidFill>
                          <a:latin typeface="+mj-lt"/>
                          <a:ea typeface="+mj-ea"/>
                          <a:cs typeface="+mj-cs"/>
                        </a:rPr>
                      </a:br>
                      <a:r>
                        <a:rPr lang="en-US" sz="2400" kern="1200" spc="-100" dirty="0">
                          <a:solidFill>
                            <a:schemeClr val="tx2"/>
                          </a:solidFill>
                          <a:latin typeface="+mj-lt"/>
                          <a:ea typeface="+mj-ea"/>
                          <a:cs typeface="+mj-cs"/>
                        </a:rPr>
                        <a:t>swamin iti namine</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kern="1200" spc="-100" dirty="0">
                          <a:solidFill>
                            <a:schemeClr val="tx2"/>
                          </a:solidFill>
                          <a:latin typeface="+mj-lt"/>
                          <a:ea typeface="+mj-ea"/>
                          <a:cs typeface="+mj-cs"/>
                        </a:rPr>
                        <a:t> </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kern="1200" spc="-100" dirty="0">
                          <a:solidFill>
                            <a:schemeClr val="tx2"/>
                          </a:solidFill>
                          <a:latin typeface="+mj-lt"/>
                          <a:ea typeface="+mj-ea"/>
                          <a:cs typeface="+mj-cs"/>
                        </a:rPr>
                        <a:t>namaste saraswati deve</a:t>
                      </a:r>
                      <a:br>
                        <a:rPr lang="en-US" sz="2400" kern="1200" spc="-100" dirty="0">
                          <a:solidFill>
                            <a:schemeClr val="tx2"/>
                          </a:solidFill>
                          <a:latin typeface="+mj-lt"/>
                          <a:ea typeface="+mj-ea"/>
                          <a:cs typeface="+mj-cs"/>
                        </a:rPr>
                      </a:br>
                      <a:r>
                        <a:rPr lang="en-US" sz="2400" kern="1200" spc="-100" dirty="0">
                          <a:solidFill>
                            <a:schemeClr val="tx2"/>
                          </a:solidFill>
                          <a:latin typeface="+mj-lt"/>
                          <a:ea typeface="+mj-ea"/>
                          <a:cs typeface="+mj-cs"/>
                        </a:rPr>
                        <a:t>gaura-vani-pracharine</a:t>
                      </a:r>
                      <a:br>
                        <a:rPr lang="en-US" sz="2400" kern="1200" spc="-100" dirty="0">
                          <a:solidFill>
                            <a:schemeClr val="tx2"/>
                          </a:solidFill>
                          <a:latin typeface="+mj-lt"/>
                          <a:ea typeface="+mj-ea"/>
                          <a:cs typeface="+mj-cs"/>
                        </a:rPr>
                      </a:br>
                      <a:r>
                        <a:rPr lang="en-US" sz="2400" kern="1200" spc="-100" dirty="0">
                          <a:solidFill>
                            <a:schemeClr val="tx2"/>
                          </a:solidFill>
                          <a:latin typeface="+mj-lt"/>
                          <a:ea typeface="+mj-ea"/>
                          <a:cs typeface="+mj-cs"/>
                        </a:rPr>
                        <a:t>nirvishesha-shunyavadi</a:t>
                      </a:r>
                      <a:br>
                        <a:rPr lang="en-US" sz="2400" kern="1200" spc="-100" dirty="0">
                          <a:solidFill>
                            <a:schemeClr val="tx2"/>
                          </a:solidFill>
                          <a:latin typeface="+mj-lt"/>
                          <a:ea typeface="+mj-ea"/>
                          <a:cs typeface="+mj-cs"/>
                        </a:rPr>
                      </a:br>
                      <a:r>
                        <a:rPr lang="en-US" sz="2400" kern="1200" spc="-100" dirty="0">
                          <a:solidFill>
                            <a:schemeClr val="tx2"/>
                          </a:solidFill>
                          <a:latin typeface="+mj-lt"/>
                          <a:ea typeface="+mj-ea"/>
                          <a:cs typeface="+mj-cs"/>
                        </a:rPr>
                        <a:t>pashchatya-desha-tarine</a:t>
                      </a:r>
                    </a:p>
                  </a:txBody>
                  <a:tcPr marL="19050" marR="19050" marT="19050" marB="19050">
                    <a:lnL>
                      <a:noFill/>
                    </a:lnL>
                    <a:lnR>
                      <a:noFill/>
                    </a:lnR>
                    <a:lnB>
                      <a:noFill/>
                    </a:lnB>
                  </a:tcPr>
                </a:tc>
              </a:tr>
            </a:tbl>
          </a:graphicData>
        </a:graphic>
      </p:graphicFrame>
      <p:pic>
        <p:nvPicPr>
          <p:cNvPr id="2049" name="Picture 1" descr="http://www.harekrishnatemple.com/images/respectsto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2819400"/>
            <a:ext cx="3333750"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704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Birth of Mahārāja Parikshit</a:t>
            </a:r>
          </a:p>
          <a:p>
            <a:r>
              <a:rPr lang="en-US" dirty="0" err="1" smtClean="0"/>
              <a:t>Jatakarma</a:t>
            </a:r>
            <a:r>
              <a:rPr lang="en-US" dirty="0" smtClean="0"/>
              <a:t> S</a:t>
            </a:r>
            <a:r>
              <a:rPr lang="vi-VN" dirty="0" smtClean="0"/>
              <a:t>aḿskāra</a:t>
            </a:r>
            <a:r>
              <a:rPr lang="en-US" dirty="0" smtClean="0"/>
              <a:t> of Parikshit Mahārāja done by the Astrologers</a:t>
            </a:r>
          </a:p>
          <a:p>
            <a:pPr lvl="1"/>
            <a:r>
              <a:rPr lang="en-US" dirty="0" smtClean="0"/>
              <a:t>In presence of the great sages, </a:t>
            </a:r>
            <a:r>
              <a:rPr lang="vi-VN" dirty="0" smtClean="0"/>
              <a:t>Kṛpācārya</a:t>
            </a:r>
            <a:r>
              <a:rPr lang="en-US" dirty="0" smtClean="0"/>
              <a:t> and </a:t>
            </a:r>
            <a:r>
              <a:rPr lang="en-US" dirty="0"/>
              <a:t>Dhaumya</a:t>
            </a:r>
          </a:p>
          <a:p>
            <a:r>
              <a:rPr lang="en-US" dirty="0" smtClean="0"/>
              <a:t>Of all the Qualities Mahārāja </a:t>
            </a:r>
            <a:r>
              <a:rPr lang="vi-VN" dirty="0" smtClean="0"/>
              <a:t>Yudhiṣṭhira</a:t>
            </a:r>
            <a:r>
              <a:rPr lang="en-US" dirty="0" smtClean="0"/>
              <a:t> was mainly interested in the below quality</a:t>
            </a:r>
          </a:p>
          <a:p>
            <a:pPr lvl="1"/>
            <a:r>
              <a:rPr lang="en-US" dirty="0" smtClean="0"/>
              <a:t>Is he going to follow his predecessors (which means submission)</a:t>
            </a:r>
          </a:p>
          <a:p>
            <a:pPr lvl="1"/>
            <a:r>
              <a:rPr lang="en-US" dirty="0" smtClean="0"/>
              <a:t>Basis of all good features of Character</a:t>
            </a:r>
          </a:p>
          <a:p>
            <a:pPr lvl="1"/>
            <a:r>
              <a:rPr lang="en-US" dirty="0" smtClean="0"/>
              <a:t>Potential might be there, but it will be maximized only when there is submission</a:t>
            </a:r>
            <a:endParaRPr lang="en-US" dirty="0"/>
          </a:p>
        </p:txBody>
      </p:sp>
      <p:sp>
        <p:nvSpPr>
          <p:cNvPr id="2" name="Title 1"/>
          <p:cNvSpPr>
            <a:spLocks noGrp="1"/>
          </p:cNvSpPr>
          <p:nvPr>
            <p:ph type="title"/>
          </p:nvPr>
        </p:nvSpPr>
        <p:spPr/>
        <p:txBody>
          <a:bodyPr/>
          <a:lstStyle/>
          <a:p>
            <a:r>
              <a:rPr lang="en-US" dirty="0" smtClean="0"/>
              <a:t>So far we have discussed …</a:t>
            </a:r>
            <a:endParaRPr lang="en-US" dirty="0"/>
          </a:p>
        </p:txBody>
      </p:sp>
    </p:spTree>
    <p:extLst>
      <p:ext uri="{BB962C8B-B14F-4D97-AF65-F5344CB8AC3E}">
        <p14:creationId xmlns:p14="http://schemas.microsoft.com/office/powerpoint/2010/main" val="4051915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SB 1.12.19 – Quality of Truthfulness</a:t>
            </a:r>
          </a:p>
          <a:p>
            <a:r>
              <a:rPr lang="en-US" dirty="0" smtClean="0"/>
              <a:t>SB1.12.20 – Quality of giving Protection to the Surrendered Souls</a:t>
            </a:r>
          </a:p>
          <a:p>
            <a:r>
              <a:rPr lang="en-US" dirty="0" smtClean="0"/>
              <a:t>SB1.12.21 – Qualities of a </a:t>
            </a:r>
            <a:r>
              <a:rPr lang="en-US" dirty="0" err="1" smtClean="0"/>
              <a:t>Ksatriya</a:t>
            </a:r>
            <a:r>
              <a:rPr lang="en-US" dirty="0" smtClean="0"/>
              <a:t>/Leader </a:t>
            </a:r>
          </a:p>
          <a:p>
            <a:r>
              <a:rPr lang="en-US" dirty="0" smtClean="0"/>
              <a:t>SB1.12.22 </a:t>
            </a:r>
            <a:r>
              <a:rPr lang="en-US" dirty="0"/>
              <a:t>– Qualities that we should want to please </a:t>
            </a:r>
            <a:r>
              <a:rPr lang="vi-VN" dirty="0" smtClean="0"/>
              <a:t>Kṛṣṇa</a:t>
            </a:r>
            <a:endParaRPr lang="en-US" dirty="0" smtClean="0"/>
          </a:p>
          <a:p>
            <a:r>
              <a:rPr lang="en-US" dirty="0" smtClean="0"/>
              <a:t>SB1.12.23 – Quality of Equanimity, Munificence  &amp; giving Shelter to all</a:t>
            </a:r>
          </a:p>
          <a:p>
            <a:r>
              <a:rPr lang="en-US" dirty="0" smtClean="0"/>
              <a:t>SB1.12.24 – Acquiring Godly Qualities</a:t>
            </a:r>
          </a:p>
          <a:p>
            <a:r>
              <a:rPr lang="en-US" dirty="0" smtClean="0"/>
              <a:t>SB1.12.25 – Quality of Patience and Strong Devotion to the Lord</a:t>
            </a:r>
          </a:p>
          <a:p>
            <a:r>
              <a:rPr lang="en-US" dirty="0" smtClean="0"/>
              <a:t>SB1.12.26 – Who is the Wisest of all</a:t>
            </a:r>
          </a:p>
          <a:p>
            <a:r>
              <a:rPr lang="en-US" dirty="0" smtClean="0"/>
              <a:t>SB1.12.27 - Taking </a:t>
            </a:r>
            <a:r>
              <a:rPr lang="en-US" dirty="0"/>
              <a:t>Complete Shelter of the Lord</a:t>
            </a:r>
            <a:endParaRPr lang="en-US" dirty="0" smtClean="0"/>
          </a:p>
          <a:p>
            <a:r>
              <a:rPr lang="en-US" dirty="0" smtClean="0"/>
              <a:t>SB1.12.28 –Quality of Fearlessness</a:t>
            </a:r>
          </a:p>
        </p:txBody>
      </p:sp>
      <p:sp>
        <p:nvSpPr>
          <p:cNvPr id="2" name="Title 1"/>
          <p:cNvSpPr>
            <a:spLocks noGrp="1"/>
          </p:cNvSpPr>
          <p:nvPr>
            <p:ph type="title"/>
          </p:nvPr>
        </p:nvSpPr>
        <p:spPr/>
        <p:txBody>
          <a:bodyPr>
            <a:normAutofit fontScale="90000"/>
          </a:bodyPr>
          <a:lstStyle/>
          <a:p>
            <a:r>
              <a:rPr lang="en-US" dirty="0" smtClean="0"/>
              <a:t>Qualities of </a:t>
            </a:r>
            <a:r>
              <a:rPr lang="vi-VN" dirty="0" smtClean="0"/>
              <a:t>Parīkṣit</a:t>
            </a:r>
            <a:r>
              <a:rPr lang="en-US" dirty="0"/>
              <a:t> </a:t>
            </a:r>
            <a:r>
              <a:rPr lang="en-US" dirty="0" smtClean="0"/>
              <a:t>Mahārāja/Qualities that a </a:t>
            </a:r>
            <a:r>
              <a:rPr lang="en-US" dirty="0" err="1" smtClean="0"/>
              <a:t>Vaishnava</a:t>
            </a:r>
            <a:r>
              <a:rPr lang="en-US" dirty="0" smtClean="0"/>
              <a:t> should have</a:t>
            </a:r>
            <a:endParaRPr lang="en-US" dirty="0"/>
          </a:p>
        </p:txBody>
      </p:sp>
    </p:spTree>
    <p:extLst>
      <p:ext uri="{BB962C8B-B14F-4D97-AF65-F5344CB8AC3E}">
        <p14:creationId xmlns:p14="http://schemas.microsoft.com/office/powerpoint/2010/main" val="3362647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Srimad</a:t>
            </a:r>
            <a:r>
              <a:rPr lang="en-US" dirty="0" smtClean="0"/>
              <a:t> </a:t>
            </a:r>
            <a:r>
              <a:rPr lang="en-US" dirty="0" err="1" smtClean="0"/>
              <a:t>Bhagavatham</a:t>
            </a:r>
            <a:r>
              <a:rPr lang="en-US" dirty="0" smtClean="0"/>
              <a:t> 1.12.21</a:t>
            </a:r>
            <a:endParaRPr lang="en-US" dirty="0"/>
          </a:p>
        </p:txBody>
      </p:sp>
      <p:sp>
        <p:nvSpPr>
          <p:cNvPr id="3" name="Content Placeholder 2"/>
          <p:cNvSpPr>
            <a:spLocks noGrp="1"/>
          </p:cNvSpPr>
          <p:nvPr>
            <p:ph idx="1"/>
          </p:nvPr>
        </p:nvSpPr>
        <p:spPr/>
        <p:txBody>
          <a:bodyPr/>
          <a:lstStyle/>
          <a:p>
            <a:pPr marL="0" indent="0" algn="ctr">
              <a:spcBef>
                <a:spcPts val="0"/>
              </a:spcBef>
              <a:buNone/>
            </a:pPr>
            <a:r>
              <a:rPr lang="vi-VN" dirty="0"/>
              <a:t>dhanvinām agraṇīr </a:t>
            </a:r>
            <a:r>
              <a:rPr lang="vi-VN" dirty="0" smtClean="0"/>
              <a:t>eṣa</a:t>
            </a:r>
            <a:endParaRPr lang="vi-VN" dirty="0"/>
          </a:p>
          <a:p>
            <a:pPr marL="0" indent="0" algn="ctr">
              <a:spcBef>
                <a:spcPts val="0"/>
              </a:spcBef>
              <a:buNone/>
            </a:pPr>
            <a:r>
              <a:rPr lang="vi-VN" dirty="0"/>
              <a:t>tulyaś cārjunayor </a:t>
            </a:r>
            <a:r>
              <a:rPr lang="vi-VN" dirty="0" smtClean="0"/>
              <a:t>dvayoḥ</a:t>
            </a:r>
            <a:endParaRPr lang="vi-VN" dirty="0"/>
          </a:p>
          <a:p>
            <a:pPr marL="0" indent="0" algn="ctr">
              <a:spcBef>
                <a:spcPts val="0"/>
              </a:spcBef>
              <a:buNone/>
            </a:pPr>
            <a:r>
              <a:rPr lang="vi-VN" dirty="0"/>
              <a:t>hutāśa iva </a:t>
            </a:r>
            <a:r>
              <a:rPr lang="vi-VN" dirty="0" smtClean="0"/>
              <a:t>durdharṣaḥ</a:t>
            </a:r>
            <a:endParaRPr lang="en-US" dirty="0" smtClean="0"/>
          </a:p>
          <a:p>
            <a:pPr marL="0" indent="0" algn="ctr">
              <a:spcBef>
                <a:spcPts val="0"/>
              </a:spcBef>
              <a:buNone/>
            </a:pPr>
            <a:r>
              <a:rPr lang="vi-VN" dirty="0" smtClean="0"/>
              <a:t>samudra </a:t>
            </a:r>
            <a:r>
              <a:rPr lang="vi-VN" dirty="0"/>
              <a:t>iva dustaraḥ</a:t>
            </a:r>
          </a:p>
          <a:p>
            <a:pPr algn="ctr"/>
            <a:endParaRPr lang="en-US" dirty="0" smtClean="0"/>
          </a:p>
          <a:p>
            <a:pPr marL="0" indent="0" algn="ctr">
              <a:buNone/>
            </a:pPr>
            <a:r>
              <a:rPr lang="en-US" sz="2800" u="sng" dirty="0" smtClean="0"/>
              <a:t>Translation</a:t>
            </a:r>
          </a:p>
          <a:p>
            <a:pPr marL="0" indent="0" algn="ctr">
              <a:buNone/>
            </a:pPr>
            <a:r>
              <a:rPr lang="en-US" dirty="0"/>
              <a:t>Amongst great bowmen, this child will be as good as </a:t>
            </a:r>
            <a:r>
              <a:rPr lang="en-US" dirty="0" err="1"/>
              <a:t>Arjuna</a:t>
            </a:r>
            <a:r>
              <a:rPr lang="en-US" dirty="0"/>
              <a:t>. He will be as irresistible as fire and as unsurpassable as the ocean.</a:t>
            </a:r>
          </a:p>
        </p:txBody>
      </p:sp>
    </p:spTree>
    <p:extLst>
      <p:ext uri="{BB962C8B-B14F-4D97-AF65-F5344CB8AC3E}">
        <p14:creationId xmlns:p14="http://schemas.microsoft.com/office/powerpoint/2010/main" val="598825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normAutofit fontScale="92500" lnSpcReduction="20000"/>
          </a:bodyPr>
          <a:lstStyle/>
          <a:p>
            <a:r>
              <a:rPr lang="en-US" dirty="0" smtClean="0"/>
              <a:t>Life of </a:t>
            </a:r>
            <a:r>
              <a:rPr lang="en-US" dirty="0" err="1" smtClean="0"/>
              <a:t>Pandava</a:t>
            </a:r>
            <a:r>
              <a:rPr lang="en-US" dirty="0" smtClean="0"/>
              <a:t> </a:t>
            </a:r>
            <a:r>
              <a:rPr lang="en-US" dirty="0" err="1" smtClean="0"/>
              <a:t>Arjuna</a:t>
            </a:r>
            <a:endParaRPr lang="en-US" dirty="0"/>
          </a:p>
          <a:p>
            <a:pPr lvl="1"/>
            <a:r>
              <a:rPr lang="en-US" dirty="0" smtClean="0"/>
              <a:t>Great Devotee, Friend of Lord </a:t>
            </a:r>
            <a:r>
              <a:rPr lang="vi-VN" dirty="0" smtClean="0"/>
              <a:t>Kṛṣṇa</a:t>
            </a:r>
            <a:endParaRPr lang="en-US" dirty="0" smtClean="0"/>
          </a:p>
          <a:p>
            <a:pPr lvl="1"/>
            <a:r>
              <a:rPr lang="en-US" dirty="0" smtClean="0"/>
              <a:t>Because of </a:t>
            </a:r>
            <a:r>
              <a:rPr lang="en-US" dirty="0" err="1" smtClean="0"/>
              <a:t>Arjuna</a:t>
            </a:r>
            <a:r>
              <a:rPr lang="en-US" dirty="0" smtClean="0"/>
              <a:t>, </a:t>
            </a:r>
            <a:r>
              <a:rPr lang="vi-VN" dirty="0" smtClean="0"/>
              <a:t>Kṛṣṇa</a:t>
            </a:r>
            <a:r>
              <a:rPr lang="en-US" dirty="0" smtClean="0"/>
              <a:t> spoke the transcendental knowledge on the battlefield of </a:t>
            </a:r>
            <a:r>
              <a:rPr lang="vi-VN" dirty="0"/>
              <a:t>Kurukṣetra</a:t>
            </a:r>
            <a:endParaRPr lang="en-US" dirty="0" smtClean="0"/>
          </a:p>
          <a:p>
            <a:pPr lvl="1"/>
            <a:r>
              <a:rPr lang="en-US" dirty="0" smtClean="0"/>
              <a:t>Son of Queen </a:t>
            </a:r>
            <a:r>
              <a:rPr lang="en-US" dirty="0" err="1" smtClean="0"/>
              <a:t>Kunti</a:t>
            </a:r>
            <a:r>
              <a:rPr lang="en-US" dirty="0" smtClean="0"/>
              <a:t> &amp; Lord </a:t>
            </a:r>
            <a:r>
              <a:rPr lang="en-US" dirty="0" err="1" smtClean="0"/>
              <a:t>Indra</a:t>
            </a:r>
            <a:endParaRPr lang="en-US" dirty="0" smtClean="0"/>
          </a:p>
          <a:p>
            <a:pPr lvl="1"/>
            <a:r>
              <a:rPr lang="en-US" dirty="0" smtClean="0"/>
              <a:t>Four Wives </a:t>
            </a:r>
            <a:r>
              <a:rPr lang="en-US" dirty="0"/>
              <a:t>– </a:t>
            </a:r>
            <a:r>
              <a:rPr lang="en-US" dirty="0" err="1"/>
              <a:t>Draupadī</a:t>
            </a:r>
            <a:r>
              <a:rPr lang="en-US" dirty="0"/>
              <a:t>, </a:t>
            </a:r>
            <a:r>
              <a:rPr lang="en-US" dirty="0" err="1"/>
              <a:t>Subhadrā</a:t>
            </a:r>
            <a:r>
              <a:rPr lang="en-US" dirty="0"/>
              <a:t>, </a:t>
            </a:r>
            <a:r>
              <a:rPr lang="en-US" dirty="0" err="1"/>
              <a:t>Citrańgada</a:t>
            </a:r>
            <a:r>
              <a:rPr lang="en-US" dirty="0"/>
              <a:t> and </a:t>
            </a:r>
            <a:r>
              <a:rPr lang="en-US" dirty="0" err="1"/>
              <a:t>Ulūpī</a:t>
            </a:r>
            <a:endParaRPr lang="en-US" dirty="0" smtClean="0"/>
          </a:p>
          <a:p>
            <a:pPr lvl="1"/>
            <a:r>
              <a:rPr lang="en-US" dirty="0" smtClean="0"/>
              <a:t>Four Sons </a:t>
            </a:r>
            <a:r>
              <a:rPr lang="en-US" dirty="0"/>
              <a:t>– </a:t>
            </a:r>
            <a:r>
              <a:rPr lang="en-US" dirty="0" err="1"/>
              <a:t>Śrutakīrti</a:t>
            </a:r>
            <a:r>
              <a:rPr lang="en-US" dirty="0"/>
              <a:t>, </a:t>
            </a:r>
            <a:r>
              <a:rPr lang="en-US" dirty="0" err="1"/>
              <a:t>Abhimanyu</a:t>
            </a:r>
            <a:r>
              <a:rPr lang="en-US" dirty="0"/>
              <a:t>, </a:t>
            </a:r>
            <a:r>
              <a:rPr lang="en-US" dirty="0" err="1"/>
              <a:t>Babhruvāhana</a:t>
            </a:r>
            <a:r>
              <a:rPr lang="en-US" dirty="0"/>
              <a:t> and </a:t>
            </a:r>
            <a:r>
              <a:rPr lang="en-US" dirty="0" err="1" smtClean="0"/>
              <a:t>Irāvān</a:t>
            </a:r>
            <a:endParaRPr lang="en-US" dirty="0" smtClean="0"/>
          </a:p>
          <a:p>
            <a:pPr lvl="1"/>
            <a:r>
              <a:rPr lang="en-US" dirty="0" smtClean="0"/>
              <a:t>Very Studious and topmost student of </a:t>
            </a:r>
            <a:r>
              <a:rPr lang="vi-VN" dirty="0" smtClean="0"/>
              <a:t>Droṇācārya</a:t>
            </a:r>
            <a:endParaRPr lang="en-US" dirty="0" smtClean="0"/>
          </a:p>
          <a:p>
            <a:pPr lvl="2"/>
            <a:r>
              <a:rPr lang="en-US" dirty="0" smtClean="0"/>
              <a:t>Story of Piercing the Target – Bowmanship Award from </a:t>
            </a:r>
            <a:r>
              <a:rPr lang="vi-VN" dirty="0" smtClean="0"/>
              <a:t>Droṇācārya</a:t>
            </a:r>
            <a:endParaRPr lang="en-US" dirty="0" smtClean="0"/>
          </a:p>
          <a:p>
            <a:pPr lvl="2"/>
            <a:r>
              <a:rPr lang="en-US" dirty="0" smtClean="0"/>
              <a:t>Saved </a:t>
            </a:r>
            <a:r>
              <a:rPr lang="vi-VN" dirty="0" smtClean="0"/>
              <a:t>Droṇācārya</a:t>
            </a:r>
            <a:r>
              <a:rPr lang="en-US" dirty="0" smtClean="0"/>
              <a:t> from the attack of </a:t>
            </a:r>
            <a:r>
              <a:rPr lang="en-US" dirty="0"/>
              <a:t>a Crocodile </a:t>
            </a:r>
            <a:r>
              <a:rPr lang="en-US" dirty="0" smtClean="0"/>
              <a:t>– rewarded </a:t>
            </a:r>
            <a:r>
              <a:rPr lang="en-US" dirty="0" err="1" smtClean="0"/>
              <a:t>Arjuna</a:t>
            </a:r>
            <a:r>
              <a:rPr lang="en-US" dirty="0" smtClean="0"/>
              <a:t> with weapon </a:t>
            </a:r>
            <a:r>
              <a:rPr lang="en-US" dirty="0" err="1" smtClean="0"/>
              <a:t>Brahmaśira</a:t>
            </a:r>
            <a:r>
              <a:rPr lang="en-US" dirty="0" smtClean="0"/>
              <a:t> </a:t>
            </a:r>
          </a:p>
          <a:p>
            <a:pPr lvl="2"/>
            <a:r>
              <a:rPr lang="en-US" dirty="0" smtClean="0"/>
              <a:t>Story </a:t>
            </a:r>
            <a:r>
              <a:rPr lang="en-US" dirty="0"/>
              <a:t>of Mahārāja </a:t>
            </a:r>
            <a:r>
              <a:rPr lang="en-US" dirty="0" err="1" smtClean="0"/>
              <a:t>Drupada</a:t>
            </a:r>
            <a:r>
              <a:rPr lang="en-US" dirty="0"/>
              <a:t> </a:t>
            </a:r>
            <a:r>
              <a:rPr lang="en-US" dirty="0" smtClean="0"/>
              <a:t>- </a:t>
            </a:r>
            <a:r>
              <a:rPr lang="en-US" dirty="0" err="1" smtClean="0"/>
              <a:t>Arjuna</a:t>
            </a:r>
            <a:r>
              <a:rPr lang="en-US" dirty="0" smtClean="0"/>
              <a:t> arrested </a:t>
            </a:r>
            <a:r>
              <a:rPr lang="en-US" dirty="0" err="1" smtClean="0"/>
              <a:t>Drupada</a:t>
            </a:r>
            <a:r>
              <a:rPr lang="en-US" dirty="0" smtClean="0"/>
              <a:t> and brought him in front of his Guru</a:t>
            </a:r>
          </a:p>
          <a:p>
            <a:pPr lvl="2"/>
            <a:r>
              <a:rPr lang="en-US" dirty="0" smtClean="0"/>
              <a:t>Story </a:t>
            </a:r>
            <a:r>
              <a:rPr lang="en-US" dirty="0"/>
              <a:t>of </a:t>
            </a:r>
            <a:r>
              <a:rPr lang="en-US" dirty="0" err="1"/>
              <a:t>Draupadī's</a:t>
            </a:r>
            <a:r>
              <a:rPr lang="en-US" dirty="0"/>
              <a:t> </a:t>
            </a:r>
            <a:r>
              <a:rPr lang="en-US" dirty="0" err="1" smtClean="0"/>
              <a:t>Swayamwara</a:t>
            </a:r>
            <a:r>
              <a:rPr lang="en-US" dirty="0" smtClean="0"/>
              <a:t> – At this time all the </a:t>
            </a:r>
            <a:r>
              <a:rPr lang="en-US" dirty="0" err="1" smtClean="0"/>
              <a:t>Pandavas</a:t>
            </a:r>
            <a:r>
              <a:rPr lang="en-US" dirty="0" smtClean="0"/>
              <a:t> were in incognito</a:t>
            </a:r>
          </a:p>
          <a:p>
            <a:pPr lvl="1"/>
            <a:r>
              <a:rPr lang="en-US" dirty="0" smtClean="0"/>
              <a:t>Story </a:t>
            </a:r>
            <a:r>
              <a:rPr lang="en-US" dirty="0"/>
              <a:t>of </a:t>
            </a:r>
            <a:r>
              <a:rPr lang="en-US" dirty="0" err="1" smtClean="0"/>
              <a:t>Ulūpī</a:t>
            </a:r>
            <a:r>
              <a:rPr lang="en-US" dirty="0" smtClean="0"/>
              <a:t>, </a:t>
            </a:r>
            <a:r>
              <a:rPr lang="en-US" dirty="0" err="1" smtClean="0"/>
              <a:t>Citrańgada</a:t>
            </a:r>
            <a:r>
              <a:rPr lang="en-US" dirty="0" smtClean="0"/>
              <a:t> &amp; </a:t>
            </a:r>
            <a:r>
              <a:rPr lang="en-US" dirty="0" err="1"/>
              <a:t>Subhadrā</a:t>
            </a:r>
            <a:endParaRPr lang="en-US" dirty="0" smtClean="0"/>
          </a:p>
          <a:p>
            <a:pPr lvl="3"/>
            <a:endParaRPr lang="en-US" dirty="0" smtClean="0"/>
          </a:p>
          <a:p>
            <a:pPr lvl="2"/>
            <a:endParaRPr lang="en-US" dirty="0"/>
          </a:p>
        </p:txBody>
      </p:sp>
      <p:sp>
        <p:nvSpPr>
          <p:cNvPr id="3" name="Title 2"/>
          <p:cNvSpPr>
            <a:spLocks noGrp="1"/>
          </p:cNvSpPr>
          <p:nvPr>
            <p:ph type="title"/>
          </p:nvPr>
        </p:nvSpPr>
        <p:spPr/>
        <p:txBody>
          <a:bodyPr>
            <a:normAutofit/>
          </a:bodyPr>
          <a:lstStyle/>
          <a:p>
            <a:r>
              <a:rPr lang="en-US" dirty="0" smtClean="0"/>
              <a:t>SB1.12.21 – Life of </a:t>
            </a:r>
            <a:r>
              <a:rPr lang="en-US" dirty="0" err="1" smtClean="0"/>
              <a:t>Pandava</a:t>
            </a:r>
            <a:r>
              <a:rPr lang="en-US" dirty="0" smtClean="0"/>
              <a:t> </a:t>
            </a:r>
            <a:r>
              <a:rPr lang="en-US" dirty="0" err="1" smtClean="0"/>
              <a:t>Arjuna</a:t>
            </a:r>
            <a:r>
              <a:rPr lang="en-US" dirty="0" smtClean="0"/>
              <a:t/>
            </a:r>
            <a:br>
              <a:rPr lang="en-US" dirty="0" smtClean="0"/>
            </a:br>
            <a:r>
              <a:rPr lang="en-US" sz="2800" dirty="0" smtClean="0"/>
              <a:t>Important Points from the Purport</a:t>
            </a:r>
            <a:endParaRPr lang="en-US" dirty="0"/>
          </a:p>
        </p:txBody>
      </p:sp>
    </p:spTree>
    <p:extLst>
      <p:ext uri="{BB962C8B-B14F-4D97-AF65-F5344CB8AC3E}">
        <p14:creationId xmlns:p14="http://schemas.microsoft.com/office/powerpoint/2010/main" val="6754128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949</TotalTime>
  <Words>5367</Words>
  <Application>Microsoft Office PowerPoint</Application>
  <PresentationFormat>On-screen Show (4:3)</PresentationFormat>
  <Paragraphs>371</Paragraphs>
  <Slides>35</Slides>
  <Notes>18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Paper</vt:lpstr>
      <vt:lpstr>Srimad Bhagavatham  1.12.21 – 1.12.29</vt:lpstr>
      <vt:lpstr>PowerPoint Presentation</vt:lpstr>
      <vt:lpstr>Seeking the Blessings of Guru, Gauranga &amp; All the Vaishnavas</vt:lpstr>
      <vt:lpstr>Prayers before reciting Srimad Bhagavatam</vt:lpstr>
      <vt:lpstr>PowerPoint Presentation</vt:lpstr>
      <vt:lpstr>So far we have discussed …</vt:lpstr>
      <vt:lpstr>Qualities of Parīkṣit Mahārāja/Qualities that a Vaishnava should have</vt:lpstr>
      <vt:lpstr>Srimad Bhagavatham 1.12.21</vt:lpstr>
      <vt:lpstr>SB1.12.21 – Life of Pandava Arjuna Important Points from the Purport</vt:lpstr>
      <vt:lpstr>SB1.12.21 – Life of Pandava Arjuna contd… Important Points from the Purport</vt:lpstr>
      <vt:lpstr>Srimad Bhagavatham 1.12.22</vt:lpstr>
      <vt:lpstr> SB1.12.22 – Qualities that we should want to please Kṛṣṇa</vt:lpstr>
      <vt:lpstr>SB1.12.22 – Qualities that we should want to please Kṛṣṇa contd…</vt:lpstr>
      <vt:lpstr>SB1.12.22 – Qualities that we should want to please Kṛṣṇa contd…</vt:lpstr>
      <vt:lpstr>Srimad Bhagavatham 1.12.23</vt:lpstr>
      <vt:lpstr>SB1.12.23 - Equanimity Important Points from the purport</vt:lpstr>
      <vt:lpstr>SB1.12.23 – Munificent &amp; Shelter for All Important Points from the purport</vt:lpstr>
      <vt:lpstr>Srimad Bhagavatham 1.12.24</vt:lpstr>
      <vt:lpstr>SB1.12.24 - Important Points from the purport</vt:lpstr>
      <vt:lpstr>SB1.12.24 - Important Points from the purport</vt:lpstr>
      <vt:lpstr>Srimad Bhagavatham 1.12.25</vt:lpstr>
      <vt:lpstr>SB1.12.25 - Important Points from the purport</vt:lpstr>
      <vt:lpstr>SB1.12.25 - Important Points from the purport</vt:lpstr>
      <vt:lpstr>SB1.12.25 - Important Points from the purport</vt:lpstr>
      <vt:lpstr>Srimad Bhagavatham 1.12.26</vt:lpstr>
      <vt:lpstr>SB1.12.26 - Important Points from the purport</vt:lpstr>
      <vt:lpstr>Srimad Bhagavatham 1.12.27</vt:lpstr>
      <vt:lpstr>SB1.12.27 - Important Points from the purport</vt:lpstr>
      <vt:lpstr>Srimad Bhagavatham 1.12.28</vt:lpstr>
      <vt:lpstr>SB1.12.28 - Important Points from the purport</vt:lpstr>
      <vt:lpstr>Srimad Bhagavatham 1.12.29</vt:lpstr>
      <vt:lpstr>SB1.12.29 - Important Points from the purport</vt:lpstr>
      <vt:lpstr>SB1.12.29 - Important Points from the purport contd …</vt:lpstr>
      <vt:lpstr>SB1.12.29 - Important Points from the purport contd …</vt:lpstr>
      <vt:lpstr>References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Harish Srinivasan</dc:creator>
  <cp:lastModifiedBy>Harish Srinivasan</cp:lastModifiedBy>
  <cp:revision>275</cp:revision>
  <dcterms:created xsi:type="dcterms:W3CDTF">2012-02-12T00:46:57Z</dcterms:created>
  <dcterms:modified xsi:type="dcterms:W3CDTF">2012-02-18T17:21:36Z</dcterms:modified>
</cp:coreProperties>
</file>