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69" r:id="rId2"/>
    <p:sldId id="256" r:id="rId3"/>
    <p:sldId id="311" r:id="rId4"/>
    <p:sldId id="310" r:id="rId5"/>
    <p:sldId id="329" r:id="rId6"/>
    <p:sldId id="309" r:id="rId7"/>
    <p:sldId id="320" r:id="rId8"/>
    <p:sldId id="312" r:id="rId9"/>
    <p:sldId id="321" r:id="rId10"/>
    <p:sldId id="313" r:id="rId11"/>
    <p:sldId id="322" r:id="rId12"/>
    <p:sldId id="314" r:id="rId13"/>
    <p:sldId id="315" r:id="rId14"/>
    <p:sldId id="323" r:id="rId15"/>
    <p:sldId id="316" r:id="rId16"/>
    <p:sldId id="324" r:id="rId17"/>
    <p:sldId id="317" r:id="rId18"/>
    <p:sldId id="325" r:id="rId19"/>
    <p:sldId id="318" r:id="rId20"/>
    <p:sldId id="326" r:id="rId21"/>
    <p:sldId id="319" r:id="rId22"/>
    <p:sldId id="327" r:id="rId23"/>
    <p:sldId id="33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568" autoAdjust="0"/>
  </p:normalViewPr>
  <p:slideViewPr>
    <p:cSldViewPr>
      <p:cViewPr>
        <p:scale>
          <a:sx n="100" d="100"/>
          <a:sy n="100" d="100"/>
        </p:scale>
        <p:origin x="-504" y="72"/>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192A1B-2AFC-420F-B9FC-AFC5F8D4EE0A}" type="datetimeFigureOut">
              <a:rPr lang="en-US" smtClean="0"/>
              <a:pPr/>
              <a:t>2/10/2012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7C9D3C-4A5F-4255-B649-EC010562C5CF}" type="slidenum">
              <a:rPr lang="en-US" smtClean="0"/>
              <a:pPr/>
              <a:t>‹#›</a:t>
            </a:fld>
            <a:endParaRPr lang="en-US" dirty="0"/>
          </a:p>
        </p:txBody>
      </p:sp>
    </p:spTree>
    <p:extLst>
      <p:ext uri="{BB962C8B-B14F-4D97-AF65-F5344CB8AC3E}">
        <p14:creationId xmlns:p14="http://schemas.microsoft.com/office/powerpoint/2010/main" val="3164176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8CDBDC-95FD-444B-B372-FD495D3A6F17}" type="datetimeFigureOut">
              <a:rPr lang="en-US" smtClean="0"/>
              <a:pPr/>
              <a:t>2/10/2012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FC7103-0E40-414D-8B13-609DA8C76488}" type="slidenum">
              <a:rPr lang="en-US" smtClean="0"/>
              <a:pPr/>
              <a:t>‹#›</a:t>
            </a:fld>
            <a:endParaRPr lang="en-US" dirty="0"/>
          </a:p>
        </p:txBody>
      </p:sp>
    </p:spTree>
    <p:extLst>
      <p:ext uri="{BB962C8B-B14F-4D97-AF65-F5344CB8AC3E}">
        <p14:creationId xmlns:p14="http://schemas.microsoft.com/office/powerpoint/2010/main" val="272629361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8CDBDC-95FD-444B-B372-FD495D3A6F17}" type="datetimeFigureOut">
              <a:rPr lang="en-US" smtClean="0"/>
              <a:pPr/>
              <a:t>2/10/2012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FC7103-0E40-414D-8B13-609DA8C76488}" type="slidenum">
              <a:rPr lang="en-US" smtClean="0"/>
              <a:pPr/>
              <a:t>‹#›</a:t>
            </a:fld>
            <a:endParaRPr lang="en-US" dirty="0"/>
          </a:p>
        </p:txBody>
      </p:sp>
    </p:spTree>
    <p:extLst>
      <p:ext uri="{BB962C8B-B14F-4D97-AF65-F5344CB8AC3E}">
        <p14:creationId xmlns:p14="http://schemas.microsoft.com/office/powerpoint/2010/main" val="264483352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8CDBDC-95FD-444B-B372-FD495D3A6F17}" type="datetimeFigureOut">
              <a:rPr lang="en-US" smtClean="0"/>
              <a:pPr/>
              <a:t>2/10/2012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FC7103-0E40-414D-8B13-609DA8C76488}" type="slidenum">
              <a:rPr lang="en-US" smtClean="0"/>
              <a:pPr/>
              <a:t>‹#›</a:t>
            </a:fld>
            <a:endParaRPr lang="en-US" dirty="0"/>
          </a:p>
        </p:txBody>
      </p:sp>
    </p:spTree>
    <p:extLst>
      <p:ext uri="{BB962C8B-B14F-4D97-AF65-F5344CB8AC3E}">
        <p14:creationId xmlns:p14="http://schemas.microsoft.com/office/powerpoint/2010/main" val="253568849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8CDBDC-95FD-444B-B372-FD495D3A6F17}" type="datetimeFigureOut">
              <a:rPr lang="en-US" smtClean="0"/>
              <a:pPr/>
              <a:t>2/10/2012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FC7103-0E40-414D-8B13-609DA8C76488}" type="slidenum">
              <a:rPr lang="en-US" smtClean="0"/>
              <a:pPr/>
              <a:t>‹#›</a:t>
            </a:fld>
            <a:endParaRPr lang="en-US" dirty="0"/>
          </a:p>
        </p:txBody>
      </p:sp>
    </p:spTree>
    <p:extLst>
      <p:ext uri="{BB962C8B-B14F-4D97-AF65-F5344CB8AC3E}">
        <p14:creationId xmlns:p14="http://schemas.microsoft.com/office/powerpoint/2010/main" val="156410136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8CDBDC-95FD-444B-B372-FD495D3A6F17}" type="datetimeFigureOut">
              <a:rPr lang="en-US" smtClean="0"/>
              <a:pPr/>
              <a:t>2/10/2012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FC7103-0E40-414D-8B13-609DA8C76488}" type="slidenum">
              <a:rPr lang="en-US" smtClean="0"/>
              <a:pPr/>
              <a:t>‹#›</a:t>
            </a:fld>
            <a:endParaRPr lang="en-US" dirty="0"/>
          </a:p>
        </p:txBody>
      </p:sp>
    </p:spTree>
    <p:extLst>
      <p:ext uri="{BB962C8B-B14F-4D97-AF65-F5344CB8AC3E}">
        <p14:creationId xmlns:p14="http://schemas.microsoft.com/office/powerpoint/2010/main" val="54113483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8CDBDC-95FD-444B-B372-FD495D3A6F17}" type="datetimeFigureOut">
              <a:rPr lang="en-US" smtClean="0"/>
              <a:pPr/>
              <a:t>2/10/2012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FC7103-0E40-414D-8B13-609DA8C76488}" type="slidenum">
              <a:rPr lang="en-US" smtClean="0"/>
              <a:pPr/>
              <a:t>‹#›</a:t>
            </a:fld>
            <a:endParaRPr lang="en-US" dirty="0"/>
          </a:p>
        </p:txBody>
      </p:sp>
    </p:spTree>
    <p:extLst>
      <p:ext uri="{BB962C8B-B14F-4D97-AF65-F5344CB8AC3E}">
        <p14:creationId xmlns:p14="http://schemas.microsoft.com/office/powerpoint/2010/main" val="78195881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8CDBDC-95FD-444B-B372-FD495D3A6F17}" type="datetimeFigureOut">
              <a:rPr lang="en-US" smtClean="0"/>
              <a:pPr/>
              <a:t>2/10/2012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FFC7103-0E40-414D-8B13-609DA8C76488}" type="slidenum">
              <a:rPr lang="en-US" smtClean="0"/>
              <a:pPr/>
              <a:t>‹#›</a:t>
            </a:fld>
            <a:endParaRPr lang="en-US" dirty="0"/>
          </a:p>
        </p:txBody>
      </p:sp>
    </p:spTree>
    <p:extLst>
      <p:ext uri="{BB962C8B-B14F-4D97-AF65-F5344CB8AC3E}">
        <p14:creationId xmlns:p14="http://schemas.microsoft.com/office/powerpoint/2010/main" val="51634017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8CDBDC-95FD-444B-B372-FD495D3A6F17}" type="datetimeFigureOut">
              <a:rPr lang="en-US" smtClean="0"/>
              <a:pPr/>
              <a:t>2/10/2012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FFC7103-0E40-414D-8B13-609DA8C76488}" type="slidenum">
              <a:rPr lang="en-US" smtClean="0"/>
              <a:pPr/>
              <a:t>‹#›</a:t>
            </a:fld>
            <a:endParaRPr lang="en-US" dirty="0"/>
          </a:p>
        </p:txBody>
      </p:sp>
    </p:spTree>
    <p:extLst>
      <p:ext uri="{BB962C8B-B14F-4D97-AF65-F5344CB8AC3E}">
        <p14:creationId xmlns:p14="http://schemas.microsoft.com/office/powerpoint/2010/main" val="244171607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8CDBDC-95FD-444B-B372-FD495D3A6F17}" type="datetimeFigureOut">
              <a:rPr lang="en-US" smtClean="0"/>
              <a:pPr/>
              <a:t>2/10/2012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FFC7103-0E40-414D-8B13-609DA8C76488}" type="slidenum">
              <a:rPr lang="en-US" smtClean="0"/>
              <a:pPr/>
              <a:t>‹#›</a:t>
            </a:fld>
            <a:endParaRPr lang="en-US" dirty="0"/>
          </a:p>
        </p:txBody>
      </p:sp>
    </p:spTree>
    <p:extLst>
      <p:ext uri="{BB962C8B-B14F-4D97-AF65-F5344CB8AC3E}">
        <p14:creationId xmlns:p14="http://schemas.microsoft.com/office/powerpoint/2010/main" val="132876733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8CDBDC-95FD-444B-B372-FD495D3A6F17}" type="datetimeFigureOut">
              <a:rPr lang="en-US" smtClean="0"/>
              <a:pPr/>
              <a:t>2/10/2012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FC7103-0E40-414D-8B13-609DA8C76488}" type="slidenum">
              <a:rPr lang="en-US" smtClean="0"/>
              <a:pPr/>
              <a:t>‹#›</a:t>
            </a:fld>
            <a:endParaRPr lang="en-US" dirty="0"/>
          </a:p>
        </p:txBody>
      </p:sp>
    </p:spTree>
    <p:extLst>
      <p:ext uri="{BB962C8B-B14F-4D97-AF65-F5344CB8AC3E}">
        <p14:creationId xmlns:p14="http://schemas.microsoft.com/office/powerpoint/2010/main" val="196960032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8CDBDC-95FD-444B-B372-FD495D3A6F17}" type="datetimeFigureOut">
              <a:rPr lang="en-US" smtClean="0"/>
              <a:pPr/>
              <a:t>2/10/2012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FC7103-0E40-414D-8B13-609DA8C76488}" type="slidenum">
              <a:rPr lang="en-US" smtClean="0"/>
              <a:pPr/>
              <a:t>‹#›</a:t>
            </a:fld>
            <a:endParaRPr lang="en-US" dirty="0"/>
          </a:p>
        </p:txBody>
      </p:sp>
    </p:spTree>
    <p:extLst>
      <p:ext uri="{BB962C8B-B14F-4D97-AF65-F5344CB8AC3E}">
        <p14:creationId xmlns:p14="http://schemas.microsoft.com/office/powerpoint/2010/main" val="395707513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8CDBDC-95FD-444B-B372-FD495D3A6F17}" type="datetimeFigureOut">
              <a:rPr lang="en-US" smtClean="0"/>
              <a:pPr/>
              <a:t>2/10/2012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FC7103-0E40-414D-8B13-609DA8C76488}" type="slidenum">
              <a:rPr lang="en-US" smtClean="0"/>
              <a:pPr/>
              <a:t>‹#›</a:t>
            </a:fld>
            <a:endParaRPr lang="en-US" dirty="0"/>
          </a:p>
        </p:txBody>
      </p:sp>
    </p:spTree>
    <p:extLst>
      <p:ext uri="{BB962C8B-B14F-4D97-AF65-F5344CB8AC3E}">
        <p14:creationId xmlns:p14="http://schemas.microsoft.com/office/powerpoint/2010/main" val="422723969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mc:Choice xmlns:p14="http://schemas.microsoft.com/office/powerpoint/2010/main" Requires="p14">
      <p:transition p14:dur="0"/>
    </mc:Choice>
    <mc:Fallback>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vedabase.net/v/visnu"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rimadbhagavatam.com/v/visnu" TargetMode="External"/><Relationship Id="rId7" Type="http://schemas.openxmlformats.org/officeDocument/2006/relationships/hyperlink" Target="http://srimadbhagavatam.com/y/yudhisthira" TargetMode="External"/><Relationship Id="rId2" Type="http://schemas.openxmlformats.org/officeDocument/2006/relationships/hyperlink" Target="http://srimadbhagavatam.com/p/pariksit" TargetMode="External"/><Relationship Id="rId1" Type="http://schemas.openxmlformats.org/officeDocument/2006/relationships/slideLayout" Target="../slideLayouts/slideLayout2.xml"/><Relationship Id="rId6" Type="http://schemas.openxmlformats.org/officeDocument/2006/relationships/hyperlink" Target="http://srimadbhagavatam.com/p/puru" TargetMode="External"/><Relationship Id="rId5" Type="http://schemas.openxmlformats.org/officeDocument/2006/relationships/hyperlink" Target="http://srimadbhagavatam.com/m/male" TargetMode="External"/><Relationship Id="rId4" Type="http://schemas.openxmlformats.org/officeDocument/2006/relationships/hyperlink" Target="http://srimadbhagavatam.com/k/krsna"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rimadbhagavatam.com/p/pariksit" TargetMode="External"/><Relationship Id="rId2" Type="http://schemas.openxmlformats.org/officeDocument/2006/relationships/hyperlink" Target="http://srimadbhagavatam.com/m/maharaja" TargetMode="External"/><Relationship Id="rId1" Type="http://schemas.openxmlformats.org/officeDocument/2006/relationships/slideLayout" Target="../slideLayouts/slideLayout2.xml"/><Relationship Id="rId5" Type="http://schemas.openxmlformats.org/officeDocument/2006/relationships/hyperlink" Target="http://srimadbhagavatam.com/b/bhagavata" TargetMode="External"/><Relationship Id="rId4" Type="http://schemas.openxmlformats.org/officeDocument/2006/relationships/hyperlink" Target="http://srimadbhagavatam.com/m/maha"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vedabase.net/y/yudhisthira"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rimadbhagavatam.com/m/maharaja" TargetMode="External"/><Relationship Id="rId2" Type="http://schemas.openxmlformats.org/officeDocument/2006/relationships/hyperlink" Target="http://srimadbhagavatam.com/y/yudhisthira" TargetMode="External"/><Relationship Id="rId1" Type="http://schemas.openxmlformats.org/officeDocument/2006/relationships/slideLayout" Target="../slideLayouts/slideLayout2.xml"/><Relationship Id="rId6" Type="http://schemas.openxmlformats.org/officeDocument/2006/relationships/hyperlink" Target="http://srimadbhagavatam.com/b/bhagavatam" TargetMode="External"/><Relationship Id="rId5" Type="http://schemas.openxmlformats.org/officeDocument/2006/relationships/hyperlink" Target="http://srimadbhagavatam.com/s/srimad" TargetMode="External"/><Relationship Id="rId4" Type="http://schemas.openxmlformats.org/officeDocument/2006/relationships/hyperlink" Target="http://srimadbhagavatam.com/s/sudra"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vedabase.net/i/iksvaku" TargetMode="External"/><Relationship Id="rId2" Type="http://schemas.openxmlformats.org/officeDocument/2006/relationships/hyperlink" Target="http://vedabase.net/p/prtha" TargetMode="External"/><Relationship Id="rId1" Type="http://schemas.openxmlformats.org/officeDocument/2006/relationships/slideLayout" Target="../slideLayouts/slideLayout7.xml"/><Relationship Id="rId5" Type="http://schemas.openxmlformats.org/officeDocument/2006/relationships/hyperlink" Target="http://vedabase.net/m/maharaja" TargetMode="External"/><Relationship Id="rId4" Type="http://schemas.openxmlformats.org/officeDocument/2006/relationships/hyperlink" Target="http://vedabase.net/r/rama"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hyperlink" Target="http://srimadbhagavatam.com/m/manu" TargetMode="External"/><Relationship Id="rId3" Type="http://schemas.openxmlformats.org/officeDocument/2006/relationships/hyperlink" Target="http://srimadbhagavatam.com/m/maharaja" TargetMode="External"/><Relationship Id="rId7" Type="http://schemas.openxmlformats.org/officeDocument/2006/relationships/hyperlink" Target="http://srimadbhagavatam.com/v/vaivasvata" TargetMode="External"/><Relationship Id="rId2" Type="http://schemas.openxmlformats.org/officeDocument/2006/relationships/hyperlink" Target="http://srimadbhagavatam.com/p/praja" TargetMode="External"/><Relationship Id="rId1" Type="http://schemas.openxmlformats.org/officeDocument/2006/relationships/slideLayout" Target="../slideLayouts/slideLayout2.xml"/><Relationship Id="rId6" Type="http://schemas.openxmlformats.org/officeDocument/2006/relationships/hyperlink" Target="http://srimadbhagavatam.com/i/iksvaku" TargetMode="External"/><Relationship Id="rId11" Type="http://schemas.openxmlformats.org/officeDocument/2006/relationships/hyperlink" Target="http://srimadbhagavatam.com/d/dharma" TargetMode="External"/><Relationship Id="rId5" Type="http://schemas.openxmlformats.org/officeDocument/2006/relationships/hyperlink" Target="http://srimadbhagavatam.com/k/kali" TargetMode="External"/><Relationship Id="rId10" Type="http://schemas.openxmlformats.org/officeDocument/2006/relationships/hyperlink" Target="http://srimadbhagavatam.com/b/brahmanya" TargetMode="External"/><Relationship Id="rId4" Type="http://schemas.openxmlformats.org/officeDocument/2006/relationships/hyperlink" Target="http://srimadbhagavatam.com/p/pariksit" TargetMode="External"/><Relationship Id="rId9" Type="http://schemas.openxmlformats.org/officeDocument/2006/relationships/hyperlink" Target="http://srimadbhagavatam.com/r/ramacandra"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vedabase.net/u/usinara" TargetMode="External"/><Relationship Id="rId2" Type="http://schemas.openxmlformats.org/officeDocument/2006/relationships/hyperlink" Target="http://vedabase.net/s/sibi" TargetMode="External"/><Relationship Id="rId1" Type="http://schemas.openxmlformats.org/officeDocument/2006/relationships/slideLayout" Target="../slideLayouts/slideLayout7.xml"/><Relationship Id="rId5" Type="http://schemas.openxmlformats.org/officeDocument/2006/relationships/hyperlink" Target="http://vedabase.net/m/maharaja" TargetMode="External"/><Relationship Id="rId4" Type="http://schemas.openxmlformats.org/officeDocument/2006/relationships/hyperlink" Target="http://vedabase.net/b/bharata"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rimadbhagavatam.com/s/sibi" TargetMode="External"/><Relationship Id="rId3" Type="http://schemas.openxmlformats.org/officeDocument/2006/relationships/hyperlink" Target="http://srimadbhagavatam.com/i/isvara" TargetMode="External"/><Relationship Id="rId7" Type="http://schemas.openxmlformats.org/officeDocument/2006/relationships/hyperlink" Target="http://srimadbhagavatam.com/m/maharaja" TargetMode="External"/><Relationship Id="rId2" Type="http://schemas.openxmlformats.org/officeDocument/2006/relationships/hyperlink" Target="http://srimadbhagavatam.com/k/ksatriya" TargetMode="External"/><Relationship Id="rId1" Type="http://schemas.openxmlformats.org/officeDocument/2006/relationships/slideLayout" Target="../slideLayouts/slideLayout2.xml"/><Relationship Id="rId6" Type="http://schemas.openxmlformats.org/officeDocument/2006/relationships/hyperlink" Target="http://srimadbhagavatam.com/n/narada" TargetMode="External"/><Relationship Id="rId5" Type="http://schemas.openxmlformats.org/officeDocument/2006/relationships/hyperlink" Target="http://srimadbhagavatam.com/d/devarsi" TargetMode="External"/><Relationship Id="rId4" Type="http://schemas.openxmlformats.org/officeDocument/2006/relationships/hyperlink" Target="http://srimadbhagavatam.com/b/bhava"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vedabase.net/p/pandu" TargetMode="External"/><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8" Type="http://schemas.openxmlformats.org/officeDocument/2006/relationships/hyperlink" Target="http://srimadbhagavatam.com/m/maharaja" TargetMode="External"/><Relationship Id="rId13" Type="http://schemas.openxmlformats.org/officeDocument/2006/relationships/hyperlink" Target="http://srimadbhagavatam.com/d/dharma" TargetMode="External"/><Relationship Id="rId3" Type="http://schemas.openxmlformats.org/officeDocument/2006/relationships/hyperlink" Target="http://srimadbhagavatam.com/b/bhagavatam" TargetMode="External"/><Relationship Id="rId7" Type="http://schemas.openxmlformats.org/officeDocument/2006/relationships/hyperlink" Target="http://srimadbhagavatam.com/v/visnu" TargetMode="External"/><Relationship Id="rId12" Type="http://schemas.openxmlformats.org/officeDocument/2006/relationships/hyperlink" Target="http://srimadbhagavatam.com/s/sanatana" TargetMode="External"/><Relationship Id="rId2" Type="http://schemas.openxmlformats.org/officeDocument/2006/relationships/hyperlink" Target="http://srimadbhagavatam.com/s/srimad" TargetMode="External"/><Relationship Id="rId1" Type="http://schemas.openxmlformats.org/officeDocument/2006/relationships/slideLayout" Target="../slideLayouts/slideLayout2.xml"/><Relationship Id="rId6" Type="http://schemas.openxmlformats.org/officeDocument/2006/relationships/hyperlink" Target="http://srimadbhagavatam.com/y/yajna" TargetMode="External"/><Relationship Id="rId11" Type="http://schemas.openxmlformats.org/officeDocument/2006/relationships/hyperlink" Target="http://srimadbhagavatam.com/k/ksatriya" TargetMode="External"/><Relationship Id="rId5" Type="http://schemas.openxmlformats.org/officeDocument/2006/relationships/hyperlink" Target="http://vedabase.net/bg/3/9/en" TargetMode="External"/><Relationship Id="rId10" Type="http://schemas.openxmlformats.org/officeDocument/2006/relationships/hyperlink" Target="http://srimadbhagavatam.com/j/jayanti" TargetMode="External"/><Relationship Id="rId4" Type="http://schemas.openxmlformats.org/officeDocument/2006/relationships/hyperlink" Target="http://srimadbhagavatam.com/g/gita" TargetMode="External"/><Relationship Id="rId9" Type="http://schemas.openxmlformats.org/officeDocument/2006/relationships/hyperlink" Target="http://srimadbhagavatam.com/p/pariksit" TargetMode="External"/><Relationship Id="rId14" Type="http://schemas.openxmlformats.org/officeDocument/2006/relationships/hyperlink" Target="http://srimadbhagavatam.com/s/samskara"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vedabase.net/m/maharaja" TargetMode="External"/><Relationship Id="rId2" Type="http://schemas.openxmlformats.org/officeDocument/2006/relationships/hyperlink" Target="http://vedabase.net/y/yudhisthira" TargetMode="External"/><Relationship Id="rId1" Type="http://schemas.openxmlformats.org/officeDocument/2006/relationships/slideLayout" Target="../slideLayouts/slideLayout7.xml"/><Relationship Id="rId6" Type="http://schemas.openxmlformats.org/officeDocument/2006/relationships/hyperlink" Target="http://vedabase.net/k/krpa" TargetMode="External"/><Relationship Id="rId5" Type="http://schemas.openxmlformats.org/officeDocument/2006/relationships/hyperlink" Target="http://vedabase.net/d/dhaumya" TargetMode="External"/><Relationship Id="rId4" Type="http://schemas.openxmlformats.org/officeDocument/2006/relationships/hyperlink" Target="http://vedabase.net/p/pariksit"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rimadbhagavatam.com/k/krpa" TargetMode="External"/><Relationship Id="rId2" Type="http://schemas.openxmlformats.org/officeDocument/2006/relationships/hyperlink" Target="http://srimadbhagavatam.com/d/dhaumy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4.bp.blogspot.com/-VSbK2mXl5uY/TfDAOUgA6XI/AAAAAAAABIg/SSZ5oWlizzs/s1600/parikchitsukadev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1174528"/>
            <a:ext cx="7772400" cy="52262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567318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2200" y="914400"/>
            <a:ext cx="4572000" cy="1569660"/>
          </a:xfrm>
          <a:prstGeom prst="rect">
            <a:avLst/>
          </a:prstGeom>
        </p:spPr>
        <p:txBody>
          <a:bodyPr>
            <a:spAutoFit/>
          </a:bodyPr>
          <a:lstStyle/>
          <a:p>
            <a:r>
              <a:rPr lang="vi-VN" sz="2400" spc="-100" dirty="0">
                <a:solidFill>
                  <a:schemeClr val="tx2"/>
                </a:solidFill>
                <a:latin typeface="+mj-lt"/>
                <a:ea typeface="+mj-ea"/>
                <a:cs typeface="+mj-cs"/>
              </a:rPr>
              <a:t>hiraṇyaḿ gāḿ mahīḿ grāmān</a:t>
            </a:r>
          </a:p>
          <a:p>
            <a:r>
              <a:rPr lang="vi-VN" sz="2400" spc="-100" dirty="0">
                <a:solidFill>
                  <a:schemeClr val="tx2"/>
                </a:solidFill>
                <a:latin typeface="+mj-lt"/>
                <a:ea typeface="+mj-ea"/>
                <a:cs typeface="+mj-cs"/>
              </a:rPr>
              <a:t>hasty-aśvān nṛpatir varān</a:t>
            </a:r>
          </a:p>
          <a:p>
            <a:r>
              <a:rPr lang="vi-VN" sz="2400" spc="-100" dirty="0">
                <a:solidFill>
                  <a:schemeClr val="tx2"/>
                </a:solidFill>
                <a:latin typeface="+mj-lt"/>
                <a:ea typeface="+mj-ea"/>
                <a:cs typeface="+mj-cs"/>
              </a:rPr>
              <a:t>prādāt svannaḿ ca viprebhyaḥ</a:t>
            </a:r>
          </a:p>
          <a:p>
            <a:r>
              <a:rPr lang="vi-VN" sz="2400" spc="-100" dirty="0">
                <a:solidFill>
                  <a:schemeClr val="tx2"/>
                </a:solidFill>
                <a:latin typeface="+mj-lt"/>
                <a:ea typeface="+mj-ea"/>
                <a:cs typeface="+mj-cs"/>
              </a:rPr>
              <a:t>prajā-tīrthe sa tīrthavit</a:t>
            </a:r>
          </a:p>
        </p:txBody>
      </p:sp>
      <p:sp>
        <p:nvSpPr>
          <p:cNvPr id="3" name="Rectangle 2"/>
          <p:cNvSpPr/>
          <p:nvPr/>
        </p:nvSpPr>
        <p:spPr>
          <a:xfrm>
            <a:off x="1981200" y="2838272"/>
            <a:ext cx="4572000" cy="1200329"/>
          </a:xfrm>
          <a:prstGeom prst="rect">
            <a:avLst/>
          </a:prstGeom>
        </p:spPr>
        <p:txBody>
          <a:bodyPr>
            <a:spAutoFit/>
          </a:bodyPr>
          <a:lstStyle/>
          <a:p>
            <a:r>
              <a:rPr lang="en-US" dirty="0" smtClean="0"/>
              <a:t>Upon the birth of a son, the King, who knew how, where and when charity should be given, gave gold, land, villages, elephants, horses and good food grains to the brāhmaṇas.</a:t>
            </a:r>
            <a:endParaRPr lang="en-US" dirty="0"/>
          </a:p>
        </p:txBody>
      </p:sp>
      <p:sp>
        <p:nvSpPr>
          <p:cNvPr id="4" name="Rectangle 3"/>
          <p:cNvSpPr/>
          <p:nvPr/>
        </p:nvSpPr>
        <p:spPr>
          <a:xfrm>
            <a:off x="3724921" y="447675"/>
            <a:ext cx="885179" cy="369332"/>
          </a:xfrm>
          <a:prstGeom prst="rect">
            <a:avLst/>
          </a:prstGeom>
        </p:spPr>
        <p:txBody>
          <a:bodyPr wrap="none">
            <a:spAutoFit/>
          </a:bodyPr>
          <a:lstStyle/>
          <a:p>
            <a:r>
              <a:rPr lang="en-US" dirty="0" smtClean="0"/>
              <a:t>1.12.14</a:t>
            </a:r>
            <a:endParaRPr lang="en-US"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 from the purport</a:t>
            </a:r>
          </a:p>
        </p:txBody>
      </p:sp>
      <p:sp>
        <p:nvSpPr>
          <p:cNvPr id="3" name="Content Placeholder 2"/>
          <p:cNvSpPr>
            <a:spLocks noGrp="1"/>
          </p:cNvSpPr>
          <p:nvPr>
            <p:ph idx="1"/>
          </p:nvPr>
        </p:nvSpPr>
        <p:spPr/>
        <p:txBody>
          <a:bodyPr>
            <a:normAutofit fontScale="55000" lnSpcReduction="20000"/>
          </a:bodyPr>
          <a:lstStyle/>
          <a:p>
            <a:r>
              <a:rPr lang="en-US" b="1" dirty="0"/>
              <a:t>Only the brāhmaṇas and sannyāsīs are authorized to accept charity from the householders.</a:t>
            </a:r>
            <a:r>
              <a:rPr lang="en-US" dirty="0"/>
              <a:t> In all the different occasions of saḿskāras, especially during the time of birth, marriage and death, wealth is distributed to the brāhmaṇas because the </a:t>
            </a:r>
            <a:r>
              <a:rPr lang="en-US" b="1" dirty="0"/>
              <a:t>brāhmaṇas give the highest quality of service in regard to the prime necessity of humankind.</a:t>
            </a:r>
            <a:r>
              <a:rPr lang="en-US" dirty="0"/>
              <a:t> They would simply devote themselves to the </a:t>
            </a:r>
            <a:r>
              <a:rPr lang="en-US" b="1" dirty="0"/>
              <a:t>well-being of the entire society</a:t>
            </a:r>
            <a:r>
              <a:rPr lang="en-US" b="1" dirty="0" smtClean="0"/>
              <a:t>.</a:t>
            </a:r>
          </a:p>
          <a:p>
            <a:r>
              <a:rPr lang="en-US" dirty="0"/>
              <a:t>The word </a:t>
            </a:r>
            <a:r>
              <a:rPr lang="en-US" b="1" dirty="0"/>
              <a:t>tīrthavit </a:t>
            </a:r>
            <a:r>
              <a:rPr lang="en-US" dirty="0"/>
              <a:t>is significant because the King knew well where and when charity has to be given. Charity is never unproductive or blind. In the śāstras charity was offered to persons who deserve to accept charity by dint of spiritual enlightenment</a:t>
            </a:r>
            <a:r>
              <a:rPr lang="en-US" dirty="0" smtClean="0"/>
              <a:t>.</a:t>
            </a:r>
          </a:p>
          <a:p>
            <a:r>
              <a:rPr lang="en-US" b="1" dirty="0"/>
              <a:t>The conclusion is that the intelligent men, or the brāhmaṇas specifically engaged in the service of the Lord, were properly maintained without anxiety for the needs of the body, and the King and other householders gladly looked after all their comforts</a:t>
            </a:r>
            <a:r>
              <a:rPr lang="en-US" b="1" dirty="0" smtClean="0"/>
              <a:t>.</a:t>
            </a:r>
          </a:p>
          <a:p>
            <a:r>
              <a:rPr lang="en-US" dirty="0" smtClean="0"/>
              <a:t>….the </a:t>
            </a:r>
            <a:r>
              <a:rPr lang="en-US" dirty="0"/>
              <a:t>purificatory process of </a:t>
            </a:r>
            <a:r>
              <a:rPr lang="en-US" b="1" dirty="0"/>
              <a:t>jātakarman </a:t>
            </a:r>
            <a:r>
              <a:rPr lang="en-US" dirty="0"/>
              <a:t>is performed. The administrative demigods and past forefathers of the family come to see a newly born child, and such an occasion is specifically accepted as the </a:t>
            </a:r>
            <a:r>
              <a:rPr lang="en-US" b="1" dirty="0"/>
              <a:t>proper time for distributing wealth to the right persons productively for the spiritual advancement of society.</a:t>
            </a:r>
            <a:endParaRPr lang="en-US" b="1" dirty="0"/>
          </a:p>
        </p:txBody>
      </p:sp>
    </p:spTree>
    <p:extLst>
      <p:ext uri="{BB962C8B-B14F-4D97-AF65-F5344CB8AC3E}">
        <p14:creationId xmlns:p14="http://schemas.microsoft.com/office/powerpoint/2010/main" val="92002258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400" y="1066800"/>
            <a:ext cx="4572000" cy="1569660"/>
          </a:xfrm>
          <a:prstGeom prst="rect">
            <a:avLst/>
          </a:prstGeom>
        </p:spPr>
        <p:txBody>
          <a:bodyPr>
            <a:spAutoFit/>
          </a:bodyPr>
          <a:lstStyle/>
          <a:p>
            <a:r>
              <a:rPr lang="vi-VN" sz="2400" spc="-100" dirty="0">
                <a:solidFill>
                  <a:schemeClr val="tx2"/>
                </a:solidFill>
                <a:latin typeface="+mj-lt"/>
                <a:ea typeface="+mj-ea"/>
                <a:cs typeface="+mj-cs"/>
              </a:rPr>
              <a:t>tam ūcur brāhmaṇās tuṣṭā</a:t>
            </a:r>
          </a:p>
          <a:p>
            <a:r>
              <a:rPr lang="vi-VN" sz="2400" spc="-100" dirty="0">
                <a:solidFill>
                  <a:schemeClr val="tx2"/>
                </a:solidFill>
                <a:latin typeface="+mj-lt"/>
                <a:ea typeface="+mj-ea"/>
                <a:cs typeface="+mj-cs"/>
              </a:rPr>
              <a:t>rājānaḿ praśrayānvitam</a:t>
            </a:r>
          </a:p>
          <a:p>
            <a:r>
              <a:rPr lang="vi-VN" sz="2400" spc="-100" dirty="0">
                <a:solidFill>
                  <a:schemeClr val="tx2"/>
                </a:solidFill>
                <a:latin typeface="+mj-lt"/>
                <a:ea typeface="+mj-ea"/>
                <a:cs typeface="+mj-cs"/>
              </a:rPr>
              <a:t>eṣa hy asmin prajā-tantau</a:t>
            </a:r>
          </a:p>
          <a:p>
            <a:r>
              <a:rPr lang="vi-VN" sz="2400" spc="-100" dirty="0">
                <a:solidFill>
                  <a:schemeClr val="tx2"/>
                </a:solidFill>
                <a:latin typeface="+mj-lt"/>
                <a:ea typeface="+mj-ea"/>
                <a:cs typeface="+mj-cs"/>
              </a:rPr>
              <a:t>purūṇāḿ pauravarṣabha</a:t>
            </a:r>
          </a:p>
        </p:txBody>
      </p:sp>
      <p:sp>
        <p:nvSpPr>
          <p:cNvPr id="3" name="Rectangle 2"/>
          <p:cNvSpPr/>
          <p:nvPr/>
        </p:nvSpPr>
        <p:spPr>
          <a:xfrm>
            <a:off x="1828799" y="2713672"/>
            <a:ext cx="4572000" cy="1477328"/>
          </a:xfrm>
          <a:prstGeom prst="rect">
            <a:avLst/>
          </a:prstGeom>
        </p:spPr>
        <p:txBody>
          <a:bodyPr>
            <a:spAutoFit/>
          </a:bodyPr>
          <a:lstStyle/>
          <a:p>
            <a:r>
              <a:rPr lang="en-US" dirty="0" smtClean="0"/>
              <a:t>The learned brāhmaṇas, who were very satisfied with the charities of the King, addressed him as the chief amongst the Pūrus and informed him that his son was certainly in the line of descent from the Pūrus.</a:t>
            </a:r>
            <a:endParaRPr lang="en-US" dirty="0"/>
          </a:p>
        </p:txBody>
      </p:sp>
      <p:sp>
        <p:nvSpPr>
          <p:cNvPr id="4" name="Rectangle 3"/>
          <p:cNvSpPr/>
          <p:nvPr/>
        </p:nvSpPr>
        <p:spPr>
          <a:xfrm>
            <a:off x="3672210" y="457200"/>
            <a:ext cx="885179" cy="369332"/>
          </a:xfrm>
          <a:prstGeom prst="rect">
            <a:avLst/>
          </a:prstGeom>
        </p:spPr>
        <p:txBody>
          <a:bodyPr wrap="none">
            <a:spAutoFit/>
          </a:bodyPr>
          <a:lstStyle/>
          <a:p>
            <a:r>
              <a:rPr lang="en-US" dirty="0" smtClean="0"/>
              <a:t>1.12.15</a:t>
            </a:r>
            <a:endParaRPr lang="en-US"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7000" y="914400"/>
            <a:ext cx="4572000" cy="1569660"/>
          </a:xfrm>
          <a:prstGeom prst="rect">
            <a:avLst/>
          </a:prstGeom>
        </p:spPr>
        <p:txBody>
          <a:bodyPr>
            <a:spAutoFit/>
          </a:bodyPr>
          <a:lstStyle/>
          <a:p>
            <a:r>
              <a:rPr lang="vi-VN" sz="2400" spc="-100" dirty="0">
                <a:solidFill>
                  <a:schemeClr val="tx2"/>
                </a:solidFill>
                <a:latin typeface="+mj-lt"/>
                <a:ea typeface="+mj-ea"/>
                <a:cs typeface="+mj-cs"/>
              </a:rPr>
              <a:t>daivenāpratighātena</a:t>
            </a:r>
          </a:p>
          <a:p>
            <a:r>
              <a:rPr lang="vi-VN" sz="2400" spc="-100" dirty="0">
                <a:solidFill>
                  <a:schemeClr val="tx2"/>
                </a:solidFill>
                <a:latin typeface="+mj-lt"/>
                <a:ea typeface="+mj-ea"/>
                <a:cs typeface="+mj-cs"/>
              </a:rPr>
              <a:t>śukle saḿsthām upeyuṣi</a:t>
            </a:r>
          </a:p>
          <a:p>
            <a:r>
              <a:rPr lang="vi-VN" sz="2400" spc="-100" dirty="0">
                <a:solidFill>
                  <a:schemeClr val="tx2"/>
                </a:solidFill>
                <a:latin typeface="+mj-lt"/>
                <a:ea typeface="+mj-ea"/>
                <a:cs typeface="+mj-cs"/>
              </a:rPr>
              <a:t>rāto vo 'nugrahārthāya</a:t>
            </a:r>
          </a:p>
          <a:p>
            <a:r>
              <a:rPr lang="vi-VN" sz="2400" spc="-100" dirty="0">
                <a:solidFill>
                  <a:schemeClr val="tx2"/>
                </a:solidFill>
                <a:latin typeface="+mj-lt"/>
                <a:ea typeface="+mj-ea"/>
                <a:cs typeface="+mj-cs"/>
              </a:rPr>
              <a:t>viṣṇunā prabhaviṣṇunā</a:t>
            </a:r>
          </a:p>
        </p:txBody>
      </p:sp>
      <p:sp>
        <p:nvSpPr>
          <p:cNvPr id="3" name="Rectangle 2"/>
          <p:cNvSpPr/>
          <p:nvPr/>
        </p:nvSpPr>
        <p:spPr>
          <a:xfrm>
            <a:off x="2057400" y="2667000"/>
            <a:ext cx="4572000" cy="1754326"/>
          </a:xfrm>
          <a:prstGeom prst="rect">
            <a:avLst/>
          </a:prstGeom>
        </p:spPr>
        <p:txBody>
          <a:bodyPr>
            <a:spAutoFit/>
          </a:bodyPr>
          <a:lstStyle/>
          <a:p>
            <a:r>
              <a:rPr lang="en-US" dirty="0" smtClean="0"/>
              <a:t>The brāhmaṇas said: This spotless son has been restored by the all-powerful and all-pervasive Lord </a:t>
            </a:r>
            <a:r>
              <a:rPr lang="en-US" dirty="0" smtClean="0">
                <a:hlinkClick r:id="rId2"/>
              </a:rPr>
              <a:t>Viṣṇu</a:t>
            </a:r>
            <a:r>
              <a:rPr lang="en-US" dirty="0" smtClean="0"/>
              <a:t>, the Personality of Godhead, in order to oblige you. He was saved when he was doomed to be destroyed by an irresistible supernatural weapon.</a:t>
            </a:r>
            <a:endParaRPr lang="en-US" dirty="0"/>
          </a:p>
        </p:txBody>
      </p:sp>
      <p:sp>
        <p:nvSpPr>
          <p:cNvPr id="4" name="Rectangle 3"/>
          <p:cNvSpPr/>
          <p:nvPr/>
        </p:nvSpPr>
        <p:spPr>
          <a:xfrm>
            <a:off x="3581400" y="457200"/>
            <a:ext cx="885179" cy="369332"/>
          </a:xfrm>
          <a:prstGeom prst="rect">
            <a:avLst/>
          </a:prstGeom>
        </p:spPr>
        <p:txBody>
          <a:bodyPr wrap="none">
            <a:spAutoFit/>
          </a:bodyPr>
          <a:lstStyle/>
          <a:p>
            <a:r>
              <a:rPr lang="en-US" dirty="0" smtClean="0"/>
              <a:t>1.12.16</a:t>
            </a:r>
            <a:endParaRPr lang="en-US"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 from the purport</a:t>
            </a:r>
          </a:p>
        </p:txBody>
      </p:sp>
      <p:sp>
        <p:nvSpPr>
          <p:cNvPr id="3" name="Content Placeholder 2"/>
          <p:cNvSpPr>
            <a:spLocks noGrp="1"/>
          </p:cNvSpPr>
          <p:nvPr>
            <p:ph idx="1"/>
          </p:nvPr>
        </p:nvSpPr>
        <p:spPr/>
        <p:txBody>
          <a:bodyPr>
            <a:normAutofit fontScale="55000" lnSpcReduction="20000"/>
          </a:bodyPr>
          <a:lstStyle/>
          <a:p>
            <a:r>
              <a:rPr lang="en-US" dirty="0"/>
              <a:t>The child </a:t>
            </a:r>
            <a:r>
              <a:rPr lang="en-US" dirty="0">
                <a:hlinkClick r:id="rId2"/>
              </a:rPr>
              <a:t>Parīkṣit</a:t>
            </a:r>
            <a:r>
              <a:rPr lang="en-US" dirty="0"/>
              <a:t> was saved by the all-powerful and all-pervasive </a:t>
            </a:r>
            <a:r>
              <a:rPr lang="en-US" dirty="0">
                <a:hlinkClick r:id="rId3"/>
              </a:rPr>
              <a:t>Viṣṇu</a:t>
            </a:r>
            <a:r>
              <a:rPr lang="en-US" dirty="0"/>
              <a:t> (Lord </a:t>
            </a:r>
            <a:r>
              <a:rPr lang="en-US" dirty="0">
                <a:hlinkClick r:id="rId4"/>
              </a:rPr>
              <a:t>Kṛṣṇa</a:t>
            </a:r>
            <a:r>
              <a:rPr lang="en-US" dirty="0"/>
              <a:t>) for two reasons. </a:t>
            </a:r>
            <a:endParaRPr lang="en-US" dirty="0" smtClean="0"/>
          </a:p>
          <a:p>
            <a:pPr lvl="1"/>
            <a:r>
              <a:rPr lang="en-US" dirty="0" smtClean="0"/>
              <a:t>The </a:t>
            </a:r>
            <a:r>
              <a:rPr lang="en-US" dirty="0"/>
              <a:t>first reason is that </a:t>
            </a:r>
            <a:r>
              <a:rPr lang="en-US" b="1" dirty="0"/>
              <a:t>the child</a:t>
            </a:r>
            <a:r>
              <a:rPr lang="en-US" dirty="0"/>
              <a:t> in the womb of his mother </a:t>
            </a:r>
            <a:r>
              <a:rPr lang="en-US" b="1" dirty="0"/>
              <a:t>was spotless due to his being a pure devotee of the Lord. </a:t>
            </a:r>
            <a:endParaRPr lang="en-US" b="1" dirty="0" smtClean="0"/>
          </a:p>
          <a:p>
            <a:pPr lvl="1"/>
            <a:r>
              <a:rPr lang="en-US" dirty="0" smtClean="0"/>
              <a:t>The </a:t>
            </a:r>
            <a:r>
              <a:rPr lang="en-US" dirty="0"/>
              <a:t>second reason is that the child was the only surviving </a:t>
            </a:r>
            <a:r>
              <a:rPr lang="en-US" dirty="0">
                <a:hlinkClick r:id="rId5"/>
              </a:rPr>
              <a:t>male</a:t>
            </a:r>
            <a:r>
              <a:rPr lang="en-US" dirty="0"/>
              <a:t> descendant of </a:t>
            </a:r>
            <a:r>
              <a:rPr lang="en-US" dirty="0">
                <a:hlinkClick r:id="rId6"/>
              </a:rPr>
              <a:t>Puru</a:t>
            </a:r>
            <a:r>
              <a:rPr lang="en-US" dirty="0"/>
              <a:t>, the pious forefather of the virtuous King </a:t>
            </a:r>
            <a:r>
              <a:rPr lang="en-US" dirty="0">
                <a:hlinkClick r:id="rId7"/>
              </a:rPr>
              <a:t>Yudhiṣṭhira</a:t>
            </a:r>
            <a:r>
              <a:rPr lang="en-US" dirty="0"/>
              <a:t>. </a:t>
            </a:r>
            <a:r>
              <a:rPr lang="en-US" b="1" dirty="0"/>
              <a:t>The Lord wants to continue the line of pious kings to rule over the earth as His representatives for the actual progress of a peaceful and prosperous life. </a:t>
            </a:r>
            <a:endParaRPr lang="en-US" b="1" dirty="0" smtClean="0"/>
          </a:p>
          <a:p>
            <a:r>
              <a:rPr lang="en-US" b="1" dirty="0"/>
              <a:t>Lord </a:t>
            </a:r>
            <a:r>
              <a:rPr lang="en-US" b="1" dirty="0">
                <a:hlinkClick r:id="rId4"/>
              </a:rPr>
              <a:t>Kṛṣṇa</a:t>
            </a:r>
            <a:r>
              <a:rPr lang="en-US" b="1" dirty="0"/>
              <a:t> is described herein as </a:t>
            </a:r>
            <a:r>
              <a:rPr lang="en-US" b="1" dirty="0">
                <a:hlinkClick r:id="rId3"/>
              </a:rPr>
              <a:t>Viṣṇu</a:t>
            </a:r>
            <a:r>
              <a:rPr lang="en-US" b="1" dirty="0"/>
              <a:t>, and this is also significant</a:t>
            </a:r>
            <a:r>
              <a:rPr lang="en-US" dirty="0"/>
              <a:t>. Lord </a:t>
            </a:r>
            <a:r>
              <a:rPr lang="en-US" dirty="0">
                <a:hlinkClick r:id="rId4"/>
              </a:rPr>
              <a:t>Kṛṣṇa</a:t>
            </a:r>
            <a:r>
              <a:rPr lang="en-US" dirty="0"/>
              <a:t>, the original Personality of Godhead, </a:t>
            </a:r>
            <a:r>
              <a:rPr lang="en-US" b="1" dirty="0"/>
              <a:t>does the work of protection and annihilation </a:t>
            </a:r>
            <a:r>
              <a:rPr lang="en-US" dirty="0"/>
              <a:t>in His capacity of </a:t>
            </a:r>
            <a:r>
              <a:rPr lang="en-US" dirty="0">
                <a:hlinkClick r:id="rId3"/>
              </a:rPr>
              <a:t>Viṣṇu</a:t>
            </a:r>
            <a:r>
              <a:rPr lang="en-US" dirty="0"/>
              <a:t>. Lord </a:t>
            </a:r>
            <a:r>
              <a:rPr lang="en-US" dirty="0">
                <a:hlinkClick r:id="rId3"/>
              </a:rPr>
              <a:t>Viṣṇu</a:t>
            </a:r>
            <a:r>
              <a:rPr lang="en-US" dirty="0"/>
              <a:t> is the plenary expansion of Lord </a:t>
            </a:r>
            <a:r>
              <a:rPr lang="en-US" dirty="0">
                <a:hlinkClick r:id="rId4"/>
              </a:rPr>
              <a:t>Kṛṣṇa</a:t>
            </a:r>
            <a:r>
              <a:rPr lang="en-US" dirty="0"/>
              <a:t>. </a:t>
            </a:r>
            <a:r>
              <a:rPr lang="en-US" b="1" dirty="0"/>
              <a:t>The all-pervasive activities of the Lord are executed by Him in His </a:t>
            </a:r>
            <a:r>
              <a:rPr lang="en-US" b="1" dirty="0">
                <a:hlinkClick r:id="rId3"/>
              </a:rPr>
              <a:t>Viṣṇu</a:t>
            </a:r>
            <a:r>
              <a:rPr lang="en-US" b="1" dirty="0"/>
              <a:t> feature. </a:t>
            </a:r>
            <a:endParaRPr lang="en-US" b="1" dirty="0" smtClean="0"/>
          </a:p>
          <a:p>
            <a:r>
              <a:rPr lang="en-US" dirty="0" smtClean="0"/>
              <a:t>Child</a:t>
            </a:r>
            <a:r>
              <a:rPr lang="en-US" dirty="0"/>
              <a:t> </a:t>
            </a:r>
            <a:r>
              <a:rPr lang="en-US" dirty="0">
                <a:hlinkClick r:id="rId2"/>
              </a:rPr>
              <a:t>Parīkṣit</a:t>
            </a:r>
            <a:r>
              <a:rPr lang="en-US" dirty="0"/>
              <a:t> is described here as spotlessly white because he is an unalloyed devotee of the Lord. </a:t>
            </a:r>
            <a:endParaRPr lang="en-US" dirty="0" smtClean="0"/>
          </a:p>
          <a:p>
            <a:r>
              <a:rPr lang="en-US" b="1" dirty="0" smtClean="0"/>
              <a:t>Such </a:t>
            </a:r>
            <a:r>
              <a:rPr lang="en-US" b="1" dirty="0"/>
              <a:t>unalloyed devotees of the Lord appear on the earth just to execute the mission of the Lord. The Lord desires the conditioned souls hovering in the material creation to be reclaimed to go back home, back to Godhead,</a:t>
            </a:r>
            <a:r>
              <a:rPr lang="en-US" dirty="0"/>
              <a:t> and thus He helps them by preparing the transcendental literatures like the Vedas, by sending missionaries of saints and sages and by deputing His representative, the spiritual master.</a:t>
            </a:r>
            <a:endParaRPr lang="en-US" b="1" dirty="0"/>
          </a:p>
        </p:txBody>
      </p:sp>
    </p:spTree>
    <p:extLst>
      <p:ext uri="{BB962C8B-B14F-4D97-AF65-F5344CB8AC3E}">
        <p14:creationId xmlns:p14="http://schemas.microsoft.com/office/powerpoint/2010/main" val="53945444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0800" y="1066800"/>
            <a:ext cx="4572000" cy="1569660"/>
          </a:xfrm>
          <a:prstGeom prst="rect">
            <a:avLst/>
          </a:prstGeom>
        </p:spPr>
        <p:txBody>
          <a:bodyPr>
            <a:spAutoFit/>
          </a:bodyPr>
          <a:lstStyle/>
          <a:p>
            <a:r>
              <a:rPr lang="vi-VN" sz="2400" spc="-100" dirty="0">
                <a:solidFill>
                  <a:schemeClr val="tx2"/>
                </a:solidFill>
                <a:latin typeface="+mj-lt"/>
                <a:ea typeface="+mj-ea"/>
                <a:cs typeface="+mj-cs"/>
              </a:rPr>
              <a:t>tasmān nāmnā viṣṇu-rāta</a:t>
            </a:r>
          </a:p>
          <a:p>
            <a:r>
              <a:rPr lang="vi-VN" sz="2400" spc="-100" dirty="0">
                <a:solidFill>
                  <a:schemeClr val="tx2"/>
                </a:solidFill>
                <a:latin typeface="+mj-lt"/>
                <a:ea typeface="+mj-ea"/>
                <a:cs typeface="+mj-cs"/>
              </a:rPr>
              <a:t>iti loke bhaviṣyati</a:t>
            </a:r>
          </a:p>
          <a:p>
            <a:r>
              <a:rPr lang="vi-VN" sz="2400" spc="-100" dirty="0">
                <a:solidFill>
                  <a:schemeClr val="tx2"/>
                </a:solidFill>
                <a:latin typeface="+mj-lt"/>
                <a:ea typeface="+mj-ea"/>
                <a:cs typeface="+mj-cs"/>
              </a:rPr>
              <a:t>na sandeho mahā-bhāga</a:t>
            </a:r>
          </a:p>
          <a:p>
            <a:r>
              <a:rPr lang="vi-VN" sz="2400" spc="-100" dirty="0">
                <a:solidFill>
                  <a:schemeClr val="tx2"/>
                </a:solidFill>
                <a:latin typeface="+mj-lt"/>
                <a:ea typeface="+mj-ea"/>
                <a:cs typeface="+mj-cs"/>
              </a:rPr>
              <a:t>mahā-bhāgavato mahān</a:t>
            </a:r>
          </a:p>
        </p:txBody>
      </p:sp>
      <p:sp>
        <p:nvSpPr>
          <p:cNvPr id="3" name="Rectangle 2"/>
          <p:cNvSpPr/>
          <p:nvPr/>
        </p:nvSpPr>
        <p:spPr>
          <a:xfrm>
            <a:off x="1905000" y="2895600"/>
            <a:ext cx="4572000" cy="1754326"/>
          </a:xfrm>
          <a:prstGeom prst="rect">
            <a:avLst/>
          </a:prstGeom>
        </p:spPr>
        <p:txBody>
          <a:bodyPr>
            <a:spAutoFit/>
          </a:bodyPr>
          <a:lstStyle/>
          <a:p>
            <a:r>
              <a:rPr lang="en-US" dirty="0" smtClean="0"/>
              <a:t>For this reason this child will be well known in the world as one who is protected by the Personality of Godhead. O most fortunate one, there is no doubt that this child will become a first-class devotee and will be qualified with all good qualities.</a:t>
            </a:r>
            <a:endParaRPr lang="en-US" dirty="0"/>
          </a:p>
        </p:txBody>
      </p:sp>
      <p:sp>
        <p:nvSpPr>
          <p:cNvPr id="4" name="Rectangle 3"/>
          <p:cNvSpPr/>
          <p:nvPr/>
        </p:nvSpPr>
        <p:spPr>
          <a:xfrm>
            <a:off x="3672210" y="466725"/>
            <a:ext cx="885179" cy="369332"/>
          </a:xfrm>
          <a:prstGeom prst="rect">
            <a:avLst/>
          </a:prstGeom>
        </p:spPr>
        <p:txBody>
          <a:bodyPr wrap="none">
            <a:spAutoFit/>
          </a:bodyPr>
          <a:lstStyle/>
          <a:p>
            <a:r>
              <a:rPr lang="en-US" dirty="0" smtClean="0"/>
              <a:t>1.12.17</a:t>
            </a:r>
            <a:endParaRPr lang="en-US"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a:t>Key points from the purport</a:t>
            </a:r>
          </a:p>
        </p:txBody>
      </p:sp>
      <p:sp>
        <p:nvSpPr>
          <p:cNvPr id="3" name="Content Placeholder 2"/>
          <p:cNvSpPr>
            <a:spLocks noGrp="1"/>
          </p:cNvSpPr>
          <p:nvPr>
            <p:ph idx="1"/>
          </p:nvPr>
        </p:nvSpPr>
        <p:spPr>
          <a:xfrm>
            <a:off x="457200" y="990600"/>
            <a:ext cx="8229600" cy="5211763"/>
          </a:xfrm>
        </p:spPr>
        <p:txBody>
          <a:bodyPr>
            <a:normAutofit fontScale="77500" lnSpcReduction="20000"/>
          </a:bodyPr>
          <a:lstStyle/>
          <a:p>
            <a:r>
              <a:rPr lang="en-US" dirty="0"/>
              <a:t>But as far as His unalloyed devotees are concerned, He gives the protection personally. Therefore, </a:t>
            </a:r>
            <a:r>
              <a:rPr lang="en-US" dirty="0">
                <a:hlinkClick r:id="rId2"/>
              </a:rPr>
              <a:t>Mahārāja</a:t>
            </a:r>
            <a:r>
              <a:rPr lang="en-US" dirty="0"/>
              <a:t> </a:t>
            </a:r>
            <a:r>
              <a:rPr lang="en-US" dirty="0">
                <a:hlinkClick r:id="rId3"/>
              </a:rPr>
              <a:t>Parīkṣit</a:t>
            </a:r>
            <a:r>
              <a:rPr lang="en-US" dirty="0"/>
              <a:t> is protected from the very beginning of his appearance in the womb of his mother. </a:t>
            </a:r>
            <a:endParaRPr lang="en-US" dirty="0" smtClean="0"/>
          </a:p>
          <a:p>
            <a:r>
              <a:rPr lang="en-US" dirty="0" smtClean="0"/>
              <a:t>And </a:t>
            </a:r>
            <a:r>
              <a:rPr lang="en-US" dirty="0"/>
              <a:t>because he is especially given protection by the Lord, the indication must be concluded that the child would be a first-grade devotee of the Lord with all good qualities. </a:t>
            </a:r>
            <a:endParaRPr lang="en-US" dirty="0" smtClean="0"/>
          </a:p>
          <a:p>
            <a:r>
              <a:rPr lang="en-US" dirty="0"/>
              <a:t>The family in which </a:t>
            </a:r>
            <a:r>
              <a:rPr lang="en-US" dirty="0" smtClean="0"/>
              <a:t>a </a:t>
            </a:r>
            <a:r>
              <a:rPr lang="en-US" dirty="0" smtClean="0">
                <a:hlinkClick r:id="rId4"/>
              </a:rPr>
              <a:t>mahā</a:t>
            </a:r>
            <a:r>
              <a:rPr lang="en-US" dirty="0" smtClean="0"/>
              <a:t>-</a:t>
            </a:r>
            <a:r>
              <a:rPr lang="en-US" dirty="0" smtClean="0">
                <a:hlinkClick r:id="rId5"/>
              </a:rPr>
              <a:t>bhāgavata</a:t>
            </a:r>
            <a:r>
              <a:rPr lang="en-US" dirty="0"/>
              <a:t> takes his birth is fortunate because due to the birth of a first-grade devotee the members of the family, past, present and future up to one hundred generations, become liberated by the grace of the Lord, out of respect for His beloved devotee</a:t>
            </a:r>
            <a:r>
              <a:rPr lang="en-US" dirty="0" smtClean="0"/>
              <a:t>.</a:t>
            </a:r>
          </a:p>
          <a:p>
            <a:r>
              <a:rPr lang="en-US" b="1" dirty="0" smtClean="0"/>
              <a:t>Therefore</a:t>
            </a:r>
            <a:r>
              <a:rPr lang="en-US" b="1" dirty="0"/>
              <a:t>, the highest benefit is done to one's family simply by becoming an unalloyed devotee of the Lord.</a:t>
            </a:r>
            <a:endParaRPr lang="en-US" b="1" dirty="0"/>
          </a:p>
        </p:txBody>
      </p:sp>
    </p:spTree>
    <p:extLst>
      <p:ext uri="{BB962C8B-B14F-4D97-AF65-F5344CB8AC3E}">
        <p14:creationId xmlns:p14="http://schemas.microsoft.com/office/powerpoint/2010/main" val="136933355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4600" y="1219200"/>
            <a:ext cx="4572000" cy="1938992"/>
          </a:xfrm>
          <a:prstGeom prst="rect">
            <a:avLst/>
          </a:prstGeom>
        </p:spPr>
        <p:txBody>
          <a:bodyPr>
            <a:spAutoFit/>
          </a:bodyPr>
          <a:lstStyle/>
          <a:p>
            <a:r>
              <a:rPr lang="vi-VN" sz="2400" spc="-100" dirty="0">
                <a:solidFill>
                  <a:schemeClr val="tx2"/>
                </a:solidFill>
                <a:latin typeface="+mj-lt"/>
                <a:ea typeface="+mj-ea"/>
                <a:cs typeface="+mj-cs"/>
              </a:rPr>
              <a:t>śrī-rājovāca</a:t>
            </a:r>
          </a:p>
          <a:p>
            <a:r>
              <a:rPr lang="vi-VN" sz="2400" spc="-100" dirty="0">
                <a:solidFill>
                  <a:schemeClr val="tx2"/>
                </a:solidFill>
                <a:latin typeface="+mj-lt"/>
                <a:ea typeface="+mj-ea"/>
                <a:cs typeface="+mj-cs"/>
              </a:rPr>
              <a:t>apy eṣa vaḿśyān rājarṣīn</a:t>
            </a:r>
          </a:p>
          <a:p>
            <a:r>
              <a:rPr lang="vi-VN" sz="2400" spc="-100" dirty="0">
                <a:solidFill>
                  <a:schemeClr val="tx2"/>
                </a:solidFill>
                <a:latin typeface="+mj-lt"/>
                <a:ea typeface="+mj-ea"/>
                <a:cs typeface="+mj-cs"/>
              </a:rPr>
              <a:t>puṇya-ślokān mahātmanaḥ</a:t>
            </a:r>
          </a:p>
          <a:p>
            <a:r>
              <a:rPr lang="vi-VN" sz="2400" spc="-100" dirty="0">
                <a:solidFill>
                  <a:schemeClr val="tx2"/>
                </a:solidFill>
                <a:latin typeface="+mj-lt"/>
                <a:ea typeface="+mj-ea"/>
                <a:cs typeface="+mj-cs"/>
              </a:rPr>
              <a:t>anuvartitā svid yaśasā</a:t>
            </a:r>
          </a:p>
          <a:p>
            <a:r>
              <a:rPr lang="vi-VN" sz="2400" spc="-100" dirty="0">
                <a:solidFill>
                  <a:schemeClr val="tx2"/>
                </a:solidFill>
                <a:latin typeface="+mj-lt"/>
                <a:ea typeface="+mj-ea"/>
                <a:cs typeface="+mj-cs"/>
              </a:rPr>
              <a:t>sādhu-vādena sattamāḥ</a:t>
            </a:r>
          </a:p>
        </p:txBody>
      </p:sp>
      <p:sp>
        <p:nvSpPr>
          <p:cNvPr id="3" name="Rectangle 2"/>
          <p:cNvSpPr/>
          <p:nvPr/>
        </p:nvSpPr>
        <p:spPr>
          <a:xfrm>
            <a:off x="1951979" y="3352800"/>
            <a:ext cx="4572000" cy="1477328"/>
          </a:xfrm>
          <a:prstGeom prst="rect">
            <a:avLst/>
          </a:prstGeom>
        </p:spPr>
        <p:txBody>
          <a:bodyPr>
            <a:spAutoFit/>
          </a:bodyPr>
          <a:lstStyle/>
          <a:p>
            <a:r>
              <a:rPr lang="en-US" dirty="0" smtClean="0"/>
              <a:t>The good King [</a:t>
            </a:r>
            <a:r>
              <a:rPr lang="en-US" dirty="0" smtClean="0">
                <a:hlinkClick r:id="rId2"/>
              </a:rPr>
              <a:t>Yudhiṣṭhira</a:t>
            </a:r>
            <a:r>
              <a:rPr lang="en-US" dirty="0" smtClean="0"/>
              <a:t>] inquired: O great souls, will he become as saintly a king, as pious in his very name and as famous and glorified in his achievements, as others who appeared in this great royal family?</a:t>
            </a:r>
            <a:endParaRPr lang="en-US" dirty="0"/>
          </a:p>
        </p:txBody>
      </p:sp>
      <p:sp>
        <p:nvSpPr>
          <p:cNvPr id="4" name="Rectangle 3"/>
          <p:cNvSpPr/>
          <p:nvPr/>
        </p:nvSpPr>
        <p:spPr>
          <a:xfrm>
            <a:off x="3352800" y="457200"/>
            <a:ext cx="885179" cy="369332"/>
          </a:xfrm>
          <a:prstGeom prst="rect">
            <a:avLst/>
          </a:prstGeom>
        </p:spPr>
        <p:txBody>
          <a:bodyPr wrap="none">
            <a:spAutoFit/>
          </a:bodyPr>
          <a:lstStyle/>
          <a:p>
            <a:r>
              <a:rPr lang="en-US" dirty="0" smtClean="0"/>
              <a:t>1.12.18</a:t>
            </a:r>
            <a:endParaRPr lang="en-US"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 from the purport</a:t>
            </a:r>
          </a:p>
        </p:txBody>
      </p:sp>
      <p:sp>
        <p:nvSpPr>
          <p:cNvPr id="3" name="Content Placeholder 2"/>
          <p:cNvSpPr>
            <a:spLocks noGrp="1"/>
          </p:cNvSpPr>
          <p:nvPr>
            <p:ph idx="1"/>
          </p:nvPr>
        </p:nvSpPr>
        <p:spPr/>
        <p:txBody>
          <a:bodyPr>
            <a:normAutofit fontScale="47500" lnSpcReduction="20000"/>
          </a:bodyPr>
          <a:lstStyle/>
          <a:p>
            <a:r>
              <a:rPr lang="en-US" b="1" dirty="0"/>
              <a:t>The forefathers of King </a:t>
            </a:r>
            <a:r>
              <a:rPr lang="en-US" b="1" dirty="0">
                <a:hlinkClick r:id="rId2"/>
              </a:rPr>
              <a:t>Yudhiṣṭhira</a:t>
            </a:r>
            <a:r>
              <a:rPr lang="en-US" b="1" dirty="0"/>
              <a:t> were all great saintly kings</a:t>
            </a:r>
            <a:r>
              <a:rPr lang="en-US" dirty="0"/>
              <a:t>, pious and glorified by their great achievements. They were all saints on the royal throne. And therefore all the members of the state were happy, pious, well behaved, prosperous and spiritually enlightened. </a:t>
            </a:r>
            <a:endParaRPr lang="en-US" dirty="0" smtClean="0"/>
          </a:p>
          <a:p>
            <a:r>
              <a:rPr lang="en-US" b="1" dirty="0"/>
              <a:t> </a:t>
            </a:r>
            <a:r>
              <a:rPr lang="en-US" b="1" dirty="0">
                <a:hlinkClick r:id="rId3"/>
              </a:rPr>
              <a:t>Mahārāja</a:t>
            </a:r>
            <a:r>
              <a:rPr lang="en-US" b="1" dirty="0"/>
              <a:t> </a:t>
            </a:r>
            <a:r>
              <a:rPr lang="en-US" b="1" dirty="0">
                <a:hlinkClick r:id="rId2"/>
              </a:rPr>
              <a:t>Yudhiṣṭhira</a:t>
            </a:r>
            <a:r>
              <a:rPr lang="en-US" b="1" dirty="0"/>
              <a:t> was himself a replica of his ancestors, and he desired that the next king after him become exactly like his great forefathers. </a:t>
            </a:r>
            <a:r>
              <a:rPr lang="en-US" dirty="0"/>
              <a:t>He was happy to learn from the learned brāhmaṇas that by astrological calculations the child would be born a first-grade devotee of the Lord, and more confidentially he wanted to know whether the child was going to follow in the footsteps of his great forefathers. </a:t>
            </a:r>
            <a:endParaRPr lang="en-US" dirty="0" smtClean="0"/>
          </a:p>
          <a:p>
            <a:r>
              <a:rPr lang="en-US" dirty="0" smtClean="0"/>
              <a:t>That </a:t>
            </a:r>
            <a:r>
              <a:rPr lang="en-US" dirty="0"/>
              <a:t>is the way of the monarchical state. The reigning king should be a pious, chivalrous devotee of the Lord and fear personified for the upstarts. </a:t>
            </a:r>
            <a:r>
              <a:rPr lang="en-US" b="1" dirty="0"/>
              <a:t>He must also leave an heir apparent equally qualified to rule over the innocent citizens. </a:t>
            </a:r>
            <a:endParaRPr lang="en-US" b="1" dirty="0" smtClean="0"/>
          </a:p>
          <a:p>
            <a:r>
              <a:rPr lang="en-US" dirty="0" smtClean="0"/>
              <a:t>In </a:t>
            </a:r>
            <a:r>
              <a:rPr lang="en-US" dirty="0"/>
              <a:t>the modern setup of the democratic states, the people themselves are fallen to the qualities of the śūdras or less, and the government is run by their representative, who is ignorant of the scriptural mode of administrative education. Thus the whole atmosphere is surcharged with </a:t>
            </a:r>
            <a:r>
              <a:rPr lang="en-US" dirty="0">
                <a:hlinkClick r:id="rId4"/>
              </a:rPr>
              <a:t>śūdra</a:t>
            </a:r>
            <a:r>
              <a:rPr lang="en-US" dirty="0"/>
              <a:t> qualities, manifested by lust and avarice</a:t>
            </a:r>
            <a:r>
              <a:rPr lang="en-US" dirty="0" smtClean="0"/>
              <a:t>.</a:t>
            </a:r>
          </a:p>
          <a:p>
            <a:r>
              <a:rPr lang="en-US" dirty="0" smtClean="0"/>
              <a:t> </a:t>
            </a:r>
            <a:r>
              <a:rPr lang="en-US" dirty="0"/>
              <a:t>Such administrators quarrel every day among themselves. The cabinet of ministers changes often due to party and group selfishness. Everyone wants to exploit the state resources till he dies. </a:t>
            </a:r>
            <a:r>
              <a:rPr lang="en-US" b="1" dirty="0"/>
              <a:t>No one retires from political life unless forced to do so. How can such low-grade men do good to the people?</a:t>
            </a:r>
            <a:r>
              <a:rPr lang="en-US" dirty="0"/>
              <a:t> The result is corruption, intrigue and hypocrisy. They should learn from the </a:t>
            </a:r>
            <a:r>
              <a:rPr lang="en-US" dirty="0">
                <a:hlinkClick r:id="rId5"/>
              </a:rPr>
              <a:t>Śrīmad</a:t>
            </a:r>
            <a:r>
              <a:rPr lang="en-US" dirty="0"/>
              <a:t>-</a:t>
            </a:r>
            <a:r>
              <a:rPr lang="en-US" dirty="0">
                <a:hlinkClick r:id="rId6"/>
              </a:rPr>
              <a:t>Bhāgavatam</a:t>
            </a:r>
            <a:r>
              <a:rPr lang="en-US" dirty="0"/>
              <a:t> how ideal the administrators must be before they can be given charge of different posts</a:t>
            </a:r>
            <a:r>
              <a:rPr lang="en-US" dirty="0" smtClean="0"/>
              <a:t>.</a:t>
            </a:r>
          </a:p>
        </p:txBody>
      </p:sp>
    </p:spTree>
    <p:extLst>
      <p:ext uri="{BB962C8B-B14F-4D97-AF65-F5344CB8AC3E}">
        <p14:creationId xmlns:p14="http://schemas.microsoft.com/office/powerpoint/2010/main" val="140082968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9400" y="1066800"/>
            <a:ext cx="4572000" cy="1938992"/>
          </a:xfrm>
          <a:prstGeom prst="rect">
            <a:avLst/>
          </a:prstGeom>
        </p:spPr>
        <p:txBody>
          <a:bodyPr>
            <a:spAutoFit/>
          </a:bodyPr>
          <a:lstStyle/>
          <a:p>
            <a:r>
              <a:rPr lang="vi-VN" sz="2400" spc="-100" dirty="0">
                <a:solidFill>
                  <a:schemeClr val="tx2"/>
                </a:solidFill>
                <a:latin typeface="+mj-lt"/>
                <a:ea typeface="+mj-ea"/>
                <a:cs typeface="+mj-cs"/>
              </a:rPr>
              <a:t>brāhmaṇā ūcuḥ</a:t>
            </a:r>
          </a:p>
          <a:p>
            <a:r>
              <a:rPr lang="vi-VN" sz="2400" spc="-100" dirty="0">
                <a:solidFill>
                  <a:schemeClr val="tx2"/>
                </a:solidFill>
                <a:latin typeface="+mj-lt"/>
                <a:ea typeface="+mj-ea"/>
                <a:cs typeface="+mj-cs"/>
              </a:rPr>
              <a:t>pārtha prajāvitā sākṣād</a:t>
            </a:r>
          </a:p>
          <a:p>
            <a:r>
              <a:rPr lang="vi-VN" sz="2400" spc="-100" dirty="0">
                <a:solidFill>
                  <a:schemeClr val="tx2"/>
                </a:solidFill>
                <a:latin typeface="+mj-lt"/>
                <a:ea typeface="+mj-ea"/>
                <a:cs typeface="+mj-cs"/>
              </a:rPr>
              <a:t>ikṣvākur iva mānavaḥ</a:t>
            </a:r>
          </a:p>
          <a:p>
            <a:r>
              <a:rPr lang="vi-VN" sz="2400" spc="-100" dirty="0">
                <a:solidFill>
                  <a:schemeClr val="tx2"/>
                </a:solidFill>
                <a:latin typeface="+mj-lt"/>
                <a:ea typeface="+mj-ea"/>
                <a:cs typeface="+mj-cs"/>
              </a:rPr>
              <a:t>brahmaṇyaḥ satya-sandhaś ca</a:t>
            </a:r>
          </a:p>
          <a:p>
            <a:r>
              <a:rPr lang="vi-VN" sz="2400" spc="-100" dirty="0">
                <a:solidFill>
                  <a:schemeClr val="tx2"/>
                </a:solidFill>
                <a:latin typeface="+mj-lt"/>
                <a:ea typeface="+mj-ea"/>
                <a:cs typeface="+mj-cs"/>
              </a:rPr>
              <a:t>rāmo dāśarathir yathā</a:t>
            </a:r>
          </a:p>
        </p:txBody>
      </p:sp>
      <p:sp>
        <p:nvSpPr>
          <p:cNvPr id="3" name="Rectangle 2"/>
          <p:cNvSpPr/>
          <p:nvPr/>
        </p:nvSpPr>
        <p:spPr>
          <a:xfrm>
            <a:off x="2042789" y="3200400"/>
            <a:ext cx="4572000" cy="2308324"/>
          </a:xfrm>
          <a:prstGeom prst="rect">
            <a:avLst/>
          </a:prstGeom>
        </p:spPr>
        <p:txBody>
          <a:bodyPr>
            <a:spAutoFit/>
          </a:bodyPr>
          <a:lstStyle/>
          <a:p>
            <a:r>
              <a:rPr lang="en-US" dirty="0" smtClean="0"/>
              <a:t>The learned brāhmaṇas said: O son of </a:t>
            </a:r>
            <a:r>
              <a:rPr lang="en-US" dirty="0" smtClean="0">
                <a:hlinkClick r:id="rId2"/>
              </a:rPr>
              <a:t>Pṛthā</a:t>
            </a:r>
            <a:r>
              <a:rPr lang="en-US" dirty="0" smtClean="0"/>
              <a:t>, this child shall be exactly like King </a:t>
            </a:r>
            <a:r>
              <a:rPr lang="en-US" dirty="0" smtClean="0">
                <a:hlinkClick r:id="rId3"/>
              </a:rPr>
              <a:t>Ikṣvāku</a:t>
            </a:r>
            <a:r>
              <a:rPr lang="en-US" dirty="0" smtClean="0"/>
              <a:t>, son of Manu, in maintaining all those who are born. And as for following the brahminical principles, especially in being true to his promise, he shall be exactly like </a:t>
            </a:r>
            <a:r>
              <a:rPr lang="en-US" dirty="0" smtClean="0">
                <a:hlinkClick r:id="rId4"/>
              </a:rPr>
              <a:t>Rāma</a:t>
            </a:r>
            <a:r>
              <a:rPr lang="en-US" dirty="0" smtClean="0"/>
              <a:t>, the Personality of Godhead, the son of </a:t>
            </a:r>
            <a:r>
              <a:rPr lang="en-US" dirty="0" smtClean="0">
                <a:hlinkClick r:id="rId5"/>
              </a:rPr>
              <a:t>Mahārāja</a:t>
            </a:r>
            <a:r>
              <a:rPr lang="en-US" dirty="0" smtClean="0"/>
              <a:t> Daśaratha.</a:t>
            </a:r>
            <a:endParaRPr lang="en-US" dirty="0"/>
          </a:p>
        </p:txBody>
      </p:sp>
      <p:sp>
        <p:nvSpPr>
          <p:cNvPr id="4" name="Rectangle 3"/>
          <p:cNvSpPr/>
          <p:nvPr/>
        </p:nvSpPr>
        <p:spPr>
          <a:xfrm>
            <a:off x="3886200" y="466725"/>
            <a:ext cx="885179" cy="369332"/>
          </a:xfrm>
          <a:prstGeom prst="rect">
            <a:avLst/>
          </a:prstGeom>
        </p:spPr>
        <p:txBody>
          <a:bodyPr wrap="none">
            <a:spAutoFit/>
          </a:bodyPr>
          <a:lstStyle/>
          <a:p>
            <a:r>
              <a:rPr lang="en-US" dirty="0" smtClean="0"/>
              <a:t>1.12.19</a:t>
            </a:r>
            <a:endParaRPr lang="en-US"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38600" y="2130425"/>
            <a:ext cx="4648200" cy="1470025"/>
          </a:xfrm>
        </p:spPr>
        <p:txBody>
          <a:bodyPr>
            <a:normAutofit fontScale="90000"/>
          </a:bodyPr>
          <a:lstStyle/>
          <a:p>
            <a:r>
              <a:rPr lang="en-US" dirty="0" smtClean="0"/>
              <a:t>	</a:t>
            </a:r>
            <a:br>
              <a:rPr lang="en-US" dirty="0" smtClean="0"/>
            </a:br>
            <a:r>
              <a:rPr lang="en-US" dirty="0" smtClean="0"/>
              <a:t/>
            </a:r>
            <a:br>
              <a:rPr lang="en-US" dirty="0" smtClean="0"/>
            </a:br>
            <a:r>
              <a:rPr lang="vi-VN" dirty="0" smtClean="0"/>
              <a:t>Birth of Emperor Parīkṣit</a:t>
            </a:r>
            <a:br>
              <a:rPr lang="vi-VN" dirty="0" smtClean="0"/>
            </a:br>
            <a:r>
              <a:rPr lang="en-US" sz="2200" dirty="0"/>
              <a:t>Srimad Bhagavatham 1.12.12 – 20</a:t>
            </a:r>
          </a:p>
        </p:txBody>
      </p:sp>
      <p:sp>
        <p:nvSpPr>
          <p:cNvPr id="3" name="Subtitle 2"/>
          <p:cNvSpPr>
            <a:spLocks noGrp="1"/>
          </p:cNvSpPr>
          <p:nvPr>
            <p:ph type="subTitle" idx="1"/>
          </p:nvPr>
        </p:nvSpPr>
        <p:spPr>
          <a:xfrm>
            <a:off x="5943600" y="5105400"/>
            <a:ext cx="2286000" cy="457200"/>
          </a:xfrm>
        </p:spPr>
        <p:txBody>
          <a:bodyPr>
            <a:normAutofit/>
          </a:bodyPr>
          <a:lstStyle/>
          <a:p>
            <a:endParaRPr lang="en-US" sz="1600" dirty="0"/>
          </a:p>
        </p:txBody>
      </p:sp>
      <p:pic>
        <p:nvPicPr>
          <p:cNvPr id="7170" name="Picture 2" descr="http://www.maransdog.net/TVG/Velukkudi_Sri_Krishnan-Srimadh_Bhagavadham-Podhigai_TV_Audio/img/SUTA_GOSWAMI_COMPLETED_SHRIMAD_BHAGAVATHA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4" y="381000"/>
            <a:ext cx="3643311"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311446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 from the purport</a:t>
            </a:r>
          </a:p>
        </p:txBody>
      </p:sp>
      <p:sp>
        <p:nvSpPr>
          <p:cNvPr id="3" name="Content Placeholder 2"/>
          <p:cNvSpPr>
            <a:spLocks noGrp="1"/>
          </p:cNvSpPr>
          <p:nvPr>
            <p:ph idx="1"/>
          </p:nvPr>
        </p:nvSpPr>
        <p:spPr/>
        <p:txBody>
          <a:bodyPr>
            <a:normAutofit fontScale="70000" lnSpcReduction="20000"/>
          </a:bodyPr>
          <a:lstStyle/>
          <a:p>
            <a:r>
              <a:rPr lang="en-US" dirty="0">
                <a:hlinkClick r:id="rId2"/>
              </a:rPr>
              <a:t>Prajā</a:t>
            </a:r>
            <a:r>
              <a:rPr lang="en-US" dirty="0"/>
              <a:t> means the living being who has taken his birth in the material world</a:t>
            </a:r>
            <a:r>
              <a:rPr lang="en-US" dirty="0" smtClean="0"/>
              <a:t>.</a:t>
            </a:r>
            <a:r>
              <a:rPr lang="en-US" dirty="0"/>
              <a:t> </a:t>
            </a:r>
            <a:r>
              <a:rPr lang="en-US" dirty="0" smtClean="0"/>
              <a:t>The </a:t>
            </a:r>
            <a:r>
              <a:rPr lang="en-US" dirty="0"/>
              <a:t>saintly kings give protection to all the prajās, or living beings, to live and to fulfill their terms </a:t>
            </a:r>
            <a:r>
              <a:rPr lang="en-US" dirty="0" smtClean="0"/>
              <a:t>of imprisonment</a:t>
            </a:r>
            <a:r>
              <a:rPr lang="en-US" dirty="0"/>
              <a:t>. </a:t>
            </a:r>
            <a:r>
              <a:rPr lang="en-US" dirty="0" smtClean="0"/>
              <a:t> </a:t>
            </a:r>
          </a:p>
          <a:p>
            <a:r>
              <a:rPr lang="en-US" dirty="0" smtClean="0">
                <a:hlinkClick r:id="rId3"/>
              </a:rPr>
              <a:t>Mahārāja</a:t>
            </a:r>
            <a:r>
              <a:rPr lang="en-US" dirty="0" smtClean="0">
                <a:hlinkClick r:id="rId4"/>
              </a:rPr>
              <a:t>Parīkṣit</a:t>
            </a:r>
            <a:r>
              <a:rPr lang="en-US" dirty="0"/>
              <a:t> was actually an ideal saintly </a:t>
            </a:r>
            <a:r>
              <a:rPr lang="en-US" dirty="0" smtClean="0"/>
              <a:t>king</a:t>
            </a:r>
          </a:p>
          <a:p>
            <a:pPr lvl="1"/>
            <a:r>
              <a:rPr lang="en-US" dirty="0"/>
              <a:t>because while touring his kingdom he happened to see that a poor cow was about to be killed by the personified </a:t>
            </a:r>
            <a:r>
              <a:rPr lang="en-US" dirty="0">
                <a:hlinkClick r:id="rId5"/>
              </a:rPr>
              <a:t>Kali</a:t>
            </a:r>
            <a:r>
              <a:rPr lang="en-US" dirty="0"/>
              <a:t>, whom he at once took to task as a murderer. </a:t>
            </a:r>
            <a:r>
              <a:rPr lang="en-US" b="1" dirty="0"/>
              <a:t>This means that even the animals were given protection by the saintly administrators</a:t>
            </a:r>
            <a:r>
              <a:rPr lang="en-US" dirty="0"/>
              <a:t>, not from any sentimental point of view, but </a:t>
            </a:r>
            <a:r>
              <a:rPr lang="en-US" b="1" dirty="0"/>
              <a:t>because those who have taken their birth in the material world have the right to live. </a:t>
            </a:r>
            <a:endParaRPr lang="en-US" b="1" dirty="0" smtClean="0"/>
          </a:p>
          <a:p>
            <a:r>
              <a:rPr lang="en-US" dirty="0">
                <a:hlinkClick r:id="rId3"/>
              </a:rPr>
              <a:t>Mahārāja</a:t>
            </a:r>
            <a:r>
              <a:rPr lang="en-US" dirty="0"/>
              <a:t> </a:t>
            </a:r>
            <a:r>
              <a:rPr lang="en-US" dirty="0">
                <a:hlinkClick r:id="rId6"/>
              </a:rPr>
              <a:t>Ikṣvāku</a:t>
            </a:r>
            <a:r>
              <a:rPr lang="en-US" dirty="0"/>
              <a:t>: One of the sons of </a:t>
            </a:r>
            <a:r>
              <a:rPr lang="en-US" dirty="0">
                <a:hlinkClick r:id="rId7"/>
              </a:rPr>
              <a:t>Vaivasvata</a:t>
            </a:r>
            <a:r>
              <a:rPr lang="en-US" dirty="0"/>
              <a:t> </a:t>
            </a:r>
            <a:r>
              <a:rPr lang="en-US" dirty="0">
                <a:hlinkClick r:id="rId8"/>
              </a:rPr>
              <a:t>Manu</a:t>
            </a:r>
            <a:r>
              <a:rPr lang="en-US" dirty="0"/>
              <a:t>. He had one hundred sons. He prohibited meat </a:t>
            </a:r>
            <a:r>
              <a:rPr lang="en-US" dirty="0" smtClean="0"/>
              <a:t>eating</a:t>
            </a:r>
          </a:p>
          <a:p>
            <a:r>
              <a:rPr lang="en-US" dirty="0" smtClean="0"/>
              <a:t>Lord</a:t>
            </a:r>
            <a:r>
              <a:rPr lang="en-US" dirty="0"/>
              <a:t> </a:t>
            </a:r>
            <a:r>
              <a:rPr lang="en-US" dirty="0">
                <a:hlinkClick r:id="rId9"/>
              </a:rPr>
              <a:t>Rāmacandra</a:t>
            </a:r>
            <a:r>
              <a:rPr lang="en-US" dirty="0"/>
              <a:t> is the ideal king for maintaining and protecting the highest culture of humanity, known as </a:t>
            </a:r>
            <a:r>
              <a:rPr lang="en-US" dirty="0">
                <a:hlinkClick r:id="rId10"/>
              </a:rPr>
              <a:t>brahmaṇya</a:t>
            </a:r>
            <a:r>
              <a:rPr lang="en-US" dirty="0"/>
              <a:t>-</a:t>
            </a:r>
            <a:r>
              <a:rPr lang="en-US" dirty="0">
                <a:hlinkClick r:id="rId11"/>
              </a:rPr>
              <a:t>dharma</a:t>
            </a:r>
            <a:r>
              <a:rPr lang="en-US" dirty="0"/>
              <a:t>. The Lord is specifically the protector of the cows and the brāhmaṇas, and hence He enhances the prosperity of the world. </a:t>
            </a:r>
            <a:endParaRPr lang="en-US" b="1" dirty="0"/>
          </a:p>
        </p:txBody>
      </p:sp>
    </p:spTree>
    <p:extLst>
      <p:ext uri="{BB962C8B-B14F-4D97-AF65-F5344CB8AC3E}">
        <p14:creationId xmlns:p14="http://schemas.microsoft.com/office/powerpoint/2010/main" val="94316465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1066800"/>
            <a:ext cx="4572000" cy="1569660"/>
          </a:xfrm>
          <a:prstGeom prst="rect">
            <a:avLst/>
          </a:prstGeom>
        </p:spPr>
        <p:txBody>
          <a:bodyPr>
            <a:spAutoFit/>
          </a:bodyPr>
          <a:lstStyle/>
          <a:p>
            <a:r>
              <a:rPr lang="vi-VN" sz="2400" spc="-100" dirty="0">
                <a:solidFill>
                  <a:schemeClr val="tx2"/>
                </a:solidFill>
                <a:latin typeface="+mj-lt"/>
                <a:ea typeface="+mj-ea"/>
                <a:cs typeface="+mj-cs"/>
              </a:rPr>
              <a:t>eṣa dātā śaraṇyaś ca</a:t>
            </a:r>
          </a:p>
          <a:p>
            <a:r>
              <a:rPr lang="vi-VN" sz="2400" spc="-100" dirty="0">
                <a:solidFill>
                  <a:schemeClr val="tx2"/>
                </a:solidFill>
                <a:latin typeface="+mj-lt"/>
                <a:ea typeface="+mj-ea"/>
                <a:cs typeface="+mj-cs"/>
              </a:rPr>
              <a:t>yathā hy auśīnaraḥ śibiḥ</a:t>
            </a:r>
          </a:p>
          <a:p>
            <a:r>
              <a:rPr lang="vi-VN" sz="2400" spc="-100" dirty="0">
                <a:solidFill>
                  <a:schemeClr val="tx2"/>
                </a:solidFill>
                <a:latin typeface="+mj-lt"/>
                <a:ea typeface="+mj-ea"/>
                <a:cs typeface="+mj-cs"/>
              </a:rPr>
              <a:t>yaśo vitanitā svānāḿ</a:t>
            </a:r>
          </a:p>
          <a:p>
            <a:r>
              <a:rPr lang="vi-VN" sz="2400" spc="-100" dirty="0">
                <a:solidFill>
                  <a:schemeClr val="tx2"/>
                </a:solidFill>
                <a:latin typeface="+mj-lt"/>
                <a:ea typeface="+mj-ea"/>
                <a:cs typeface="+mj-cs"/>
              </a:rPr>
              <a:t>dauṣyantir iva yajvanām</a:t>
            </a:r>
          </a:p>
        </p:txBody>
      </p:sp>
      <p:sp>
        <p:nvSpPr>
          <p:cNvPr id="3" name="Rectangle 2"/>
          <p:cNvSpPr/>
          <p:nvPr/>
        </p:nvSpPr>
        <p:spPr>
          <a:xfrm>
            <a:off x="1600200" y="2971800"/>
            <a:ext cx="4572000" cy="1477328"/>
          </a:xfrm>
          <a:prstGeom prst="rect">
            <a:avLst/>
          </a:prstGeom>
        </p:spPr>
        <p:txBody>
          <a:bodyPr>
            <a:spAutoFit/>
          </a:bodyPr>
          <a:lstStyle/>
          <a:p>
            <a:r>
              <a:rPr lang="en-US" dirty="0" smtClean="0"/>
              <a:t>This child will be a munificent donor of charity and protector of the surrendered, like the famous King </a:t>
            </a:r>
            <a:r>
              <a:rPr lang="en-US" dirty="0" smtClean="0">
                <a:hlinkClick r:id="rId2"/>
              </a:rPr>
              <a:t>Śibi</a:t>
            </a:r>
            <a:r>
              <a:rPr lang="en-US" dirty="0" smtClean="0"/>
              <a:t> of the </a:t>
            </a:r>
            <a:r>
              <a:rPr lang="en-US" dirty="0" smtClean="0">
                <a:hlinkClick r:id="rId3"/>
              </a:rPr>
              <a:t>Uśīnara</a:t>
            </a:r>
            <a:r>
              <a:rPr lang="en-US" dirty="0" smtClean="0"/>
              <a:t> country. And he will expand the name and fame of his family like </a:t>
            </a:r>
            <a:r>
              <a:rPr lang="en-US" dirty="0" smtClean="0">
                <a:hlinkClick r:id="rId4"/>
              </a:rPr>
              <a:t>Bharata</a:t>
            </a:r>
            <a:r>
              <a:rPr lang="en-US" dirty="0" smtClean="0"/>
              <a:t>, the son of </a:t>
            </a:r>
            <a:r>
              <a:rPr lang="en-US" dirty="0" smtClean="0">
                <a:hlinkClick r:id="rId5"/>
              </a:rPr>
              <a:t>Mahārāja</a:t>
            </a:r>
            <a:r>
              <a:rPr lang="en-US" dirty="0" smtClean="0"/>
              <a:t> Duṣyanta.</a:t>
            </a:r>
            <a:endParaRPr lang="en-US" dirty="0"/>
          </a:p>
        </p:txBody>
      </p:sp>
      <p:sp>
        <p:nvSpPr>
          <p:cNvPr id="4" name="Rectangle 3"/>
          <p:cNvSpPr/>
          <p:nvPr/>
        </p:nvSpPr>
        <p:spPr>
          <a:xfrm>
            <a:off x="3229621" y="457200"/>
            <a:ext cx="885179" cy="369332"/>
          </a:xfrm>
          <a:prstGeom prst="rect">
            <a:avLst/>
          </a:prstGeom>
        </p:spPr>
        <p:txBody>
          <a:bodyPr wrap="none">
            <a:spAutoFit/>
          </a:bodyPr>
          <a:lstStyle/>
          <a:p>
            <a:r>
              <a:rPr lang="en-US" dirty="0" smtClean="0"/>
              <a:t>1.12.20</a:t>
            </a:r>
            <a:endParaRPr lang="en-US"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 from the purport</a:t>
            </a:r>
          </a:p>
        </p:txBody>
      </p:sp>
      <p:sp>
        <p:nvSpPr>
          <p:cNvPr id="3" name="Content Placeholder 2"/>
          <p:cNvSpPr>
            <a:spLocks noGrp="1"/>
          </p:cNvSpPr>
          <p:nvPr>
            <p:ph idx="1"/>
          </p:nvPr>
        </p:nvSpPr>
        <p:spPr/>
        <p:txBody>
          <a:bodyPr>
            <a:normAutofit fontScale="77500" lnSpcReduction="20000"/>
          </a:bodyPr>
          <a:lstStyle/>
          <a:p>
            <a:r>
              <a:rPr lang="en-US" dirty="0"/>
              <a:t>A </a:t>
            </a:r>
            <a:r>
              <a:rPr lang="en-US" dirty="0">
                <a:hlinkClick r:id="rId2"/>
              </a:rPr>
              <a:t>kṣatriya</a:t>
            </a:r>
            <a:r>
              <a:rPr lang="en-US" dirty="0"/>
              <a:t> king is proud to give protection to the surrendered souls. This attitude of a king is called </a:t>
            </a:r>
            <a:r>
              <a:rPr lang="en-US" dirty="0">
                <a:hlinkClick r:id="rId3"/>
              </a:rPr>
              <a:t>īśvara</a:t>
            </a:r>
            <a:r>
              <a:rPr lang="en-US" dirty="0"/>
              <a:t>-</a:t>
            </a:r>
            <a:r>
              <a:rPr lang="en-US" dirty="0">
                <a:hlinkClick r:id="rId4"/>
              </a:rPr>
              <a:t>bhava</a:t>
            </a:r>
            <a:r>
              <a:rPr lang="en-US" dirty="0"/>
              <a:t>, or factual power to give protection in a righteous </a:t>
            </a:r>
            <a:r>
              <a:rPr lang="en-US" dirty="0" smtClean="0"/>
              <a:t>cause</a:t>
            </a:r>
          </a:p>
          <a:p>
            <a:r>
              <a:rPr lang="en-US" dirty="0">
                <a:hlinkClick r:id="rId5"/>
              </a:rPr>
              <a:t>Devarṣi</a:t>
            </a:r>
            <a:r>
              <a:rPr lang="en-US" dirty="0"/>
              <a:t> </a:t>
            </a:r>
            <a:r>
              <a:rPr lang="en-US" dirty="0">
                <a:hlinkClick r:id="rId6"/>
              </a:rPr>
              <a:t>Nārada</a:t>
            </a:r>
            <a:r>
              <a:rPr lang="en-US" dirty="0"/>
              <a:t> also glorified </a:t>
            </a:r>
            <a:r>
              <a:rPr lang="en-US" dirty="0">
                <a:hlinkClick r:id="rId7"/>
              </a:rPr>
              <a:t>Mahārāja</a:t>
            </a:r>
            <a:r>
              <a:rPr lang="en-US" dirty="0"/>
              <a:t> </a:t>
            </a:r>
            <a:r>
              <a:rPr lang="en-US" dirty="0">
                <a:hlinkClick r:id="rId8"/>
              </a:rPr>
              <a:t>Śibi</a:t>
            </a:r>
            <a:r>
              <a:rPr lang="en-US" dirty="0"/>
              <a:t> for his great achievements, specifically in </a:t>
            </a:r>
            <a:r>
              <a:rPr lang="en-US" b="1" dirty="0"/>
              <a:t>charity and protection</a:t>
            </a:r>
            <a:r>
              <a:rPr lang="en-US" dirty="0" smtClean="0"/>
              <a:t>.</a:t>
            </a:r>
          </a:p>
          <a:p>
            <a:r>
              <a:rPr lang="vi-VN" dirty="0">
                <a:hlinkClick r:id="rId7"/>
              </a:rPr>
              <a:t>Mahārāja</a:t>
            </a:r>
            <a:r>
              <a:rPr lang="vi-VN" dirty="0"/>
              <a:t> </a:t>
            </a:r>
            <a:r>
              <a:rPr lang="vi-VN" dirty="0" smtClean="0"/>
              <a:t>Duṣyanta</a:t>
            </a:r>
            <a:r>
              <a:rPr lang="en-US" dirty="0" smtClean="0"/>
              <a:t>: </a:t>
            </a:r>
            <a:r>
              <a:rPr lang="en-US" dirty="0"/>
              <a:t>in his childhood he was so powerful that he challenged the lions and elephants in the forest and would fight with them as little children play with cats and dogs. Because of the boy's becoming so strong, more than the so-called modern Tarzan, the ṛṣis in the forest called him </a:t>
            </a:r>
            <a:r>
              <a:rPr lang="en-US" b="1" dirty="0"/>
              <a:t>Sarvadaman, or one who is able to control everyone</a:t>
            </a:r>
            <a:r>
              <a:rPr lang="en-US" dirty="0"/>
              <a:t>.  </a:t>
            </a:r>
            <a:endParaRPr lang="en-US" dirty="0"/>
          </a:p>
        </p:txBody>
      </p:sp>
    </p:spTree>
    <p:extLst>
      <p:ext uri="{BB962C8B-B14F-4D97-AF65-F5344CB8AC3E}">
        <p14:creationId xmlns:p14="http://schemas.microsoft.com/office/powerpoint/2010/main" val="164256117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From HH Romapada Swami’s web site</a:t>
            </a:r>
            <a:endParaRPr lang="en-US" dirty="0"/>
          </a:p>
        </p:txBody>
      </p:sp>
      <p:sp>
        <p:nvSpPr>
          <p:cNvPr id="3" name="Content Placeholder 2"/>
          <p:cNvSpPr>
            <a:spLocks noGrp="1"/>
          </p:cNvSpPr>
          <p:nvPr>
            <p:ph idx="1"/>
          </p:nvPr>
        </p:nvSpPr>
        <p:spPr/>
        <p:txBody>
          <a:bodyPr>
            <a:normAutofit/>
          </a:bodyPr>
          <a:lstStyle/>
          <a:p>
            <a:r>
              <a:rPr lang="en-US" sz="2000" b="1" dirty="0" smtClean="0"/>
              <a:t>Maharaj </a:t>
            </a:r>
            <a:r>
              <a:rPr lang="en-US" sz="2000" b="1" dirty="0"/>
              <a:t>Paraksit was protected by Lord Krishna from the womb of Uttara because he was a spotless pure devotee. Now if that is the case: </a:t>
            </a:r>
            <a:br>
              <a:rPr lang="en-US" sz="2000" b="1" dirty="0"/>
            </a:br>
            <a:r>
              <a:rPr lang="en-US" sz="2000" b="1" dirty="0"/>
              <a:t>a) Normally it is </a:t>
            </a:r>
            <a:r>
              <a:rPr lang="en-US" sz="2000" b="1" dirty="0" smtClean="0"/>
              <a:t>told </a:t>
            </a:r>
            <a:r>
              <a:rPr lang="en-US" sz="2000" b="1" dirty="0"/>
              <a:t>that such an elevated devotee doesn't have to take a rebirth and that he goes directly back to Godhead. Why should </a:t>
            </a:r>
            <a:r>
              <a:rPr lang="en-US" sz="2000" b="1" dirty="0" smtClean="0"/>
              <a:t>Pariksit </a:t>
            </a:r>
            <a:r>
              <a:rPr lang="en-US" sz="2000" b="1" dirty="0"/>
              <a:t>Maharaj take a rebirth</a:t>
            </a:r>
            <a:r>
              <a:rPr lang="en-US" sz="2000" b="1" dirty="0" smtClean="0"/>
              <a:t>?</a:t>
            </a:r>
          </a:p>
          <a:p>
            <a:r>
              <a:rPr lang="en-US" sz="2000" dirty="0"/>
              <a:t>The birth and disappearance of a pure devotee are both orchestrated by Krishna's divine will. Much as Krishna Himself takes birth from the womb of Devaki, the birth of pure devotees is under the shelter of internal potency, and they appear amongst us to benefit the conditioned souls</a:t>
            </a:r>
            <a:r>
              <a:rPr lang="en-US" sz="2000" dirty="0" smtClean="0"/>
              <a:t>. </a:t>
            </a:r>
            <a:r>
              <a:rPr lang="en-US" sz="2000" b="1" dirty="0" smtClean="0"/>
              <a:t>SB 1.12.16</a:t>
            </a:r>
            <a:endParaRPr lang="en-US" sz="2000" b="1" dirty="0"/>
          </a:p>
        </p:txBody>
      </p:sp>
    </p:spTree>
    <p:extLst>
      <p:ext uri="{BB962C8B-B14F-4D97-AF65-F5344CB8AC3E}">
        <p14:creationId xmlns:p14="http://schemas.microsoft.com/office/powerpoint/2010/main" val="303595829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Prayers before reciting </a:t>
            </a:r>
            <a:br>
              <a:rPr lang="en-US" dirty="0" smtClean="0"/>
            </a:br>
            <a:r>
              <a:rPr lang="en-US" dirty="0" smtClean="0"/>
              <a:t>Srimad Bhagavatam</a:t>
            </a:r>
            <a:endParaRPr lang="en-US" dirty="0"/>
          </a:p>
        </p:txBody>
      </p:sp>
      <p:sp>
        <p:nvSpPr>
          <p:cNvPr id="3" name="Content Placeholder 2"/>
          <p:cNvSpPr>
            <a:spLocks noGrp="1"/>
          </p:cNvSpPr>
          <p:nvPr>
            <p:ph sz="half" idx="1"/>
          </p:nvPr>
        </p:nvSpPr>
        <p:spPr/>
        <p:txBody>
          <a:bodyPr>
            <a:normAutofit fontScale="40000" lnSpcReduction="20000"/>
          </a:bodyPr>
          <a:lstStyle/>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5100" spc="-100" dirty="0">
                <a:solidFill>
                  <a:schemeClr val="tx2"/>
                </a:solidFill>
                <a:latin typeface="+mj-lt"/>
                <a:ea typeface="+mj-ea"/>
                <a:cs typeface="+mj-cs"/>
              </a:rPr>
              <a:t>Om namah bhagavate vasudevaya</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smtClean="0"/>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 I offer my obeisances to the Supreme Personality of Godhead, Vasudeva.</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smtClean="0"/>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5100" spc="-100" dirty="0">
                <a:solidFill>
                  <a:schemeClr val="tx2"/>
                </a:solidFill>
                <a:latin typeface="+mj-lt"/>
                <a:ea typeface="+mj-ea"/>
                <a:cs typeface="+mj-cs"/>
              </a:rPr>
              <a:t>narayanam namaskritya </a:t>
            </a:r>
            <a:br>
              <a:rPr lang="en-US" sz="5100" spc="-100" dirty="0">
                <a:solidFill>
                  <a:schemeClr val="tx2"/>
                </a:solidFill>
                <a:latin typeface="+mj-lt"/>
                <a:ea typeface="+mj-ea"/>
                <a:cs typeface="+mj-cs"/>
              </a:rPr>
            </a:br>
            <a:r>
              <a:rPr lang="en-US" sz="5100" spc="-100" dirty="0">
                <a:solidFill>
                  <a:schemeClr val="tx2"/>
                </a:solidFill>
                <a:latin typeface="+mj-lt"/>
                <a:ea typeface="+mj-ea"/>
                <a:cs typeface="+mj-cs"/>
              </a:rPr>
              <a:t>naram chaiva narottamam</a:t>
            </a:r>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5100" spc="-100" dirty="0">
                <a:solidFill>
                  <a:schemeClr val="tx2"/>
                </a:solidFill>
                <a:latin typeface="+mj-lt"/>
                <a:ea typeface="+mj-ea"/>
                <a:cs typeface="+mj-cs"/>
              </a:rPr>
              <a:t>devim sarasvatim vyasam</a:t>
            </a:r>
            <a:br>
              <a:rPr lang="en-US" sz="5100" spc="-100" dirty="0">
                <a:solidFill>
                  <a:schemeClr val="tx2"/>
                </a:solidFill>
                <a:latin typeface="+mj-lt"/>
                <a:ea typeface="+mj-ea"/>
                <a:cs typeface="+mj-cs"/>
              </a:rPr>
            </a:br>
            <a:r>
              <a:rPr lang="en-US" sz="5100" spc="-100" dirty="0">
                <a:solidFill>
                  <a:schemeClr val="tx2"/>
                </a:solidFill>
                <a:latin typeface="+mj-lt"/>
                <a:ea typeface="+mj-ea"/>
                <a:cs typeface="+mj-cs"/>
              </a:rPr>
              <a:t>tato jayam udirayet</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smtClean="0"/>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 Before reciting this Srimad-Bhagavatam, which is the very means of conquest, one should offer respectful obeisances unto the Personality of Godhead, Narayana, unto Nara-narayana Rishi, the supermost human being, unto Mother Sarasvati, the goddess of learning, and unto Srila Vyasadeva, the author. SB 1.2.4</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smtClean="0"/>
          </a:p>
        </p:txBody>
      </p:sp>
      <p:sp>
        <p:nvSpPr>
          <p:cNvPr id="4" name="Content Placeholder 3"/>
          <p:cNvSpPr>
            <a:spLocks noGrp="1"/>
          </p:cNvSpPr>
          <p:nvPr>
            <p:ph sz="half" idx="2"/>
          </p:nvPr>
        </p:nvSpPr>
        <p:spPr/>
        <p:txBody>
          <a:bodyPr>
            <a:normAutofit fontScale="40000" lnSpcReduction="20000"/>
          </a:bodyPr>
          <a:lstStyle/>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5100" spc="-100" dirty="0">
                <a:solidFill>
                  <a:schemeClr val="tx2"/>
                </a:solidFill>
                <a:latin typeface="+mj-lt"/>
                <a:ea typeface="+mj-ea"/>
                <a:cs typeface="+mj-cs"/>
              </a:rPr>
              <a:t>Shrinvatam sva-kathah krsnah </a:t>
            </a:r>
            <a:br>
              <a:rPr lang="en-US" sz="5100" spc="-100" dirty="0">
                <a:solidFill>
                  <a:schemeClr val="tx2"/>
                </a:solidFill>
                <a:latin typeface="+mj-lt"/>
                <a:ea typeface="+mj-ea"/>
                <a:cs typeface="+mj-cs"/>
              </a:rPr>
            </a:br>
            <a:r>
              <a:rPr lang="en-US" sz="5100" spc="-100" dirty="0">
                <a:solidFill>
                  <a:schemeClr val="tx2"/>
                </a:solidFill>
                <a:latin typeface="+mj-lt"/>
                <a:ea typeface="+mj-ea"/>
                <a:cs typeface="+mj-cs"/>
              </a:rPr>
              <a:t>punya-shravana-kirtanah</a:t>
            </a:r>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5100" spc="-100" dirty="0">
                <a:solidFill>
                  <a:schemeClr val="tx2"/>
                </a:solidFill>
                <a:latin typeface="+mj-lt"/>
                <a:ea typeface="+mj-ea"/>
                <a:cs typeface="+mj-cs"/>
              </a:rPr>
              <a:t>hridy antah stho hy abhadrani </a:t>
            </a:r>
            <a:br>
              <a:rPr lang="en-US" sz="5100" spc="-100" dirty="0">
                <a:solidFill>
                  <a:schemeClr val="tx2"/>
                </a:solidFill>
                <a:latin typeface="+mj-lt"/>
                <a:ea typeface="+mj-ea"/>
                <a:cs typeface="+mj-cs"/>
              </a:rPr>
            </a:br>
            <a:r>
              <a:rPr lang="en-US" sz="5100" spc="-100" dirty="0">
                <a:solidFill>
                  <a:schemeClr val="tx2"/>
                </a:solidFill>
                <a:latin typeface="+mj-lt"/>
                <a:ea typeface="+mj-ea"/>
                <a:cs typeface="+mj-cs"/>
              </a:rPr>
              <a:t>vidhunoti suhrit satam</a:t>
            </a:r>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 Sri </a:t>
            </a:r>
            <a:r>
              <a:rPr lang="en-US" dirty="0"/>
              <a:t>Krishna, the Personality of Godhead, who is the Paramatma in everyone's heart and the benefactor of the truthful devotee, cleanses desire for material enjoyment from the heart of the devotee who has developed the urge to hear His messages, which are in themselves virtuous when properly heard and chanted. SB 1.2.17</a:t>
            </a:r>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5000" spc="-100" dirty="0">
                <a:solidFill>
                  <a:schemeClr val="tx2"/>
                </a:solidFill>
                <a:latin typeface="+mj-lt"/>
                <a:ea typeface="+mj-ea"/>
                <a:cs typeface="+mj-cs"/>
              </a:rPr>
              <a:t>nashta-prayeshu abhadreshu </a:t>
            </a:r>
            <a:br>
              <a:rPr lang="en-US" sz="5000" spc="-100" dirty="0">
                <a:solidFill>
                  <a:schemeClr val="tx2"/>
                </a:solidFill>
                <a:latin typeface="+mj-lt"/>
                <a:ea typeface="+mj-ea"/>
                <a:cs typeface="+mj-cs"/>
              </a:rPr>
            </a:br>
            <a:r>
              <a:rPr lang="en-US" sz="5000" spc="-100" dirty="0">
                <a:solidFill>
                  <a:schemeClr val="tx2"/>
                </a:solidFill>
                <a:latin typeface="+mj-lt"/>
                <a:ea typeface="+mj-ea"/>
                <a:cs typeface="+mj-cs"/>
              </a:rPr>
              <a:t>nityam bhagavata-sevaya </a:t>
            </a:r>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5000" spc="-100" dirty="0">
                <a:solidFill>
                  <a:schemeClr val="tx2"/>
                </a:solidFill>
                <a:latin typeface="+mj-lt"/>
                <a:ea typeface="+mj-ea"/>
                <a:cs typeface="+mj-cs"/>
              </a:rPr>
              <a:t>bhagavaty uttama-shloke </a:t>
            </a:r>
            <a:br>
              <a:rPr lang="en-US" sz="5000" spc="-100" dirty="0">
                <a:solidFill>
                  <a:schemeClr val="tx2"/>
                </a:solidFill>
                <a:latin typeface="+mj-lt"/>
                <a:ea typeface="+mj-ea"/>
                <a:cs typeface="+mj-cs"/>
              </a:rPr>
            </a:br>
            <a:r>
              <a:rPr lang="en-US" sz="5000" spc="-100" dirty="0">
                <a:solidFill>
                  <a:schemeClr val="tx2"/>
                </a:solidFill>
                <a:latin typeface="+mj-lt"/>
                <a:ea typeface="+mj-ea"/>
                <a:cs typeface="+mj-cs"/>
              </a:rPr>
              <a:t>bhaktir bhavati naishthiki </a:t>
            </a:r>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 By </a:t>
            </a:r>
            <a:r>
              <a:rPr lang="en-US" dirty="0"/>
              <a:t>regular attendance in classes on the Bhagavatam and by rendering service to the pure devotee, all that is troublesome to the heart is almost completely destroyed, and loving service unto the Personality of Godhead, who is praised with transcendental songs, is established as an irrevocable fact. </a:t>
            </a:r>
          </a:p>
          <a:p>
            <a:endParaRPr lang="en-US" dirty="0"/>
          </a:p>
          <a:p>
            <a:endParaRPr lang="en-US"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Sri Guru Pranam</a:t>
            </a:r>
            <a:endParaRPr lang="en-US" dirty="0"/>
          </a:p>
        </p:txBody>
      </p:sp>
      <p:sp>
        <p:nvSpPr>
          <p:cNvPr id="3" name="Content Placeholder 2"/>
          <p:cNvSpPr>
            <a:spLocks noGrp="1"/>
          </p:cNvSpPr>
          <p:nvPr>
            <p:ph sz="half" idx="1"/>
          </p:nvPr>
        </p:nvSpPr>
        <p:spPr>
          <a:xfrm>
            <a:off x="457200" y="1524000"/>
            <a:ext cx="3657600" cy="4590288"/>
          </a:xfrm>
        </p:spPr>
        <p:txBody>
          <a:bodyPr>
            <a:normAutofit fontScale="85000" lnSpcReduction="20000"/>
          </a:bodyPr>
          <a:lstStyle/>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100" spc="-100" dirty="0">
                <a:solidFill>
                  <a:schemeClr val="tx2"/>
                </a:solidFill>
                <a:latin typeface="+mj-lt"/>
                <a:ea typeface="+mj-ea"/>
                <a:cs typeface="+mj-cs"/>
              </a:rPr>
              <a:t>Om ajnana-timirandhasya</a:t>
            </a:r>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100" spc="-100" dirty="0">
                <a:solidFill>
                  <a:schemeClr val="tx2"/>
                </a:solidFill>
                <a:latin typeface="+mj-lt"/>
                <a:ea typeface="+mj-ea"/>
                <a:cs typeface="+mj-cs"/>
              </a:rPr>
              <a:t>jnananjana-shalakaya</a:t>
            </a:r>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100" spc="-100" dirty="0">
                <a:solidFill>
                  <a:schemeClr val="tx2"/>
                </a:solidFill>
                <a:latin typeface="+mj-lt"/>
                <a:ea typeface="+mj-ea"/>
                <a:cs typeface="+mj-cs"/>
              </a:rPr>
              <a:t>chakshur unmilitam yena</a:t>
            </a:r>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100" spc="-100" dirty="0">
                <a:solidFill>
                  <a:schemeClr val="tx2"/>
                </a:solidFill>
                <a:latin typeface="+mj-lt"/>
                <a:ea typeface="+mj-ea"/>
                <a:cs typeface="+mj-cs"/>
              </a:rPr>
              <a:t>tasmai shri-guruve namaha</a:t>
            </a:r>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smtClean="0"/>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I was born in the darkest of ignorance, and my spiritual master opened my eyes with the torch of knowledge. I offer my respectful obeisances </a:t>
            </a:r>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unto him.</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smtClean="0"/>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smtClean="0"/>
          </a:p>
          <a:p>
            <a:endParaRPr lang="en-US" dirty="0"/>
          </a:p>
        </p:txBody>
      </p:sp>
      <p:sp>
        <p:nvSpPr>
          <p:cNvPr id="4" name="Content Placeholder 3"/>
          <p:cNvSpPr>
            <a:spLocks noGrp="1"/>
          </p:cNvSpPr>
          <p:nvPr>
            <p:ph sz="half" idx="2"/>
          </p:nvPr>
        </p:nvSpPr>
        <p:spPr/>
        <p:txBody>
          <a:bodyPr>
            <a:normAutofit fontScale="85000" lnSpcReduction="20000"/>
          </a:bodyPr>
          <a:lstStyle/>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100" spc="-100" dirty="0">
                <a:solidFill>
                  <a:schemeClr val="tx2"/>
                </a:solidFill>
                <a:latin typeface="+mj-lt"/>
                <a:ea typeface="+mj-ea"/>
                <a:cs typeface="+mj-cs"/>
              </a:rPr>
              <a:t>Mukham karoti vacalam</a:t>
            </a:r>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100" spc="-100" dirty="0">
                <a:solidFill>
                  <a:schemeClr val="tx2"/>
                </a:solidFill>
                <a:latin typeface="+mj-lt"/>
                <a:ea typeface="+mj-ea"/>
                <a:cs typeface="+mj-cs"/>
              </a:rPr>
              <a:t>pangam langhayate girim</a:t>
            </a:r>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100" spc="-100" dirty="0">
                <a:solidFill>
                  <a:schemeClr val="tx2"/>
                </a:solidFill>
                <a:latin typeface="+mj-lt"/>
                <a:ea typeface="+mj-ea"/>
                <a:cs typeface="+mj-cs"/>
              </a:rPr>
              <a:t>yat-krpa tam aham vande</a:t>
            </a:r>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100" spc="-100" dirty="0">
                <a:solidFill>
                  <a:schemeClr val="tx2"/>
                </a:solidFill>
                <a:latin typeface="+mj-lt"/>
                <a:ea typeface="+mj-ea"/>
                <a:cs typeface="+mj-cs"/>
              </a:rPr>
              <a:t>sri gurum dina tarine </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b="1" dirty="0"/>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I offer my respectful obeisances to my </a:t>
            </a:r>
            <a:r>
              <a:rPr lang="en-US" dirty="0" smtClean="0"/>
              <a:t>Spiritual Master</a:t>
            </a:r>
            <a:r>
              <a:rPr lang="en-US" dirty="0"/>
              <a:t>, the deliverer of fallen souls, </a:t>
            </a:r>
            <a:r>
              <a:rPr lang="en-US" dirty="0" smtClean="0"/>
              <a:t>whose mercy </a:t>
            </a:r>
            <a:r>
              <a:rPr lang="en-US" dirty="0"/>
              <a:t>turns the dumb into eloquent speakers</a:t>
            </a:r>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and </a:t>
            </a:r>
            <a:r>
              <a:rPr lang="en-US" dirty="0"/>
              <a:t>enables the lame to cross mountains.</a:t>
            </a:r>
          </a:p>
          <a:p>
            <a:endParaRPr lang="en-US"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445891561"/>
              </p:ext>
            </p:extLst>
          </p:nvPr>
        </p:nvGraphicFramePr>
        <p:xfrm>
          <a:off x="457200" y="2289651"/>
          <a:ext cx="8229600" cy="3410966"/>
        </p:xfrm>
        <a:graphic>
          <a:graphicData uri="http://schemas.openxmlformats.org/drawingml/2006/table">
            <a:tbl>
              <a:tblPr/>
              <a:tblGrid>
                <a:gridCol w="3962400"/>
                <a:gridCol w="4267200"/>
              </a:tblGrid>
              <a:tr h="0">
                <a:tc>
                  <a:txBody>
                    <a:bodyPr/>
                    <a:lstStyle/>
                    <a:p>
                      <a:endParaRPr lang="en-US" dirty="0"/>
                    </a:p>
                  </a:txBody>
                  <a:tcPr marL="19050" marR="19050" marT="19050" marB="19050">
                    <a:lnL>
                      <a:noFill/>
                    </a:lnL>
                    <a:lnR>
                      <a:noFill/>
                    </a:lnR>
                    <a:lnT>
                      <a:noFill/>
                    </a:lnT>
                    <a:lnB>
                      <a:noFill/>
                    </a:lnB>
                  </a:tcPr>
                </a:tc>
                <a:tc>
                  <a:txBody>
                    <a:bodyPr/>
                    <a:lstStyle/>
                    <a:p>
                      <a:endParaRPr lang="en-US" dirty="0"/>
                    </a:p>
                    <a:p>
                      <a:pPr marL="0" indent="0" algn="l" defTabSz="914400" rtl="0" eaLnBrk="1" latinLnBrk="0" hangingPunct="1">
                        <a:lnSpc>
                          <a:spcPct val="80000"/>
                        </a:lnSpc>
                        <a:spcBef>
                          <a:spcPct val="20000"/>
                        </a:spcBef>
                        <a:spcAft>
                          <a:spcPct val="0"/>
                        </a:spcAft>
                        <a:buFont typeface="Arial" pitchFamily="34"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600" kern="1200" spc="-100" dirty="0">
                          <a:solidFill>
                            <a:schemeClr val="tx2"/>
                          </a:solidFill>
                          <a:latin typeface="+mj-lt"/>
                          <a:ea typeface="+mj-ea"/>
                          <a:cs typeface="+mj-cs"/>
                        </a:rPr>
                        <a:t>nama om vishnu-padaya</a:t>
                      </a:r>
                      <a:br>
                        <a:rPr lang="en-US" sz="2600" kern="1200" spc="-100" dirty="0">
                          <a:solidFill>
                            <a:schemeClr val="tx2"/>
                          </a:solidFill>
                          <a:latin typeface="+mj-lt"/>
                          <a:ea typeface="+mj-ea"/>
                          <a:cs typeface="+mj-cs"/>
                        </a:rPr>
                      </a:br>
                      <a:r>
                        <a:rPr lang="en-US" sz="2600" kern="1200" spc="-100" dirty="0">
                          <a:solidFill>
                            <a:schemeClr val="tx2"/>
                          </a:solidFill>
                          <a:latin typeface="+mj-lt"/>
                          <a:ea typeface="+mj-ea"/>
                          <a:cs typeface="+mj-cs"/>
                        </a:rPr>
                        <a:t>krishna-preshthaya bhu-tale</a:t>
                      </a:r>
                      <a:br>
                        <a:rPr lang="en-US" sz="2600" kern="1200" spc="-100" dirty="0">
                          <a:solidFill>
                            <a:schemeClr val="tx2"/>
                          </a:solidFill>
                          <a:latin typeface="+mj-lt"/>
                          <a:ea typeface="+mj-ea"/>
                          <a:cs typeface="+mj-cs"/>
                        </a:rPr>
                      </a:br>
                      <a:r>
                        <a:rPr lang="en-US" sz="2600" kern="1200" spc="-100" dirty="0">
                          <a:solidFill>
                            <a:schemeClr val="tx2"/>
                          </a:solidFill>
                          <a:latin typeface="+mj-lt"/>
                          <a:ea typeface="+mj-ea"/>
                          <a:cs typeface="+mj-cs"/>
                        </a:rPr>
                        <a:t>srimate bhaktivedanta</a:t>
                      </a:r>
                      <a:br>
                        <a:rPr lang="en-US" sz="2600" kern="1200" spc="-100" dirty="0">
                          <a:solidFill>
                            <a:schemeClr val="tx2"/>
                          </a:solidFill>
                          <a:latin typeface="+mj-lt"/>
                          <a:ea typeface="+mj-ea"/>
                          <a:cs typeface="+mj-cs"/>
                        </a:rPr>
                      </a:br>
                      <a:r>
                        <a:rPr lang="en-US" sz="2600" kern="1200" spc="-100" dirty="0">
                          <a:solidFill>
                            <a:schemeClr val="tx2"/>
                          </a:solidFill>
                          <a:latin typeface="+mj-lt"/>
                          <a:ea typeface="+mj-ea"/>
                          <a:cs typeface="+mj-cs"/>
                        </a:rPr>
                        <a:t>swamin iti namine</a:t>
                      </a:r>
                    </a:p>
                    <a:p>
                      <a:pPr marL="0" indent="0" algn="l" defTabSz="914400" rtl="0" eaLnBrk="1" latinLnBrk="0" hangingPunct="1">
                        <a:lnSpc>
                          <a:spcPct val="80000"/>
                        </a:lnSpc>
                        <a:spcBef>
                          <a:spcPct val="20000"/>
                        </a:spcBef>
                        <a:spcAft>
                          <a:spcPct val="0"/>
                        </a:spcAft>
                        <a:buFont typeface="Arial" pitchFamily="34"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600" kern="1200" spc="-100" dirty="0">
                          <a:solidFill>
                            <a:schemeClr val="tx2"/>
                          </a:solidFill>
                          <a:latin typeface="+mj-lt"/>
                          <a:ea typeface="+mj-ea"/>
                          <a:cs typeface="+mj-cs"/>
                        </a:rPr>
                        <a:t> </a:t>
                      </a:r>
                    </a:p>
                    <a:p>
                      <a:pPr marL="0" indent="0" algn="l" defTabSz="914400" rtl="0" eaLnBrk="1" latinLnBrk="0" hangingPunct="1">
                        <a:lnSpc>
                          <a:spcPct val="80000"/>
                        </a:lnSpc>
                        <a:spcBef>
                          <a:spcPct val="20000"/>
                        </a:spcBef>
                        <a:spcAft>
                          <a:spcPct val="0"/>
                        </a:spcAft>
                        <a:buFont typeface="Arial" pitchFamily="34"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600" kern="1200" spc="-100" dirty="0">
                          <a:solidFill>
                            <a:schemeClr val="tx2"/>
                          </a:solidFill>
                          <a:latin typeface="+mj-lt"/>
                          <a:ea typeface="+mj-ea"/>
                          <a:cs typeface="+mj-cs"/>
                        </a:rPr>
                        <a:t>namaste saraswati deve</a:t>
                      </a:r>
                      <a:br>
                        <a:rPr lang="en-US" sz="2600" kern="1200" spc="-100" dirty="0">
                          <a:solidFill>
                            <a:schemeClr val="tx2"/>
                          </a:solidFill>
                          <a:latin typeface="+mj-lt"/>
                          <a:ea typeface="+mj-ea"/>
                          <a:cs typeface="+mj-cs"/>
                        </a:rPr>
                      </a:br>
                      <a:r>
                        <a:rPr lang="en-US" sz="2600" kern="1200" spc="-100" dirty="0">
                          <a:solidFill>
                            <a:schemeClr val="tx2"/>
                          </a:solidFill>
                          <a:latin typeface="+mj-lt"/>
                          <a:ea typeface="+mj-ea"/>
                          <a:cs typeface="+mj-cs"/>
                        </a:rPr>
                        <a:t>gaura-vani-pracharine</a:t>
                      </a:r>
                      <a:br>
                        <a:rPr lang="en-US" sz="2600" kern="1200" spc="-100" dirty="0">
                          <a:solidFill>
                            <a:schemeClr val="tx2"/>
                          </a:solidFill>
                          <a:latin typeface="+mj-lt"/>
                          <a:ea typeface="+mj-ea"/>
                          <a:cs typeface="+mj-cs"/>
                        </a:rPr>
                      </a:br>
                      <a:r>
                        <a:rPr lang="en-US" sz="2600" kern="1200" spc="-100" dirty="0">
                          <a:solidFill>
                            <a:schemeClr val="tx2"/>
                          </a:solidFill>
                          <a:latin typeface="+mj-lt"/>
                          <a:ea typeface="+mj-ea"/>
                          <a:cs typeface="+mj-cs"/>
                        </a:rPr>
                        <a:t>nirvishesha-shunyavadi</a:t>
                      </a:r>
                      <a:br>
                        <a:rPr lang="en-US" sz="2600" kern="1200" spc="-100" dirty="0">
                          <a:solidFill>
                            <a:schemeClr val="tx2"/>
                          </a:solidFill>
                          <a:latin typeface="+mj-lt"/>
                          <a:ea typeface="+mj-ea"/>
                          <a:cs typeface="+mj-cs"/>
                        </a:rPr>
                      </a:br>
                      <a:r>
                        <a:rPr lang="en-US" sz="2600" kern="1200" spc="-100" dirty="0">
                          <a:solidFill>
                            <a:schemeClr val="tx2"/>
                          </a:solidFill>
                          <a:latin typeface="+mj-lt"/>
                          <a:ea typeface="+mj-ea"/>
                          <a:cs typeface="+mj-cs"/>
                        </a:rPr>
                        <a:t>pashchatya-desha-tarine</a:t>
                      </a:r>
                    </a:p>
                  </a:txBody>
                  <a:tcPr marL="19050" marR="19050" marT="19050" marB="19050">
                    <a:lnL>
                      <a:noFill/>
                    </a:lnL>
                    <a:lnR>
                      <a:noFill/>
                    </a:lnR>
                    <a:lnB>
                      <a:noFill/>
                    </a:lnB>
                  </a:tcPr>
                </a:tc>
              </a:tr>
            </a:tbl>
          </a:graphicData>
        </a:graphic>
      </p:graphicFrame>
      <p:pic>
        <p:nvPicPr>
          <p:cNvPr id="2049" name="Picture 1" descr="http://www.harekrishnatemple.com/images/respectstoS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775" y="2819400"/>
            <a:ext cx="3333750" cy="2657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444010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752599" y="1295400"/>
            <a:ext cx="5257800" cy="1905000"/>
          </a:xfrm>
        </p:spPr>
        <p:txBody>
          <a:bodyPr>
            <a:normAutofit fontScale="90000"/>
          </a:bodyPr>
          <a:lstStyle/>
          <a:p>
            <a:r>
              <a:rPr lang="en-US" sz="2700" dirty="0" smtClean="0"/>
              <a:t/>
            </a:r>
            <a:br>
              <a:rPr lang="en-US" sz="2700" dirty="0" smtClean="0"/>
            </a:br>
            <a:r>
              <a:rPr lang="en-US" sz="2700" dirty="0" smtClean="0"/>
              <a:t/>
            </a:r>
            <a:br>
              <a:rPr lang="en-US" sz="2700" dirty="0" smtClean="0"/>
            </a:br>
            <a:r>
              <a:rPr lang="en-US" sz="2700" dirty="0" smtClean="0"/>
              <a:t/>
            </a:r>
            <a:br>
              <a:rPr lang="en-US" sz="2700" dirty="0" smtClean="0"/>
            </a:br>
            <a:r>
              <a:rPr lang="en-US" sz="2700" dirty="0" smtClean="0"/>
              <a:t/>
            </a:r>
            <a:br>
              <a:rPr lang="en-US" sz="2700" dirty="0" smtClean="0"/>
            </a:br>
            <a:r>
              <a:rPr lang="vi-VN" sz="2700" spc="-100" dirty="0">
                <a:solidFill>
                  <a:schemeClr val="tx2"/>
                </a:solidFill>
              </a:rPr>
              <a:t>tataḥ sarva-guṇodarke</a:t>
            </a:r>
            <a:br>
              <a:rPr lang="vi-VN" sz="2700" spc="-100" dirty="0">
                <a:solidFill>
                  <a:schemeClr val="tx2"/>
                </a:solidFill>
              </a:rPr>
            </a:br>
            <a:r>
              <a:rPr lang="vi-VN" sz="2700" spc="-100" dirty="0">
                <a:solidFill>
                  <a:schemeClr val="tx2"/>
                </a:solidFill>
              </a:rPr>
              <a:t>sānukūla-grahodaye</a:t>
            </a:r>
            <a:br>
              <a:rPr lang="vi-VN" sz="2700" spc="-100" dirty="0">
                <a:solidFill>
                  <a:schemeClr val="tx2"/>
                </a:solidFill>
              </a:rPr>
            </a:br>
            <a:r>
              <a:rPr lang="vi-VN" sz="2700" spc="-100" dirty="0">
                <a:solidFill>
                  <a:schemeClr val="tx2"/>
                </a:solidFill>
              </a:rPr>
              <a:t>jajñe vaḿśa-dharaḥ pāṇḍor</a:t>
            </a:r>
            <a:br>
              <a:rPr lang="vi-VN" sz="2700" spc="-100" dirty="0">
                <a:solidFill>
                  <a:schemeClr val="tx2"/>
                </a:solidFill>
              </a:rPr>
            </a:br>
            <a:r>
              <a:rPr lang="vi-VN" sz="2700" spc="-100" dirty="0">
                <a:solidFill>
                  <a:schemeClr val="tx2"/>
                </a:solidFill>
              </a:rPr>
              <a:t>bhūyaḥ pāṇḍur ivaujasā</a:t>
            </a:r>
            <a:r>
              <a:rPr lang="en-US" sz="2700" dirty="0" smtClean="0">
                <a:effectLst>
                  <a:outerShdw blurRad="38100" dist="38100" dir="2700000" algn="tl">
                    <a:srgbClr val="000000">
                      <a:alpha val="43137"/>
                    </a:srgbClr>
                  </a:outerShdw>
                </a:effectLst>
              </a:rPr>
              <a:t/>
            </a:r>
            <a:br>
              <a:rPr lang="en-US" sz="2700" dirty="0" smtClean="0">
                <a:effectLst>
                  <a:outerShdw blurRad="38100" dist="38100" dir="2700000" algn="tl">
                    <a:srgbClr val="000000">
                      <a:alpha val="43137"/>
                    </a:srgbClr>
                  </a:outerShdw>
                </a:effectLst>
              </a:rPr>
            </a:br>
            <a:r>
              <a:rPr lang="en-US" sz="2700" dirty="0" smtClean="0"/>
              <a:t/>
            </a:r>
            <a:br>
              <a:rPr lang="en-US" sz="2700" dirty="0" smtClean="0"/>
            </a:br>
            <a:r>
              <a:rPr lang="vi-VN" dirty="0" smtClean="0"/>
              <a:t/>
            </a:r>
            <a:br>
              <a:rPr lang="vi-VN" dirty="0" smtClean="0"/>
            </a:br>
            <a:endParaRPr lang="en-US" dirty="0"/>
          </a:p>
        </p:txBody>
      </p:sp>
      <p:sp>
        <p:nvSpPr>
          <p:cNvPr id="4" name="Rectangle 3"/>
          <p:cNvSpPr/>
          <p:nvPr/>
        </p:nvSpPr>
        <p:spPr>
          <a:xfrm>
            <a:off x="1981200" y="3352800"/>
            <a:ext cx="4572000" cy="1200329"/>
          </a:xfrm>
          <a:prstGeom prst="rect">
            <a:avLst/>
          </a:prstGeom>
        </p:spPr>
        <p:txBody>
          <a:bodyPr>
            <a:spAutoFit/>
          </a:bodyPr>
          <a:lstStyle/>
          <a:p>
            <a:pPr algn="ctr"/>
            <a:r>
              <a:rPr lang="en-US" dirty="0" smtClean="0"/>
              <a:t>Thereupon, when all the good signs of the zodiac gradually evolved, the heir apparent of </a:t>
            </a:r>
            <a:r>
              <a:rPr lang="en-US" dirty="0">
                <a:hlinkClick r:id="rId3"/>
              </a:rPr>
              <a:t>Pāṇḍu</a:t>
            </a:r>
            <a:r>
              <a:rPr lang="en-US" dirty="0" smtClean="0"/>
              <a:t>, who would be exactly like him in prowess, took birth.</a:t>
            </a:r>
          </a:p>
        </p:txBody>
      </p:sp>
      <p:sp>
        <p:nvSpPr>
          <p:cNvPr id="5" name="Rectangle 4"/>
          <p:cNvSpPr/>
          <p:nvPr/>
        </p:nvSpPr>
        <p:spPr>
          <a:xfrm>
            <a:off x="3824610" y="762000"/>
            <a:ext cx="885179" cy="369332"/>
          </a:xfrm>
          <a:prstGeom prst="rect">
            <a:avLst/>
          </a:prstGeom>
        </p:spPr>
        <p:txBody>
          <a:bodyPr wrap="none">
            <a:spAutoFit/>
          </a:bodyPr>
          <a:lstStyle/>
          <a:p>
            <a:r>
              <a:rPr lang="en-US" dirty="0" smtClean="0"/>
              <a:t>1.12.12</a:t>
            </a:r>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 from the purport</a:t>
            </a:r>
            <a:endParaRPr lang="en-US" dirty="0"/>
          </a:p>
        </p:txBody>
      </p:sp>
      <p:sp>
        <p:nvSpPr>
          <p:cNvPr id="3" name="Content Placeholder 2"/>
          <p:cNvSpPr>
            <a:spLocks noGrp="1"/>
          </p:cNvSpPr>
          <p:nvPr>
            <p:ph idx="1"/>
          </p:nvPr>
        </p:nvSpPr>
        <p:spPr/>
        <p:txBody>
          <a:bodyPr>
            <a:normAutofit fontScale="40000" lnSpcReduction="20000"/>
          </a:bodyPr>
          <a:lstStyle/>
          <a:p>
            <a:r>
              <a:rPr lang="en-US" b="1" dirty="0"/>
              <a:t>Astronomical calculations of stellar influences upon a living being are not suppositions, but are factual,</a:t>
            </a:r>
            <a:r>
              <a:rPr lang="en-US" dirty="0"/>
              <a:t> as confirmed in </a:t>
            </a:r>
            <a:r>
              <a:rPr lang="en-US" dirty="0">
                <a:hlinkClick r:id="rId2"/>
              </a:rPr>
              <a:t>Śrīmad</a:t>
            </a:r>
            <a:r>
              <a:rPr lang="en-US" dirty="0"/>
              <a:t>-</a:t>
            </a:r>
            <a:r>
              <a:rPr lang="en-US" dirty="0">
                <a:hlinkClick r:id="rId3"/>
              </a:rPr>
              <a:t>Bhāgavatam</a:t>
            </a:r>
            <a:r>
              <a:rPr lang="en-US" dirty="0"/>
              <a:t>. </a:t>
            </a:r>
            <a:r>
              <a:rPr lang="en-US" b="1" dirty="0"/>
              <a:t>Every living being is controlled by the laws of nature at every minute</a:t>
            </a:r>
            <a:r>
              <a:rPr lang="en-US" dirty="0"/>
              <a:t>, just as a citizen is controlled by the influence of the state. The state laws are grossly observed, but the laws of material nature, being subtle to our gross understanding, </a:t>
            </a:r>
            <a:r>
              <a:rPr lang="en-US" b="1" dirty="0"/>
              <a:t>cannot be experienced grossly</a:t>
            </a:r>
            <a:r>
              <a:rPr lang="en-US" dirty="0"/>
              <a:t>. As stated in the Bhagavad-</a:t>
            </a:r>
            <a:r>
              <a:rPr lang="en-US" dirty="0">
                <a:hlinkClick r:id="rId4"/>
              </a:rPr>
              <a:t>gītā</a:t>
            </a:r>
            <a:r>
              <a:rPr lang="en-US" dirty="0"/>
              <a:t> (</a:t>
            </a:r>
            <a:r>
              <a:rPr lang="en-US" dirty="0">
                <a:hlinkClick r:id="rId5"/>
              </a:rPr>
              <a:t>3.9</a:t>
            </a:r>
            <a:r>
              <a:rPr lang="en-US" dirty="0"/>
              <a:t>), every action of life produces another reaction, which is binding upon us, and only those who are acting on </a:t>
            </a:r>
            <a:r>
              <a:rPr lang="en-US" b="1" dirty="0"/>
              <a:t>behalf of </a:t>
            </a:r>
            <a:r>
              <a:rPr lang="en-US" b="1" dirty="0">
                <a:hlinkClick r:id="rId6"/>
              </a:rPr>
              <a:t>Yajña</a:t>
            </a:r>
            <a:r>
              <a:rPr lang="en-US" b="1" dirty="0"/>
              <a:t> (</a:t>
            </a:r>
            <a:r>
              <a:rPr lang="en-US" b="1" dirty="0">
                <a:hlinkClick r:id="rId7"/>
              </a:rPr>
              <a:t>Viṣṇu</a:t>
            </a:r>
            <a:r>
              <a:rPr lang="en-US" b="1" dirty="0"/>
              <a:t>) are not bound by reactions</a:t>
            </a:r>
            <a:r>
              <a:rPr lang="en-US" dirty="0"/>
              <a:t>. </a:t>
            </a:r>
            <a:r>
              <a:rPr lang="en-US" b="1" dirty="0"/>
              <a:t>Our actions are judged by the higher authorities, the agents of the Lord, and thus we are awarded bodies according to our activities. </a:t>
            </a:r>
            <a:endParaRPr lang="en-US" b="1" dirty="0" smtClean="0"/>
          </a:p>
          <a:p>
            <a:r>
              <a:rPr lang="en-US" dirty="0" smtClean="0"/>
              <a:t>The </a:t>
            </a:r>
            <a:r>
              <a:rPr lang="en-US" dirty="0"/>
              <a:t>law of nature is so subtle that </a:t>
            </a:r>
            <a:r>
              <a:rPr lang="en-US" b="1" dirty="0"/>
              <a:t>every part of our body is influenced by the respective stars</a:t>
            </a:r>
            <a:r>
              <a:rPr lang="en-US" dirty="0"/>
              <a:t>, and a living being obtains his working body to fulfill </a:t>
            </a:r>
            <a:r>
              <a:rPr lang="en-US" b="1" dirty="0"/>
              <a:t>his terms of imprisonment </a:t>
            </a:r>
            <a:r>
              <a:rPr lang="en-US" dirty="0"/>
              <a:t>by the manipulation of such astronomical influence. A man's destiny is therefore ascertained by the </a:t>
            </a:r>
            <a:r>
              <a:rPr lang="en-US" dirty="0" smtClean="0"/>
              <a:t>birth time </a:t>
            </a:r>
            <a:r>
              <a:rPr lang="en-US" dirty="0"/>
              <a:t>constellation of stars, and a factual horoscope is made by a learned astrologer. </a:t>
            </a:r>
            <a:r>
              <a:rPr lang="en-US" b="1" dirty="0"/>
              <a:t>It is a great science, and misuse of a science does not make it useless</a:t>
            </a:r>
            <a:r>
              <a:rPr lang="en-US" dirty="0" smtClean="0"/>
              <a:t>.</a:t>
            </a:r>
          </a:p>
          <a:p>
            <a:r>
              <a:rPr lang="en-US" dirty="0" smtClean="0">
                <a:hlinkClick r:id="rId8"/>
              </a:rPr>
              <a:t>Mahārāja</a:t>
            </a:r>
            <a:r>
              <a:rPr lang="en-US" dirty="0"/>
              <a:t> </a:t>
            </a:r>
            <a:r>
              <a:rPr lang="en-US" dirty="0">
                <a:hlinkClick r:id="rId9"/>
              </a:rPr>
              <a:t>Parīkṣit</a:t>
            </a:r>
            <a:r>
              <a:rPr lang="en-US" dirty="0"/>
              <a:t> or even the Personality of Godhead appear in certain constellations of good stars, and thus the influence is exerted upon the body thus born at an auspicious moment. The most auspicious constellation of stars takes place during the appearance of the Lord in this material world, and it is specifically called </a:t>
            </a:r>
            <a:r>
              <a:rPr lang="en-US" b="1" dirty="0">
                <a:hlinkClick r:id="rId10"/>
              </a:rPr>
              <a:t>jayantī</a:t>
            </a:r>
            <a:r>
              <a:rPr lang="en-US" b="1" dirty="0"/>
              <a:t>, a word not to be abused for any other purposes. </a:t>
            </a:r>
            <a:endParaRPr lang="en-US" b="1" dirty="0" smtClean="0"/>
          </a:p>
          <a:p>
            <a:r>
              <a:rPr lang="en-US" dirty="0" smtClean="0">
                <a:hlinkClick r:id="rId8"/>
              </a:rPr>
              <a:t>Mahārāja</a:t>
            </a:r>
            <a:r>
              <a:rPr lang="en-US" dirty="0"/>
              <a:t> </a:t>
            </a:r>
            <a:r>
              <a:rPr lang="en-US" dirty="0">
                <a:hlinkClick r:id="rId9"/>
              </a:rPr>
              <a:t>Parīkṣit</a:t>
            </a:r>
            <a:r>
              <a:rPr lang="en-US" dirty="0"/>
              <a:t> was not only a </a:t>
            </a:r>
            <a:r>
              <a:rPr lang="en-US" b="1" dirty="0"/>
              <a:t>great </a:t>
            </a:r>
            <a:r>
              <a:rPr lang="en-US" b="1" dirty="0">
                <a:hlinkClick r:id="rId11"/>
              </a:rPr>
              <a:t>kṣatriya</a:t>
            </a:r>
            <a:r>
              <a:rPr lang="en-US" b="1" dirty="0"/>
              <a:t> emperor, but also a great devotee of the Lord</a:t>
            </a:r>
            <a:r>
              <a:rPr lang="en-US" dirty="0"/>
              <a:t>. Thus he cannot take his birth at any inauspicious moment. As a proper place and time is selected to receive a respectable personage, so also to receive such a personality as </a:t>
            </a:r>
            <a:r>
              <a:rPr lang="en-US" dirty="0">
                <a:hlinkClick r:id="rId8"/>
              </a:rPr>
              <a:t>Mahārāja</a:t>
            </a:r>
            <a:r>
              <a:rPr lang="en-US" dirty="0"/>
              <a:t> </a:t>
            </a:r>
            <a:r>
              <a:rPr lang="en-US" dirty="0">
                <a:hlinkClick r:id="rId9"/>
              </a:rPr>
              <a:t>Parīkṣit</a:t>
            </a:r>
            <a:r>
              <a:rPr lang="en-US" dirty="0"/>
              <a:t>, who was especially cared for by the Supreme Lord, </a:t>
            </a:r>
            <a:r>
              <a:rPr lang="en-US" b="1" dirty="0"/>
              <a:t>a suitable moment is chosen when all good stars assembled together to exert their influence upon the King. Thus he took his birth just to be known as the great hero of </a:t>
            </a:r>
            <a:r>
              <a:rPr lang="en-US" b="1" dirty="0">
                <a:hlinkClick r:id="rId2"/>
              </a:rPr>
              <a:t>Śrīmad</a:t>
            </a:r>
            <a:r>
              <a:rPr lang="en-US" b="1" dirty="0"/>
              <a:t>-</a:t>
            </a:r>
            <a:r>
              <a:rPr lang="en-US" b="1" dirty="0">
                <a:hlinkClick r:id="rId3"/>
              </a:rPr>
              <a:t>Bhāgavatam</a:t>
            </a:r>
            <a:r>
              <a:rPr lang="en-US" b="1" dirty="0"/>
              <a:t>. </a:t>
            </a:r>
            <a:endParaRPr lang="en-US" b="1" dirty="0" smtClean="0"/>
          </a:p>
          <a:p>
            <a:r>
              <a:rPr lang="en-US" dirty="0"/>
              <a:t>The saḿskāras of the school of </a:t>
            </a:r>
            <a:r>
              <a:rPr lang="en-US" dirty="0">
                <a:hlinkClick r:id="rId12"/>
              </a:rPr>
              <a:t>sanātana</a:t>
            </a:r>
            <a:r>
              <a:rPr lang="en-US" dirty="0"/>
              <a:t>-</a:t>
            </a:r>
            <a:r>
              <a:rPr lang="en-US" dirty="0">
                <a:hlinkClick r:id="rId13"/>
              </a:rPr>
              <a:t>dharma</a:t>
            </a:r>
            <a:r>
              <a:rPr lang="en-US" dirty="0"/>
              <a:t> (man's eternal engagement) are highly suitable for creating an atmosphere for taking advantage of good stellar influences, and therefore </a:t>
            </a:r>
            <a:r>
              <a:rPr lang="en-US" b="1" dirty="0"/>
              <a:t>garbhādhāna-</a:t>
            </a:r>
            <a:r>
              <a:rPr lang="en-US" b="1" dirty="0">
                <a:hlinkClick r:id="rId14"/>
              </a:rPr>
              <a:t>saḿskāra</a:t>
            </a:r>
            <a:r>
              <a:rPr lang="en-US" b="1" dirty="0"/>
              <a:t>,</a:t>
            </a:r>
            <a:r>
              <a:rPr lang="en-US" dirty="0"/>
              <a:t> or </a:t>
            </a:r>
            <a:r>
              <a:rPr lang="en-US" b="1" dirty="0"/>
              <a:t>the first seedling purificatory process prescribed for the higher castes</a:t>
            </a:r>
            <a:r>
              <a:rPr lang="en-US" dirty="0"/>
              <a:t>, is the beginning of all pious acts to receive a good pious and intelligent class of men in human society. </a:t>
            </a:r>
            <a:r>
              <a:rPr lang="en-US" b="1" dirty="0"/>
              <a:t>There will be peace and prosperity in the world due to good and sane population only;</a:t>
            </a:r>
            <a:r>
              <a:rPr lang="en-US" dirty="0"/>
              <a:t> there is hell and disturbance only because of the unwanted, insane populace addicted to sex indulgence.</a:t>
            </a:r>
            <a:endParaRPr lang="en-US" dirty="0"/>
          </a:p>
        </p:txBody>
      </p:sp>
    </p:spTree>
    <p:extLst>
      <p:ext uri="{BB962C8B-B14F-4D97-AF65-F5344CB8AC3E}">
        <p14:creationId xmlns:p14="http://schemas.microsoft.com/office/powerpoint/2010/main" val="26643198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38400" y="914400"/>
            <a:ext cx="4572000" cy="1569660"/>
          </a:xfrm>
          <a:prstGeom prst="rect">
            <a:avLst/>
          </a:prstGeom>
        </p:spPr>
        <p:txBody>
          <a:bodyPr>
            <a:spAutoFit/>
          </a:bodyPr>
          <a:lstStyle/>
          <a:p>
            <a:r>
              <a:rPr lang="vi-VN" sz="2400" spc="-100" dirty="0">
                <a:solidFill>
                  <a:schemeClr val="tx2"/>
                </a:solidFill>
                <a:latin typeface="+mj-lt"/>
                <a:ea typeface="+mj-ea"/>
                <a:cs typeface="+mj-cs"/>
              </a:rPr>
              <a:t>tasya prīta-manā rājā</a:t>
            </a:r>
          </a:p>
          <a:p>
            <a:r>
              <a:rPr lang="vi-VN" sz="2400" spc="-100" dirty="0">
                <a:solidFill>
                  <a:schemeClr val="tx2"/>
                </a:solidFill>
                <a:latin typeface="+mj-lt"/>
                <a:ea typeface="+mj-ea"/>
                <a:cs typeface="+mj-cs"/>
              </a:rPr>
              <a:t>viprair dhaumya-kṛpādibhiḥ</a:t>
            </a:r>
          </a:p>
          <a:p>
            <a:r>
              <a:rPr lang="vi-VN" sz="2400" spc="-100" dirty="0">
                <a:solidFill>
                  <a:schemeClr val="tx2"/>
                </a:solidFill>
                <a:latin typeface="+mj-lt"/>
                <a:ea typeface="+mj-ea"/>
                <a:cs typeface="+mj-cs"/>
              </a:rPr>
              <a:t>jātakaḿ kārayām āsa</a:t>
            </a:r>
          </a:p>
          <a:p>
            <a:r>
              <a:rPr lang="vi-VN" sz="2400" spc="-100" dirty="0">
                <a:solidFill>
                  <a:schemeClr val="tx2"/>
                </a:solidFill>
                <a:latin typeface="+mj-lt"/>
                <a:ea typeface="+mj-ea"/>
                <a:cs typeface="+mj-cs"/>
              </a:rPr>
              <a:t>vācayitvā ca mańgalam</a:t>
            </a:r>
          </a:p>
        </p:txBody>
      </p:sp>
      <p:sp>
        <p:nvSpPr>
          <p:cNvPr id="4" name="Rectangle 3"/>
          <p:cNvSpPr/>
          <p:nvPr/>
        </p:nvSpPr>
        <p:spPr>
          <a:xfrm>
            <a:off x="2133600" y="2743200"/>
            <a:ext cx="4572000" cy="1754326"/>
          </a:xfrm>
          <a:prstGeom prst="rect">
            <a:avLst/>
          </a:prstGeom>
        </p:spPr>
        <p:txBody>
          <a:bodyPr>
            <a:spAutoFit/>
          </a:bodyPr>
          <a:lstStyle/>
          <a:p>
            <a:r>
              <a:rPr lang="en-US" dirty="0" smtClean="0"/>
              <a:t>King </a:t>
            </a:r>
            <a:r>
              <a:rPr lang="en-US" dirty="0" smtClean="0">
                <a:hlinkClick r:id="rId2"/>
              </a:rPr>
              <a:t>Yud</a:t>
            </a:r>
            <a:r>
              <a:rPr lang="en-US" dirty="0">
                <a:hlinkClick r:id="rId2"/>
              </a:rPr>
              <a:t>hiṣṭ</a:t>
            </a:r>
            <a:r>
              <a:rPr lang="en-US" dirty="0" smtClean="0">
                <a:hlinkClick r:id="rId2"/>
              </a:rPr>
              <a:t>hira</a:t>
            </a:r>
            <a:r>
              <a:rPr lang="en-US" dirty="0" smtClean="0"/>
              <a:t>, who was very satisfied with the birth of </a:t>
            </a:r>
            <a:r>
              <a:rPr lang="en-US" dirty="0" smtClean="0">
                <a:hlinkClick r:id="rId3"/>
              </a:rPr>
              <a:t>Mahārāja</a:t>
            </a:r>
            <a:r>
              <a:rPr lang="en-US" dirty="0" smtClean="0"/>
              <a:t> </a:t>
            </a:r>
            <a:r>
              <a:rPr lang="en-US" dirty="0" smtClean="0">
                <a:hlinkClick r:id="rId4"/>
              </a:rPr>
              <a:t>Parīkṣit</a:t>
            </a:r>
            <a:r>
              <a:rPr lang="en-US" dirty="0" smtClean="0"/>
              <a:t>, had the purificatory process of birth performed. Learned brāhmaṇas, headed by </a:t>
            </a:r>
            <a:r>
              <a:rPr lang="en-US" dirty="0" smtClean="0">
                <a:hlinkClick r:id="rId5"/>
              </a:rPr>
              <a:t>Dhaumya</a:t>
            </a:r>
            <a:r>
              <a:rPr lang="en-US" dirty="0" smtClean="0"/>
              <a:t> and </a:t>
            </a:r>
            <a:r>
              <a:rPr lang="en-US" dirty="0" smtClean="0">
                <a:hlinkClick r:id="rId6"/>
              </a:rPr>
              <a:t>Kṛpa</a:t>
            </a:r>
            <a:r>
              <a:rPr lang="en-US" dirty="0" smtClean="0"/>
              <a:t>, recited auspicious hymns.</a:t>
            </a:r>
            <a:endParaRPr lang="en-US" dirty="0"/>
          </a:p>
        </p:txBody>
      </p:sp>
      <p:sp>
        <p:nvSpPr>
          <p:cNvPr id="5" name="Rectangle 4"/>
          <p:cNvSpPr/>
          <p:nvPr/>
        </p:nvSpPr>
        <p:spPr>
          <a:xfrm>
            <a:off x="3429000" y="457200"/>
            <a:ext cx="885179" cy="369332"/>
          </a:xfrm>
          <a:prstGeom prst="rect">
            <a:avLst/>
          </a:prstGeom>
        </p:spPr>
        <p:txBody>
          <a:bodyPr wrap="none">
            <a:spAutoFit/>
          </a:bodyPr>
          <a:lstStyle/>
          <a:p>
            <a:r>
              <a:rPr lang="en-US" dirty="0" smtClean="0"/>
              <a:t>1.12.13</a:t>
            </a:r>
            <a:endParaRPr lang="en-US"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Key points from the purport</a:t>
            </a:r>
            <a:endParaRPr lang="en-US" dirty="0"/>
          </a:p>
        </p:txBody>
      </p:sp>
      <p:sp>
        <p:nvSpPr>
          <p:cNvPr id="4" name="Content Placeholder 3"/>
          <p:cNvSpPr>
            <a:spLocks noGrp="1"/>
          </p:cNvSpPr>
          <p:nvPr>
            <p:ph idx="1"/>
          </p:nvPr>
        </p:nvSpPr>
        <p:spPr/>
        <p:txBody>
          <a:bodyPr>
            <a:normAutofit fontScale="70000" lnSpcReduction="20000"/>
          </a:bodyPr>
          <a:lstStyle/>
          <a:p>
            <a:r>
              <a:rPr lang="en-US" dirty="0"/>
              <a:t>There is a need for a good and intelligent class of brāhmaṇas who are expert in performing the purificatory </a:t>
            </a:r>
            <a:r>
              <a:rPr lang="en-US" dirty="0" smtClean="0"/>
              <a:t>processes. Expert brahmanas: </a:t>
            </a:r>
            <a:r>
              <a:rPr lang="vi-VN" dirty="0" smtClean="0">
                <a:hlinkClick r:id="rId2"/>
              </a:rPr>
              <a:t>Dhaumya</a:t>
            </a:r>
            <a:r>
              <a:rPr lang="vi-VN" dirty="0"/>
              <a:t> and </a:t>
            </a:r>
            <a:r>
              <a:rPr lang="vi-VN" dirty="0">
                <a:hlinkClick r:id="rId3"/>
              </a:rPr>
              <a:t>Kṛpa</a:t>
            </a:r>
            <a:r>
              <a:rPr lang="vi-VN" dirty="0" smtClean="0"/>
              <a:t>.</a:t>
            </a:r>
            <a:endParaRPr lang="en-US" dirty="0" smtClean="0"/>
          </a:p>
          <a:p>
            <a:r>
              <a:rPr lang="en-US" dirty="0" smtClean="0"/>
              <a:t>Such </a:t>
            </a:r>
            <a:r>
              <a:rPr lang="en-US" dirty="0"/>
              <a:t>a purificatory process is allowed only for spiritual upliftment and not for any other purpose. Spiritual </a:t>
            </a:r>
            <a:r>
              <a:rPr lang="en-US" dirty="0" smtClean="0"/>
              <a:t>upliftment </a:t>
            </a:r>
            <a:r>
              <a:rPr lang="en-US" dirty="0"/>
              <a:t>is never conditioned by higher or lower parentage</a:t>
            </a:r>
            <a:r>
              <a:rPr lang="en-US" dirty="0" smtClean="0"/>
              <a:t>.</a:t>
            </a:r>
          </a:p>
          <a:p>
            <a:r>
              <a:rPr lang="en-US" dirty="0" smtClean="0"/>
              <a:t>Such </a:t>
            </a:r>
            <a:r>
              <a:rPr lang="en-US" dirty="0"/>
              <a:t>brāhmaṇas are not only rare, but also not available in this age, and therefore, for the purpose of spiritual upliftment in this fallen age, the Gosvāmīs prefer the purificatory processes under Pāñcarātrika formulas to the Vedic rites</a:t>
            </a:r>
            <a:r>
              <a:rPr lang="en-US" dirty="0" smtClean="0"/>
              <a:t>.</a:t>
            </a:r>
          </a:p>
          <a:p>
            <a:r>
              <a:rPr lang="en-US" dirty="0"/>
              <a:t>The great administrators, kings and emperors were always under the guidance of learned brāhmaṇas like Kṛpācārya and thus were able to act properly in the discharge of political </a:t>
            </a:r>
            <a:r>
              <a:rPr lang="en-US" dirty="0" smtClean="0"/>
              <a:t>responsibilities</a:t>
            </a:r>
            <a:endParaRPr lang="en-US" dirty="0"/>
          </a:p>
          <a:p>
            <a:pPr lvl="1"/>
            <a:r>
              <a:rPr lang="en-US" dirty="0" smtClean="0"/>
              <a:t>Maharaj Yudhistara entrusted Krpacharya with Maharaj Pariksit as his disciple</a:t>
            </a:r>
            <a:endParaRPr lang="en-US" dirty="0"/>
          </a:p>
        </p:txBody>
      </p:sp>
    </p:spTree>
    <p:extLst>
      <p:ext uri="{BB962C8B-B14F-4D97-AF65-F5344CB8AC3E}">
        <p14:creationId xmlns:p14="http://schemas.microsoft.com/office/powerpoint/2010/main" val="171827741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989</TotalTime>
  <Words>572</Words>
  <Application>Microsoft Office PowerPoint</Application>
  <PresentationFormat>On-screen Show (4:3)</PresentationFormat>
  <Paragraphs>140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   Birth of Emperor Parīkṣit Srimad Bhagavatham 1.12.12 – 20</vt:lpstr>
      <vt:lpstr>Prayers before reciting  Srimad Bhagavatam</vt:lpstr>
      <vt:lpstr>Sri Guru Pranam</vt:lpstr>
      <vt:lpstr>PowerPoint Presentation</vt:lpstr>
      <vt:lpstr>    tataḥ sarva-guṇodarke sānukūla-grahodaye jajñe vaḿśa-dharaḥ pāṇḍor bhūyaḥ pāṇḍur ivaujasā   </vt:lpstr>
      <vt:lpstr>Key points from the purport</vt:lpstr>
      <vt:lpstr>PowerPoint Presentation</vt:lpstr>
      <vt:lpstr>Key points from the purport</vt:lpstr>
      <vt:lpstr>PowerPoint Presentation</vt:lpstr>
      <vt:lpstr>Key points from the purport</vt:lpstr>
      <vt:lpstr>PowerPoint Presentation</vt:lpstr>
      <vt:lpstr>PowerPoint Presentation</vt:lpstr>
      <vt:lpstr>Key points from the purport</vt:lpstr>
      <vt:lpstr>PowerPoint Presentation</vt:lpstr>
      <vt:lpstr>Key points from the purport</vt:lpstr>
      <vt:lpstr>PowerPoint Presentation</vt:lpstr>
      <vt:lpstr>Key points from the purport</vt:lpstr>
      <vt:lpstr>PowerPoint Presentation</vt:lpstr>
      <vt:lpstr>Key points from the purport</vt:lpstr>
      <vt:lpstr>PowerPoint Presentation</vt:lpstr>
      <vt:lpstr>Key points from the purport</vt:lpstr>
      <vt:lpstr>From HH Romapada Swami’s web site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Radhika Gopinath Das</dc:creator>
  <cp:lastModifiedBy>Durga Gudipati</cp:lastModifiedBy>
  <cp:revision>81</cp:revision>
  <dcterms:created xsi:type="dcterms:W3CDTF">2012-01-17T02:15:45Z</dcterms:created>
  <dcterms:modified xsi:type="dcterms:W3CDTF">2012-02-11T18:55:53Z</dcterms:modified>
</cp:coreProperties>
</file>