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3"/>
  </p:notesMasterIdLst>
  <p:sldIdLst>
    <p:sldId id="256" r:id="rId2"/>
    <p:sldId id="259" r:id="rId3"/>
    <p:sldId id="257" r:id="rId4"/>
    <p:sldId id="258" r:id="rId5"/>
    <p:sldId id="260" r:id="rId6"/>
    <p:sldId id="261" r:id="rId7"/>
    <p:sldId id="292" r:id="rId8"/>
    <p:sldId id="262" r:id="rId9"/>
    <p:sldId id="263" r:id="rId10"/>
    <p:sldId id="264" r:id="rId11"/>
    <p:sldId id="265" r:id="rId12"/>
    <p:sldId id="296" r:id="rId13"/>
    <p:sldId id="297" r:id="rId14"/>
    <p:sldId id="266" r:id="rId15"/>
    <p:sldId id="267" r:id="rId16"/>
    <p:sldId id="268" r:id="rId17"/>
    <p:sldId id="293" r:id="rId18"/>
    <p:sldId id="269" r:id="rId19"/>
    <p:sldId id="270" r:id="rId20"/>
    <p:sldId id="271" r:id="rId21"/>
    <p:sldId id="272" r:id="rId22"/>
    <p:sldId id="273" r:id="rId23"/>
    <p:sldId id="274" r:id="rId24"/>
    <p:sldId id="275" r:id="rId25"/>
    <p:sldId id="276" r:id="rId26"/>
    <p:sldId id="277" r:id="rId27"/>
    <p:sldId id="298" r:id="rId28"/>
    <p:sldId id="294" r:id="rId29"/>
    <p:sldId id="279" r:id="rId30"/>
    <p:sldId id="295" r:id="rId31"/>
    <p:sldId id="280" r:id="rId32"/>
    <p:sldId id="290" r:id="rId33"/>
    <p:sldId id="291" r:id="rId34"/>
    <p:sldId id="281" r:id="rId35"/>
    <p:sldId id="282" r:id="rId36"/>
    <p:sldId id="283" r:id="rId37"/>
    <p:sldId id="284" r:id="rId38"/>
    <p:sldId id="285" r:id="rId39"/>
    <p:sldId id="287" r:id="rId40"/>
    <p:sldId id="288" r:id="rId41"/>
    <p:sldId id="289" r:id="rId4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1" d="100"/>
          <a:sy n="101" d="100"/>
        </p:scale>
        <p:origin x="-126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CC12466-395A-4EB8-9907-565688FD52B9}" type="datetimeFigureOut">
              <a:rPr lang="en-US" smtClean="0"/>
              <a:t>12/3/2011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8DDE5A1-14A8-4703-A1EB-27FC23319723}" type="slidenum">
              <a:rPr lang="en-US" smtClean="0"/>
              <a:t>‹#›</a:t>
            </a:fld>
            <a:endParaRPr lang="en-US"/>
          </a:p>
        </p:txBody>
      </p:sp>
    </p:spTree>
    <p:extLst>
      <p:ext uri="{BB962C8B-B14F-4D97-AF65-F5344CB8AC3E}">
        <p14:creationId xmlns:p14="http://schemas.microsoft.com/office/powerpoint/2010/main" val="7747752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8DDE5A1-14A8-4703-A1EB-27FC23319723}" type="slidenum">
              <a:rPr lang="en-US" smtClean="0"/>
              <a:t>13</a:t>
            </a:fld>
            <a:endParaRPr lang="en-US"/>
          </a:p>
        </p:txBody>
      </p:sp>
    </p:spTree>
    <p:extLst>
      <p:ext uri="{BB962C8B-B14F-4D97-AF65-F5344CB8AC3E}">
        <p14:creationId xmlns:p14="http://schemas.microsoft.com/office/powerpoint/2010/main" val="2840927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96AE429A-909E-43D3-BAA1-2A2FF9BE6237}" type="datetimeFigureOut">
              <a:rPr lang="en-US" smtClean="0"/>
              <a:t>12/2/2011</a:t>
            </a:fld>
            <a:endParaRPr lang="en-US"/>
          </a:p>
        </p:txBody>
      </p:sp>
      <p:sp>
        <p:nvSpPr>
          <p:cNvPr id="8" name="Slide Number Placeholder 7"/>
          <p:cNvSpPr>
            <a:spLocks noGrp="1"/>
          </p:cNvSpPr>
          <p:nvPr>
            <p:ph type="sldNum" sz="quarter" idx="11"/>
          </p:nvPr>
        </p:nvSpPr>
        <p:spPr/>
        <p:txBody>
          <a:bodyPr/>
          <a:lstStyle/>
          <a:p>
            <a:fld id="{1806374F-BF3F-4D6D-B03F-1C20050467D9}"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AE429A-909E-43D3-BAA1-2A2FF9BE6237}" type="datetimeFigureOut">
              <a:rPr lang="en-US" smtClean="0"/>
              <a:t>12/2/2011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06374F-BF3F-4D6D-B03F-1C20050467D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AE429A-909E-43D3-BAA1-2A2FF9BE6237}" type="datetimeFigureOut">
              <a:rPr lang="en-US" smtClean="0"/>
              <a:t>12/2/2011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06374F-BF3F-4D6D-B03F-1C20050467D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96AE429A-909E-43D3-BAA1-2A2FF9BE6237}" type="datetimeFigureOut">
              <a:rPr lang="en-US" smtClean="0"/>
              <a:t>12/2/2011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06374F-BF3F-4D6D-B03F-1C20050467D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AE429A-909E-43D3-BAA1-2A2FF9BE6237}" type="datetimeFigureOut">
              <a:rPr lang="en-US" smtClean="0"/>
              <a:t>12/2/2011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06374F-BF3F-4D6D-B03F-1C20050467D9}" type="slidenum">
              <a:rPr lang="en-US" smtClean="0"/>
              <a:t>‹#›</a:t>
            </a:fld>
            <a:endParaRPr lang="en-US"/>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96AE429A-909E-43D3-BAA1-2A2FF9BE6237}" type="datetimeFigureOut">
              <a:rPr lang="en-US" smtClean="0"/>
              <a:t>12/2/2011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06374F-BF3F-4D6D-B03F-1C20050467D9}" type="slidenum">
              <a:rPr lang="en-US" smtClean="0"/>
              <a:t>‹#›</a:t>
            </a:fld>
            <a:endParaRPr lang="en-US"/>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96AE429A-909E-43D3-BAA1-2A2FF9BE6237}" type="datetimeFigureOut">
              <a:rPr lang="en-US" smtClean="0"/>
              <a:t>12/2/2011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806374F-BF3F-4D6D-B03F-1C20050467D9}" type="slidenum">
              <a:rPr lang="en-US" smtClean="0"/>
              <a:t>‹#›</a:t>
            </a:fld>
            <a:endParaRPr lang="en-US"/>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6AE429A-909E-43D3-BAA1-2A2FF9BE6237}" type="datetimeFigureOut">
              <a:rPr lang="en-US" smtClean="0"/>
              <a:t>12/2/2011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806374F-BF3F-4D6D-B03F-1C20050467D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AE429A-909E-43D3-BAA1-2A2FF9BE6237}" type="datetimeFigureOut">
              <a:rPr lang="en-US" smtClean="0"/>
              <a:t>12/2/2011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806374F-BF3F-4D6D-B03F-1C20050467D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AE429A-909E-43D3-BAA1-2A2FF9BE6237}" type="datetimeFigureOut">
              <a:rPr lang="en-US" smtClean="0"/>
              <a:t>12/2/2011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06374F-BF3F-4D6D-B03F-1C20050467D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AE429A-909E-43D3-BAA1-2A2FF9BE6237}" type="datetimeFigureOut">
              <a:rPr lang="en-US" smtClean="0"/>
              <a:t>12/2/2011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06374F-BF3F-4D6D-B03F-1C20050467D9}"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96AE429A-909E-43D3-BAA1-2A2FF9BE6237}" type="datetimeFigureOut">
              <a:rPr lang="en-US" smtClean="0"/>
              <a:t>12/2/2011</a:t>
            </a:fld>
            <a:endParaRPr lang="en-US"/>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1806374F-BF3F-4D6D-B03F-1C20050467D9}" type="slidenum">
              <a:rPr lang="en-US" smtClean="0"/>
              <a:t>‹#›</a:t>
            </a:fld>
            <a:endParaRPr lang="en-US"/>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vedabase.net/sb/9/10/35-38/en"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http://vedabase.net/a/ayodhya" TargetMode="External"/><Relationship Id="rId5" Type="http://schemas.openxmlformats.org/officeDocument/2006/relationships/hyperlink" Target="http://vedabase.net/r/ramacandra" TargetMode="External"/><Relationship Id="rId4" Type="http://schemas.openxmlformats.org/officeDocument/2006/relationships/hyperlink" Target="http://vedabase.net/b/bharata"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hyperlink" Target="http://www.romapadaswami.co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Lord </a:t>
            </a:r>
            <a:r>
              <a:rPr lang="en-US" dirty="0" err="1" smtClean="0"/>
              <a:t>Krsna’s</a:t>
            </a:r>
            <a:r>
              <a:rPr lang="en-US" dirty="0" smtClean="0"/>
              <a:t> entrance into </a:t>
            </a:r>
            <a:r>
              <a:rPr lang="en-US" dirty="0" err="1" smtClean="0"/>
              <a:t>Dvaraka</a:t>
            </a:r>
            <a:endParaRPr lang="en-US" dirty="0"/>
          </a:p>
        </p:txBody>
      </p:sp>
      <p:sp>
        <p:nvSpPr>
          <p:cNvPr id="3" name="Subtitle 2"/>
          <p:cNvSpPr>
            <a:spLocks noGrp="1"/>
          </p:cNvSpPr>
          <p:nvPr>
            <p:ph type="subTitle" idx="1"/>
          </p:nvPr>
        </p:nvSpPr>
        <p:spPr/>
        <p:txBody>
          <a:bodyPr/>
          <a:lstStyle/>
          <a:p>
            <a:endParaRPr lang="en-US" dirty="0" smtClean="0"/>
          </a:p>
          <a:p>
            <a:r>
              <a:rPr lang="en-US" sz="4000" b="1" dirty="0" smtClean="0"/>
              <a:t>SB 1.11.11-22</a:t>
            </a:r>
            <a:endParaRPr lang="en-US" sz="4000" b="1" dirty="0"/>
          </a:p>
        </p:txBody>
      </p:sp>
    </p:spTree>
    <p:extLst>
      <p:ext uri="{BB962C8B-B14F-4D97-AF65-F5344CB8AC3E}">
        <p14:creationId xmlns:p14="http://schemas.microsoft.com/office/powerpoint/2010/main" val="27629016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1.11.14</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                        </a:t>
            </a:r>
            <a:r>
              <a:rPr lang="en-US" dirty="0" err="1" smtClean="0"/>
              <a:t>sammarjita-maha-marga</a:t>
            </a:r>
            <a:r>
              <a:rPr lang="en-US" dirty="0" smtClean="0"/>
              <a:t>-</a:t>
            </a:r>
          </a:p>
          <a:p>
            <a:pPr marL="0" indent="0">
              <a:buNone/>
            </a:pPr>
            <a:r>
              <a:rPr lang="en-US" dirty="0"/>
              <a:t> </a:t>
            </a:r>
            <a:r>
              <a:rPr lang="en-US" dirty="0" smtClean="0"/>
              <a:t>                       </a:t>
            </a:r>
            <a:r>
              <a:rPr lang="en-US" dirty="0" err="1" smtClean="0"/>
              <a:t>rathyapanaka-catvaram</a:t>
            </a:r>
            <a:endParaRPr lang="en-US" dirty="0" smtClean="0"/>
          </a:p>
          <a:p>
            <a:pPr marL="0" indent="0">
              <a:buNone/>
            </a:pPr>
            <a:r>
              <a:rPr lang="en-US" dirty="0"/>
              <a:t> </a:t>
            </a:r>
            <a:r>
              <a:rPr lang="en-US" dirty="0" smtClean="0"/>
              <a:t>                       </a:t>
            </a:r>
            <a:r>
              <a:rPr lang="en-US" dirty="0" err="1" smtClean="0"/>
              <a:t>siktam</a:t>
            </a:r>
            <a:r>
              <a:rPr lang="en-US" dirty="0"/>
              <a:t> </a:t>
            </a:r>
            <a:r>
              <a:rPr lang="en-US" dirty="0" err="1" smtClean="0"/>
              <a:t>gandha-jalair</a:t>
            </a:r>
            <a:r>
              <a:rPr lang="en-US" dirty="0"/>
              <a:t> </a:t>
            </a:r>
            <a:r>
              <a:rPr lang="en-US" dirty="0" err="1" smtClean="0"/>
              <a:t>uptam</a:t>
            </a:r>
            <a:endParaRPr lang="en-US" dirty="0" smtClean="0"/>
          </a:p>
          <a:p>
            <a:pPr marL="0" indent="0">
              <a:buNone/>
            </a:pPr>
            <a:r>
              <a:rPr lang="en-US" dirty="0"/>
              <a:t> </a:t>
            </a:r>
            <a:r>
              <a:rPr lang="en-US" dirty="0" smtClean="0"/>
              <a:t>                       </a:t>
            </a:r>
            <a:r>
              <a:rPr lang="en-US" dirty="0" err="1" smtClean="0"/>
              <a:t>phala-puspaksatankuraih</a:t>
            </a:r>
            <a:endParaRPr lang="en-US" dirty="0" smtClean="0"/>
          </a:p>
          <a:p>
            <a:pPr marL="0" indent="0">
              <a:buNone/>
            </a:pPr>
            <a:endParaRPr lang="en-US" dirty="0"/>
          </a:p>
          <a:p>
            <a:pPr marL="0" indent="0">
              <a:buNone/>
            </a:pPr>
            <a:r>
              <a:rPr lang="en-US" dirty="0" smtClean="0"/>
              <a:t>“The highways, subways, lanes, markets and public meeting places were all thoroughly cleansed and then moistened with scented water. And to the welcome the Lord, fruits, flowers and unbroken seeds were strewn everywhere.”</a:t>
            </a:r>
            <a:endParaRPr lang="en-US" dirty="0"/>
          </a:p>
        </p:txBody>
      </p:sp>
    </p:spTree>
    <p:extLst>
      <p:ext uri="{BB962C8B-B14F-4D97-AF65-F5344CB8AC3E}">
        <p14:creationId xmlns:p14="http://schemas.microsoft.com/office/powerpoint/2010/main" val="33296561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1.11.15</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                        </a:t>
            </a:r>
            <a:r>
              <a:rPr lang="en-US" dirty="0" err="1" smtClean="0"/>
              <a:t>dvari</a:t>
            </a:r>
            <a:r>
              <a:rPr lang="en-US" dirty="0" smtClean="0"/>
              <a:t> </a:t>
            </a:r>
            <a:r>
              <a:rPr lang="en-US" dirty="0" err="1" smtClean="0"/>
              <a:t>dvari</a:t>
            </a:r>
            <a:r>
              <a:rPr lang="en-US" dirty="0" smtClean="0"/>
              <a:t> </a:t>
            </a:r>
            <a:r>
              <a:rPr lang="en-US" dirty="0" err="1" smtClean="0"/>
              <a:t>grhanam</a:t>
            </a:r>
            <a:r>
              <a:rPr lang="en-US" dirty="0" smtClean="0"/>
              <a:t> </a:t>
            </a:r>
            <a:r>
              <a:rPr lang="en-US" dirty="0" err="1" smtClean="0"/>
              <a:t>ca</a:t>
            </a:r>
            <a:endParaRPr lang="en-US" dirty="0" smtClean="0"/>
          </a:p>
          <a:p>
            <a:pPr marL="0" indent="0">
              <a:buNone/>
            </a:pPr>
            <a:r>
              <a:rPr lang="en-US" dirty="0"/>
              <a:t> </a:t>
            </a:r>
            <a:r>
              <a:rPr lang="en-US" dirty="0" smtClean="0"/>
              <a:t>                       </a:t>
            </a:r>
            <a:r>
              <a:rPr lang="en-US" dirty="0" err="1" smtClean="0"/>
              <a:t>dadhy-aksata-phaleksubhih</a:t>
            </a:r>
            <a:endParaRPr lang="en-US" dirty="0" smtClean="0"/>
          </a:p>
          <a:p>
            <a:pPr marL="0" indent="0">
              <a:buNone/>
            </a:pPr>
            <a:r>
              <a:rPr lang="en-US" dirty="0"/>
              <a:t> </a:t>
            </a:r>
            <a:r>
              <a:rPr lang="en-US" dirty="0" smtClean="0"/>
              <a:t>                       </a:t>
            </a:r>
            <a:r>
              <a:rPr lang="en-US" dirty="0" err="1" smtClean="0"/>
              <a:t>alankrtam</a:t>
            </a:r>
            <a:r>
              <a:rPr lang="en-US" dirty="0" smtClean="0"/>
              <a:t> </a:t>
            </a:r>
            <a:r>
              <a:rPr lang="en-US" dirty="0" err="1" smtClean="0"/>
              <a:t>purna-kumbhair</a:t>
            </a:r>
            <a:endParaRPr lang="en-US" dirty="0" smtClean="0"/>
          </a:p>
          <a:p>
            <a:pPr marL="0" indent="0">
              <a:buNone/>
            </a:pPr>
            <a:r>
              <a:rPr lang="en-US" dirty="0"/>
              <a:t> </a:t>
            </a:r>
            <a:r>
              <a:rPr lang="en-US" dirty="0" smtClean="0"/>
              <a:t>                       </a:t>
            </a:r>
            <a:r>
              <a:rPr lang="en-US" dirty="0" err="1" smtClean="0"/>
              <a:t>balibhir</a:t>
            </a:r>
            <a:r>
              <a:rPr lang="en-US" dirty="0" smtClean="0"/>
              <a:t> </a:t>
            </a:r>
            <a:r>
              <a:rPr lang="en-US" dirty="0" err="1" smtClean="0"/>
              <a:t>dhupa-dipakaih</a:t>
            </a:r>
            <a:endParaRPr lang="en-US" dirty="0" smtClean="0"/>
          </a:p>
          <a:p>
            <a:pPr marL="0" indent="0">
              <a:buNone/>
            </a:pPr>
            <a:endParaRPr lang="en-US" dirty="0"/>
          </a:p>
          <a:p>
            <a:pPr marL="0" indent="0">
              <a:buNone/>
            </a:pPr>
            <a:r>
              <a:rPr lang="en-US" dirty="0" smtClean="0"/>
              <a:t>“In each and every door of the residential houses, auspicious things like curd, unbroken fruits, sugarcane and full </a:t>
            </a:r>
            <a:r>
              <a:rPr lang="en-US" dirty="0" err="1" smtClean="0"/>
              <a:t>waterpots</a:t>
            </a:r>
            <a:r>
              <a:rPr lang="en-US" dirty="0" smtClean="0"/>
              <a:t> with articles for worship, incense and candles were all displayed.”</a:t>
            </a:r>
            <a:endParaRPr lang="en-US" dirty="0"/>
          </a:p>
        </p:txBody>
      </p:sp>
    </p:spTree>
    <p:extLst>
      <p:ext uri="{BB962C8B-B14F-4D97-AF65-F5344CB8AC3E}">
        <p14:creationId xmlns:p14="http://schemas.microsoft.com/office/powerpoint/2010/main" val="25315594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Welcoming the Lord in our heart</a:t>
            </a:r>
            <a:endParaRPr lang="en-US" dirty="0"/>
          </a:p>
        </p:txBody>
      </p:sp>
      <p:sp>
        <p:nvSpPr>
          <p:cNvPr id="3" name="Content Placeholder 2"/>
          <p:cNvSpPr>
            <a:spLocks noGrp="1"/>
          </p:cNvSpPr>
          <p:nvPr>
            <p:ph idx="1"/>
          </p:nvPr>
        </p:nvSpPr>
        <p:spPr/>
        <p:txBody>
          <a:bodyPr>
            <a:normAutofit/>
          </a:bodyPr>
          <a:lstStyle/>
          <a:p>
            <a:r>
              <a:rPr lang="en-US" dirty="0" err="1" smtClean="0"/>
              <a:t>Anarthas</a:t>
            </a:r>
            <a:r>
              <a:rPr lang="en-US" dirty="0" smtClean="0"/>
              <a:t> – blocking factor</a:t>
            </a:r>
          </a:p>
          <a:p>
            <a:r>
              <a:rPr lang="en-US" dirty="0" smtClean="0"/>
              <a:t>Preparing our heart for </a:t>
            </a:r>
            <a:r>
              <a:rPr lang="en-US" dirty="0" err="1" smtClean="0"/>
              <a:t>Krsna</a:t>
            </a:r>
            <a:r>
              <a:rPr lang="en-US" dirty="0" smtClean="0"/>
              <a:t> to enter</a:t>
            </a:r>
          </a:p>
          <a:p>
            <a:pPr marL="0" indent="0">
              <a:buNone/>
            </a:pPr>
            <a:r>
              <a:rPr lang="en-US" dirty="0" smtClean="0"/>
              <a:t>     - Chanting the Holy Names sincerely</a:t>
            </a:r>
          </a:p>
          <a:p>
            <a:pPr marL="0" indent="0">
              <a:buNone/>
            </a:pPr>
            <a:r>
              <a:rPr lang="en-US" dirty="0"/>
              <a:t> </a:t>
            </a:r>
            <a:r>
              <a:rPr lang="en-US" dirty="0" smtClean="0"/>
              <a:t>    - </a:t>
            </a:r>
            <a:r>
              <a:rPr lang="en-US" dirty="0" err="1" smtClean="0"/>
              <a:t>Krsna</a:t>
            </a:r>
            <a:r>
              <a:rPr lang="en-US" dirty="0" smtClean="0"/>
              <a:t> Katha</a:t>
            </a:r>
          </a:p>
          <a:p>
            <a:pPr marL="0" indent="0">
              <a:buNone/>
            </a:pPr>
            <a:r>
              <a:rPr lang="en-US" dirty="0"/>
              <a:t> </a:t>
            </a:r>
            <a:r>
              <a:rPr lang="en-US" dirty="0" smtClean="0"/>
              <a:t>    - Humility</a:t>
            </a:r>
          </a:p>
          <a:p>
            <a:pPr marL="0" indent="0">
              <a:buNone/>
            </a:pPr>
            <a:r>
              <a:rPr lang="en-US" dirty="0"/>
              <a:t> </a:t>
            </a:r>
            <a:r>
              <a:rPr lang="en-US" dirty="0" smtClean="0"/>
              <a:t>    - Gratitude – the currency of Bhakti</a:t>
            </a:r>
          </a:p>
          <a:p>
            <a:r>
              <a:rPr lang="en-US" dirty="0" smtClean="0"/>
              <a:t>Heart is like wax</a:t>
            </a:r>
          </a:p>
          <a:p>
            <a:r>
              <a:rPr lang="en-US" dirty="0" smtClean="0"/>
              <a:t>Chant with great intent – make your heart an inviting place for the Lord to appear</a:t>
            </a:r>
          </a:p>
          <a:p>
            <a:endParaRPr lang="en-US" dirty="0" smtClean="0"/>
          </a:p>
        </p:txBody>
      </p:sp>
    </p:spTree>
    <p:extLst>
      <p:ext uri="{BB962C8B-B14F-4D97-AF65-F5344CB8AC3E}">
        <p14:creationId xmlns:p14="http://schemas.microsoft.com/office/powerpoint/2010/main" val="204723059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r>
              <a:rPr lang="en-US" dirty="0" smtClean="0"/>
              <a:t>Mood of service – no question of separation</a:t>
            </a:r>
            <a:endParaRPr lang="en-US" dirty="0" smtClean="0"/>
          </a:p>
          <a:p>
            <a:r>
              <a:rPr lang="en-US" dirty="0" smtClean="0"/>
              <a:t>Parallel : Lord Ram’s return to </a:t>
            </a:r>
            <a:r>
              <a:rPr lang="en-US" dirty="0" err="1" smtClean="0"/>
              <a:t>Ayodhya</a:t>
            </a:r>
            <a:endParaRPr lang="en-US" dirty="0" smtClean="0"/>
          </a:p>
          <a:p>
            <a:r>
              <a:rPr lang="en-US" b="1" dirty="0">
                <a:hlinkClick r:id="rId3" action="ppaction://hlinkfile"/>
              </a:rPr>
              <a:t>SB 9.10.35-38</a:t>
            </a:r>
            <a:r>
              <a:rPr lang="en-US" dirty="0"/>
              <a:t>: When Lord </a:t>
            </a:r>
            <a:r>
              <a:rPr lang="en-US" dirty="0" err="1">
                <a:hlinkClick r:id="rId4" action="ppaction://hlinkfile"/>
              </a:rPr>
              <a:t>Bharata</a:t>
            </a:r>
            <a:r>
              <a:rPr lang="en-US" dirty="0"/>
              <a:t> understood that Lord </a:t>
            </a:r>
            <a:r>
              <a:rPr lang="en-US" dirty="0" err="1">
                <a:hlinkClick r:id="rId5" action="ppaction://hlinkfile"/>
              </a:rPr>
              <a:t>Rāmacandra</a:t>
            </a:r>
            <a:r>
              <a:rPr lang="en-US" dirty="0"/>
              <a:t> was returning to the capital, </a:t>
            </a:r>
            <a:r>
              <a:rPr lang="en-US" dirty="0" err="1">
                <a:hlinkClick r:id="rId6" action="ppaction://hlinkfile"/>
              </a:rPr>
              <a:t>Ayodhyā</a:t>
            </a:r>
            <a:r>
              <a:rPr lang="en-US" dirty="0"/>
              <a:t>, He immediately took upon His own head Lord </a:t>
            </a:r>
            <a:r>
              <a:rPr lang="en-US" dirty="0" err="1">
                <a:solidFill>
                  <a:schemeClr val="tx1"/>
                </a:solidFill>
                <a:hlinkClick r:id="rId5" action="ppaction://hlinkfile"/>
              </a:rPr>
              <a:t>Rāmacandra</a:t>
            </a:r>
            <a:r>
              <a:rPr lang="en-US" dirty="0" err="1"/>
              <a:t>'s</a:t>
            </a:r>
            <a:r>
              <a:rPr lang="en-US" dirty="0"/>
              <a:t> wooden shoes and came out from His camp at </a:t>
            </a:r>
            <a:r>
              <a:rPr lang="en-US" dirty="0" err="1"/>
              <a:t>Nandigrāma</a:t>
            </a:r>
            <a:r>
              <a:rPr lang="en-US" dirty="0"/>
              <a:t>. Lord </a:t>
            </a:r>
            <a:r>
              <a:rPr lang="en-US" dirty="0" err="1">
                <a:hlinkClick r:id="rId4" action="ppaction://hlinkfile"/>
              </a:rPr>
              <a:t>Bharata</a:t>
            </a:r>
            <a:r>
              <a:rPr lang="en-US" dirty="0"/>
              <a:t> was accompanied by ministers, priests and other respectable citizens, by professional musicians vibrating pleasing musical sounds, and by learned </a:t>
            </a:r>
            <a:r>
              <a:rPr lang="en-US" dirty="0" err="1"/>
              <a:t>brāhmaṇas</a:t>
            </a:r>
            <a:r>
              <a:rPr lang="en-US" dirty="0"/>
              <a:t> loudly chanting Vedic hymns. Following in the procession were chariots drawn by beautiful horses with harnesses of golden rope. These chariots were decorated by flags with golden embroidery and by other flags of various sizes and patterns. There were soldiers bedecked with golden armor, servants bearing betel nut, and many well-known and beautiful prostitutes. Many servants followed on foot, bearing an umbrella, whisks, different grades of precious jewels, and other paraphernalia befitting a royal reception. Accompanied in this way, Lord </a:t>
            </a:r>
            <a:r>
              <a:rPr lang="en-US" dirty="0" err="1">
                <a:hlinkClick r:id="rId4" action="ppaction://hlinkfile"/>
              </a:rPr>
              <a:t>Bharata</a:t>
            </a:r>
            <a:r>
              <a:rPr lang="en-US" dirty="0"/>
              <a:t>, His heart softened in ecstasy and His eyes full of tears, approached Lord </a:t>
            </a:r>
            <a:r>
              <a:rPr lang="en-US" dirty="0" err="1">
                <a:hlinkClick r:id="rId5" action="ppaction://hlinkfile"/>
              </a:rPr>
              <a:t>Rāmacandra</a:t>
            </a:r>
            <a:r>
              <a:rPr lang="en-US" dirty="0"/>
              <a:t> and fell at His lotus feet with great ecstatic love.</a:t>
            </a:r>
            <a:endParaRPr lang="en-US" dirty="0" smtClean="0"/>
          </a:p>
          <a:p>
            <a:r>
              <a:rPr lang="en-US" dirty="0" smtClean="0"/>
              <a:t>More intense the sense of separation, more deeper the sense of union</a:t>
            </a:r>
            <a:endParaRPr lang="en-US" dirty="0" smtClean="0"/>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119225792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1.11.16-17</a:t>
            </a:r>
            <a:endParaRPr lang="en-US" dirty="0"/>
          </a:p>
        </p:txBody>
      </p:sp>
      <p:sp>
        <p:nvSpPr>
          <p:cNvPr id="3" name="Content Placeholder 2"/>
          <p:cNvSpPr>
            <a:spLocks noGrp="1"/>
          </p:cNvSpPr>
          <p:nvPr>
            <p:ph idx="1"/>
          </p:nvPr>
        </p:nvSpPr>
        <p:spPr/>
        <p:txBody>
          <a:bodyPr/>
          <a:lstStyle/>
          <a:p>
            <a:pPr marL="0" indent="0">
              <a:buNone/>
            </a:pPr>
            <a:r>
              <a:rPr lang="en-US" dirty="0" smtClean="0"/>
              <a:t>                          </a:t>
            </a:r>
          </a:p>
          <a:p>
            <a:pPr marL="0" indent="0">
              <a:buNone/>
            </a:pPr>
            <a:endParaRPr lang="en-US" dirty="0"/>
          </a:p>
          <a:p>
            <a:pPr marL="0" indent="0">
              <a:buNone/>
            </a:pPr>
            <a:endParaRPr lang="en-US" dirty="0" smtClean="0"/>
          </a:p>
          <a:p>
            <a:pPr marL="0" indent="0">
              <a:buNone/>
            </a:pPr>
            <a:r>
              <a:rPr lang="en-US" dirty="0" smtClean="0"/>
              <a:t>             The Real Thing to Hear About</a:t>
            </a:r>
            <a:endParaRPr lang="en-US" dirty="0"/>
          </a:p>
        </p:txBody>
      </p:sp>
    </p:spTree>
    <p:extLst>
      <p:ext uri="{BB962C8B-B14F-4D97-AF65-F5344CB8AC3E}">
        <p14:creationId xmlns:p14="http://schemas.microsoft.com/office/powerpoint/2010/main" val="359867433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1.11.16-17</a:t>
            </a:r>
            <a:endParaRPr lang="en-US" dirty="0"/>
          </a:p>
        </p:txBody>
      </p:sp>
      <p:sp>
        <p:nvSpPr>
          <p:cNvPr id="3" name="Content Placeholder 2"/>
          <p:cNvSpPr>
            <a:spLocks noGrp="1"/>
          </p:cNvSpPr>
          <p:nvPr>
            <p:ph idx="1"/>
          </p:nvPr>
        </p:nvSpPr>
        <p:spPr/>
        <p:txBody>
          <a:bodyPr>
            <a:normAutofit fontScale="85000" lnSpcReduction="10000"/>
          </a:bodyPr>
          <a:lstStyle/>
          <a:p>
            <a:pPr marL="0" indent="0">
              <a:buNone/>
            </a:pPr>
            <a:r>
              <a:rPr lang="en-US" dirty="0" smtClean="0"/>
              <a:t>                            </a:t>
            </a:r>
            <a:r>
              <a:rPr lang="en-US" dirty="0" err="1" smtClean="0"/>
              <a:t>nisamya</a:t>
            </a:r>
            <a:r>
              <a:rPr lang="en-US" dirty="0" smtClean="0"/>
              <a:t> </a:t>
            </a:r>
            <a:r>
              <a:rPr lang="en-US" dirty="0" err="1" smtClean="0"/>
              <a:t>prestham</a:t>
            </a:r>
            <a:r>
              <a:rPr lang="en-US" dirty="0" smtClean="0"/>
              <a:t> </a:t>
            </a:r>
            <a:r>
              <a:rPr lang="en-US" dirty="0" err="1" smtClean="0"/>
              <a:t>ayantam</a:t>
            </a:r>
            <a:endParaRPr lang="en-US" dirty="0"/>
          </a:p>
          <a:p>
            <a:pPr marL="0" indent="0">
              <a:buNone/>
            </a:pPr>
            <a:r>
              <a:rPr lang="en-US" dirty="0" smtClean="0"/>
              <a:t>                            </a:t>
            </a:r>
            <a:r>
              <a:rPr lang="en-US" dirty="0" err="1" smtClean="0"/>
              <a:t>vasudevo</a:t>
            </a:r>
            <a:r>
              <a:rPr lang="en-US" dirty="0" smtClean="0"/>
              <a:t> </a:t>
            </a:r>
            <a:r>
              <a:rPr lang="en-US" dirty="0" err="1" smtClean="0"/>
              <a:t>maha-manah</a:t>
            </a:r>
            <a:endParaRPr lang="en-US" dirty="0" smtClean="0"/>
          </a:p>
          <a:p>
            <a:pPr marL="0" indent="0">
              <a:buNone/>
            </a:pPr>
            <a:r>
              <a:rPr lang="en-US" dirty="0"/>
              <a:t> </a:t>
            </a:r>
            <a:r>
              <a:rPr lang="en-US" dirty="0" smtClean="0"/>
              <a:t>                           </a:t>
            </a:r>
            <a:r>
              <a:rPr lang="en-US" dirty="0" err="1" smtClean="0"/>
              <a:t>akruras</a:t>
            </a:r>
            <a:r>
              <a:rPr lang="en-US" dirty="0" smtClean="0"/>
              <a:t> </a:t>
            </a:r>
            <a:r>
              <a:rPr lang="en-US" dirty="0" err="1" smtClean="0"/>
              <a:t>cograsenas</a:t>
            </a:r>
            <a:r>
              <a:rPr lang="en-US" dirty="0" smtClean="0"/>
              <a:t> </a:t>
            </a:r>
            <a:r>
              <a:rPr lang="en-US" dirty="0" err="1" smtClean="0"/>
              <a:t>ca</a:t>
            </a:r>
            <a:endParaRPr lang="en-US" dirty="0" smtClean="0"/>
          </a:p>
          <a:p>
            <a:pPr marL="0" indent="0">
              <a:buNone/>
            </a:pPr>
            <a:r>
              <a:rPr lang="en-US" dirty="0"/>
              <a:t> </a:t>
            </a:r>
            <a:r>
              <a:rPr lang="en-US" dirty="0" smtClean="0"/>
              <a:t>                           </a:t>
            </a:r>
            <a:r>
              <a:rPr lang="en-US" dirty="0" err="1" smtClean="0"/>
              <a:t>ramas</a:t>
            </a:r>
            <a:r>
              <a:rPr lang="en-US" dirty="0" smtClean="0"/>
              <a:t> </a:t>
            </a:r>
            <a:r>
              <a:rPr lang="en-US" dirty="0" err="1" smtClean="0"/>
              <a:t>cadbhuta-vikramah</a:t>
            </a:r>
            <a:endParaRPr lang="en-US" dirty="0" smtClean="0"/>
          </a:p>
          <a:p>
            <a:pPr marL="0" indent="0">
              <a:buNone/>
            </a:pPr>
            <a:r>
              <a:rPr lang="en-US" dirty="0"/>
              <a:t> </a:t>
            </a:r>
            <a:r>
              <a:rPr lang="en-US" dirty="0" smtClean="0"/>
              <a:t>                           </a:t>
            </a:r>
            <a:r>
              <a:rPr lang="en-US" dirty="0" err="1" smtClean="0"/>
              <a:t>pradyumnas</a:t>
            </a:r>
            <a:r>
              <a:rPr lang="en-US" dirty="0" smtClean="0"/>
              <a:t> </a:t>
            </a:r>
            <a:r>
              <a:rPr lang="en-US" dirty="0" err="1" smtClean="0"/>
              <a:t>carudenas</a:t>
            </a:r>
            <a:r>
              <a:rPr lang="en-US" dirty="0" smtClean="0"/>
              <a:t> </a:t>
            </a:r>
            <a:r>
              <a:rPr lang="en-US" dirty="0" err="1" smtClean="0"/>
              <a:t>ca</a:t>
            </a:r>
            <a:endParaRPr lang="en-US" dirty="0" smtClean="0"/>
          </a:p>
          <a:p>
            <a:pPr marL="0" indent="0">
              <a:buNone/>
            </a:pPr>
            <a:r>
              <a:rPr lang="en-US" dirty="0"/>
              <a:t> </a:t>
            </a:r>
            <a:r>
              <a:rPr lang="en-US" dirty="0" smtClean="0"/>
              <a:t>                           </a:t>
            </a:r>
            <a:r>
              <a:rPr lang="en-US" dirty="0" err="1" smtClean="0"/>
              <a:t>sambo</a:t>
            </a:r>
            <a:r>
              <a:rPr lang="en-US" dirty="0" smtClean="0"/>
              <a:t> </a:t>
            </a:r>
            <a:r>
              <a:rPr lang="en-US" dirty="0" err="1" smtClean="0"/>
              <a:t>jambavati-sutah</a:t>
            </a:r>
            <a:endParaRPr lang="en-US" dirty="0" smtClean="0"/>
          </a:p>
          <a:p>
            <a:pPr marL="0" indent="0">
              <a:buNone/>
            </a:pPr>
            <a:r>
              <a:rPr lang="en-US" dirty="0"/>
              <a:t> </a:t>
            </a:r>
            <a:r>
              <a:rPr lang="en-US" dirty="0" smtClean="0"/>
              <a:t>                           </a:t>
            </a:r>
            <a:r>
              <a:rPr lang="en-US" dirty="0" err="1" smtClean="0"/>
              <a:t>praharsa-vegocchasita</a:t>
            </a:r>
            <a:r>
              <a:rPr lang="en-US" dirty="0" smtClean="0"/>
              <a:t>-</a:t>
            </a:r>
          </a:p>
          <a:p>
            <a:pPr marL="0" indent="0">
              <a:buNone/>
            </a:pPr>
            <a:r>
              <a:rPr lang="en-US" dirty="0"/>
              <a:t> </a:t>
            </a:r>
            <a:r>
              <a:rPr lang="en-US" dirty="0" smtClean="0"/>
              <a:t>                           </a:t>
            </a:r>
            <a:r>
              <a:rPr lang="en-US" dirty="0" err="1" smtClean="0"/>
              <a:t>sayanasana-bhojanah</a:t>
            </a:r>
            <a:endParaRPr lang="en-US" dirty="0" smtClean="0"/>
          </a:p>
          <a:p>
            <a:pPr marL="0" indent="0">
              <a:buNone/>
            </a:pPr>
            <a:endParaRPr lang="en-US" dirty="0" smtClean="0"/>
          </a:p>
          <a:p>
            <a:pPr marL="0" indent="0">
              <a:buNone/>
            </a:pPr>
            <a:r>
              <a:rPr lang="en-US" dirty="0" smtClean="0"/>
              <a:t>“On hearing that the most dear </a:t>
            </a:r>
            <a:r>
              <a:rPr lang="en-US" dirty="0" err="1" smtClean="0"/>
              <a:t>Krsna</a:t>
            </a:r>
            <a:r>
              <a:rPr lang="en-US" dirty="0" smtClean="0"/>
              <a:t> was approaching </a:t>
            </a:r>
            <a:r>
              <a:rPr lang="en-US" dirty="0" err="1" smtClean="0"/>
              <a:t>Dvarakadhama</a:t>
            </a:r>
            <a:r>
              <a:rPr lang="en-US" dirty="0" smtClean="0"/>
              <a:t>, magnanimous </a:t>
            </a:r>
            <a:r>
              <a:rPr lang="en-US" dirty="0" err="1" smtClean="0"/>
              <a:t>Vasudeva</a:t>
            </a:r>
            <a:r>
              <a:rPr lang="en-US" dirty="0" smtClean="0"/>
              <a:t>, </a:t>
            </a:r>
            <a:r>
              <a:rPr lang="en-US" dirty="0" err="1" smtClean="0"/>
              <a:t>Akrura</a:t>
            </a:r>
            <a:r>
              <a:rPr lang="en-US" dirty="0" smtClean="0"/>
              <a:t>, </a:t>
            </a:r>
            <a:r>
              <a:rPr lang="en-US" dirty="0" err="1" smtClean="0"/>
              <a:t>Ugrasena</a:t>
            </a:r>
            <a:r>
              <a:rPr lang="en-US" dirty="0" smtClean="0"/>
              <a:t>, </a:t>
            </a:r>
            <a:r>
              <a:rPr lang="en-US" dirty="0" err="1" smtClean="0"/>
              <a:t>Balarama</a:t>
            </a:r>
            <a:r>
              <a:rPr lang="en-US" dirty="0"/>
              <a:t> </a:t>
            </a:r>
            <a:r>
              <a:rPr lang="en-US" dirty="0" smtClean="0"/>
              <a:t>(the superhumanly powerful), </a:t>
            </a:r>
            <a:r>
              <a:rPr lang="en-US" dirty="0" err="1" smtClean="0"/>
              <a:t>Pradyumna</a:t>
            </a:r>
            <a:r>
              <a:rPr lang="en-US" dirty="0" smtClean="0"/>
              <a:t>, </a:t>
            </a:r>
            <a:r>
              <a:rPr lang="en-US" dirty="0" err="1" smtClean="0"/>
              <a:t>Carudesna</a:t>
            </a:r>
            <a:r>
              <a:rPr lang="en-US" dirty="0" smtClean="0"/>
              <a:t> and Samba the son of </a:t>
            </a:r>
            <a:r>
              <a:rPr lang="en-US" dirty="0" err="1" smtClean="0"/>
              <a:t>Jambavati</a:t>
            </a:r>
            <a:r>
              <a:rPr lang="en-US" dirty="0" smtClean="0"/>
              <a:t>, all extremely happy, abandoned resting, sitting and dining.”</a:t>
            </a:r>
          </a:p>
          <a:p>
            <a:pPr marL="0" indent="0">
              <a:buNone/>
            </a:pPr>
            <a:endParaRPr lang="en-US" dirty="0"/>
          </a:p>
        </p:txBody>
      </p:sp>
    </p:spTree>
    <p:extLst>
      <p:ext uri="{BB962C8B-B14F-4D97-AF65-F5344CB8AC3E}">
        <p14:creationId xmlns:p14="http://schemas.microsoft.com/office/powerpoint/2010/main" val="335175349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 only real thing is to hear about </a:t>
            </a:r>
            <a:r>
              <a:rPr lang="en-US" dirty="0" err="1" smtClean="0"/>
              <a:t>Krsna</a:t>
            </a:r>
            <a:endParaRPr lang="en-US" dirty="0" smtClean="0"/>
          </a:p>
          <a:p>
            <a:r>
              <a:rPr lang="en-US" dirty="0" smtClean="0"/>
              <a:t>Hearing brings about the transformation in consciousness</a:t>
            </a:r>
          </a:p>
          <a:p>
            <a:r>
              <a:rPr lang="en-US" dirty="0" err="1" smtClean="0"/>
              <a:t>Parikshit</a:t>
            </a:r>
            <a:r>
              <a:rPr lang="en-US" dirty="0" smtClean="0"/>
              <a:t> </a:t>
            </a:r>
            <a:r>
              <a:rPr lang="en-US" dirty="0" err="1" smtClean="0"/>
              <a:t>Maharaj</a:t>
            </a:r>
            <a:r>
              <a:rPr lang="en-US" dirty="0" smtClean="0"/>
              <a:t> – perfection by hearing</a:t>
            </a:r>
          </a:p>
          <a:p>
            <a:r>
              <a:rPr lang="en-US" dirty="0"/>
              <a:t>F</a:t>
            </a:r>
            <a:r>
              <a:rPr lang="en-US" dirty="0" smtClean="0"/>
              <a:t>aithful hearing, recalling to memory and application – gradual detachment from illusory position and attachment to spiritual instructions</a:t>
            </a:r>
            <a:endParaRPr lang="en-US" dirty="0"/>
          </a:p>
        </p:txBody>
      </p:sp>
    </p:spTree>
    <p:extLst>
      <p:ext uri="{BB962C8B-B14F-4D97-AF65-F5344CB8AC3E}">
        <p14:creationId xmlns:p14="http://schemas.microsoft.com/office/powerpoint/2010/main" val="186447651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endParaRPr lang="en-US" dirty="0" smtClean="0"/>
          </a:p>
          <a:p>
            <a:pPr marL="0" indent="0">
              <a:buNone/>
            </a:pPr>
            <a:endParaRPr lang="en-US" dirty="0"/>
          </a:p>
          <a:p>
            <a:pPr marL="0" indent="0">
              <a:buNone/>
            </a:pPr>
            <a:endParaRPr lang="en-US" dirty="0" smtClean="0"/>
          </a:p>
          <a:p>
            <a:pPr marL="0" indent="0">
              <a:buNone/>
            </a:pPr>
            <a:r>
              <a:rPr lang="en-US" dirty="0"/>
              <a:t> </a:t>
            </a:r>
            <a:r>
              <a:rPr lang="en-US" dirty="0" smtClean="0"/>
              <a:t>       GREAT PERSONALITIES IN KRSNA LILA</a:t>
            </a:r>
          </a:p>
        </p:txBody>
      </p:sp>
    </p:spTree>
    <p:extLst>
      <p:ext uri="{BB962C8B-B14F-4D97-AF65-F5344CB8AC3E}">
        <p14:creationId xmlns:p14="http://schemas.microsoft.com/office/powerpoint/2010/main" val="16086365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772400" cy="868362"/>
          </a:xfrm>
        </p:spPr>
        <p:txBody>
          <a:bodyPr/>
          <a:lstStyle/>
          <a:p>
            <a:r>
              <a:rPr lang="en-US" dirty="0" err="1" smtClean="0"/>
              <a:t>Vasudeva</a:t>
            </a:r>
            <a:endParaRPr lang="en-US" dirty="0"/>
          </a:p>
        </p:txBody>
      </p:sp>
      <p:sp>
        <p:nvSpPr>
          <p:cNvPr id="3" name="Content Placeholder 2"/>
          <p:cNvSpPr>
            <a:spLocks noGrp="1"/>
          </p:cNvSpPr>
          <p:nvPr>
            <p:ph idx="1"/>
          </p:nvPr>
        </p:nvSpPr>
        <p:spPr/>
        <p:txBody>
          <a:bodyPr>
            <a:normAutofit/>
          </a:bodyPr>
          <a:lstStyle/>
          <a:p>
            <a:r>
              <a:rPr lang="en-US" dirty="0" smtClean="0"/>
              <a:t>Son of King </a:t>
            </a:r>
            <a:r>
              <a:rPr lang="en-US" dirty="0" err="1" smtClean="0"/>
              <a:t>Surasena</a:t>
            </a:r>
            <a:r>
              <a:rPr lang="en-US" dirty="0" smtClean="0"/>
              <a:t>, husband of </a:t>
            </a:r>
            <a:r>
              <a:rPr lang="en-US" dirty="0" err="1" smtClean="0"/>
              <a:t>Devaki</a:t>
            </a:r>
            <a:r>
              <a:rPr lang="en-US" dirty="0" smtClean="0"/>
              <a:t> and father of Lord Sri </a:t>
            </a:r>
            <a:r>
              <a:rPr lang="en-US" dirty="0" err="1" smtClean="0"/>
              <a:t>Krsna</a:t>
            </a:r>
            <a:endParaRPr lang="en-US" dirty="0" smtClean="0"/>
          </a:p>
          <a:p>
            <a:r>
              <a:rPr lang="en-US" dirty="0" smtClean="0"/>
              <a:t>Brother of </a:t>
            </a:r>
            <a:r>
              <a:rPr lang="en-US" dirty="0" err="1" smtClean="0"/>
              <a:t>Kunti</a:t>
            </a:r>
            <a:r>
              <a:rPr lang="en-US" dirty="0" smtClean="0"/>
              <a:t> and father of </a:t>
            </a:r>
            <a:r>
              <a:rPr lang="en-US" dirty="0" err="1" smtClean="0"/>
              <a:t>Subhadra</a:t>
            </a:r>
            <a:endParaRPr lang="en-US" dirty="0" smtClean="0"/>
          </a:p>
          <a:p>
            <a:r>
              <a:rPr lang="en-US" dirty="0" smtClean="0"/>
              <a:t>Appointed minister of </a:t>
            </a:r>
            <a:r>
              <a:rPr lang="en-US" dirty="0" err="1" smtClean="0"/>
              <a:t>Ugrasena</a:t>
            </a:r>
            <a:r>
              <a:rPr lang="en-US" dirty="0" smtClean="0"/>
              <a:t> and later on married </a:t>
            </a:r>
            <a:r>
              <a:rPr lang="en-US" dirty="0" err="1" smtClean="0"/>
              <a:t>Devaki</a:t>
            </a:r>
            <a:endParaRPr lang="en-US" dirty="0" smtClean="0"/>
          </a:p>
          <a:p>
            <a:r>
              <a:rPr lang="en-US" dirty="0" smtClean="0"/>
              <a:t>Took active part in the purificatory process of the </a:t>
            </a:r>
            <a:r>
              <a:rPr lang="en-US" dirty="0" err="1" smtClean="0"/>
              <a:t>Pandavas</a:t>
            </a:r>
            <a:endParaRPr lang="en-US" dirty="0" smtClean="0"/>
          </a:p>
          <a:p>
            <a:r>
              <a:rPr lang="en-US" dirty="0" smtClean="0"/>
              <a:t>Transferred  </a:t>
            </a:r>
            <a:r>
              <a:rPr lang="en-US" dirty="0" err="1" smtClean="0"/>
              <a:t>Krsna</a:t>
            </a:r>
            <a:r>
              <a:rPr lang="en-US" dirty="0" smtClean="0"/>
              <a:t> to the house of Nanda </a:t>
            </a:r>
            <a:r>
              <a:rPr lang="en-US" dirty="0" err="1" smtClean="0"/>
              <a:t>Maharaj</a:t>
            </a:r>
            <a:r>
              <a:rPr lang="en-US" dirty="0" smtClean="0"/>
              <a:t/>
            </a:r>
            <a:br>
              <a:rPr lang="en-US" dirty="0" smtClean="0"/>
            </a:br>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91400" y="0"/>
            <a:ext cx="1752600" cy="1752600"/>
          </a:xfrm>
          <a:prstGeom prst="rect">
            <a:avLst/>
          </a:prstGeom>
        </p:spPr>
      </p:pic>
    </p:spTree>
    <p:extLst>
      <p:ext uri="{BB962C8B-B14F-4D97-AF65-F5344CB8AC3E}">
        <p14:creationId xmlns:p14="http://schemas.microsoft.com/office/powerpoint/2010/main" val="38988939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Akrura</a:t>
            </a:r>
            <a:endParaRPr lang="en-US" dirty="0"/>
          </a:p>
        </p:txBody>
      </p:sp>
      <p:sp>
        <p:nvSpPr>
          <p:cNvPr id="3" name="Content Placeholder 2"/>
          <p:cNvSpPr>
            <a:spLocks noGrp="1"/>
          </p:cNvSpPr>
          <p:nvPr>
            <p:ph idx="1"/>
          </p:nvPr>
        </p:nvSpPr>
        <p:spPr/>
        <p:txBody>
          <a:bodyPr/>
          <a:lstStyle/>
          <a:p>
            <a:endParaRPr lang="en-US" dirty="0" smtClean="0"/>
          </a:p>
          <a:p>
            <a:r>
              <a:rPr lang="en-US" dirty="0" smtClean="0"/>
              <a:t>Commander-in-chief of the </a:t>
            </a:r>
            <a:r>
              <a:rPr lang="en-US" dirty="0" err="1" smtClean="0"/>
              <a:t>Vrsni</a:t>
            </a:r>
            <a:r>
              <a:rPr lang="en-US" dirty="0" smtClean="0"/>
              <a:t> dynasty</a:t>
            </a:r>
          </a:p>
          <a:p>
            <a:r>
              <a:rPr lang="en-US" dirty="0" smtClean="0"/>
              <a:t>Attained success in devotional service to the Lord by one single process of offering prayers</a:t>
            </a:r>
          </a:p>
          <a:p>
            <a:r>
              <a:rPr lang="en-US" dirty="0" smtClean="0"/>
              <a:t>Supported </a:t>
            </a:r>
            <a:r>
              <a:rPr lang="en-US" dirty="0" err="1" smtClean="0"/>
              <a:t>Arjuna</a:t>
            </a:r>
            <a:r>
              <a:rPr lang="en-US" dirty="0" smtClean="0"/>
              <a:t> when </a:t>
            </a:r>
            <a:r>
              <a:rPr lang="en-US" dirty="0" err="1" smtClean="0"/>
              <a:t>Arjuna</a:t>
            </a:r>
            <a:r>
              <a:rPr lang="en-US" dirty="0" smtClean="0"/>
              <a:t> took </a:t>
            </a:r>
            <a:r>
              <a:rPr lang="en-US" dirty="0" err="1" smtClean="0"/>
              <a:t>Subhadra</a:t>
            </a:r>
            <a:r>
              <a:rPr lang="en-US" dirty="0" smtClean="0"/>
              <a:t> forcibly away by the will of </a:t>
            </a:r>
            <a:r>
              <a:rPr lang="en-US" dirty="0" err="1" smtClean="0"/>
              <a:t>Krsna</a:t>
            </a:r>
            <a:endParaRPr lang="en-US" dirty="0" smtClean="0"/>
          </a:p>
          <a:p>
            <a:r>
              <a:rPr lang="en-US" dirty="0" smtClean="0"/>
              <a:t>Present when </a:t>
            </a:r>
            <a:r>
              <a:rPr lang="en-US" dirty="0" err="1" smtClean="0"/>
              <a:t>Abhimanyu</a:t>
            </a:r>
            <a:r>
              <a:rPr lang="en-US" dirty="0" smtClean="0"/>
              <a:t> was married to </a:t>
            </a:r>
            <a:r>
              <a:rPr lang="en-US" dirty="0" err="1" smtClean="0"/>
              <a:t>Uttara</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39000" y="76200"/>
            <a:ext cx="1905000" cy="2127380"/>
          </a:xfrm>
          <a:prstGeom prst="rect">
            <a:avLst/>
          </a:prstGeom>
        </p:spPr>
      </p:pic>
    </p:spTree>
    <p:extLst>
      <p:ext uri="{BB962C8B-B14F-4D97-AF65-F5344CB8AC3E}">
        <p14:creationId xmlns:p14="http://schemas.microsoft.com/office/powerpoint/2010/main" val="28215029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SB 1.11.11-12</a:t>
            </a:r>
            <a:endParaRPr lang="en-US" dirty="0"/>
          </a:p>
        </p:txBody>
      </p:sp>
      <p:sp>
        <p:nvSpPr>
          <p:cNvPr id="3" name="Content Placeholder 2"/>
          <p:cNvSpPr>
            <a:spLocks noGrp="1"/>
          </p:cNvSpPr>
          <p:nvPr>
            <p:ph idx="1"/>
          </p:nvPr>
        </p:nvSpPr>
        <p:spPr/>
        <p:txBody>
          <a:bodyPr/>
          <a:lstStyle/>
          <a:p>
            <a:pPr marL="0" indent="0">
              <a:buNone/>
            </a:pPr>
            <a:endParaRPr lang="en-US" dirty="0" smtClean="0"/>
          </a:p>
          <a:p>
            <a:pPr marL="0" indent="0">
              <a:buNone/>
            </a:pPr>
            <a:endParaRPr lang="en-US" dirty="0"/>
          </a:p>
          <a:p>
            <a:pPr marL="0" indent="0">
              <a:buNone/>
            </a:pPr>
            <a:r>
              <a:rPr lang="en-US" dirty="0" err="1" smtClean="0"/>
              <a:t>Dvaraka</a:t>
            </a:r>
            <a:r>
              <a:rPr lang="en-US" dirty="0" smtClean="0"/>
              <a:t> city designed to develop finer qualities</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00199" y="3124199"/>
            <a:ext cx="6098193" cy="3429001"/>
          </a:xfrm>
          <a:prstGeom prst="rect">
            <a:avLst/>
          </a:prstGeom>
        </p:spPr>
      </p:pic>
    </p:spTree>
    <p:extLst>
      <p:ext uri="{BB962C8B-B14F-4D97-AF65-F5344CB8AC3E}">
        <p14:creationId xmlns:p14="http://schemas.microsoft.com/office/powerpoint/2010/main" val="6782212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Ugrasena</a:t>
            </a:r>
            <a:endParaRPr lang="en-US" dirty="0"/>
          </a:p>
        </p:txBody>
      </p:sp>
      <p:sp>
        <p:nvSpPr>
          <p:cNvPr id="3" name="Content Placeholder 2"/>
          <p:cNvSpPr>
            <a:spLocks noGrp="1"/>
          </p:cNvSpPr>
          <p:nvPr>
            <p:ph idx="1"/>
          </p:nvPr>
        </p:nvSpPr>
        <p:spPr/>
        <p:txBody>
          <a:bodyPr/>
          <a:lstStyle/>
          <a:p>
            <a:r>
              <a:rPr lang="en-US" dirty="0" smtClean="0"/>
              <a:t>Grandfather of Lord </a:t>
            </a:r>
            <a:r>
              <a:rPr lang="en-US" dirty="0" err="1" smtClean="0"/>
              <a:t>Krsna</a:t>
            </a:r>
            <a:endParaRPr lang="en-US" dirty="0" smtClean="0"/>
          </a:p>
          <a:p>
            <a:r>
              <a:rPr lang="en-US" dirty="0" smtClean="0"/>
              <a:t>Fought against </a:t>
            </a:r>
            <a:r>
              <a:rPr lang="en-US" dirty="0" err="1" smtClean="0"/>
              <a:t>Salva</a:t>
            </a:r>
            <a:r>
              <a:rPr lang="en-US" dirty="0" smtClean="0"/>
              <a:t> and repulsed the enemy</a:t>
            </a:r>
          </a:p>
          <a:p>
            <a:r>
              <a:rPr lang="en-US" dirty="0" smtClean="0"/>
              <a:t>Heard from </a:t>
            </a:r>
            <a:r>
              <a:rPr lang="en-US" dirty="0" err="1" smtClean="0"/>
              <a:t>Narada</a:t>
            </a:r>
            <a:r>
              <a:rPr lang="en-US" dirty="0" smtClean="0"/>
              <a:t> Muni about the divinity of Lord </a:t>
            </a:r>
            <a:r>
              <a:rPr lang="en-US" dirty="0" err="1" smtClean="0"/>
              <a:t>Krsna</a:t>
            </a:r>
            <a:endParaRPr lang="en-US" dirty="0" smtClean="0"/>
          </a:p>
          <a:p>
            <a:r>
              <a:rPr lang="en-US" dirty="0" err="1" smtClean="0"/>
              <a:t>Ugrasena</a:t>
            </a:r>
            <a:r>
              <a:rPr lang="en-US" dirty="0" smtClean="0"/>
              <a:t> was entrusted with the iron lump produced from the womb of Samba</a:t>
            </a:r>
          </a:p>
          <a:p>
            <a:endParaRPr lang="en-US" dirty="0"/>
          </a:p>
        </p:txBody>
      </p:sp>
    </p:spTree>
    <p:extLst>
      <p:ext uri="{BB962C8B-B14F-4D97-AF65-F5344CB8AC3E}">
        <p14:creationId xmlns:p14="http://schemas.microsoft.com/office/powerpoint/2010/main" val="7032939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Baladeva</a:t>
            </a:r>
            <a:endParaRPr lang="en-US" dirty="0"/>
          </a:p>
        </p:txBody>
      </p:sp>
      <p:sp>
        <p:nvSpPr>
          <p:cNvPr id="3" name="Content Placeholder 2"/>
          <p:cNvSpPr>
            <a:spLocks noGrp="1"/>
          </p:cNvSpPr>
          <p:nvPr>
            <p:ph idx="1"/>
          </p:nvPr>
        </p:nvSpPr>
        <p:spPr/>
        <p:txBody>
          <a:bodyPr/>
          <a:lstStyle/>
          <a:p>
            <a:r>
              <a:rPr lang="en-US" dirty="0" smtClean="0"/>
              <a:t>Divine son of </a:t>
            </a:r>
            <a:r>
              <a:rPr lang="en-US" dirty="0" err="1" smtClean="0"/>
              <a:t>Vasudeva</a:t>
            </a:r>
            <a:r>
              <a:rPr lang="en-US" dirty="0" smtClean="0"/>
              <a:t> and </a:t>
            </a:r>
            <a:r>
              <a:rPr lang="en-US" dirty="0" err="1" smtClean="0"/>
              <a:t>Rohini</a:t>
            </a:r>
            <a:endParaRPr lang="en-US" dirty="0" smtClean="0"/>
          </a:p>
          <a:p>
            <a:r>
              <a:rPr lang="en-US" dirty="0" smtClean="0"/>
              <a:t>Plenary manifestation of the Supreme Lord</a:t>
            </a:r>
          </a:p>
          <a:p>
            <a:r>
              <a:rPr lang="en-US" dirty="0" smtClean="0"/>
              <a:t>As powerful as Lord </a:t>
            </a:r>
            <a:r>
              <a:rPr lang="en-US" dirty="0" err="1" smtClean="0"/>
              <a:t>Krsna</a:t>
            </a:r>
            <a:r>
              <a:rPr lang="en-US" dirty="0" smtClean="0"/>
              <a:t>, and can bestow spiritual power to the devotees (</a:t>
            </a:r>
            <a:r>
              <a:rPr lang="en-US" dirty="0" err="1" smtClean="0"/>
              <a:t>Baladeva</a:t>
            </a:r>
            <a:r>
              <a:rPr lang="en-US" dirty="0" smtClean="0"/>
              <a:t>)</a:t>
            </a:r>
          </a:p>
          <a:p>
            <a:r>
              <a:rPr lang="en-US" dirty="0" smtClean="0"/>
              <a:t>No can know the Supreme Lord without being favored by </a:t>
            </a:r>
            <a:r>
              <a:rPr lang="en-US" dirty="0" err="1" smtClean="0"/>
              <a:t>Baladeva</a:t>
            </a:r>
            <a:endParaRPr lang="en-US" dirty="0" smtClean="0"/>
          </a:p>
          <a:p>
            <a:pPr marL="0" indent="0">
              <a:buNone/>
            </a:pPr>
            <a:endParaRPr lang="en-US" dirty="0" smtClean="0"/>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00600" y="4648200"/>
            <a:ext cx="3810000" cy="1840124"/>
          </a:xfrm>
          <a:prstGeom prst="rect">
            <a:avLst/>
          </a:prstGeom>
        </p:spPr>
      </p:pic>
    </p:spTree>
    <p:extLst>
      <p:ext uri="{BB962C8B-B14F-4D97-AF65-F5344CB8AC3E}">
        <p14:creationId xmlns:p14="http://schemas.microsoft.com/office/powerpoint/2010/main" val="4892545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Pradyumna</a:t>
            </a:r>
            <a:endParaRPr lang="en-US" dirty="0"/>
          </a:p>
        </p:txBody>
      </p:sp>
      <p:sp>
        <p:nvSpPr>
          <p:cNvPr id="3" name="Content Placeholder 2"/>
          <p:cNvSpPr>
            <a:spLocks noGrp="1"/>
          </p:cNvSpPr>
          <p:nvPr>
            <p:ph idx="1"/>
          </p:nvPr>
        </p:nvSpPr>
        <p:spPr/>
        <p:txBody>
          <a:bodyPr/>
          <a:lstStyle/>
          <a:p>
            <a:r>
              <a:rPr lang="en-US" dirty="0" smtClean="0"/>
              <a:t>Incarnation of Kama-deva</a:t>
            </a:r>
          </a:p>
          <a:p>
            <a:r>
              <a:rPr lang="en-US" dirty="0" smtClean="0"/>
              <a:t>Son of Lord </a:t>
            </a:r>
            <a:r>
              <a:rPr lang="en-US" dirty="0" err="1" smtClean="0"/>
              <a:t>Krsna</a:t>
            </a:r>
            <a:r>
              <a:rPr lang="en-US" dirty="0" smtClean="0"/>
              <a:t> and </a:t>
            </a:r>
            <a:r>
              <a:rPr lang="en-US" dirty="0" err="1" smtClean="0"/>
              <a:t>Srimati</a:t>
            </a:r>
            <a:r>
              <a:rPr lang="en-US" dirty="0" smtClean="0"/>
              <a:t> </a:t>
            </a:r>
            <a:r>
              <a:rPr lang="en-US" dirty="0" err="1" smtClean="0"/>
              <a:t>Rukmini</a:t>
            </a:r>
            <a:endParaRPr lang="en-US" dirty="0" smtClean="0"/>
          </a:p>
          <a:p>
            <a:r>
              <a:rPr lang="en-US" dirty="0" smtClean="0"/>
              <a:t>Defeated </a:t>
            </a:r>
            <a:r>
              <a:rPr lang="en-US" dirty="0" err="1" smtClean="0"/>
              <a:t>Salva</a:t>
            </a:r>
            <a:endParaRPr lang="en-US" dirty="0" smtClean="0"/>
          </a:p>
          <a:p>
            <a:r>
              <a:rPr lang="en-US" dirty="0" smtClean="0"/>
              <a:t>One of the four plenary expansions of Lord </a:t>
            </a:r>
            <a:r>
              <a:rPr lang="en-US" dirty="0" err="1" smtClean="0"/>
              <a:t>Krsna</a:t>
            </a:r>
            <a:endParaRPr lang="en-US" dirty="0" smtClean="0"/>
          </a:p>
          <a:p>
            <a:r>
              <a:rPr lang="en-US" dirty="0" smtClean="0"/>
              <a:t>He inquired from his father about the glories of the </a:t>
            </a:r>
            <a:r>
              <a:rPr lang="en-US" dirty="0" err="1" smtClean="0"/>
              <a:t>brahmana</a:t>
            </a:r>
            <a:endParaRPr lang="en-US" dirty="0" smtClean="0"/>
          </a:p>
          <a:p>
            <a:pPr marL="0" indent="0">
              <a:buNone/>
            </a:pP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91400" y="0"/>
            <a:ext cx="1752600" cy="2453481"/>
          </a:xfrm>
          <a:prstGeom prst="rect">
            <a:avLst/>
          </a:prstGeom>
        </p:spPr>
      </p:pic>
    </p:spTree>
    <p:extLst>
      <p:ext uri="{BB962C8B-B14F-4D97-AF65-F5344CB8AC3E}">
        <p14:creationId xmlns:p14="http://schemas.microsoft.com/office/powerpoint/2010/main" val="290927187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Carudesna</a:t>
            </a:r>
            <a:endParaRPr lang="en-US" dirty="0"/>
          </a:p>
        </p:txBody>
      </p:sp>
      <p:sp>
        <p:nvSpPr>
          <p:cNvPr id="3" name="Content Placeholder 2"/>
          <p:cNvSpPr>
            <a:spLocks noGrp="1"/>
          </p:cNvSpPr>
          <p:nvPr>
            <p:ph idx="1"/>
          </p:nvPr>
        </p:nvSpPr>
        <p:spPr/>
        <p:txBody>
          <a:bodyPr/>
          <a:lstStyle/>
          <a:p>
            <a:r>
              <a:rPr lang="en-US" dirty="0" smtClean="0"/>
              <a:t>Another son of Lord </a:t>
            </a:r>
            <a:r>
              <a:rPr lang="en-US" dirty="0" err="1" smtClean="0"/>
              <a:t>Krsna</a:t>
            </a:r>
            <a:r>
              <a:rPr lang="en-US" dirty="0" smtClean="0"/>
              <a:t> and </a:t>
            </a:r>
            <a:r>
              <a:rPr lang="en-US" dirty="0" err="1" smtClean="0"/>
              <a:t>Srimati</a:t>
            </a:r>
            <a:r>
              <a:rPr lang="en-US" dirty="0" smtClean="0"/>
              <a:t> </a:t>
            </a:r>
            <a:r>
              <a:rPr lang="en-US" dirty="0" err="1" smtClean="0"/>
              <a:t>Rukmini</a:t>
            </a:r>
            <a:endParaRPr lang="en-US" dirty="0" smtClean="0"/>
          </a:p>
          <a:p>
            <a:r>
              <a:rPr lang="en-US" dirty="0" smtClean="0"/>
              <a:t>Present during the </a:t>
            </a:r>
            <a:r>
              <a:rPr lang="en-US" dirty="0" err="1" smtClean="0"/>
              <a:t>svayamvara</a:t>
            </a:r>
            <a:r>
              <a:rPr lang="en-US" dirty="0" smtClean="0"/>
              <a:t> ceremony of </a:t>
            </a:r>
            <a:r>
              <a:rPr lang="en-US" dirty="0" err="1" smtClean="0"/>
              <a:t>Draupadi</a:t>
            </a:r>
            <a:endParaRPr lang="en-US" dirty="0" smtClean="0"/>
          </a:p>
          <a:p>
            <a:r>
              <a:rPr lang="en-US" dirty="0" smtClean="0"/>
              <a:t>Great warrior like his father and brothers</a:t>
            </a:r>
            <a:endParaRPr lang="en-US" dirty="0"/>
          </a:p>
        </p:txBody>
      </p:sp>
    </p:spTree>
    <p:extLst>
      <p:ext uri="{BB962C8B-B14F-4D97-AF65-F5344CB8AC3E}">
        <p14:creationId xmlns:p14="http://schemas.microsoft.com/office/powerpoint/2010/main" val="422407381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Samba</a:t>
            </a:r>
            <a:endParaRPr lang="en-US" dirty="0"/>
          </a:p>
        </p:txBody>
      </p:sp>
      <p:sp>
        <p:nvSpPr>
          <p:cNvPr id="3" name="Content Placeholder 2"/>
          <p:cNvSpPr>
            <a:spLocks noGrp="1"/>
          </p:cNvSpPr>
          <p:nvPr>
            <p:ph idx="1"/>
          </p:nvPr>
        </p:nvSpPr>
        <p:spPr/>
        <p:txBody>
          <a:bodyPr/>
          <a:lstStyle/>
          <a:p>
            <a:r>
              <a:rPr lang="en-US" dirty="0" smtClean="0"/>
              <a:t>Son of Lord </a:t>
            </a:r>
            <a:r>
              <a:rPr lang="en-US" dirty="0" err="1" smtClean="0"/>
              <a:t>Krsna</a:t>
            </a:r>
            <a:r>
              <a:rPr lang="en-US" dirty="0" smtClean="0"/>
              <a:t> by His wife </a:t>
            </a:r>
            <a:r>
              <a:rPr lang="en-US" dirty="0" err="1" smtClean="0"/>
              <a:t>Jambavati</a:t>
            </a:r>
            <a:endParaRPr lang="en-US" dirty="0" smtClean="0"/>
          </a:p>
          <a:p>
            <a:r>
              <a:rPr lang="en-US" dirty="0" smtClean="0"/>
              <a:t>Learnt the military art of throwing arrows from </a:t>
            </a:r>
            <a:r>
              <a:rPr lang="en-US" dirty="0" err="1" smtClean="0"/>
              <a:t>Arjuna</a:t>
            </a:r>
            <a:endParaRPr lang="en-US" dirty="0" smtClean="0"/>
          </a:p>
          <a:p>
            <a:r>
              <a:rPr lang="en-US" dirty="0" smtClean="0"/>
              <a:t>Present during </a:t>
            </a:r>
            <a:r>
              <a:rPr lang="en-US" dirty="0" err="1" smtClean="0"/>
              <a:t>Asvamedha</a:t>
            </a:r>
            <a:r>
              <a:rPr lang="en-US" dirty="0" smtClean="0"/>
              <a:t> </a:t>
            </a:r>
            <a:r>
              <a:rPr lang="en-US" dirty="0" err="1" smtClean="0"/>
              <a:t>Yajna</a:t>
            </a:r>
            <a:r>
              <a:rPr lang="en-US" dirty="0" smtClean="0"/>
              <a:t> performed by </a:t>
            </a:r>
            <a:r>
              <a:rPr lang="en-US" dirty="0" err="1" smtClean="0"/>
              <a:t>Yudhistira</a:t>
            </a:r>
            <a:endParaRPr lang="en-US" dirty="0" smtClean="0"/>
          </a:p>
          <a:p>
            <a:r>
              <a:rPr lang="en-US" dirty="0" smtClean="0"/>
              <a:t>Delivered a large lump of iron which was the cause of destruction of </a:t>
            </a:r>
            <a:r>
              <a:rPr lang="en-US" dirty="0" err="1" smtClean="0"/>
              <a:t>Yadu</a:t>
            </a:r>
            <a:r>
              <a:rPr lang="en-US" dirty="0" smtClean="0"/>
              <a:t> dynasty</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943600" y="4191000"/>
            <a:ext cx="2209800" cy="2485533"/>
          </a:xfrm>
          <a:prstGeom prst="rect">
            <a:avLst/>
          </a:prstGeom>
        </p:spPr>
      </p:pic>
    </p:spTree>
    <p:extLst>
      <p:ext uri="{BB962C8B-B14F-4D97-AF65-F5344CB8AC3E}">
        <p14:creationId xmlns:p14="http://schemas.microsoft.com/office/powerpoint/2010/main" val="373469559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1.11.18-20</a:t>
            </a:r>
            <a:endParaRPr lang="en-US" dirty="0"/>
          </a:p>
        </p:txBody>
      </p:sp>
      <p:sp>
        <p:nvSpPr>
          <p:cNvPr id="3" name="Content Placeholder 2"/>
          <p:cNvSpPr>
            <a:spLocks noGrp="1"/>
          </p:cNvSpPr>
          <p:nvPr>
            <p:ph idx="1"/>
          </p:nvPr>
        </p:nvSpPr>
        <p:spPr/>
        <p:txBody>
          <a:bodyPr/>
          <a:lstStyle/>
          <a:p>
            <a:pPr marL="0" indent="0">
              <a:buNone/>
            </a:pPr>
            <a:endParaRPr lang="en-US" dirty="0" smtClean="0"/>
          </a:p>
          <a:p>
            <a:pPr marL="0" indent="0">
              <a:buNone/>
            </a:pPr>
            <a:endParaRPr lang="en-US" dirty="0"/>
          </a:p>
          <a:p>
            <a:pPr marL="0" indent="0">
              <a:buNone/>
            </a:pPr>
            <a:endParaRPr lang="en-US" dirty="0" smtClean="0"/>
          </a:p>
          <a:p>
            <a:pPr marL="0" indent="0">
              <a:buNone/>
            </a:pPr>
            <a:r>
              <a:rPr lang="en-US" dirty="0" smtClean="0"/>
              <a:t>                    Welcoming the Lord</a:t>
            </a:r>
            <a:endParaRPr lang="en-US" dirty="0"/>
          </a:p>
        </p:txBody>
      </p:sp>
    </p:spTree>
    <p:extLst>
      <p:ext uri="{BB962C8B-B14F-4D97-AF65-F5344CB8AC3E}">
        <p14:creationId xmlns:p14="http://schemas.microsoft.com/office/powerpoint/2010/main" val="344909785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1.11.18</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                    </a:t>
            </a:r>
            <a:r>
              <a:rPr lang="en-US" dirty="0" err="1" smtClean="0"/>
              <a:t>varanendram</a:t>
            </a:r>
            <a:r>
              <a:rPr lang="en-US" dirty="0" smtClean="0"/>
              <a:t> </a:t>
            </a:r>
            <a:r>
              <a:rPr lang="en-US" dirty="0" err="1" smtClean="0"/>
              <a:t>puraskrtya</a:t>
            </a:r>
            <a:endParaRPr lang="en-US" dirty="0" smtClean="0"/>
          </a:p>
          <a:p>
            <a:pPr marL="0" indent="0">
              <a:buNone/>
            </a:pPr>
            <a:r>
              <a:rPr lang="en-US" dirty="0" smtClean="0"/>
              <a:t>                    </a:t>
            </a:r>
            <a:r>
              <a:rPr lang="en-US" dirty="0" err="1" smtClean="0"/>
              <a:t>brahmanaih</a:t>
            </a:r>
            <a:r>
              <a:rPr lang="en-US" dirty="0" smtClean="0"/>
              <a:t> </a:t>
            </a:r>
            <a:r>
              <a:rPr lang="en-US" dirty="0" err="1" smtClean="0"/>
              <a:t>sasumangalaih</a:t>
            </a:r>
            <a:endParaRPr lang="en-US" dirty="0" smtClean="0"/>
          </a:p>
          <a:p>
            <a:pPr marL="0" indent="0">
              <a:buNone/>
            </a:pPr>
            <a:r>
              <a:rPr lang="en-US" dirty="0"/>
              <a:t> </a:t>
            </a:r>
            <a:r>
              <a:rPr lang="en-US" dirty="0" smtClean="0"/>
              <a:t>                   </a:t>
            </a:r>
            <a:r>
              <a:rPr lang="en-US" dirty="0" err="1" smtClean="0"/>
              <a:t>sankha-turya-ninadena</a:t>
            </a:r>
            <a:endParaRPr lang="en-US" dirty="0" smtClean="0"/>
          </a:p>
          <a:p>
            <a:pPr marL="0" indent="0">
              <a:buNone/>
            </a:pPr>
            <a:r>
              <a:rPr lang="en-US" dirty="0"/>
              <a:t> </a:t>
            </a:r>
            <a:r>
              <a:rPr lang="en-US" dirty="0" smtClean="0"/>
              <a:t>                   brahma-</a:t>
            </a:r>
            <a:r>
              <a:rPr lang="en-US" dirty="0" err="1" smtClean="0"/>
              <a:t>ghosena</a:t>
            </a:r>
            <a:r>
              <a:rPr lang="en-US" dirty="0"/>
              <a:t> </a:t>
            </a:r>
            <a:r>
              <a:rPr lang="en-US" dirty="0" err="1" smtClean="0"/>
              <a:t>cadrtah</a:t>
            </a:r>
            <a:endParaRPr lang="en-US" dirty="0" smtClean="0"/>
          </a:p>
          <a:p>
            <a:pPr marL="0" indent="0">
              <a:buNone/>
            </a:pPr>
            <a:r>
              <a:rPr lang="en-US" dirty="0"/>
              <a:t> </a:t>
            </a:r>
            <a:r>
              <a:rPr lang="en-US" dirty="0" smtClean="0"/>
              <a:t>                   </a:t>
            </a:r>
            <a:r>
              <a:rPr lang="en-US" dirty="0" err="1" smtClean="0"/>
              <a:t>pratyujjagmu</a:t>
            </a:r>
            <a:r>
              <a:rPr lang="en-US" dirty="0" smtClean="0"/>
              <a:t> </a:t>
            </a:r>
            <a:r>
              <a:rPr lang="en-US" dirty="0" err="1" smtClean="0"/>
              <a:t>rathair</a:t>
            </a:r>
            <a:r>
              <a:rPr lang="en-US" dirty="0" smtClean="0"/>
              <a:t> </a:t>
            </a:r>
            <a:r>
              <a:rPr lang="en-US" dirty="0" err="1" smtClean="0"/>
              <a:t>hrstah</a:t>
            </a:r>
            <a:endParaRPr lang="en-US" dirty="0" smtClean="0"/>
          </a:p>
          <a:p>
            <a:pPr marL="0" indent="0">
              <a:buNone/>
            </a:pPr>
            <a:r>
              <a:rPr lang="en-US" dirty="0"/>
              <a:t> </a:t>
            </a:r>
            <a:r>
              <a:rPr lang="en-US" dirty="0" smtClean="0"/>
              <a:t>                   </a:t>
            </a:r>
            <a:r>
              <a:rPr lang="en-US" dirty="0" err="1" smtClean="0"/>
              <a:t>pranayagata-sadhvasah</a:t>
            </a:r>
            <a:endParaRPr lang="en-US" dirty="0" smtClean="0"/>
          </a:p>
          <a:p>
            <a:pPr marL="0" indent="0">
              <a:buNone/>
            </a:pPr>
            <a:endParaRPr lang="en-US" dirty="0"/>
          </a:p>
          <a:p>
            <a:pPr marL="0" indent="0">
              <a:buNone/>
            </a:pPr>
            <a:r>
              <a:rPr lang="en-US" dirty="0" smtClean="0"/>
              <a:t>“They hastened towards the Lord on chariots with </a:t>
            </a:r>
            <a:r>
              <a:rPr lang="en-US" dirty="0" err="1" smtClean="0"/>
              <a:t>brahmanas</a:t>
            </a:r>
            <a:r>
              <a:rPr lang="en-US" dirty="0" smtClean="0"/>
              <a:t> bearing flowers. Before them were elephants, emblems of good fortune. Conch shells and bugles were sounded, and Vedic hymns were chanted. Thus they offered their respects, which were saturated with affection.”</a:t>
            </a:r>
            <a:endParaRPr lang="en-US" dirty="0"/>
          </a:p>
        </p:txBody>
      </p:sp>
    </p:spTree>
    <p:extLst>
      <p:ext uri="{BB962C8B-B14F-4D97-AF65-F5344CB8AC3E}">
        <p14:creationId xmlns:p14="http://schemas.microsoft.com/office/powerpoint/2010/main" val="370770791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 Vedic view of receiving a great personality creates an atmosphere of respect, which is saturated with affection and veneration for the person received.</a:t>
            </a:r>
          </a:p>
          <a:p>
            <a:r>
              <a:rPr lang="en-US" dirty="0" smtClean="0"/>
              <a:t>Auspicious atmosphere of such a reception depends on the paraphernalia mentioned here</a:t>
            </a:r>
          </a:p>
          <a:p>
            <a:r>
              <a:rPr lang="en-US" dirty="0" smtClean="0"/>
              <a:t>Main ingredient : Genuine affection, love and respect</a:t>
            </a:r>
          </a:p>
          <a:p>
            <a:r>
              <a:rPr lang="en-US" dirty="0" smtClean="0"/>
              <a:t>Such a program of reception is full of sincerity, on the part of both the receiver and the received.</a:t>
            </a:r>
            <a:endParaRPr lang="en-US" dirty="0"/>
          </a:p>
        </p:txBody>
      </p:sp>
    </p:spTree>
    <p:extLst>
      <p:ext uri="{BB962C8B-B14F-4D97-AF65-F5344CB8AC3E}">
        <p14:creationId xmlns:p14="http://schemas.microsoft.com/office/powerpoint/2010/main" val="346358655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Proper Method of Receiving Sadhus</a:t>
            </a:r>
            <a:endParaRPr lang="en-US" dirty="0"/>
          </a:p>
        </p:txBody>
      </p:sp>
      <p:sp>
        <p:nvSpPr>
          <p:cNvPr id="3" name="Content Placeholder 2"/>
          <p:cNvSpPr>
            <a:spLocks noGrp="1"/>
          </p:cNvSpPr>
          <p:nvPr>
            <p:ph idx="1"/>
          </p:nvPr>
        </p:nvSpPr>
        <p:spPr/>
        <p:txBody>
          <a:bodyPr/>
          <a:lstStyle/>
          <a:p>
            <a:r>
              <a:rPr lang="en-US" dirty="0" smtClean="0"/>
              <a:t>Reception of </a:t>
            </a:r>
            <a:r>
              <a:rPr lang="en-US" dirty="0" err="1" smtClean="0"/>
              <a:t>Vidura</a:t>
            </a:r>
            <a:r>
              <a:rPr lang="en-US" dirty="0" smtClean="0"/>
              <a:t> upon his return from Pilgrimage (Canto 1, Chapter 13)</a:t>
            </a:r>
          </a:p>
          <a:p>
            <a:r>
              <a:rPr lang="en-US" dirty="0" smtClean="0"/>
              <a:t>One of the themes for the entire First Canto is the “Reception of a Sadhu”</a:t>
            </a:r>
          </a:p>
          <a:p>
            <a:r>
              <a:rPr lang="en-US" dirty="0" smtClean="0"/>
              <a:t>Very important is the cultural point of receiving a guest properly</a:t>
            </a:r>
          </a:p>
          <a:p>
            <a:pPr marL="0" indent="0">
              <a:buNone/>
            </a:pP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67400" y="3733800"/>
            <a:ext cx="2286000" cy="2693939"/>
          </a:xfrm>
          <a:prstGeom prst="rect">
            <a:avLst/>
          </a:prstGeom>
        </p:spPr>
      </p:pic>
    </p:spTree>
    <p:extLst>
      <p:ext uri="{BB962C8B-B14F-4D97-AF65-F5344CB8AC3E}">
        <p14:creationId xmlns:p14="http://schemas.microsoft.com/office/powerpoint/2010/main" val="223324026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1.11.19</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                        </a:t>
            </a:r>
            <a:r>
              <a:rPr lang="en-US" dirty="0" err="1" smtClean="0"/>
              <a:t>varamukhyas</a:t>
            </a:r>
            <a:r>
              <a:rPr lang="en-US" dirty="0" smtClean="0"/>
              <a:t> </a:t>
            </a:r>
            <a:r>
              <a:rPr lang="en-US" dirty="0" err="1" smtClean="0"/>
              <a:t>ca</a:t>
            </a:r>
            <a:r>
              <a:rPr lang="en-US" dirty="0" smtClean="0"/>
              <a:t> </a:t>
            </a:r>
            <a:r>
              <a:rPr lang="en-US" dirty="0" err="1" smtClean="0"/>
              <a:t>sataso</a:t>
            </a:r>
            <a:endParaRPr lang="en-US" dirty="0" smtClean="0"/>
          </a:p>
          <a:p>
            <a:pPr marL="0" indent="0">
              <a:buNone/>
            </a:pPr>
            <a:r>
              <a:rPr lang="en-US" dirty="0"/>
              <a:t> </a:t>
            </a:r>
            <a:r>
              <a:rPr lang="en-US" dirty="0" smtClean="0"/>
              <a:t>                       </a:t>
            </a:r>
            <a:r>
              <a:rPr lang="en-US" dirty="0" err="1" smtClean="0"/>
              <a:t>yanais</a:t>
            </a:r>
            <a:r>
              <a:rPr lang="en-US" dirty="0" smtClean="0"/>
              <a:t> tad-</a:t>
            </a:r>
            <a:r>
              <a:rPr lang="en-US" dirty="0" err="1" smtClean="0"/>
              <a:t>darsanotukah</a:t>
            </a:r>
            <a:endParaRPr lang="en-US" dirty="0" smtClean="0"/>
          </a:p>
          <a:p>
            <a:pPr marL="0" indent="0">
              <a:buNone/>
            </a:pPr>
            <a:r>
              <a:rPr lang="en-US" dirty="0"/>
              <a:t> </a:t>
            </a:r>
            <a:r>
              <a:rPr lang="en-US" dirty="0" smtClean="0"/>
              <a:t>                       </a:t>
            </a:r>
            <a:r>
              <a:rPr lang="en-US" dirty="0" err="1" smtClean="0"/>
              <a:t>lasat-kundala-nirbhata</a:t>
            </a:r>
            <a:r>
              <a:rPr lang="en-US" dirty="0" smtClean="0"/>
              <a:t>-</a:t>
            </a:r>
          </a:p>
          <a:p>
            <a:pPr marL="0" indent="0">
              <a:buNone/>
            </a:pPr>
            <a:r>
              <a:rPr lang="en-US" dirty="0"/>
              <a:t> </a:t>
            </a:r>
            <a:r>
              <a:rPr lang="en-US" dirty="0" smtClean="0"/>
              <a:t>                       </a:t>
            </a:r>
            <a:r>
              <a:rPr lang="en-US" dirty="0" err="1" smtClean="0"/>
              <a:t>kapola-vadana-sriyah</a:t>
            </a:r>
            <a:endParaRPr lang="en-US" dirty="0" smtClean="0"/>
          </a:p>
          <a:p>
            <a:pPr marL="0" indent="0">
              <a:buNone/>
            </a:pPr>
            <a:endParaRPr lang="en-US" dirty="0"/>
          </a:p>
          <a:p>
            <a:pPr marL="0" indent="0">
              <a:buNone/>
            </a:pPr>
            <a:r>
              <a:rPr lang="en-US" dirty="0" smtClean="0"/>
              <a:t>“At the same time, many hundreds of well-known prostitutes began to proceed on various vehicles. They were all very eager to meet the Lord, and their beautiful faces were decorated with dazzling earrings, which enhanced the beauty of their foreheads.” </a:t>
            </a:r>
            <a:endParaRPr lang="en-US" dirty="0"/>
          </a:p>
        </p:txBody>
      </p:sp>
    </p:spTree>
    <p:extLst>
      <p:ext uri="{BB962C8B-B14F-4D97-AF65-F5344CB8AC3E}">
        <p14:creationId xmlns:p14="http://schemas.microsoft.com/office/powerpoint/2010/main" val="41828741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1.11.11</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                      </a:t>
            </a:r>
            <a:r>
              <a:rPr lang="en-US" dirty="0" err="1" smtClean="0"/>
              <a:t>madhu-bhoja-dasarharha</a:t>
            </a:r>
            <a:endParaRPr lang="en-US" dirty="0" smtClean="0"/>
          </a:p>
          <a:p>
            <a:pPr marL="0" indent="0">
              <a:buNone/>
            </a:pPr>
            <a:r>
              <a:rPr lang="en-US" dirty="0"/>
              <a:t> </a:t>
            </a:r>
            <a:r>
              <a:rPr lang="en-US" dirty="0" smtClean="0"/>
              <a:t>                     </a:t>
            </a:r>
            <a:r>
              <a:rPr lang="en-US" dirty="0" err="1" smtClean="0"/>
              <a:t>kukurandhaka-vrsnibhih</a:t>
            </a:r>
            <a:endParaRPr lang="en-US" dirty="0" smtClean="0"/>
          </a:p>
          <a:p>
            <a:pPr marL="0" indent="0">
              <a:buNone/>
            </a:pPr>
            <a:r>
              <a:rPr lang="en-US" dirty="0"/>
              <a:t> </a:t>
            </a:r>
            <a:r>
              <a:rPr lang="en-US" dirty="0" smtClean="0"/>
              <a:t>                     </a:t>
            </a:r>
            <a:r>
              <a:rPr lang="en-US" dirty="0" err="1" smtClean="0"/>
              <a:t>atma-tulya-balair</a:t>
            </a:r>
            <a:r>
              <a:rPr lang="en-US" dirty="0" smtClean="0"/>
              <a:t> </a:t>
            </a:r>
            <a:r>
              <a:rPr lang="en-US" dirty="0" err="1" smtClean="0"/>
              <a:t>guptam</a:t>
            </a:r>
            <a:endParaRPr lang="en-US" dirty="0" smtClean="0"/>
          </a:p>
          <a:p>
            <a:pPr marL="0" indent="0">
              <a:buNone/>
            </a:pPr>
            <a:r>
              <a:rPr lang="en-US" dirty="0"/>
              <a:t> </a:t>
            </a:r>
            <a:r>
              <a:rPr lang="en-US" dirty="0" smtClean="0"/>
              <a:t>                     </a:t>
            </a:r>
            <a:r>
              <a:rPr lang="en-US" dirty="0" err="1" smtClean="0"/>
              <a:t>nagair</a:t>
            </a:r>
            <a:r>
              <a:rPr lang="en-US" dirty="0" smtClean="0"/>
              <a:t> </a:t>
            </a:r>
            <a:r>
              <a:rPr lang="en-US" dirty="0" err="1" smtClean="0"/>
              <a:t>bhogavatim</a:t>
            </a:r>
            <a:r>
              <a:rPr lang="en-US" dirty="0" smtClean="0"/>
              <a:t> </a:t>
            </a:r>
            <a:r>
              <a:rPr lang="en-US" dirty="0" err="1" smtClean="0"/>
              <a:t>iva</a:t>
            </a:r>
            <a:endParaRPr lang="en-US" dirty="0" smtClean="0"/>
          </a:p>
          <a:p>
            <a:pPr marL="0" indent="0">
              <a:buNone/>
            </a:pPr>
            <a:endParaRPr lang="en-US" dirty="0"/>
          </a:p>
          <a:p>
            <a:pPr marL="0" indent="0">
              <a:buNone/>
            </a:pPr>
            <a:r>
              <a:rPr lang="en-US" dirty="0" smtClean="0"/>
              <a:t>“As </a:t>
            </a:r>
            <a:r>
              <a:rPr lang="en-US" dirty="0" err="1" smtClean="0"/>
              <a:t>Bhogavati</a:t>
            </a:r>
            <a:r>
              <a:rPr lang="en-US" dirty="0" smtClean="0"/>
              <a:t>, the capital of </a:t>
            </a:r>
            <a:r>
              <a:rPr lang="en-US" dirty="0" err="1" smtClean="0"/>
              <a:t>Nagaloka</a:t>
            </a:r>
            <a:r>
              <a:rPr lang="en-US" dirty="0" smtClean="0"/>
              <a:t>, is protected by the </a:t>
            </a:r>
            <a:r>
              <a:rPr lang="en-US" dirty="0" err="1" smtClean="0"/>
              <a:t>Nagas</a:t>
            </a:r>
            <a:r>
              <a:rPr lang="en-US" dirty="0" smtClean="0"/>
              <a:t>, so was </a:t>
            </a:r>
            <a:r>
              <a:rPr lang="en-US" dirty="0" err="1" smtClean="0"/>
              <a:t>Dvaraka</a:t>
            </a:r>
            <a:r>
              <a:rPr lang="en-US" dirty="0" smtClean="0"/>
              <a:t> protected by the descendants of </a:t>
            </a:r>
            <a:r>
              <a:rPr lang="en-US" dirty="0" err="1" smtClean="0"/>
              <a:t>Vrsnis</a:t>
            </a:r>
            <a:r>
              <a:rPr lang="en-US" dirty="0" smtClean="0"/>
              <a:t> – </a:t>
            </a:r>
            <a:r>
              <a:rPr lang="en-US" dirty="0" err="1" smtClean="0"/>
              <a:t>Bhoja</a:t>
            </a:r>
            <a:r>
              <a:rPr lang="en-US" dirty="0" smtClean="0"/>
              <a:t>, </a:t>
            </a:r>
            <a:r>
              <a:rPr lang="en-US" dirty="0" err="1" smtClean="0"/>
              <a:t>Madhu</a:t>
            </a:r>
            <a:r>
              <a:rPr lang="en-US" dirty="0" smtClean="0"/>
              <a:t>, </a:t>
            </a:r>
            <a:r>
              <a:rPr lang="en-US" dirty="0" err="1" smtClean="0"/>
              <a:t>Dasarha</a:t>
            </a:r>
            <a:r>
              <a:rPr lang="en-US" dirty="0" smtClean="0"/>
              <a:t>, </a:t>
            </a:r>
            <a:r>
              <a:rPr lang="en-US" dirty="0" err="1" smtClean="0"/>
              <a:t>Arha</a:t>
            </a:r>
            <a:r>
              <a:rPr lang="en-US" dirty="0" smtClean="0"/>
              <a:t>, </a:t>
            </a:r>
            <a:r>
              <a:rPr lang="en-US" dirty="0" err="1" smtClean="0"/>
              <a:t>Kukura</a:t>
            </a:r>
            <a:r>
              <a:rPr lang="en-US" dirty="0" smtClean="0"/>
              <a:t>, </a:t>
            </a:r>
            <a:r>
              <a:rPr lang="en-US" dirty="0" err="1" smtClean="0"/>
              <a:t>Andhaka</a:t>
            </a:r>
            <a:r>
              <a:rPr lang="en-US" dirty="0" smtClean="0"/>
              <a:t> – etc.- who were as strong as Lord </a:t>
            </a:r>
            <a:r>
              <a:rPr lang="en-US" dirty="0" err="1" smtClean="0"/>
              <a:t>Krsna</a:t>
            </a:r>
            <a:r>
              <a:rPr lang="en-US" dirty="0" smtClean="0"/>
              <a:t>.”</a:t>
            </a:r>
            <a:endParaRPr lang="en-US" dirty="0"/>
          </a:p>
        </p:txBody>
      </p:sp>
    </p:spTree>
    <p:extLst>
      <p:ext uri="{BB962C8B-B14F-4D97-AF65-F5344CB8AC3E}">
        <p14:creationId xmlns:p14="http://schemas.microsoft.com/office/powerpoint/2010/main" val="17625668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Anybody can engage in devotional service to the Lord</a:t>
            </a:r>
          </a:p>
          <a:p>
            <a:r>
              <a:rPr lang="en-US" dirty="0" err="1" smtClean="0"/>
              <a:t>Bilvamangala</a:t>
            </a:r>
            <a:r>
              <a:rPr lang="en-US" dirty="0" smtClean="0"/>
              <a:t> Thakur and </a:t>
            </a:r>
            <a:r>
              <a:rPr lang="en-US" dirty="0" err="1" smtClean="0"/>
              <a:t>Cintamani</a:t>
            </a:r>
            <a:endParaRPr lang="en-US" dirty="0" smtClean="0"/>
          </a:p>
          <a:p>
            <a:r>
              <a:rPr lang="en-US" dirty="0" smtClean="0"/>
              <a:t>BG 9.32 – In the path of devotional service there are no impediments due to degraded birth and occupation</a:t>
            </a:r>
          </a:p>
          <a:p>
            <a:r>
              <a:rPr lang="en-US" dirty="0" smtClean="0"/>
              <a:t>Only reformation that is necessary for the present day world is to make an organized effort to turn the citizens into devotees of the Lord.</a:t>
            </a:r>
            <a:endParaRPr lang="en-US" dirty="0"/>
          </a:p>
        </p:txBody>
      </p:sp>
    </p:spTree>
    <p:extLst>
      <p:ext uri="{BB962C8B-B14F-4D97-AF65-F5344CB8AC3E}">
        <p14:creationId xmlns:p14="http://schemas.microsoft.com/office/powerpoint/2010/main" val="205926762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Seeing </a:t>
            </a:r>
            <a:r>
              <a:rPr lang="en-US" dirty="0" err="1" smtClean="0"/>
              <a:t>Krsna</a:t>
            </a:r>
            <a:r>
              <a:rPr lang="en-US" dirty="0" smtClean="0"/>
              <a:t> face to face</a:t>
            </a:r>
            <a:endParaRPr lang="en-US" dirty="0"/>
          </a:p>
        </p:txBody>
      </p:sp>
      <p:sp>
        <p:nvSpPr>
          <p:cNvPr id="3" name="Content Placeholder 2"/>
          <p:cNvSpPr>
            <a:spLocks noGrp="1"/>
          </p:cNvSpPr>
          <p:nvPr>
            <p:ph idx="1"/>
          </p:nvPr>
        </p:nvSpPr>
        <p:spPr/>
        <p:txBody>
          <a:bodyPr>
            <a:normAutofit/>
          </a:bodyPr>
          <a:lstStyle/>
          <a:p>
            <a:r>
              <a:rPr lang="en-US" dirty="0" smtClean="0"/>
              <a:t>If we do not learn to see </a:t>
            </a:r>
            <a:r>
              <a:rPr lang="en-US" dirty="0" err="1" smtClean="0"/>
              <a:t>Krsna</a:t>
            </a:r>
            <a:r>
              <a:rPr lang="en-US" dirty="0" smtClean="0"/>
              <a:t> face to face, all else we see is illusion</a:t>
            </a:r>
          </a:p>
          <a:p>
            <a:r>
              <a:rPr lang="en-US" dirty="0" smtClean="0"/>
              <a:t>“Seeing the Lord” – only when mind has no distraction and 100% connected with the Lord</a:t>
            </a:r>
          </a:p>
          <a:p>
            <a:r>
              <a:rPr lang="en-US" dirty="0" smtClean="0"/>
              <a:t>Seeing the Lord is “NOT” on the platform of the material senses</a:t>
            </a:r>
          </a:p>
          <a:p>
            <a:r>
              <a:rPr lang="en-US" dirty="0" err="1" smtClean="0"/>
              <a:t>Krsna</a:t>
            </a:r>
            <a:r>
              <a:rPr lang="en-US" dirty="0" smtClean="0"/>
              <a:t> makes Himself visible in the devotee’s heart – act of His will and descending mercy</a:t>
            </a:r>
          </a:p>
          <a:p>
            <a:r>
              <a:rPr lang="en-US" dirty="0" smtClean="0"/>
              <a:t>We “CAN” see the Lord with these eyes, if He bestows His </a:t>
            </a:r>
            <a:r>
              <a:rPr lang="en-US" dirty="0" err="1" smtClean="0"/>
              <a:t>karunya</a:t>
            </a:r>
            <a:r>
              <a:rPr lang="en-US" dirty="0" smtClean="0"/>
              <a:t> </a:t>
            </a:r>
            <a:r>
              <a:rPr lang="en-US" dirty="0" err="1" smtClean="0"/>
              <a:t>sakti</a:t>
            </a:r>
            <a:r>
              <a:rPr lang="en-US" dirty="0" smtClean="0"/>
              <a:t> upon us.</a:t>
            </a:r>
          </a:p>
          <a:p>
            <a:endParaRPr lang="en-US" dirty="0"/>
          </a:p>
        </p:txBody>
      </p:sp>
    </p:spTree>
    <p:extLst>
      <p:ext uri="{BB962C8B-B14F-4D97-AF65-F5344CB8AC3E}">
        <p14:creationId xmlns:p14="http://schemas.microsoft.com/office/powerpoint/2010/main" val="44035959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err="1" smtClean="0"/>
              <a:t>Brhad</a:t>
            </a:r>
            <a:r>
              <a:rPr lang="en-US" dirty="0" smtClean="0"/>
              <a:t> </a:t>
            </a:r>
            <a:r>
              <a:rPr lang="en-US" dirty="0" err="1" smtClean="0"/>
              <a:t>Bhagavatamrta</a:t>
            </a:r>
            <a:r>
              <a:rPr lang="en-US" dirty="0" smtClean="0"/>
              <a:t> – Sage </a:t>
            </a:r>
            <a:r>
              <a:rPr lang="en-US" dirty="0" err="1" smtClean="0"/>
              <a:t>Pippalayana’s</a:t>
            </a:r>
            <a:r>
              <a:rPr lang="en-US" dirty="0" smtClean="0"/>
              <a:t> instructions to </a:t>
            </a:r>
            <a:r>
              <a:rPr lang="en-US" dirty="0" err="1" smtClean="0"/>
              <a:t>Gopa</a:t>
            </a:r>
            <a:r>
              <a:rPr lang="en-US" dirty="0" smtClean="0"/>
              <a:t> Kumara</a:t>
            </a:r>
          </a:p>
          <a:p>
            <a:r>
              <a:rPr lang="en-US" dirty="0" smtClean="0"/>
              <a:t>Attempting to see the Supreme with one’s material eyes is useless – Supreme Lord outside the scope of the activity of the senses</a:t>
            </a:r>
          </a:p>
          <a:p>
            <a:r>
              <a:rPr lang="en-US" dirty="0" smtClean="0"/>
              <a:t>Direct vision of Lord </a:t>
            </a:r>
            <a:r>
              <a:rPr lang="en-US" dirty="0" err="1" smtClean="0"/>
              <a:t>Hari</a:t>
            </a:r>
            <a:r>
              <a:rPr lang="en-US" dirty="0" smtClean="0"/>
              <a:t> with one’s eyes takes place in the heart</a:t>
            </a:r>
          </a:p>
          <a:p>
            <a:r>
              <a:rPr lang="en-US" dirty="0" smtClean="0"/>
              <a:t>What can bring us to the stage of seeing the Lord face-face? Primary qualification is firm faith in the intrinsic capacity of the chanting process</a:t>
            </a:r>
          </a:p>
          <a:p>
            <a:r>
              <a:rPr lang="en-US" dirty="0" smtClean="0"/>
              <a:t>Lord is the embodiment of bliss – seeing Him brings the greatest joy.</a:t>
            </a:r>
          </a:p>
          <a:p>
            <a:endParaRPr lang="en-US" dirty="0"/>
          </a:p>
        </p:txBody>
      </p:sp>
    </p:spTree>
    <p:extLst>
      <p:ext uri="{BB962C8B-B14F-4D97-AF65-F5344CB8AC3E}">
        <p14:creationId xmlns:p14="http://schemas.microsoft.com/office/powerpoint/2010/main" val="328188448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One perceives the Lord by the process of hearing and chanting and receives joy through 3 agents – mind, ears and tongue</a:t>
            </a:r>
          </a:p>
          <a:p>
            <a:r>
              <a:rPr lang="en-US" dirty="0" smtClean="0"/>
              <a:t>Devotional service better than the meditation process. </a:t>
            </a:r>
            <a:r>
              <a:rPr lang="en-US" dirty="0" err="1" smtClean="0"/>
              <a:t>Eg</a:t>
            </a:r>
            <a:r>
              <a:rPr lang="en-US" dirty="0" smtClean="0"/>
              <a:t>. </a:t>
            </a:r>
            <a:r>
              <a:rPr lang="en-US" dirty="0" err="1" smtClean="0"/>
              <a:t>Maitreya</a:t>
            </a:r>
            <a:r>
              <a:rPr lang="en-US" dirty="0" smtClean="0"/>
              <a:t> Muni, </a:t>
            </a:r>
            <a:r>
              <a:rPr lang="en-US" dirty="0" err="1" smtClean="0"/>
              <a:t>Prahlad</a:t>
            </a:r>
            <a:endParaRPr lang="en-US" dirty="0"/>
          </a:p>
        </p:txBody>
      </p:sp>
    </p:spTree>
    <p:extLst>
      <p:ext uri="{BB962C8B-B14F-4D97-AF65-F5344CB8AC3E}">
        <p14:creationId xmlns:p14="http://schemas.microsoft.com/office/powerpoint/2010/main" val="338954103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1.11.20</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                        </a:t>
            </a:r>
            <a:r>
              <a:rPr lang="en-US" dirty="0" err="1" smtClean="0"/>
              <a:t>nata-nartaka-gandharvah</a:t>
            </a:r>
            <a:endParaRPr lang="en-US" dirty="0" smtClean="0"/>
          </a:p>
          <a:p>
            <a:pPr marL="0" indent="0">
              <a:buNone/>
            </a:pPr>
            <a:r>
              <a:rPr lang="en-US" dirty="0"/>
              <a:t> </a:t>
            </a:r>
            <a:r>
              <a:rPr lang="en-US" dirty="0" smtClean="0"/>
              <a:t>                       </a:t>
            </a:r>
            <a:r>
              <a:rPr lang="en-US" dirty="0" err="1" smtClean="0"/>
              <a:t>suta-magadha-vandinah</a:t>
            </a:r>
            <a:endParaRPr lang="en-US" dirty="0" smtClean="0"/>
          </a:p>
          <a:p>
            <a:pPr marL="0" indent="0">
              <a:buNone/>
            </a:pPr>
            <a:r>
              <a:rPr lang="en-US" dirty="0"/>
              <a:t> </a:t>
            </a:r>
            <a:r>
              <a:rPr lang="en-US" dirty="0" smtClean="0"/>
              <a:t>                       </a:t>
            </a:r>
            <a:r>
              <a:rPr lang="en-US" dirty="0" err="1" smtClean="0"/>
              <a:t>gayanti</a:t>
            </a:r>
            <a:r>
              <a:rPr lang="en-US" dirty="0" smtClean="0"/>
              <a:t> </a:t>
            </a:r>
            <a:r>
              <a:rPr lang="en-US" dirty="0" err="1" smtClean="0"/>
              <a:t>cottamsloka</a:t>
            </a:r>
            <a:r>
              <a:rPr lang="en-US" dirty="0" smtClean="0"/>
              <a:t>-</a:t>
            </a:r>
          </a:p>
          <a:p>
            <a:pPr marL="0" indent="0">
              <a:buNone/>
            </a:pPr>
            <a:r>
              <a:rPr lang="en-US" dirty="0"/>
              <a:t> </a:t>
            </a:r>
            <a:r>
              <a:rPr lang="en-US" dirty="0" smtClean="0"/>
              <a:t>                       </a:t>
            </a:r>
            <a:r>
              <a:rPr lang="en-US" dirty="0" err="1" smtClean="0"/>
              <a:t>caritany</a:t>
            </a:r>
            <a:r>
              <a:rPr lang="en-US" dirty="0" smtClean="0"/>
              <a:t> </a:t>
            </a:r>
            <a:r>
              <a:rPr lang="en-US" dirty="0" err="1" smtClean="0"/>
              <a:t>adbhutani</a:t>
            </a:r>
            <a:r>
              <a:rPr lang="en-US" dirty="0" smtClean="0"/>
              <a:t> </a:t>
            </a:r>
            <a:r>
              <a:rPr lang="en-US" dirty="0" err="1" smtClean="0"/>
              <a:t>ca</a:t>
            </a:r>
            <a:endParaRPr lang="en-US" dirty="0" smtClean="0"/>
          </a:p>
          <a:p>
            <a:pPr marL="0" indent="0">
              <a:buNone/>
            </a:pPr>
            <a:endParaRPr lang="en-US" dirty="0"/>
          </a:p>
          <a:p>
            <a:pPr marL="0" indent="0">
              <a:buNone/>
            </a:pPr>
            <a:r>
              <a:rPr lang="en-US" dirty="0" smtClean="0"/>
              <a:t>“Expert dramatists, artists, dancers, singers, historians, genealogists and learned speakers all gave their respective contributions, being inspired by the superhuman pastimes of the Lord. Thus they proceeded on and on.”</a:t>
            </a:r>
          </a:p>
          <a:p>
            <a:pPr marL="0" indent="0">
              <a:buNone/>
            </a:pPr>
            <a:endParaRPr lang="en-US" dirty="0"/>
          </a:p>
        </p:txBody>
      </p:sp>
    </p:spTree>
    <p:extLst>
      <p:ext uri="{BB962C8B-B14F-4D97-AF65-F5344CB8AC3E}">
        <p14:creationId xmlns:p14="http://schemas.microsoft.com/office/powerpoint/2010/main" val="286395520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1.11.21-22</a:t>
            </a:r>
            <a:endParaRPr lang="en-US" dirty="0"/>
          </a:p>
        </p:txBody>
      </p:sp>
      <p:sp>
        <p:nvSpPr>
          <p:cNvPr id="3" name="Content Placeholder 2"/>
          <p:cNvSpPr>
            <a:spLocks noGrp="1"/>
          </p:cNvSpPr>
          <p:nvPr>
            <p:ph idx="1"/>
          </p:nvPr>
        </p:nvSpPr>
        <p:spPr/>
        <p:txBody>
          <a:bodyPr/>
          <a:lstStyle/>
          <a:p>
            <a:pPr marL="0" indent="0">
              <a:buNone/>
            </a:pPr>
            <a:endParaRPr lang="en-US" dirty="0" smtClean="0"/>
          </a:p>
          <a:p>
            <a:pPr marL="0" indent="0">
              <a:buNone/>
            </a:pPr>
            <a:endParaRPr lang="en-US" dirty="0"/>
          </a:p>
          <a:p>
            <a:pPr marL="0" indent="0">
              <a:buNone/>
            </a:pPr>
            <a:endParaRPr lang="en-US" dirty="0" smtClean="0"/>
          </a:p>
          <a:p>
            <a:pPr marL="0" indent="0">
              <a:buNone/>
            </a:pPr>
            <a:r>
              <a:rPr lang="en-US" dirty="0" smtClean="0"/>
              <a:t>               Lord </a:t>
            </a:r>
            <a:r>
              <a:rPr lang="en-US" dirty="0" err="1" smtClean="0"/>
              <a:t>Krsna’s</a:t>
            </a:r>
            <a:r>
              <a:rPr lang="en-US" dirty="0" smtClean="0"/>
              <a:t> loving reciprocation</a:t>
            </a:r>
            <a:endParaRPr lang="en-US" dirty="0"/>
          </a:p>
        </p:txBody>
      </p:sp>
    </p:spTree>
    <p:extLst>
      <p:ext uri="{BB962C8B-B14F-4D97-AF65-F5344CB8AC3E}">
        <p14:creationId xmlns:p14="http://schemas.microsoft.com/office/powerpoint/2010/main" val="280879198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1.11.21</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                    </a:t>
            </a:r>
            <a:r>
              <a:rPr lang="en-US" dirty="0" err="1" smtClean="0"/>
              <a:t>bhagavams</a:t>
            </a:r>
            <a:r>
              <a:rPr lang="en-US" dirty="0" smtClean="0"/>
              <a:t> </a:t>
            </a:r>
            <a:r>
              <a:rPr lang="en-US" dirty="0" err="1" smtClean="0"/>
              <a:t>tatra</a:t>
            </a:r>
            <a:r>
              <a:rPr lang="en-US" dirty="0" smtClean="0"/>
              <a:t> </a:t>
            </a:r>
            <a:r>
              <a:rPr lang="en-US" dirty="0" err="1" smtClean="0"/>
              <a:t>bandhunam</a:t>
            </a:r>
            <a:endParaRPr lang="en-US" dirty="0" smtClean="0"/>
          </a:p>
          <a:p>
            <a:pPr marL="0" indent="0">
              <a:buNone/>
            </a:pPr>
            <a:r>
              <a:rPr lang="en-US" dirty="0"/>
              <a:t> </a:t>
            </a:r>
            <a:r>
              <a:rPr lang="en-US" dirty="0" smtClean="0"/>
              <a:t>                   </a:t>
            </a:r>
            <a:r>
              <a:rPr lang="en-US" dirty="0" err="1" smtClean="0"/>
              <a:t>pauranam</a:t>
            </a:r>
            <a:r>
              <a:rPr lang="en-US" dirty="0" smtClean="0"/>
              <a:t> </a:t>
            </a:r>
            <a:r>
              <a:rPr lang="en-US" dirty="0" err="1" smtClean="0"/>
              <a:t>anuvartinam</a:t>
            </a:r>
            <a:endParaRPr lang="en-US" dirty="0" smtClean="0"/>
          </a:p>
          <a:p>
            <a:pPr marL="0" indent="0">
              <a:buNone/>
            </a:pPr>
            <a:r>
              <a:rPr lang="en-US" dirty="0"/>
              <a:t> </a:t>
            </a:r>
            <a:r>
              <a:rPr lang="en-US" dirty="0" smtClean="0"/>
              <a:t>                  </a:t>
            </a:r>
            <a:r>
              <a:rPr lang="en-US" dirty="0" err="1" smtClean="0"/>
              <a:t>yatha-vidhy</a:t>
            </a:r>
            <a:r>
              <a:rPr lang="en-US" dirty="0" smtClean="0"/>
              <a:t> </a:t>
            </a:r>
            <a:r>
              <a:rPr lang="en-US" dirty="0" err="1" smtClean="0"/>
              <a:t>upasangamya</a:t>
            </a:r>
            <a:endParaRPr lang="en-US" dirty="0" smtClean="0"/>
          </a:p>
          <a:p>
            <a:pPr marL="0" indent="0">
              <a:buNone/>
            </a:pPr>
            <a:r>
              <a:rPr lang="en-US" dirty="0"/>
              <a:t> </a:t>
            </a:r>
            <a:r>
              <a:rPr lang="en-US" dirty="0" smtClean="0"/>
              <a:t>                  </a:t>
            </a:r>
            <a:r>
              <a:rPr lang="en-US" dirty="0" err="1" smtClean="0"/>
              <a:t>sarvesam</a:t>
            </a:r>
            <a:r>
              <a:rPr lang="en-US" dirty="0" smtClean="0"/>
              <a:t> </a:t>
            </a:r>
            <a:r>
              <a:rPr lang="en-US" dirty="0" err="1" smtClean="0"/>
              <a:t>manam</a:t>
            </a:r>
            <a:r>
              <a:rPr lang="en-US" dirty="0" smtClean="0"/>
              <a:t> </a:t>
            </a:r>
            <a:r>
              <a:rPr lang="en-US" dirty="0" err="1" smtClean="0"/>
              <a:t>adadhe</a:t>
            </a:r>
            <a:endParaRPr lang="en-US" dirty="0" smtClean="0"/>
          </a:p>
          <a:p>
            <a:pPr marL="0" indent="0">
              <a:buNone/>
            </a:pPr>
            <a:endParaRPr lang="en-US" dirty="0"/>
          </a:p>
          <a:p>
            <a:pPr marL="0" indent="0">
              <a:buNone/>
            </a:pPr>
            <a:r>
              <a:rPr lang="en-US" dirty="0" smtClean="0"/>
              <a:t>“Lord </a:t>
            </a:r>
            <a:r>
              <a:rPr lang="en-US" dirty="0" err="1" smtClean="0"/>
              <a:t>Krsna</a:t>
            </a:r>
            <a:r>
              <a:rPr lang="en-US" dirty="0" smtClean="0"/>
              <a:t>, the Personality of Godhead, approached them and offered due honor and respect to each and every one of the friends, relatives, citizens, and all others who came to receive and welcome Him.”</a:t>
            </a:r>
            <a:endParaRPr lang="en-US" dirty="0"/>
          </a:p>
        </p:txBody>
      </p:sp>
    </p:spTree>
    <p:extLst>
      <p:ext uri="{BB962C8B-B14F-4D97-AF65-F5344CB8AC3E}">
        <p14:creationId xmlns:p14="http://schemas.microsoft.com/office/powerpoint/2010/main" val="362617544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Lord’s reciprocation is unique and personal</a:t>
            </a:r>
            <a:endParaRPr lang="en-US" dirty="0"/>
          </a:p>
        </p:txBody>
      </p:sp>
      <p:sp>
        <p:nvSpPr>
          <p:cNvPr id="3" name="Content Placeholder 2"/>
          <p:cNvSpPr>
            <a:spLocks noGrp="1"/>
          </p:cNvSpPr>
          <p:nvPr>
            <p:ph idx="1"/>
          </p:nvPr>
        </p:nvSpPr>
        <p:spPr/>
        <p:txBody>
          <a:bodyPr>
            <a:normAutofit fontScale="92500" lnSpcReduction="10000"/>
          </a:bodyPr>
          <a:lstStyle/>
          <a:p>
            <a:r>
              <a:rPr lang="en-US" dirty="0" err="1" smtClean="0"/>
              <a:t>Brhad</a:t>
            </a:r>
            <a:r>
              <a:rPr lang="en-US" dirty="0" smtClean="0"/>
              <a:t> </a:t>
            </a:r>
            <a:r>
              <a:rPr lang="en-US" dirty="0" err="1" smtClean="0"/>
              <a:t>Bhagavatamrta</a:t>
            </a:r>
            <a:r>
              <a:rPr lang="en-US" dirty="0" smtClean="0"/>
              <a:t> – </a:t>
            </a:r>
            <a:r>
              <a:rPr lang="en-US" dirty="0" err="1" smtClean="0"/>
              <a:t>Narada</a:t>
            </a:r>
            <a:r>
              <a:rPr lang="en-US" dirty="0" smtClean="0"/>
              <a:t> Muni’s instructions to </a:t>
            </a:r>
            <a:r>
              <a:rPr lang="en-US" dirty="0" err="1" smtClean="0"/>
              <a:t>Gopa</a:t>
            </a:r>
            <a:r>
              <a:rPr lang="en-US" dirty="0"/>
              <a:t> </a:t>
            </a:r>
            <a:r>
              <a:rPr lang="en-US" dirty="0" smtClean="0"/>
              <a:t>Kumar</a:t>
            </a:r>
          </a:p>
          <a:p>
            <a:pPr marL="0" indent="0">
              <a:buNone/>
            </a:pPr>
            <a:r>
              <a:rPr lang="en-US" dirty="0" smtClean="0"/>
              <a:t>Most amazing quality of </a:t>
            </a:r>
            <a:r>
              <a:rPr lang="en-US" dirty="0" err="1" smtClean="0"/>
              <a:t>Krsna</a:t>
            </a:r>
            <a:r>
              <a:rPr lang="en-US" dirty="0" smtClean="0"/>
              <a:t> – the “MAXIMUM” mercy which a devotee can accept is what </a:t>
            </a:r>
            <a:r>
              <a:rPr lang="en-US" dirty="0" err="1" smtClean="0"/>
              <a:t>Krsna</a:t>
            </a:r>
            <a:r>
              <a:rPr lang="en-US" dirty="0" smtClean="0"/>
              <a:t> gives him/her. Krishna never holds back His mercy from any person.</a:t>
            </a:r>
          </a:p>
          <a:p>
            <a:r>
              <a:rPr lang="en-US" dirty="0" smtClean="0"/>
              <a:t>Why does </a:t>
            </a:r>
            <a:r>
              <a:rPr lang="en-US" dirty="0" err="1" smtClean="0"/>
              <a:t>Krsna</a:t>
            </a:r>
            <a:r>
              <a:rPr lang="en-US" dirty="0" smtClean="0"/>
              <a:t> not give the same most excellent kind of happiness to all His devotees?</a:t>
            </a:r>
          </a:p>
          <a:p>
            <a:pPr marL="0" indent="0">
              <a:buNone/>
            </a:pPr>
            <a:r>
              <a:rPr lang="en-US" dirty="0"/>
              <a:t> </a:t>
            </a:r>
            <a:r>
              <a:rPr lang="en-US" dirty="0" smtClean="0"/>
              <a:t>   </a:t>
            </a:r>
            <a:r>
              <a:rPr lang="en-US" dirty="0" err="1" smtClean="0"/>
              <a:t>Krsna</a:t>
            </a:r>
            <a:r>
              <a:rPr lang="en-US" dirty="0" smtClean="0"/>
              <a:t> gives what we desire.</a:t>
            </a:r>
          </a:p>
          <a:p>
            <a:r>
              <a:rPr lang="en-US" dirty="0" smtClean="0"/>
              <a:t>BG 4.11 – </a:t>
            </a:r>
            <a:r>
              <a:rPr lang="en-US" dirty="0" err="1" smtClean="0"/>
              <a:t>Krsna</a:t>
            </a:r>
            <a:r>
              <a:rPr lang="en-US" dirty="0" smtClean="0"/>
              <a:t> reciprocates according to our surrender</a:t>
            </a:r>
          </a:p>
          <a:p>
            <a:r>
              <a:rPr lang="en-US" dirty="0" err="1" smtClean="0"/>
              <a:t>Krsna</a:t>
            </a:r>
            <a:r>
              <a:rPr lang="en-US" dirty="0" smtClean="0"/>
              <a:t> satisfies everyone in terms of one’s development of spiritual consciousness, and a sample of such reciprocation is exhibited here with His different </a:t>
            </a:r>
            <a:r>
              <a:rPr lang="en-US" dirty="0" err="1" smtClean="0"/>
              <a:t>welcomers</a:t>
            </a:r>
            <a:r>
              <a:rPr lang="en-US" dirty="0" smtClean="0"/>
              <a:t>.</a:t>
            </a:r>
          </a:p>
        </p:txBody>
      </p:sp>
    </p:spTree>
    <p:extLst>
      <p:ext uri="{BB962C8B-B14F-4D97-AF65-F5344CB8AC3E}">
        <p14:creationId xmlns:p14="http://schemas.microsoft.com/office/powerpoint/2010/main" val="156772566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1.11.22</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                     </a:t>
            </a:r>
            <a:r>
              <a:rPr lang="en-US" dirty="0" err="1" smtClean="0"/>
              <a:t>prahvabhivadanaslesa</a:t>
            </a:r>
            <a:endParaRPr lang="en-US" dirty="0" smtClean="0"/>
          </a:p>
          <a:p>
            <a:pPr marL="0" indent="0">
              <a:buNone/>
            </a:pPr>
            <a:r>
              <a:rPr lang="en-US" dirty="0"/>
              <a:t> </a:t>
            </a:r>
            <a:r>
              <a:rPr lang="en-US" dirty="0" smtClean="0"/>
              <a:t>                    </a:t>
            </a:r>
            <a:r>
              <a:rPr lang="en-US" dirty="0" err="1" smtClean="0"/>
              <a:t>kara-sparsa-smiteksanaih</a:t>
            </a:r>
            <a:endParaRPr lang="en-US" dirty="0" smtClean="0"/>
          </a:p>
          <a:p>
            <a:pPr marL="0" indent="0">
              <a:buNone/>
            </a:pPr>
            <a:r>
              <a:rPr lang="en-US" dirty="0"/>
              <a:t> </a:t>
            </a:r>
            <a:r>
              <a:rPr lang="en-US" dirty="0" smtClean="0"/>
              <a:t>                    </a:t>
            </a:r>
            <a:r>
              <a:rPr lang="en-US" dirty="0" err="1" smtClean="0"/>
              <a:t>asvasya</a:t>
            </a:r>
            <a:r>
              <a:rPr lang="en-US" dirty="0" smtClean="0"/>
              <a:t> </a:t>
            </a:r>
            <a:r>
              <a:rPr lang="en-US" dirty="0" err="1" smtClean="0"/>
              <a:t>casvapakebhyo</a:t>
            </a:r>
            <a:endParaRPr lang="en-US" dirty="0" smtClean="0"/>
          </a:p>
          <a:p>
            <a:pPr marL="0" indent="0">
              <a:buNone/>
            </a:pPr>
            <a:r>
              <a:rPr lang="en-US" dirty="0"/>
              <a:t> </a:t>
            </a:r>
            <a:r>
              <a:rPr lang="en-US" dirty="0" smtClean="0"/>
              <a:t>                    </a:t>
            </a:r>
            <a:r>
              <a:rPr lang="en-US" dirty="0" err="1" smtClean="0"/>
              <a:t>varais</a:t>
            </a:r>
            <a:r>
              <a:rPr lang="en-US" dirty="0" smtClean="0"/>
              <a:t> </a:t>
            </a:r>
            <a:r>
              <a:rPr lang="en-US" dirty="0" err="1" smtClean="0"/>
              <a:t>cabhimatair</a:t>
            </a:r>
            <a:r>
              <a:rPr lang="en-US" dirty="0" smtClean="0"/>
              <a:t> </a:t>
            </a:r>
            <a:r>
              <a:rPr lang="en-US" dirty="0" err="1" smtClean="0"/>
              <a:t>vibhuh</a:t>
            </a:r>
            <a:endParaRPr lang="en-US" dirty="0" smtClean="0"/>
          </a:p>
          <a:p>
            <a:pPr marL="0" indent="0">
              <a:buNone/>
            </a:pPr>
            <a:endParaRPr lang="en-US" dirty="0"/>
          </a:p>
          <a:p>
            <a:pPr marL="0" indent="0">
              <a:buNone/>
            </a:pPr>
            <a:r>
              <a:rPr lang="en-US" dirty="0" smtClean="0"/>
              <a:t>“The Almighty Lord greeted everyone present by bowing His head, exchanging greetings, embracing, shaking hands, looking and smiling, giving assurances and awarding benedictions, even to the lowest in rank.”</a:t>
            </a:r>
            <a:endParaRPr lang="en-US" dirty="0"/>
          </a:p>
        </p:txBody>
      </p:sp>
    </p:spTree>
    <p:extLst>
      <p:ext uri="{BB962C8B-B14F-4D97-AF65-F5344CB8AC3E}">
        <p14:creationId xmlns:p14="http://schemas.microsoft.com/office/powerpoint/2010/main" val="166145327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BG 3.21 – Lord is exemplary</a:t>
            </a:r>
          </a:p>
          <a:p>
            <a:r>
              <a:rPr lang="en-US" dirty="0" smtClean="0"/>
              <a:t>Living entities are graded differently in terms of contamination of material modes of nature – but Lord is equally affectionate to all His parts and parcels</a:t>
            </a:r>
          </a:p>
          <a:p>
            <a:endParaRPr lang="en-US" dirty="0"/>
          </a:p>
        </p:txBody>
      </p:sp>
    </p:spTree>
    <p:extLst>
      <p:ext uri="{BB962C8B-B14F-4D97-AF65-F5344CB8AC3E}">
        <p14:creationId xmlns:p14="http://schemas.microsoft.com/office/powerpoint/2010/main" val="30370520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 city of </a:t>
            </a:r>
            <a:r>
              <a:rPr lang="en-US" dirty="0" err="1" smtClean="0"/>
              <a:t>Dvaraka</a:t>
            </a:r>
            <a:r>
              <a:rPr lang="en-US" dirty="0" smtClean="0"/>
              <a:t> was well protected by the descendants of </a:t>
            </a:r>
            <a:r>
              <a:rPr lang="en-US" dirty="0" err="1" smtClean="0"/>
              <a:t>Vrsni</a:t>
            </a:r>
            <a:r>
              <a:rPr lang="en-US" dirty="0" smtClean="0"/>
              <a:t>, who were as powerful as the Lord</a:t>
            </a:r>
          </a:p>
          <a:p>
            <a:r>
              <a:rPr lang="en-US" dirty="0" smtClean="0"/>
              <a:t>The strength of was invested by the Lord to protect them</a:t>
            </a:r>
          </a:p>
          <a:p>
            <a:r>
              <a:rPr lang="en-US" dirty="0" smtClean="0"/>
              <a:t>Analogy : </a:t>
            </a:r>
            <a:r>
              <a:rPr lang="en-US" dirty="0" err="1" smtClean="0"/>
              <a:t>Nagaloka</a:t>
            </a:r>
            <a:r>
              <a:rPr lang="en-US" dirty="0" smtClean="0"/>
              <a:t> protected by the </a:t>
            </a:r>
            <a:r>
              <a:rPr lang="en-US" dirty="0" err="1" smtClean="0"/>
              <a:t>Nagas</a:t>
            </a:r>
            <a:endParaRPr lang="en-US" dirty="0" smtClean="0"/>
          </a:p>
          <a:p>
            <a:pPr marL="0" indent="0">
              <a:buNone/>
            </a:pPr>
            <a:endParaRPr lang="en-US" dirty="0"/>
          </a:p>
        </p:txBody>
      </p:sp>
    </p:spTree>
    <p:extLst>
      <p:ext uri="{BB962C8B-B14F-4D97-AF65-F5344CB8AC3E}">
        <p14:creationId xmlns:p14="http://schemas.microsoft.com/office/powerpoint/2010/main" val="6097654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If we do not learn to see </a:t>
            </a:r>
            <a:r>
              <a:rPr lang="en-US" dirty="0" err="1" smtClean="0"/>
              <a:t>Krsna</a:t>
            </a:r>
            <a:r>
              <a:rPr lang="en-US" dirty="0" smtClean="0"/>
              <a:t> face to face, all else we see is illusion</a:t>
            </a:r>
          </a:p>
          <a:p>
            <a:r>
              <a:rPr lang="en-US" dirty="0" smtClean="0"/>
              <a:t>The Lord’s loving exchanges are not mundane, but under the internal potencies</a:t>
            </a:r>
          </a:p>
          <a:p>
            <a:r>
              <a:rPr lang="en-US" dirty="0" smtClean="0"/>
              <a:t>One who is not yet pure can achieve spiritual vision and see </a:t>
            </a:r>
            <a:r>
              <a:rPr lang="en-US" dirty="0" err="1" smtClean="0"/>
              <a:t>Krsna</a:t>
            </a:r>
            <a:r>
              <a:rPr lang="en-US" dirty="0" smtClean="0"/>
              <a:t> through chanting His name and taking shelter of Him as his only protector</a:t>
            </a:r>
          </a:p>
          <a:p>
            <a:r>
              <a:rPr lang="en-US" dirty="0" smtClean="0"/>
              <a:t>Even today, the Lord can be seen by all in His </a:t>
            </a:r>
            <a:r>
              <a:rPr lang="en-US" dirty="0" err="1" smtClean="0"/>
              <a:t>arca</a:t>
            </a:r>
            <a:r>
              <a:rPr lang="en-US" dirty="0" smtClean="0"/>
              <a:t> form in temples. These forms will draw affection from every living being capable of giving affection, as the Lord drew affection from the residents of </a:t>
            </a:r>
            <a:r>
              <a:rPr lang="en-US" dirty="0" err="1" smtClean="0"/>
              <a:t>Dvaraka</a:t>
            </a:r>
            <a:r>
              <a:rPr lang="en-US" dirty="0" smtClean="0"/>
              <a:t> who saw Him everyday</a:t>
            </a:r>
          </a:p>
          <a:p>
            <a:r>
              <a:rPr lang="en-US" dirty="0" smtClean="0"/>
              <a:t>We should understand that no soul can be satisfied unless he attains some position in the Lord’s service, and that the Lord appeared to attract the living entities into taking part in such relationships as the one’s He displayed in </a:t>
            </a:r>
            <a:r>
              <a:rPr lang="en-US" dirty="0" err="1" smtClean="0"/>
              <a:t>Dvaraka</a:t>
            </a:r>
            <a:r>
              <a:rPr lang="en-US" dirty="0" smtClean="0"/>
              <a:t> with His different relatives</a:t>
            </a:r>
            <a:endParaRPr lang="en-US" dirty="0"/>
          </a:p>
        </p:txBody>
      </p:sp>
    </p:spTree>
    <p:extLst>
      <p:ext uri="{BB962C8B-B14F-4D97-AF65-F5344CB8AC3E}">
        <p14:creationId xmlns:p14="http://schemas.microsoft.com/office/powerpoint/2010/main" val="70599985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r>
              <a:rPr lang="en-US" dirty="0" smtClean="0">
                <a:hlinkClick r:id="rId2"/>
              </a:rPr>
              <a:t>www.romapadaswami.com</a:t>
            </a:r>
            <a:endParaRPr lang="en-US" dirty="0" smtClean="0"/>
          </a:p>
          <a:p>
            <a:r>
              <a:rPr lang="en-US" dirty="0" smtClean="0"/>
              <a:t>Lectures of HH </a:t>
            </a:r>
            <a:r>
              <a:rPr lang="en-US" dirty="0" err="1" smtClean="0"/>
              <a:t>Romapada</a:t>
            </a:r>
            <a:r>
              <a:rPr lang="en-US" dirty="0" smtClean="0"/>
              <a:t> </a:t>
            </a:r>
            <a:r>
              <a:rPr lang="en-US" dirty="0" err="1" smtClean="0"/>
              <a:t>Maharaj</a:t>
            </a:r>
            <a:r>
              <a:rPr lang="en-US" dirty="0" smtClean="0"/>
              <a:t> on these verses</a:t>
            </a:r>
          </a:p>
          <a:p>
            <a:r>
              <a:rPr lang="en-US" dirty="0" smtClean="0"/>
              <a:t>Causeless mercy of the </a:t>
            </a:r>
            <a:r>
              <a:rPr lang="en-US" dirty="0" err="1" smtClean="0"/>
              <a:t>Vaishnavas</a:t>
            </a:r>
            <a:endParaRPr lang="en-US" dirty="0"/>
          </a:p>
        </p:txBody>
      </p:sp>
    </p:spTree>
    <p:extLst>
      <p:ext uri="{BB962C8B-B14F-4D97-AF65-F5344CB8AC3E}">
        <p14:creationId xmlns:p14="http://schemas.microsoft.com/office/powerpoint/2010/main" val="4752358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1.11.12</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                          </a:t>
            </a:r>
            <a:r>
              <a:rPr lang="en-US" dirty="0" err="1" smtClean="0"/>
              <a:t>sarvatu-sarva-vibhava</a:t>
            </a:r>
            <a:r>
              <a:rPr lang="en-US" dirty="0" smtClean="0"/>
              <a:t>-</a:t>
            </a:r>
          </a:p>
          <a:p>
            <a:pPr marL="0" indent="0">
              <a:buNone/>
            </a:pPr>
            <a:r>
              <a:rPr lang="en-US" dirty="0"/>
              <a:t> </a:t>
            </a:r>
            <a:r>
              <a:rPr lang="en-US" dirty="0" smtClean="0"/>
              <a:t>                         </a:t>
            </a:r>
            <a:r>
              <a:rPr lang="en-US" dirty="0" err="1" smtClean="0"/>
              <a:t>punya-vrksa-latasramaih</a:t>
            </a:r>
            <a:endParaRPr lang="en-US" dirty="0" smtClean="0"/>
          </a:p>
          <a:p>
            <a:pPr marL="0" indent="0">
              <a:buNone/>
            </a:pPr>
            <a:r>
              <a:rPr lang="en-US" dirty="0"/>
              <a:t> </a:t>
            </a:r>
            <a:r>
              <a:rPr lang="en-US" dirty="0" smtClean="0"/>
              <a:t>                         </a:t>
            </a:r>
            <a:r>
              <a:rPr lang="en-US" dirty="0" err="1" smtClean="0"/>
              <a:t>udyanopavanaramair</a:t>
            </a:r>
            <a:endParaRPr lang="en-US" dirty="0" smtClean="0"/>
          </a:p>
          <a:p>
            <a:pPr marL="0" indent="0">
              <a:buNone/>
            </a:pPr>
            <a:r>
              <a:rPr lang="en-US" dirty="0"/>
              <a:t> </a:t>
            </a:r>
            <a:r>
              <a:rPr lang="en-US" dirty="0" smtClean="0"/>
              <a:t>                         </a:t>
            </a:r>
            <a:r>
              <a:rPr lang="en-US" dirty="0" err="1" smtClean="0"/>
              <a:t>vrta-padmakara-sriyam</a:t>
            </a:r>
            <a:endParaRPr lang="en-US" dirty="0" smtClean="0"/>
          </a:p>
          <a:p>
            <a:pPr marL="0" indent="0">
              <a:buNone/>
            </a:pPr>
            <a:endParaRPr lang="en-US" dirty="0"/>
          </a:p>
          <a:p>
            <a:pPr marL="0" indent="0">
              <a:buNone/>
            </a:pPr>
            <a:r>
              <a:rPr lang="en-US" dirty="0" smtClean="0"/>
              <a:t>“The city of </a:t>
            </a:r>
            <a:r>
              <a:rPr lang="en-US" dirty="0" err="1" smtClean="0"/>
              <a:t>Dvarakapuri</a:t>
            </a:r>
            <a:r>
              <a:rPr lang="en-US" dirty="0" smtClean="0"/>
              <a:t>, was filled with </a:t>
            </a:r>
            <a:r>
              <a:rPr lang="en-US" dirty="0" err="1" smtClean="0"/>
              <a:t>opulences</a:t>
            </a:r>
            <a:r>
              <a:rPr lang="en-US" dirty="0" smtClean="0"/>
              <a:t> of all seasons. There were hermitages, orchards, flower gardens, parks and reservoirs of water breeding lotus flowers all over.”</a:t>
            </a:r>
            <a:endParaRPr lang="en-US" dirty="0"/>
          </a:p>
        </p:txBody>
      </p:sp>
    </p:spTree>
    <p:extLst>
      <p:ext uri="{BB962C8B-B14F-4D97-AF65-F5344CB8AC3E}">
        <p14:creationId xmlns:p14="http://schemas.microsoft.com/office/powerpoint/2010/main" val="30968338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Description of </a:t>
            </a:r>
            <a:r>
              <a:rPr lang="en-US" dirty="0" err="1" smtClean="0"/>
              <a:t>Dvaraka</a:t>
            </a:r>
            <a:endParaRPr lang="en-US" dirty="0" smtClean="0"/>
          </a:p>
          <a:p>
            <a:r>
              <a:rPr lang="en-US" dirty="0" smtClean="0"/>
              <a:t>The purpose of Vedic Culture was to provide an environment conducive to the development of the finer sentiments of human life, especially devotional service</a:t>
            </a:r>
          </a:p>
          <a:p>
            <a:r>
              <a:rPr lang="en-US" dirty="0" smtClean="0"/>
              <a:t>All aspects of the Vedic society were nourishing to the elevation of the consciousness</a:t>
            </a:r>
          </a:p>
          <a:p>
            <a:r>
              <a:rPr lang="en-US" dirty="0" smtClean="0"/>
              <a:t>Comparison with the modern day city</a:t>
            </a:r>
          </a:p>
          <a:p>
            <a:r>
              <a:rPr lang="en-US" dirty="0" smtClean="0"/>
              <a:t>Because of </a:t>
            </a:r>
            <a:r>
              <a:rPr lang="en-US" dirty="0" err="1" smtClean="0"/>
              <a:t>Krsna’s</a:t>
            </a:r>
            <a:r>
              <a:rPr lang="en-US" dirty="0" smtClean="0"/>
              <a:t> presence in </a:t>
            </a:r>
            <a:r>
              <a:rPr lang="en-US" dirty="0" err="1" smtClean="0"/>
              <a:t>Dvaraka</a:t>
            </a:r>
            <a:r>
              <a:rPr lang="en-US" dirty="0" smtClean="0"/>
              <a:t>, everything was opulent</a:t>
            </a:r>
          </a:p>
          <a:p>
            <a:endParaRPr lang="en-US" dirty="0"/>
          </a:p>
        </p:txBody>
      </p:sp>
    </p:spTree>
    <p:extLst>
      <p:ext uri="{BB962C8B-B14F-4D97-AF65-F5344CB8AC3E}">
        <p14:creationId xmlns:p14="http://schemas.microsoft.com/office/powerpoint/2010/main" val="30073983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smtClean="0"/>
              <a:t>Krsna</a:t>
            </a:r>
            <a:r>
              <a:rPr lang="en-US" dirty="0" smtClean="0"/>
              <a:t> : Decorator of the qualities in His devotees</a:t>
            </a:r>
            <a:endParaRPr lang="en-US" dirty="0"/>
          </a:p>
        </p:txBody>
      </p:sp>
      <p:sp>
        <p:nvSpPr>
          <p:cNvPr id="3" name="Content Placeholder 2"/>
          <p:cNvSpPr>
            <a:spLocks noGrp="1"/>
          </p:cNvSpPr>
          <p:nvPr>
            <p:ph idx="1"/>
          </p:nvPr>
        </p:nvSpPr>
        <p:spPr/>
        <p:txBody>
          <a:bodyPr/>
          <a:lstStyle/>
          <a:p>
            <a:r>
              <a:rPr lang="en-US" dirty="0" smtClean="0"/>
              <a:t>Good qualities come automatically while rendering devotional service</a:t>
            </a:r>
          </a:p>
          <a:p>
            <a:r>
              <a:rPr lang="en-US" dirty="0" err="1" smtClean="0"/>
              <a:t>Krsna</a:t>
            </a:r>
            <a:r>
              <a:rPr lang="en-US" dirty="0" smtClean="0"/>
              <a:t> decorates His devotees with finer qualities as an act of His loving dealing</a:t>
            </a:r>
          </a:p>
          <a:p>
            <a:r>
              <a:rPr lang="en-US" dirty="0" smtClean="0"/>
              <a:t>Propellant – Desire to please </a:t>
            </a:r>
            <a:r>
              <a:rPr lang="en-US" dirty="0" err="1" smtClean="0"/>
              <a:t>Krsna</a:t>
            </a:r>
            <a:endParaRPr lang="en-US" dirty="0" smtClean="0"/>
          </a:p>
          <a:p>
            <a:r>
              <a:rPr lang="en-US" dirty="0" smtClean="0"/>
              <a:t>Good qualities naturally create a good environment to practice Bhakti</a:t>
            </a:r>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05600" y="2895600"/>
            <a:ext cx="2362200" cy="3545515"/>
          </a:xfrm>
          <a:prstGeom prst="rect">
            <a:avLst/>
          </a:prstGeom>
        </p:spPr>
      </p:pic>
    </p:spTree>
    <p:extLst>
      <p:ext uri="{BB962C8B-B14F-4D97-AF65-F5344CB8AC3E}">
        <p14:creationId xmlns:p14="http://schemas.microsoft.com/office/powerpoint/2010/main" val="4307227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1.11.13-15</a:t>
            </a:r>
            <a:endParaRPr lang="en-US" dirty="0"/>
          </a:p>
        </p:txBody>
      </p:sp>
      <p:sp>
        <p:nvSpPr>
          <p:cNvPr id="3" name="Content Placeholder 2"/>
          <p:cNvSpPr>
            <a:spLocks noGrp="1"/>
          </p:cNvSpPr>
          <p:nvPr>
            <p:ph idx="1"/>
          </p:nvPr>
        </p:nvSpPr>
        <p:spPr/>
        <p:txBody>
          <a:bodyPr/>
          <a:lstStyle/>
          <a:p>
            <a:pPr marL="0" indent="0">
              <a:buNone/>
            </a:pPr>
            <a:endParaRPr lang="en-US" dirty="0" smtClean="0"/>
          </a:p>
          <a:p>
            <a:pPr marL="0" indent="0">
              <a:buNone/>
            </a:pPr>
            <a:endParaRPr lang="en-US" dirty="0"/>
          </a:p>
          <a:p>
            <a:pPr marL="0" indent="0">
              <a:buNone/>
            </a:pPr>
            <a:r>
              <a:rPr lang="en-US" dirty="0" smtClean="0"/>
              <a:t>       Arrangements made to receive the Lord</a:t>
            </a:r>
            <a:endParaRPr lang="en-US" dirty="0"/>
          </a:p>
        </p:txBody>
      </p:sp>
    </p:spTree>
    <p:extLst>
      <p:ext uri="{BB962C8B-B14F-4D97-AF65-F5344CB8AC3E}">
        <p14:creationId xmlns:p14="http://schemas.microsoft.com/office/powerpoint/2010/main" val="41751496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1.11.13</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                         </a:t>
            </a:r>
            <a:r>
              <a:rPr lang="en-US" dirty="0" err="1" smtClean="0"/>
              <a:t>gopura-dvara-margesu</a:t>
            </a:r>
            <a:endParaRPr lang="en-US" dirty="0" smtClean="0"/>
          </a:p>
          <a:p>
            <a:pPr marL="0" indent="0">
              <a:buNone/>
            </a:pPr>
            <a:r>
              <a:rPr lang="en-US" dirty="0"/>
              <a:t> </a:t>
            </a:r>
            <a:r>
              <a:rPr lang="en-US" dirty="0" smtClean="0"/>
              <a:t>                        </a:t>
            </a:r>
            <a:r>
              <a:rPr lang="en-US" dirty="0" err="1" smtClean="0"/>
              <a:t>krta-kautuka-toranam</a:t>
            </a:r>
            <a:endParaRPr lang="en-US" dirty="0" smtClean="0"/>
          </a:p>
          <a:p>
            <a:pPr marL="0" indent="0">
              <a:buNone/>
            </a:pPr>
            <a:r>
              <a:rPr lang="en-US" dirty="0"/>
              <a:t> </a:t>
            </a:r>
            <a:r>
              <a:rPr lang="en-US" dirty="0" smtClean="0"/>
              <a:t>                        </a:t>
            </a:r>
            <a:r>
              <a:rPr lang="en-US" dirty="0" err="1" smtClean="0"/>
              <a:t>citra-dhvaja-patakagrair</a:t>
            </a:r>
            <a:endParaRPr lang="en-US" dirty="0" smtClean="0"/>
          </a:p>
          <a:p>
            <a:pPr marL="0" indent="0">
              <a:buNone/>
            </a:pPr>
            <a:r>
              <a:rPr lang="en-US" dirty="0" smtClean="0"/>
              <a:t>                         </a:t>
            </a:r>
            <a:r>
              <a:rPr lang="en-US" dirty="0" err="1" smtClean="0"/>
              <a:t>antah</a:t>
            </a:r>
            <a:r>
              <a:rPr lang="en-US" dirty="0" smtClean="0"/>
              <a:t> </a:t>
            </a:r>
            <a:r>
              <a:rPr lang="en-US" dirty="0" err="1" smtClean="0"/>
              <a:t>pratihatatapam</a:t>
            </a:r>
            <a:endParaRPr lang="en-US" dirty="0" smtClean="0"/>
          </a:p>
          <a:p>
            <a:pPr marL="0" indent="0">
              <a:buNone/>
            </a:pPr>
            <a:endParaRPr lang="en-US" dirty="0"/>
          </a:p>
          <a:p>
            <a:pPr marL="0" indent="0">
              <a:buNone/>
            </a:pPr>
            <a:r>
              <a:rPr lang="en-US" dirty="0" smtClean="0"/>
              <a:t>“The city gateway, the household doors and festooned arches along the roads were all nicely decorated with festive signs like plantain trees and mango leaves, all to welcome the Lord. Flags, garlands, and painted signs and slogans all combined to shade the sunshine.”</a:t>
            </a:r>
            <a:endParaRPr lang="en-US" dirty="0"/>
          </a:p>
        </p:txBody>
      </p:sp>
    </p:spTree>
    <p:extLst>
      <p:ext uri="{BB962C8B-B14F-4D97-AF65-F5344CB8AC3E}">
        <p14:creationId xmlns:p14="http://schemas.microsoft.com/office/powerpoint/2010/main" val="369833283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1328</TotalTime>
  <Words>2072</Words>
  <Application>Microsoft Office PowerPoint</Application>
  <PresentationFormat>On-screen Show (4:3)</PresentationFormat>
  <Paragraphs>225</Paragraphs>
  <Slides>41</Slides>
  <Notes>1</Notes>
  <HiddenSlides>0</HiddenSlides>
  <MMClips>0</MMClips>
  <ScaleCrop>false</ScaleCrop>
  <HeadingPairs>
    <vt:vector size="4" baseType="variant">
      <vt:variant>
        <vt:lpstr>Theme</vt:lpstr>
      </vt:variant>
      <vt:variant>
        <vt:i4>1</vt:i4>
      </vt:variant>
      <vt:variant>
        <vt:lpstr>Slide Titles</vt:lpstr>
      </vt:variant>
      <vt:variant>
        <vt:i4>41</vt:i4>
      </vt:variant>
    </vt:vector>
  </HeadingPairs>
  <TitlesOfParts>
    <vt:vector size="42" baseType="lpstr">
      <vt:lpstr>Executive</vt:lpstr>
      <vt:lpstr>Lord Krsna’s entrance into Dvaraka</vt:lpstr>
      <vt:lpstr>SB 1.11.11-12</vt:lpstr>
      <vt:lpstr>1.11.11</vt:lpstr>
      <vt:lpstr>PowerPoint Presentation</vt:lpstr>
      <vt:lpstr>1.11.12</vt:lpstr>
      <vt:lpstr>PowerPoint Presentation</vt:lpstr>
      <vt:lpstr>Krsna : Decorator of the qualities in His devotees</vt:lpstr>
      <vt:lpstr>1.11.13-15</vt:lpstr>
      <vt:lpstr>1.11.13</vt:lpstr>
      <vt:lpstr>1.11.14</vt:lpstr>
      <vt:lpstr>1.11.15</vt:lpstr>
      <vt:lpstr>Welcoming the Lord in our heart</vt:lpstr>
      <vt:lpstr>PowerPoint Presentation</vt:lpstr>
      <vt:lpstr>1.11.16-17</vt:lpstr>
      <vt:lpstr>1.11.16-17</vt:lpstr>
      <vt:lpstr>PowerPoint Presentation</vt:lpstr>
      <vt:lpstr>PowerPoint Presentation</vt:lpstr>
      <vt:lpstr>Vasudeva</vt:lpstr>
      <vt:lpstr>Akrura</vt:lpstr>
      <vt:lpstr>Ugrasena</vt:lpstr>
      <vt:lpstr>Baladeva</vt:lpstr>
      <vt:lpstr>Pradyumna</vt:lpstr>
      <vt:lpstr>Carudesna</vt:lpstr>
      <vt:lpstr>Samba</vt:lpstr>
      <vt:lpstr>1.11.18-20</vt:lpstr>
      <vt:lpstr>1.11.18</vt:lpstr>
      <vt:lpstr>PowerPoint Presentation</vt:lpstr>
      <vt:lpstr>Proper Method of Receiving Sadhus</vt:lpstr>
      <vt:lpstr>1.11.19</vt:lpstr>
      <vt:lpstr>PowerPoint Presentation</vt:lpstr>
      <vt:lpstr>Seeing Krsna face to face</vt:lpstr>
      <vt:lpstr>PowerPoint Presentation</vt:lpstr>
      <vt:lpstr>PowerPoint Presentation</vt:lpstr>
      <vt:lpstr>1.11.20</vt:lpstr>
      <vt:lpstr>1.11.21-22</vt:lpstr>
      <vt:lpstr>1.11.21</vt:lpstr>
      <vt:lpstr>Lord’s reciprocation is unique and personal</vt:lpstr>
      <vt:lpstr>1.11.22</vt:lpstr>
      <vt:lpstr>PowerPoint Presentation</vt:lpstr>
      <vt:lpstr>Summary</vt:lpstr>
      <vt:lpstr>References</vt:lpstr>
    </vt:vector>
  </TitlesOfParts>
  <Company>Microsoft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Vidya</dc:creator>
  <cp:lastModifiedBy>Vidya</cp:lastModifiedBy>
  <cp:revision>67</cp:revision>
  <dcterms:created xsi:type="dcterms:W3CDTF">2011-12-02T19:01:45Z</dcterms:created>
  <dcterms:modified xsi:type="dcterms:W3CDTF">2011-12-03T17:10:26Z</dcterms:modified>
</cp:coreProperties>
</file>