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8"/>
  </p:notesMasterIdLst>
  <p:sldIdLst>
    <p:sldId id="263" r:id="rId2"/>
    <p:sldId id="262" r:id="rId3"/>
    <p:sldId id="264" r:id="rId4"/>
    <p:sldId id="336" r:id="rId5"/>
    <p:sldId id="271" r:id="rId6"/>
    <p:sldId id="288" r:id="rId7"/>
    <p:sldId id="341" r:id="rId8"/>
    <p:sldId id="337" r:id="rId9"/>
    <p:sldId id="345" r:id="rId10"/>
    <p:sldId id="344" r:id="rId11"/>
    <p:sldId id="346" r:id="rId12"/>
    <p:sldId id="347" r:id="rId13"/>
    <p:sldId id="348" r:id="rId14"/>
    <p:sldId id="349" r:id="rId15"/>
    <p:sldId id="350" r:id="rId16"/>
    <p:sldId id="351" r:id="rId17"/>
    <p:sldId id="352" r:id="rId18"/>
    <p:sldId id="353" r:id="rId19"/>
    <p:sldId id="354" r:id="rId20"/>
    <p:sldId id="356" r:id="rId21"/>
    <p:sldId id="355" r:id="rId22"/>
    <p:sldId id="357" r:id="rId23"/>
    <p:sldId id="358" r:id="rId24"/>
    <p:sldId id="359" r:id="rId25"/>
    <p:sldId id="360" r:id="rId26"/>
    <p:sldId id="33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404" autoAdjust="0"/>
  </p:normalViewPr>
  <p:slideViewPr>
    <p:cSldViewPr>
      <p:cViewPr>
        <p:scale>
          <a:sx n="125" d="100"/>
          <a:sy n="125" d="100"/>
        </p:scale>
        <p:origin x="-1224" y="5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B70BACC9-4BB0-4DA6-A5D4-AB8F12FD1562}" type="datetimeFigureOut">
              <a:rPr lang="en-US"/>
              <a:pPr>
                <a:defRPr/>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7944F0CF-03FF-4FD5-BECE-606BCF5D47DC}" type="slidenum">
              <a:rPr lang="en-US"/>
              <a:pPr>
                <a:defRPr/>
              </a:pPr>
              <a:t>‹#›</a:t>
            </a:fld>
            <a:endParaRPr lang="en-US"/>
          </a:p>
        </p:txBody>
      </p:sp>
    </p:spTree>
    <p:extLst>
      <p:ext uri="{BB962C8B-B14F-4D97-AF65-F5344CB8AC3E}">
        <p14:creationId xmlns:p14="http://schemas.microsoft.com/office/powerpoint/2010/main" val="322939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9</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23</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25</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26</a:t>
            </a:fld>
            <a:endParaRPr lang="en-US"/>
          </a:p>
        </p:txBody>
      </p:sp>
    </p:spTree>
    <p:extLst>
      <p:ext uri="{BB962C8B-B14F-4D97-AF65-F5344CB8AC3E}">
        <p14:creationId xmlns:p14="http://schemas.microsoft.com/office/powerpoint/2010/main" val="214710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10</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12</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14</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15</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16</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17</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18</a:t>
            </a:fld>
            <a:endParaRPr lang="en-US"/>
          </a:p>
        </p:txBody>
      </p:sp>
    </p:spTree>
    <p:extLst>
      <p:ext uri="{BB962C8B-B14F-4D97-AF65-F5344CB8AC3E}">
        <p14:creationId xmlns:p14="http://schemas.microsoft.com/office/powerpoint/2010/main" val="95522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44F0CF-03FF-4FD5-BECE-606BCF5D47DC}" type="slidenum">
              <a:rPr lang="en-US" smtClean="0"/>
              <a:pPr>
                <a:defRPr/>
              </a:pPr>
              <a:t>21</a:t>
            </a:fld>
            <a:endParaRPr lang="en-US"/>
          </a:p>
        </p:txBody>
      </p:sp>
    </p:spTree>
    <p:extLst>
      <p:ext uri="{BB962C8B-B14F-4D97-AF65-F5344CB8AC3E}">
        <p14:creationId xmlns:p14="http://schemas.microsoft.com/office/powerpoint/2010/main" val="95522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eaLnBrk="0" hangingPunct="0">
                <a:defRPr/>
              </a:pPr>
              <a:endParaRPr lang="en-US">
                <a:cs typeface="+mn-cs"/>
              </a:endParaRPr>
            </a:p>
          </p:txBody>
        </p:sp>
        <p:sp>
          <p:nvSpPr>
            <p:cNvPr id="6"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eaLnBrk="0" hangingPunct="0">
                <a:defRPr/>
              </a:pPr>
              <a:endParaRPr lang="en-US">
                <a:cs typeface="+mn-cs"/>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eaLnBrk="0" hangingPunct="0">
                <a:defRPr/>
              </a:pPr>
              <a:endParaRPr lang="en-US">
                <a:cs typeface="+mn-cs"/>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eaLnBrk="0" hangingPunct="0">
                <a:defRPr/>
              </a:pPr>
              <a:endParaRPr lang="en-US">
                <a:cs typeface="+mn-cs"/>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eaLnBrk="0" hangingPunct="0">
                <a:defRPr/>
              </a:pPr>
              <a:endParaRPr lang="en-US">
                <a:cs typeface="+mn-cs"/>
              </a:endParaRPr>
            </a:p>
          </p:txBody>
        </p:sp>
        <p:sp>
          <p:nvSpPr>
            <p:cNvPr id="22"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0293"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31029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AA5999A2-F783-4971-9C41-1CCB7222581D}" type="slidenum">
              <a:rPr lang="en-US"/>
              <a:pPr>
                <a:defRPr/>
              </a:pPr>
              <a:t>‹#›</a:t>
            </a:fld>
            <a:endParaRPr lang="en-US"/>
          </a:p>
        </p:txBody>
      </p:sp>
    </p:spTree>
    <p:extLst>
      <p:ext uri="{BB962C8B-B14F-4D97-AF65-F5344CB8AC3E}">
        <p14:creationId xmlns:p14="http://schemas.microsoft.com/office/powerpoint/2010/main" val="342817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63170B9-6FC3-4A35-9E99-6CF410FC906C}" type="slidenum">
              <a:rPr lang="en-US"/>
              <a:pPr>
                <a:defRPr/>
              </a:pPr>
              <a:t>‹#›</a:t>
            </a:fld>
            <a:endParaRPr lang="en-US"/>
          </a:p>
        </p:txBody>
      </p:sp>
    </p:spTree>
    <p:extLst>
      <p:ext uri="{BB962C8B-B14F-4D97-AF65-F5344CB8AC3E}">
        <p14:creationId xmlns:p14="http://schemas.microsoft.com/office/powerpoint/2010/main" val="398671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E669D49-73ED-468C-B013-21D9C5DF6E07}" type="slidenum">
              <a:rPr lang="en-US"/>
              <a:pPr>
                <a:defRPr/>
              </a:pPr>
              <a:t>‹#›</a:t>
            </a:fld>
            <a:endParaRPr lang="en-US"/>
          </a:p>
        </p:txBody>
      </p:sp>
    </p:spTree>
    <p:extLst>
      <p:ext uri="{BB962C8B-B14F-4D97-AF65-F5344CB8AC3E}">
        <p14:creationId xmlns:p14="http://schemas.microsoft.com/office/powerpoint/2010/main" val="33715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D12A8CC0-8439-4ABC-813B-DAD7ACEC6977}" type="slidenum">
              <a:rPr lang="en-US"/>
              <a:pPr>
                <a:defRPr/>
              </a:pPr>
              <a:t>‹#›</a:t>
            </a:fld>
            <a:endParaRPr lang="en-US"/>
          </a:p>
        </p:txBody>
      </p:sp>
    </p:spTree>
    <p:extLst>
      <p:ext uri="{BB962C8B-B14F-4D97-AF65-F5344CB8AC3E}">
        <p14:creationId xmlns:p14="http://schemas.microsoft.com/office/powerpoint/2010/main" val="61130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B18943DA-BC40-48EA-A980-DF8DACCDE17B}" type="slidenum">
              <a:rPr lang="en-US"/>
              <a:pPr>
                <a:defRPr/>
              </a:pPr>
              <a:t>‹#›</a:t>
            </a:fld>
            <a:endParaRPr lang="en-US"/>
          </a:p>
        </p:txBody>
      </p:sp>
    </p:spTree>
    <p:extLst>
      <p:ext uri="{BB962C8B-B14F-4D97-AF65-F5344CB8AC3E}">
        <p14:creationId xmlns:p14="http://schemas.microsoft.com/office/powerpoint/2010/main" val="6703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17D13A6-856C-42AC-B36A-29016D49C444}" type="slidenum">
              <a:rPr lang="en-US"/>
              <a:pPr>
                <a:defRPr/>
              </a:pPr>
              <a:t>‹#›</a:t>
            </a:fld>
            <a:endParaRPr lang="en-US"/>
          </a:p>
        </p:txBody>
      </p:sp>
    </p:spTree>
    <p:extLst>
      <p:ext uri="{BB962C8B-B14F-4D97-AF65-F5344CB8AC3E}">
        <p14:creationId xmlns:p14="http://schemas.microsoft.com/office/powerpoint/2010/main" val="207654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05B0CCD6-21F3-4832-BF8B-410223AABE87}" type="slidenum">
              <a:rPr lang="en-US"/>
              <a:pPr>
                <a:defRPr/>
              </a:pPr>
              <a:t>‹#›</a:t>
            </a:fld>
            <a:endParaRPr lang="en-US"/>
          </a:p>
        </p:txBody>
      </p:sp>
    </p:spTree>
    <p:extLst>
      <p:ext uri="{BB962C8B-B14F-4D97-AF65-F5344CB8AC3E}">
        <p14:creationId xmlns:p14="http://schemas.microsoft.com/office/powerpoint/2010/main" val="399630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A4800A9C-8F46-4D26-8ECB-2205A87F4B9C}" type="slidenum">
              <a:rPr lang="en-US"/>
              <a:pPr>
                <a:defRPr/>
              </a:pPr>
              <a:t>‹#›</a:t>
            </a:fld>
            <a:endParaRPr lang="en-US"/>
          </a:p>
        </p:txBody>
      </p:sp>
    </p:spTree>
    <p:extLst>
      <p:ext uri="{BB962C8B-B14F-4D97-AF65-F5344CB8AC3E}">
        <p14:creationId xmlns:p14="http://schemas.microsoft.com/office/powerpoint/2010/main" val="309461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EF9F40A3-1EA3-4C85-BC52-A0A135D9648C}" type="slidenum">
              <a:rPr lang="en-US"/>
              <a:pPr>
                <a:defRPr/>
              </a:pPr>
              <a:t>‹#›</a:t>
            </a:fld>
            <a:endParaRPr lang="en-US"/>
          </a:p>
        </p:txBody>
      </p:sp>
    </p:spTree>
    <p:extLst>
      <p:ext uri="{BB962C8B-B14F-4D97-AF65-F5344CB8AC3E}">
        <p14:creationId xmlns:p14="http://schemas.microsoft.com/office/powerpoint/2010/main" val="415653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F152B564-925F-47F5-8D8E-2D618A1805C3}" type="slidenum">
              <a:rPr lang="en-US"/>
              <a:pPr>
                <a:defRPr/>
              </a:pPr>
              <a:t>‹#›</a:t>
            </a:fld>
            <a:endParaRPr lang="en-US"/>
          </a:p>
        </p:txBody>
      </p:sp>
    </p:spTree>
    <p:extLst>
      <p:ext uri="{BB962C8B-B14F-4D97-AF65-F5344CB8AC3E}">
        <p14:creationId xmlns:p14="http://schemas.microsoft.com/office/powerpoint/2010/main" val="40676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7CEF6FD-BA07-4DE8-ADCE-F3AD8396804B}" type="slidenum">
              <a:rPr lang="en-US"/>
              <a:pPr>
                <a:defRPr/>
              </a:pPr>
              <a:t>‹#›</a:t>
            </a:fld>
            <a:endParaRPr lang="en-US"/>
          </a:p>
        </p:txBody>
      </p:sp>
    </p:spTree>
    <p:extLst>
      <p:ext uri="{BB962C8B-B14F-4D97-AF65-F5344CB8AC3E}">
        <p14:creationId xmlns:p14="http://schemas.microsoft.com/office/powerpoint/2010/main" val="237364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l="-3000" r="-3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309251"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eaLnBrk="0" hangingPunct="0">
                <a:defRPr/>
              </a:pPr>
              <a:endParaRPr lang="en-US">
                <a:cs typeface="+mn-cs"/>
              </a:endParaRPr>
            </a:p>
          </p:txBody>
        </p:sp>
        <p:sp>
          <p:nvSpPr>
            <p:cNvPr id="1033" name="Freeform 4"/>
            <p:cNvSpPr>
              <a:spLocks/>
            </p:cNvSpPr>
            <p:nvPr/>
          </p:nvSpPr>
          <p:spPr bwMode="hidden">
            <a:xfrm>
              <a:off x="0" y="2496"/>
              <a:ext cx="2112" cy="1604"/>
            </a:xfrm>
            <a:custGeom>
              <a:avLst/>
              <a:gdLst>
                <a:gd name="T0" fmla="*/ 565 w 2123"/>
                <a:gd name="T1" fmla="*/ 789 h 1696"/>
                <a:gd name="T2" fmla="*/ 529 w 2123"/>
                <a:gd name="T3" fmla="*/ 517 h 1696"/>
                <a:gd name="T4" fmla="*/ 655 w 2123"/>
                <a:gd name="T5" fmla="*/ 300 h 1696"/>
                <a:gd name="T6" fmla="*/ 902 w 2123"/>
                <a:gd name="T7" fmla="*/ 445 h 1696"/>
                <a:gd name="T8" fmla="*/ 1184 w 2123"/>
                <a:gd name="T9" fmla="*/ 657 h 1696"/>
                <a:gd name="T10" fmla="*/ 1443 w 2123"/>
                <a:gd name="T11" fmla="*/ 839 h 1696"/>
                <a:gd name="T12" fmla="*/ 1755 w 2123"/>
                <a:gd name="T13" fmla="*/ 1029 h 1696"/>
                <a:gd name="T14" fmla="*/ 1833 w 2123"/>
                <a:gd name="T15" fmla="*/ 1069 h 1696"/>
                <a:gd name="T16" fmla="*/ 1790 w 2123"/>
                <a:gd name="T17" fmla="*/ 1025 h 1696"/>
                <a:gd name="T18" fmla="*/ 1376 w 2123"/>
                <a:gd name="T19" fmla="*/ 758 h 1696"/>
                <a:gd name="T20" fmla="*/ 1058 w 2123"/>
                <a:gd name="T21" fmla="*/ 517 h 1696"/>
                <a:gd name="T22" fmla="*/ 703 w 2123"/>
                <a:gd name="T23" fmla="*/ 249 h 1696"/>
                <a:gd name="T24" fmla="*/ 974 w 2123"/>
                <a:gd name="T25" fmla="*/ 235 h 1696"/>
                <a:gd name="T26" fmla="*/ 1251 w 2123"/>
                <a:gd name="T27" fmla="*/ 240 h 1696"/>
                <a:gd name="T28" fmla="*/ 1574 w 2123"/>
                <a:gd name="T29" fmla="*/ 203 h 1696"/>
                <a:gd name="T30" fmla="*/ 2068 w 2123"/>
                <a:gd name="T31" fmla="*/ 148 h 1696"/>
                <a:gd name="T32" fmla="*/ 2020 w 2123"/>
                <a:gd name="T33" fmla="*/ 131 h 1696"/>
                <a:gd name="T34" fmla="*/ 1503 w 2123"/>
                <a:gd name="T35" fmla="*/ 195 h 1696"/>
                <a:gd name="T36" fmla="*/ 1178 w 2123"/>
                <a:gd name="T37" fmla="*/ 208 h 1696"/>
                <a:gd name="T38" fmla="*/ 739 w 2123"/>
                <a:gd name="T39" fmla="*/ 195 h 1696"/>
                <a:gd name="T40" fmla="*/ 799 w 2123"/>
                <a:gd name="T41" fmla="*/ 172 h 1696"/>
                <a:gd name="T42" fmla="*/ 1112 w 2123"/>
                <a:gd name="T43" fmla="*/ 0 h 1696"/>
                <a:gd name="T44" fmla="*/ 1058 w 2123"/>
                <a:gd name="T45" fmla="*/ 23 h 1696"/>
                <a:gd name="T46" fmla="*/ 985 w 2123"/>
                <a:gd name="T47" fmla="*/ 63 h 1696"/>
                <a:gd name="T48" fmla="*/ 835 w 2123"/>
                <a:gd name="T49" fmla="*/ 145 h 1696"/>
                <a:gd name="T50" fmla="*/ 655 w 2123"/>
                <a:gd name="T51" fmla="*/ 213 h 1696"/>
                <a:gd name="T52" fmla="*/ 619 w 2123"/>
                <a:gd name="T53" fmla="*/ 272 h 1696"/>
                <a:gd name="T54" fmla="*/ 295 w 2123"/>
                <a:gd name="T55" fmla="*/ 445 h 1696"/>
                <a:gd name="T56" fmla="*/ 0 w 2123"/>
                <a:gd name="T57" fmla="*/ 549 h 1696"/>
                <a:gd name="T58" fmla="*/ 0 w 2123"/>
                <a:gd name="T59" fmla="*/ 553 h 1696"/>
                <a:gd name="T60" fmla="*/ 0 w 2123"/>
                <a:gd name="T61" fmla="*/ 581 h 1696"/>
                <a:gd name="T62" fmla="*/ 289 w 2123"/>
                <a:gd name="T63" fmla="*/ 480 h 1696"/>
                <a:gd name="T64" fmla="*/ 577 w 2123"/>
                <a:gd name="T65" fmla="*/ 326 h 1696"/>
                <a:gd name="T66" fmla="*/ 493 w 2123"/>
                <a:gd name="T67" fmla="*/ 508 h 1696"/>
                <a:gd name="T68" fmla="*/ 511 w 2123"/>
                <a:gd name="T69" fmla="*/ 753 h 1696"/>
                <a:gd name="T70" fmla="*/ 450 w 2123"/>
                <a:gd name="T71" fmla="*/ 883 h 1696"/>
                <a:gd name="T72" fmla="*/ 319 w 2123"/>
                <a:gd name="T73" fmla="*/ 1120 h 1696"/>
                <a:gd name="T74" fmla="*/ 313 w 2123"/>
                <a:gd name="T75" fmla="*/ 1283 h 1696"/>
                <a:gd name="T76" fmla="*/ 319 w 2123"/>
                <a:gd name="T77" fmla="*/ 1283 h 1696"/>
                <a:gd name="T78" fmla="*/ 337 w 2123"/>
                <a:gd name="T79" fmla="*/ 1175 h 1696"/>
                <a:gd name="T80" fmla="*/ 565 w 2123"/>
                <a:gd name="T81" fmla="*/ 789 h 1696"/>
                <a:gd name="T82" fmla="*/ 565 w 2123"/>
                <a:gd name="T83" fmla="*/ 789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p:nvSpPr>
          <p:spPr bwMode="hidden">
            <a:xfrm>
              <a:off x="0" y="524"/>
              <a:ext cx="973" cy="1195"/>
            </a:xfrm>
            <a:custGeom>
              <a:avLst/>
              <a:gdLst>
                <a:gd name="T0" fmla="*/ 328 w 969"/>
                <a:gd name="T1" fmla="*/ 1201 h 1192"/>
                <a:gd name="T2" fmla="*/ 500 w 969"/>
                <a:gd name="T3" fmla="*/ 1207 h 1192"/>
                <a:gd name="T4" fmla="*/ 590 w 969"/>
                <a:gd name="T5" fmla="*/ 1165 h 1192"/>
                <a:gd name="T6" fmla="*/ 828 w 969"/>
                <a:gd name="T7" fmla="*/ 1100 h 1192"/>
                <a:gd name="T8" fmla="*/ 953 w 969"/>
                <a:gd name="T9" fmla="*/ 1070 h 1192"/>
                <a:gd name="T10" fmla="*/ 774 w 969"/>
                <a:gd name="T11" fmla="*/ 1001 h 1192"/>
                <a:gd name="T12" fmla="*/ 566 w 969"/>
                <a:gd name="T13" fmla="*/ 963 h 1192"/>
                <a:gd name="T14" fmla="*/ 202 w 969"/>
                <a:gd name="T15" fmla="*/ 981 h 1192"/>
                <a:gd name="T16" fmla="*/ 304 w 969"/>
                <a:gd name="T17" fmla="*/ 903 h 1192"/>
                <a:gd name="T18" fmla="*/ 506 w 969"/>
                <a:gd name="T19" fmla="*/ 813 h 1192"/>
                <a:gd name="T20" fmla="*/ 709 w 969"/>
                <a:gd name="T21" fmla="*/ 681 h 1192"/>
                <a:gd name="T22" fmla="*/ 715 w 969"/>
                <a:gd name="T23" fmla="*/ 681 h 1192"/>
                <a:gd name="T24" fmla="*/ 727 w 969"/>
                <a:gd name="T25" fmla="*/ 675 h 1192"/>
                <a:gd name="T26" fmla="*/ 768 w 969"/>
                <a:gd name="T27" fmla="*/ 657 h 1192"/>
                <a:gd name="T28" fmla="*/ 792 w 969"/>
                <a:gd name="T29" fmla="*/ 651 h 1192"/>
                <a:gd name="T30" fmla="*/ 804 w 969"/>
                <a:gd name="T31" fmla="*/ 639 h 1192"/>
                <a:gd name="T32" fmla="*/ 810 w 969"/>
                <a:gd name="T33" fmla="*/ 627 h 1192"/>
                <a:gd name="T34" fmla="*/ 804 w 969"/>
                <a:gd name="T35" fmla="*/ 621 h 1192"/>
                <a:gd name="T36" fmla="*/ 798 w 969"/>
                <a:gd name="T37" fmla="*/ 609 h 1192"/>
                <a:gd name="T38" fmla="*/ 798 w 969"/>
                <a:gd name="T39" fmla="*/ 580 h 1192"/>
                <a:gd name="T40" fmla="*/ 810 w 969"/>
                <a:gd name="T41" fmla="*/ 550 h 1192"/>
                <a:gd name="T42" fmla="*/ 822 w 969"/>
                <a:gd name="T43" fmla="*/ 520 h 1192"/>
                <a:gd name="T44" fmla="*/ 840 w 969"/>
                <a:gd name="T45" fmla="*/ 490 h 1192"/>
                <a:gd name="T46" fmla="*/ 853 w 969"/>
                <a:gd name="T47" fmla="*/ 460 h 1192"/>
                <a:gd name="T48" fmla="*/ 861 w 969"/>
                <a:gd name="T49" fmla="*/ 442 h 1192"/>
                <a:gd name="T50" fmla="*/ 869 w 969"/>
                <a:gd name="T51" fmla="*/ 436 h 1192"/>
                <a:gd name="T52" fmla="*/ 869 w 969"/>
                <a:gd name="T53" fmla="*/ 352 h 1192"/>
                <a:gd name="T54" fmla="*/ 869 w 969"/>
                <a:gd name="T55" fmla="*/ 346 h 1192"/>
                <a:gd name="T56" fmla="*/ 875 w 969"/>
                <a:gd name="T57" fmla="*/ 340 h 1192"/>
                <a:gd name="T58" fmla="*/ 893 w 969"/>
                <a:gd name="T59" fmla="*/ 310 h 1192"/>
                <a:gd name="T60" fmla="*/ 905 w 969"/>
                <a:gd name="T61" fmla="*/ 274 h 1192"/>
                <a:gd name="T62" fmla="*/ 917 w 969"/>
                <a:gd name="T63" fmla="*/ 244 h 1192"/>
                <a:gd name="T64" fmla="*/ 923 w 969"/>
                <a:gd name="T65" fmla="*/ 232 h 1192"/>
                <a:gd name="T66" fmla="*/ 929 w 969"/>
                <a:gd name="T67" fmla="*/ 220 h 1192"/>
                <a:gd name="T68" fmla="*/ 947 w 969"/>
                <a:gd name="T69" fmla="*/ 173 h 1192"/>
                <a:gd name="T70" fmla="*/ 965 w 969"/>
                <a:gd name="T71" fmla="*/ 137 h 1192"/>
                <a:gd name="T72" fmla="*/ 971 w 969"/>
                <a:gd name="T73" fmla="*/ 125 h 1192"/>
                <a:gd name="T74" fmla="*/ 971 w 969"/>
                <a:gd name="T75" fmla="*/ 119 h 1192"/>
                <a:gd name="T76" fmla="*/ 989 w 969"/>
                <a:gd name="T77" fmla="*/ 0 h 1192"/>
                <a:gd name="T78" fmla="*/ 965 w 969"/>
                <a:gd name="T79" fmla="*/ 47 h 1192"/>
                <a:gd name="T80" fmla="*/ 798 w 969"/>
                <a:gd name="T81" fmla="*/ 113 h 1192"/>
                <a:gd name="T82" fmla="*/ 721 w 969"/>
                <a:gd name="T83" fmla="*/ 161 h 1192"/>
                <a:gd name="T84" fmla="*/ 470 w 969"/>
                <a:gd name="T85" fmla="*/ 238 h 1192"/>
                <a:gd name="T86" fmla="*/ 286 w 969"/>
                <a:gd name="T87" fmla="*/ 292 h 1192"/>
                <a:gd name="T88" fmla="*/ 178 w 969"/>
                <a:gd name="T89" fmla="*/ 298 h 1192"/>
                <a:gd name="T90" fmla="*/ 12 w 969"/>
                <a:gd name="T91" fmla="*/ 490 h 1192"/>
                <a:gd name="T92" fmla="*/ 0 w 969"/>
                <a:gd name="T93" fmla="*/ 514 h 1192"/>
                <a:gd name="T94" fmla="*/ 0 w 969"/>
                <a:gd name="T95" fmla="*/ 1201 h 1192"/>
                <a:gd name="T96" fmla="*/ 96 w 969"/>
                <a:gd name="T97" fmla="*/ 1195 h 1192"/>
                <a:gd name="T98" fmla="*/ 328 w 969"/>
                <a:gd name="T99" fmla="*/ 1201 h 1192"/>
                <a:gd name="T100" fmla="*/ 328 w 969"/>
                <a:gd name="T101" fmla="*/ 1201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hidden">
            <a:xfrm>
              <a:off x="3525" y="1"/>
              <a:ext cx="2185" cy="1508"/>
            </a:xfrm>
            <a:custGeom>
              <a:avLst/>
              <a:gdLst>
                <a:gd name="T0" fmla="*/ 1054 w 2176"/>
                <a:gd name="T1" fmla="*/ 777 h 1505"/>
                <a:gd name="T2" fmla="*/ 1215 w 2176"/>
                <a:gd name="T3" fmla="*/ 1245 h 1505"/>
                <a:gd name="T4" fmla="*/ 976 w 2176"/>
                <a:gd name="T5" fmla="*/ 1203 h 1505"/>
                <a:gd name="T6" fmla="*/ 738 w 2176"/>
                <a:gd name="T7" fmla="*/ 1137 h 1505"/>
                <a:gd name="T8" fmla="*/ 452 w 2176"/>
                <a:gd name="T9" fmla="*/ 1119 h 1505"/>
                <a:gd name="T10" fmla="*/ 0 w 2176"/>
                <a:gd name="T11" fmla="*/ 1089 h 1505"/>
                <a:gd name="T12" fmla="*/ 30 w 2176"/>
                <a:gd name="T13" fmla="*/ 1125 h 1505"/>
                <a:gd name="T14" fmla="*/ 506 w 2176"/>
                <a:gd name="T15" fmla="*/ 1143 h 1505"/>
                <a:gd name="T16" fmla="*/ 792 w 2176"/>
                <a:gd name="T17" fmla="*/ 1197 h 1505"/>
                <a:gd name="T18" fmla="*/ 1155 w 2176"/>
                <a:gd name="T19" fmla="*/ 1316 h 1505"/>
                <a:gd name="T20" fmla="*/ 1090 w 2176"/>
                <a:gd name="T21" fmla="*/ 1334 h 1505"/>
                <a:gd name="T22" fmla="*/ 726 w 2176"/>
                <a:gd name="T23" fmla="*/ 1520 h 1505"/>
                <a:gd name="T24" fmla="*/ 780 w 2176"/>
                <a:gd name="T25" fmla="*/ 1496 h 1505"/>
                <a:gd name="T26" fmla="*/ 881 w 2176"/>
                <a:gd name="T27" fmla="*/ 1454 h 1505"/>
                <a:gd name="T28" fmla="*/ 1042 w 2176"/>
                <a:gd name="T29" fmla="*/ 1370 h 1505"/>
                <a:gd name="T30" fmla="*/ 1239 w 2176"/>
                <a:gd name="T31" fmla="*/ 1310 h 1505"/>
                <a:gd name="T32" fmla="*/ 1292 w 2176"/>
                <a:gd name="T33" fmla="*/ 1233 h 1505"/>
                <a:gd name="T34" fmla="*/ 1667 w 2176"/>
                <a:gd name="T35" fmla="*/ 1053 h 1505"/>
                <a:gd name="T36" fmla="*/ 1971 w 2176"/>
                <a:gd name="T37" fmla="*/ 963 h 1505"/>
                <a:gd name="T38" fmla="*/ 2221 w 2176"/>
                <a:gd name="T39" fmla="*/ 831 h 1505"/>
                <a:gd name="T40" fmla="*/ 2001 w 2176"/>
                <a:gd name="T41" fmla="*/ 921 h 1505"/>
                <a:gd name="T42" fmla="*/ 1691 w 2176"/>
                <a:gd name="T43" fmla="*/ 999 h 1505"/>
                <a:gd name="T44" fmla="*/ 1369 w 2176"/>
                <a:gd name="T45" fmla="*/ 1161 h 1505"/>
                <a:gd name="T46" fmla="*/ 1531 w 2176"/>
                <a:gd name="T47" fmla="*/ 915 h 1505"/>
                <a:gd name="T48" fmla="*/ 1655 w 2176"/>
                <a:gd name="T49" fmla="*/ 550 h 1505"/>
                <a:gd name="T50" fmla="*/ 1775 w 2176"/>
                <a:gd name="T51" fmla="*/ 377 h 1505"/>
                <a:gd name="T52" fmla="*/ 2019 w 2176"/>
                <a:gd name="T53" fmla="*/ 60 h 1505"/>
                <a:gd name="T54" fmla="*/ 2043 w 2176"/>
                <a:gd name="T55" fmla="*/ 0 h 1505"/>
                <a:gd name="T56" fmla="*/ 2013 w 2176"/>
                <a:gd name="T57" fmla="*/ 0 h 1505"/>
                <a:gd name="T58" fmla="*/ 1631 w 2176"/>
                <a:gd name="T59" fmla="*/ 485 h 1505"/>
                <a:gd name="T60" fmla="*/ 1507 w 2176"/>
                <a:gd name="T61" fmla="*/ 897 h 1505"/>
                <a:gd name="T62" fmla="*/ 1280 w 2176"/>
                <a:gd name="T63" fmla="*/ 1185 h 1505"/>
                <a:gd name="T64" fmla="*/ 1155 w 2176"/>
                <a:gd name="T65" fmla="*/ 915 h 1505"/>
                <a:gd name="T66" fmla="*/ 1030 w 2176"/>
                <a:gd name="T67" fmla="*/ 545 h 1505"/>
                <a:gd name="T68" fmla="*/ 905 w 2176"/>
                <a:gd name="T69" fmla="*/ 222 h 1505"/>
                <a:gd name="T70" fmla="*/ 804 w 2176"/>
                <a:gd name="T71" fmla="*/ 0 h 1505"/>
                <a:gd name="T72" fmla="*/ 768 w 2176"/>
                <a:gd name="T73" fmla="*/ 0 h 1505"/>
                <a:gd name="T74" fmla="*/ 923 w 2176"/>
                <a:gd name="T75" fmla="*/ 359 h 1505"/>
                <a:gd name="T76" fmla="*/ 1054 w 2176"/>
                <a:gd name="T77" fmla="*/ 777 h 1505"/>
                <a:gd name="T78" fmla="*/ 1054 w 2176"/>
                <a:gd name="T79" fmla="*/ 77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0" y="649"/>
              <a:ext cx="816" cy="806"/>
            </a:xfrm>
            <a:custGeom>
              <a:avLst/>
              <a:gdLst>
                <a:gd name="T0" fmla="*/ 166 w 813"/>
                <a:gd name="T1" fmla="*/ 569 h 804"/>
                <a:gd name="T2" fmla="*/ 334 w 813"/>
                <a:gd name="T3" fmla="*/ 443 h 804"/>
                <a:gd name="T4" fmla="*/ 656 w 813"/>
                <a:gd name="T5" fmla="*/ 221 h 804"/>
                <a:gd name="T6" fmla="*/ 828 w 813"/>
                <a:gd name="T7" fmla="*/ 0 h 804"/>
                <a:gd name="T8" fmla="*/ 690 w 813"/>
                <a:gd name="T9" fmla="*/ 150 h 804"/>
                <a:gd name="T10" fmla="*/ 149 w 813"/>
                <a:gd name="T11" fmla="*/ 509 h 804"/>
                <a:gd name="T12" fmla="*/ 0 w 813"/>
                <a:gd name="T13" fmla="*/ 742 h 804"/>
                <a:gd name="T14" fmla="*/ 0 w 813"/>
                <a:gd name="T15" fmla="*/ 814 h 804"/>
                <a:gd name="T16" fmla="*/ 166 w 813"/>
                <a:gd name="T17" fmla="*/ 569 h 804"/>
                <a:gd name="T18" fmla="*/ 166 w 813"/>
                <a:gd name="T19" fmla="*/ 56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hidden">
            <a:xfrm>
              <a:off x="0" y="1545"/>
              <a:ext cx="762" cy="107"/>
            </a:xfrm>
            <a:custGeom>
              <a:avLst/>
              <a:gdLst>
                <a:gd name="T0" fmla="*/ 470 w 759"/>
                <a:gd name="T1" fmla="*/ 66 h 107"/>
                <a:gd name="T2" fmla="*/ 774 w 759"/>
                <a:gd name="T3" fmla="*/ 0 h 107"/>
                <a:gd name="T4" fmla="*/ 506 w 759"/>
                <a:gd name="T5" fmla="*/ 36 h 107"/>
                <a:gd name="T6" fmla="*/ 143 w 759"/>
                <a:gd name="T7" fmla="*/ 48 h 107"/>
                <a:gd name="T8" fmla="*/ 0 w 759"/>
                <a:gd name="T9" fmla="*/ 78 h 107"/>
                <a:gd name="T10" fmla="*/ 0 w 759"/>
                <a:gd name="T11" fmla="*/ 107 h 107"/>
                <a:gd name="T12" fmla="*/ 96 w 759"/>
                <a:gd name="T13" fmla="*/ 89 h 107"/>
                <a:gd name="T14" fmla="*/ 470 w 759"/>
                <a:gd name="T15" fmla="*/ 66 h 107"/>
                <a:gd name="T16" fmla="*/ 47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p:nvSpPr>
          <p:spPr bwMode="hidden">
            <a:xfrm>
              <a:off x="2314" y="3431"/>
              <a:ext cx="3182" cy="745"/>
            </a:xfrm>
            <a:custGeom>
              <a:avLst/>
              <a:gdLst>
                <a:gd name="T0" fmla="*/ 1417 w 3169"/>
                <a:gd name="T1" fmla="*/ 244 h 743"/>
                <a:gd name="T2" fmla="*/ 1769 w 3169"/>
                <a:gd name="T3" fmla="*/ 238 h 743"/>
                <a:gd name="T4" fmla="*/ 2132 w 3169"/>
                <a:gd name="T5" fmla="*/ 256 h 743"/>
                <a:gd name="T6" fmla="*/ 2555 w 3169"/>
                <a:gd name="T7" fmla="*/ 238 h 743"/>
                <a:gd name="T8" fmla="*/ 3234 w 3169"/>
                <a:gd name="T9" fmla="*/ 209 h 743"/>
                <a:gd name="T10" fmla="*/ 3180 w 3169"/>
                <a:gd name="T11" fmla="*/ 191 h 743"/>
                <a:gd name="T12" fmla="*/ 2472 w 3169"/>
                <a:gd name="T13" fmla="*/ 226 h 743"/>
                <a:gd name="T14" fmla="*/ 2043 w 3169"/>
                <a:gd name="T15" fmla="*/ 226 h 743"/>
                <a:gd name="T16" fmla="*/ 1489 w 3169"/>
                <a:gd name="T17" fmla="*/ 191 h 743"/>
                <a:gd name="T18" fmla="*/ 1573 w 3169"/>
                <a:gd name="T19" fmla="*/ 168 h 743"/>
                <a:gd name="T20" fmla="*/ 2079 w 3169"/>
                <a:gd name="T21" fmla="*/ 0 h 743"/>
                <a:gd name="T22" fmla="*/ 2001 w 3169"/>
                <a:gd name="T23" fmla="*/ 24 h 743"/>
                <a:gd name="T24" fmla="*/ 1876 w 3169"/>
                <a:gd name="T25" fmla="*/ 66 h 743"/>
                <a:gd name="T26" fmla="*/ 1637 w 3169"/>
                <a:gd name="T27" fmla="*/ 138 h 743"/>
                <a:gd name="T28" fmla="*/ 1368 w 3169"/>
                <a:gd name="T29" fmla="*/ 203 h 743"/>
                <a:gd name="T30" fmla="*/ 1293 w 3169"/>
                <a:gd name="T31" fmla="*/ 256 h 743"/>
                <a:gd name="T32" fmla="*/ 780 w 3169"/>
                <a:gd name="T33" fmla="*/ 418 h 743"/>
                <a:gd name="T34" fmla="*/ 340 w 3169"/>
                <a:gd name="T35" fmla="*/ 508 h 743"/>
                <a:gd name="T36" fmla="*/ 0 w 3169"/>
                <a:gd name="T37" fmla="*/ 627 h 743"/>
                <a:gd name="T38" fmla="*/ 304 w 3169"/>
                <a:gd name="T39" fmla="*/ 544 h 743"/>
                <a:gd name="T40" fmla="*/ 750 w 3169"/>
                <a:gd name="T41" fmla="*/ 454 h 743"/>
                <a:gd name="T42" fmla="*/ 1203 w 3169"/>
                <a:gd name="T43" fmla="*/ 316 h 743"/>
                <a:gd name="T44" fmla="*/ 1001 w 3169"/>
                <a:gd name="T45" fmla="*/ 496 h 743"/>
                <a:gd name="T46" fmla="*/ 887 w 3169"/>
                <a:gd name="T47" fmla="*/ 753 h 743"/>
                <a:gd name="T48" fmla="*/ 881 w 3169"/>
                <a:gd name="T49" fmla="*/ 753 h 743"/>
                <a:gd name="T50" fmla="*/ 953 w 3169"/>
                <a:gd name="T51" fmla="*/ 753 h 743"/>
                <a:gd name="T52" fmla="*/ 1042 w 3169"/>
                <a:gd name="T53" fmla="*/ 502 h 743"/>
                <a:gd name="T54" fmla="*/ 1322 w 3169"/>
                <a:gd name="T55" fmla="*/ 286 h 743"/>
                <a:gd name="T56" fmla="*/ 1561 w 3169"/>
                <a:gd name="T57" fmla="*/ 454 h 743"/>
                <a:gd name="T58" fmla="*/ 1805 w 3169"/>
                <a:gd name="T59" fmla="*/ 687 h 743"/>
                <a:gd name="T60" fmla="*/ 1894 w 3169"/>
                <a:gd name="T61" fmla="*/ 753 h 743"/>
                <a:gd name="T62" fmla="*/ 1959 w 3169"/>
                <a:gd name="T63" fmla="*/ 753 h 743"/>
                <a:gd name="T64" fmla="*/ 1727 w 3169"/>
                <a:gd name="T65" fmla="*/ 532 h 743"/>
                <a:gd name="T66" fmla="*/ 1417 w 3169"/>
                <a:gd name="T67" fmla="*/ 244 h 743"/>
                <a:gd name="T68" fmla="*/ 1417 w 3169"/>
                <a:gd name="T69" fmla="*/ 244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309262"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eaLnBrk="0" hangingPunct="0">
                <a:defRPr/>
              </a:pPr>
              <a:endParaRPr lang="en-US">
                <a:cs typeface="+mn-cs"/>
              </a:endParaRPr>
            </a:p>
          </p:txBody>
        </p:sp>
        <p:sp>
          <p:nvSpPr>
            <p:cNvPr id="309263"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eaLnBrk="0" hangingPunct="0">
                <a:defRPr/>
              </a:pPr>
              <a:endParaRPr lang="en-US">
                <a:cs typeface="+mn-cs"/>
              </a:endParaRPr>
            </a:p>
          </p:txBody>
        </p:sp>
        <p:sp>
          <p:nvSpPr>
            <p:cNvPr id="309264"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eaLnBrk="0" hangingPunct="0">
                <a:defRPr/>
              </a:pPr>
              <a:endParaRPr lang="en-US">
                <a:cs typeface="+mn-cs"/>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7"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eaLnBrk="0" hangingPunct="0">
                <a:defRPr/>
              </a:pPr>
              <a:endParaRPr lang="en-US">
                <a:cs typeface="+mn-cs"/>
              </a:endParaRPr>
            </a:p>
          </p:txBody>
        </p:sp>
        <p:sp>
          <p:nvSpPr>
            <p:cNvPr id="1049" name="Freeform 20"/>
            <p:cNvSpPr>
              <a:spLocks/>
            </p:cNvSpPr>
            <p:nvPr/>
          </p:nvSpPr>
          <p:spPr bwMode="hidden">
            <a:xfrm>
              <a:off x="3160" y="1860"/>
              <a:ext cx="2162" cy="1934"/>
            </a:xfrm>
            <a:custGeom>
              <a:avLst/>
              <a:gdLst>
                <a:gd name="T0" fmla="*/ 1882 w 2153"/>
                <a:gd name="T1" fmla="*/ 861 h 1930"/>
                <a:gd name="T2" fmla="*/ 1977 w 2153"/>
                <a:gd name="T3" fmla="*/ 1029 h 1930"/>
                <a:gd name="T4" fmla="*/ 2096 w 2153"/>
                <a:gd name="T5" fmla="*/ 1178 h 1930"/>
                <a:gd name="T6" fmla="*/ 2162 w 2153"/>
                <a:gd name="T7" fmla="*/ 1261 h 1930"/>
                <a:gd name="T8" fmla="*/ 2198 w 2153"/>
                <a:gd name="T9" fmla="*/ 1309 h 1930"/>
                <a:gd name="T10" fmla="*/ 1929 w 2153"/>
                <a:gd name="T11" fmla="*/ 987 h 1930"/>
                <a:gd name="T12" fmla="*/ 1900 w 2153"/>
                <a:gd name="T13" fmla="*/ 939 h 1930"/>
                <a:gd name="T14" fmla="*/ 1820 w 2153"/>
                <a:gd name="T15" fmla="*/ 1255 h 1930"/>
                <a:gd name="T16" fmla="*/ 1806 w 2153"/>
                <a:gd name="T17" fmla="*/ 1501 h 1930"/>
                <a:gd name="T18" fmla="*/ 1858 w 2153"/>
                <a:gd name="T19" fmla="*/ 1926 h 1930"/>
                <a:gd name="T20" fmla="*/ 1827 w 2153"/>
                <a:gd name="T21" fmla="*/ 1950 h 1930"/>
                <a:gd name="T22" fmla="*/ 1781 w 2153"/>
                <a:gd name="T23" fmla="*/ 1549 h 1930"/>
                <a:gd name="T24" fmla="*/ 1763 w 2153"/>
                <a:gd name="T25" fmla="*/ 1303 h 1930"/>
                <a:gd name="T26" fmla="*/ 1799 w 2153"/>
                <a:gd name="T27" fmla="*/ 1095 h 1930"/>
                <a:gd name="T28" fmla="*/ 1806 w 2153"/>
                <a:gd name="T29" fmla="*/ 885 h 1930"/>
                <a:gd name="T30" fmla="*/ 1293 w 2153"/>
                <a:gd name="T31" fmla="*/ 1017 h 1930"/>
                <a:gd name="T32" fmla="*/ 840 w 2153"/>
                <a:gd name="T33" fmla="*/ 1142 h 1930"/>
                <a:gd name="T34" fmla="*/ 328 w 2153"/>
                <a:gd name="T35" fmla="*/ 1327 h 1930"/>
                <a:gd name="T36" fmla="*/ 18 w 2153"/>
                <a:gd name="T37" fmla="*/ 1435 h 1930"/>
                <a:gd name="T38" fmla="*/ 316 w 2153"/>
                <a:gd name="T39" fmla="*/ 1297 h 1930"/>
                <a:gd name="T40" fmla="*/ 697 w 2153"/>
                <a:gd name="T41" fmla="*/ 1154 h 1930"/>
                <a:gd name="T42" fmla="*/ 1042 w 2153"/>
                <a:gd name="T43" fmla="*/ 1047 h 1930"/>
                <a:gd name="T44" fmla="*/ 1441 w 2153"/>
                <a:gd name="T45" fmla="*/ 939 h 1930"/>
                <a:gd name="T46" fmla="*/ 1727 w 2153"/>
                <a:gd name="T47" fmla="*/ 825 h 1930"/>
                <a:gd name="T48" fmla="*/ 1363 w 2153"/>
                <a:gd name="T49" fmla="*/ 628 h 1930"/>
                <a:gd name="T50" fmla="*/ 881 w 2153"/>
                <a:gd name="T51" fmla="*/ 520 h 1930"/>
                <a:gd name="T52" fmla="*/ 232 w 2153"/>
                <a:gd name="T53" fmla="*/ 161 h 1930"/>
                <a:gd name="T54" fmla="*/ 0 w 2153"/>
                <a:gd name="T55" fmla="*/ 83 h 1930"/>
                <a:gd name="T56" fmla="*/ 334 w 2153"/>
                <a:gd name="T57" fmla="*/ 179 h 1930"/>
                <a:gd name="T58" fmla="*/ 727 w 2153"/>
                <a:gd name="T59" fmla="*/ 388 h 1930"/>
                <a:gd name="T60" fmla="*/ 953 w 2153"/>
                <a:gd name="T61" fmla="*/ 496 h 1930"/>
                <a:gd name="T62" fmla="*/ 1381 w 2153"/>
                <a:gd name="T63" fmla="*/ 598 h 1930"/>
                <a:gd name="T64" fmla="*/ 1685 w 2153"/>
                <a:gd name="T65" fmla="*/ 753 h 1930"/>
                <a:gd name="T66" fmla="*/ 1453 w 2153"/>
                <a:gd name="T67" fmla="*/ 466 h 1930"/>
                <a:gd name="T68" fmla="*/ 1311 w 2153"/>
                <a:gd name="T69" fmla="*/ 191 h 1930"/>
                <a:gd name="T70" fmla="*/ 1179 w 2153"/>
                <a:gd name="T71" fmla="*/ 0 h 1930"/>
                <a:gd name="T72" fmla="*/ 1369 w 2153"/>
                <a:gd name="T73" fmla="*/ 215 h 1930"/>
                <a:gd name="T74" fmla="*/ 1519 w 2153"/>
                <a:gd name="T75" fmla="*/ 490 h 1930"/>
                <a:gd name="T76" fmla="*/ 1781 w 2153"/>
                <a:gd name="T77" fmla="*/ 813 h 1930"/>
                <a:gd name="T78" fmla="*/ 1882 w 2153"/>
                <a:gd name="T79" fmla="*/ 861 h 1930"/>
                <a:gd name="T80" fmla="*/ 1882 w 2153"/>
                <a:gd name="T81" fmla="*/ 86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9269"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9270"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71"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cs typeface="+mn-cs"/>
              </a:defRPr>
            </a:lvl1pPr>
          </a:lstStyle>
          <a:p>
            <a:pPr>
              <a:defRPr/>
            </a:pPr>
            <a:endParaRPr lang="en-US"/>
          </a:p>
        </p:txBody>
      </p:sp>
      <p:sp>
        <p:nvSpPr>
          <p:cNvPr id="309272"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cs typeface="+mn-cs"/>
              </a:defRPr>
            </a:lvl1pPr>
          </a:lstStyle>
          <a:p>
            <a:pPr>
              <a:defRPr/>
            </a:pPr>
            <a:endParaRPr lang="en-US"/>
          </a:p>
        </p:txBody>
      </p:sp>
      <p:sp>
        <p:nvSpPr>
          <p:cNvPr id="309273"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D7994252-C300-4C8C-8A44-377180E284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omapadaswami.com/taxonomy/term/1299?page=1" TargetMode="External"/><Relationship Id="rId7" Type="http://schemas.openxmlformats.org/officeDocument/2006/relationships/hyperlink" Target="http://audio.iskcondesiretree.info/index.php?q=s&amp;sm=ff&amp;s=SB+01-11-28&amp;x=0&amp;y=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audio.iskcondesiretree.info/index.php?q=s&amp;sm=ff&amp;s=SB+01-11-27&amp;x=0&amp;y=0" TargetMode="External"/><Relationship Id="rId5" Type="http://schemas.openxmlformats.org/officeDocument/2006/relationships/hyperlink" Target="http://audio.iskcondesiretree.info/index.php?q=s&amp;sm=ff&amp;s=SB+01-11-23&amp;x=0&amp;y=0" TargetMode="External"/><Relationship Id="rId4" Type="http://schemas.openxmlformats.org/officeDocument/2006/relationships/hyperlink" Target="http://tkgtm.com/listen/listen_1996_MP3.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P:\01 VMMC Customization\Documents\Anjan's Directory\00 Active\Bhakti Vaibhava\SB 1.1.2\Pictures\suka.jpg"/>
          <p:cNvPicPr>
            <a:picLocks noChangeAspect="1" noChangeArrowheads="1"/>
          </p:cNvPicPr>
          <p:nvPr/>
        </p:nvPicPr>
        <p:blipFill>
          <a:blip r:embed="rId2">
            <a:lum bright="32000" contrast="-66000"/>
            <a:extLst>
              <a:ext uri="{28A0092B-C50C-407E-A947-70E740481C1C}">
                <a14:useLocalDpi xmlns:a14="http://schemas.microsoft.com/office/drawing/2010/main" val="0"/>
              </a:ext>
            </a:extLst>
          </a:blip>
          <a:srcRect/>
          <a:stretch>
            <a:fillRect/>
          </a:stretch>
        </p:blipFill>
        <p:spPr bwMode="auto">
          <a:xfrm>
            <a:off x="304800" y="247650"/>
            <a:ext cx="8542338"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00400" y="1532930"/>
            <a:ext cx="3200400" cy="584775"/>
          </a:xfrm>
          <a:prstGeom prst="rect">
            <a:avLst/>
          </a:prstGeom>
          <a:noFill/>
        </p:spPr>
        <p:txBody>
          <a:bodyPr wrap="square">
            <a:spAutoFit/>
          </a:bodyPr>
          <a:lstStyle/>
          <a:p>
            <a:pPr eaLnBrk="0" hangingPunct="0">
              <a:defRPr/>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1.11.23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1.11.29</a:t>
            </a:r>
            <a:endParaRPr lang="en-US" sz="3200" dirty="0">
              <a:cs typeface="+mn-cs"/>
            </a:endParaRPr>
          </a:p>
        </p:txBody>
      </p:sp>
      <p:sp>
        <p:nvSpPr>
          <p:cNvPr id="4" name="TextBox 3"/>
          <p:cNvSpPr txBox="1"/>
          <p:nvPr/>
        </p:nvSpPr>
        <p:spPr>
          <a:xfrm>
            <a:off x="1600200" y="609600"/>
            <a:ext cx="6400800" cy="923330"/>
          </a:xfrm>
          <a:prstGeom prst="rect">
            <a:avLst/>
          </a:prstGeom>
          <a:noFill/>
        </p:spPr>
        <p:txBody>
          <a:bodyPr>
            <a:spAutoFit/>
          </a:bodyPr>
          <a:lstStyle/>
          <a:p>
            <a:pPr eaLnBrk="0" hangingPunct="0">
              <a:defRPr/>
            </a:pP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Srimad</a:t>
            </a: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 </a:t>
            </a:r>
            <a:r>
              <a:rPr lang="en-U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rPr>
              <a:t>Bhagavatam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n-cs"/>
            </a:endParaRPr>
          </a:p>
        </p:txBody>
      </p:sp>
      <p:sp>
        <p:nvSpPr>
          <p:cNvPr id="5" name="TextBox 4"/>
          <p:cNvSpPr txBox="1"/>
          <p:nvPr/>
        </p:nvSpPr>
        <p:spPr>
          <a:xfrm>
            <a:off x="990600" y="2362200"/>
            <a:ext cx="7315200" cy="1077218"/>
          </a:xfrm>
          <a:prstGeom prst="rect">
            <a:avLst/>
          </a:prstGeom>
          <a:noFill/>
        </p:spPr>
        <p:txBody>
          <a:bodyPr wrap="square">
            <a:spAutoFit/>
          </a:bodyPr>
          <a:lstStyle/>
          <a:p>
            <a:pPr algn="ctr" eaLnBrk="0" hangingPunct="0">
              <a:defRPr/>
            </a:pPr>
            <a:r>
              <a:rPr lang="en-US"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mn-cs"/>
              </a:rPr>
              <a:t>Devotees attraction to the Lord &amp; </a:t>
            </a:r>
            <a:br>
              <a:rPr lang="en-US"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mn-cs"/>
              </a:rPr>
            </a:br>
            <a:r>
              <a:rPr lang="en-US"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mn-cs"/>
              </a:rPr>
              <a:t>The Lord’s reciprocation</a:t>
            </a:r>
            <a:endParaRPr lang="en-US" sz="3200" b="1" u="sng" dirty="0">
              <a:solidFill>
                <a:srgbClr val="C00000"/>
              </a:solidFill>
              <a:cs typeface="+mn-cs"/>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16172"/>
          </a:xfrm>
        </p:spPr>
        <p:txBody>
          <a:bodyPr/>
          <a:lstStyle/>
          <a:p>
            <a:pPr eaLnBrk="1" hangingPunct="1">
              <a:defRPr/>
            </a:pPr>
            <a:r>
              <a:rPr lang="en-US" sz="2400" u="sng" dirty="0"/>
              <a:t>SB 1.11.24 – Everyday is a </a:t>
            </a:r>
            <a:r>
              <a:rPr lang="en-US" sz="2400" u="sng" dirty="0" smtClean="0"/>
              <a:t>festival</a:t>
            </a:r>
            <a:r>
              <a:rPr lang="en-US" sz="2400" u="sng" dirty="0"/>
              <a:t/>
            </a:r>
            <a:br>
              <a:rPr lang="en-US" sz="2400" u="sng" dirty="0"/>
            </a:br>
            <a:r>
              <a:rPr lang="en-US" sz="1800" dirty="0"/>
              <a:t>Important Points from </a:t>
            </a:r>
            <a:r>
              <a:rPr lang="en-US" sz="1800" dirty="0" smtClean="0"/>
              <a:t>Purport </a:t>
            </a:r>
            <a:r>
              <a:rPr lang="en-US" sz="1800" dirty="0" err="1" smtClean="0"/>
              <a:t>contd</a:t>
            </a:r>
            <a:r>
              <a:rPr lang="en-US" sz="1800" dirty="0" smtClean="0"/>
              <a:t>…</a:t>
            </a:r>
            <a:endParaRPr lang="en-US" sz="2400" u="sng" dirty="0">
              <a:solidFill>
                <a:schemeClr val="tx1">
                  <a:lumMod val="75000"/>
                </a:schemeClr>
              </a:solidFill>
            </a:endParaRPr>
          </a:p>
        </p:txBody>
      </p:sp>
      <p:sp>
        <p:nvSpPr>
          <p:cNvPr id="17" name="TextBox 16"/>
          <p:cNvSpPr txBox="1">
            <a:spLocks noChangeArrowheads="1"/>
          </p:cNvSpPr>
          <p:nvPr/>
        </p:nvSpPr>
        <p:spPr bwMode="auto">
          <a:xfrm>
            <a:off x="228600" y="685800"/>
            <a:ext cx="864523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lvl="2" eaLnBrk="1" hangingPunct="1">
              <a:buFont typeface="Wingdings" pitchFamily="2" charset="2"/>
              <a:buChar char="Ø"/>
            </a:pPr>
            <a:r>
              <a:rPr lang="en-US" sz="2000" dirty="0" smtClean="0">
                <a:solidFill>
                  <a:srgbClr val="0070C0"/>
                </a:solidFill>
              </a:rPr>
              <a:t>Glorious Vedic Culture</a:t>
            </a:r>
          </a:p>
          <a:p>
            <a:pPr marL="457200" lvl="2" eaLnBrk="1" hangingPunct="1">
              <a:buFont typeface="Wingdings" pitchFamily="2" charset="2"/>
              <a:buChar char="v"/>
            </a:pPr>
            <a:r>
              <a:rPr lang="en-US" sz="2000" dirty="0" smtClean="0">
                <a:solidFill>
                  <a:srgbClr val="0070C0"/>
                </a:solidFill>
              </a:rPr>
              <a:t>Prosperity of </a:t>
            </a:r>
            <a:r>
              <a:rPr lang="en-US" sz="2000" dirty="0" err="1" smtClean="0">
                <a:solidFill>
                  <a:srgbClr val="0070C0"/>
                </a:solidFill>
              </a:rPr>
              <a:t>Dvaraka</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Ladies behavior</a:t>
            </a:r>
          </a:p>
          <a:p>
            <a:pPr marL="457200" lvl="2" eaLnBrk="1" hangingPunct="1">
              <a:buFont typeface="Wingdings" pitchFamily="2" charset="2"/>
              <a:buChar char="v"/>
            </a:pPr>
            <a:r>
              <a:rPr lang="en-US" sz="2000" dirty="0" smtClean="0">
                <a:solidFill>
                  <a:srgbClr val="0070C0"/>
                </a:solidFill>
              </a:rPr>
              <a:t>To maintain respectability ladies did </a:t>
            </a:r>
            <a:r>
              <a:rPr lang="en-US" sz="2000" dirty="0">
                <a:solidFill>
                  <a:srgbClr val="0070C0"/>
                </a:solidFill>
              </a:rPr>
              <a:t>not mix with the crowd on the street,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There </a:t>
            </a:r>
            <a:r>
              <a:rPr lang="en-US" sz="2000" dirty="0">
                <a:solidFill>
                  <a:srgbClr val="0070C0"/>
                </a:solidFill>
              </a:rPr>
              <a:t>was no artificial equality with the man.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Female </a:t>
            </a:r>
            <a:r>
              <a:rPr lang="en-US" sz="2000" dirty="0">
                <a:solidFill>
                  <a:srgbClr val="0070C0"/>
                </a:solidFill>
              </a:rPr>
              <a:t>respectability is preserved more elegantly by keeping the woman separate from the man.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 </a:t>
            </a:r>
            <a:r>
              <a:rPr lang="en-US" sz="2000" dirty="0">
                <a:solidFill>
                  <a:srgbClr val="0070C0"/>
                </a:solidFill>
              </a:rPr>
              <a:t>sexes should not mix unrestrictedly</a:t>
            </a:r>
            <a:r>
              <a:rPr lang="en-US" sz="2000" dirty="0" smtClean="0">
                <a:solidFill>
                  <a:srgbClr val="0070C0"/>
                </a:solidFill>
              </a:rPr>
              <a:t>.</a:t>
            </a:r>
          </a:p>
          <a:p>
            <a:pPr marL="114300" lvl="2" indent="0" eaLnBrk="1" hangingPunct="1"/>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Lessons for us</a:t>
            </a:r>
          </a:p>
          <a:p>
            <a:pPr marL="457200" lvl="2" eaLnBrk="1" hangingPunct="1">
              <a:buFont typeface="Wingdings" pitchFamily="2" charset="2"/>
              <a:buChar char="v"/>
            </a:pPr>
            <a:r>
              <a:rPr lang="en-US" sz="2000" dirty="0" smtClean="0">
                <a:solidFill>
                  <a:srgbClr val="0070C0"/>
                </a:solidFill>
              </a:rPr>
              <a:t>Importance of conducting Festivals</a:t>
            </a:r>
            <a:endParaRPr lang="en-US" sz="2000" dirty="0">
              <a:solidFill>
                <a:srgbClr val="0070C0"/>
              </a:solidFill>
            </a:endParaRPr>
          </a:p>
          <a:p>
            <a:pPr marL="457200" lvl="2" eaLnBrk="1" hangingPunct="1">
              <a:buFont typeface="Wingdings" pitchFamily="2" charset="2"/>
              <a:buChar char="v"/>
            </a:pPr>
            <a:r>
              <a:rPr lang="en-US" sz="2000" dirty="0" err="1" smtClean="0">
                <a:solidFill>
                  <a:srgbClr val="0070C0"/>
                </a:solidFill>
              </a:rPr>
              <a:t>Vaishnava</a:t>
            </a:r>
            <a:r>
              <a:rPr lang="en-US" sz="2000" dirty="0" smtClean="0">
                <a:solidFill>
                  <a:srgbClr val="0070C0"/>
                </a:solidFill>
              </a:rPr>
              <a:t> Etiquette </a:t>
            </a:r>
            <a:endParaRPr lang="en-US" sz="2000" dirty="0">
              <a:solidFill>
                <a:srgbClr val="0070C0"/>
              </a:solidFill>
            </a:endParaRPr>
          </a:p>
          <a:p>
            <a:pPr marL="457200" lvl="2" eaLnBrk="1" hangingPunct="1">
              <a:buFont typeface="Wingdings" pitchFamily="2" charset="2"/>
              <a:buChar char="Ø"/>
            </a:pPr>
            <a:endParaRPr lang="en-US" sz="2000" dirty="0">
              <a:solidFill>
                <a:srgbClr val="0070C0"/>
              </a:solidFill>
            </a:endParaRPr>
          </a:p>
          <a:p>
            <a:pPr marL="457200" lvl="2" eaLnBrk="1" hangingPunct="1">
              <a:buFont typeface="Wingdings" pitchFamily="2" charset="2"/>
              <a:buChar char="v"/>
            </a:pPr>
            <a:endParaRPr lang="en-US" sz="2000" dirty="0" smtClean="0">
              <a:solidFill>
                <a:srgbClr val="0070C0"/>
              </a:solidFill>
            </a:endParaRPr>
          </a:p>
        </p:txBody>
      </p:sp>
    </p:spTree>
    <p:extLst>
      <p:ext uri="{BB962C8B-B14F-4D97-AF65-F5344CB8AC3E}">
        <p14:creationId xmlns:p14="http://schemas.microsoft.com/office/powerpoint/2010/main" val="261585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1.11.25</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nityaḿ nirīkṣamāṇānāḿ</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yad </a:t>
            </a:r>
            <a:r>
              <a:rPr lang="vi-VN" b="1" i="1" dirty="0">
                <a:solidFill>
                  <a:srgbClr val="C00000"/>
                </a:solidFill>
                <a:effectLst>
                  <a:outerShdw blurRad="38100" dist="38100" dir="2700000" algn="tl">
                    <a:srgbClr val="000000">
                      <a:alpha val="43137"/>
                    </a:srgbClr>
                  </a:outerShdw>
                </a:effectLst>
              </a:rPr>
              <a:t>api dvārakaukasām</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na </a:t>
            </a:r>
            <a:r>
              <a:rPr lang="vi-VN" b="1" i="1" dirty="0">
                <a:solidFill>
                  <a:srgbClr val="C00000"/>
                </a:solidFill>
                <a:effectLst>
                  <a:outerShdw blurRad="38100" dist="38100" dir="2700000" algn="tl">
                    <a:srgbClr val="000000">
                      <a:alpha val="43137"/>
                    </a:srgbClr>
                  </a:outerShdw>
                </a:effectLst>
              </a:rPr>
              <a:t>vitṛpyanti hi dṛśaḥ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śriyo </a:t>
            </a:r>
            <a:r>
              <a:rPr lang="vi-VN" b="1" i="1" dirty="0">
                <a:solidFill>
                  <a:srgbClr val="C00000"/>
                </a:solidFill>
                <a:effectLst>
                  <a:outerShdw blurRad="38100" dist="38100" dir="2700000" algn="tl">
                    <a:srgbClr val="000000">
                      <a:alpha val="43137"/>
                    </a:srgbClr>
                  </a:outerShdw>
                </a:effectLst>
              </a:rPr>
              <a:t>dhāmāńgam acyutam</a:t>
            </a: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Font typeface="Wingdings" pitchFamily="2" charset="2"/>
              <a:buNone/>
              <a:defRPr/>
            </a:pPr>
            <a:r>
              <a:rPr lang="en-US" sz="2400"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eaLnBrk="1" hangingPunct="1">
              <a:buNone/>
              <a:defRPr/>
            </a:pPr>
            <a:r>
              <a:rPr lang="en-US" sz="2800" dirty="0">
                <a:solidFill>
                  <a:srgbClr val="0070C0"/>
                </a:solidFill>
              </a:rPr>
              <a:t>The inhabitants of </a:t>
            </a:r>
            <a:r>
              <a:rPr lang="en-US" sz="2800" dirty="0" err="1">
                <a:solidFill>
                  <a:srgbClr val="0070C0"/>
                </a:solidFill>
              </a:rPr>
              <a:t>Dvārakā</a:t>
            </a:r>
            <a:r>
              <a:rPr lang="en-US" sz="2800" dirty="0">
                <a:solidFill>
                  <a:srgbClr val="0070C0"/>
                </a:solidFill>
              </a:rPr>
              <a:t> were regularly accustomed to look upon the reservoir of all beauty, the infallible Lord, yet they were never satiated.</a:t>
            </a:r>
            <a:endParaRPr lang="en-US" dirty="0">
              <a:solidFill>
                <a:srgbClr val="0070C0"/>
              </a:solidFill>
            </a:endParaRPr>
          </a:p>
        </p:txBody>
      </p:sp>
    </p:spTree>
    <p:extLst>
      <p:ext uri="{BB962C8B-B14F-4D97-AF65-F5344CB8AC3E}">
        <p14:creationId xmlns:p14="http://schemas.microsoft.com/office/powerpoint/2010/main" val="685255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1.11.25 – Devotional </a:t>
            </a:r>
            <a:r>
              <a:rPr lang="en-US" sz="2400" u="sng" dirty="0"/>
              <a:t>S</a:t>
            </a:r>
            <a:r>
              <a:rPr lang="en-US" sz="2400" u="sng" dirty="0" smtClean="0"/>
              <a:t>ervice is unlimited </a:t>
            </a:r>
            <a:br>
              <a:rPr lang="en-US" sz="2400" u="sng" dirty="0" smtClean="0"/>
            </a:br>
            <a:r>
              <a:rPr lang="en-US" sz="1800" dirty="0" smtClean="0"/>
              <a:t>Important </a:t>
            </a:r>
            <a:r>
              <a:rPr lang="en-US" sz="1800" dirty="0"/>
              <a:t>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28600" y="685800"/>
            <a:ext cx="8645236"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lvl="2" eaLnBrk="1" hangingPunct="1">
              <a:buFont typeface="Wingdings" pitchFamily="2" charset="2"/>
              <a:buChar char="Ø"/>
            </a:pP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Ladies of </a:t>
            </a:r>
            <a:r>
              <a:rPr lang="en-US" sz="2000" dirty="0" err="1" smtClean="0">
                <a:solidFill>
                  <a:srgbClr val="0070C0"/>
                </a:solidFill>
              </a:rPr>
              <a:t>Dvaraka</a:t>
            </a:r>
            <a:r>
              <a:rPr lang="en-US" sz="2000" dirty="0" smtClean="0">
                <a:solidFill>
                  <a:srgbClr val="0070C0"/>
                </a:solidFill>
              </a:rPr>
              <a:t> were very eager to look at the beautiful form of the Lord as if they were seeing for the First time.</a:t>
            </a:r>
          </a:p>
          <a:p>
            <a:pPr marL="457200" lvl="2" eaLnBrk="1" hangingPunct="1">
              <a:buFont typeface="Wingdings" pitchFamily="2" charset="2"/>
              <a:buChar char="Ø"/>
            </a:pPr>
            <a:r>
              <a:rPr lang="en-US" sz="2000" dirty="0" smtClean="0">
                <a:solidFill>
                  <a:srgbClr val="0070C0"/>
                </a:solidFill>
              </a:rPr>
              <a:t>Law of Satiation</a:t>
            </a:r>
          </a:p>
          <a:p>
            <a:pPr marL="457200" lvl="2" eaLnBrk="1" hangingPunct="1">
              <a:buFont typeface="Wingdings" pitchFamily="2" charset="2"/>
              <a:buChar char="v"/>
            </a:pPr>
            <a:r>
              <a:rPr lang="en-US" sz="2000" dirty="0" smtClean="0">
                <a:solidFill>
                  <a:srgbClr val="0070C0"/>
                </a:solidFill>
              </a:rPr>
              <a:t>Works in the material realm but not in Spiritual realm.</a:t>
            </a:r>
          </a:p>
          <a:p>
            <a:pPr marL="457200" lvl="2" eaLnBrk="1" hangingPunct="1">
              <a:buFont typeface="Wingdings" pitchFamily="2" charset="2"/>
              <a:buChar char="v"/>
            </a:pPr>
            <a:r>
              <a:rPr lang="en-US" sz="2000" dirty="0" smtClean="0">
                <a:solidFill>
                  <a:srgbClr val="0070C0"/>
                </a:solidFill>
              </a:rPr>
              <a:t>Significance of the word “</a:t>
            </a:r>
            <a:r>
              <a:rPr lang="en-US" sz="2000" dirty="0" err="1" smtClean="0">
                <a:solidFill>
                  <a:srgbClr val="0070C0"/>
                </a:solidFill>
              </a:rPr>
              <a:t>Acyuta</a:t>
            </a:r>
            <a:r>
              <a:rPr lang="en-US" sz="2000" dirty="0" smtClean="0">
                <a:solidFill>
                  <a:srgbClr val="0070C0"/>
                </a:solidFill>
              </a:rPr>
              <a:t>” – Infallible</a:t>
            </a:r>
          </a:p>
          <a:p>
            <a:pPr marL="457200" lvl="2" eaLnBrk="1" hangingPunct="1">
              <a:buFont typeface="Wingdings" pitchFamily="2" charset="2"/>
              <a:buChar char="v"/>
            </a:pPr>
            <a:r>
              <a:rPr lang="en-US" sz="2000" dirty="0" smtClean="0">
                <a:solidFill>
                  <a:srgbClr val="0070C0"/>
                </a:solidFill>
              </a:rPr>
              <a:t>The Lord is </a:t>
            </a:r>
            <a:r>
              <a:rPr lang="en-US" sz="2000" dirty="0" err="1" smtClean="0">
                <a:solidFill>
                  <a:srgbClr val="0070C0"/>
                </a:solidFill>
              </a:rPr>
              <a:t>Acyuta</a:t>
            </a:r>
            <a:r>
              <a:rPr lang="en-US" sz="2000" dirty="0" smtClean="0">
                <a:solidFill>
                  <a:srgbClr val="0070C0"/>
                </a:solidFill>
              </a:rPr>
              <a:t> as He is infallible whereas the living entities are fallible</a:t>
            </a:r>
          </a:p>
          <a:p>
            <a:pPr marL="457200" lvl="2" eaLnBrk="1" hangingPunct="1">
              <a:buFont typeface="Wingdings" pitchFamily="2" charset="2"/>
              <a:buChar char="v"/>
            </a:pPr>
            <a:r>
              <a:rPr lang="en-US" sz="2000" dirty="0" smtClean="0">
                <a:solidFill>
                  <a:srgbClr val="0070C0"/>
                </a:solidFill>
              </a:rPr>
              <a:t>The Lord is not under the modes of nature where as the living entities are</a:t>
            </a:r>
          </a:p>
          <a:p>
            <a:pPr marL="457200" lvl="2" eaLnBrk="1" hangingPunct="1">
              <a:buFont typeface="Wingdings" pitchFamily="2" charset="2"/>
              <a:buChar char="v"/>
            </a:pP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Why devotees are not satiated looking at the Lord’s form?</a:t>
            </a:r>
          </a:p>
          <a:p>
            <a:pPr marL="457200" lvl="2" eaLnBrk="1" hangingPunct="1">
              <a:buFont typeface="Wingdings" pitchFamily="2" charset="2"/>
              <a:buChar char="v"/>
            </a:pPr>
            <a:r>
              <a:rPr lang="en-US" sz="2000" dirty="0" smtClean="0">
                <a:solidFill>
                  <a:srgbClr val="0070C0"/>
                </a:solidFill>
              </a:rPr>
              <a:t>Lord is the </a:t>
            </a:r>
            <a:r>
              <a:rPr lang="en-US" sz="2000" dirty="0">
                <a:solidFill>
                  <a:srgbClr val="0070C0"/>
                </a:solidFill>
              </a:rPr>
              <a:t>reservoir of all beauties beyond our experience.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No </a:t>
            </a:r>
            <a:r>
              <a:rPr lang="en-US" sz="2000" dirty="0">
                <a:solidFill>
                  <a:srgbClr val="0070C0"/>
                </a:solidFill>
              </a:rPr>
              <a:t>one, therefore, is satiated by seeing the transcendental body of the Lord because there are always manifestations of newer and newer beauties. </a:t>
            </a:r>
            <a:endParaRPr lang="en-US" sz="2000" dirty="0" smtClean="0">
              <a:solidFill>
                <a:srgbClr val="0070C0"/>
              </a:solidFill>
            </a:endParaRPr>
          </a:p>
          <a:p>
            <a:pPr marL="457200" lvl="2" eaLnBrk="1" hangingPunct="1">
              <a:buFont typeface="Wingdings" pitchFamily="2" charset="2"/>
              <a:buChar char="v"/>
            </a:pPr>
            <a:endParaRPr lang="en-US" sz="2000" dirty="0">
              <a:solidFill>
                <a:srgbClr val="0070C0"/>
              </a:solidFill>
            </a:endParaRPr>
          </a:p>
          <a:p>
            <a:pPr marL="457200" lvl="2" eaLnBrk="1" hangingPunct="1">
              <a:buFont typeface="Wingdings" pitchFamily="2" charset="2"/>
              <a:buChar char="Ø"/>
            </a:pPr>
            <a:r>
              <a:rPr lang="en-US" sz="2000" dirty="0" smtClean="0">
                <a:solidFill>
                  <a:srgbClr val="0070C0"/>
                </a:solidFill>
              </a:rPr>
              <a:t>The </a:t>
            </a:r>
            <a:r>
              <a:rPr lang="en-US" sz="2000" dirty="0">
                <a:solidFill>
                  <a:srgbClr val="0070C0"/>
                </a:solidFill>
              </a:rPr>
              <a:t>transcendental name, form, qualities, entourage, etc., are all spiritual manifestations</a:t>
            </a:r>
            <a:r>
              <a:rPr lang="en-US" sz="2000" dirty="0" smtClean="0">
                <a:solidFill>
                  <a:srgbClr val="0070C0"/>
                </a:solidFill>
              </a:rPr>
              <a:t>,</a:t>
            </a:r>
          </a:p>
          <a:p>
            <a:pPr marL="457200" lvl="2" eaLnBrk="1" hangingPunct="1">
              <a:buFont typeface="Wingdings" pitchFamily="2" charset="2"/>
              <a:buChar char="v"/>
            </a:pPr>
            <a:r>
              <a:rPr lang="en-US" sz="2000" dirty="0" smtClean="0">
                <a:solidFill>
                  <a:srgbClr val="0070C0"/>
                </a:solidFill>
              </a:rPr>
              <a:t>there </a:t>
            </a:r>
            <a:r>
              <a:rPr lang="en-US" sz="2000" dirty="0">
                <a:solidFill>
                  <a:srgbClr val="0070C0"/>
                </a:solidFill>
              </a:rPr>
              <a:t>is no satiation in chanting the holy name of the Lord,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there </a:t>
            </a:r>
            <a:r>
              <a:rPr lang="en-US" sz="2000" dirty="0">
                <a:solidFill>
                  <a:srgbClr val="0070C0"/>
                </a:solidFill>
              </a:rPr>
              <a:t>is no satiation in discussing the qualities of the Lord,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and </a:t>
            </a:r>
            <a:r>
              <a:rPr lang="en-US" sz="2000" dirty="0">
                <a:solidFill>
                  <a:srgbClr val="0070C0"/>
                </a:solidFill>
              </a:rPr>
              <a:t>there is no limitation of the entourage of the Lord. He is the source of all and is limitless</a:t>
            </a:r>
            <a:r>
              <a:rPr lang="en-US" sz="2000" dirty="0" smtClean="0">
                <a:solidFill>
                  <a:srgbClr val="0070C0"/>
                </a:solidFill>
              </a:rPr>
              <a:t>.</a:t>
            </a:r>
          </a:p>
        </p:txBody>
      </p:sp>
    </p:spTree>
    <p:extLst>
      <p:ext uri="{BB962C8B-B14F-4D97-AF65-F5344CB8AC3E}">
        <p14:creationId xmlns:p14="http://schemas.microsoft.com/office/powerpoint/2010/main" val="39300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1.11.26</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śriyo nivāso yasyoraḥ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pāna-pātraḿ </a:t>
            </a:r>
            <a:r>
              <a:rPr lang="vi-VN" b="1" i="1" dirty="0">
                <a:solidFill>
                  <a:srgbClr val="C00000"/>
                </a:solidFill>
                <a:effectLst>
                  <a:outerShdw blurRad="38100" dist="38100" dir="2700000" algn="tl">
                    <a:srgbClr val="000000">
                      <a:alpha val="43137"/>
                    </a:srgbClr>
                  </a:outerShdw>
                </a:effectLst>
              </a:rPr>
              <a:t>mukhaḿ dṛśām</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bāhavo </a:t>
            </a:r>
            <a:r>
              <a:rPr lang="vi-VN" b="1" i="1" dirty="0">
                <a:solidFill>
                  <a:srgbClr val="C00000"/>
                </a:solidFill>
                <a:effectLst>
                  <a:outerShdw blurRad="38100" dist="38100" dir="2700000" algn="tl">
                    <a:srgbClr val="000000">
                      <a:alpha val="43137"/>
                    </a:srgbClr>
                  </a:outerShdw>
                </a:effectLst>
              </a:rPr>
              <a:t>loka-pālānāḿ</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sārańgāṇāḿ </a:t>
            </a:r>
            <a:r>
              <a:rPr lang="vi-VN" b="1" i="1" dirty="0">
                <a:solidFill>
                  <a:srgbClr val="C00000"/>
                </a:solidFill>
                <a:effectLst>
                  <a:outerShdw blurRad="38100" dist="38100" dir="2700000" algn="tl">
                    <a:srgbClr val="000000">
                      <a:alpha val="43137"/>
                    </a:srgbClr>
                  </a:outerShdw>
                </a:effectLst>
              </a:rPr>
              <a:t>padāmbujam</a:t>
            </a: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Translation</a:t>
            </a:r>
            <a:endParaRPr lang="en-US" sz="2400"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800" dirty="0">
                <a:solidFill>
                  <a:srgbClr val="0070C0"/>
                </a:solidFill>
              </a:rPr>
              <a:t>The Lord's chest is the abode of the goddess of fortune. His moonlike face is the drinking vessel for eyes which hanker after all that is beautiful. His arms are the resting places for the administrative demigods. And His lotus feet are the refuge of pure devotees who never talk or sing of any subject except His Lordship.</a:t>
            </a:r>
            <a:endParaRPr lang="en-US" dirty="0">
              <a:solidFill>
                <a:srgbClr val="0070C0"/>
              </a:solidFill>
            </a:endParaRPr>
          </a:p>
        </p:txBody>
      </p:sp>
    </p:spTree>
    <p:extLst>
      <p:ext uri="{BB962C8B-B14F-4D97-AF65-F5344CB8AC3E}">
        <p14:creationId xmlns:p14="http://schemas.microsoft.com/office/powerpoint/2010/main" val="2175851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1.11.26 – How the Lord attracts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28600" y="685800"/>
            <a:ext cx="864523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457200" lvl="2" eaLnBrk="1" hangingPunct="1">
              <a:buFont typeface="Wingdings" pitchFamily="2" charset="2"/>
              <a:buChar char="Ø"/>
            </a:pPr>
            <a:r>
              <a:rPr lang="en-US" sz="2000" dirty="0" smtClean="0">
                <a:solidFill>
                  <a:srgbClr val="0070C0"/>
                </a:solidFill>
              </a:rPr>
              <a:t>Four types of attractions</a:t>
            </a:r>
          </a:p>
          <a:p>
            <a:pPr marL="571500" lvl="2" indent="-457200" eaLnBrk="1" hangingPunct="1">
              <a:buFont typeface="+mj-lt"/>
              <a:buAutoNum type="arabicPeriod"/>
            </a:pPr>
            <a:r>
              <a:rPr lang="en-US" sz="2000" b="1" u="sng" dirty="0" smtClean="0">
                <a:solidFill>
                  <a:srgbClr val="0070C0"/>
                </a:solidFill>
              </a:rPr>
              <a:t>Wealth – Chest</a:t>
            </a:r>
          </a:p>
          <a:p>
            <a:pPr marL="457200" lvl="2" eaLnBrk="1" hangingPunct="1">
              <a:buFont typeface="Wingdings" pitchFamily="2" charset="2"/>
              <a:buChar char="v"/>
            </a:pPr>
            <a:r>
              <a:rPr lang="en-US" sz="2000" dirty="0">
                <a:solidFill>
                  <a:srgbClr val="0070C0"/>
                </a:solidFill>
              </a:rPr>
              <a:t> </a:t>
            </a:r>
            <a:r>
              <a:rPr lang="en-US" sz="2000" dirty="0" smtClean="0">
                <a:solidFill>
                  <a:srgbClr val="0070C0"/>
                </a:solidFill>
              </a:rPr>
              <a:t>abode </a:t>
            </a:r>
            <a:r>
              <a:rPr lang="en-US" sz="2000" dirty="0">
                <a:solidFill>
                  <a:srgbClr val="0070C0"/>
                </a:solidFill>
              </a:rPr>
              <a:t>of Goddess of </a:t>
            </a:r>
            <a:r>
              <a:rPr lang="en-US" sz="2000" dirty="0" smtClean="0">
                <a:solidFill>
                  <a:srgbClr val="0070C0"/>
                </a:solidFill>
              </a:rPr>
              <a:t>Fortune</a:t>
            </a:r>
          </a:p>
          <a:p>
            <a:pPr marL="457200" lvl="2" eaLnBrk="1" hangingPunct="1">
              <a:buFont typeface="Wingdings" pitchFamily="2" charset="2"/>
              <a:buChar char="v"/>
            </a:pPr>
            <a:r>
              <a:rPr lang="en-US" sz="2000" dirty="0" smtClean="0">
                <a:solidFill>
                  <a:srgbClr val="0070C0"/>
                </a:solidFill>
              </a:rPr>
              <a:t>Lord is being served by thousands of Goddesses of fortune </a:t>
            </a:r>
          </a:p>
          <a:p>
            <a:pPr marL="457200" lvl="2" eaLnBrk="1" hangingPunct="1">
              <a:buFont typeface="Wingdings" pitchFamily="2" charset="2"/>
              <a:buChar char="v"/>
            </a:pPr>
            <a:r>
              <a:rPr lang="en-US" sz="2000" dirty="0" smtClean="0">
                <a:solidFill>
                  <a:srgbClr val="0070C0"/>
                </a:solidFill>
              </a:rPr>
              <a:t>Lord </a:t>
            </a:r>
            <a:r>
              <a:rPr lang="en-US" sz="2000" dirty="0">
                <a:solidFill>
                  <a:srgbClr val="0070C0"/>
                </a:solidFill>
              </a:rPr>
              <a:t>is always served with all reverence by thousands and thousands of goddesses of fortune at the </a:t>
            </a:r>
            <a:r>
              <a:rPr lang="en-US" sz="2000" dirty="0" err="1">
                <a:solidFill>
                  <a:srgbClr val="0070C0"/>
                </a:solidFill>
              </a:rPr>
              <a:t>cintāmaṇi-dhāma</a:t>
            </a:r>
            <a:r>
              <a:rPr lang="en-US" sz="2000" dirty="0">
                <a:solidFill>
                  <a:srgbClr val="0070C0"/>
                </a:solidFill>
              </a:rPr>
              <a:t>,* the transcendental abode of the Lord where the trees are all desire trees and the buildings are made of touchstone. The Lord </a:t>
            </a:r>
            <a:r>
              <a:rPr lang="en-US" sz="2000" dirty="0" err="1">
                <a:solidFill>
                  <a:srgbClr val="0070C0"/>
                </a:solidFill>
              </a:rPr>
              <a:t>Govinda</a:t>
            </a:r>
            <a:r>
              <a:rPr lang="en-US" sz="2000" dirty="0">
                <a:solidFill>
                  <a:srgbClr val="0070C0"/>
                </a:solidFill>
              </a:rPr>
              <a:t> is engaged there in herding the </a:t>
            </a:r>
            <a:r>
              <a:rPr lang="en-US" sz="2000" dirty="0" err="1">
                <a:solidFill>
                  <a:srgbClr val="0070C0"/>
                </a:solidFill>
              </a:rPr>
              <a:t>surabhi</a:t>
            </a:r>
            <a:r>
              <a:rPr lang="en-US" sz="2000" dirty="0">
                <a:solidFill>
                  <a:srgbClr val="0070C0"/>
                </a:solidFill>
              </a:rPr>
              <a:t> cows as His natural occupation. These goddesses of fortune can be seen automatically if we are attracted by the bodily features of the Lord.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 </a:t>
            </a:r>
            <a:r>
              <a:rPr lang="en-US" sz="2000" dirty="0" err="1">
                <a:solidFill>
                  <a:srgbClr val="0070C0"/>
                </a:solidFill>
              </a:rPr>
              <a:t>impersonalists</a:t>
            </a:r>
            <a:r>
              <a:rPr lang="en-US" sz="2000" dirty="0">
                <a:solidFill>
                  <a:srgbClr val="0070C0"/>
                </a:solidFill>
              </a:rPr>
              <a:t> cannot observe such goddesses of fortune because of their dry speculative habit</a:t>
            </a:r>
            <a:r>
              <a:rPr lang="en-US" sz="2000" dirty="0" smtClean="0">
                <a:solidFill>
                  <a:srgbClr val="0070C0"/>
                </a:solidFill>
              </a:rPr>
              <a:t>.</a:t>
            </a:r>
          </a:p>
        </p:txBody>
      </p:sp>
    </p:spTree>
    <p:extLst>
      <p:ext uri="{BB962C8B-B14F-4D97-AF65-F5344CB8AC3E}">
        <p14:creationId xmlns:p14="http://schemas.microsoft.com/office/powerpoint/2010/main" val="296318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1.11.26 – How the Lord attracts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08472" y="1066800"/>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571500" lvl="2" indent="-457200" eaLnBrk="1" hangingPunct="1">
              <a:buFont typeface="+mj-lt"/>
              <a:buAutoNum type="arabicPeriod" startAt="2"/>
            </a:pPr>
            <a:r>
              <a:rPr lang="en-US" sz="2000" b="1" u="sng" dirty="0" smtClean="0">
                <a:solidFill>
                  <a:srgbClr val="0070C0"/>
                </a:solidFill>
              </a:rPr>
              <a:t>Beauty – Moonlike face</a:t>
            </a:r>
          </a:p>
          <a:p>
            <a:pPr marL="457200" lvl="2" eaLnBrk="1" hangingPunct="1">
              <a:buFont typeface="Wingdings" pitchFamily="2" charset="2"/>
              <a:buChar char="v"/>
            </a:pPr>
            <a:r>
              <a:rPr lang="en-US" sz="2000" dirty="0" smtClean="0">
                <a:solidFill>
                  <a:srgbClr val="0070C0"/>
                </a:solidFill>
              </a:rPr>
              <a:t>And those who are artists, overtaken by the beautiful creation, should better see to the beautiful face of the Lord for complete satisfaction. </a:t>
            </a:r>
          </a:p>
          <a:p>
            <a:pPr marL="457200" lvl="2" eaLnBrk="1" hangingPunct="1">
              <a:buFont typeface="Wingdings" pitchFamily="2" charset="2"/>
              <a:buChar char="v"/>
            </a:pPr>
            <a:r>
              <a:rPr lang="en-US" sz="2000" dirty="0" smtClean="0">
                <a:solidFill>
                  <a:srgbClr val="0070C0"/>
                </a:solidFill>
              </a:rPr>
              <a:t>The </a:t>
            </a:r>
            <a:r>
              <a:rPr lang="en-US" sz="2000" dirty="0">
                <a:solidFill>
                  <a:srgbClr val="0070C0"/>
                </a:solidFill>
              </a:rPr>
              <a:t>face of the Lord is the embodiment of beauty.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Beautiful </a:t>
            </a:r>
            <a:r>
              <a:rPr lang="en-US" sz="2000" dirty="0">
                <a:solidFill>
                  <a:srgbClr val="0070C0"/>
                </a:solidFill>
              </a:rPr>
              <a:t>nature is </a:t>
            </a:r>
            <a:r>
              <a:rPr lang="en-US" sz="2000" dirty="0" smtClean="0">
                <a:solidFill>
                  <a:srgbClr val="0070C0"/>
                </a:solidFill>
              </a:rPr>
              <a:t>His </a:t>
            </a:r>
            <a:r>
              <a:rPr lang="en-US" sz="2000" dirty="0">
                <a:solidFill>
                  <a:srgbClr val="0070C0"/>
                </a:solidFill>
              </a:rPr>
              <a:t>smile,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Sweet </a:t>
            </a:r>
            <a:r>
              <a:rPr lang="en-US" sz="2000" dirty="0">
                <a:solidFill>
                  <a:srgbClr val="0070C0"/>
                </a:solidFill>
              </a:rPr>
              <a:t>songs of the birds </a:t>
            </a:r>
            <a:r>
              <a:rPr lang="en-US" sz="2000" dirty="0" smtClean="0">
                <a:solidFill>
                  <a:srgbClr val="0070C0"/>
                </a:solidFill>
              </a:rPr>
              <a:t>are specimens </a:t>
            </a:r>
            <a:r>
              <a:rPr lang="en-US" sz="2000" dirty="0">
                <a:solidFill>
                  <a:srgbClr val="0070C0"/>
                </a:solidFill>
              </a:rPr>
              <a:t>of the whispering voice of the Lord.</a:t>
            </a:r>
            <a:endParaRPr lang="en-US" sz="2000" dirty="0" smtClean="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1357" y="1066800"/>
            <a:ext cx="3867150" cy="5156200"/>
          </a:xfrm>
          <a:prstGeom prst="rect">
            <a:avLst/>
          </a:prstGeom>
        </p:spPr>
      </p:pic>
    </p:spTree>
    <p:extLst>
      <p:ext uri="{BB962C8B-B14F-4D97-AF65-F5344CB8AC3E}">
        <p14:creationId xmlns:p14="http://schemas.microsoft.com/office/powerpoint/2010/main" val="16789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38819"/>
            <a:ext cx="8229600" cy="592372"/>
          </a:xfrm>
        </p:spPr>
        <p:txBody>
          <a:bodyPr/>
          <a:lstStyle/>
          <a:p>
            <a:pPr eaLnBrk="1" hangingPunct="1">
              <a:defRPr/>
            </a:pPr>
            <a:r>
              <a:rPr lang="en-US" sz="2400" u="sng" dirty="0"/>
              <a:t>SB </a:t>
            </a:r>
            <a:r>
              <a:rPr lang="en-US" sz="2400" u="sng" dirty="0" smtClean="0"/>
              <a:t>1.11.26 – How the Lord attracts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28600" y="990600"/>
            <a:ext cx="8458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571500" lvl="2" indent="-457200" eaLnBrk="1" hangingPunct="1">
              <a:buFont typeface="+mj-lt"/>
              <a:buAutoNum type="arabicPeriod" startAt="3"/>
            </a:pPr>
            <a:r>
              <a:rPr lang="en-US" sz="2000" b="1" u="sng" dirty="0" smtClean="0">
                <a:solidFill>
                  <a:srgbClr val="0070C0"/>
                </a:solidFill>
              </a:rPr>
              <a:t>Strength – Arms</a:t>
            </a:r>
            <a:r>
              <a:rPr lang="en-US" sz="2000" dirty="0" smtClean="0">
                <a:solidFill>
                  <a:srgbClr val="0070C0"/>
                </a:solidFill>
              </a:rPr>
              <a:t> </a:t>
            </a:r>
          </a:p>
          <a:p>
            <a:pPr marL="457200" lvl="2" eaLnBrk="1" hangingPunct="1">
              <a:buFont typeface="Wingdings" pitchFamily="2" charset="2"/>
              <a:buChar char="v"/>
            </a:pPr>
            <a:r>
              <a:rPr lang="en-US" sz="2000" dirty="0">
                <a:solidFill>
                  <a:srgbClr val="0070C0"/>
                </a:solidFill>
              </a:rPr>
              <a:t> There are administrative demigods in charge of departmental service of cosmic management, and there are tiny administrative gods in the state service.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They </a:t>
            </a:r>
            <a:r>
              <a:rPr lang="en-US" sz="2000" dirty="0">
                <a:solidFill>
                  <a:srgbClr val="0070C0"/>
                </a:solidFill>
              </a:rPr>
              <a:t>are always afraid of other competitors, but if they take shelter of the arms of the Lord, the Lord can protect them always from the attacks of enemies.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A </a:t>
            </a:r>
            <a:r>
              <a:rPr lang="en-US" sz="2000" dirty="0">
                <a:solidFill>
                  <a:srgbClr val="0070C0"/>
                </a:solidFill>
              </a:rPr>
              <a:t>faithful servant of the Lord engaged in the service of administration is the ideal executive head and can well protect the interest of the people in general. Other so-called administrators are symbols of anachronisms leading to the acute distress of the people who are governed by them.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The </a:t>
            </a:r>
            <a:r>
              <a:rPr lang="en-US" sz="2000" dirty="0">
                <a:solidFill>
                  <a:srgbClr val="0070C0"/>
                </a:solidFill>
              </a:rPr>
              <a:t>administrators can remain safely under the protection of the arms of the Lord.</a:t>
            </a:r>
            <a:endParaRPr lang="en-US" sz="2000" dirty="0" smtClean="0">
              <a:solidFill>
                <a:srgbClr val="0070C0"/>
              </a:solidFill>
            </a:endParaRPr>
          </a:p>
        </p:txBody>
      </p:sp>
    </p:spTree>
    <p:extLst>
      <p:ext uri="{BB962C8B-B14F-4D97-AF65-F5344CB8AC3E}">
        <p14:creationId xmlns:p14="http://schemas.microsoft.com/office/powerpoint/2010/main" val="382937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1.11.26 – How the Lord attracts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10064" y="914400"/>
            <a:ext cx="402853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571500" lvl="2" indent="-457200" eaLnBrk="1" hangingPunct="1">
              <a:buFont typeface="+mj-lt"/>
              <a:buAutoNum type="arabicPeriod" startAt="4"/>
            </a:pPr>
            <a:r>
              <a:rPr lang="en-US" sz="2000" b="1" u="sng" dirty="0" smtClean="0">
                <a:solidFill>
                  <a:srgbClr val="0070C0"/>
                </a:solidFill>
              </a:rPr>
              <a:t>Shelter – Lotus Feet</a:t>
            </a:r>
          </a:p>
          <a:p>
            <a:pPr marL="457200" lvl="2" eaLnBrk="1" hangingPunct="1">
              <a:buFont typeface="Wingdings" pitchFamily="2" charset="2"/>
              <a:buChar char="v"/>
            </a:pPr>
            <a:r>
              <a:rPr lang="en-US" sz="2000" dirty="0" smtClean="0">
                <a:solidFill>
                  <a:srgbClr val="0070C0"/>
                </a:solidFill>
              </a:rPr>
              <a:t>The </a:t>
            </a:r>
            <a:r>
              <a:rPr lang="en-US" sz="2000" dirty="0">
                <a:solidFill>
                  <a:srgbClr val="0070C0"/>
                </a:solidFill>
              </a:rPr>
              <a:t>essence of everything is the Supreme Lord: He is called the </a:t>
            </a:r>
            <a:r>
              <a:rPr lang="en-US" sz="2000" dirty="0" err="1">
                <a:solidFill>
                  <a:srgbClr val="0070C0"/>
                </a:solidFill>
              </a:rPr>
              <a:t>sāram</a:t>
            </a:r>
            <a:r>
              <a:rPr lang="en-US" sz="2000" dirty="0">
                <a:solidFill>
                  <a:srgbClr val="0070C0"/>
                </a:solidFill>
              </a:rPr>
              <a:t>. </a:t>
            </a:r>
            <a:endParaRPr lang="en-US" sz="2000" dirty="0" smtClean="0">
              <a:solidFill>
                <a:srgbClr val="0070C0"/>
              </a:solidFill>
            </a:endParaRPr>
          </a:p>
          <a:p>
            <a:pPr marL="457200" lvl="2" eaLnBrk="1" hangingPunct="1">
              <a:buFont typeface="Wingdings" pitchFamily="2" charset="2"/>
              <a:buChar char="v"/>
            </a:pPr>
            <a:r>
              <a:rPr lang="en-US" sz="2000" dirty="0" smtClean="0">
                <a:solidFill>
                  <a:srgbClr val="0070C0"/>
                </a:solidFill>
              </a:rPr>
              <a:t>And </a:t>
            </a:r>
            <a:r>
              <a:rPr lang="en-US" sz="2000" dirty="0">
                <a:solidFill>
                  <a:srgbClr val="0070C0"/>
                </a:solidFill>
              </a:rPr>
              <a:t>those who sing and talk about Him are called the </a:t>
            </a:r>
            <a:r>
              <a:rPr lang="en-US" sz="2000" dirty="0" err="1">
                <a:solidFill>
                  <a:srgbClr val="0070C0"/>
                </a:solidFill>
              </a:rPr>
              <a:t>sārańgas</a:t>
            </a:r>
            <a:r>
              <a:rPr lang="en-US" sz="2000" dirty="0">
                <a:solidFill>
                  <a:srgbClr val="0070C0"/>
                </a:solidFill>
              </a:rPr>
              <a:t>, or the pure devotees</a:t>
            </a:r>
            <a:r>
              <a:rPr lang="en-US" sz="2000" dirty="0" smtClean="0">
                <a:solidFill>
                  <a:srgbClr val="0070C0"/>
                </a:solidFill>
              </a:rPr>
              <a:t>.</a:t>
            </a:r>
          </a:p>
          <a:p>
            <a:pPr marL="457200" lvl="2" eaLnBrk="1" hangingPunct="1">
              <a:buFont typeface="Wingdings" pitchFamily="2" charset="2"/>
              <a:buChar char="v"/>
            </a:pPr>
            <a:r>
              <a:rPr lang="en-US" sz="2000" dirty="0" smtClean="0">
                <a:solidFill>
                  <a:srgbClr val="0070C0"/>
                </a:solidFill>
              </a:rPr>
              <a:t> </a:t>
            </a:r>
            <a:r>
              <a:rPr lang="en-US" sz="2000" dirty="0">
                <a:solidFill>
                  <a:srgbClr val="0070C0"/>
                </a:solidFill>
              </a:rPr>
              <a:t>The pure devotees are always hankering after the lotus feet of the Lord. The lotus has a kind of honey which is transcendentally relished by the devotees. They are like the bees who are always after the honey. </a:t>
            </a:r>
            <a:endParaRPr lang="en-US" sz="2000" dirty="0" smtClean="0">
              <a:solidFill>
                <a:srgbClr val="0070C0"/>
              </a:solidFill>
            </a:endParaRPr>
          </a:p>
          <a:p>
            <a:pPr marL="457200" lvl="2" eaLnBrk="1" hangingPunct="1">
              <a:buFont typeface="Wingdings" pitchFamily="2" charset="2"/>
              <a:buChar char="v"/>
            </a:pPr>
            <a:r>
              <a:rPr lang="en-US" sz="2000" dirty="0" err="1" smtClean="0">
                <a:solidFill>
                  <a:srgbClr val="0070C0"/>
                </a:solidFill>
              </a:rPr>
              <a:t>Śrīla</a:t>
            </a:r>
            <a:r>
              <a:rPr lang="en-US" sz="2000" dirty="0" smtClean="0">
                <a:solidFill>
                  <a:srgbClr val="0070C0"/>
                </a:solidFill>
              </a:rPr>
              <a:t> </a:t>
            </a:r>
            <a:r>
              <a:rPr lang="en-US" sz="2000" dirty="0" err="1">
                <a:solidFill>
                  <a:srgbClr val="0070C0"/>
                </a:solidFill>
              </a:rPr>
              <a:t>Rūpa</a:t>
            </a:r>
            <a:r>
              <a:rPr lang="en-US" sz="2000" dirty="0">
                <a:solidFill>
                  <a:srgbClr val="0070C0"/>
                </a:solidFill>
              </a:rPr>
              <a:t> </a:t>
            </a:r>
            <a:r>
              <a:rPr lang="en-US" sz="2000" dirty="0" err="1">
                <a:solidFill>
                  <a:srgbClr val="0070C0"/>
                </a:solidFill>
              </a:rPr>
              <a:t>Gosvāmī</a:t>
            </a:r>
            <a:r>
              <a:rPr lang="en-US" sz="2000" dirty="0">
                <a:solidFill>
                  <a:srgbClr val="0070C0"/>
                </a:solidFill>
              </a:rPr>
              <a:t>, the great devotee </a:t>
            </a:r>
            <a:r>
              <a:rPr lang="en-US" sz="2000" dirty="0" err="1">
                <a:solidFill>
                  <a:srgbClr val="0070C0"/>
                </a:solidFill>
              </a:rPr>
              <a:t>ācārya</a:t>
            </a:r>
            <a:r>
              <a:rPr lang="en-US" sz="2000" dirty="0">
                <a:solidFill>
                  <a:srgbClr val="0070C0"/>
                </a:solidFill>
              </a:rPr>
              <a:t> of the </a:t>
            </a:r>
            <a:r>
              <a:rPr lang="en-US" sz="2000" dirty="0" err="1">
                <a:solidFill>
                  <a:srgbClr val="0070C0"/>
                </a:solidFill>
              </a:rPr>
              <a:t>Gauḍīya-Vaiṣṇava-sampradāya</a:t>
            </a:r>
            <a:r>
              <a:rPr lang="en-US" sz="2000" dirty="0">
                <a:solidFill>
                  <a:srgbClr val="0070C0"/>
                </a:solidFill>
              </a:rPr>
              <a:t>, has sung a song about this lotus honey, comparing himself to the bee:</a:t>
            </a:r>
            <a:endParaRPr lang="en-US" sz="2000" dirty="0" smtClean="0">
              <a:solidFill>
                <a:srgbClr val="0070C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99" y="1219200"/>
            <a:ext cx="4991819" cy="4038600"/>
          </a:xfrm>
          <a:prstGeom prst="rect">
            <a:avLst/>
          </a:prstGeom>
        </p:spPr>
      </p:pic>
    </p:spTree>
    <p:extLst>
      <p:ext uri="{BB962C8B-B14F-4D97-AF65-F5344CB8AC3E}">
        <p14:creationId xmlns:p14="http://schemas.microsoft.com/office/powerpoint/2010/main" val="239919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16172"/>
          </a:xfrm>
        </p:spPr>
        <p:txBody>
          <a:bodyPr/>
          <a:lstStyle/>
          <a:p>
            <a:pPr eaLnBrk="1" hangingPunct="1">
              <a:defRPr/>
            </a:pPr>
            <a:r>
              <a:rPr lang="en-US" sz="1800" u="sng" dirty="0"/>
              <a:t>SB </a:t>
            </a:r>
            <a:r>
              <a:rPr lang="en-US" sz="1800" u="sng" dirty="0" smtClean="0"/>
              <a:t>1.11.26 – How the Lord attracts </a:t>
            </a:r>
            <a:br>
              <a:rPr lang="en-US" sz="1800" u="sng" dirty="0" smtClean="0"/>
            </a:br>
            <a:r>
              <a:rPr lang="en-US" sz="1400" dirty="0" smtClean="0"/>
              <a:t>important Points from Purport</a:t>
            </a:r>
            <a:endParaRPr lang="en-US" sz="1800" u="sng" dirty="0">
              <a:solidFill>
                <a:schemeClr val="tx1">
                  <a:lumMod val="75000"/>
                </a:schemeClr>
              </a:solidFill>
            </a:endParaRPr>
          </a:p>
        </p:txBody>
      </p:sp>
      <p:sp>
        <p:nvSpPr>
          <p:cNvPr id="17" name="TextBox 16"/>
          <p:cNvSpPr txBox="1">
            <a:spLocks noChangeArrowheads="1"/>
          </p:cNvSpPr>
          <p:nvPr/>
        </p:nvSpPr>
        <p:spPr bwMode="auto">
          <a:xfrm>
            <a:off x="-34507" y="870238"/>
            <a:ext cx="703915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114300" lvl="2" indent="0" eaLnBrk="1" hangingPunct="1"/>
            <a:r>
              <a:rPr lang="en-US" sz="2000" dirty="0">
                <a:solidFill>
                  <a:srgbClr val="0070C0"/>
                </a:solidFill>
              </a:rPr>
              <a:t>"O my Lord Kṛṣṇa, I beg to offer my prayers unto You. My mind is like the bee, and it is after some honey. Kindly, therefore, give my bee-mind a place at Your lotus feet, which are the resources for all transcendental honey. I know that even big demigods like </a:t>
            </a:r>
            <a:r>
              <a:rPr lang="en-US" sz="2000" dirty="0" err="1">
                <a:solidFill>
                  <a:srgbClr val="0070C0"/>
                </a:solidFill>
              </a:rPr>
              <a:t>Brahmā</a:t>
            </a:r>
            <a:r>
              <a:rPr lang="en-US" sz="2000" dirty="0">
                <a:solidFill>
                  <a:srgbClr val="0070C0"/>
                </a:solidFill>
              </a:rPr>
              <a:t> do not see the rays of the nails of Your lotus feet, even though they are engaged in deep meditation for years together. Still, O infallible one, my ambition is such, for You are very merciful to your surrendered devotees. O </a:t>
            </a:r>
            <a:r>
              <a:rPr lang="en-US" sz="2000" dirty="0" err="1">
                <a:solidFill>
                  <a:srgbClr val="0070C0"/>
                </a:solidFill>
              </a:rPr>
              <a:t>Mādhava</a:t>
            </a:r>
            <a:r>
              <a:rPr lang="en-US" sz="2000" dirty="0">
                <a:solidFill>
                  <a:srgbClr val="0070C0"/>
                </a:solidFill>
              </a:rPr>
              <a:t>, I know also that I have no genuine devotion for the service of Your lotus feet, but because Your Lordship is inconceivably powerful, You can do what is impossible to be done. Your lotus feet can deride even the nectar of the heavenly kingdom, and therefore I am very much attracted by them. O supreme eternal, please, therefore, let my mind be fixed at Your lotus feet so that eternally I may be able to relish the taste of Your transcendental service</a:t>
            </a:r>
            <a:r>
              <a:rPr lang="en-US" sz="2000" dirty="0" smtClean="0">
                <a:solidFill>
                  <a:srgbClr val="0070C0"/>
                </a:solidFill>
              </a:rPr>
              <a: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685" y="0"/>
            <a:ext cx="2354315" cy="1981200"/>
          </a:xfrm>
          <a:prstGeom prst="rect">
            <a:avLst/>
          </a:prstGeom>
        </p:spPr>
      </p:pic>
      <p:sp>
        <p:nvSpPr>
          <p:cNvPr id="5" name="TextBox 4"/>
          <p:cNvSpPr txBox="1"/>
          <p:nvPr/>
        </p:nvSpPr>
        <p:spPr>
          <a:xfrm>
            <a:off x="76200" y="5562600"/>
            <a:ext cx="8634953" cy="1200329"/>
          </a:xfrm>
          <a:prstGeom prst="rect">
            <a:avLst/>
          </a:prstGeom>
          <a:noFill/>
        </p:spPr>
        <p:txBody>
          <a:bodyPr wrap="square" rtlCol="0">
            <a:spAutoFit/>
          </a:bodyPr>
          <a:lstStyle/>
          <a:p>
            <a:r>
              <a:rPr lang="en-US" dirty="0">
                <a:solidFill>
                  <a:srgbClr val="0070C0"/>
                </a:solidFill>
              </a:rPr>
              <a:t>The devotees are satisfied with being placed at the lotus feet of the Lord </a:t>
            </a:r>
            <a:endParaRPr lang="en-US" dirty="0" smtClean="0">
              <a:solidFill>
                <a:srgbClr val="0070C0"/>
              </a:solidFill>
            </a:endParaRPr>
          </a:p>
          <a:p>
            <a:r>
              <a:rPr lang="en-US" dirty="0" smtClean="0">
                <a:solidFill>
                  <a:srgbClr val="0070C0"/>
                </a:solidFill>
              </a:rPr>
              <a:t>and </a:t>
            </a:r>
            <a:r>
              <a:rPr lang="en-US" dirty="0">
                <a:solidFill>
                  <a:srgbClr val="0070C0"/>
                </a:solidFill>
              </a:rPr>
              <a:t>have no ambition to see His all-beautiful face or </a:t>
            </a:r>
            <a:endParaRPr lang="en-US" dirty="0" smtClean="0">
              <a:solidFill>
                <a:srgbClr val="0070C0"/>
              </a:solidFill>
            </a:endParaRPr>
          </a:p>
          <a:p>
            <a:r>
              <a:rPr lang="en-US" dirty="0" smtClean="0">
                <a:solidFill>
                  <a:srgbClr val="0070C0"/>
                </a:solidFill>
              </a:rPr>
              <a:t>aspire </a:t>
            </a:r>
            <a:r>
              <a:rPr lang="en-US" dirty="0">
                <a:solidFill>
                  <a:srgbClr val="0070C0"/>
                </a:solidFill>
              </a:rPr>
              <a:t>for the protection of the strong arms of the Lord. </a:t>
            </a:r>
            <a:endParaRPr lang="en-US" dirty="0" smtClean="0">
              <a:solidFill>
                <a:srgbClr val="0070C0"/>
              </a:solidFill>
            </a:endParaRPr>
          </a:p>
          <a:p>
            <a:r>
              <a:rPr lang="en-US" dirty="0" smtClean="0">
                <a:solidFill>
                  <a:srgbClr val="0070C0"/>
                </a:solidFill>
              </a:rPr>
              <a:t>They </a:t>
            </a:r>
            <a:r>
              <a:rPr lang="en-US" dirty="0">
                <a:solidFill>
                  <a:srgbClr val="0070C0"/>
                </a:solidFill>
              </a:rPr>
              <a:t>are humble by nature, and the Lord is always leaning towards such humble devotees.</a:t>
            </a:r>
            <a:endParaRPr lang="en-US" dirty="0"/>
          </a:p>
        </p:txBody>
      </p:sp>
    </p:spTree>
    <p:extLst>
      <p:ext uri="{BB962C8B-B14F-4D97-AF65-F5344CB8AC3E}">
        <p14:creationId xmlns:p14="http://schemas.microsoft.com/office/powerpoint/2010/main" val="358053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1.11.27</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sitātapatra-vyajanair upaskṛtaḥ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prasūna-varṣair </a:t>
            </a:r>
            <a:r>
              <a:rPr lang="vi-VN" b="1" i="1" dirty="0">
                <a:solidFill>
                  <a:srgbClr val="C00000"/>
                </a:solidFill>
                <a:effectLst>
                  <a:outerShdw blurRad="38100" dist="38100" dir="2700000" algn="tl">
                    <a:srgbClr val="000000">
                      <a:alpha val="43137"/>
                    </a:srgbClr>
                  </a:outerShdw>
                </a:effectLst>
              </a:rPr>
              <a:t>abhivarṣitaḥ pathi</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piśańga-vāsā </a:t>
            </a:r>
            <a:r>
              <a:rPr lang="vi-VN" b="1" i="1" dirty="0">
                <a:solidFill>
                  <a:srgbClr val="C00000"/>
                </a:solidFill>
                <a:effectLst>
                  <a:outerShdw blurRad="38100" dist="38100" dir="2700000" algn="tl">
                    <a:srgbClr val="000000">
                      <a:alpha val="43137"/>
                    </a:srgbClr>
                  </a:outerShdw>
                </a:effectLst>
              </a:rPr>
              <a:t>vana-mālayā babhau</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ghano </a:t>
            </a:r>
            <a:r>
              <a:rPr lang="vi-VN" b="1" i="1" dirty="0">
                <a:solidFill>
                  <a:srgbClr val="C00000"/>
                </a:solidFill>
                <a:effectLst>
                  <a:outerShdw blurRad="38100" dist="38100" dir="2700000" algn="tl">
                    <a:srgbClr val="000000">
                      <a:alpha val="43137"/>
                    </a:srgbClr>
                  </a:outerShdw>
                </a:effectLst>
              </a:rPr>
              <a:t>yathārkoḍupa-cāpa-vaidyutaiḥ</a:t>
            </a: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Translation</a:t>
            </a:r>
          </a:p>
          <a:p>
            <a:pPr marL="0" indent="0" algn="ctr" eaLnBrk="1" hangingPunct="1">
              <a:buNone/>
              <a:defRPr/>
            </a:pPr>
            <a:r>
              <a:rPr lang="en-US" sz="2800" dirty="0">
                <a:solidFill>
                  <a:srgbClr val="0070C0"/>
                </a:solidFill>
              </a:rPr>
              <a:t>As the Lord passed along the public road of </a:t>
            </a:r>
            <a:r>
              <a:rPr lang="en-US" sz="2800" dirty="0" err="1">
                <a:solidFill>
                  <a:srgbClr val="0070C0"/>
                </a:solidFill>
              </a:rPr>
              <a:t>Dvārakā</a:t>
            </a:r>
            <a:r>
              <a:rPr lang="en-US" sz="2800" dirty="0">
                <a:solidFill>
                  <a:srgbClr val="0070C0"/>
                </a:solidFill>
              </a:rPr>
              <a:t>, His head was protected from the sunshine by a white umbrella. White feathered fans moved in semicircles, and showers of flowers fell upon the road. His yellow garments and garlands of flowers made it appear as if a dark cloud were surrounded simultaneously by sun, moon, lightning and rainbows.</a:t>
            </a:r>
            <a:endParaRPr lang="en-US" dirty="0">
              <a:solidFill>
                <a:srgbClr val="0070C0"/>
              </a:solidFill>
            </a:endParaRPr>
          </a:p>
        </p:txBody>
      </p:sp>
    </p:spTree>
    <p:extLst>
      <p:ext uri="{BB962C8B-B14F-4D97-AF65-F5344CB8AC3E}">
        <p14:creationId xmlns:p14="http://schemas.microsoft.com/office/powerpoint/2010/main" val="255747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descr="prabhupada Chan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01638"/>
            <a:ext cx="45720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ChangeArrowheads="1"/>
          </p:cNvSpPr>
          <p:nvPr/>
        </p:nvSpPr>
        <p:spPr bwMode="auto">
          <a:xfrm>
            <a:off x="5029200" y="685800"/>
            <a:ext cx="4038600" cy="5486400"/>
          </a:xfrm>
          <a:prstGeom prst="rect">
            <a:avLst/>
          </a:prstGeom>
          <a:noFill/>
          <a:ln>
            <a:noFill/>
          </a:ln>
          <a:extLst/>
        </p:spPr>
        <p:txBody>
          <a:bodyPr anchor="ctr"/>
          <a:lstStyle/>
          <a:p>
            <a:pPr eaLnBrk="0" hangingPunct="0">
              <a:defRPr/>
            </a:pPr>
            <a:r>
              <a:rPr lang="en-US" sz="3600" dirty="0">
                <a:solidFill>
                  <a:schemeClr val="bg2">
                    <a:lumMod val="40000"/>
                    <a:lumOff val="60000"/>
                  </a:schemeClr>
                </a:solidFill>
                <a:latin typeface="ScaGoudy" pitchFamily="2" charset="0"/>
                <a:cs typeface="+mn-cs"/>
              </a:rPr>
              <a:t>Based on the teachings of</a:t>
            </a:r>
            <a:br>
              <a:rPr lang="en-US" sz="3600" dirty="0">
                <a:solidFill>
                  <a:schemeClr val="bg2">
                    <a:lumMod val="40000"/>
                    <a:lumOff val="60000"/>
                  </a:schemeClr>
                </a:solidFill>
                <a:latin typeface="ScaGoudy" pitchFamily="2" charset="0"/>
                <a:cs typeface="+mn-cs"/>
              </a:rPr>
            </a:br>
            <a:r>
              <a:rPr lang="en-US" sz="3600" b="1" dirty="0">
                <a:solidFill>
                  <a:schemeClr val="bg2">
                    <a:lumMod val="40000"/>
                    <a:lumOff val="60000"/>
                  </a:schemeClr>
                </a:solidFill>
                <a:latin typeface="ScaGoudy" pitchFamily="2" charset="0"/>
                <a:cs typeface="+mn-cs"/>
              </a:rPr>
              <a:t>His Divine Grace A.C. </a:t>
            </a:r>
            <a:r>
              <a:rPr lang="en-US" sz="3600" b="1" dirty="0" err="1">
                <a:solidFill>
                  <a:schemeClr val="bg2">
                    <a:lumMod val="40000"/>
                    <a:lumOff val="60000"/>
                  </a:schemeClr>
                </a:solidFill>
                <a:latin typeface="ScaGoudy" pitchFamily="2" charset="0"/>
                <a:cs typeface="+mn-cs"/>
              </a:rPr>
              <a:t>Bhaktivedanta</a:t>
            </a:r>
            <a:r>
              <a:rPr lang="en-US" sz="3600" b="1" dirty="0">
                <a:solidFill>
                  <a:schemeClr val="bg2">
                    <a:lumMod val="40000"/>
                    <a:lumOff val="60000"/>
                  </a:schemeClr>
                </a:solidFill>
                <a:latin typeface="ScaGoudy" pitchFamily="2" charset="0"/>
                <a:cs typeface="+mn-cs"/>
              </a:rPr>
              <a:t> Swami </a:t>
            </a:r>
            <a:r>
              <a:rPr lang="en-US" sz="3600" b="1" dirty="0" err="1">
                <a:solidFill>
                  <a:schemeClr val="bg2">
                    <a:lumMod val="40000"/>
                    <a:lumOff val="60000"/>
                  </a:schemeClr>
                </a:solidFill>
                <a:latin typeface="ScaGoudy" pitchFamily="2" charset="0"/>
                <a:cs typeface="+mn-cs"/>
              </a:rPr>
              <a:t>Prabhupada</a:t>
            </a:r>
            <a:endParaRPr lang="en-US" sz="3600" b="1" dirty="0">
              <a:solidFill>
                <a:schemeClr val="bg2">
                  <a:lumMod val="40000"/>
                  <a:lumOff val="60000"/>
                </a:schemeClr>
              </a:solidFill>
              <a:latin typeface="ScaGoudy" pitchFamily="2" charset="0"/>
              <a:cs typeface="+mn-cs"/>
            </a:endParaRPr>
          </a:p>
          <a:p>
            <a:pPr eaLnBrk="0" hangingPunct="0">
              <a:defRPr/>
            </a:pPr>
            <a:endParaRPr lang="en-US" sz="3600" b="1" dirty="0">
              <a:solidFill>
                <a:schemeClr val="bg2">
                  <a:lumMod val="40000"/>
                  <a:lumOff val="60000"/>
                </a:schemeClr>
              </a:solidFill>
              <a:latin typeface="ScaGoudy" pitchFamily="2" charset="0"/>
              <a:cs typeface="+mn-cs"/>
            </a:endParaRPr>
          </a:p>
          <a:p>
            <a:pPr eaLnBrk="0" hangingPunct="0">
              <a:defRPr/>
            </a:pPr>
            <a:r>
              <a:rPr lang="en-US" sz="3600" dirty="0">
                <a:solidFill>
                  <a:schemeClr val="bg2">
                    <a:lumMod val="40000"/>
                    <a:lumOff val="60000"/>
                  </a:schemeClr>
                </a:solidFill>
                <a:latin typeface="ScaGoudy" pitchFamily="2" charset="0"/>
                <a:cs typeface="+mn-cs"/>
              </a:rPr>
              <a:t>Founder </a:t>
            </a:r>
            <a:r>
              <a:rPr lang="en-US" sz="3600" dirty="0" err="1">
                <a:solidFill>
                  <a:schemeClr val="bg2">
                    <a:lumMod val="40000"/>
                    <a:lumOff val="60000"/>
                  </a:schemeClr>
                </a:solidFill>
                <a:latin typeface="ScaGoudy" pitchFamily="2" charset="0"/>
                <a:cs typeface="+mn-cs"/>
              </a:rPr>
              <a:t>Acharya</a:t>
            </a:r>
            <a:r>
              <a:rPr lang="en-US" sz="3600" dirty="0">
                <a:solidFill>
                  <a:schemeClr val="bg2">
                    <a:lumMod val="40000"/>
                    <a:lumOff val="60000"/>
                  </a:schemeClr>
                </a:solidFill>
                <a:latin typeface="ScaGoudy" pitchFamily="2" charset="0"/>
                <a:cs typeface="+mn-cs"/>
              </a:rPr>
              <a:t> </a:t>
            </a:r>
          </a:p>
          <a:p>
            <a:pPr eaLnBrk="0" hangingPunct="0">
              <a:defRPr/>
            </a:pPr>
            <a:r>
              <a:rPr lang="en-US" sz="3600" b="1" dirty="0">
                <a:solidFill>
                  <a:schemeClr val="bg2">
                    <a:lumMod val="40000"/>
                    <a:lumOff val="60000"/>
                  </a:schemeClr>
                </a:solidFill>
                <a:latin typeface="ScaGoudy" pitchFamily="2" charset="0"/>
                <a:cs typeface="+mn-cs"/>
              </a:rPr>
              <a:t>International Society for Krishna Consciousness</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38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1.11.27 – How the Lord attracts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7189" y="838200"/>
            <a:ext cx="906061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457200" lvl="2" eaLnBrk="1" hangingPunct="1">
              <a:buFont typeface="Wingdings" pitchFamily="2" charset="2"/>
              <a:buChar char="Ø"/>
            </a:pPr>
            <a:r>
              <a:rPr lang="en-US" sz="2000" dirty="0">
                <a:solidFill>
                  <a:srgbClr val="0070C0"/>
                </a:solidFill>
              </a:rPr>
              <a:t>The sun, moon, rainbow and lightning do not appear in the sky simultaneously. When there is sun, the moonlight becomes insignificant, and if there are clouds and a rainbow, there is no manifestation of lightning. The Lord's bodily hue is just like a new monsoon cloud. He is compared herein to the cloud. The white umbrella over His head is compared to the sun. The movement of the bunch-hair fan of flukes is compared to the moon. The showers of flowers are compared to the stars. His yellow garments are compared to the rainbow</a:t>
            </a:r>
            <a:r>
              <a:rPr lang="en-US" sz="2000" dirty="0" smtClean="0">
                <a:solidFill>
                  <a:srgbClr val="0070C0"/>
                </a:solidFill>
              </a:rPr>
              <a:t>.</a:t>
            </a:r>
          </a:p>
          <a:p>
            <a:pPr marL="457200" lvl="2" eaLnBrk="1" hangingPunct="1">
              <a:buFont typeface="Wingdings" pitchFamily="2" charset="2"/>
              <a:buChar char="Ø"/>
            </a:pPr>
            <a:r>
              <a:rPr lang="en-US" sz="2000" dirty="0">
                <a:solidFill>
                  <a:srgbClr val="0070C0"/>
                </a:solidFill>
              </a:rPr>
              <a:t>So all these activities of the firmament, being impossible simultaneous factors, cannot be adjusted by comparison. The adjustment is possible only when we think of the inconceivable potency of the Lord.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The </a:t>
            </a:r>
            <a:r>
              <a:rPr lang="en-US" sz="2000" dirty="0">
                <a:solidFill>
                  <a:srgbClr val="0070C0"/>
                </a:solidFill>
              </a:rPr>
              <a:t>Lord is all-powerful, and in His presence anything impossible can be made possible by His inconceivable energy.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But </a:t>
            </a:r>
            <a:r>
              <a:rPr lang="en-US" sz="2000" dirty="0">
                <a:solidFill>
                  <a:srgbClr val="0070C0"/>
                </a:solidFill>
              </a:rPr>
              <a:t>the situation created at the time of His passing on the roads of </a:t>
            </a:r>
            <a:r>
              <a:rPr lang="en-US" sz="2000" dirty="0" err="1">
                <a:solidFill>
                  <a:srgbClr val="0070C0"/>
                </a:solidFill>
              </a:rPr>
              <a:t>Dvārakā</a:t>
            </a:r>
            <a:r>
              <a:rPr lang="en-US" sz="2000" dirty="0">
                <a:solidFill>
                  <a:srgbClr val="0070C0"/>
                </a:solidFill>
              </a:rPr>
              <a:t> was beautiful and could not be compared to anything besides the description of natural phenomena.</a:t>
            </a:r>
          </a:p>
          <a:p>
            <a:pPr marL="457200" lvl="2" eaLnBrk="1" hangingPunct="1">
              <a:buFont typeface="Wingdings" pitchFamily="2" charset="2"/>
              <a:buChar char="Ø"/>
            </a:pPr>
            <a:endParaRPr lang="en-US" sz="2000" dirty="0" smtClean="0">
              <a:solidFill>
                <a:srgbClr val="0070C0"/>
              </a:solidFill>
            </a:endParaRPr>
          </a:p>
        </p:txBody>
      </p:sp>
    </p:spTree>
    <p:extLst>
      <p:ext uri="{BB962C8B-B14F-4D97-AF65-F5344CB8AC3E}">
        <p14:creationId xmlns:p14="http://schemas.microsoft.com/office/powerpoint/2010/main" val="9391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1.11.28</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praviṣṭas tu gṛhaḿ pitroḥ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pariṣvaktaḥ </a:t>
            </a:r>
            <a:r>
              <a:rPr lang="vi-VN" b="1" i="1" dirty="0">
                <a:solidFill>
                  <a:srgbClr val="C00000"/>
                </a:solidFill>
                <a:effectLst>
                  <a:outerShdw blurRad="38100" dist="38100" dir="2700000" algn="tl">
                    <a:srgbClr val="000000">
                      <a:alpha val="43137"/>
                    </a:srgbClr>
                  </a:outerShdw>
                </a:effectLst>
              </a:rPr>
              <a:t>sva-mātṛbhiḥ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vavande </a:t>
            </a:r>
            <a:r>
              <a:rPr lang="vi-VN" b="1" i="1" dirty="0">
                <a:solidFill>
                  <a:srgbClr val="C00000"/>
                </a:solidFill>
                <a:effectLst>
                  <a:outerShdw blurRad="38100" dist="38100" dir="2700000" algn="tl">
                    <a:srgbClr val="000000">
                      <a:alpha val="43137"/>
                    </a:srgbClr>
                  </a:outerShdw>
                </a:effectLst>
              </a:rPr>
              <a:t>śirasā sapta</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devakī-pramukhā </a:t>
            </a:r>
            <a:r>
              <a:rPr lang="vi-VN" b="1" i="1" dirty="0">
                <a:solidFill>
                  <a:srgbClr val="C00000"/>
                </a:solidFill>
                <a:effectLst>
                  <a:outerShdw blurRad="38100" dist="38100" dir="2700000" algn="tl">
                    <a:srgbClr val="000000">
                      <a:alpha val="43137"/>
                    </a:srgbClr>
                  </a:outerShdw>
                </a:effectLst>
              </a:rPr>
              <a:t>mudā</a:t>
            </a: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Translation</a:t>
            </a:r>
            <a:endParaRPr lang="en-US" sz="2400"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800" dirty="0">
                <a:solidFill>
                  <a:srgbClr val="0070C0"/>
                </a:solidFill>
              </a:rPr>
              <a:t>After entering the house of His father, He was embraced by the mothers present, and the Lord offered His </a:t>
            </a:r>
            <a:r>
              <a:rPr lang="en-US" sz="2800" dirty="0" err="1">
                <a:solidFill>
                  <a:srgbClr val="0070C0"/>
                </a:solidFill>
              </a:rPr>
              <a:t>obeisances</a:t>
            </a:r>
            <a:r>
              <a:rPr lang="en-US" sz="2800" dirty="0">
                <a:solidFill>
                  <a:srgbClr val="0070C0"/>
                </a:solidFill>
              </a:rPr>
              <a:t> unto them by placing His head at their feet. The mothers were headed by </a:t>
            </a:r>
            <a:r>
              <a:rPr lang="en-US" sz="2800" dirty="0" err="1">
                <a:solidFill>
                  <a:srgbClr val="0070C0"/>
                </a:solidFill>
              </a:rPr>
              <a:t>Devakī</a:t>
            </a:r>
            <a:r>
              <a:rPr lang="en-US" sz="2800" dirty="0">
                <a:solidFill>
                  <a:srgbClr val="0070C0"/>
                </a:solidFill>
              </a:rPr>
              <a:t> [His real mother].</a:t>
            </a:r>
            <a:endParaRPr lang="en-US" dirty="0">
              <a:solidFill>
                <a:srgbClr val="0070C0"/>
              </a:solidFill>
            </a:endParaRPr>
          </a:p>
        </p:txBody>
      </p:sp>
    </p:spTree>
    <p:extLst>
      <p:ext uri="{BB962C8B-B14F-4D97-AF65-F5344CB8AC3E}">
        <p14:creationId xmlns:p14="http://schemas.microsoft.com/office/powerpoint/2010/main" val="330168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1.11.28 – Lords Reciprocation </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7189" y="1143000"/>
            <a:ext cx="906061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457200" lvl="2" eaLnBrk="1" hangingPunct="1">
              <a:buFont typeface="Wingdings" pitchFamily="2" charset="2"/>
              <a:buChar char="Ø"/>
            </a:pPr>
            <a:r>
              <a:rPr lang="en-US" sz="2000" dirty="0" err="1" smtClean="0">
                <a:solidFill>
                  <a:srgbClr val="0070C0"/>
                </a:solidFill>
              </a:rPr>
              <a:t>Vasudeva</a:t>
            </a:r>
            <a:r>
              <a:rPr lang="en-US" sz="2000" dirty="0">
                <a:solidFill>
                  <a:srgbClr val="0070C0"/>
                </a:solidFill>
              </a:rPr>
              <a:t>, the father of Lord </a:t>
            </a:r>
            <a:r>
              <a:rPr lang="en-US" sz="2000" dirty="0" smtClean="0">
                <a:solidFill>
                  <a:srgbClr val="0070C0"/>
                </a:solidFill>
              </a:rPr>
              <a:t>Kṛṣṇa</a:t>
            </a:r>
            <a:r>
              <a:rPr lang="en-US" sz="2000" dirty="0">
                <a:solidFill>
                  <a:srgbClr val="0070C0"/>
                </a:solidFill>
              </a:rPr>
              <a:t> </a:t>
            </a:r>
            <a:r>
              <a:rPr lang="en-US" sz="2000" dirty="0" smtClean="0">
                <a:solidFill>
                  <a:srgbClr val="0070C0"/>
                </a:solidFill>
              </a:rPr>
              <a:t>– lived in a separate </a:t>
            </a:r>
            <a:r>
              <a:rPr lang="en-US" sz="2000" dirty="0">
                <a:solidFill>
                  <a:srgbClr val="0070C0"/>
                </a:solidFill>
              </a:rPr>
              <a:t>residential quarters </a:t>
            </a:r>
            <a:r>
              <a:rPr lang="en-US" sz="2000" dirty="0" smtClean="0">
                <a:solidFill>
                  <a:srgbClr val="0070C0"/>
                </a:solidFill>
              </a:rPr>
              <a:t>with </a:t>
            </a:r>
            <a:r>
              <a:rPr lang="en-US" sz="2000" dirty="0">
                <a:solidFill>
                  <a:srgbClr val="0070C0"/>
                </a:solidFill>
              </a:rPr>
              <a:t>his eighteen </a:t>
            </a:r>
            <a:r>
              <a:rPr lang="en-US" sz="2000" dirty="0" smtClean="0">
                <a:solidFill>
                  <a:srgbClr val="0070C0"/>
                </a:solidFill>
              </a:rPr>
              <a:t>wives</a:t>
            </a:r>
          </a:p>
          <a:p>
            <a:pPr marL="457200" lvl="2" eaLnBrk="1" hangingPunct="1">
              <a:buFont typeface="Wingdings" pitchFamily="2" charset="2"/>
              <a:buChar char="Ø"/>
            </a:pPr>
            <a:r>
              <a:rPr lang="en-US" sz="2000" dirty="0" smtClean="0">
                <a:solidFill>
                  <a:srgbClr val="0070C0"/>
                </a:solidFill>
              </a:rPr>
              <a:t>Lord did </a:t>
            </a:r>
            <a:r>
              <a:rPr lang="en-US" sz="2000" dirty="0">
                <a:solidFill>
                  <a:srgbClr val="0070C0"/>
                </a:solidFill>
              </a:rPr>
              <a:t>not distinguish His real mother from His stepmothers, and He equally offered His </a:t>
            </a:r>
            <a:r>
              <a:rPr lang="en-US" sz="2000" dirty="0" err="1">
                <a:solidFill>
                  <a:srgbClr val="0070C0"/>
                </a:solidFill>
              </a:rPr>
              <a:t>obeisances</a:t>
            </a:r>
            <a:r>
              <a:rPr lang="en-US" sz="2000" dirty="0">
                <a:solidFill>
                  <a:srgbClr val="0070C0"/>
                </a:solidFill>
              </a:rPr>
              <a:t> unto </a:t>
            </a:r>
            <a:r>
              <a:rPr lang="en-US" sz="2000" dirty="0" smtClean="0">
                <a:solidFill>
                  <a:srgbClr val="0070C0"/>
                </a:solidFill>
              </a:rPr>
              <a:t>all of them.</a:t>
            </a:r>
          </a:p>
          <a:p>
            <a:pPr marL="457200" lvl="2" eaLnBrk="1" hangingPunct="1">
              <a:buFont typeface="Wingdings" pitchFamily="2" charset="2"/>
              <a:buChar char="Ø"/>
            </a:pPr>
            <a:r>
              <a:rPr lang="en-US" sz="2000" dirty="0" smtClean="0">
                <a:solidFill>
                  <a:srgbClr val="0070C0"/>
                </a:solidFill>
              </a:rPr>
              <a:t>According </a:t>
            </a:r>
            <a:r>
              <a:rPr lang="en-US" sz="2000" dirty="0">
                <a:solidFill>
                  <a:srgbClr val="0070C0"/>
                </a:solidFill>
              </a:rPr>
              <a:t>to scriptures also, there are seven mothers: (1) the real mother, (2) the wife of the spiritual master, (3) the wife of a </a:t>
            </a:r>
            <a:r>
              <a:rPr lang="en-US" sz="2000" dirty="0" err="1">
                <a:solidFill>
                  <a:srgbClr val="0070C0"/>
                </a:solidFill>
              </a:rPr>
              <a:t>brāhmaṇa</a:t>
            </a:r>
            <a:r>
              <a:rPr lang="en-US" sz="2000" dirty="0">
                <a:solidFill>
                  <a:srgbClr val="0070C0"/>
                </a:solidFill>
              </a:rPr>
              <a:t>, (4) the wife of the king, (5) the cow, (6) the nurse, and (7) the earth.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All </a:t>
            </a:r>
            <a:r>
              <a:rPr lang="en-US" sz="2000" dirty="0">
                <a:solidFill>
                  <a:srgbClr val="0070C0"/>
                </a:solidFill>
              </a:rPr>
              <a:t>of them are mothers. Even by this injunction of the </a:t>
            </a:r>
            <a:r>
              <a:rPr lang="en-US" sz="2000" dirty="0" err="1">
                <a:solidFill>
                  <a:srgbClr val="0070C0"/>
                </a:solidFill>
              </a:rPr>
              <a:t>śāstras</a:t>
            </a:r>
            <a:r>
              <a:rPr lang="en-US" sz="2000" dirty="0">
                <a:solidFill>
                  <a:srgbClr val="0070C0"/>
                </a:solidFill>
              </a:rPr>
              <a:t>, the stepmother, who is the wife of the father, is also as good as the mother because the father is also one of the spiritual masters.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Lord </a:t>
            </a:r>
            <a:r>
              <a:rPr lang="en-US" sz="2000" dirty="0">
                <a:solidFill>
                  <a:srgbClr val="0070C0"/>
                </a:solidFill>
              </a:rPr>
              <a:t>Kṛṣṇa, the Lord of the universe, plays the part of an ideal son just to teach others how to treat their stepmothers.</a:t>
            </a:r>
            <a:endParaRPr lang="en-US" sz="2000" dirty="0" smtClean="0">
              <a:solidFill>
                <a:srgbClr val="0070C0"/>
              </a:solidFill>
            </a:endParaRPr>
          </a:p>
        </p:txBody>
      </p:sp>
    </p:spTree>
    <p:extLst>
      <p:ext uri="{BB962C8B-B14F-4D97-AF65-F5344CB8AC3E}">
        <p14:creationId xmlns:p14="http://schemas.microsoft.com/office/powerpoint/2010/main" val="5830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1.11.29</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tāḥ putram ańkam āropya</a:t>
            </a:r>
          </a:p>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sneha-snuta-payodharāḥ</a:t>
            </a:r>
          </a:p>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harṣa-vihvalitātmānaḥ</a:t>
            </a:r>
          </a:p>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siṣicur netrajair jalaiḥ</a:t>
            </a:r>
          </a:p>
          <a:p>
            <a:pPr marL="0" indent="0" algn="ctr" eaLnBrk="1" hangingPunct="1">
              <a:buFont typeface="Wingdings" pitchFamily="2" charset="2"/>
              <a:buNone/>
              <a:defRPr/>
            </a:pPr>
            <a:r>
              <a:rPr lang="en-US" sz="2400" i="1" u="sng" dirty="0" smtClean="0">
                <a:solidFill>
                  <a:schemeClr val="accent3">
                    <a:lumMod val="75000"/>
                  </a:schemeClr>
                </a:solidFill>
                <a:effectLst>
                  <a:outerShdw blurRad="38100" dist="38100" dir="2700000" algn="tl">
                    <a:srgbClr val="000000">
                      <a:alpha val="43137"/>
                    </a:srgbClr>
                  </a:outerShdw>
                </a:effectLst>
              </a:rPr>
              <a:t>Translation</a:t>
            </a:r>
          </a:p>
          <a:p>
            <a:pPr marL="0" indent="0" algn="ctr" eaLnBrk="1" hangingPunct="1">
              <a:buNone/>
              <a:defRPr/>
            </a:pPr>
            <a:r>
              <a:rPr lang="en-US" sz="2400" dirty="0">
                <a:solidFill>
                  <a:srgbClr val="0070C0"/>
                </a:solidFill>
              </a:rPr>
              <a:t>The mothers, after embracing their son, sat Him on their laps. Due to pure affection, milk sprang from their breasts. They were overwhelmed with delight, and the tears from their eyes wetted the Lord</a:t>
            </a:r>
            <a:r>
              <a:rPr lang="en-US" sz="2400" dirty="0" smtClean="0">
                <a:solidFill>
                  <a:srgbClr val="0070C0"/>
                </a:solidFill>
              </a:rPr>
              <a:t>.</a:t>
            </a: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Purport</a:t>
            </a:r>
          </a:p>
          <a:p>
            <a:pPr marL="0" indent="0" algn="ctr" eaLnBrk="1" hangingPunct="1">
              <a:buNone/>
              <a:defRPr/>
            </a:pPr>
            <a:r>
              <a:rPr lang="en-US" sz="2400" dirty="0">
                <a:solidFill>
                  <a:srgbClr val="0070C0"/>
                </a:solidFill>
              </a:rPr>
              <a:t>When Lord Kṛṣṇa was at </a:t>
            </a:r>
            <a:r>
              <a:rPr lang="en-US" sz="2400" dirty="0" err="1">
                <a:solidFill>
                  <a:srgbClr val="0070C0"/>
                </a:solidFill>
              </a:rPr>
              <a:t>Vṛndāvana</a:t>
            </a:r>
            <a:r>
              <a:rPr lang="en-US" sz="2400" dirty="0">
                <a:solidFill>
                  <a:srgbClr val="0070C0"/>
                </a:solidFill>
              </a:rPr>
              <a:t> even the cows would become moistened by affection towards Him, and He would draw milk from the nipples of every affectionate living being, so what to speak of the stepmothers who were already as good as His own mother.</a:t>
            </a:r>
          </a:p>
        </p:txBody>
      </p:sp>
    </p:spTree>
    <p:extLst>
      <p:ext uri="{BB962C8B-B14F-4D97-AF65-F5344CB8AC3E}">
        <p14:creationId xmlns:p14="http://schemas.microsoft.com/office/powerpoint/2010/main" val="593482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1.11.29 – Lords Reciprocation </a:t>
            </a:r>
            <a:r>
              <a:rPr lang="en-US" sz="2400" u="sng" dirty="0" err="1" smtClean="0"/>
              <a:t>Cont</a:t>
            </a:r>
            <a:r>
              <a:rPr lang="en-US" sz="2400" u="sng" dirty="0" smtClean="0"/>
              <a:t>…</a:t>
            </a:r>
            <a:br>
              <a:rPr lang="en-US" sz="2400" u="sng" dirty="0" smtClean="0"/>
            </a:br>
            <a:r>
              <a:rPr lang="en-US" sz="1800" dirty="0" smtClean="0"/>
              <a:t>important 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3291" y="838200"/>
            <a:ext cx="906061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marL="457200" lvl="2" eaLnBrk="1" hangingPunct="1">
              <a:buFont typeface="Wingdings" pitchFamily="2" charset="2"/>
              <a:buChar char="Ø"/>
            </a:pPr>
            <a:r>
              <a:rPr lang="en-US" sz="2000" dirty="0" err="1" smtClean="0">
                <a:solidFill>
                  <a:srgbClr val="0070C0"/>
                </a:solidFill>
              </a:rPr>
              <a:t>Vasudeva</a:t>
            </a:r>
            <a:r>
              <a:rPr lang="en-US" sz="2000" dirty="0">
                <a:solidFill>
                  <a:srgbClr val="0070C0"/>
                </a:solidFill>
              </a:rPr>
              <a:t>, the father of Lord </a:t>
            </a:r>
            <a:r>
              <a:rPr lang="en-US" sz="2000" dirty="0" smtClean="0">
                <a:solidFill>
                  <a:srgbClr val="0070C0"/>
                </a:solidFill>
              </a:rPr>
              <a:t>Kṛṣṇa</a:t>
            </a:r>
            <a:r>
              <a:rPr lang="en-US" sz="2000" dirty="0">
                <a:solidFill>
                  <a:srgbClr val="0070C0"/>
                </a:solidFill>
              </a:rPr>
              <a:t> </a:t>
            </a:r>
            <a:r>
              <a:rPr lang="en-US" sz="2000" dirty="0" smtClean="0">
                <a:solidFill>
                  <a:srgbClr val="0070C0"/>
                </a:solidFill>
              </a:rPr>
              <a:t>– lived in a separate </a:t>
            </a:r>
            <a:r>
              <a:rPr lang="en-US" sz="2000" dirty="0">
                <a:solidFill>
                  <a:srgbClr val="0070C0"/>
                </a:solidFill>
              </a:rPr>
              <a:t>residential quarters </a:t>
            </a:r>
            <a:r>
              <a:rPr lang="en-US" sz="2000" dirty="0" smtClean="0">
                <a:solidFill>
                  <a:srgbClr val="0070C0"/>
                </a:solidFill>
              </a:rPr>
              <a:t>with </a:t>
            </a:r>
            <a:r>
              <a:rPr lang="en-US" sz="2000" dirty="0">
                <a:solidFill>
                  <a:srgbClr val="0070C0"/>
                </a:solidFill>
              </a:rPr>
              <a:t>his eighteen </a:t>
            </a:r>
            <a:r>
              <a:rPr lang="en-US" sz="2000" dirty="0" smtClean="0">
                <a:solidFill>
                  <a:srgbClr val="0070C0"/>
                </a:solidFill>
              </a:rPr>
              <a:t>wives</a:t>
            </a:r>
          </a:p>
          <a:p>
            <a:pPr marL="457200" lvl="2" eaLnBrk="1" hangingPunct="1">
              <a:buFont typeface="Wingdings" pitchFamily="2" charset="2"/>
              <a:buChar char="Ø"/>
            </a:pPr>
            <a:r>
              <a:rPr lang="en-US" sz="2000" dirty="0" smtClean="0">
                <a:solidFill>
                  <a:srgbClr val="0070C0"/>
                </a:solidFill>
              </a:rPr>
              <a:t>Lord did </a:t>
            </a:r>
            <a:r>
              <a:rPr lang="en-US" sz="2000" dirty="0">
                <a:solidFill>
                  <a:srgbClr val="0070C0"/>
                </a:solidFill>
              </a:rPr>
              <a:t>not distinguish His real mother from His stepmothers, and He equally offered His </a:t>
            </a:r>
            <a:r>
              <a:rPr lang="en-US" sz="2000" dirty="0" err="1">
                <a:solidFill>
                  <a:srgbClr val="0070C0"/>
                </a:solidFill>
              </a:rPr>
              <a:t>obeisances</a:t>
            </a:r>
            <a:r>
              <a:rPr lang="en-US" sz="2000" dirty="0">
                <a:solidFill>
                  <a:srgbClr val="0070C0"/>
                </a:solidFill>
              </a:rPr>
              <a:t> unto </a:t>
            </a:r>
            <a:r>
              <a:rPr lang="en-US" sz="2000" dirty="0" smtClean="0">
                <a:solidFill>
                  <a:srgbClr val="0070C0"/>
                </a:solidFill>
              </a:rPr>
              <a:t>all of them.</a:t>
            </a:r>
          </a:p>
          <a:p>
            <a:pPr marL="457200" lvl="2" eaLnBrk="1" hangingPunct="1">
              <a:buFont typeface="Wingdings" pitchFamily="2" charset="2"/>
              <a:buChar char="Ø"/>
            </a:pPr>
            <a:r>
              <a:rPr lang="en-US" sz="2000" dirty="0" smtClean="0">
                <a:solidFill>
                  <a:srgbClr val="0070C0"/>
                </a:solidFill>
              </a:rPr>
              <a:t>According </a:t>
            </a:r>
            <a:r>
              <a:rPr lang="en-US" sz="2000" dirty="0">
                <a:solidFill>
                  <a:srgbClr val="0070C0"/>
                </a:solidFill>
              </a:rPr>
              <a:t>to scriptures also, there are seven mothers: (1) the real mother, (2) the wife of the spiritual master, (3) the wife of a </a:t>
            </a:r>
            <a:r>
              <a:rPr lang="en-US" sz="2000" dirty="0" err="1">
                <a:solidFill>
                  <a:srgbClr val="0070C0"/>
                </a:solidFill>
              </a:rPr>
              <a:t>brāhmaṇa</a:t>
            </a:r>
            <a:r>
              <a:rPr lang="en-US" sz="2000" dirty="0">
                <a:solidFill>
                  <a:srgbClr val="0070C0"/>
                </a:solidFill>
              </a:rPr>
              <a:t>, (4) the wife of the king, (5) the cow, (6) the nurse, and (7) the earth.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All </a:t>
            </a:r>
            <a:r>
              <a:rPr lang="en-US" sz="2000" dirty="0">
                <a:solidFill>
                  <a:srgbClr val="0070C0"/>
                </a:solidFill>
              </a:rPr>
              <a:t>of them are mothers. Even by this injunction of the </a:t>
            </a:r>
            <a:r>
              <a:rPr lang="en-US" sz="2000" dirty="0" err="1">
                <a:solidFill>
                  <a:srgbClr val="0070C0"/>
                </a:solidFill>
              </a:rPr>
              <a:t>śāstras</a:t>
            </a:r>
            <a:r>
              <a:rPr lang="en-US" sz="2000" dirty="0">
                <a:solidFill>
                  <a:srgbClr val="0070C0"/>
                </a:solidFill>
              </a:rPr>
              <a:t>, the stepmother, who is the wife of the father, is also as good as the mother because the father is also one of the spiritual masters. </a:t>
            </a:r>
            <a:endParaRPr lang="en-US" sz="2000" dirty="0" smtClean="0">
              <a:solidFill>
                <a:srgbClr val="0070C0"/>
              </a:solidFill>
            </a:endParaRPr>
          </a:p>
          <a:p>
            <a:pPr marL="457200" lvl="2" eaLnBrk="1" hangingPunct="1">
              <a:buFont typeface="Wingdings" pitchFamily="2" charset="2"/>
              <a:buChar char="Ø"/>
            </a:pPr>
            <a:r>
              <a:rPr lang="en-US" sz="2000" dirty="0" smtClean="0">
                <a:solidFill>
                  <a:srgbClr val="0070C0"/>
                </a:solidFill>
              </a:rPr>
              <a:t>Lord </a:t>
            </a:r>
            <a:r>
              <a:rPr lang="en-US" sz="2000" dirty="0">
                <a:solidFill>
                  <a:srgbClr val="0070C0"/>
                </a:solidFill>
              </a:rPr>
              <a:t>Kṛṣṇa, the Lord of the universe, plays the part of an ideal son just to teach others how to treat their stepmothers.</a:t>
            </a:r>
            <a:endParaRPr lang="en-US" sz="2000" dirty="0" smtClean="0">
              <a:solidFill>
                <a:srgbClr val="0070C0"/>
              </a:solidFill>
            </a:endParaRPr>
          </a:p>
        </p:txBody>
      </p:sp>
    </p:spTree>
    <p:extLst>
      <p:ext uri="{BB962C8B-B14F-4D97-AF65-F5344CB8AC3E}">
        <p14:creationId xmlns:p14="http://schemas.microsoft.com/office/powerpoint/2010/main" val="46221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85800"/>
          </a:xfrm>
        </p:spPr>
        <p:txBody>
          <a:bodyPr/>
          <a:lstStyle/>
          <a:p>
            <a:pPr eaLnBrk="1" hangingPunct="1">
              <a:defRPr/>
            </a:pPr>
            <a:r>
              <a:rPr lang="en-US" sz="2800" u="sng" dirty="0" smtClean="0">
                <a:solidFill>
                  <a:schemeClr val="tx1">
                    <a:lumMod val="75000"/>
                  </a:schemeClr>
                </a:solidFill>
              </a:rPr>
              <a:t>References</a:t>
            </a:r>
            <a:r>
              <a:rPr lang="en-US" sz="2800" u="sng" dirty="0">
                <a:solidFill>
                  <a:schemeClr val="tx1">
                    <a:lumMod val="75000"/>
                  </a:schemeClr>
                </a:solidFill>
              </a:rPr>
              <a:t/>
            </a:r>
            <a:br>
              <a:rPr lang="en-US" sz="2800" u="sng" dirty="0">
                <a:solidFill>
                  <a:schemeClr val="tx1">
                    <a:lumMod val="75000"/>
                  </a:schemeClr>
                </a:solidFill>
              </a:rPr>
            </a:br>
            <a:endParaRPr lang="en-US" sz="2800" u="sng" dirty="0">
              <a:solidFill>
                <a:schemeClr val="tx1">
                  <a:lumMod val="75000"/>
                </a:schemeClr>
              </a:solidFill>
            </a:endParaRPr>
          </a:p>
        </p:txBody>
      </p:sp>
      <p:sp>
        <p:nvSpPr>
          <p:cNvPr id="17" name="TextBox 16"/>
          <p:cNvSpPr txBox="1">
            <a:spLocks noChangeArrowheads="1"/>
          </p:cNvSpPr>
          <p:nvPr/>
        </p:nvSpPr>
        <p:spPr bwMode="auto">
          <a:xfrm>
            <a:off x="152400" y="838200"/>
            <a:ext cx="88392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lvl="2" eaLnBrk="1" hangingPunct="1">
              <a:buFont typeface="Wingdings" pitchFamily="2" charset="2"/>
              <a:buChar char="Ø"/>
            </a:pPr>
            <a:r>
              <a:rPr lang="en-US" sz="2000" b="1" dirty="0" smtClean="0"/>
              <a:t>Rompadaswami.com </a:t>
            </a:r>
            <a:r>
              <a:rPr lang="en-US" sz="2000" dirty="0" smtClean="0">
                <a:hlinkClick r:id="rId3"/>
              </a:rPr>
              <a:t>http</a:t>
            </a:r>
            <a:r>
              <a:rPr lang="en-US" sz="2000" dirty="0">
                <a:hlinkClick r:id="rId3"/>
              </a:rPr>
              <a:t>://www.romapadaswami.com/taxonomy/term/1299?page=1</a:t>
            </a:r>
            <a:endParaRPr lang="en-US" sz="2000" dirty="0" smtClean="0"/>
          </a:p>
          <a:p>
            <a:pPr lvl="2" eaLnBrk="1" hangingPunct="1">
              <a:buFont typeface="Wingdings" pitchFamily="2" charset="2"/>
              <a:buChar char="Ø"/>
            </a:pPr>
            <a:r>
              <a:rPr lang="en-US" sz="2000" b="1" dirty="0" smtClean="0"/>
              <a:t>TKGTM </a:t>
            </a:r>
            <a:r>
              <a:rPr lang="en-US" sz="2000" dirty="0">
                <a:hlinkClick r:id="rId4"/>
              </a:rPr>
              <a:t>http://</a:t>
            </a:r>
            <a:r>
              <a:rPr lang="en-US" sz="2000" dirty="0" smtClean="0">
                <a:hlinkClick r:id="rId4"/>
              </a:rPr>
              <a:t>tkgtm.com/listen/listen_1996_MP3.htm</a:t>
            </a:r>
            <a:endParaRPr lang="en-US" sz="2000" dirty="0" smtClean="0"/>
          </a:p>
          <a:p>
            <a:pPr lvl="2" eaLnBrk="1" hangingPunct="1">
              <a:buFont typeface="Wingdings" pitchFamily="2" charset="2"/>
              <a:buChar char="Ø"/>
            </a:pPr>
            <a:r>
              <a:rPr lang="en-US" sz="2000" b="1" dirty="0"/>
              <a:t>ISKCON Desire Tree</a:t>
            </a:r>
          </a:p>
          <a:p>
            <a:pPr marL="457200" lvl="2" eaLnBrk="1" hangingPunct="1">
              <a:buFont typeface="Courier New" pitchFamily="49" charset="0"/>
              <a:buChar char="o"/>
            </a:pPr>
            <a:r>
              <a:rPr lang="en-US" sz="1400" dirty="0">
                <a:hlinkClick r:id="rId5"/>
              </a:rPr>
              <a:t>http://</a:t>
            </a:r>
            <a:r>
              <a:rPr lang="en-US" sz="1400" dirty="0" smtClean="0">
                <a:hlinkClick r:id="rId5"/>
              </a:rPr>
              <a:t>audio.iskcondesiretree.info/index.php?q=s&amp;sm=ff&amp;s=SB+01-11-23&amp;x=0&amp;y=0</a:t>
            </a:r>
            <a:endParaRPr lang="en-US" sz="1400" dirty="0" smtClean="0"/>
          </a:p>
          <a:p>
            <a:pPr marL="457200" lvl="2" eaLnBrk="1" hangingPunct="1">
              <a:buFont typeface="Courier New" pitchFamily="49" charset="0"/>
              <a:buChar char="o"/>
            </a:pPr>
            <a:r>
              <a:rPr lang="en-US" sz="1400" dirty="0">
                <a:hlinkClick r:id="rId5"/>
              </a:rPr>
              <a:t>http://</a:t>
            </a:r>
            <a:r>
              <a:rPr lang="en-US" sz="1400" dirty="0" smtClean="0">
                <a:hlinkClick r:id="rId5"/>
              </a:rPr>
              <a:t>audio.iskcondesiretree.info/index.php?q=s&amp;sm=ff&amp;s=SB+01-11-24&amp;x=0&amp;y=0</a:t>
            </a:r>
            <a:endParaRPr lang="en-US" sz="1400" dirty="0" smtClean="0"/>
          </a:p>
          <a:p>
            <a:pPr marL="457200" lvl="2" eaLnBrk="1" hangingPunct="1">
              <a:buFont typeface="Courier New" pitchFamily="49" charset="0"/>
              <a:buChar char="o"/>
            </a:pPr>
            <a:r>
              <a:rPr lang="en-US" sz="1400" dirty="0">
                <a:hlinkClick r:id="rId5"/>
              </a:rPr>
              <a:t>http://</a:t>
            </a:r>
            <a:r>
              <a:rPr lang="en-US" sz="1400" dirty="0" smtClean="0">
                <a:hlinkClick r:id="rId5"/>
              </a:rPr>
              <a:t>audio.iskcondesiretree.info/index.php?q=s&amp;sm=ff&amp;s=SB+01-11-25&amp;x=0&amp;y=0</a:t>
            </a:r>
            <a:endParaRPr lang="en-US" sz="1400" dirty="0" smtClean="0"/>
          </a:p>
          <a:p>
            <a:pPr marL="457200" lvl="2" eaLnBrk="1" hangingPunct="1">
              <a:buFont typeface="Courier New" pitchFamily="49" charset="0"/>
              <a:buChar char="o"/>
            </a:pPr>
            <a:r>
              <a:rPr lang="en-US" sz="1400" dirty="0">
                <a:hlinkClick r:id="rId5"/>
              </a:rPr>
              <a:t>http://</a:t>
            </a:r>
            <a:r>
              <a:rPr lang="en-US" sz="1400" dirty="0" smtClean="0">
                <a:hlinkClick r:id="rId5"/>
              </a:rPr>
              <a:t>audio.iskcondesiretree.info/index.php?q=s&amp;sm=ff&amp;s=SB+01-11-26&amp;x=0&amp;y=0</a:t>
            </a:r>
            <a:endParaRPr lang="en-US" sz="1400" dirty="0" smtClean="0"/>
          </a:p>
          <a:p>
            <a:pPr marL="457200" lvl="2" eaLnBrk="1" hangingPunct="1">
              <a:buFont typeface="Courier New" pitchFamily="49" charset="0"/>
              <a:buChar char="o"/>
            </a:pPr>
            <a:r>
              <a:rPr lang="en-US" sz="1400" dirty="0">
                <a:hlinkClick r:id="rId6"/>
              </a:rPr>
              <a:t>http://</a:t>
            </a:r>
            <a:r>
              <a:rPr lang="en-US" sz="1400" dirty="0" smtClean="0">
                <a:hlinkClick r:id="rId6"/>
              </a:rPr>
              <a:t>audio.iskcondesiretree.info/index.php?q=s&amp;sm=ff&amp;s=SB+01-11-27&amp;x=0&amp;y=0</a:t>
            </a:r>
            <a:endParaRPr lang="en-US" sz="1400" dirty="0" smtClean="0"/>
          </a:p>
          <a:p>
            <a:pPr marL="457200" lvl="2" eaLnBrk="1" hangingPunct="1">
              <a:buFont typeface="Courier New" pitchFamily="49" charset="0"/>
              <a:buChar char="o"/>
            </a:pPr>
            <a:r>
              <a:rPr lang="en-US" sz="1400" dirty="0">
                <a:hlinkClick r:id="rId7"/>
              </a:rPr>
              <a:t>http://</a:t>
            </a:r>
            <a:r>
              <a:rPr lang="en-US" sz="1400" dirty="0" smtClean="0">
                <a:hlinkClick r:id="rId7"/>
              </a:rPr>
              <a:t>audio.iskcondesiretree.info/index.php?q=s&amp;sm=ff&amp;s=SB+01-11-28&amp;x=0&amp;y=0</a:t>
            </a:r>
            <a:endParaRPr lang="en-US" sz="1400" dirty="0" smtClean="0"/>
          </a:p>
          <a:p>
            <a:pPr marL="457200" lvl="2" eaLnBrk="1" hangingPunct="1">
              <a:buFont typeface="Courier New" pitchFamily="49" charset="0"/>
              <a:buChar char="o"/>
            </a:pPr>
            <a:r>
              <a:rPr lang="en-US" sz="1400" dirty="0">
                <a:hlinkClick r:id="rId5"/>
              </a:rPr>
              <a:t>http://</a:t>
            </a:r>
            <a:r>
              <a:rPr lang="en-US" sz="1400" dirty="0" smtClean="0">
                <a:hlinkClick r:id="rId5"/>
              </a:rPr>
              <a:t>audio.iskcondesiretree.info/index.php?q=s&amp;sm=ff&amp;s=SB+01-11-29&amp;x=0&amp;y=0</a:t>
            </a:r>
            <a:endParaRPr lang="en-US" sz="1400" dirty="0"/>
          </a:p>
        </p:txBody>
      </p:sp>
    </p:spTree>
    <p:extLst>
      <p:ext uri="{BB962C8B-B14F-4D97-AF65-F5344CB8AC3E}">
        <p14:creationId xmlns:p14="http://schemas.microsoft.com/office/powerpoint/2010/main" val="40407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648200" cy="6096000"/>
          </a:xfrm>
        </p:spPr>
        <p:txBody>
          <a:bodyPr/>
          <a:lstStyle/>
          <a:p>
            <a:pPr eaLnBrk="1" hangingPunct="1">
              <a:defRPr/>
            </a:pPr>
            <a:r>
              <a:rPr lang="en-US" sz="4800" dirty="0" smtClean="0">
                <a:solidFill>
                  <a:schemeClr val="tx2">
                    <a:lumMod val="60000"/>
                    <a:lumOff val="40000"/>
                  </a:schemeClr>
                </a:solidFill>
              </a:rPr>
              <a:t>Seeking the Blessings of Guru, </a:t>
            </a:r>
            <a:r>
              <a:rPr lang="en-US" sz="4800" dirty="0" err="1" smtClean="0">
                <a:solidFill>
                  <a:schemeClr val="tx2">
                    <a:lumMod val="60000"/>
                    <a:lumOff val="40000"/>
                  </a:schemeClr>
                </a:solidFill>
              </a:rPr>
              <a:t>Gauranga</a:t>
            </a:r>
            <a:r>
              <a:rPr lang="en-US" sz="4800" dirty="0" smtClean="0">
                <a:solidFill>
                  <a:schemeClr val="tx2">
                    <a:lumMod val="60000"/>
                    <a:lumOff val="40000"/>
                  </a:schemeClr>
                </a:solidFill>
              </a:rPr>
              <a:t> &amp; All the Assembled </a:t>
            </a:r>
            <a:r>
              <a:rPr lang="en-US" sz="4800" dirty="0" err="1" smtClean="0">
                <a:solidFill>
                  <a:schemeClr val="tx2">
                    <a:lumMod val="60000"/>
                    <a:lumOff val="40000"/>
                  </a:schemeClr>
                </a:solidFill>
              </a:rPr>
              <a:t>Vaishnavas</a:t>
            </a:r>
            <a:endParaRPr lang="en-US" sz="4800" dirty="0">
              <a:solidFill>
                <a:schemeClr val="tx2">
                  <a:lumMod val="60000"/>
                  <a:lumOff val="40000"/>
                </a:schemeClr>
              </a:solidFill>
            </a:endParaRPr>
          </a:p>
        </p:txBody>
      </p:sp>
      <p:pic>
        <p:nvPicPr>
          <p:cNvPr id="6147" name="Content Placeholder 3" descr="P:\01 VMMC Customization\Documents\Anjan's Directory\00 Active\Bhakti Vaibhava\SB 1.1.2\Pictures\parampa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381000"/>
            <a:ext cx="3886200" cy="6019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0"/>
            <a:ext cx="7315200" cy="584775"/>
          </a:xfrm>
          <a:prstGeom prst="rect">
            <a:avLst/>
          </a:prstGeom>
          <a:noFill/>
        </p:spPr>
        <p:txBody>
          <a:bodyPr wrap="square">
            <a:spAutoFit/>
          </a:bodyPr>
          <a:lstStyle/>
          <a:p>
            <a:pPr algn="ctr" eaLnBrk="0" hangingPunct="0">
              <a:defRPr/>
            </a:pPr>
            <a:r>
              <a:rPr lang="vi-VN" sz="3200" b="1"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cs typeface="+mn-cs"/>
              </a:rPr>
              <a:t>Lord Kṛṣṇa's Entrance into Dvārakā</a:t>
            </a:r>
            <a:endParaRPr lang="en-US" sz="3200" b="1" u="sng" dirty="0">
              <a:solidFill>
                <a:srgbClr val="C00000"/>
              </a:solidFill>
              <a:cs typeface="+mn-cs"/>
            </a:endParaRPr>
          </a:p>
        </p:txBody>
      </p:sp>
    </p:spTree>
    <p:extLst>
      <p:ext uri="{BB962C8B-B14F-4D97-AF65-F5344CB8AC3E}">
        <p14:creationId xmlns:p14="http://schemas.microsoft.com/office/powerpoint/2010/main" val="2538755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066800"/>
          </a:xfrm>
        </p:spPr>
        <p:txBody>
          <a:bodyPr/>
          <a:lstStyle/>
          <a:p>
            <a:pPr eaLnBrk="1" hangingPunct="1">
              <a:defRPr/>
            </a:pP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Devotees attraction to the Lord &amp; </a:t>
            </a:r>
            <a:b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b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The Lord’s reciprocation</a:t>
            </a:r>
            <a:endParaRPr lang="en-US" sz="3600" u="sng" dirty="0"/>
          </a:p>
        </p:txBody>
      </p:sp>
      <p:sp>
        <p:nvSpPr>
          <p:cNvPr id="3" name="Content Placeholder 2"/>
          <p:cNvSpPr>
            <a:spLocks noGrp="1"/>
          </p:cNvSpPr>
          <p:nvPr>
            <p:ph idx="1"/>
          </p:nvPr>
        </p:nvSpPr>
        <p:spPr>
          <a:xfrm>
            <a:off x="228600" y="1981200"/>
            <a:ext cx="8305800" cy="1828800"/>
          </a:xfrm>
        </p:spPr>
        <p:txBody>
          <a:bodyPr/>
          <a:lstStyle/>
          <a:p>
            <a:pPr eaLnBrk="1" hangingPunct="1">
              <a:buFont typeface="Wingdings" pitchFamily="2" charset="2"/>
              <a:buChar char="Ø"/>
              <a:defRPr/>
            </a:pPr>
            <a:r>
              <a:rPr lang="en-US" sz="2800" dirty="0" smtClean="0">
                <a:solidFill>
                  <a:srgbClr val="FFFF00"/>
                </a:solidFill>
              </a:rPr>
              <a:t>1.11.23- 25: Devotees attraction towards the Lord</a:t>
            </a:r>
          </a:p>
          <a:p>
            <a:pPr eaLnBrk="1" hangingPunct="1">
              <a:buFont typeface="Wingdings" pitchFamily="2" charset="2"/>
              <a:buChar char="Ø"/>
              <a:defRPr/>
            </a:pPr>
            <a:r>
              <a:rPr lang="en-US" sz="2800" dirty="0" smtClean="0">
                <a:solidFill>
                  <a:srgbClr val="FFFF00"/>
                </a:solidFill>
              </a:rPr>
              <a:t>1.11.26- 27: Reason for the attraction</a:t>
            </a:r>
          </a:p>
          <a:p>
            <a:pPr eaLnBrk="1" hangingPunct="1">
              <a:buFont typeface="Wingdings" pitchFamily="2" charset="2"/>
              <a:buChar char="Ø"/>
              <a:defRPr/>
            </a:pPr>
            <a:r>
              <a:rPr lang="en-US" sz="2800" dirty="0" smtClean="0">
                <a:solidFill>
                  <a:srgbClr val="FFFF00"/>
                </a:solidFill>
              </a:rPr>
              <a:t>1.11.28- 29: The Lord’s reciprocation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1.11.23</a:t>
            </a: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svayaḿ ca gurubhir vipraiḥ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sadāraiḥ </a:t>
            </a:r>
            <a:r>
              <a:rPr lang="vi-VN" b="1" i="1" dirty="0">
                <a:solidFill>
                  <a:srgbClr val="C00000"/>
                </a:solidFill>
                <a:effectLst>
                  <a:outerShdw blurRad="38100" dist="38100" dir="2700000" algn="tl">
                    <a:srgbClr val="000000">
                      <a:alpha val="43137"/>
                    </a:srgbClr>
                  </a:outerShdw>
                </a:effectLst>
              </a:rPr>
              <a:t>sthavirair api</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āśīrbhir </a:t>
            </a:r>
            <a:r>
              <a:rPr lang="vi-VN" b="1" i="1" dirty="0">
                <a:solidFill>
                  <a:srgbClr val="C00000"/>
                </a:solidFill>
                <a:effectLst>
                  <a:outerShdw blurRad="38100" dist="38100" dir="2700000" algn="tl">
                    <a:srgbClr val="000000">
                      <a:alpha val="43137"/>
                    </a:srgbClr>
                  </a:outerShdw>
                </a:effectLst>
              </a:rPr>
              <a:t>yujyamāno 'nyair</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vandibhiś </a:t>
            </a:r>
            <a:r>
              <a:rPr lang="vi-VN" b="1" i="1" dirty="0">
                <a:solidFill>
                  <a:srgbClr val="C00000"/>
                </a:solidFill>
                <a:effectLst>
                  <a:outerShdw blurRad="38100" dist="38100" dir="2700000" algn="tl">
                    <a:srgbClr val="000000">
                      <a:alpha val="43137"/>
                    </a:srgbClr>
                  </a:outerShdw>
                </a:effectLst>
              </a:rPr>
              <a:t>cāviśat puram</a:t>
            </a: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Translation</a:t>
            </a:r>
            <a:endParaRPr lang="en-US" sz="2400"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800" dirty="0">
                <a:solidFill>
                  <a:srgbClr val="0070C0"/>
                </a:solidFill>
              </a:rPr>
              <a:t>Then the Lord personally entered the city accompanied by elderly relatives and invalid brāhmaṇas with their wives, all offering benedictions and singing the glories of the Lord. Others also praised the glories of the Lord.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pPr eaLnBrk="1" hangingPunct="1">
              <a:defRPr/>
            </a:pPr>
            <a:r>
              <a:rPr lang="en-US" sz="2800" u="sng" dirty="0"/>
              <a:t>SB </a:t>
            </a:r>
            <a:r>
              <a:rPr lang="en-US" sz="2800" u="sng" dirty="0" smtClean="0"/>
              <a:t>1.11.23 Chanting the glories of the Lord</a:t>
            </a:r>
            <a:br>
              <a:rPr lang="en-US" sz="2800" u="sng" dirty="0" smtClean="0"/>
            </a:br>
            <a:r>
              <a:rPr lang="en-US" sz="2000" dirty="0" smtClean="0"/>
              <a:t>Important </a:t>
            </a:r>
            <a:r>
              <a:rPr lang="en-US" sz="2000" dirty="0"/>
              <a:t>Points from Purport</a:t>
            </a:r>
            <a:endParaRPr lang="en-US" sz="2800" u="sng" dirty="0">
              <a:solidFill>
                <a:schemeClr val="tx1">
                  <a:lumMod val="75000"/>
                </a:schemeClr>
              </a:solidFill>
            </a:endParaRPr>
          </a:p>
        </p:txBody>
      </p:sp>
      <p:sp>
        <p:nvSpPr>
          <p:cNvPr id="17" name="TextBox 16"/>
          <p:cNvSpPr txBox="1">
            <a:spLocks noChangeArrowheads="1"/>
          </p:cNvSpPr>
          <p:nvPr/>
        </p:nvSpPr>
        <p:spPr bwMode="auto">
          <a:xfrm>
            <a:off x="342900" y="838200"/>
            <a:ext cx="82581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lvl="2" eaLnBrk="1" hangingPunct="1">
              <a:buFont typeface="Wingdings" pitchFamily="2" charset="2"/>
              <a:buChar char="Ø"/>
            </a:pPr>
            <a:r>
              <a:rPr lang="en-US" sz="2000" dirty="0">
                <a:solidFill>
                  <a:srgbClr val="0070C0"/>
                </a:solidFill>
              </a:rPr>
              <a:t>The brāhmaṇas in society were never attentive to banking money for future retired life. When they were old invalids, they used to approach the assembly of the kings, and simply by praising the glorious deeds performed by the kings, along with their wives, they would be provided with all necessities of life. </a:t>
            </a:r>
            <a:endParaRPr lang="en-US" sz="2000" dirty="0" smtClean="0">
              <a:solidFill>
                <a:srgbClr val="0070C0"/>
              </a:solidFill>
            </a:endParaRPr>
          </a:p>
          <a:p>
            <a:pPr lvl="2" eaLnBrk="1" hangingPunct="1">
              <a:buFont typeface="Wingdings" pitchFamily="2" charset="2"/>
              <a:buChar char="Ø"/>
            </a:pPr>
            <a:r>
              <a:rPr lang="en-US" sz="2000" dirty="0" smtClean="0">
                <a:solidFill>
                  <a:srgbClr val="0070C0"/>
                </a:solidFill>
              </a:rPr>
              <a:t>Such </a:t>
            </a:r>
            <a:r>
              <a:rPr lang="en-US" sz="2000" dirty="0">
                <a:solidFill>
                  <a:srgbClr val="0070C0"/>
                </a:solidFill>
              </a:rPr>
              <a:t>brāhmaṇas were not, so to speak, flatterers of the kings, but the kings were actually glorified by their actions, and they were sincerely still more encouraged in pious acts by such brāhmaṇas in a dignified way. </a:t>
            </a:r>
            <a:endParaRPr lang="en-US" sz="2000" dirty="0" smtClean="0">
              <a:solidFill>
                <a:srgbClr val="0070C0"/>
              </a:solidFill>
            </a:endParaRPr>
          </a:p>
          <a:p>
            <a:pPr lvl="2" eaLnBrk="1" hangingPunct="1">
              <a:buFont typeface="Wingdings" pitchFamily="2" charset="2"/>
              <a:buChar char="Ø"/>
            </a:pPr>
            <a:r>
              <a:rPr lang="en-US" sz="2000" dirty="0">
                <a:solidFill>
                  <a:srgbClr val="0070C0"/>
                </a:solidFill>
              </a:rPr>
              <a:t>Lord Śrī Kṛṣṇa is worthy of all glories, and the praying brāhmaṇas and others were glorified themselves by chanting the glories of the Lord.</a:t>
            </a:r>
          </a:p>
        </p:txBody>
      </p:sp>
    </p:spTree>
    <p:extLst>
      <p:ext uri="{BB962C8B-B14F-4D97-AF65-F5344CB8AC3E}">
        <p14:creationId xmlns:p14="http://schemas.microsoft.com/office/powerpoint/2010/main" val="32858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7813"/>
            <a:ext cx="6324600" cy="407987"/>
          </a:xfrm>
        </p:spPr>
        <p:txBody>
          <a:bodyPr/>
          <a:lstStyle/>
          <a:p>
            <a:pPr eaLnBrk="1" hangingPunct="1">
              <a:defRPr/>
            </a:pPr>
            <a:r>
              <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Śrīmad Bhāgavatam </a:t>
            </a:r>
            <a:r>
              <a:rPr lang="en-US" sz="3600" u="sng"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1.11.24</a:t>
            </a:r>
            <a:endParaRPr lang="en-US" sz="36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152400" y="762000"/>
            <a:ext cx="8915400" cy="6096000"/>
          </a:xfrm>
        </p:spPr>
        <p:txBody>
          <a:bodyPr/>
          <a:lstStyle/>
          <a:p>
            <a:pPr marL="0" indent="0" algn="ctr" eaLnBrk="1" hangingPunct="1">
              <a:buNone/>
              <a:defRPr/>
            </a:pPr>
            <a:r>
              <a:rPr lang="vi-VN" b="1" i="1" dirty="0">
                <a:solidFill>
                  <a:srgbClr val="C00000"/>
                </a:solidFill>
                <a:effectLst>
                  <a:outerShdw blurRad="38100" dist="38100" dir="2700000" algn="tl">
                    <a:srgbClr val="000000">
                      <a:alpha val="43137"/>
                    </a:srgbClr>
                  </a:outerShdw>
                </a:effectLst>
              </a:rPr>
              <a:t>rāja-mārgaḿ gate kṛṣṇe</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dvārakāyāḥ </a:t>
            </a:r>
            <a:r>
              <a:rPr lang="vi-VN" b="1" i="1" dirty="0">
                <a:solidFill>
                  <a:srgbClr val="C00000"/>
                </a:solidFill>
                <a:effectLst>
                  <a:outerShdw blurRad="38100" dist="38100" dir="2700000" algn="tl">
                    <a:srgbClr val="000000">
                      <a:alpha val="43137"/>
                    </a:srgbClr>
                  </a:outerShdw>
                </a:effectLst>
              </a:rPr>
              <a:t>kula-striyaḥ</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harmyāṇy </a:t>
            </a:r>
            <a:r>
              <a:rPr lang="vi-VN" b="1" i="1" dirty="0">
                <a:solidFill>
                  <a:srgbClr val="C00000"/>
                </a:solidFill>
                <a:effectLst>
                  <a:outerShdw blurRad="38100" dist="38100" dir="2700000" algn="tl">
                    <a:srgbClr val="000000">
                      <a:alpha val="43137"/>
                    </a:srgbClr>
                  </a:outerShdw>
                </a:effectLst>
              </a:rPr>
              <a:t>āruruhur vipra</a:t>
            </a:r>
          </a:p>
          <a:p>
            <a:pPr marL="0" indent="0" algn="ctr" eaLnBrk="1" hangingPunct="1">
              <a:buNone/>
              <a:defRPr/>
            </a:pPr>
            <a:r>
              <a:rPr lang="vi-VN" b="1" i="1" dirty="0" smtClean="0">
                <a:solidFill>
                  <a:srgbClr val="C00000"/>
                </a:solidFill>
                <a:effectLst>
                  <a:outerShdw blurRad="38100" dist="38100" dir="2700000" algn="tl">
                    <a:srgbClr val="000000">
                      <a:alpha val="43137"/>
                    </a:srgbClr>
                  </a:outerShdw>
                </a:effectLst>
              </a:rPr>
              <a:t>tad-īkṣaṇa-mahotsavāḥ</a:t>
            </a:r>
            <a:endParaRPr lang="vi-VN" b="1" i="1" dirty="0">
              <a:solidFill>
                <a:srgbClr val="C00000"/>
              </a:solidFill>
              <a:effectLst>
                <a:outerShdw blurRad="38100" dist="38100" dir="2700000" algn="tl">
                  <a:srgbClr val="000000">
                    <a:alpha val="43137"/>
                  </a:srgbClr>
                </a:outerShdw>
              </a:effectLst>
            </a:endParaRPr>
          </a:p>
          <a:p>
            <a:pPr marL="0" indent="0" algn="ctr" eaLnBrk="1" hangingPunct="1">
              <a:buNone/>
              <a:defRPr/>
            </a:pPr>
            <a:endParaRPr lang="en-US" sz="2400" b="1"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400" i="1" u="sng" dirty="0">
                <a:solidFill>
                  <a:schemeClr val="accent3">
                    <a:lumMod val="75000"/>
                  </a:schemeClr>
                </a:solidFill>
                <a:effectLst>
                  <a:outerShdw blurRad="38100" dist="38100" dir="2700000" algn="tl">
                    <a:srgbClr val="000000">
                      <a:alpha val="43137"/>
                    </a:srgbClr>
                  </a:outerShdw>
                </a:effectLst>
              </a:rPr>
              <a:t>Translation</a:t>
            </a:r>
            <a:endParaRPr lang="en-US" sz="2400" i="1" u="sng" dirty="0" smtClean="0">
              <a:solidFill>
                <a:schemeClr val="accent3">
                  <a:lumMod val="75000"/>
                </a:schemeClr>
              </a:solidFill>
              <a:effectLst>
                <a:outerShdw blurRad="38100" dist="38100" dir="2700000" algn="tl">
                  <a:srgbClr val="000000">
                    <a:alpha val="43137"/>
                  </a:srgbClr>
                </a:outerShdw>
              </a:effectLst>
            </a:endParaRPr>
          </a:p>
          <a:p>
            <a:pPr marL="0" indent="0" algn="ctr" eaLnBrk="1" hangingPunct="1">
              <a:buNone/>
              <a:defRPr/>
            </a:pPr>
            <a:r>
              <a:rPr lang="en-US" sz="2800" dirty="0">
                <a:solidFill>
                  <a:srgbClr val="0070C0"/>
                </a:solidFill>
              </a:rPr>
              <a:t>When Lord Kṛṣṇa passed over the public roads, all the ladies from the respectable families of </a:t>
            </a:r>
            <a:r>
              <a:rPr lang="en-US" sz="2800" dirty="0" err="1">
                <a:solidFill>
                  <a:srgbClr val="0070C0"/>
                </a:solidFill>
              </a:rPr>
              <a:t>Dvārakā</a:t>
            </a:r>
            <a:r>
              <a:rPr lang="en-US" sz="2800" dirty="0">
                <a:solidFill>
                  <a:srgbClr val="0070C0"/>
                </a:solidFill>
              </a:rPr>
              <a:t> went up to the roofs of their palaces just to have a look at the Lord. They considered this to be the greatest festival.</a:t>
            </a:r>
            <a:endParaRPr lang="en-US" dirty="0">
              <a:solidFill>
                <a:srgbClr val="0070C0"/>
              </a:solidFill>
            </a:endParaRPr>
          </a:p>
        </p:txBody>
      </p:sp>
    </p:spTree>
    <p:extLst>
      <p:ext uri="{BB962C8B-B14F-4D97-AF65-F5344CB8AC3E}">
        <p14:creationId xmlns:p14="http://schemas.microsoft.com/office/powerpoint/2010/main" val="2693247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17228"/>
            <a:ext cx="8229600" cy="592372"/>
          </a:xfrm>
        </p:spPr>
        <p:txBody>
          <a:bodyPr/>
          <a:lstStyle/>
          <a:p>
            <a:pPr eaLnBrk="1" hangingPunct="1">
              <a:defRPr/>
            </a:pPr>
            <a:r>
              <a:rPr lang="en-US" sz="2400" u="sng" dirty="0"/>
              <a:t>SB </a:t>
            </a:r>
            <a:r>
              <a:rPr lang="en-US" sz="2400" u="sng" dirty="0" smtClean="0"/>
              <a:t>1.11.24 – Everyday is a festival</a:t>
            </a:r>
            <a:br>
              <a:rPr lang="en-US" sz="2400" u="sng" dirty="0" smtClean="0"/>
            </a:br>
            <a:r>
              <a:rPr lang="en-US" sz="1800" dirty="0" smtClean="0"/>
              <a:t>Important </a:t>
            </a:r>
            <a:r>
              <a:rPr lang="en-US" sz="1800" dirty="0"/>
              <a:t>Points from Purport</a:t>
            </a:r>
            <a:endParaRPr lang="en-US" sz="2400" u="sng" dirty="0">
              <a:solidFill>
                <a:schemeClr val="tx1">
                  <a:lumMod val="75000"/>
                </a:schemeClr>
              </a:solidFill>
            </a:endParaRPr>
          </a:p>
        </p:txBody>
      </p:sp>
      <p:sp>
        <p:nvSpPr>
          <p:cNvPr id="17" name="TextBox 16"/>
          <p:cNvSpPr txBox="1">
            <a:spLocks noChangeArrowheads="1"/>
          </p:cNvSpPr>
          <p:nvPr/>
        </p:nvSpPr>
        <p:spPr bwMode="auto">
          <a:xfrm>
            <a:off x="228600" y="685800"/>
            <a:ext cx="864523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342900" indent="-3429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lvl="2" eaLnBrk="1" hangingPunct="1">
              <a:buFont typeface="Wingdings" pitchFamily="2" charset="2"/>
              <a:buChar char="Ø"/>
            </a:pPr>
            <a:r>
              <a:rPr lang="en-US" sz="2000" dirty="0" smtClean="0">
                <a:solidFill>
                  <a:srgbClr val="0070C0"/>
                </a:solidFill>
              </a:rPr>
              <a:t>What is a great festival?</a:t>
            </a:r>
          </a:p>
          <a:p>
            <a:pPr marL="457200" lvl="2" eaLnBrk="1" hangingPunct="1">
              <a:buFont typeface="Wingdings" pitchFamily="2" charset="2"/>
              <a:buChar char="v"/>
            </a:pPr>
            <a:r>
              <a:rPr lang="en-US" sz="2000" dirty="0" smtClean="0">
                <a:solidFill>
                  <a:srgbClr val="0070C0"/>
                </a:solidFill>
              </a:rPr>
              <a:t>To Look at the Transcendental form of the Lord</a:t>
            </a:r>
          </a:p>
          <a:p>
            <a:pPr marL="457200" lvl="2" eaLnBrk="1" hangingPunct="1">
              <a:buFont typeface="Wingdings" pitchFamily="2" charset="2"/>
              <a:buChar char="v"/>
            </a:pPr>
            <a:r>
              <a:rPr lang="en-US" sz="2000" dirty="0" smtClean="0">
                <a:solidFill>
                  <a:srgbClr val="0070C0"/>
                </a:solidFill>
              </a:rPr>
              <a:t>Ladies of </a:t>
            </a:r>
            <a:r>
              <a:rPr lang="en-US" sz="2000" dirty="0" err="1" smtClean="0">
                <a:solidFill>
                  <a:srgbClr val="0070C0"/>
                </a:solidFill>
              </a:rPr>
              <a:t>Dwaraka</a:t>
            </a:r>
            <a:r>
              <a:rPr lang="en-US" sz="2000" dirty="0" smtClean="0">
                <a:solidFill>
                  <a:srgbClr val="0070C0"/>
                </a:solidFill>
              </a:rPr>
              <a:t> </a:t>
            </a:r>
          </a:p>
          <a:p>
            <a:pPr marL="457200" lvl="2" eaLnBrk="1" hangingPunct="1">
              <a:buFont typeface="Wingdings" pitchFamily="2" charset="2"/>
              <a:buChar char="v"/>
            </a:pPr>
            <a:r>
              <a:rPr lang="en-US" sz="2000" dirty="0" smtClean="0">
                <a:solidFill>
                  <a:srgbClr val="0070C0"/>
                </a:solidFill>
              </a:rPr>
              <a:t>Even now in India Ladies follow during Festivals in temples</a:t>
            </a:r>
          </a:p>
          <a:p>
            <a:pPr lvl="2" eaLnBrk="1" hangingPunct="1">
              <a:buFont typeface="Wingdings" pitchFamily="2" charset="2"/>
              <a:buChar char="Ø"/>
            </a:pPr>
            <a:r>
              <a:rPr lang="en-US" sz="2000" dirty="0" smtClean="0">
                <a:solidFill>
                  <a:srgbClr val="0070C0"/>
                </a:solidFill>
              </a:rPr>
              <a:t>How to have a great festival everyday?</a:t>
            </a:r>
            <a:endParaRPr lang="en-US" sz="2000" dirty="0">
              <a:solidFill>
                <a:srgbClr val="0070C0"/>
              </a:solidFill>
            </a:endParaRPr>
          </a:p>
          <a:p>
            <a:pPr marL="457200" lvl="2" eaLnBrk="1" hangingPunct="1">
              <a:buFont typeface="Wingdings" pitchFamily="2" charset="2"/>
              <a:buChar char="v"/>
            </a:pPr>
            <a:r>
              <a:rPr lang="en-US" sz="2000" dirty="0" smtClean="0">
                <a:solidFill>
                  <a:srgbClr val="0070C0"/>
                </a:solidFill>
              </a:rPr>
              <a:t>By looking at the </a:t>
            </a:r>
            <a:r>
              <a:rPr lang="en-US" sz="2000" dirty="0" err="1" smtClean="0">
                <a:solidFill>
                  <a:srgbClr val="0070C0"/>
                </a:solidFill>
              </a:rPr>
              <a:t>Diety</a:t>
            </a:r>
            <a:r>
              <a:rPr lang="en-US" sz="2000" dirty="0" smtClean="0">
                <a:solidFill>
                  <a:srgbClr val="0070C0"/>
                </a:solidFill>
              </a:rPr>
              <a:t> form of the Lord in the temple</a:t>
            </a:r>
          </a:p>
          <a:p>
            <a:pPr lvl="2" eaLnBrk="1" hangingPunct="1">
              <a:buFont typeface="Wingdings" pitchFamily="2" charset="2"/>
              <a:buChar char="Ø"/>
            </a:pPr>
            <a:r>
              <a:rPr lang="en-US" sz="2000" dirty="0" smtClean="0">
                <a:solidFill>
                  <a:srgbClr val="0070C0"/>
                </a:solidFill>
              </a:rPr>
              <a:t>Importance </a:t>
            </a:r>
            <a:r>
              <a:rPr lang="en-US" sz="2000" dirty="0">
                <a:solidFill>
                  <a:srgbClr val="0070C0"/>
                </a:solidFill>
              </a:rPr>
              <a:t>of </a:t>
            </a:r>
            <a:r>
              <a:rPr lang="en-US" sz="2000" dirty="0" err="1">
                <a:solidFill>
                  <a:srgbClr val="0070C0"/>
                </a:solidFill>
              </a:rPr>
              <a:t>Arca-Vigraha</a:t>
            </a:r>
            <a:endParaRPr lang="en-US" sz="2000" dirty="0">
              <a:solidFill>
                <a:srgbClr val="0070C0"/>
              </a:solidFill>
            </a:endParaRPr>
          </a:p>
          <a:p>
            <a:pPr lvl="2" eaLnBrk="1" hangingPunct="1">
              <a:buFont typeface="Wingdings" pitchFamily="2" charset="2"/>
              <a:buChar char="v"/>
            </a:pPr>
            <a:r>
              <a:rPr lang="en-US" sz="2000" dirty="0">
                <a:solidFill>
                  <a:srgbClr val="0070C0"/>
                </a:solidFill>
              </a:rPr>
              <a:t>Non-different from the transcendental </a:t>
            </a:r>
            <a:r>
              <a:rPr lang="en-US" sz="2000" dirty="0" smtClean="0">
                <a:solidFill>
                  <a:srgbClr val="0070C0"/>
                </a:solidFill>
              </a:rPr>
              <a:t>personal </a:t>
            </a:r>
            <a:r>
              <a:rPr lang="en-US" sz="2000" dirty="0">
                <a:solidFill>
                  <a:srgbClr val="0070C0"/>
                </a:solidFill>
              </a:rPr>
              <a:t>form of the Lord.</a:t>
            </a:r>
          </a:p>
          <a:p>
            <a:pPr lvl="2" eaLnBrk="1" hangingPunct="1">
              <a:buFont typeface="Wingdings" pitchFamily="2" charset="2"/>
              <a:buChar char="v"/>
            </a:pPr>
            <a:r>
              <a:rPr lang="en-US" sz="2000" dirty="0">
                <a:solidFill>
                  <a:srgbClr val="0070C0"/>
                </a:solidFill>
              </a:rPr>
              <a:t>Expanded by His internal </a:t>
            </a:r>
            <a:r>
              <a:rPr lang="en-US" sz="2000" dirty="0" smtClean="0">
                <a:solidFill>
                  <a:srgbClr val="0070C0"/>
                </a:solidFill>
              </a:rPr>
              <a:t>potency to </a:t>
            </a:r>
            <a:r>
              <a:rPr lang="en-US" sz="2000" dirty="0">
                <a:solidFill>
                  <a:srgbClr val="0070C0"/>
                </a:solidFill>
              </a:rPr>
              <a:t>facilitate </a:t>
            </a:r>
            <a:r>
              <a:rPr lang="en-US" sz="2000" dirty="0" smtClean="0">
                <a:solidFill>
                  <a:srgbClr val="0070C0"/>
                </a:solidFill>
              </a:rPr>
              <a:t>DS </a:t>
            </a:r>
            <a:r>
              <a:rPr lang="en-US" sz="2000" dirty="0">
                <a:solidFill>
                  <a:srgbClr val="0070C0"/>
                </a:solidFill>
              </a:rPr>
              <a:t>in the material world. </a:t>
            </a:r>
          </a:p>
          <a:p>
            <a:pPr lvl="2" eaLnBrk="1" hangingPunct="1">
              <a:buFont typeface="Wingdings" pitchFamily="2" charset="2"/>
              <a:buChar char="Ø"/>
            </a:pPr>
            <a:r>
              <a:rPr lang="en-US" sz="2000" dirty="0" smtClean="0">
                <a:solidFill>
                  <a:srgbClr val="0070C0"/>
                </a:solidFill>
              </a:rPr>
              <a:t>Why does the Lord descend in the </a:t>
            </a:r>
            <a:r>
              <a:rPr lang="en-US" sz="2000" dirty="0" err="1" smtClean="0">
                <a:solidFill>
                  <a:srgbClr val="0070C0"/>
                </a:solidFill>
              </a:rPr>
              <a:t>Arca-Vigraha</a:t>
            </a:r>
            <a:r>
              <a:rPr lang="en-US" sz="2000" dirty="0" smtClean="0">
                <a:solidFill>
                  <a:srgbClr val="0070C0"/>
                </a:solidFill>
              </a:rPr>
              <a:t> form?</a:t>
            </a:r>
          </a:p>
          <a:p>
            <a:pPr lvl="2" eaLnBrk="1" hangingPunct="1">
              <a:buFont typeface="Wingdings" pitchFamily="2" charset="2"/>
              <a:buChar char="v"/>
            </a:pPr>
            <a:r>
              <a:rPr lang="en-US" sz="2000" dirty="0" smtClean="0">
                <a:solidFill>
                  <a:srgbClr val="0070C0"/>
                </a:solidFill>
              </a:rPr>
              <a:t>The </a:t>
            </a:r>
            <a:r>
              <a:rPr lang="en-US" sz="2000" dirty="0">
                <a:solidFill>
                  <a:srgbClr val="0070C0"/>
                </a:solidFill>
              </a:rPr>
              <a:t>material senses cannot perceive the spiritual nature of the Lord, </a:t>
            </a:r>
            <a:r>
              <a:rPr lang="en-US" sz="2000" dirty="0" smtClean="0">
                <a:solidFill>
                  <a:srgbClr val="0070C0"/>
                </a:solidFill>
              </a:rPr>
              <a:t>hence the </a:t>
            </a:r>
            <a:r>
              <a:rPr lang="en-US" sz="2000" dirty="0">
                <a:solidFill>
                  <a:srgbClr val="0070C0"/>
                </a:solidFill>
              </a:rPr>
              <a:t>Lord accepts the </a:t>
            </a:r>
            <a:r>
              <a:rPr lang="en-US" sz="2000" dirty="0" err="1">
                <a:solidFill>
                  <a:srgbClr val="0070C0"/>
                </a:solidFill>
              </a:rPr>
              <a:t>arca-vigraha</a:t>
            </a:r>
            <a:r>
              <a:rPr lang="en-US" sz="2000" dirty="0">
                <a:solidFill>
                  <a:srgbClr val="0070C0"/>
                </a:solidFill>
              </a:rPr>
              <a:t>, which is apparently made of material elements like earth, wood and </a:t>
            </a:r>
            <a:r>
              <a:rPr lang="en-US" sz="2000" dirty="0" smtClean="0">
                <a:solidFill>
                  <a:srgbClr val="0070C0"/>
                </a:solidFill>
              </a:rPr>
              <a:t>stone</a:t>
            </a:r>
          </a:p>
          <a:p>
            <a:pPr lvl="2" eaLnBrk="1" hangingPunct="1">
              <a:buFont typeface="Wingdings" pitchFamily="2" charset="2"/>
              <a:buChar char="Ø"/>
            </a:pPr>
            <a:r>
              <a:rPr lang="en-US" sz="2000" dirty="0" smtClean="0">
                <a:solidFill>
                  <a:srgbClr val="0070C0"/>
                </a:solidFill>
              </a:rPr>
              <a:t>Does this mean the Lord is materially contaminated?</a:t>
            </a:r>
          </a:p>
          <a:p>
            <a:pPr lvl="2" eaLnBrk="1" hangingPunct="1">
              <a:buFont typeface="Wingdings" pitchFamily="2" charset="2"/>
              <a:buChar char="v"/>
            </a:pPr>
            <a:r>
              <a:rPr lang="en-US" sz="2000" dirty="0" smtClean="0">
                <a:solidFill>
                  <a:srgbClr val="0070C0"/>
                </a:solidFill>
              </a:rPr>
              <a:t>No </a:t>
            </a:r>
            <a:r>
              <a:rPr lang="en-US" sz="2000" dirty="0">
                <a:solidFill>
                  <a:srgbClr val="0070C0"/>
                </a:solidFill>
              </a:rPr>
              <a:t>material contamination. </a:t>
            </a:r>
            <a:r>
              <a:rPr lang="en-US" sz="2000" dirty="0" smtClean="0">
                <a:solidFill>
                  <a:srgbClr val="0070C0"/>
                </a:solidFill>
              </a:rPr>
              <a:t>Because the Lord is </a:t>
            </a:r>
            <a:r>
              <a:rPr lang="en-US" sz="2000" dirty="0" err="1" smtClean="0">
                <a:solidFill>
                  <a:srgbClr val="0070C0"/>
                </a:solidFill>
              </a:rPr>
              <a:t>kaivalya</a:t>
            </a:r>
            <a:r>
              <a:rPr lang="en-US" sz="2000" dirty="0" smtClean="0">
                <a:solidFill>
                  <a:srgbClr val="0070C0"/>
                </a:solidFill>
              </a:rPr>
              <a:t> </a:t>
            </a:r>
            <a:r>
              <a:rPr lang="en-US" sz="2000" dirty="0">
                <a:solidFill>
                  <a:srgbClr val="0070C0"/>
                </a:solidFill>
              </a:rPr>
              <a:t>(one alone), </a:t>
            </a:r>
            <a:r>
              <a:rPr lang="en-US" sz="2000" dirty="0" smtClean="0">
                <a:solidFill>
                  <a:srgbClr val="0070C0"/>
                </a:solidFill>
              </a:rPr>
              <a:t>no </a:t>
            </a:r>
            <a:r>
              <a:rPr lang="en-US" sz="2000" dirty="0">
                <a:solidFill>
                  <a:srgbClr val="0070C0"/>
                </a:solidFill>
              </a:rPr>
              <a:t>matter in </a:t>
            </a:r>
            <a:r>
              <a:rPr lang="en-US" sz="2000" dirty="0" smtClean="0">
                <a:solidFill>
                  <a:srgbClr val="0070C0"/>
                </a:solidFill>
              </a:rPr>
              <a:t>Him, </a:t>
            </a:r>
            <a:r>
              <a:rPr lang="en-US" sz="2000" dirty="0">
                <a:solidFill>
                  <a:srgbClr val="0070C0"/>
                </a:solidFill>
              </a:rPr>
              <a:t>He is one without a </a:t>
            </a:r>
            <a:r>
              <a:rPr lang="en-US" sz="2000" dirty="0" smtClean="0">
                <a:solidFill>
                  <a:srgbClr val="0070C0"/>
                </a:solidFill>
              </a:rPr>
              <a:t>second. Hence the Almighty </a:t>
            </a:r>
            <a:r>
              <a:rPr lang="en-US" sz="2000" dirty="0">
                <a:solidFill>
                  <a:srgbClr val="0070C0"/>
                </a:solidFill>
              </a:rPr>
              <a:t>Lord can appear in any form without being contaminated by the material conception</a:t>
            </a:r>
            <a:r>
              <a:rPr lang="en-US" sz="2000" dirty="0" smtClean="0">
                <a:solidFill>
                  <a:srgbClr val="0070C0"/>
                </a:solidFill>
              </a:rPr>
              <a:t>.</a:t>
            </a:r>
          </a:p>
          <a:p>
            <a:pPr lvl="2" eaLnBrk="1" hangingPunct="1">
              <a:buFont typeface="Wingdings" pitchFamily="2" charset="2"/>
              <a:buChar char="v"/>
            </a:pPr>
            <a:r>
              <a:rPr lang="en-US" sz="2000" dirty="0" smtClean="0">
                <a:solidFill>
                  <a:srgbClr val="0070C0"/>
                </a:solidFill>
              </a:rPr>
              <a:t>Hence </a:t>
            </a:r>
            <a:r>
              <a:rPr lang="en-US" sz="2000" dirty="0" err="1" smtClean="0">
                <a:solidFill>
                  <a:srgbClr val="0070C0"/>
                </a:solidFill>
              </a:rPr>
              <a:t>Acharyas</a:t>
            </a:r>
            <a:r>
              <a:rPr lang="en-US" sz="2000" dirty="0" smtClean="0">
                <a:solidFill>
                  <a:srgbClr val="0070C0"/>
                </a:solidFill>
              </a:rPr>
              <a:t> install the </a:t>
            </a:r>
            <a:r>
              <a:rPr lang="en-US" sz="2000" dirty="0" err="1" smtClean="0">
                <a:solidFill>
                  <a:srgbClr val="0070C0"/>
                </a:solidFill>
              </a:rPr>
              <a:t>Dieties</a:t>
            </a:r>
            <a:r>
              <a:rPr lang="en-US" sz="2000" dirty="0" smtClean="0">
                <a:solidFill>
                  <a:srgbClr val="0070C0"/>
                </a:solidFill>
              </a:rPr>
              <a:t> in the Temple to benefit common population</a:t>
            </a:r>
          </a:p>
          <a:p>
            <a:pPr lvl="2" eaLnBrk="1" hangingPunct="1">
              <a:buFont typeface="Wingdings" pitchFamily="2" charset="2"/>
              <a:buChar char="v"/>
            </a:pPr>
            <a:r>
              <a:rPr lang="en-US" sz="2000" dirty="0" err="1" smtClean="0">
                <a:solidFill>
                  <a:srgbClr val="0070C0"/>
                </a:solidFill>
              </a:rPr>
              <a:t>Srila</a:t>
            </a:r>
            <a:r>
              <a:rPr lang="en-US" sz="2000" dirty="0" smtClean="0">
                <a:solidFill>
                  <a:srgbClr val="0070C0"/>
                </a:solidFill>
              </a:rPr>
              <a:t> </a:t>
            </a:r>
            <a:r>
              <a:rPr lang="en-US" sz="2000" dirty="0" err="1" smtClean="0">
                <a:solidFill>
                  <a:srgbClr val="0070C0"/>
                </a:solidFill>
              </a:rPr>
              <a:t>Prabhupada</a:t>
            </a:r>
            <a:r>
              <a:rPr lang="en-US" sz="2000" dirty="0" smtClean="0">
                <a:solidFill>
                  <a:srgbClr val="0070C0"/>
                </a:solidFill>
              </a:rPr>
              <a:t> &amp; His disciples</a:t>
            </a:r>
            <a:endParaRPr lang="en-US" sz="2000" dirty="0">
              <a:solidFill>
                <a:srgbClr val="0070C0"/>
              </a:solidFill>
            </a:endParaRPr>
          </a:p>
        </p:txBody>
      </p:sp>
    </p:spTree>
    <p:extLst>
      <p:ext uri="{BB962C8B-B14F-4D97-AF65-F5344CB8AC3E}">
        <p14:creationId xmlns:p14="http://schemas.microsoft.com/office/powerpoint/2010/main" val="22618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ple design template">
  <a:themeElements>
    <a:clrScheme name="Office Them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Office Them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Office Them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Office Them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Office Them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Office Them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Office Them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Office Them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 design template</Template>
  <TotalTime>5291</TotalTime>
  <Words>2420</Words>
  <Application>Microsoft Office PowerPoint</Application>
  <PresentationFormat>On-screen Show (4:3)</PresentationFormat>
  <Paragraphs>191</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Maple design template</vt:lpstr>
      <vt:lpstr>PowerPoint Presentation</vt:lpstr>
      <vt:lpstr>PowerPoint Presentation</vt:lpstr>
      <vt:lpstr>Seeking the Blessings of Guru, Gauranga &amp; All the Assembled Vaishnavas</vt:lpstr>
      <vt:lpstr>PowerPoint Presentation</vt:lpstr>
      <vt:lpstr>Devotees attraction to the Lord &amp;  The Lord’s reciprocation</vt:lpstr>
      <vt:lpstr>Śrīmad Bhāgavatam 1.11.23</vt:lpstr>
      <vt:lpstr>SB 1.11.23 Chanting the glories of the Lord Important Points from Purport</vt:lpstr>
      <vt:lpstr>Śrīmad Bhāgavatam 1.11.24</vt:lpstr>
      <vt:lpstr>SB 1.11.24 – Everyday is a festival Important Points from Purport</vt:lpstr>
      <vt:lpstr>SB 1.11.24 – Everyday is a festival Important Points from Purport contd…</vt:lpstr>
      <vt:lpstr>Śrīmad Bhāgavatam 1.11.25</vt:lpstr>
      <vt:lpstr>SB 1.11.25 – Devotional Service is unlimited  Important Points from Purport</vt:lpstr>
      <vt:lpstr>Śrīmad Bhāgavatam 1.11.26</vt:lpstr>
      <vt:lpstr>SB 1.11.26 – How the Lord attracts  important Points from Purport</vt:lpstr>
      <vt:lpstr>SB 1.11.26 – How the Lord attracts  important Points from Purport</vt:lpstr>
      <vt:lpstr>SB 1.11.26 – How the Lord attracts  important Points from Purport</vt:lpstr>
      <vt:lpstr>SB 1.11.26 – How the Lord attracts  important Points from Purport</vt:lpstr>
      <vt:lpstr>SB 1.11.26 – How the Lord attracts  important Points from Purport</vt:lpstr>
      <vt:lpstr>Śrīmad Bhāgavatam 1.11.27</vt:lpstr>
      <vt:lpstr>PowerPoint Presentation</vt:lpstr>
      <vt:lpstr>SB 1.11.27 – How the Lord attracts  important Points from Purport</vt:lpstr>
      <vt:lpstr>Śrīmad Bhāgavatam 1.11.28</vt:lpstr>
      <vt:lpstr>SB 1.11.28 – Lords Reciprocation  important Points from Purport</vt:lpstr>
      <vt:lpstr>Śrīmad Bhāgavatam 1.11.29</vt:lpstr>
      <vt:lpstr>SB 1.11.29 – Lords Reciprocation Cont… important Points from Purport</vt:lpstr>
      <vt:lpstr>References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Naren Gunna</dc:creator>
  <cp:lastModifiedBy>Muru</cp:lastModifiedBy>
  <cp:revision>466</cp:revision>
  <cp:lastPrinted>1601-01-01T00:00:00Z</cp:lastPrinted>
  <dcterms:created xsi:type="dcterms:W3CDTF">2010-04-22T03:05:53Z</dcterms:created>
  <dcterms:modified xsi:type="dcterms:W3CDTF">2012-01-28T22:37:59Z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TC102037791033</vt:lpwstr>
  </property>
</Properties>
</file>