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25"/>
  </p:notesMasterIdLst>
  <p:sldIdLst>
    <p:sldId id="383" r:id="rId2"/>
    <p:sldId id="258" r:id="rId3"/>
    <p:sldId id="339" r:id="rId4"/>
    <p:sldId id="364" r:id="rId5"/>
    <p:sldId id="365" r:id="rId6"/>
    <p:sldId id="366" r:id="rId7"/>
    <p:sldId id="367" r:id="rId8"/>
    <p:sldId id="368" r:id="rId9"/>
    <p:sldId id="369" r:id="rId10"/>
    <p:sldId id="370" r:id="rId11"/>
    <p:sldId id="371" r:id="rId12"/>
    <p:sldId id="372" r:id="rId13"/>
    <p:sldId id="373" r:id="rId14"/>
    <p:sldId id="374" r:id="rId15"/>
    <p:sldId id="375" r:id="rId16"/>
    <p:sldId id="376" r:id="rId17"/>
    <p:sldId id="377" r:id="rId18"/>
    <p:sldId id="378" r:id="rId19"/>
    <p:sldId id="379" r:id="rId20"/>
    <p:sldId id="380" r:id="rId21"/>
    <p:sldId id="381" r:id="rId22"/>
    <p:sldId id="382" r:id="rId23"/>
    <p:sldId id="27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63" autoAdjust="0"/>
    <p:restoredTop sz="98201" autoAdjust="0"/>
  </p:normalViewPr>
  <p:slideViewPr>
    <p:cSldViewPr>
      <p:cViewPr>
        <p:scale>
          <a:sx n="95" d="100"/>
          <a:sy n="95" d="100"/>
        </p:scale>
        <p:origin x="-2070" y="-4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7EB0082-A673-4316-B320-611C48574856}" type="datetimeFigureOut">
              <a:rPr lang="en-US" smtClean="0"/>
              <a:pPr/>
              <a:t>11/18/2011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8A9652-5CB9-4DAF-AD3D-3A12616558B1}" type="slidenum">
              <a:rPr lang="en-US" smtClean="0"/>
              <a:pPr/>
              <a:t>‹#›</a:t>
            </a:fld>
            <a:endParaRPr lang="en-US"/>
          </a:p>
        </p:txBody>
      </p:sp>
    </p:spTree>
    <p:extLst>
      <p:ext uri="{BB962C8B-B14F-4D97-AF65-F5344CB8AC3E}">
        <p14:creationId xmlns:p14="http://schemas.microsoft.com/office/powerpoint/2010/main" val="40974006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98A9652-5CB9-4DAF-AD3D-3A12616558B1}" type="slidenum">
              <a:rPr lang="en-US" smtClean="0"/>
              <a:pPr/>
              <a:t>22</a:t>
            </a:fld>
            <a:endParaRPr lang="en-US"/>
          </a:p>
        </p:txBody>
      </p:sp>
    </p:spTree>
    <p:extLst>
      <p:ext uri="{BB962C8B-B14F-4D97-AF65-F5344CB8AC3E}">
        <p14:creationId xmlns:p14="http://schemas.microsoft.com/office/powerpoint/2010/main" val="13978415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D6AADEB5-354C-4342-B453-8E6608C1DD38}" type="datetimeFigureOut">
              <a:rPr lang="en-US" smtClean="0"/>
              <a:pPr/>
              <a:t>11/18/2011</a:t>
            </a:fld>
            <a:endParaRPr lang="en-US"/>
          </a:p>
        </p:txBody>
      </p:sp>
      <p:sp>
        <p:nvSpPr>
          <p:cNvPr id="16" name="Slide Number Placeholder 15"/>
          <p:cNvSpPr>
            <a:spLocks noGrp="1"/>
          </p:cNvSpPr>
          <p:nvPr>
            <p:ph type="sldNum" sz="quarter" idx="11"/>
          </p:nvPr>
        </p:nvSpPr>
        <p:spPr/>
        <p:txBody>
          <a:bodyPr/>
          <a:lstStyle/>
          <a:p>
            <a:fld id="{B4BB27CE-F466-4DCE-B5D5-C69B97FCBB27}"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6AADEB5-354C-4342-B453-8E6608C1DD38}" type="datetimeFigureOut">
              <a:rPr lang="en-US" smtClean="0"/>
              <a:pPr/>
              <a:t>11/18/2011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BB27CE-F466-4DCE-B5D5-C69B97FCBB2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6AADEB5-354C-4342-B453-8E6608C1DD38}" type="datetimeFigureOut">
              <a:rPr lang="en-US" smtClean="0"/>
              <a:pPr/>
              <a:t>11/18/2011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BB27CE-F466-4DCE-B5D5-C69B97FCBB27}"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981200"/>
            <a:ext cx="3810000" cy="4114800"/>
          </a:xfrm>
        </p:spPr>
        <p:txBody>
          <a:bodyPr/>
          <a:lstStyle/>
          <a:p>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E5FE116D-D318-46C9-8CFF-317E5CE29622}" type="slidenum">
              <a:rPr lang="en-US"/>
              <a:pPr/>
              <a:t>‹#›</a:t>
            </a:fld>
            <a:endParaRPr lang="en-US"/>
          </a:p>
        </p:txBody>
      </p:sp>
    </p:spTree>
  </p:cSld>
  <p:clrMapOvr>
    <a:masterClrMapping/>
  </p:clrMapOvr>
  <p:transition spd="med">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D6AADEB5-354C-4342-B453-8E6608C1DD38}" type="datetimeFigureOut">
              <a:rPr lang="en-US" smtClean="0"/>
              <a:pPr/>
              <a:t>11/18/2011</a:t>
            </a:fld>
            <a:endParaRPr lang="en-US"/>
          </a:p>
        </p:txBody>
      </p:sp>
      <p:sp>
        <p:nvSpPr>
          <p:cNvPr id="15" name="Slide Number Placeholder 14"/>
          <p:cNvSpPr>
            <a:spLocks noGrp="1"/>
          </p:cNvSpPr>
          <p:nvPr>
            <p:ph type="sldNum" sz="quarter" idx="15"/>
          </p:nvPr>
        </p:nvSpPr>
        <p:spPr/>
        <p:txBody>
          <a:bodyPr/>
          <a:lstStyle>
            <a:lvl1pPr algn="ctr">
              <a:defRPr/>
            </a:lvl1pPr>
          </a:lstStyle>
          <a:p>
            <a:fld id="{B4BB27CE-F466-4DCE-B5D5-C69B97FCBB27}"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6AADEB5-354C-4342-B453-8E6608C1DD38}" type="datetimeFigureOut">
              <a:rPr lang="en-US" smtClean="0"/>
              <a:pPr/>
              <a:t>11/18/2011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BB27CE-F466-4DCE-B5D5-C69B97FCBB27}"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D6AADEB5-354C-4342-B453-8E6608C1DD38}" type="datetimeFigureOut">
              <a:rPr lang="en-US" smtClean="0"/>
              <a:pPr/>
              <a:t>11/18/2011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BB27CE-F466-4DCE-B5D5-C69B97FCBB27}"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B4BB27CE-F466-4DCE-B5D5-C69B97FCBB27}"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D6AADEB5-354C-4342-B453-8E6608C1DD38}" type="datetimeFigureOut">
              <a:rPr lang="en-US" smtClean="0"/>
              <a:pPr/>
              <a:t>11/18/2011</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6AADEB5-354C-4342-B453-8E6608C1DD38}" type="datetimeFigureOut">
              <a:rPr lang="en-US" smtClean="0"/>
              <a:pPr/>
              <a:t>11/18/2011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BB27CE-F466-4DCE-B5D5-C69B97FCBB27}"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AADEB5-354C-4342-B453-8E6608C1DD38}" type="datetimeFigureOut">
              <a:rPr lang="en-US" smtClean="0"/>
              <a:pPr/>
              <a:t>11/18/2011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BB27CE-F466-4DCE-B5D5-C69B97FCBB2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D6AADEB5-354C-4342-B453-8E6608C1DD38}" type="datetimeFigureOut">
              <a:rPr lang="en-US" smtClean="0"/>
              <a:pPr/>
              <a:t>11/18/2011</a:t>
            </a:fld>
            <a:endParaRPr lang="en-US"/>
          </a:p>
        </p:txBody>
      </p:sp>
      <p:sp>
        <p:nvSpPr>
          <p:cNvPr id="9" name="Slide Number Placeholder 8"/>
          <p:cNvSpPr>
            <a:spLocks noGrp="1"/>
          </p:cNvSpPr>
          <p:nvPr>
            <p:ph type="sldNum" sz="quarter" idx="15"/>
          </p:nvPr>
        </p:nvSpPr>
        <p:spPr/>
        <p:txBody>
          <a:bodyPr/>
          <a:lstStyle/>
          <a:p>
            <a:fld id="{B4BB27CE-F466-4DCE-B5D5-C69B97FCBB27}"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D6AADEB5-354C-4342-B453-8E6608C1DD38}" type="datetimeFigureOut">
              <a:rPr lang="en-US" smtClean="0"/>
              <a:pPr/>
              <a:t>11/18/2011</a:t>
            </a:fld>
            <a:endParaRPr lang="en-US"/>
          </a:p>
        </p:txBody>
      </p:sp>
      <p:sp>
        <p:nvSpPr>
          <p:cNvPr id="9" name="Slide Number Placeholder 8"/>
          <p:cNvSpPr>
            <a:spLocks noGrp="1"/>
          </p:cNvSpPr>
          <p:nvPr>
            <p:ph type="sldNum" sz="quarter" idx="11"/>
          </p:nvPr>
        </p:nvSpPr>
        <p:spPr/>
        <p:txBody>
          <a:bodyPr/>
          <a:lstStyle/>
          <a:p>
            <a:fld id="{B4BB27CE-F466-4DCE-B5D5-C69B97FCBB27}"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D6AADEB5-354C-4342-B453-8E6608C1DD38}" type="datetimeFigureOut">
              <a:rPr lang="en-US" smtClean="0"/>
              <a:pPr/>
              <a:t>11/18/2011</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B4BB27CE-F466-4DCE-B5D5-C69B97FCBB27}"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 r="-3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152400"/>
            <a:ext cx="8915400" cy="685800"/>
          </a:xfrm>
        </p:spPr>
        <p:txBody>
          <a:bodyPr>
            <a:normAutofit/>
          </a:bodyPr>
          <a:lstStyle/>
          <a:p>
            <a:r>
              <a:rPr lang="vi-VN" sz="3600" dirty="0">
                <a:solidFill>
                  <a:srgbClr val="C00000"/>
                </a:solidFill>
              </a:rPr>
              <a:t>Chapter 11: </a:t>
            </a:r>
            <a:r>
              <a:rPr lang="en-US" sz="3600" dirty="0" smtClean="0">
                <a:solidFill>
                  <a:srgbClr val="C00000"/>
                </a:solidFill>
              </a:rPr>
              <a:t> </a:t>
            </a:r>
            <a:r>
              <a:rPr lang="vi-VN" sz="3600" dirty="0" smtClean="0">
                <a:solidFill>
                  <a:srgbClr val="C00000"/>
                </a:solidFill>
              </a:rPr>
              <a:t>Lord </a:t>
            </a:r>
            <a:r>
              <a:rPr lang="vi-VN" sz="3600" dirty="0">
                <a:solidFill>
                  <a:srgbClr val="C00000"/>
                </a:solidFill>
              </a:rPr>
              <a:t>Kṛṣṇa's Entrance into Dvārakā</a:t>
            </a:r>
            <a:endParaRPr lang="en-US" sz="3600" dirty="0">
              <a:solidFill>
                <a:srgbClr val="C00000"/>
              </a:solidFill>
            </a:endParaRPr>
          </a:p>
        </p:txBody>
      </p:sp>
    </p:spTree>
    <p:extLst>
      <p:ext uri="{BB962C8B-B14F-4D97-AF65-F5344CB8AC3E}">
        <p14:creationId xmlns:p14="http://schemas.microsoft.com/office/powerpoint/2010/main" val="38948384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ectangle 1"/>
          <p:cNvSpPr/>
          <p:nvPr/>
        </p:nvSpPr>
        <p:spPr>
          <a:xfrm>
            <a:off x="0" y="609600"/>
            <a:ext cx="9144000" cy="5632311"/>
          </a:xfrm>
          <a:prstGeom prst="rect">
            <a:avLst/>
          </a:prstGeom>
        </p:spPr>
        <p:txBody>
          <a:bodyPr wrap="square">
            <a:spAutoFit/>
          </a:bodyPr>
          <a:lstStyle/>
          <a:p>
            <a:r>
              <a:rPr lang="en-US" sz="2400" dirty="0" err="1" smtClean="0"/>
              <a:t>Atmaramam</a:t>
            </a:r>
            <a:r>
              <a:rPr lang="en-US" sz="2400" dirty="0" smtClean="0"/>
              <a:t>: Self Sufficient</a:t>
            </a:r>
          </a:p>
          <a:p>
            <a:r>
              <a:rPr lang="en-US" sz="2400" dirty="0" err="1" smtClean="0"/>
              <a:t>Purna</a:t>
            </a:r>
            <a:r>
              <a:rPr lang="en-US" sz="2400" dirty="0" smtClean="0"/>
              <a:t> </a:t>
            </a:r>
            <a:r>
              <a:rPr lang="en-US" sz="2400" dirty="0" err="1" smtClean="0"/>
              <a:t>kamam</a:t>
            </a:r>
            <a:r>
              <a:rPr lang="en-US" sz="2400" dirty="0" smtClean="0"/>
              <a:t>: Fully Satisfied</a:t>
            </a:r>
            <a:endParaRPr lang="en-US" sz="2400" dirty="0"/>
          </a:p>
          <a:p>
            <a:endParaRPr lang="en-US" sz="2400" dirty="0"/>
          </a:p>
          <a:p>
            <a:r>
              <a:rPr lang="en-US" sz="2400" dirty="0"/>
              <a:t>BG 3.22 : Nor am I in want of anything, nor have I a need to obtain anything </a:t>
            </a:r>
          </a:p>
          <a:p>
            <a:endParaRPr lang="en-US" sz="2400" dirty="0" smtClean="0"/>
          </a:p>
          <a:p>
            <a:r>
              <a:rPr lang="en-US" sz="2400" dirty="0" err="1" smtClean="0"/>
              <a:t>tasmad</a:t>
            </a:r>
            <a:r>
              <a:rPr lang="en-US" sz="2400" dirty="0" smtClean="0"/>
              <a:t> </a:t>
            </a:r>
            <a:r>
              <a:rPr lang="en-US" sz="2400" dirty="0" err="1"/>
              <a:t>ekena</a:t>
            </a:r>
            <a:r>
              <a:rPr lang="en-US" sz="2400" dirty="0"/>
              <a:t> </a:t>
            </a:r>
            <a:r>
              <a:rPr lang="en-US" sz="2400" dirty="0" err="1"/>
              <a:t>manasa</a:t>
            </a:r>
            <a:endParaRPr lang="en-US" sz="2400" dirty="0"/>
          </a:p>
          <a:p>
            <a:r>
              <a:rPr lang="en-US" sz="2400" dirty="0" err="1"/>
              <a:t>bhagavan</a:t>
            </a:r>
            <a:r>
              <a:rPr lang="en-US" sz="2400" dirty="0"/>
              <a:t> </a:t>
            </a:r>
            <a:r>
              <a:rPr lang="en-US" sz="2400" dirty="0" err="1"/>
              <a:t>satvatam</a:t>
            </a:r>
            <a:r>
              <a:rPr lang="en-US" sz="2400" dirty="0"/>
              <a:t>´ </a:t>
            </a:r>
            <a:r>
              <a:rPr lang="en-US" sz="2400" dirty="0" err="1"/>
              <a:t>patih</a:t>
            </a:r>
            <a:r>
              <a:rPr lang="en-US" sz="2400" dirty="0"/>
              <a:t>?</a:t>
            </a:r>
          </a:p>
          <a:p>
            <a:r>
              <a:rPr lang="en-US" sz="2400" dirty="0" err="1"/>
              <a:t>srotavyah</a:t>
            </a:r>
            <a:r>
              <a:rPr lang="en-US" sz="2400" dirty="0"/>
              <a:t>? </a:t>
            </a:r>
            <a:r>
              <a:rPr lang="en-US" sz="2400" dirty="0" err="1"/>
              <a:t>kirtitavyas</a:t>
            </a:r>
            <a:r>
              <a:rPr lang="en-US" sz="2400" dirty="0"/>
              <a:t> </a:t>
            </a:r>
            <a:r>
              <a:rPr lang="en-US" sz="2400" dirty="0" err="1"/>
              <a:t>ca</a:t>
            </a:r>
            <a:endParaRPr lang="en-US" sz="2400" dirty="0"/>
          </a:p>
          <a:p>
            <a:r>
              <a:rPr lang="en-US" sz="2400" dirty="0" err="1"/>
              <a:t>dhyeyah</a:t>
            </a:r>
            <a:r>
              <a:rPr lang="en-US" sz="2400" dirty="0"/>
              <a:t>? </a:t>
            </a:r>
            <a:r>
              <a:rPr lang="en-US" sz="2400" dirty="0" err="1"/>
              <a:t>pujyas</a:t>
            </a:r>
            <a:r>
              <a:rPr lang="en-US" sz="2400" dirty="0"/>
              <a:t> </a:t>
            </a:r>
            <a:r>
              <a:rPr lang="en-US" sz="2400" dirty="0" err="1"/>
              <a:t>ca</a:t>
            </a:r>
            <a:r>
              <a:rPr lang="en-US" sz="2400" dirty="0"/>
              <a:t> </a:t>
            </a:r>
            <a:r>
              <a:rPr lang="en-US" sz="2400" dirty="0" err="1" smtClean="0"/>
              <a:t>nityada</a:t>
            </a:r>
            <a:r>
              <a:rPr lang="en-US" sz="2400" dirty="0" smtClean="0"/>
              <a:t> (</a:t>
            </a:r>
            <a:r>
              <a:rPr lang="en-US" sz="2400" dirty="0"/>
              <a:t>SB 1.2.14 </a:t>
            </a:r>
            <a:r>
              <a:rPr lang="en-US" sz="2400" dirty="0" smtClean="0"/>
              <a:t>)</a:t>
            </a:r>
            <a:endParaRPr lang="en-US" sz="2400" dirty="0"/>
          </a:p>
          <a:p>
            <a:endParaRPr lang="en-US" sz="2400" dirty="0"/>
          </a:p>
          <a:p>
            <a:r>
              <a:rPr lang="en-US" sz="2400" dirty="0"/>
              <a:t>SP Quotes often : </a:t>
            </a:r>
            <a:r>
              <a:rPr lang="en-US" sz="2400" dirty="0" err="1"/>
              <a:t>nityo</a:t>
            </a:r>
            <a:r>
              <a:rPr lang="en-US" sz="2400" dirty="0"/>
              <a:t> </a:t>
            </a:r>
            <a:r>
              <a:rPr lang="en-US" sz="2400" dirty="0" err="1"/>
              <a:t>nityanam</a:t>
            </a:r>
            <a:r>
              <a:rPr lang="en-US" sz="2400" dirty="0"/>
              <a:t> </a:t>
            </a:r>
          </a:p>
          <a:p>
            <a:endParaRPr lang="en-US" sz="2400" dirty="0"/>
          </a:p>
          <a:p>
            <a:r>
              <a:rPr lang="en-US" sz="2400" dirty="0" smtClean="0"/>
              <a:t>Worship of the Sun: </a:t>
            </a:r>
            <a:r>
              <a:rPr lang="en-US" sz="2400" dirty="0" err="1" smtClean="0"/>
              <a:t>Satrajit</a:t>
            </a:r>
            <a:r>
              <a:rPr lang="en-US" sz="2400" dirty="0" smtClean="0"/>
              <a:t> story</a:t>
            </a:r>
          </a:p>
          <a:p>
            <a:r>
              <a:rPr lang="en-US" sz="2400" dirty="0" smtClean="0"/>
              <a:t>Worship of </a:t>
            </a:r>
            <a:r>
              <a:rPr lang="en-US" sz="2400" dirty="0" err="1" smtClean="0"/>
              <a:t>Durga</a:t>
            </a:r>
            <a:r>
              <a:rPr lang="en-US" sz="2400" dirty="0" smtClean="0"/>
              <a:t>: </a:t>
            </a:r>
            <a:r>
              <a:rPr lang="en-US" sz="2400" dirty="0" err="1" smtClean="0"/>
              <a:t>Dwarakavasis</a:t>
            </a:r>
            <a:r>
              <a:rPr lang="en-US" sz="2400" dirty="0" smtClean="0"/>
              <a:t> (</a:t>
            </a:r>
            <a:r>
              <a:rPr lang="en-US" sz="2400" dirty="0" err="1" smtClean="0"/>
              <a:t>Jambavan</a:t>
            </a:r>
            <a:r>
              <a:rPr lang="en-US" sz="2400" dirty="0" smtClean="0"/>
              <a:t> story)</a:t>
            </a:r>
          </a:p>
        </p:txBody>
      </p:sp>
    </p:spTree>
    <p:extLst>
      <p:ext uri="{BB962C8B-B14F-4D97-AF65-F5344CB8AC3E}">
        <p14:creationId xmlns:p14="http://schemas.microsoft.com/office/powerpoint/2010/main" val="920094060"/>
      </p:ext>
    </p:extLst>
  </p:cSld>
  <p:clrMapOvr>
    <a:masterClrMapping/>
  </p:clrMapOvr>
  <p:transition spd="med" advTm="25000">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12" end="1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Rectangle 2"/>
          <p:cNvSpPr/>
          <p:nvPr/>
        </p:nvSpPr>
        <p:spPr>
          <a:xfrm>
            <a:off x="0" y="21331"/>
            <a:ext cx="9067800" cy="2862322"/>
          </a:xfrm>
          <a:prstGeom prst="rect">
            <a:avLst/>
          </a:prstGeom>
        </p:spPr>
        <p:txBody>
          <a:bodyPr wrap="square">
            <a:spAutoFit/>
          </a:bodyPr>
          <a:lstStyle/>
          <a:p>
            <a:r>
              <a:rPr lang="en-US" sz="2000" dirty="0"/>
              <a:t>The Lord is the Supreme Father of all living beings, and therefore those who are conscious of this vital relation with God can make filial demands from the Father, and the Father is pleased to supply the demands of such obedient sons without bargaining. The Lord is just like the desire tree, and from Him everyone can have everything by the causeless mercy of the Lord. As the Supreme Father, the Lord, however, does not supply to a pure devotee what is considered to be a barrier to the discharge of devotional service. </a:t>
            </a:r>
            <a:r>
              <a:rPr lang="en-US" sz="2000" b="1" u="sng" dirty="0"/>
              <a:t>Those who are engaged in the devotional service of the Lord</a:t>
            </a:r>
            <a:r>
              <a:rPr lang="en-US" sz="2000" b="1" u="sng" dirty="0">
                <a:solidFill>
                  <a:srgbClr val="FFFF00"/>
                </a:solidFill>
              </a:rPr>
              <a:t> can rise to the position of unalloyed devotional service by His transcendental attraction.</a:t>
            </a:r>
          </a:p>
        </p:txBody>
      </p:sp>
      <p:sp>
        <p:nvSpPr>
          <p:cNvPr id="4" name="Rectangle 3"/>
          <p:cNvSpPr/>
          <p:nvPr/>
        </p:nvSpPr>
        <p:spPr>
          <a:xfrm>
            <a:off x="-51080" y="3276600"/>
            <a:ext cx="9728480" cy="2985433"/>
          </a:xfrm>
          <a:prstGeom prst="rect">
            <a:avLst/>
          </a:prstGeom>
        </p:spPr>
        <p:txBody>
          <a:bodyPr wrap="square">
            <a:spAutoFit/>
          </a:bodyPr>
          <a:lstStyle/>
          <a:p>
            <a:r>
              <a:rPr lang="en-US" sz="2000" dirty="0" smtClean="0"/>
              <a:t>Bhakti </a:t>
            </a:r>
            <a:r>
              <a:rPr lang="en-US" sz="2000" dirty="0" err="1" smtClean="0"/>
              <a:t>Vinod</a:t>
            </a:r>
            <a:r>
              <a:rPr lang="en-US" sz="2000" dirty="0" smtClean="0"/>
              <a:t> Thakur’s instruction: </a:t>
            </a:r>
          </a:p>
          <a:p>
            <a:r>
              <a:rPr lang="en-US" sz="2000" dirty="0" smtClean="0"/>
              <a:t>while </a:t>
            </a:r>
            <a:r>
              <a:rPr lang="en-US" sz="2000" dirty="0"/>
              <a:t>chanting</a:t>
            </a:r>
            <a:endParaRPr lang="en-US" sz="1600" dirty="0"/>
          </a:p>
          <a:p>
            <a:r>
              <a:rPr lang="en-US" sz="900" dirty="0"/>
              <a:t>1.</a:t>
            </a:r>
            <a:r>
              <a:rPr lang="en-US" sz="2400" dirty="0"/>
              <a:t> absorb the mind in the meaning of the </a:t>
            </a:r>
            <a:r>
              <a:rPr lang="en-US" sz="2400" dirty="0" err="1"/>
              <a:t>Manthra</a:t>
            </a:r>
            <a:r>
              <a:rPr lang="en-US" sz="2400" dirty="0"/>
              <a:t>. </a:t>
            </a:r>
            <a:r>
              <a:rPr lang="en-US" sz="2400" dirty="0" err="1"/>
              <a:t>Krsna</a:t>
            </a:r>
            <a:r>
              <a:rPr lang="en-US" sz="2400" dirty="0"/>
              <a:t> </a:t>
            </a:r>
            <a:r>
              <a:rPr lang="en-US" sz="2400" dirty="0" err="1"/>
              <a:t>pls</a:t>
            </a:r>
            <a:r>
              <a:rPr lang="en-US" sz="2400" dirty="0"/>
              <a:t> accept me</a:t>
            </a:r>
          </a:p>
          <a:p>
            <a:r>
              <a:rPr lang="en-US" sz="900" dirty="0"/>
              <a:t>2.</a:t>
            </a:r>
            <a:r>
              <a:rPr lang="en-US" sz="1200" dirty="0"/>
              <a:t> </a:t>
            </a:r>
            <a:r>
              <a:rPr lang="en-US" sz="2400" dirty="0"/>
              <a:t>absorb the heart in the meaning of the </a:t>
            </a:r>
            <a:r>
              <a:rPr lang="en-US" sz="2400" dirty="0" err="1"/>
              <a:t>Manthra</a:t>
            </a:r>
            <a:r>
              <a:rPr lang="en-US" sz="2400" dirty="0"/>
              <a:t>. </a:t>
            </a:r>
            <a:r>
              <a:rPr lang="en-US" sz="2400" dirty="0" err="1"/>
              <a:t>Krsna</a:t>
            </a:r>
            <a:r>
              <a:rPr lang="en-US" sz="2400" dirty="0"/>
              <a:t> </a:t>
            </a:r>
            <a:r>
              <a:rPr lang="en-US" sz="2400" dirty="0" err="1"/>
              <a:t>pls</a:t>
            </a:r>
            <a:r>
              <a:rPr lang="en-US" sz="2400" dirty="0"/>
              <a:t> accept me</a:t>
            </a:r>
          </a:p>
          <a:p>
            <a:r>
              <a:rPr lang="en-US" sz="1100" dirty="0"/>
              <a:t>3. </a:t>
            </a:r>
            <a:r>
              <a:rPr lang="en-US" sz="2400" dirty="0"/>
              <a:t>Recognize </a:t>
            </a:r>
            <a:r>
              <a:rPr lang="en-US" sz="2400" dirty="0" err="1"/>
              <a:t>Krsna</a:t>
            </a:r>
            <a:r>
              <a:rPr lang="en-US" sz="2400" dirty="0"/>
              <a:t> is manifesting His </a:t>
            </a:r>
            <a:r>
              <a:rPr lang="en-US" sz="2400" dirty="0" smtClean="0"/>
              <a:t>mercy while chanting</a:t>
            </a:r>
            <a:endParaRPr lang="en-US" sz="2400" dirty="0"/>
          </a:p>
          <a:p>
            <a:endParaRPr lang="en-US" sz="2000" dirty="0"/>
          </a:p>
          <a:p>
            <a:r>
              <a:rPr lang="en-US" sz="2800" dirty="0" err="1"/>
              <a:t>Vyasa</a:t>
            </a:r>
            <a:r>
              <a:rPr lang="en-US" sz="2800" dirty="0"/>
              <a:t> deva </a:t>
            </a:r>
            <a:r>
              <a:rPr lang="en-US" sz="2800" dirty="0" smtClean="0"/>
              <a:t>– has given </a:t>
            </a:r>
            <a:r>
              <a:rPr lang="en-US" sz="2800" dirty="0" err="1" smtClean="0"/>
              <a:t>Srimad</a:t>
            </a:r>
            <a:r>
              <a:rPr lang="en-US" sz="2800" dirty="0" smtClean="0"/>
              <a:t> </a:t>
            </a:r>
            <a:r>
              <a:rPr lang="en-US" sz="2800" dirty="0" err="1" smtClean="0"/>
              <a:t>Bhagavatam</a:t>
            </a:r>
            <a:r>
              <a:rPr lang="en-US" sz="2800" dirty="0" smtClean="0"/>
              <a:t> </a:t>
            </a:r>
          </a:p>
          <a:p>
            <a:r>
              <a:rPr lang="en-US" sz="2800" dirty="0" smtClean="0"/>
              <a:t>to </a:t>
            </a:r>
            <a:r>
              <a:rPr lang="en-US" sz="2800" dirty="0"/>
              <a:t>attract our hearts to </a:t>
            </a:r>
            <a:r>
              <a:rPr lang="en-US" sz="2800" dirty="0" err="1"/>
              <a:t>Krsna</a:t>
            </a:r>
            <a:r>
              <a:rPr lang="en-US" sz="2800" dirty="0"/>
              <a:t> like the residents of </a:t>
            </a:r>
            <a:r>
              <a:rPr lang="en-US" sz="2800" dirty="0" err="1"/>
              <a:t>Dwaraka</a:t>
            </a:r>
            <a:endParaRPr lang="en-US" sz="2800" dirty="0"/>
          </a:p>
        </p:txBody>
      </p:sp>
    </p:spTree>
    <p:extLst>
      <p:ext uri="{BB962C8B-B14F-4D97-AF65-F5344CB8AC3E}">
        <p14:creationId xmlns:p14="http://schemas.microsoft.com/office/powerpoint/2010/main" val="4172162544"/>
      </p:ext>
    </p:extLst>
  </p:cSld>
  <p:clrMapOvr>
    <a:masterClrMapping/>
  </p:clrMapOvr>
  <p:transition spd="med" advTm="25000">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Title 5"/>
          <p:cNvSpPr>
            <a:spLocks noGrp="1"/>
          </p:cNvSpPr>
          <p:nvPr>
            <p:ph type="title"/>
          </p:nvPr>
        </p:nvSpPr>
        <p:spPr>
          <a:xfrm>
            <a:off x="0" y="0"/>
            <a:ext cx="9144000" cy="6858000"/>
          </a:xfrm>
        </p:spPr>
        <p:txBody>
          <a:bodyPr>
            <a:noAutofit/>
          </a:bodyPr>
          <a:lstStyle/>
          <a:p>
            <a:pPr algn="ctr"/>
            <a:r>
              <a:rPr lang="vi-VN" sz="1800" b="1" dirty="0" smtClean="0">
                <a:solidFill>
                  <a:schemeClr val="tx1"/>
                </a:solidFill>
                <a:latin typeface="Consolas" pitchFamily="49" charset="0"/>
                <a:cs typeface="Consolas" pitchFamily="49" charset="0"/>
              </a:rPr>
              <a:t>1.11.6</a:t>
            </a:r>
            <a:r>
              <a:rPr lang="en-US" sz="1800" b="1" dirty="0" smtClean="0">
                <a:solidFill>
                  <a:schemeClr val="tx1"/>
                </a:solidFill>
                <a:latin typeface="Consolas" pitchFamily="49" charset="0"/>
                <a:cs typeface="Consolas" pitchFamily="49" charset="0"/>
              </a:rPr>
              <a:t/>
            </a:r>
            <a:br>
              <a:rPr lang="en-US" sz="1800" b="1" dirty="0" smtClean="0">
                <a:solidFill>
                  <a:schemeClr val="tx1"/>
                </a:solidFill>
                <a:latin typeface="Consolas" pitchFamily="49" charset="0"/>
                <a:cs typeface="Consolas" pitchFamily="49" charset="0"/>
              </a:rPr>
            </a:br>
            <a:r>
              <a:rPr lang="vi-VN" sz="1800" b="1" dirty="0">
                <a:solidFill>
                  <a:schemeClr val="tx1"/>
                </a:solidFill>
                <a:latin typeface="Consolas" pitchFamily="49" charset="0"/>
                <a:cs typeface="Consolas" pitchFamily="49" charset="0"/>
              </a:rPr>
              <a:t/>
            </a:r>
            <a:br>
              <a:rPr lang="vi-VN" sz="1800" b="1" dirty="0">
                <a:solidFill>
                  <a:schemeClr val="tx1"/>
                </a:solidFill>
                <a:latin typeface="Consolas" pitchFamily="49" charset="0"/>
                <a:cs typeface="Consolas" pitchFamily="49" charset="0"/>
              </a:rPr>
            </a:br>
            <a:r>
              <a:rPr lang="vi-VN" sz="3200" b="1" dirty="0">
                <a:solidFill>
                  <a:schemeClr val="tx1"/>
                </a:solidFill>
                <a:latin typeface="Consolas" pitchFamily="49" charset="0"/>
                <a:cs typeface="Consolas" pitchFamily="49" charset="0"/>
              </a:rPr>
              <a:t>natāḥ sma te nātha sadāńghri-pańkajaḿ</a:t>
            </a:r>
            <a:br>
              <a:rPr lang="vi-VN" sz="3200" b="1" dirty="0">
                <a:solidFill>
                  <a:schemeClr val="tx1"/>
                </a:solidFill>
                <a:latin typeface="Consolas" pitchFamily="49" charset="0"/>
                <a:cs typeface="Consolas" pitchFamily="49" charset="0"/>
              </a:rPr>
            </a:br>
            <a:r>
              <a:rPr lang="vi-VN" sz="3200" b="1" dirty="0">
                <a:solidFill>
                  <a:schemeClr val="tx1"/>
                </a:solidFill>
                <a:latin typeface="Consolas" pitchFamily="49" charset="0"/>
                <a:cs typeface="Consolas" pitchFamily="49" charset="0"/>
              </a:rPr>
              <a:t>viriñca-vairiñcya-surendra-vanditam</a:t>
            </a:r>
            <a:br>
              <a:rPr lang="vi-VN" sz="3200" b="1" dirty="0">
                <a:solidFill>
                  <a:schemeClr val="tx1"/>
                </a:solidFill>
                <a:latin typeface="Consolas" pitchFamily="49" charset="0"/>
                <a:cs typeface="Consolas" pitchFamily="49" charset="0"/>
              </a:rPr>
            </a:br>
            <a:r>
              <a:rPr lang="vi-VN" sz="3200" b="1" dirty="0">
                <a:solidFill>
                  <a:schemeClr val="tx1"/>
                </a:solidFill>
                <a:latin typeface="Consolas" pitchFamily="49" charset="0"/>
                <a:cs typeface="Consolas" pitchFamily="49" charset="0"/>
              </a:rPr>
              <a:t>parāyaṇaḿ kṣemam ihecchatāḿ paraḿ</a:t>
            </a:r>
            <a:br>
              <a:rPr lang="vi-VN" sz="3200" b="1" dirty="0">
                <a:solidFill>
                  <a:schemeClr val="tx1"/>
                </a:solidFill>
                <a:latin typeface="Consolas" pitchFamily="49" charset="0"/>
                <a:cs typeface="Consolas" pitchFamily="49" charset="0"/>
              </a:rPr>
            </a:br>
            <a:r>
              <a:rPr lang="vi-VN" sz="3200" b="1" dirty="0">
                <a:solidFill>
                  <a:schemeClr val="tx1"/>
                </a:solidFill>
                <a:latin typeface="Consolas" pitchFamily="49" charset="0"/>
                <a:cs typeface="Consolas" pitchFamily="49" charset="0"/>
              </a:rPr>
              <a:t>na yatra kālaḥ prabhavet paraḥ prabhuḥ</a:t>
            </a:r>
            <a:r>
              <a:rPr lang="vi-VN" sz="2800" b="1" dirty="0">
                <a:solidFill>
                  <a:schemeClr val="tx1"/>
                </a:solidFill>
                <a:latin typeface="Consolas" pitchFamily="49" charset="0"/>
                <a:cs typeface="Consolas" pitchFamily="49" charset="0"/>
              </a:rPr>
              <a:t/>
            </a:r>
            <a:br>
              <a:rPr lang="vi-VN" sz="2800" b="1" dirty="0">
                <a:solidFill>
                  <a:schemeClr val="tx1"/>
                </a:solidFill>
                <a:latin typeface="Consolas" pitchFamily="49" charset="0"/>
                <a:cs typeface="Consolas" pitchFamily="49" charset="0"/>
              </a:rPr>
            </a:br>
            <a:r>
              <a:rPr lang="vi-VN" sz="2800" b="1" dirty="0">
                <a:solidFill>
                  <a:schemeClr val="tx1"/>
                </a:solidFill>
                <a:latin typeface="Consolas" pitchFamily="49" charset="0"/>
                <a:cs typeface="Consolas" pitchFamily="49" charset="0"/>
              </a:rPr>
              <a:t/>
            </a:r>
            <a:br>
              <a:rPr lang="vi-VN" sz="2800" b="1" dirty="0">
                <a:solidFill>
                  <a:schemeClr val="tx1"/>
                </a:solidFill>
                <a:latin typeface="Consolas" pitchFamily="49" charset="0"/>
                <a:cs typeface="Consolas" pitchFamily="49" charset="0"/>
              </a:rPr>
            </a:br>
            <a:r>
              <a:rPr lang="vi-VN" sz="2800" b="1" dirty="0">
                <a:solidFill>
                  <a:schemeClr val="tx1"/>
                </a:solidFill>
                <a:latin typeface="Consolas" pitchFamily="49" charset="0"/>
                <a:cs typeface="Consolas" pitchFamily="49" charset="0"/>
              </a:rPr>
              <a:t>The citizens said: O Lord, You are worshiped by all demigods like Brahmā, the four Sanas and even the King of heaven. You are the ultimate rest for those who are really aspiring to achieve the highest benefit of life. You are the supreme transcendental Lord, and inevitable time cannot exert its influence upon You.</a:t>
            </a:r>
            <a:br>
              <a:rPr lang="vi-VN" sz="2800" b="1" dirty="0">
                <a:solidFill>
                  <a:schemeClr val="tx1"/>
                </a:solidFill>
                <a:latin typeface="Consolas" pitchFamily="49" charset="0"/>
                <a:cs typeface="Consolas" pitchFamily="49" charset="0"/>
              </a:rPr>
            </a:br>
            <a:endParaRPr lang="vi-VN" sz="2800" b="1" dirty="0">
              <a:solidFill>
                <a:schemeClr val="tx1"/>
              </a:solidFill>
              <a:latin typeface="Consolas" pitchFamily="49" charset="0"/>
              <a:cs typeface="Consolas" pitchFamily="49" charset="0"/>
            </a:endParaRPr>
          </a:p>
        </p:txBody>
      </p:sp>
    </p:spTree>
    <p:extLst>
      <p:ext uri="{BB962C8B-B14F-4D97-AF65-F5344CB8AC3E}">
        <p14:creationId xmlns:p14="http://schemas.microsoft.com/office/powerpoint/2010/main" val="4235984642"/>
      </p:ext>
    </p:extLst>
  </p:cSld>
  <p:clrMapOvr>
    <a:masterClrMapping/>
  </p:clrMapOvr>
  <p:transition spd="med" advTm="25000">
    <p:zo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Rectangle 2"/>
          <p:cNvSpPr/>
          <p:nvPr/>
        </p:nvSpPr>
        <p:spPr>
          <a:xfrm>
            <a:off x="0" y="21331"/>
            <a:ext cx="9067800" cy="3108543"/>
          </a:xfrm>
          <a:prstGeom prst="rect">
            <a:avLst/>
          </a:prstGeom>
        </p:spPr>
        <p:txBody>
          <a:bodyPr wrap="square">
            <a:spAutoFit/>
          </a:bodyPr>
          <a:lstStyle/>
          <a:p>
            <a:r>
              <a:rPr lang="en-US" sz="2800" dirty="0"/>
              <a:t>what would a pure devotee say if he meets </a:t>
            </a:r>
            <a:r>
              <a:rPr lang="en-US" sz="2800" dirty="0" err="1"/>
              <a:t>Krsna</a:t>
            </a:r>
            <a:r>
              <a:rPr lang="en-US" sz="2800" dirty="0"/>
              <a:t>?</a:t>
            </a:r>
          </a:p>
          <a:p>
            <a:endParaRPr lang="en-US" sz="2800" dirty="0"/>
          </a:p>
          <a:p>
            <a:r>
              <a:rPr lang="en-US" sz="2800" dirty="0"/>
              <a:t>Mood of </a:t>
            </a:r>
            <a:r>
              <a:rPr lang="en-US" sz="2800" dirty="0" err="1"/>
              <a:t>Dwaraka</a:t>
            </a:r>
            <a:r>
              <a:rPr lang="en-US" sz="2800" dirty="0"/>
              <a:t>: Understand </a:t>
            </a:r>
            <a:r>
              <a:rPr lang="en-US" sz="2800" dirty="0" err="1"/>
              <a:t>Krsna</a:t>
            </a:r>
            <a:r>
              <a:rPr lang="en-US" sz="2800" dirty="0"/>
              <a:t> as SPG. see Him in His Opulent Feature.  - how fortunate we are</a:t>
            </a:r>
            <a:r>
              <a:rPr lang="en-US" sz="2800" dirty="0" smtClean="0"/>
              <a:t>!!!!</a:t>
            </a:r>
          </a:p>
          <a:p>
            <a:endParaRPr lang="en-US" sz="2800" dirty="0"/>
          </a:p>
          <a:p>
            <a:r>
              <a:rPr lang="en-US" sz="2800" dirty="0"/>
              <a:t>welfare: short term / long term / ultimate long term want </a:t>
            </a:r>
            <a:r>
              <a:rPr lang="en-US" sz="2800" dirty="0" err="1"/>
              <a:t>Krsna</a:t>
            </a:r>
            <a:r>
              <a:rPr lang="en-US" sz="2800" dirty="0"/>
              <a:t> - person - relationship with you</a:t>
            </a:r>
          </a:p>
        </p:txBody>
      </p:sp>
      <p:sp>
        <p:nvSpPr>
          <p:cNvPr id="4" name="Rectangle 3"/>
          <p:cNvSpPr/>
          <p:nvPr/>
        </p:nvSpPr>
        <p:spPr>
          <a:xfrm>
            <a:off x="0" y="3581400"/>
            <a:ext cx="9296400" cy="3108543"/>
          </a:xfrm>
          <a:prstGeom prst="rect">
            <a:avLst/>
          </a:prstGeom>
        </p:spPr>
        <p:txBody>
          <a:bodyPr wrap="square">
            <a:spAutoFit/>
          </a:bodyPr>
          <a:lstStyle/>
          <a:p>
            <a:r>
              <a:rPr lang="en-US" sz="2800" dirty="0"/>
              <a:t>Time: makes things into being / out of being: </a:t>
            </a:r>
            <a:r>
              <a:rPr lang="en-US" sz="2800" dirty="0" err="1"/>
              <a:t>Krsna</a:t>
            </a:r>
            <a:r>
              <a:rPr lang="en-US" sz="2800" dirty="0"/>
              <a:t> is not influenced by time. yet </a:t>
            </a:r>
            <a:r>
              <a:rPr lang="en-US" sz="2800" dirty="0" err="1"/>
              <a:t>Krsna</a:t>
            </a:r>
            <a:r>
              <a:rPr lang="en-US" sz="2800" dirty="0"/>
              <a:t> is entering.</a:t>
            </a:r>
          </a:p>
          <a:p>
            <a:r>
              <a:rPr lang="en-US" sz="2800" dirty="0"/>
              <a:t>Lord manifests out of His own will: </a:t>
            </a:r>
            <a:r>
              <a:rPr lang="en-US" sz="2800" dirty="0" err="1"/>
              <a:t>Pariksit</a:t>
            </a:r>
            <a:r>
              <a:rPr lang="en-US" sz="2800" dirty="0"/>
              <a:t> / </a:t>
            </a:r>
            <a:r>
              <a:rPr lang="en-US" sz="2800" dirty="0" err="1"/>
              <a:t>Dhruva</a:t>
            </a:r>
            <a:endParaRPr lang="en-US" sz="2800" dirty="0"/>
          </a:p>
          <a:p>
            <a:endParaRPr lang="en-US" sz="2800" dirty="0"/>
          </a:p>
          <a:p>
            <a:r>
              <a:rPr lang="en-US" sz="2800" dirty="0"/>
              <a:t>devotee: </a:t>
            </a:r>
            <a:endParaRPr lang="en-US" sz="2800" dirty="0" smtClean="0"/>
          </a:p>
          <a:p>
            <a:r>
              <a:rPr lang="en-US" sz="2800" dirty="0" smtClean="0"/>
              <a:t>materially </a:t>
            </a:r>
            <a:r>
              <a:rPr lang="en-US" sz="2800" dirty="0"/>
              <a:t>pessimistic : reflection of water on sand - </a:t>
            </a:r>
            <a:r>
              <a:rPr lang="en-US" sz="2800" dirty="0" smtClean="0"/>
              <a:t>illusion</a:t>
            </a:r>
            <a:endParaRPr lang="en-US" sz="2800" dirty="0"/>
          </a:p>
          <a:p>
            <a:r>
              <a:rPr lang="en-US" sz="2800" dirty="0" smtClean="0"/>
              <a:t>spiritually </a:t>
            </a:r>
            <a:r>
              <a:rPr lang="en-US" sz="2800" dirty="0"/>
              <a:t>optimistic : may be far from the goal</a:t>
            </a:r>
          </a:p>
        </p:txBody>
      </p:sp>
    </p:spTree>
    <p:extLst>
      <p:ext uri="{BB962C8B-B14F-4D97-AF65-F5344CB8AC3E}">
        <p14:creationId xmlns:p14="http://schemas.microsoft.com/office/powerpoint/2010/main" val="4020976091"/>
      </p:ext>
    </p:extLst>
  </p:cSld>
  <p:clrMapOvr>
    <a:masterClrMapping/>
  </p:clrMapOvr>
  <p:transition spd="med" advTm="25000">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Title 5"/>
          <p:cNvSpPr>
            <a:spLocks noGrp="1"/>
          </p:cNvSpPr>
          <p:nvPr>
            <p:ph type="title"/>
          </p:nvPr>
        </p:nvSpPr>
        <p:spPr>
          <a:xfrm>
            <a:off x="0" y="0"/>
            <a:ext cx="9144000" cy="6858000"/>
          </a:xfrm>
        </p:spPr>
        <p:txBody>
          <a:bodyPr>
            <a:noAutofit/>
          </a:bodyPr>
          <a:lstStyle/>
          <a:p>
            <a:pPr algn="ctr"/>
            <a:r>
              <a:rPr lang="vi-VN" sz="1800" b="1" dirty="0" smtClean="0">
                <a:solidFill>
                  <a:schemeClr val="tx1"/>
                </a:solidFill>
                <a:latin typeface="Consolas" pitchFamily="49" charset="0"/>
                <a:cs typeface="Consolas" pitchFamily="49" charset="0"/>
              </a:rPr>
              <a:t>1.11.</a:t>
            </a:r>
            <a:r>
              <a:rPr lang="en-US" sz="1800" b="1" dirty="0" smtClean="0">
                <a:solidFill>
                  <a:schemeClr val="tx1"/>
                </a:solidFill>
                <a:latin typeface="Consolas" pitchFamily="49" charset="0"/>
                <a:cs typeface="Consolas" pitchFamily="49" charset="0"/>
              </a:rPr>
              <a:t>7</a:t>
            </a:r>
            <a:br>
              <a:rPr lang="en-US" sz="1800" b="1" dirty="0" smtClean="0">
                <a:solidFill>
                  <a:schemeClr val="tx1"/>
                </a:solidFill>
                <a:latin typeface="Consolas" pitchFamily="49" charset="0"/>
                <a:cs typeface="Consolas" pitchFamily="49" charset="0"/>
              </a:rPr>
            </a:br>
            <a:r>
              <a:rPr lang="vi-VN" sz="2800" b="1" dirty="0">
                <a:solidFill>
                  <a:schemeClr val="tx1"/>
                </a:solidFill>
                <a:latin typeface="Consolas" pitchFamily="49" charset="0"/>
                <a:cs typeface="Consolas" pitchFamily="49" charset="0"/>
              </a:rPr>
              <a:t>bhavāya nas tvaḿ bhava viśva-bhāvana</a:t>
            </a:r>
            <a:br>
              <a:rPr lang="vi-VN" sz="2800" b="1" dirty="0">
                <a:solidFill>
                  <a:schemeClr val="tx1"/>
                </a:solidFill>
                <a:latin typeface="Consolas" pitchFamily="49" charset="0"/>
                <a:cs typeface="Consolas" pitchFamily="49" charset="0"/>
              </a:rPr>
            </a:br>
            <a:r>
              <a:rPr lang="vi-VN" sz="2800" b="1" dirty="0">
                <a:solidFill>
                  <a:schemeClr val="tx1"/>
                </a:solidFill>
                <a:latin typeface="Consolas" pitchFamily="49" charset="0"/>
                <a:cs typeface="Consolas" pitchFamily="49" charset="0"/>
              </a:rPr>
              <a:t>tvam eva mātātha suhṛt-patiḥ pitā</a:t>
            </a:r>
            <a:br>
              <a:rPr lang="vi-VN" sz="2800" b="1" dirty="0">
                <a:solidFill>
                  <a:schemeClr val="tx1"/>
                </a:solidFill>
                <a:latin typeface="Consolas" pitchFamily="49" charset="0"/>
                <a:cs typeface="Consolas" pitchFamily="49" charset="0"/>
              </a:rPr>
            </a:br>
            <a:r>
              <a:rPr lang="vi-VN" sz="2800" b="1" dirty="0">
                <a:solidFill>
                  <a:schemeClr val="tx1"/>
                </a:solidFill>
                <a:latin typeface="Consolas" pitchFamily="49" charset="0"/>
                <a:cs typeface="Consolas" pitchFamily="49" charset="0"/>
              </a:rPr>
              <a:t>tvaḿ sad-gurur naḥ paramaḿ ca daivataḿ</a:t>
            </a:r>
            <a:br>
              <a:rPr lang="vi-VN" sz="2800" b="1" dirty="0">
                <a:solidFill>
                  <a:schemeClr val="tx1"/>
                </a:solidFill>
                <a:latin typeface="Consolas" pitchFamily="49" charset="0"/>
                <a:cs typeface="Consolas" pitchFamily="49" charset="0"/>
              </a:rPr>
            </a:br>
            <a:r>
              <a:rPr lang="vi-VN" sz="2800" b="1" dirty="0">
                <a:solidFill>
                  <a:schemeClr val="tx1"/>
                </a:solidFill>
                <a:latin typeface="Consolas" pitchFamily="49" charset="0"/>
                <a:cs typeface="Consolas" pitchFamily="49" charset="0"/>
              </a:rPr>
              <a:t>yasyānuvṛttyā kṛtino babhūvima</a:t>
            </a:r>
            <a:br>
              <a:rPr lang="vi-VN" sz="2800" b="1" dirty="0">
                <a:solidFill>
                  <a:schemeClr val="tx1"/>
                </a:solidFill>
                <a:latin typeface="Consolas" pitchFamily="49" charset="0"/>
                <a:cs typeface="Consolas" pitchFamily="49" charset="0"/>
              </a:rPr>
            </a:br>
            <a:r>
              <a:rPr lang="vi-VN" sz="2800" b="1" dirty="0">
                <a:solidFill>
                  <a:schemeClr val="tx1"/>
                </a:solidFill>
                <a:latin typeface="Consolas" pitchFamily="49" charset="0"/>
                <a:cs typeface="Consolas" pitchFamily="49" charset="0"/>
              </a:rPr>
              <a:t/>
            </a:r>
            <a:br>
              <a:rPr lang="vi-VN" sz="2800" b="1" dirty="0">
                <a:solidFill>
                  <a:schemeClr val="tx1"/>
                </a:solidFill>
                <a:latin typeface="Consolas" pitchFamily="49" charset="0"/>
                <a:cs typeface="Consolas" pitchFamily="49" charset="0"/>
              </a:rPr>
            </a:br>
            <a:r>
              <a:rPr lang="vi-VN" sz="2800" b="1" dirty="0">
                <a:solidFill>
                  <a:schemeClr val="tx1"/>
                </a:solidFill>
                <a:latin typeface="Consolas" pitchFamily="49" charset="0"/>
                <a:cs typeface="Consolas" pitchFamily="49" charset="0"/>
              </a:rPr>
              <a:t>O creator of the universe, You are our mother, well-wisher, Lord, father, spiritual master and worshipable Deity. </a:t>
            </a:r>
            <a:r>
              <a:rPr lang="vi-VN" sz="2800" b="1" dirty="0">
                <a:solidFill>
                  <a:srgbClr val="FFFF00"/>
                </a:solidFill>
                <a:latin typeface="Consolas" pitchFamily="49" charset="0"/>
                <a:cs typeface="Consolas" pitchFamily="49" charset="0"/>
              </a:rPr>
              <a:t>By following in Your footsteps we have become successful in every respect</a:t>
            </a:r>
            <a:r>
              <a:rPr lang="vi-VN" sz="2800" b="1" dirty="0">
                <a:solidFill>
                  <a:schemeClr val="tx1"/>
                </a:solidFill>
                <a:latin typeface="Consolas" pitchFamily="49" charset="0"/>
                <a:cs typeface="Consolas" pitchFamily="49" charset="0"/>
              </a:rPr>
              <a:t>. We pray, therefore, that You continue to bless us with Your mercy.</a:t>
            </a:r>
            <a:r>
              <a:rPr lang="vi-VN" sz="1800" b="1" dirty="0">
                <a:solidFill>
                  <a:schemeClr val="tx1"/>
                </a:solidFill>
                <a:latin typeface="Consolas" pitchFamily="49" charset="0"/>
                <a:cs typeface="Consolas" pitchFamily="49" charset="0"/>
              </a:rPr>
              <a:t/>
            </a:r>
            <a:br>
              <a:rPr lang="vi-VN" sz="1800" b="1" dirty="0">
                <a:solidFill>
                  <a:schemeClr val="tx1"/>
                </a:solidFill>
                <a:latin typeface="Consolas" pitchFamily="49" charset="0"/>
                <a:cs typeface="Consolas" pitchFamily="49" charset="0"/>
              </a:rPr>
            </a:br>
            <a:r>
              <a:rPr lang="vi-VN" sz="1800" b="1" dirty="0">
                <a:solidFill>
                  <a:schemeClr val="tx1"/>
                </a:solidFill>
                <a:latin typeface="Consolas" pitchFamily="49" charset="0"/>
                <a:cs typeface="Consolas" pitchFamily="49" charset="0"/>
              </a:rPr>
              <a:t/>
            </a:r>
            <a:br>
              <a:rPr lang="vi-VN" sz="1800" b="1" dirty="0">
                <a:solidFill>
                  <a:schemeClr val="tx1"/>
                </a:solidFill>
                <a:latin typeface="Consolas" pitchFamily="49" charset="0"/>
                <a:cs typeface="Consolas" pitchFamily="49" charset="0"/>
              </a:rPr>
            </a:br>
            <a:r>
              <a:rPr lang="en-US" sz="1800" b="1" dirty="0" smtClean="0">
                <a:solidFill>
                  <a:schemeClr val="tx1"/>
                </a:solidFill>
                <a:latin typeface="Consolas" pitchFamily="49" charset="0"/>
                <a:cs typeface="Consolas" pitchFamily="49" charset="0"/>
              </a:rPr>
              <a:t/>
            </a:r>
            <a:br>
              <a:rPr lang="en-US" sz="1800" b="1" dirty="0" smtClean="0">
                <a:solidFill>
                  <a:schemeClr val="tx1"/>
                </a:solidFill>
                <a:latin typeface="Consolas" pitchFamily="49" charset="0"/>
                <a:cs typeface="Consolas" pitchFamily="49" charset="0"/>
              </a:rPr>
            </a:br>
            <a:r>
              <a:rPr lang="vi-VN" sz="1800" b="1" dirty="0">
                <a:solidFill>
                  <a:schemeClr val="tx1"/>
                </a:solidFill>
                <a:latin typeface="Consolas" pitchFamily="49" charset="0"/>
                <a:cs typeface="Consolas" pitchFamily="49" charset="0"/>
              </a:rPr>
              <a:t/>
            </a:r>
            <a:br>
              <a:rPr lang="vi-VN" sz="1800" b="1" dirty="0">
                <a:solidFill>
                  <a:schemeClr val="tx1"/>
                </a:solidFill>
                <a:latin typeface="Consolas" pitchFamily="49" charset="0"/>
                <a:cs typeface="Consolas" pitchFamily="49" charset="0"/>
              </a:rPr>
            </a:br>
            <a:endParaRPr lang="vi-VN" sz="2800" b="1" dirty="0">
              <a:solidFill>
                <a:schemeClr val="tx1"/>
              </a:solidFill>
              <a:latin typeface="Consolas" pitchFamily="49" charset="0"/>
              <a:cs typeface="Consolas" pitchFamily="49" charset="0"/>
            </a:endParaRPr>
          </a:p>
        </p:txBody>
      </p:sp>
    </p:spTree>
    <p:extLst>
      <p:ext uri="{BB962C8B-B14F-4D97-AF65-F5344CB8AC3E}">
        <p14:creationId xmlns:p14="http://schemas.microsoft.com/office/powerpoint/2010/main" val="3241401057"/>
      </p:ext>
    </p:extLst>
  </p:cSld>
  <p:clrMapOvr>
    <a:masterClrMapping/>
  </p:clrMapOvr>
  <p:transition spd="med" advTm="25000">
    <p:zo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Rectangle 2"/>
          <p:cNvSpPr/>
          <p:nvPr/>
        </p:nvSpPr>
        <p:spPr>
          <a:xfrm>
            <a:off x="0" y="21331"/>
            <a:ext cx="9067800" cy="523220"/>
          </a:xfrm>
          <a:prstGeom prst="rect">
            <a:avLst/>
          </a:prstGeom>
        </p:spPr>
        <p:txBody>
          <a:bodyPr wrap="square">
            <a:spAutoFit/>
          </a:bodyPr>
          <a:lstStyle/>
          <a:p>
            <a:endParaRPr lang="en-US" sz="2800" dirty="0"/>
          </a:p>
        </p:txBody>
      </p:sp>
      <p:sp>
        <p:nvSpPr>
          <p:cNvPr id="2" name="Rectangle 1"/>
          <p:cNvSpPr/>
          <p:nvPr/>
        </p:nvSpPr>
        <p:spPr>
          <a:xfrm>
            <a:off x="-837" y="-2512"/>
            <a:ext cx="9067800" cy="6986528"/>
          </a:xfrm>
          <a:prstGeom prst="rect">
            <a:avLst/>
          </a:prstGeom>
        </p:spPr>
        <p:txBody>
          <a:bodyPr wrap="square">
            <a:spAutoFit/>
          </a:bodyPr>
          <a:lstStyle/>
          <a:p>
            <a:r>
              <a:rPr lang="en-US" sz="2800" dirty="0"/>
              <a:t>The all-good Personality of Godhead, being the creator of the universe, also plans for the good of all good living beings. The good living beings are advised by the Lord to follow His good advice, and by doing so they become successful in all spheres of life. There is no need to worship any deity but the Lord. The Lord is all-powerful, and if He is satisfied by our obedience unto His lotus feet, He is competent to bestow upon us all kinds of blessings for the successful execution of both our material and spiritual lives. For attaining spiritual existence, the human form is a chance for all to understand our eternal relation with God. Our relation with Him is eternal; it can neither be broken nor vanquished. It may be forgotten for the time being, but it can be revived also by the grace of the Lord, if we follow His injunctions, which are revealed in the scriptures of all times and all places.</a:t>
            </a:r>
          </a:p>
        </p:txBody>
      </p:sp>
    </p:spTree>
    <p:extLst>
      <p:ext uri="{BB962C8B-B14F-4D97-AF65-F5344CB8AC3E}">
        <p14:creationId xmlns:p14="http://schemas.microsoft.com/office/powerpoint/2010/main" val="476236973"/>
      </p:ext>
    </p:extLst>
  </p:cSld>
  <p:clrMapOvr>
    <a:masterClrMapping/>
  </p:clrMapOvr>
  <p:transition spd="med" advTm="25000">
    <p:zo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Title 5"/>
          <p:cNvSpPr>
            <a:spLocks noGrp="1"/>
          </p:cNvSpPr>
          <p:nvPr>
            <p:ph type="title"/>
          </p:nvPr>
        </p:nvSpPr>
        <p:spPr>
          <a:xfrm>
            <a:off x="0" y="0"/>
            <a:ext cx="9144000" cy="6858000"/>
          </a:xfrm>
        </p:spPr>
        <p:txBody>
          <a:bodyPr>
            <a:noAutofit/>
          </a:bodyPr>
          <a:lstStyle/>
          <a:p>
            <a:pPr algn="ctr"/>
            <a:r>
              <a:rPr lang="vi-VN" sz="2800" b="1" dirty="0">
                <a:solidFill>
                  <a:schemeClr val="tx1"/>
                </a:solidFill>
                <a:latin typeface="Consolas" pitchFamily="49" charset="0"/>
                <a:cs typeface="Consolas" pitchFamily="49" charset="0"/>
              </a:rPr>
              <a:t>1.1.8</a:t>
            </a:r>
            <a:br>
              <a:rPr lang="vi-VN" sz="2800" b="1" dirty="0">
                <a:solidFill>
                  <a:schemeClr val="tx1"/>
                </a:solidFill>
                <a:latin typeface="Consolas" pitchFamily="49" charset="0"/>
                <a:cs typeface="Consolas" pitchFamily="49" charset="0"/>
              </a:rPr>
            </a:br>
            <a:r>
              <a:rPr lang="vi-VN" sz="2800" b="1" dirty="0">
                <a:solidFill>
                  <a:schemeClr val="tx1"/>
                </a:solidFill>
                <a:latin typeface="Consolas" pitchFamily="49" charset="0"/>
                <a:cs typeface="Consolas" pitchFamily="49" charset="0"/>
              </a:rPr>
              <a:t/>
            </a:r>
            <a:br>
              <a:rPr lang="vi-VN" sz="2800" b="1" dirty="0">
                <a:solidFill>
                  <a:schemeClr val="tx1"/>
                </a:solidFill>
                <a:latin typeface="Consolas" pitchFamily="49" charset="0"/>
                <a:cs typeface="Consolas" pitchFamily="49" charset="0"/>
              </a:rPr>
            </a:br>
            <a:r>
              <a:rPr lang="vi-VN" sz="3600" b="1" dirty="0">
                <a:solidFill>
                  <a:schemeClr val="tx1"/>
                </a:solidFill>
                <a:latin typeface="Consolas" pitchFamily="49" charset="0"/>
                <a:cs typeface="Consolas" pitchFamily="49" charset="0"/>
              </a:rPr>
              <a:t>aho sanāthā bhavatā sma yad vayaḿ</a:t>
            </a:r>
            <a:br>
              <a:rPr lang="vi-VN" sz="3600" b="1" dirty="0">
                <a:solidFill>
                  <a:schemeClr val="tx1"/>
                </a:solidFill>
                <a:latin typeface="Consolas" pitchFamily="49" charset="0"/>
                <a:cs typeface="Consolas" pitchFamily="49" charset="0"/>
              </a:rPr>
            </a:br>
            <a:r>
              <a:rPr lang="vi-VN" sz="3600" b="1" dirty="0">
                <a:solidFill>
                  <a:schemeClr val="tx1"/>
                </a:solidFill>
                <a:latin typeface="Consolas" pitchFamily="49" charset="0"/>
                <a:cs typeface="Consolas" pitchFamily="49" charset="0"/>
              </a:rPr>
              <a:t>traiviṣṭapānām api dūra-darśanam</a:t>
            </a:r>
            <a:br>
              <a:rPr lang="vi-VN" sz="3600" b="1" dirty="0">
                <a:solidFill>
                  <a:schemeClr val="tx1"/>
                </a:solidFill>
                <a:latin typeface="Consolas" pitchFamily="49" charset="0"/>
                <a:cs typeface="Consolas" pitchFamily="49" charset="0"/>
              </a:rPr>
            </a:br>
            <a:r>
              <a:rPr lang="vi-VN" sz="3600" b="1" dirty="0">
                <a:solidFill>
                  <a:schemeClr val="tx1"/>
                </a:solidFill>
                <a:latin typeface="Consolas" pitchFamily="49" charset="0"/>
                <a:cs typeface="Consolas" pitchFamily="49" charset="0"/>
              </a:rPr>
              <a:t>prema-smita-snigdha-nirīkṣaṇānanaḿ</a:t>
            </a:r>
            <a:br>
              <a:rPr lang="vi-VN" sz="3600" b="1" dirty="0">
                <a:solidFill>
                  <a:schemeClr val="tx1"/>
                </a:solidFill>
                <a:latin typeface="Consolas" pitchFamily="49" charset="0"/>
                <a:cs typeface="Consolas" pitchFamily="49" charset="0"/>
              </a:rPr>
            </a:br>
            <a:r>
              <a:rPr lang="vi-VN" sz="3600" b="1" dirty="0">
                <a:solidFill>
                  <a:schemeClr val="tx1"/>
                </a:solidFill>
                <a:latin typeface="Consolas" pitchFamily="49" charset="0"/>
                <a:cs typeface="Consolas" pitchFamily="49" charset="0"/>
              </a:rPr>
              <a:t>paśyema rūpaḿ tava sarva-saubhagam</a:t>
            </a:r>
            <a:r>
              <a:rPr lang="vi-VN" sz="2800" b="1" dirty="0">
                <a:solidFill>
                  <a:schemeClr val="tx1"/>
                </a:solidFill>
                <a:latin typeface="Consolas" pitchFamily="49" charset="0"/>
                <a:cs typeface="Consolas" pitchFamily="49" charset="0"/>
              </a:rPr>
              <a:t/>
            </a:r>
            <a:br>
              <a:rPr lang="vi-VN" sz="2800" b="1" dirty="0">
                <a:solidFill>
                  <a:schemeClr val="tx1"/>
                </a:solidFill>
                <a:latin typeface="Consolas" pitchFamily="49" charset="0"/>
                <a:cs typeface="Consolas" pitchFamily="49" charset="0"/>
              </a:rPr>
            </a:br>
            <a:r>
              <a:rPr lang="vi-VN" sz="2800" b="1" dirty="0">
                <a:solidFill>
                  <a:schemeClr val="tx1"/>
                </a:solidFill>
                <a:latin typeface="Consolas" pitchFamily="49" charset="0"/>
                <a:cs typeface="Consolas" pitchFamily="49" charset="0"/>
              </a:rPr>
              <a:t/>
            </a:r>
            <a:br>
              <a:rPr lang="vi-VN" sz="2800" b="1" dirty="0">
                <a:solidFill>
                  <a:schemeClr val="tx1"/>
                </a:solidFill>
                <a:latin typeface="Consolas" pitchFamily="49" charset="0"/>
                <a:cs typeface="Consolas" pitchFamily="49" charset="0"/>
              </a:rPr>
            </a:br>
            <a:r>
              <a:rPr lang="vi-VN" sz="2800" b="1" dirty="0">
                <a:solidFill>
                  <a:schemeClr val="tx1"/>
                </a:solidFill>
                <a:latin typeface="Consolas" pitchFamily="49" charset="0"/>
                <a:cs typeface="Consolas" pitchFamily="49" charset="0"/>
              </a:rPr>
              <a:t>Oh, it is our good luck that we have come again today under Your protection by Your presence, for Your Lordship rarely visits even the denizens of heaven. Now it is possible for us to look into Your smiling face, which is full of affectionate glances. We can now see Your transcendental form, full of all auspiciousness.</a:t>
            </a:r>
            <a:br>
              <a:rPr lang="vi-VN" sz="2800" b="1" dirty="0">
                <a:solidFill>
                  <a:schemeClr val="tx1"/>
                </a:solidFill>
                <a:latin typeface="Consolas" pitchFamily="49" charset="0"/>
                <a:cs typeface="Consolas" pitchFamily="49" charset="0"/>
              </a:rPr>
            </a:br>
            <a:endParaRPr lang="vi-VN" sz="2800" b="1" dirty="0">
              <a:solidFill>
                <a:schemeClr val="tx1"/>
              </a:solidFill>
              <a:latin typeface="Consolas" pitchFamily="49" charset="0"/>
              <a:cs typeface="Consolas" pitchFamily="49" charset="0"/>
            </a:endParaRPr>
          </a:p>
        </p:txBody>
      </p:sp>
    </p:spTree>
    <p:extLst>
      <p:ext uri="{BB962C8B-B14F-4D97-AF65-F5344CB8AC3E}">
        <p14:creationId xmlns:p14="http://schemas.microsoft.com/office/powerpoint/2010/main" val="2138897826"/>
      </p:ext>
    </p:extLst>
  </p:cSld>
  <p:clrMapOvr>
    <a:masterClrMapping/>
  </p:clrMapOvr>
  <p:transition spd="med" advTm="25000">
    <p:zo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ectangle 1"/>
          <p:cNvSpPr/>
          <p:nvPr/>
        </p:nvSpPr>
        <p:spPr>
          <a:xfrm>
            <a:off x="0" y="0"/>
            <a:ext cx="9144000" cy="3416320"/>
          </a:xfrm>
          <a:prstGeom prst="rect">
            <a:avLst/>
          </a:prstGeom>
        </p:spPr>
        <p:txBody>
          <a:bodyPr wrap="square">
            <a:spAutoFit/>
          </a:bodyPr>
          <a:lstStyle/>
          <a:p>
            <a:r>
              <a:rPr lang="en-US" dirty="0"/>
              <a:t>1.Lord is not impersonal</a:t>
            </a:r>
          </a:p>
          <a:p>
            <a:r>
              <a:rPr lang="en-US" dirty="0"/>
              <a:t>2.Personal form could be seen only by pure devotees. </a:t>
            </a:r>
          </a:p>
          <a:p>
            <a:r>
              <a:rPr lang="en-US" dirty="0"/>
              <a:t>3.How rare it is to see Lord </a:t>
            </a:r>
            <a:r>
              <a:rPr lang="en-US" dirty="0" err="1"/>
              <a:t>Krsna</a:t>
            </a:r>
            <a:r>
              <a:rPr lang="en-US" dirty="0"/>
              <a:t> face to face</a:t>
            </a:r>
          </a:p>
          <a:p>
            <a:endParaRPr lang="en-US" dirty="0"/>
          </a:p>
          <a:p>
            <a:r>
              <a:rPr lang="en-US" dirty="0"/>
              <a:t>4. How fortunate are the residents of </a:t>
            </a:r>
            <a:r>
              <a:rPr lang="en-US" dirty="0" err="1"/>
              <a:t>Dwaraka</a:t>
            </a:r>
            <a:endParaRPr lang="en-US" dirty="0"/>
          </a:p>
          <a:p>
            <a:endParaRPr lang="en-US" dirty="0"/>
          </a:p>
          <a:p>
            <a:r>
              <a:rPr lang="en-US" dirty="0"/>
              <a:t>ladies of </a:t>
            </a:r>
            <a:r>
              <a:rPr lang="en-US" dirty="0" err="1"/>
              <a:t>Hastinapur</a:t>
            </a:r>
            <a:r>
              <a:rPr lang="en-US" dirty="0"/>
              <a:t> praising inhabitants of </a:t>
            </a:r>
            <a:r>
              <a:rPr lang="en-US" dirty="0" err="1"/>
              <a:t>Dwaraka</a:t>
            </a:r>
            <a:endParaRPr lang="en-US" dirty="0"/>
          </a:p>
          <a:p>
            <a:endParaRPr lang="en-US" dirty="0"/>
          </a:p>
          <a:p>
            <a:r>
              <a:rPr lang="en-US" dirty="0"/>
              <a:t>SB 1.10.27: Undoubtedly it is wonderful that </a:t>
            </a:r>
            <a:r>
              <a:rPr lang="en-US" dirty="0" err="1"/>
              <a:t>Dvaraka</a:t>
            </a:r>
            <a:r>
              <a:rPr lang="en-US" dirty="0"/>
              <a:t> has defeated the glories of the heavenly planets and has enhanced the celebrity of the earth. The inhabitants of </a:t>
            </a:r>
            <a:r>
              <a:rPr lang="en-US" dirty="0" err="1"/>
              <a:t>Dvaraka</a:t>
            </a:r>
            <a:r>
              <a:rPr lang="en-US" dirty="0"/>
              <a:t> are always seeing the soul of all living beings </a:t>
            </a:r>
            <a:r>
              <a:rPr lang="en-US" dirty="0" err="1"/>
              <a:t>Krsna</a:t>
            </a:r>
            <a:r>
              <a:rPr lang="en-US" dirty="0"/>
              <a:t> in His loving feature. He glances at them and favors them with sweet smiles.</a:t>
            </a:r>
          </a:p>
        </p:txBody>
      </p:sp>
      <p:sp>
        <p:nvSpPr>
          <p:cNvPr id="5" name="Rectangle 4"/>
          <p:cNvSpPr/>
          <p:nvPr/>
        </p:nvSpPr>
        <p:spPr>
          <a:xfrm>
            <a:off x="41031" y="3657600"/>
            <a:ext cx="9061938" cy="2585323"/>
          </a:xfrm>
          <a:prstGeom prst="rect">
            <a:avLst/>
          </a:prstGeom>
        </p:spPr>
        <p:txBody>
          <a:bodyPr wrap="square">
            <a:spAutoFit/>
          </a:bodyPr>
          <a:lstStyle/>
          <a:p>
            <a:r>
              <a:rPr lang="en-US" dirty="0" err="1"/>
              <a:t>Krsna's</a:t>
            </a:r>
            <a:r>
              <a:rPr lang="en-US" dirty="0"/>
              <a:t> smile is not ordinary</a:t>
            </a:r>
            <a:r>
              <a:rPr lang="en-US" dirty="0" smtClean="0"/>
              <a:t>:  cupid </a:t>
            </a:r>
            <a:r>
              <a:rPr lang="en-US" dirty="0"/>
              <a:t>story</a:t>
            </a:r>
          </a:p>
          <a:p>
            <a:endParaRPr lang="en-US" dirty="0"/>
          </a:p>
          <a:p>
            <a:r>
              <a:rPr lang="en-US" dirty="0" err="1" smtClean="0"/>
              <a:t>yad</a:t>
            </a:r>
            <a:r>
              <a:rPr lang="en-US" dirty="0" smtClean="0"/>
              <a:t> </a:t>
            </a:r>
            <a:r>
              <a:rPr lang="en-US" dirty="0" err="1"/>
              <a:t>yad</a:t>
            </a:r>
            <a:r>
              <a:rPr lang="en-US" dirty="0"/>
              <a:t> </a:t>
            </a:r>
            <a:r>
              <a:rPr lang="en-US" dirty="0" err="1"/>
              <a:t>vibhutimat</a:t>
            </a:r>
            <a:r>
              <a:rPr lang="en-US" dirty="0"/>
              <a:t> </a:t>
            </a:r>
            <a:r>
              <a:rPr lang="en-US" dirty="0" err="1"/>
              <a:t>sattvam</a:t>
            </a:r>
            <a:r>
              <a:rPr lang="en-US" dirty="0"/>
              <a:t>´</a:t>
            </a:r>
          </a:p>
          <a:p>
            <a:r>
              <a:rPr lang="en-US" dirty="0" err="1"/>
              <a:t>srimad</a:t>
            </a:r>
            <a:r>
              <a:rPr lang="en-US" dirty="0"/>
              <a:t> </a:t>
            </a:r>
            <a:r>
              <a:rPr lang="en-US" dirty="0" err="1"/>
              <a:t>urjitam</a:t>
            </a:r>
            <a:r>
              <a:rPr lang="en-US" dirty="0"/>
              <a:t> </a:t>
            </a:r>
            <a:r>
              <a:rPr lang="en-US" dirty="0" err="1"/>
              <a:t>eva</a:t>
            </a:r>
            <a:r>
              <a:rPr lang="en-US" dirty="0"/>
              <a:t> </a:t>
            </a:r>
            <a:r>
              <a:rPr lang="en-US" dirty="0" err="1"/>
              <a:t>va</a:t>
            </a:r>
            <a:endParaRPr lang="en-US" dirty="0"/>
          </a:p>
          <a:p>
            <a:r>
              <a:rPr lang="en-US" dirty="0"/>
              <a:t>tat tad </a:t>
            </a:r>
            <a:r>
              <a:rPr lang="en-US" dirty="0" err="1"/>
              <a:t>evavagaccha</a:t>
            </a:r>
            <a:r>
              <a:rPr lang="en-US" dirty="0"/>
              <a:t> </a:t>
            </a:r>
            <a:r>
              <a:rPr lang="en-US" dirty="0" err="1"/>
              <a:t>tvam</a:t>
            </a:r>
            <a:r>
              <a:rPr lang="en-US" dirty="0"/>
              <a:t>´</a:t>
            </a:r>
          </a:p>
          <a:p>
            <a:r>
              <a:rPr lang="en-US" dirty="0"/>
              <a:t>mama </a:t>
            </a:r>
            <a:r>
              <a:rPr lang="en-US" dirty="0" err="1" smtClean="0"/>
              <a:t>tejo</a:t>
            </a:r>
            <a:r>
              <a:rPr lang="en-US" dirty="0" smtClean="0"/>
              <a:t>-'</a:t>
            </a:r>
            <a:r>
              <a:rPr lang="en-US" dirty="0" err="1" smtClean="0"/>
              <a:t>m´sa-sambhavam</a:t>
            </a:r>
            <a:r>
              <a:rPr lang="en-US" dirty="0" smtClean="0"/>
              <a:t> (</a:t>
            </a:r>
            <a:r>
              <a:rPr lang="en-US" dirty="0"/>
              <a:t>BG </a:t>
            </a:r>
            <a:r>
              <a:rPr lang="en-US" dirty="0" smtClean="0"/>
              <a:t>10.41)</a:t>
            </a:r>
          </a:p>
          <a:p>
            <a:endParaRPr lang="en-US" dirty="0"/>
          </a:p>
          <a:p>
            <a:r>
              <a:rPr lang="en-US" dirty="0" smtClean="0"/>
              <a:t>Know </a:t>
            </a:r>
            <a:r>
              <a:rPr lang="en-US" dirty="0"/>
              <a:t>that all opulent, beautiful and glorious creations spring from but a spark of My splendor</a:t>
            </a:r>
            <a:r>
              <a:rPr lang="en-US" dirty="0" smtClean="0"/>
              <a:t>.</a:t>
            </a:r>
            <a:endParaRPr lang="en-US" dirty="0"/>
          </a:p>
        </p:txBody>
      </p:sp>
    </p:spTree>
    <p:extLst>
      <p:ext uri="{BB962C8B-B14F-4D97-AF65-F5344CB8AC3E}">
        <p14:creationId xmlns:p14="http://schemas.microsoft.com/office/powerpoint/2010/main" val="2203047377"/>
      </p:ext>
    </p:extLst>
  </p:cSld>
  <p:clrMapOvr>
    <a:masterClrMapping/>
  </p:clrMapOvr>
  <p:transition spd="med" advTm="25000">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Rectangle 2"/>
          <p:cNvSpPr/>
          <p:nvPr/>
        </p:nvSpPr>
        <p:spPr>
          <a:xfrm>
            <a:off x="0" y="0"/>
            <a:ext cx="9144000" cy="2585323"/>
          </a:xfrm>
          <a:prstGeom prst="rect">
            <a:avLst/>
          </a:prstGeom>
        </p:spPr>
        <p:txBody>
          <a:bodyPr wrap="square">
            <a:spAutoFit/>
          </a:bodyPr>
          <a:lstStyle/>
          <a:p>
            <a:r>
              <a:rPr lang="en-US" dirty="0"/>
              <a:t>Just by hearing </a:t>
            </a:r>
            <a:r>
              <a:rPr lang="en-US" dirty="0" err="1"/>
              <a:t>Krsna's</a:t>
            </a:r>
            <a:r>
              <a:rPr lang="en-US" dirty="0"/>
              <a:t> flute</a:t>
            </a:r>
          </a:p>
          <a:p>
            <a:endParaRPr lang="en-US" dirty="0"/>
          </a:p>
          <a:p>
            <a:r>
              <a:rPr lang="en-US" dirty="0" err="1"/>
              <a:t>Gopis</a:t>
            </a:r>
            <a:r>
              <a:rPr lang="en-US" dirty="0"/>
              <a:t> forced to go to forest</a:t>
            </a:r>
          </a:p>
          <a:p>
            <a:r>
              <a:rPr lang="en-US" dirty="0"/>
              <a:t>Yamuna stopped flowing</a:t>
            </a:r>
          </a:p>
          <a:p>
            <a:r>
              <a:rPr lang="en-US" dirty="0"/>
              <a:t>Brahma got Brahma </a:t>
            </a:r>
            <a:r>
              <a:rPr lang="en-US" dirty="0" err="1"/>
              <a:t>Gayatri</a:t>
            </a:r>
            <a:r>
              <a:rPr lang="en-US" dirty="0"/>
              <a:t> </a:t>
            </a:r>
            <a:r>
              <a:rPr lang="en-US" dirty="0" err="1"/>
              <a:t>Manthra</a:t>
            </a:r>
            <a:r>
              <a:rPr lang="en-US" dirty="0"/>
              <a:t> </a:t>
            </a:r>
          </a:p>
          <a:p>
            <a:r>
              <a:rPr lang="en-US" dirty="0"/>
              <a:t>Birds stopped flying</a:t>
            </a:r>
          </a:p>
          <a:p>
            <a:endParaRPr lang="en-US" dirty="0"/>
          </a:p>
          <a:p>
            <a:r>
              <a:rPr lang="en-US" dirty="0" err="1"/>
              <a:t>Galnce</a:t>
            </a:r>
            <a:r>
              <a:rPr lang="en-US" dirty="0"/>
              <a:t> is not </a:t>
            </a:r>
            <a:r>
              <a:rPr lang="en-US" dirty="0" smtClean="0"/>
              <a:t>ordinary: </a:t>
            </a:r>
          </a:p>
          <a:p>
            <a:r>
              <a:rPr lang="en-US" dirty="0" err="1" smtClean="0"/>
              <a:t>Krsna</a:t>
            </a:r>
            <a:r>
              <a:rPr lang="en-US" dirty="0" smtClean="0"/>
              <a:t> </a:t>
            </a:r>
            <a:r>
              <a:rPr lang="en-US" dirty="0"/>
              <a:t>impregnates the whole universe by His glance.</a:t>
            </a:r>
          </a:p>
        </p:txBody>
      </p:sp>
      <p:sp>
        <p:nvSpPr>
          <p:cNvPr id="4" name="Rectangle 3"/>
          <p:cNvSpPr/>
          <p:nvPr/>
        </p:nvSpPr>
        <p:spPr>
          <a:xfrm>
            <a:off x="-29308" y="3124200"/>
            <a:ext cx="9144000" cy="3416320"/>
          </a:xfrm>
          <a:prstGeom prst="rect">
            <a:avLst/>
          </a:prstGeom>
        </p:spPr>
        <p:txBody>
          <a:bodyPr wrap="square">
            <a:spAutoFit/>
          </a:bodyPr>
          <a:lstStyle/>
          <a:p>
            <a:r>
              <a:rPr lang="en-US" dirty="0"/>
              <a:t>last line: </a:t>
            </a:r>
          </a:p>
          <a:p>
            <a:r>
              <a:rPr lang="en-US" dirty="0"/>
              <a:t>This is the original state of the living entities and can be attained by reviving our natural and constitutional state of life, which is discovered by devotional service only.</a:t>
            </a:r>
          </a:p>
          <a:p>
            <a:endParaRPr lang="en-US" dirty="0"/>
          </a:p>
          <a:p>
            <a:r>
              <a:rPr lang="en-US" dirty="0"/>
              <a:t>hearing: Ladies of </a:t>
            </a:r>
            <a:r>
              <a:rPr lang="en-US" dirty="0" err="1"/>
              <a:t>Hastinapur</a:t>
            </a:r>
            <a:r>
              <a:rPr lang="en-US" dirty="0"/>
              <a:t> - not seen </a:t>
            </a:r>
            <a:r>
              <a:rPr lang="en-US" dirty="0" err="1"/>
              <a:t>Krsna</a:t>
            </a:r>
            <a:r>
              <a:rPr lang="en-US" dirty="0"/>
              <a:t> before</a:t>
            </a:r>
          </a:p>
          <a:p>
            <a:r>
              <a:rPr lang="en-US" dirty="0"/>
              <a:t>quality of hearing - </a:t>
            </a:r>
          </a:p>
          <a:p>
            <a:r>
              <a:rPr lang="en-US" dirty="0"/>
              <a:t>most mercifully present in chanting - we are not attentive - </a:t>
            </a:r>
            <a:r>
              <a:rPr lang="en-US" dirty="0" err="1"/>
              <a:t>Krsna</a:t>
            </a:r>
            <a:r>
              <a:rPr lang="en-US" dirty="0"/>
              <a:t> is coming - we are out to lunch.</a:t>
            </a:r>
          </a:p>
          <a:p>
            <a:endParaRPr lang="en-US" dirty="0"/>
          </a:p>
          <a:p>
            <a:r>
              <a:rPr lang="en-US" dirty="0"/>
              <a:t>Text 5 purport last line:</a:t>
            </a:r>
          </a:p>
          <a:p>
            <a:r>
              <a:rPr lang="en-US" dirty="0"/>
              <a:t>Those who are engaged in the devotional service of the Lord can rise to the position of unalloyed devotional service by His transcendental attraction. </a:t>
            </a:r>
          </a:p>
        </p:txBody>
      </p:sp>
    </p:spTree>
    <p:extLst>
      <p:ext uri="{BB962C8B-B14F-4D97-AF65-F5344CB8AC3E}">
        <p14:creationId xmlns:p14="http://schemas.microsoft.com/office/powerpoint/2010/main" val="1561700596"/>
      </p:ext>
    </p:extLst>
  </p:cSld>
  <p:clrMapOvr>
    <a:masterClrMapping/>
  </p:clrMapOvr>
  <p:transition spd="med" advTm="25000">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4">
                                            <p:txEl>
                                              <p:pRg st="0" end="0"/>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
                                            <p:txEl>
                                              <p:pRg st="3" end="3"/>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4">
                                            <p:txEl>
                                              <p:pRg st="4" end="4"/>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4">
                                            <p:txEl>
                                              <p:pRg st="7" end="7"/>
                                            </p:txEl>
                                          </p:spTgt>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Title 5"/>
          <p:cNvSpPr>
            <a:spLocks noGrp="1"/>
          </p:cNvSpPr>
          <p:nvPr>
            <p:ph type="title"/>
          </p:nvPr>
        </p:nvSpPr>
        <p:spPr>
          <a:xfrm>
            <a:off x="0" y="0"/>
            <a:ext cx="9144000" cy="6858000"/>
          </a:xfrm>
        </p:spPr>
        <p:txBody>
          <a:bodyPr>
            <a:noAutofit/>
          </a:bodyPr>
          <a:lstStyle/>
          <a:p>
            <a:pPr algn="ctr"/>
            <a:r>
              <a:rPr lang="vi-VN" sz="2800" b="1" dirty="0">
                <a:solidFill>
                  <a:schemeClr val="tx1"/>
                </a:solidFill>
                <a:latin typeface="Consolas" pitchFamily="49" charset="0"/>
                <a:cs typeface="Consolas" pitchFamily="49" charset="0"/>
              </a:rPr>
              <a:t>1.11.9</a:t>
            </a:r>
            <a:br>
              <a:rPr lang="vi-VN" sz="2800" b="1" dirty="0">
                <a:solidFill>
                  <a:schemeClr val="tx1"/>
                </a:solidFill>
                <a:latin typeface="Consolas" pitchFamily="49" charset="0"/>
                <a:cs typeface="Consolas" pitchFamily="49" charset="0"/>
              </a:rPr>
            </a:br>
            <a:r>
              <a:rPr lang="vi-VN" sz="3600" b="1" dirty="0">
                <a:solidFill>
                  <a:schemeClr val="tx1"/>
                </a:solidFill>
                <a:latin typeface="Consolas" pitchFamily="49" charset="0"/>
                <a:cs typeface="Consolas" pitchFamily="49" charset="0"/>
              </a:rPr>
              <a:t>yarhy ambujākṣāpasasāra bho bhavān</a:t>
            </a:r>
            <a:br>
              <a:rPr lang="vi-VN" sz="3600" b="1" dirty="0">
                <a:solidFill>
                  <a:schemeClr val="tx1"/>
                </a:solidFill>
                <a:latin typeface="Consolas" pitchFamily="49" charset="0"/>
                <a:cs typeface="Consolas" pitchFamily="49" charset="0"/>
              </a:rPr>
            </a:br>
            <a:r>
              <a:rPr lang="vi-VN" sz="3600" b="1" dirty="0">
                <a:solidFill>
                  <a:schemeClr val="tx1"/>
                </a:solidFill>
                <a:latin typeface="Consolas" pitchFamily="49" charset="0"/>
                <a:cs typeface="Consolas" pitchFamily="49" charset="0"/>
              </a:rPr>
              <a:t>kurūn madhūn vātha suhṛd-didṛkṣayā</a:t>
            </a:r>
            <a:br>
              <a:rPr lang="vi-VN" sz="3600" b="1" dirty="0">
                <a:solidFill>
                  <a:schemeClr val="tx1"/>
                </a:solidFill>
                <a:latin typeface="Consolas" pitchFamily="49" charset="0"/>
                <a:cs typeface="Consolas" pitchFamily="49" charset="0"/>
              </a:rPr>
            </a:br>
            <a:r>
              <a:rPr lang="vi-VN" sz="3600" b="1" dirty="0">
                <a:solidFill>
                  <a:schemeClr val="tx1"/>
                </a:solidFill>
                <a:latin typeface="Consolas" pitchFamily="49" charset="0"/>
                <a:cs typeface="Consolas" pitchFamily="49" charset="0"/>
              </a:rPr>
              <a:t>tatrābda-koṭi-pratimaḥ kṣaṇo bhaved</a:t>
            </a:r>
            <a:br>
              <a:rPr lang="vi-VN" sz="3600" b="1" dirty="0">
                <a:solidFill>
                  <a:schemeClr val="tx1"/>
                </a:solidFill>
                <a:latin typeface="Consolas" pitchFamily="49" charset="0"/>
                <a:cs typeface="Consolas" pitchFamily="49" charset="0"/>
              </a:rPr>
            </a:br>
            <a:r>
              <a:rPr lang="vi-VN" sz="3600" b="1" dirty="0">
                <a:solidFill>
                  <a:schemeClr val="tx1"/>
                </a:solidFill>
                <a:latin typeface="Consolas" pitchFamily="49" charset="0"/>
                <a:cs typeface="Consolas" pitchFamily="49" charset="0"/>
              </a:rPr>
              <a:t>raviḿ vinākṣṇor iva nas tavācyuta</a:t>
            </a:r>
            <a:r>
              <a:rPr lang="vi-VN" sz="3200" b="1" dirty="0">
                <a:solidFill>
                  <a:schemeClr val="tx1"/>
                </a:solidFill>
                <a:latin typeface="Consolas" pitchFamily="49" charset="0"/>
                <a:cs typeface="Consolas" pitchFamily="49" charset="0"/>
              </a:rPr>
              <a:t/>
            </a:r>
            <a:br>
              <a:rPr lang="vi-VN" sz="3200" b="1" dirty="0">
                <a:solidFill>
                  <a:schemeClr val="tx1"/>
                </a:solidFill>
                <a:latin typeface="Consolas" pitchFamily="49" charset="0"/>
                <a:cs typeface="Consolas" pitchFamily="49" charset="0"/>
              </a:rPr>
            </a:br>
            <a:r>
              <a:rPr lang="vi-VN" sz="3200" b="1" dirty="0">
                <a:solidFill>
                  <a:schemeClr val="tx1"/>
                </a:solidFill>
                <a:latin typeface="Consolas" pitchFamily="49" charset="0"/>
                <a:cs typeface="Consolas" pitchFamily="49" charset="0"/>
              </a:rPr>
              <a:t/>
            </a:r>
            <a:br>
              <a:rPr lang="vi-VN" sz="3200" b="1" dirty="0">
                <a:solidFill>
                  <a:schemeClr val="tx1"/>
                </a:solidFill>
                <a:latin typeface="Consolas" pitchFamily="49" charset="0"/>
                <a:cs typeface="Consolas" pitchFamily="49" charset="0"/>
              </a:rPr>
            </a:br>
            <a:r>
              <a:rPr lang="vi-VN" sz="3200" b="1" dirty="0">
                <a:solidFill>
                  <a:schemeClr val="tx1"/>
                </a:solidFill>
                <a:latin typeface="Consolas" pitchFamily="49" charset="0"/>
                <a:cs typeface="Consolas" pitchFamily="49" charset="0"/>
              </a:rPr>
              <a:t>O lotus-eyed Lord, whenever You go away to Mathurā, Vṛndāvana or Hastināpura to meet Your friends and relatives, every moment of Your absence seems like a million years. O infallible one, at that time our eyes become useless, as if bereft of sun.</a:t>
            </a:r>
            <a:br>
              <a:rPr lang="vi-VN" sz="3200" b="1" dirty="0">
                <a:solidFill>
                  <a:schemeClr val="tx1"/>
                </a:solidFill>
                <a:latin typeface="Consolas" pitchFamily="49" charset="0"/>
                <a:cs typeface="Consolas" pitchFamily="49" charset="0"/>
              </a:rPr>
            </a:br>
            <a:endParaRPr lang="vi-VN" sz="2800" b="1" dirty="0">
              <a:solidFill>
                <a:schemeClr val="tx1"/>
              </a:solidFill>
              <a:latin typeface="Consolas" pitchFamily="49" charset="0"/>
              <a:cs typeface="Consolas" pitchFamily="49" charset="0"/>
            </a:endParaRPr>
          </a:p>
        </p:txBody>
      </p:sp>
    </p:spTree>
    <p:extLst>
      <p:ext uri="{BB962C8B-B14F-4D97-AF65-F5344CB8AC3E}">
        <p14:creationId xmlns:p14="http://schemas.microsoft.com/office/powerpoint/2010/main" val="3237086620"/>
      </p:ext>
    </p:extLst>
  </p:cSld>
  <p:clrMapOvr>
    <a:masterClrMapping/>
  </p:clrMapOvr>
  <p:transition spd="med" advTm="25000">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Title 5"/>
          <p:cNvSpPr>
            <a:spLocks noGrp="1"/>
          </p:cNvSpPr>
          <p:nvPr>
            <p:ph type="title"/>
          </p:nvPr>
        </p:nvSpPr>
        <p:spPr>
          <a:xfrm>
            <a:off x="1066800" y="609600"/>
            <a:ext cx="6705600" cy="2209800"/>
          </a:xfrm>
        </p:spPr>
        <p:txBody>
          <a:bodyPr>
            <a:noAutofit/>
          </a:bodyPr>
          <a:lstStyle/>
          <a:p>
            <a:pPr algn="ctr"/>
            <a:r>
              <a:rPr lang="en-US" sz="2800" b="1" dirty="0" smtClean="0">
                <a:solidFill>
                  <a:schemeClr val="tx1"/>
                </a:solidFill>
                <a:latin typeface="Consolas" pitchFamily="49" charset="0"/>
                <a:cs typeface="Consolas" pitchFamily="49" charset="0"/>
              </a:rPr>
              <a:t/>
            </a:r>
            <a:br>
              <a:rPr lang="en-US" sz="2800" b="1" dirty="0" smtClean="0">
                <a:solidFill>
                  <a:schemeClr val="tx1"/>
                </a:solidFill>
                <a:latin typeface="Consolas" pitchFamily="49" charset="0"/>
                <a:cs typeface="Consolas" pitchFamily="49" charset="0"/>
              </a:rPr>
            </a:br>
            <a:r>
              <a:rPr lang="en-US" sz="2800" b="1" dirty="0" smtClean="0">
                <a:solidFill>
                  <a:schemeClr val="tx1"/>
                </a:solidFill>
                <a:latin typeface="Consolas" pitchFamily="49" charset="0"/>
                <a:cs typeface="Consolas" pitchFamily="49" charset="0"/>
              </a:rPr>
              <a:t/>
            </a:r>
            <a:br>
              <a:rPr lang="en-US" sz="2800" b="1" dirty="0" smtClean="0">
                <a:solidFill>
                  <a:schemeClr val="tx1"/>
                </a:solidFill>
                <a:latin typeface="Consolas" pitchFamily="49" charset="0"/>
                <a:cs typeface="Consolas" pitchFamily="49" charset="0"/>
              </a:rPr>
            </a:br>
            <a:r>
              <a:rPr lang="en-US" sz="2800" b="1" dirty="0" smtClean="0">
                <a:solidFill>
                  <a:schemeClr val="tx1"/>
                </a:solidFill>
                <a:latin typeface="Consolas" pitchFamily="49" charset="0"/>
                <a:cs typeface="Consolas" pitchFamily="49" charset="0"/>
              </a:rPr>
              <a:t>1.11.1</a:t>
            </a:r>
            <a:br>
              <a:rPr lang="en-US" sz="2800" b="1" dirty="0" smtClean="0">
                <a:solidFill>
                  <a:schemeClr val="tx1"/>
                </a:solidFill>
                <a:latin typeface="Consolas" pitchFamily="49" charset="0"/>
                <a:cs typeface="Consolas" pitchFamily="49" charset="0"/>
              </a:rPr>
            </a:br>
            <a:r>
              <a:rPr lang="vi-VN" sz="2800" b="1" dirty="0">
                <a:solidFill>
                  <a:schemeClr val="tx1"/>
                </a:solidFill>
                <a:latin typeface="Consolas" pitchFamily="49" charset="0"/>
                <a:cs typeface="Consolas" pitchFamily="49" charset="0"/>
              </a:rPr>
              <a:t>sūta uvāca</a:t>
            </a:r>
            <a:br>
              <a:rPr lang="vi-VN" sz="2800" b="1" dirty="0">
                <a:solidFill>
                  <a:schemeClr val="tx1"/>
                </a:solidFill>
                <a:latin typeface="Consolas" pitchFamily="49" charset="0"/>
                <a:cs typeface="Consolas" pitchFamily="49" charset="0"/>
              </a:rPr>
            </a:br>
            <a:r>
              <a:rPr lang="vi-VN" sz="2800" b="1" dirty="0" smtClean="0">
                <a:solidFill>
                  <a:schemeClr val="tx1"/>
                </a:solidFill>
                <a:latin typeface="Consolas" pitchFamily="49" charset="0"/>
                <a:cs typeface="Consolas" pitchFamily="49" charset="0"/>
              </a:rPr>
              <a:t>ānartān </a:t>
            </a:r>
            <a:r>
              <a:rPr lang="vi-VN" sz="2800" b="1" dirty="0">
                <a:solidFill>
                  <a:schemeClr val="tx1"/>
                </a:solidFill>
                <a:latin typeface="Consolas" pitchFamily="49" charset="0"/>
                <a:cs typeface="Consolas" pitchFamily="49" charset="0"/>
              </a:rPr>
              <a:t>sa upavrajya</a:t>
            </a:r>
            <a:br>
              <a:rPr lang="vi-VN" sz="2800" b="1" dirty="0">
                <a:solidFill>
                  <a:schemeClr val="tx1"/>
                </a:solidFill>
                <a:latin typeface="Consolas" pitchFamily="49" charset="0"/>
                <a:cs typeface="Consolas" pitchFamily="49" charset="0"/>
              </a:rPr>
            </a:br>
            <a:r>
              <a:rPr lang="vi-VN" sz="2800" b="1" dirty="0" smtClean="0">
                <a:solidFill>
                  <a:schemeClr val="tx1"/>
                </a:solidFill>
                <a:latin typeface="Consolas" pitchFamily="49" charset="0"/>
                <a:cs typeface="Consolas" pitchFamily="49" charset="0"/>
              </a:rPr>
              <a:t>svṛddhāñ </a:t>
            </a:r>
            <a:r>
              <a:rPr lang="vi-VN" sz="2800" b="1" dirty="0">
                <a:solidFill>
                  <a:schemeClr val="tx1"/>
                </a:solidFill>
                <a:latin typeface="Consolas" pitchFamily="49" charset="0"/>
                <a:cs typeface="Consolas" pitchFamily="49" charset="0"/>
              </a:rPr>
              <a:t>jana-padān svakān</a:t>
            </a:r>
            <a:br>
              <a:rPr lang="vi-VN" sz="2800" b="1" dirty="0">
                <a:solidFill>
                  <a:schemeClr val="tx1"/>
                </a:solidFill>
                <a:latin typeface="Consolas" pitchFamily="49" charset="0"/>
                <a:cs typeface="Consolas" pitchFamily="49" charset="0"/>
              </a:rPr>
            </a:br>
            <a:r>
              <a:rPr lang="vi-VN" sz="2800" b="1" dirty="0" smtClean="0">
                <a:solidFill>
                  <a:schemeClr val="tx1"/>
                </a:solidFill>
                <a:latin typeface="Consolas" pitchFamily="49" charset="0"/>
                <a:cs typeface="Consolas" pitchFamily="49" charset="0"/>
              </a:rPr>
              <a:t>dadhmau </a:t>
            </a:r>
            <a:r>
              <a:rPr lang="vi-VN" sz="2800" b="1" dirty="0">
                <a:solidFill>
                  <a:schemeClr val="tx1"/>
                </a:solidFill>
                <a:latin typeface="Consolas" pitchFamily="49" charset="0"/>
                <a:cs typeface="Consolas" pitchFamily="49" charset="0"/>
              </a:rPr>
              <a:t>daravaraḿ teṣāḿ</a:t>
            </a:r>
            <a:br>
              <a:rPr lang="vi-VN" sz="2800" b="1" dirty="0">
                <a:solidFill>
                  <a:schemeClr val="tx1"/>
                </a:solidFill>
                <a:latin typeface="Consolas" pitchFamily="49" charset="0"/>
                <a:cs typeface="Consolas" pitchFamily="49" charset="0"/>
              </a:rPr>
            </a:br>
            <a:r>
              <a:rPr lang="vi-VN" sz="2800" b="1" dirty="0" smtClean="0">
                <a:solidFill>
                  <a:schemeClr val="tx1"/>
                </a:solidFill>
                <a:latin typeface="Consolas" pitchFamily="49" charset="0"/>
                <a:cs typeface="Consolas" pitchFamily="49" charset="0"/>
              </a:rPr>
              <a:t>viṣādaḿ </a:t>
            </a:r>
            <a:r>
              <a:rPr lang="vi-VN" sz="2800" b="1" dirty="0">
                <a:solidFill>
                  <a:schemeClr val="tx1"/>
                </a:solidFill>
                <a:latin typeface="Consolas" pitchFamily="49" charset="0"/>
                <a:cs typeface="Consolas" pitchFamily="49" charset="0"/>
              </a:rPr>
              <a:t>śamayann iva</a:t>
            </a:r>
          </a:p>
        </p:txBody>
      </p:sp>
      <p:sp>
        <p:nvSpPr>
          <p:cNvPr id="2" name="Rectangle 1"/>
          <p:cNvSpPr/>
          <p:nvPr/>
        </p:nvSpPr>
        <p:spPr>
          <a:xfrm>
            <a:off x="304800" y="3200400"/>
            <a:ext cx="8516727" cy="3108543"/>
          </a:xfrm>
          <a:prstGeom prst="rect">
            <a:avLst/>
          </a:prstGeom>
        </p:spPr>
        <p:txBody>
          <a:bodyPr wrap="square">
            <a:spAutoFit/>
          </a:bodyPr>
          <a:lstStyle/>
          <a:p>
            <a:r>
              <a:rPr lang="en-US" sz="2800" dirty="0" err="1">
                <a:latin typeface="Consolas" pitchFamily="49" charset="0"/>
                <a:cs typeface="Consolas" pitchFamily="49" charset="0"/>
              </a:rPr>
              <a:t>Sūta</a:t>
            </a:r>
            <a:r>
              <a:rPr lang="en-US" sz="2800" dirty="0">
                <a:latin typeface="Consolas" pitchFamily="49" charset="0"/>
                <a:cs typeface="Consolas" pitchFamily="49" charset="0"/>
              </a:rPr>
              <a:t> </a:t>
            </a:r>
            <a:r>
              <a:rPr lang="en-US" sz="2800" dirty="0" err="1">
                <a:latin typeface="Consolas" pitchFamily="49" charset="0"/>
                <a:cs typeface="Consolas" pitchFamily="49" charset="0"/>
              </a:rPr>
              <a:t>Gosvāmī</a:t>
            </a:r>
            <a:r>
              <a:rPr lang="en-US" sz="2800" dirty="0">
                <a:latin typeface="Consolas" pitchFamily="49" charset="0"/>
                <a:cs typeface="Consolas" pitchFamily="49" charset="0"/>
              </a:rPr>
              <a:t> said: Upon reaching the border of His most prosperous metropolis, known as the country of the </a:t>
            </a:r>
            <a:r>
              <a:rPr lang="en-US" sz="2800" dirty="0" err="1">
                <a:latin typeface="Consolas" pitchFamily="49" charset="0"/>
                <a:cs typeface="Consolas" pitchFamily="49" charset="0"/>
              </a:rPr>
              <a:t>Ānartas</a:t>
            </a:r>
            <a:r>
              <a:rPr lang="en-US" sz="2800" dirty="0">
                <a:latin typeface="Consolas" pitchFamily="49" charset="0"/>
                <a:cs typeface="Consolas" pitchFamily="49" charset="0"/>
              </a:rPr>
              <a:t> [</a:t>
            </a:r>
            <a:r>
              <a:rPr lang="en-US" sz="2800" dirty="0" err="1">
                <a:latin typeface="Consolas" pitchFamily="49" charset="0"/>
                <a:cs typeface="Consolas" pitchFamily="49" charset="0"/>
              </a:rPr>
              <a:t>Dvārakā</a:t>
            </a:r>
            <a:r>
              <a:rPr lang="en-US" sz="2800" dirty="0">
                <a:latin typeface="Consolas" pitchFamily="49" charset="0"/>
                <a:cs typeface="Consolas" pitchFamily="49" charset="0"/>
              </a:rPr>
              <a:t>], the Lord sounded His auspicious </a:t>
            </a:r>
            <a:r>
              <a:rPr lang="en-US" sz="2800" dirty="0" err="1">
                <a:latin typeface="Consolas" pitchFamily="49" charset="0"/>
                <a:cs typeface="Consolas" pitchFamily="49" charset="0"/>
              </a:rPr>
              <a:t>conchshell</a:t>
            </a:r>
            <a:r>
              <a:rPr lang="en-US" sz="2800" dirty="0">
                <a:latin typeface="Consolas" pitchFamily="49" charset="0"/>
                <a:cs typeface="Consolas" pitchFamily="49" charset="0"/>
              </a:rPr>
              <a:t>, heralding His arrival and apparently pacifying the dejection of the inhabitants.</a:t>
            </a:r>
          </a:p>
        </p:txBody>
      </p:sp>
    </p:spTree>
  </p:cSld>
  <p:clrMapOvr>
    <a:masterClrMapping/>
  </p:clrMapOvr>
  <p:transition spd="med" advTm="25000">
    <p:zo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23446" y="0"/>
            <a:ext cx="9144000" cy="2819400"/>
          </a:xfrm>
        </p:spPr>
        <p:txBody>
          <a:bodyPr>
            <a:normAutofit/>
          </a:bodyPr>
          <a:lstStyle/>
          <a:p>
            <a:r>
              <a:rPr lang="en-US" dirty="0"/>
              <a:t>theme : exchange of emotions</a:t>
            </a:r>
          </a:p>
          <a:p>
            <a:r>
              <a:rPr lang="en-US" dirty="0"/>
              <a:t>SP: how can you have emotions if you do not see </a:t>
            </a:r>
            <a:r>
              <a:rPr lang="en-US" dirty="0" err="1"/>
              <a:t>Krsna</a:t>
            </a:r>
            <a:endParaRPr lang="en-US" dirty="0"/>
          </a:p>
          <a:p>
            <a:r>
              <a:rPr lang="en-US" dirty="0" smtClean="0"/>
              <a:t>Therefore</a:t>
            </a:r>
            <a:r>
              <a:rPr lang="en-US" dirty="0"/>
              <a:t>, it is necessary that we must always be in the sight of Lord </a:t>
            </a:r>
            <a:r>
              <a:rPr lang="en-US" dirty="0" err="1"/>
              <a:t>Krsna</a:t>
            </a:r>
            <a:r>
              <a:rPr lang="en-US" dirty="0"/>
              <a:t> so that we can see both ourselves and the Lord with His different energies</a:t>
            </a:r>
          </a:p>
        </p:txBody>
      </p:sp>
      <p:sp>
        <p:nvSpPr>
          <p:cNvPr id="5" name="Rectangle 4"/>
          <p:cNvSpPr/>
          <p:nvPr/>
        </p:nvSpPr>
        <p:spPr>
          <a:xfrm>
            <a:off x="224413" y="2286000"/>
            <a:ext cx="8534400" cy="1569660"/>
          </a:xfrm>
          <a:prstGeom prst="rect">
            <a:avLst/>
          </a:prstGeom>
        </p:spPr>
        <p:txBody>
          <a:bodyPr wrap="square">
            <a:spAutoFit/>
          </a:bodyPr>
          <a:lstStyle/>
          <a:p>
            <a:r>
              <a:rPr lang="en-US" sz="2400" dirty="0"/>
              <a:t>As we cannot see anything in the absence of the sun, so also we cannot see anything including our own self, without the factual presence of the Lord. Without Him all our knowledge is covered by illusion.</a:t>
            </a:r>
          </a:p>
        </p:txBody>
      </p:sp>
      <p:sp>
        <p:nvSpPr>
          <p:cNvPr id="2" name="Rectangle 1"/>
          <p:cNvSpPr/>
          <p:nvPr/>
        </p:nvSpPr>
        <p:spPr>
          <a:xfrm>
            <a:off x="221062" y="3864871"/>
            <a:ext cx="8767187" cy="2800767"/>
          </a:xfrm>
          <a:prstGeom prst="rect">
            <a:avLst/>
          </a:prstGeom>
        </p:spPr>
        <p:txBody>
          <a:bodyPr wrap="square">
            <a:spAutoFit/>
          </a:bodyPr>
          <a:lstStyle/>
          <a:p>
            <a:r>
              <a:rPr lang="en-US" sz="1600" dirty="0" err="1" smtClean="0"/>
              <a:t>Dasaratha’s</a:t>
            </a:r>
            <a:r>
              <a:rPr lang="en-US" sz="1600" dirty="0" smtClean="0"/>
              <a:t> feeling of </a:t>
            </a:r>
            <a:r>
              <a:rPr lang="en-US" sz="1600" dirty="0" err="1" smtClean="0"/>
              <a:t>seperation</a:t>
            </a:r>
            <a:r>
              <a:rPr lang="en-US" sz="1600" dirty="0" smtClean="0"/>
              <a:t>: </a:t>
            </a:r>
          </a:p>
          <a:p>
            <a:r>
              <a:rPr lang="en-US" sz="1600" dirty="0" err="1" smtClean="0"/>
              <a:t>Ramam</a:t>
            </a:r>
            <a:r>
              <a:rPr lang="en-US" sz="1600" dirty="0" smtClean="0"/>
              <a:t> </a:t>
            </a:r>
            <a:r>
              <a:rPr lang="en-US" sz="1600" dirty="0"/>
              <a:t>me </a:t>
            </a:r>
            <a:r>
              <a:rPr lang="en-US" sz="1600" dirty="0" err="1"/>
              <a:t>anugatha</a:t>
            </a:r>
            <a:r>
              <a:rPr lang="en-US" sz="1600" dirty="0"/>
              <a:t> </a:t>
            </a:r>
            <a:r>
              <a:rPr lang="en-US" sz="1600" dirty="0" err="1"/>
              <a:t>drstir</a:t>
            </a:r>
            <a:r>
              <a:rPr lang="en-US" sz="1600" dirty="0"/>
              <a:t> </a:t>
            </a:r>
            <a:r>
              <a:rPr lang="en-US" sz="1600" dirty="0" err="1"/>
              <a:t>adyapi</a:t>
            </a:r>
            <a:r>
              <a:rPr lang="en-US" sz="1600" dirty="0"/>
              <a:t> </a:t>
            </a:r>
            <a:r>
              <a:rPr lang="en-US" sz="1600" dirty="0" err="1"/>
              <a:t>na</a:t>
            </a:r>
            <a:r>
              <a:rPr lang="en-US" sz="1600" dirty="0"/>
              <a:t> </a:t>
            </a:r>
            <a:r>
              <a:rPr lang="en-US" sz="1600" dirty="0" err="1"/>
              <a:t>nivartate</a:t>
            </a:r>
            <a:endParaRPr lang="en-US" sz="1600" dirty="0"/>
          </a:p>
          <a:p>
            <a:r>
              <a:rPr lang="en-US" sz="1600" dirty="0" err="1"/>
              <a:t>natvam</a:t>
            </a:r>
            <a:r>
              <a:rPr lang="en-US" sz="1600" dirty="0"/>
              <a:t> </a:t>
            </a:r>
            <a:r>
              <a:rPr lang="en-US" sz="1600" dirty="0" err="1"/>
              <a:t>pasyami</a:t>
            </a:r>
            <a:r>
              <a:rPr lang="en-US" sz="1600" dirty="0"/>
              <a:t> </a:t>
            </a:r>
            <a:r>
              <a:rPr lang="en-US" sz="1600" dirty="0" err="1"/>
              <a:t>kausalye</a:t>
            </a:r>
            <a:r>
              <a:rPr lang="en-US" sz="1600" dirty="0"/>
              <a:t> </a:t>
            </a:r>
            <a:r>
              <a:rPr lang="en-US" sz="1600" dirty="0" err="1"/>
              <a:t>sadumam</a:t>
            </a:r>
            <a:r>
              <a:rPr lang="en-US" sz="1600" dirty="0"/>
              <a:t> </a:t>
            </a:r>
            <a:r>
              <a:rPr lang="en-US" sz="1600" dirty="0" err="1"/>
              <a:t>panina</a:t>
            </a:r>
            <a:r>
              <a:rPr lang="en-US" sz="1600" dirty="0"/>
              <a:t> </a:t>
            </a:r>
            <a:r>
              <a:rPr lang="en-US" sz="1600" dirty="0" err="1"/>
              <a:t>sprsha</a:t>
            </a:r>
            <a:endParaRPr lang="en-US" sz="1600" dirty="0"/>
          </a:p>
          <a:p>
            <a:endParaRPr lang="en-US" sz="1600" dirty="0"/>
          </a:p>
          <a:p>
            <a:r>
              <a:rPr lang="en-US" sz="1600" dirty="0" err="1"/>
              <a:t>samipasya</a:t>
            </a:r>
            <a:r>
              <a:rPr lang="en-US" sz="1600" dirty="0"/>
              <a:t> raja </a:t>
            </a:r>
            <a:r>
              <a:rPr lang="en-US" sz="1600" dirty="0" err="1"/>
              <a:t>simhasya</a:t>
            </a:r>
            <a:endParaRPr lang="en-US" sz="1600" dirty="0"/>
          </a:p>
          <a:p>
            <a:r>
              <a:rPr lang="en-US" sz="1600" dirty="0" err="1"/>
              <a:t>ramasya</a:t>
            </a:r>
            <a:r>
              <a:rPr lang="en-US" sz="1600" dirty="0"/>
              <a:t> </a:t>
            </a:r>
            <a:r>
              <a:rPr lang="en-US" sz="1600" dirty="0" err="1"/>
              <a:t>vijithathmana</a:t>
            </a:r>
            <a:endParaRPr lang="en-US" sz="1600" dirty="0"/>
          </a:p>
          <a:p>
            <a:r>
              <a:rPr lang="en-US" sz="1600" dirty="0" err="1"/>
              <a:t>sankalpa</a:t>
            </a:r>
            <a:r>
              <a:rPr lang="en-US" sz="1600" dirty="0"/>
              <a:t> </a:t>
            </a:r>
            <a:r>
              <a:rPr lang="en-US" sz="1600" dirty="0" err="1"/>
              <a:t>haya</a:t>
            </a:r>
            <a:r>
              <a:rPr lang="en-US" sz="1600" dirty="0"/>
              <a:t> </a:t>
            </a:r>
            <a:r>
              <a:rPr lang="en-US" sz="1600" dirty="0" err="1"/>
              <a:t>samyuktair</a:t>
            </a:r>
            <a:r>
              <a:rPr lang="en-US" sz="1600" dirty="0"/>
              <a:t> </a:t>
            </a:r>
          </a:p>
          <a:p>
            <a:r>
              <a:rPr lang="en-US" sz="1600" dirty="0" err="1"/>
              <a:t>yantim</a:t>
            </a:r>
            <a:r>
              <a:rPr lang="en-US" sz="1600" dirty="0"/>
              <a:t> </a:t>
            </a:r>
            <a:r>
              <a:rPr lang="en-US" sz="1600" dirty="0" err="1"/>
              <a:t>eva</a:t>
            </a:r>
            <a:r>
              <a:rPr lang="en-US" sz="1600" dirty="0"/>
              <a:t> </a:t>
            </a:r>
            <a:r>
              <a:rPr lang="en-US" sz="1600" dirty="0" err="1" smtClean="0"/>
              <a:t>manorathaihi</a:t>
            </a:r>
            <a:endParaRPr lang="en-US" sz="1600" dirty="0" smtClean="0"/>
          </a:p>
          <a:p>
            <a:endParaRPr lang="en-US" sz="1600" dirty="0"/>
          </a:p>
          <a:p>
            <a:r>
              <a:rPr lang="en-US" sz="1600" dirty="0" smtClean="0"/>
              <a:t>with </a:t>
            </a:r>
            <a:r>
              <a:rPr lang="en-US" sz="1600" dirty="0"/>
              <a:t>the determination as the horses and desire as the </a:t>
            </a:r>
            <a:r>
              <a:rPr lang="en-US" sz="1600" dirty="0" err="1"/>
              <a:t>charrioit</a:t>
            </a:r>
            <a:r>
              <a:rPr lang="en-US" sz="1600" dirty="0"/>
              <a:t> </a:t>
            </a:r>
            <a:r>
              <a:rPr lang="en-US" sz="1600" dirty="0" smtClean="0"/>
              <a:t>, </a:t>
            </a:r>
            <a:r>
              <a:rPr lang="en-US" sz="1600" dirty="0" err="1" smtClean="0"/>
              <a:t>Sita</a:t>
            </a:r>
            <a:r>
              <a:rPr lang="en-US" sz="1600" dirty="0" smtClean="0"/>
              <a:t> </a:t>
            </a:r>
            <a:r>
              <a:rPr lang="en-US" sz="1600" dirty="0"/>
              <a:t>travelled towards the Lion like prince Rama.</a:t>
            </a:r>
          </a:p>
        </p:txBody>
      </p:sp>
    </p:spTree>
    <p:extLst>
      <p:ext uri="{BB962C8B-B14F-4D97-AF65-F5344CB8AC3E}">
        <p14:creationId xmlns:p14="http://schemas.microsoft.com/office/powerpoint/2010/main" val="2692993043"/>
      </p:ext>
    </p:extLst>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Title 5"/>
          <p:cNvSpPr>
            <a:spLocks noGrp="1"/>
          </p:cNvSpPr>
          <p:nvPr>
            <p:ph type="title"/>
          </p:nvPr>
        </p:nvSpPr>
        <p:spPr>
          <a:xfrm>
            <a:off x="0" y="0"/>
            <a:ext cx="9144000" cy="6858000"/>
          </a:xfrm>
        </p:spPr>
        <p:txBody>
          <a:bodyPr>
            <a:noAutofit/>
          </a:bodyPr>
          <a:lstStyle/>
          <a:p>
            <a:pPr algn="ctr"/>
            <a:r>
              <a:rPr lang="en-US" sz="2000" b="1" dirty="0" smtClean="0">
                <a:solidFill>
                  <a:schemeClr val="tx1"/>
                </a:solidFill>
                <a:latin typeface="Consolas" pitchFamily="49" charset="0"/>
                <a:cs typeface="Consolas" pitchFamily="49" charset="0"/>
              </a:rPr>
              <a:t>1.11.10</a:t>
            </a:r>
            <a:br>
              <a:rPr lang="en-US" sz="2000" b="1" dirty="0" smtClean="0">
                <a:solidFill>
                  <a:schemeClr val="tx1"/>
                </a:solidFill>
                <a:latin typeface="Consolas" pitchFamily="49" charset="0"/>
                <a:cs typeface="Consolas" pitchFamily="49" charset="0"/>
              </a:rPr>
            </a:br>
            <a:r>
              <a:rPr lang="vi-VN" sz="2800" b="1" dirty="0" smtClean="0">
                <a:solidFill>
                  <a:schemeClr val="tx1"/>
                </a:solidFill>
                <a:latin typeface="Consolas" pitchFamily="49" charset="0"/>
                <a:cs typeface="Consolas" pitchFamily="49" charset="0"/>
              </a:rPr>
              <a:t>kathaḿ </a:t>
            </a:r>
            <a:r>
              <a:rPr lang="vi-VN" sz="2800" b="1" dirty="0">
                <a:solidFill>
                  <a:schemeClr val="tx1"/>
                </a:solidFill>
                <a:latin typeface="Consolas" pitchFamily="49" charset="0"/>
                <a:cs typeface="Consolas" pitchFamily="49" charset="0"/>
              </a:rPr>
              <a:t>vayaḿ nātha ciroṣite tvayi</a:t>
            </a:r>
            <a:br>
              <a:rPr lang="vi-VN" sz="2800" b="1" dirty="0">
                <a:solidFill>
                  <a:schemeClr val="tx1"/>
                </a:solidFill>
                <a:latin typeface="Consolas" pitchFamily="49" charset="0"/>
                <a:cs typeface="Consolas" pitchFamily="49" charset="0"/>
              </a:rPr>
            </a:br>
            <a:r>
              <a:rPr lang="vi-VN" sz="2800" b="1" dirty="0">
                <a:solidFill>
                  <a:schemeClr val="tx1"/>
                </a:solidFill>
                <a:latin typeface="Consolas" pitchFamily="49" charset="0"/>
                <a:cs typeface="Consolas" pitchFamily="49" charset="0"/>
              </a:rPr>
              <a:t>prasanna-dṛṣṭyākhila-tāpa-śoṣaṇam</a:t>
            </a:r>
            <a:br>
              <a:rPr lang="vi-VN" sz="2800" b="1" dirty="0">
                <a:solidFill>
                  <a:schemeClr val="tx1"/>
                </a:solidFill>
                <a:latin typeface="Consolas" pitchFamily="49" charset="0"/>
                <a:cs typeface="Consolas" pitchFamily="49" charset="0"/>
              </a:rPr>
            </a:br>
            <a:r>
              <a:rPr lang="vi-VN" sz="2800" b="1" dirty="0">
                <a:solidFill>
                  <a:schemeClr val="tx1"/>
                </a:solidFill>
                <a:latin typeface="Consolas" pitchFamily="49" charset="0"/>
                <a:cs typeface="Consolas" pitchFamily="49" charset="0"/>
              </a:rPr>
              <a:t>jīvema te sundara-hāsa-śobhitam</a:t>
            </a:r>
            <a:br>
              <a:rPr lang="vi-VN" sz="2800" b="1" dirty="0">
                <a:solidFill>
                  <a:schemeClr val="tx1"/>
                </a:solidFill>
                <a:latin typeface="Consolas" pitchFamily="49" charset="0"/>
                <a:cs typeface="Consolas" pitchFamily="49" charset="0"/>
              </a:rPr>
            </a:br>
            <a:r>
              <a:rPr lang="vi-VN" sz="2800" b="1" dirty="0">
                <a:solidFill>
                  <a:schemeClr val="tx1"/>
                </a:solidFill>
                <a:latin typeface="Consolas" pitchFamily="49" charset="0"/>
                <a:cs typeface="Consolas" pitchFamily="49" charset="0"/>
              </a:rPr>
              <a:t>apaśyamānā vadanaḿ manoharam</a:t>
            </a:r>
            <a:br>
              <a:rPr lang="vi-VN" sz="2800" b="1" dirty="0">
                <a:solidFill>
                  <a:schemeClr val="tx1"/>
                </a:solidFill>
                <a:latin typeface="Consolas" pitchFamily="49" charset="0"/>
                <a:cs typeface="Consolas" pitchFamily="49" charset="0"/>
              </a:rPr>
            </a:br>
            <a:r>
              <a:rPr lang="vi-VN" sz="2800" b="1" dirty="0">
                <a:solidFill>
                  <a:schemeClr val="tx1"/>
                </a:solidFill>
                <a:latin typeface="Consolas" pitchFamily="49" charset="0"/>
                <a:cs typeface="Consolas" pitchFamily="49" charset="0"/>
              </a:rPr>
              <a:t>iti codīritā vācaḥ</a:t>
            </a:r>
            <a:br>
              <a:rPr lang="vi-VN" sz="2800" b="1" dirty="0">
                <a:solidFill>
                  <a:schemeClr val="tx1"/>
                </a:solidFill>
                <a:latin typeface="Consolas" pitchFamily="49" charset="0"/>
                <a:cs typeface="Consolas" pitchFamily="49" charset="0"/>
              </a:rPr>
            </a:br>
            <a:r>
              <a:rPr lang="vi-VN" sz="2800" b="1" dirty="0">
                <a:solidFill>
                  <a:schemeClr val="tx1"/>
                </a:solidFill>
                <a:latin typeface="Consolas" pitchFamily="49" charset="0"/>
                <a:cs typeface="Consolas" pitchFamily="49" charset="0"/>
              </a:rPr>
              <a:t>prajānāḿ bhakta-vatsalaḥ</a:t>
            </a:r>
            <a:br>
              <a:rPr lang="vi-VN" sz="2800" b="1" dirty="0">
                <a:solidFill>
                  <a:schemeClr val="tx1"/>
                </a:solidFill>
                <a:latin typeface="Consolas" pitchFamily="49" charset="0"/>
                <a:cs typeface="Consolas" pitchFamily="49" charset="0"/>
              </a:rPr>
            </a:br>
            <a:r>
              <a:rPr lang="vi-VN" sz="2800" b="1" dirty="0">
                <a:solidFill>
                  <a:schemeClr val="tx1"/>
                </a:solidFill>
                <a:latin typeface="Consolas" pitchFamily="49" charset="0"/>
                <a:cs typeface="Consolas" pitchFamily="49" charset="0"/>
              </a:rPr>
              <a:t>śṛṇvāno 'nugrahaḿ dṛṣṭyā</a:t>
            </a:r>
            <a:br>
              <a:rPr lang="vi-VN" sz="2800" b="1" dirty="0">
                <a:solidFill>
                  <a:schemeClr val="tx1"/>
                </a:solidFill>
                <a:latin typeface="Consolas" pitchFamily="49" charset="0"/>
                <a:cs typeface="Consolas" pitchFamily="49" charset="0"/>
              </a:rPr>
            </a:br>
            <a:r>
              <a:rPr lang="vi-VN" sz="2800" b="1" dirty="0">
                <a:solidFill>
                  <a:schemeClr val="tx1"/>
                </a:solidFill>
                <a:latin typeface="Consolas" pitchFamily="49" charset="0"/>
                <a:cs typeface="Consolas" pitchFamily="49" charset="0"/>
              </a:rPr>
              <a:t>vitanvan prāviśat puram</a:t>
            </a:r>
            <a:r>
              <a:rPr lang="vi-VN" sz="2000" b="1" dirty="0">
                <a:solidFill>
                  <a:schemeClr val="tx1"/>
                </a:solidFill>
                <a:latin typeface="Consolas" pitchFamily="49" charset="0"/>
                <a:cs typeface="Consolas" pitchFamily="49" charset="0"/>
              </a:rPr>
              <a:t/>
            </a:r>
            <a:br>
              <a:rPr lang="vi-VN" sz="2000" b="1" dirty="0">
                <a:solidFill>
                  <a:schemeClr val="tx1"/>
                </a:solidFill>
                <a:latin typeface="Consolas" pitchFamily="49" charset="0"/>
                <a:cs typeface="Consolas" pitchFamily="49" charset="0"/>
              </a:rPr>
            </a:br>
            <a:r>
              <a:rPr lang="vi-VN" sz="2000" b="1" dirty="0">
                <a:solidFill>
                  <a:schemeClr val="tx1"/>
                </a:solidFill>
                <a:latin typeface="Consolas" pitchFamily="49" charset="0"/>
                <a:cs typeface="Consolas" pitchFamily="49" charset="0"/>
              </a:rPr>
              <a:t/>
            </a:r>
            <a:br>
              <a:rPr lang="vi-VN" sz="2000" b="1" dirty="0">
                <a:solidFill>
                  <a:schemeClr val="tx1"/>
                </a:solidFill>
                <a:latin typeface="Consolas" pitchFamily="49" charset="0"/>
                <a:cs typeface="Consolas" pitchFamily="49" charset="0"/>
              </a:rPr>
            </a:br>
            <a:r>
              <a:rPr lang="vi-VN" sz="2400" b="1" dirty="0">
                <a:solidFill>
                  <a:schemeClr val="tx1"/>
                </a:solidFill>
                <a:latin typeface="Consolas" pitchFamily="49" charset="0"/>
                <a:cs typeface="Consolas" pitchFamily="49" charset="0"/>
              </a:rPr>
              <a:t>O master, if You live abroad all the time, then we cannot look at Your attractive face, whose smiles vanquish all our sufferings. How can we exist without Your presence?Upon hearing their speeches, the Lord, who is very kind to the citizens and the devotees, entered the city of Dvārakā and acknowledged all their greetings by casting His transcendental glance over them.</a:t>
            </a:r>
          </a:p>
        </p:txBody>
      </p:sp>
    </p:spTree>
    <p:extLst>
      <p:ext uri="{BB962C8B-B14F-4D97-AF65-F5344CB8AC3E}">
        <p14:creationId xmlns:p14="http://schemas.microsoft.com/office/powerpoint/2010/main" val="451394954"/>
      </p:ext>
    </p:extLst>
  </p:cSld>
  <p:clrMapOvr>
    <a:masterClrMapping/>
  </p:clrMapOvr>
  <p:transition spd="med" advTm="25000">
    <p:zoom/>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0" y="0"/>
            <a:ext cx="9144000" cy="2819400"/>
          </a:xfrm>
        </p:spPr>
        <p:txBody>
          <a:bodyPr>
            <a:normAutofit fontScale="92500" lnSpcReduction="10000"/>
          </a:bodyPr>
          <a:lstStyle/>
          <a:p>
            <a:r>
              <a:rPr lang="en-US" dirty="0"/>
              <a:t>Similarly, the living entities, who are molecular parts of the whole spirit, are separated from the Lord by the artificial covering of </a:t>
            </a:r>
            <a:r>
              <a:rPr lang="en-US" dirty="0" err="1"/>
              <a:t>māyā</a:t>
            </a:r>
            <a:r>
              <a:rPr lang="en-US" dirty="0"/>
              <a:t>, illusory energy. </a:t>
            </a:r>
            <a:r>
              <a:rPr lang="en-US" dirty="0">
                <a:solidFill>
                  <a:srgbClr val="FFFF00"/>
                </a:solidFill>
              </a:rPr>
              <a:t>This illusory energy, or the curtain of </a:t>
            </a:r>
            <a:r>
              <a:rPr lang="en-US" dirty="0" err="1">
                <a:solidFill>
                  <a:srgbClr val="FFFF00"/>
                </a:solidFill>
              </a:rPr>
              <a:t>māyā</a:t>
            </a:r>
            <a:r>
              <a:rPr lang="en-US" dirty="0">
                <a:solidFill>
                  <a:srgbClr val="FFFF00"/>
                </a:solidFill>
              </a:rPr>
              <a:t>, has to be removed, and when it is so done, the living entity can see the Lord face to face,</a:t>
            </a:r>
            <a:r>
              <a:rPr lang="en-US" dirty="0"/>
              <a:t> and all his miseries are at once removed. Every one of us wants to remove the miseries of life, but we do not know how to do it. The solution is given here, </a:t>
            </a:r>
            <a:r>
              <a:rPr lang="en-US" dirty="0">
                <a:solidFill>
                  <a:srgbClr val="FFFF00"/>
                </a:solidFill>
              </a:rPr>
              <a:t>and it rests on us to assimilate it or not.</a:t>
            </a:r>
          </a:p>
        </p:txBody>
      </p:sp>
      <p:sp>
        <p:nvSpPr>
          <p:cNvPr id="5" name="Rectangle 4"/>
          <p:cNvSpPr/>
          <p:nvPr/>
        </p:nvSpPr>
        <p:spPr>
          <a:xfrm>
            <a:off x="176683" y="2858775"/>
            <a:ext cx="8534400" cy="400110"/>
          </a:xfrm>
          <a:prstGeom prst="rect">
            <a:avLst/>
          </a:prstGeom>
        </p:spPr>
        <p:txBody>
          <a:bodyPr wrap="square">
            <a:spAutoFit/>
          </a:bodyPr>
          <a:lstStyle/>
          <a:p>
            <a:r>
              <a:rPr lang="en-US" sz="2000" dirty="0" smtClean="0"/>
              <a:t>No Demands on either side (</a:t>
            </a:r>
            <a:r>
              <a:rPr lang="en-US" sz="2000" dirty="0" err="1" smtClean="0"/>
              <a:t>Krnsa</a:t>
            </a:r>
            <a:r>
              <a:rPr lang="en-US" sz="2000" dirty="0" smtClean="0"/>
              <a:t> &amp; devotee): It seems there are….</a:t>
            </a:r>
            <a:endParaRPr lang="en-US" sz="2000" dirty="0"/>
          </a:p>
        </p:txBody>
      </p:sp>
      <p:sp>
        <p:nvSpPr>
          <p:cNvPr id="2" name="Rectangle 1"/>
          <p:cNvSpPr/>
          <p:nvPr/>
        </p:nvSpPr>
        <p:spPr>
          <a:xfrm>
            <a:off x="201804" y="3962400"/>
            <a:ext cx="8874369" cy="2308324"/>
          </a:xfrm>
          <a:prstGeom prst="rect">
            <a:avLst/>
          </a:prstGeom>
        </p:spPr>
        <p:txBody>
          <a:bodyPr wrap="square">
            <a:spAutoFit/>
          </a:bodyPr>
          <a:lstStyle/>
          <a:p>
            <a:r>
              <a:rPr lang="en-US" sz="2400" dirty="0">
                <a:solidFill>
                  <a:srgbClr val="FFFF00"/>
                </a:solidFill>
              </a:rPr>
              <a:t>As much as we can recognize that good fortune, </a:t>
            </a:r>
          </a:p>
          <a:p>
            <a:r>
              <a:rPr lang="en-US" sz="2400" dirty="0">
                <a:solidFill>
                  <a:srgbClr val="FFFF00"/>
                </a:solidFill>
              </a:rPr>
              <a:t>when feelings of gratitude are there in recognition for the valuable jewel we have been given, that </a:t>
            </a:r>
            <a:r>
              <a:rPr lang="en-US" sz="2400" dirty="0" smtClean="0">
                <a:solidFill>
                  <a:srgbClr val="FFFF00"/>
                </a:solidFill>
              </a:rPr>
              <a:t>stirs </a:t>
            </a:r>
            <a:r>
              <a:rPr lang="en-US" sz="2400" dirty="0">
                <a:solidFill>
                  <a:srgbClr val="FFFF00"/>
                </a:solidFill>
              </a:rPr>
              <a:t>our spiritual emotions </a:t>
            </a:r>
            <a:endParaRPr lang="en-US" sz="2400" dirty="0" smtClean="0">
              <a:solidFill>
                <a:srgbClr val="FFFF00"/>
              </a:solidFill>
            </a:endParaRPr>
          </a:p>
          <a:p>
            <a:r>
              <a:rPr lang="en-US" sz="2400" dirty="0" smtClean="0">
                <a:solidFill>
                  <a:srgbClr val="FFFF00"/>
                </a:solidFill>
              </a:rPr>
              <a:t>it </a:t>
            </a:r>
            <a:r>
              <a:rPr lang="en-US" sz="2400" dirty="0">
                <a:solidFill>
                  <a:srgbClr val="FFFF00"/>
                </a:solidFill>
              </a:rPr>
              <a:t>stirs deeper sense of transcendental emotions so that as we take up the process we are feeling something than just completing our duty.</a:t>
            </a:r>
          </a:p>
        </p:txBody>
      </p:sp>
      <p:sp>
        <p:nvSpPr>
          <p:cNvPr id="6" name="Rectangle 5"/>
          <p:cNvSpPr/>
          <p:nvPr/>
        </p:nvSpPr>
        <p:spPr>
          <a:xfrm>
            <a:off x="220226" y="3352800"/>
            <a:ext cx="8534400" cy="400110"/>
          </a:xfrm>
          <a:prstGeom prst="rect">
            <a:avLst/>
          </a:prstGeom>
        </p:spPr>
        <p:txBody>
          <a:bodyPr wrap="square">
            <a:spAutoFit/>
          </a:bodyPr>
          <a:lstStyle/>
          <a:p>
            <a:r>
              <a:rPr lang="en-US" sz="2000" dirty="0" err="1" smtClean="0"/>
              <a:t>Prabhupada</a:t>
            </a:r>
            <a:r>
              <a:rPr lang="en-US" sz="2000" dirty="0" smtClean="0"/>
              <a:t> has given us Personality of Godhead</a:t>
            </a:r>
            <a:endParaRPr lang="en-US" sz="2000" dirty="0"/>
          </a:p>
        </p:txBody>
      </p:sp>
    </p:spTree>
    <p:extLst>
      <p:ext uri="{BB962C8B-B14F-4D97-AF65-F5344CB8AC3E}">
        <p14:creationId xmlns:p14="http://schemas.microsoft.com/office/powerpoint/2010/main" val="778307435"/>
      </p:ext>
    </p:extLst>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2" grpId="0"/>
      <p:bldP spid="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1143000"/>
          </a:xfrm>
        </p:spPr>
        <p:txBody>
          <a:bodyPr>
            <a:normAutofit/>
          </a:bodyPr>
          <a:lstStyle/>
          <a:p>
            <a:r>
              <a:rPr lang="en-US" dirty="0" smtClean="0"/>
              <a:t>http://Romapadaswami.com</a:t>
            </a:r>
          </a:p>
          <a:p>
            <a:r>
              <a:rPr lang="en-US" dirty="0" smtClean="0"/>
              <a:t>All of your blessings</a:t>
            </a:r>
            <a:endParaRPr lang="en-US" dirty="0"/>
          </a:p>
        </p:txBody>
      </p:sp>
      <p:sp>
        <p:nvSpPr>
          <p:cNvPr id="3" name="Title 2"/>
          <p:cNvSpPr>
            <a:spLocks noGrp="1"/>
          </p:cNvSpPr>
          <p:nvPr>
            <p:ph type="title"/>
          </p:nvPr>
        </p:nvSpPr>
        <p:spPr/>
        <p:txBody>
          <a:bodyPr/>
          <a:lstStyle/>
          <a:p>
            <a:r>
              <a:rPr lang="en-US" dirty="0" smtClean="0"/>
              <a:t>References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ectangle 1"/>
          <p:cNvSpPr/>
          <p:nvPr/>
        </p:nvSpPr>
        <p:spPr>
          <a:xfrm>
            <a:off x="381000" y="381000"/>
            <a:ext cx="8382000" cy="6001643"/>
          </a:xfrm>
          <a:prstGeom prst="rect">
            <a:avLst/>
          </a:prstGeom>
        </p:spPr>
        <p:txBody>
          <a:bodyPr wrap="square">
            <a:spAutoFit/>
          </a:bodyPr>
          <a:lstStyle/>
          <a:p>
            <a:r>
              <a:rPr lang="en-US" sz="2400" dirty="0" smtClean="0"/>
              <a:t>Following </a:t>
            </a:r>
            <a:r>
              <a:rPr lang="en-US" sz="2400" dirty="0" err="1"/>
              <a:t>Seperation</a:t>
            </a:r>
            <a:r>
              <a:rPr lang="en-US" sz="2400" dirty="0"/>
              <a:t> - meeting</a:t>
            </a:r>
          </a:p>
          <a:p>
            <a:r>
              <a:rPr lang="en-US" sz="2400" dirty="0" err="1"/>
              <a:t>Hastinapur</a:t>
            </a:r>
            <a:r>
              <a:rPr lang="en-US" sz="2400" dirty="0"/>
              <a:t> - </a:t>
            </a:r>
            <a:r>
              <a:rPr lang="en-US" sz="2400" dirty="0" err="1"/>
              <a:t>Dwaraka</a:t>
            </a:r>
            <a:endParaRPr lang="en-US" sz="2400" dirty="0"/>
          </a:p>
          <a:p>
            <a:r>
              <a:rPr lang="en-US" sz="2400" dirty="0"/>
              <a:t>Sages: </a:t>
            </a:r>
            <a:r>
              <a:rPr lang="en-US" sz="2400" dirty="0" err="1"/>
              <a:t>Krsna</a:t>
            </a:r>
            <a:r>
              <a:rPr lang="en-US" sz="2400" dirty="0"/>
              <a:t> </a:t>
            </a:r>
            <a:r>
              <a:rPr lang="en-US" sz="2400" dirty="0" smtClean="0"/>
              <a:t>Katha</a:t>
            </a:r>
          </a:p>
          <a:p>
            <a:endParaRPr lang="en-US" sz="2400" dirty="0" smtClean="0"/>
          </a:p>
          <a:p>
            <a:r>
              <a:rPr lang="en-US" sz="2400" dirty="0" smtClean="0"/>
              <a:t>how </a:t>
            </a:r>
            <a:r>
              <a:rPr lang="en-US" sz="2400" dirty="0"/>
              <a:t>to cultivate the </a:t>
            </a:r>
            <a:r>
              <a:rPr lang="en-US" sz="2400" dirty="0" err="1"/>
              <a:t>feeelings</a:t>
            </a:r>
            <a:r>
              <a:rPr lang="en-US" sz="2400" dirty="0"/>
              <a:t> of </a:t>
            </a:r>
            <a:r>
              <a:rPr lang="en-US" sz="2400" dirty="0" err="1"/>
              <a:t>Seperation</a:t>
            </a:r>
            <a:r>
              <a:rPr lang="en-US" sz="2400" dirty="0"/>
              <a:t>?</a:t>
            </a:r>
          </a:p>
          <a:p>
            <a:r>
              <a:rPr lang="en-US" sz="2400" dirty="0"/>
              <a:t>Attachment to </a:t>
            </a:r>
            <a:r>
              <a:rPr lang="en-US" sz="2400" dirty="0" err="1"/>
              <a:t>Krsna</a:t>
            </a:r>
            <a:r>
              <a:rPr lang="en-US" sz="2400" dirty="0"/>
              <a:t> - Feelings of </a:t>
            </a:r>
            <a:r>
              <a:rPr lang="en-US" sz="2400" dirty="0" err="1"/>
              <a:t>Seperation</a:t>
            </a:r>
            <a:r>
              <a:rPr lang="en-US" sz="2400" dirty="0"/>
              <a:t> from </a:t>
            </a:r>
            <a:r>
              <a:rPr lang="en-US" sz="2400" dirty="0" err="1"/>
              <a:t>Krsna</a:t>
            </a:r>
            <a:endParaRPr lang="en-US" sz="2400" dirty="0"/>
          </a:p>
          <a:p>
            <a:endParaRPr lang="en-US" sz="2400" dirty="0"/>
          </a:p>
          <a:p>
            <a:r>
              <a:rPr lang="en-US" sz="2400" dirty="0" err="1" smtClean="0"/>
              <a:t>Dwarakavasis</a:t>
            </a:r>
            <a:r>
              <a:rPr lang="en-US" sz="2400" dirty="0" smtClean="0"/>
              <a:t>: </a:t>
            </a:r>
          </a:p>
          <a:p>
            <a:r>
              <a:rPr lang="en-US" sz="2400" dirty="0" smtClean="0"/>
              <a:t>every </a:t>
            </a:r>
            <a:r>
              <a:rPr lang="en-US" sz="2400" dirty="0"/>
              <a:t>moment they were expecting for arrival of </a:t>
            </a:r>
            <a:r>
              <a:rPr lang="en-US" sz="2400" dirty="0" err="1"/>
              <a:t>Krsna</a:t>
            </a:r>
            <a:endParaRPr lang="en-US" sz="2400" dirty="0"/>
          </a:p>
          <a:p>
            <a:r>
              <a:rPr lang="en-US" sz="2400" dirty="0"/>
              <a:t>More attachment - more a moment seem so long.</a:t>
            </a:r>
          </a:p>
          <a:p>
            <a:endParaRPr lang="en-US" sz="2400" dirty="0"/>
          </a:p>
          <a:p>
            <a:r>
              <a:rPr lang="en-US" sz="2400" dirty="0"/>
              <a:t>Thrilled to hear the sound. Oh. </a:t>
            </a:r>
            <a:r>
              <a:rPr lang="en-US" sz="2400" dirty="0" err="1"/>
              <a:t>Krsna</a:t>
            </a:r>
            <a:r>
              <a:rPr lang="en-US" sz="2400" dirty="0"/>
              <a:t> has come. At last. </a:t>
            </a:r>
            <a:r>
              <a:rPr lang="en-US" sz="2400" dirty="0" smtClean="0"/>
              <a:t> Lets </a:t>
            </a:r>
            <a:r>
              <a:rPr lang="en-US" sz="2400" dirty="0"/>
              <a:t>Run: hearts went first - legs came later</a:t>
            </a:r>
            <a:r>
              <a:rPr lang="en-US" sz="2400" dirty="0" smtClean="0"/>
              <a:t>.</a:t>
            </a:r>
          </a:p>
          <a:p>
            <a:r>
              <a:rPr lang="en-US" sz="2400" dirty="0"/>
              <a:t>Spontaneous love: </a:t>
            </a:r>
          </a:p>
          <a:p>
            <a:r>
              <a:rPr lang="en-US" sz="2400" dirty="0"/>
              <a:t>1. </a:t>
            </a:r>
            <a:r>
              <a:rPr lang="en-US" sz="2400" dirty="0" err="1"/>
              <a:t>Vidhi</a:t>
            </a:r>
            <a:endParaRPr lang="en-US" sz="2400" dirty="0"/>
          </a:p>
          <a:p>
            <a:r>
              <a:rPr lang="en-US" sz="2400" dirty="0"/>
              <a:t>2. later mind thinks to offer nice outfit etc., - spontaneous</a:t>
            </a:r>
          </a:p>
        </p:txBody>
      </p:sp>
    </p:spTree>
    <p:extLst>
      <p:ext uri="{BB962C8B-B14F-4D97-AF65-F5344CB8AC3E}">
        <p14:creationId xmlns:p14="http://schemas.microsoft.com/office/powerpoint/2010/main" val="4058302926"/>
      </p:ext>
    </p:extLst>
  </p:cSld>
  <p:clrMapOvr>
    <a:masterClrMapping/>
  </p:clrMapOvr>
  <p:transition spd="med" advTm="25000">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 calcmode="lin" valueType="num">
                                      <p:cBhvr>
                                        <p:cTn id="12"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2">
                                            <p:txEl>
                                              <p:pRg st="1" end="1"/>
                                            </p:txEl>
                                          </p:spTgt>
                                        </p:tgtEl>
                                      </p:cBhvr>
                                    </p:animEffect>
                                  </p:childTnLst>
                                </p:cTn>
                              </p:par>
                              <p:par>
                                <p:cTn id="15" presetID="53" presetClass="entr" presetSubtype="16" fill="hold" nodeType="with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calcmode="lin" valueType="num">
                                      <p:cBhvr>
                                        <p:cTn id="17"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2">
                                            <p:txEl>
                                              <p:pRg st="2" end="2"/>
                                            </p:txEl>
                                          </p:spTgt>
                                        </p:tgtEl>
                                      </p:cBhvr>
                                    </p:animEffect>
                                  </p:childTnLst>
                                </p:cTn>
                              </p:par>
                              <p:par>
                                <p:cTn id="20" presetID="53" presetClass="entr" presetSubtype="16" fill="hold" nodeType="with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 calcmode="lin" valueType="num">
                                      <p:cBhvr>
                                        <p:cTn id="22"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23" dur="500" fill="hold"/>
                                        <p:tgtEl>
                                          <p:spTgt spid="2">
                                            <p:txEl>
                                              <p:pRg st="4" end="4"/>
                                            </p:txEl>
                                          </p:spTgt>
                                        </p:tgtEl>
                                        <p:attrNameLst>
                                          <p:attrName>ppt_h</p:attrName>
                                        </p:attrNameLst>
                                      </p:cBhvr>
                                      <p:tavLst>
                                        <p:tav tm="0">
                                          <p:val>
                                            <p:fltVal val="0"/>
                                          </p:val>
                                        </p:tav>
                                        <p:tav tm="100000">
                                          <p:val>
                                            <p:strVal val="#ppt_h"/>
                                          </p:val>
                                        </p:tav>
                                      </p:tavLst>
                                    </p:anim>
                                    <p:animEffect transition="in" filter="fade">
                                      <p:cBhvr>
                                        <p:cTn id="24" dur="500"/>
                                        <p:tgtEl>
                                          <p:spTgt spid="2">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16" fill="hold" nodeType="clickEffect">
                                  <p:stCondLst>
                                    <p:cond delay="0"/>
                                  </p:stCondLst>
                                  <p:childTnLst>
                                    <p:set>
                                      <p:cBhvr>
                                        <p:cTn id="28" dur="1" fill="hold">
                                          <p:stCondLst>
                                            <p:cond delay="0"/>
                                          </p:stCondLst>
                                        </p:cTn>
                                        <p:tgtEl>
                                          <p:spTgt spid="2">
                                            <p:txEl>
                                              <p:pRg st="5" end="5"/>
                                            </p:txEl>
                                          </p:spTgt>
                                        </p:tgtEl>
                                        <p:attrNameLst>
                                          <p:attrName>style.visibility</p:attrName>
                                        </p:attrNameLst>
                                      </p:cBhvr>
                                      <p:to>
                                        <p:strVal val="visible"/>
                                      </p:to>
                                    </p:set>
                                    <p:anim calcmode="lin" valueType="num">
                                      <p:cBhvr>
                                        <p:cTn id="29" dur="500" fill="hold"/>
                                        <p:tgtEl>
                                          <p:spTgt spid="2">
                                            <p:txEl>
                                              <p:pRg st="5" end="5"/>
                                            </p:txEl>
                                          </p:spTgt>
                                        </p:tgtEl>
                                        <p:attrNameLst>
                                          <p:attrName>ppt_w</p:attrName>
                                        </p:attrNameLst>
                                      </p:cBhvr>
                                      <p:tavLst>
                                        <p:tav tm="0">
                                          <p:val>
                                            <p:fltVal val="0"/>
                                          </p:val>
                                        </p:tav>
                                        <p:tav tm="100000">
                                          <p:val>
                                            <p:strVal val="#ppt_w"/>
                                          </p:val>
                                        </p:tav>
                                      </p:tavLst>
                                    </p:anim>
                                    <p:anim calcmode="lin" valueType="num">
                                      <p:cBhvr>
                                        <p:cTn id="30" dur="500" fill="hold"/>
                                        <p:tgtEl>
                                          <p:spTgt spid="2">
                                            <p:txEl>
                                              <p:pRg st="5" end="5"/>
                                            </p:txEl>
                                          </p:spTgt>
                                        </p:tgtEl>
                                        <p:attrNameLst>
                                          <p:attrName>ppt_h</p:attrName>
                                        </p:attrNameLst>
                                      </p:cBhvr>
                                      <p:tavLst>
                                        <p:tav tm="0">
                                          <p:val>
                                            <p:fltVal val="0"/>
                                          </p:val>
                                        </p:tav>
                                        <p:tav tm="100000">
                                          <p:val>
                                            <p:strVal val="#ppt_h"/>
                                          </p:val>
                                        </p:tav>
                                      </p:tavLst>
                                    </p:anim>
                                    <p:animEffect transition="in" filter="fade">
                                      <p:cBhvr>
                                        <p:cTn id="31" dur="500"/>
                                        <p:tgtEl>
                                          <p:spTgt spid="2">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16" fill="hold" nodeType="clickEffect">
                                  <p:stCondLst>
                                    <p:cond delay="0"/>
                                  </p:stCondLst>
                                  <p:childTnLst>
                                    <p:set>
                                      <p:cBhvr>
                                        <p:cTn id="35" dur="1" fill="hold">
                                          <p:stCondLst>
                                            <p:cond delay="0"/>
                                          </p:stCondLst>
                                        </p:cTn>
                                        <p:tgtEl>
                                          <p:spTgt spid="2">
                                            <p:txEl>
                                              <p:pRg st="7" end="7"/>
                                            </p:txEl>
                                          </p:spTgt>
                                        </p:tgtEl>
                                        <p:attrNameLst>
                                          <p:attrName>style.visibility</p:attrName>
                                        </p:attrNameLst>
                                      </p:cBhvr>
                                      <p:to>
                                        <p:strVal val="visible"/>
                                      </p:to>
                                    </p:set>
                                    <p:anim calcmode="lin" valueType="num">
                                      <p:cBhvr>
                                        <p:cTn id="36" dur="500" fill="hold"/>
                                        <p:tgtEl>
                                          <p:spTgt spid="2">
                                            <p:txEl>
                                              <p:pRg st="7" end="7"/>
                                            </p:txEl>
                                          </p:spTgt>
                                        </p:tgtEl>
                                        <p:attrNameLst>
                                          <p:attrName>ppt_w</p:attrName>
                                        </p:attrNameLst>
                                      </p:cBhvr>
                                      <p:tavLst>
                                        <p:tav tm="0">
                                          <p:val>
                                            <p:fltVal val="0"/>
                                          </p:val>
                                        </p:tav>
                                        <p:tav tm="100000">
                                          <p:val>
                                            <p:strVal val="#ppt_w"/>
                                          </p:val>
                                        </p:tav>
                                      </p:tavLst>
                                    </p:anim>
                                    <p:anim calcmode="lin" valueType="num">
                                      <p:cBhvr>
                                        <p:cTn id="37" dur="500" fill="hold"/>
                                        <p:tgtEl>
                                          <p:spTgt spid="2">
                                            <p:txEl>
                                              <p:pRg st="7" end="7"/>
                                            </p:txEl>
                                          </p:spTgt>
                                        </p:tgtEl>
                                        <p:attrNameLst>
                                          <p:attrName>ppt_h</p:attrName>
                                        </p:attrNameLst>
                                      </p:cBhvr>
                                      <p:tavLst>
                                        <p:tav tm="0">
                                          <p:val>
                                            <p:fltVal val="0"/>
                                          </p:val>
                                        </p:tav>
                                        <p:tav tm="100000">
                                          <p:val>
                                            <p:strVal val="#ppt_h"/>
                                          </p:val>
                                        </p:tav>
                                      </p:tavLst>
                                    </p:anim>
                                    <p:animEffect transition="in" filter="fade">
                                      <p:cBhvr>
                                        <p:cTn id="38" dur="500"/>
                                        <p:tgtEl>
                                          <p:spTgt spid="2">
                                            <p:txEl>
                                              <p:pRg st="7" end="7"/>
                                            </p:txEl>
                                          </p:spTgt>
                                        </p:tgtEl>
                                      </p:cBhvr>
                                    </p:animEffect>
                                  </p:childTnLst>
                                </p:cTn>
                              </p:par>
                              <p:par>
                                <p:cTn id="39" presetID="53" presetClass="entr" presetSubtype="16" fill="hold" nodeType="withEffect">
                                  <p:stCondLst>
                                    <p:cond delay="0"/>
                                  </p:stCondLst>
                                  <p:childTnLst>
                                    <p:set>
                                      <p:cBhvr>
                                        <p:cTn id="40" dur="1" fill="hold">
                                          <p:stCondLst>
                                            <p:cond delay="0"/>
                                          </p:stCondLst>
                                        </p:cTn>
                                        <p:tgtEl>
                                          <p:spTgt spid="2">
                                            <p:txEl>
                                              <p:pRg st="8" end="8"/>
                                            </p:txEl>
                                          </p:spTgt>
                                        </p:tgtEl>
                                        <p:attrNameLst>
                                          <p:attrName>style.visibility</p:attrName>
                                        </p:attrNameLst>
                                      </p:cBhvr>
                                      <p:to>
                                        <p:strVal val="visible"/>
                                      </p:to>
                                    </p:set>
                                    <p:anim calcmode="lin" valueType="num">
                                      <p:cBhvr>
                                        <p:cTn id="41" dur="500" fill="hold"/>
                                        <p:tgtEl>
                                          <p:spTgt spid="2">
                                            <p:txEl>
                                              <p:pRg st="8" end="8"/>
                                            </p:txEl>
                                          </p:spTgt>
                                        </p:tgtEl>
                                        <p:attrNameLst>
                                          <p:attrName>ppt_w</p:attrName>
                                        </p:attrNameLst>
                                      </p:cBhvr>
                                      <p:tavLst>
                                        <p:tav tm="0">
                                          <p:val>
                                            <p:fltVal val="0"/>
                                          </p:val>
                                        </p:tav>
                                        <p:tav tm="100000">
                                          <p:val>
                                            <p:strVal val="#ppt_w"/>
                                          </p:val>
                                        </p:tav>
                                      </p:tavLst>
                                    </p:anim>
                                    <p:anim calcmode="lin" valueType="num">
                                      <p:cBhvr>
                                        <p:cTn id="42" dur="500" fill="hold"/>
                                        <p:tgtEl>
                                          <p:spTgt spid="2">
                                            <p:txEl>
                                              <p:pRg st="8" end="8"/>
                                            </p:txEl>
                                          </p:spTgt>
                                        </p:tgtEl>
                                        <p:attrNameLst>
                                          <p:attrName>ppt_h</p:attrName>
                                        </p:attrNameLst>
                                      </p:cBhvr>
                                      <p:tavLst>
                                        <p:tav tm="0">
                                          <p:val>
                                            <p:fltVal val="0"/>
                                          </p:val>
                                        </p:tav>
                                        <p:tav tm="100000">
                                          <p:val>
                                            <p:strVal val="#ppt_h"/>
                                          </p:val>
                                        </p:tav>
                                      </p:tavLst>
                                    </p:anim>
                                    <p:animEffect transition="in" filter="fade">
                                      <p:cBhvr>
                                        <p:cTn id="43" dur="500"/>
                                        <p:tgtEl>
                                          <p:spTgt spid="2">
                                            <p:txEl>
                                              <p:pRg st="8" end="8"/>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53" presetClass="entr" presetSubtype="16" fill="hold" nodeType="clickEffect">
                                  <p:stCondLst>
                                    <p:cond delay="0"/>
                                  </p:stCondLst>
                                  <p:childTnLst>
                                    <p:set>
                                      <p:cBhvr>
                                        <p:cTn id="47" dur="1" fill="hold">
                                          <p:stCondLst>
                                            <p:cond delay="0"/>
                                          </p:stCondLst>
                                        </p:cTn>
                                        <p:tgtEl>
                                          <p:spTgt spid="2">
                                            <p:txEl>
                                              <p:pRg st="9" end="9"/>
                                            </p:txEl>
                                          </p:spTgt>
                                        </p:tgtEl>
                                        <p:attrNameLst>
                                          <p:attrName>style.visibility</p:attrName>
                                        </p:attrNameLst>
                                      </p:cBhvr>
                                      <p:to>
                                        <p:strVal val="visible"/>
                                      </p:to>
                                    </p:set>
                                    <p:anim calcmode="lin" valueType="num">
                                      <p:cBhvr>
                                        <p:cTn id="48" dur="500" fill="hold"/>
                                        <p:tgtEl>
                                          <p:spTgt spid="2">
                                            <p:txEl>
                                              <p:pRg st="9" end="9"/>
                                            </p:txEl>
                                          </p:spTgt>
                                        </p:tgtEl>
                                        <p:attrNameLst>
                                          <p:attrName>ppt_w</p:attrName>
                                        </p:attrNameLst>
                                      </p:cBhvr>
                                      <p:tavLst>
                                        <p:tav tm="0">
                                          <p:val>
                                            <p:fltVal val="0"/>
                                          </p:val>
                                        </p:tav>
                                        <p:tav tm="100000">
                                          <p:val>
                                            <p:strVal val="#ppt_w"/>
                                          </p:val>
                                        </p:tav>
                                      </p:tavLst>
                                    </p:anim>
                                    <p:anim calcmode="lin" valueType="num">
                                      <p:cBhvr>
                                        <p:cTn id="49" dur="500" fill="hold"/>
                                        <p:tgtEl>
                                          <p:spTgt spid="2">
                                            <p:txEl>
                                              <p:pRg st="9" end="9"/>
                                            </p:txEl>
                                          </p:spTgt>
                                        </p:tgtEl>
                                        <p:attrNameLst>
                                          <p:attrName>ppt_h</p:attrName>
                                        </p:attrNameLst>
                                      </p:cBhvr>
                                      <p:tavLst>
                                        <p:tav tm="0">
                                          <p:val>
                                            <p:fltVal val="0"/>
                                          </p:val>
                                        </p:tav>
                                        <p:tav tm="100000">
                                          <p:val>
                                            <p:strVal val="#ppt_h"/>
                                          </p:val>
                                        </p:tav>
                                      </p:tavLst>
                                    </p:anim>
                                    <p:animEffect transition="in" filter="fade">
                                      <p:cBhvr>
                                        <p:cTn id="50" dur="500"/>
                                        <p:tgtEl>
                                          <p:spTgt spid="2">
                                            <p:txEl>
                                              <p:pRg st="9" end="9"/>
                                            </p:txEl>
                                          </p:spTgt>
                                        </p:tgtEl>
                                      </p:cBhvr>
                                    </p:animEffect>
                                  </p:childTnLst>
                                </p:cTn>
                              </p:par>
                              <p:par>
                                <p:cTn id="51" presetID="53" presetClass="entr" presetSubtype="16" fill="hold" nodeType="withEffect">
                                  <p:stCondLst>
                                    <p:cond delay="0"/>
                                  </p:stCondLst>
                                  <p:childTnLst>
                                    <p:set>
                                      <p:cBhvr>
                                        <p:cTn id="52" dur="1" fill="hold">
                                          <p:stCondLst>
                                            <p:cond delay="0"/>
                                          </p:stCondLst>
                                        </p:cTn>
                                        <p:tgtEl>
                                          <p:spTgt spid="2">
                                            <p:txEl>
                                              <p:pRg st="11" end="11"/>
                                            </p:txEl>
                                          </p:spTgt>
                                        </p:tgtEl>
                                        <p:attrNameLst>
                                          <p:attrName>style.visibility</p:attrName>
                                        </p:attrNameLst>
                                      </p:cBhvr>
                                      <p:to>
                                        <p:strVal val="visible"/>
                                      </p:to>
                                    </p:set>
                                    <p:anim calcmode="lin" valueType="num">
                                      <p:cBhvr>
                                        <p:cTn id="53" dur="500" fill="hold"/>
                                        <p:tgtEl>
                                          <p:spTgt spid="2">
                                            <p:txEl>
                                              <p:pRg st="11" end="11"/>
                                            </p:txEl>
                                          </p:spTgt>
                                        </p:tgtEl>
                                        <p:attrNameLst>
                                          <p:attrName>ppt_w</p:attrName>
                                        </p:attrNameLst>
                                      </p:cBhvr>
                                      <p:tavLst>
                                        <p:tav tm="0">
                                          <p:val>
                                            <p:fltVal val="0"/>
                                          </p:val>
                                        </p:tav>
                                        <p:tav tm="100000">
                                          <p:val>
                                            <p:strVal val="#ppt_w"/>
                                          </p:val>
                                        </p:tav>
                                      </p:tavLst>
                                    </p:anim>
                                    <p:anim calcmode="lin" valueType="num">
                                      <p:cBhvr>
                                        <p:cTn id="54" dur="500" fill="hold"/>
                                        <p:tgtEl>
                                          <p:spTgt spid="2">
                                            <p:txEl>
                                              <p:pRg st="11" end="11"/>
                                            </p:txEl>
                                          </p:spTgt>
                                        </p:tgtEl>
                                        <p:attrNameLst>
                                          <p:attrName>ppt_h</p:attrName>
                                        </p:attrNameLst>
                                      </p:cBhvr>
                                      <p:tavLst>
                                        <p:tav tm="0">
                                          <p:val>
                                            <p:fltVal val="0"/>
                                          </p:val>
                                        </p:tav>
                                        <p:tav tm="100000">
                                          <p:val>
                                            <p:strVal val="#ppt_h"/>
                                          </p:val>
                                        </p:tav>
                                      </p:tavLst>
                                    </p:anim>
                                    <p:animEffect transition="in" filter="fade">
                                      <p:cBhvr>
                                        <p:cTn id="55" dur="500"/>
                                        <p:tgtEl>
                                          <p:spTgt spid="2">
                                            <p:txEl>
                                              <p:pRg st="11" end="11"/>
                                            </p:txEl>
                                          </p:spTgt>
                                        </p:tgtEl>
                                      </p:cBhvr>
                                    </p:animEffect>
                                  </p:childTnLst>
                                </p:cTn>
                              </p:par>
                              <p:par>
                                <p:cTn id="56" presetID="53" presetClass="entr" presetSubtype="16" fill="hold" nodeType="withEffect">
                                  <p:stCondLst>
                                    <p:cond delay="0"/>
                                  </p:stCondLst>
                                  <p:childTnLst>
                                    <p:set>
                                      <p:cBhvr>
                                        <p:cTn id="57" dur="1" fill="hold">
                                          <p:stCondLst>
                                            <p:cond delay="0"/>
                                          </p:stCondLst>
                                        </p:cTn>
                                        <p:tgtEl>
                                          <p:spTgt spid="2">
                                            <p:txEl>
                                              <p:pRg st="14" end="14"/>
                                            </p:txEl>
                                          </p:spTgt>
                                        </p:tgtEl>
                                        <p:attrNameLst>
                                          <p:attrName>style.visibility</p:attrName>
                                        </p:attrNameLst>
                                      </p:cBhvr>
                                      <p:to>
                                        <p:strVal val="visible"/>
                                      </p:to>
                                    </p:set>
                                    <p:anim calcmode="lin" valueType="num">
                                      <p:cBhvr>
                                        <p:cTn id="58" dur="500" fill="hold"/>
                                        <p:tgtEl>
                                          <p:spTgt spid="2">
                                            <p:txEl>
                                              <p:pRg st="14" end="14"/>
                                            </p:txEl>
                                          </p:spTgt>
                                        </p:tgtEl>
                                        <p:attrNameLst>
                                          <p:attrName>ppt_w</p:attrName>
                                        </p:attrNameLst>
                                      </p:cBhvr>
                                      <p:tavLst>
                                        <p:tav tm="0">
                                          <p:val>
                                            <p:fltVal val="0"/>
                                          </p:val>
                                        </p:tav>
                                        <p:tav tm="100000">
                                          <p:val>
                                            <p:strVal val="#ppt_w"/>
                                          </p:val>
                                        </p:tav>
                                      </p:tavLst>
                                    </p:anim>
                                    <p:anim calcmode="lin" valueType="num">
                                      <p:cBhvr>
                                        <p:cTn id="59" dur="500" fill="hold"/>
                                        <p:tgtEl>
                                          <p:spTgt spid="2">
                                            <p:txEl>
                                              <p:pRg st="14" end="14"/>
                                            </p:txEl>
                                          </p:spTgt>
                                        </p:tgtEl>
                                        <p:attrNameLst>
                                          <p:attrName>ppt_h</p:attrName>
                                        </p:attrNameLst>
                                      </p:cBhvr>
                                      <p:tavLst>
                                        <p:tav tm="0">
                                          <p:val>
                                            <p:fltVal val="0"/>
                                          </p:val>
                                        </p:tav>
                                        <p:tav tm="100000">
                                          <p:val>
                                            <p:strVal val="#ppt_h"/>
                                          </p:val>
                                        </p:tav>
                                      </p:tavLst>
                                    </p:anim>
                                    <p:animEffect transition="in" filter="fade">
                                      <p:cBhvr>
                                        <p:cTn id="60" dur="500"/>
                                        <p:tgtEl>
                                          <p:spTgt spid="2">
                                            <p:txEl>
                                              <p:pRg st="14" end="14"/>
                                            </p:txEl>
                                          </p:spTgt>
                                        </p:tgtEl>
                                      </p:cBhvr>
                                    </p:animEffect>
                                  </p:childTnLst>
                                </p:cTn>
                              </p:par>
                              <p:par>
                                <p:cTn id="61" presetID="53" presetClass="entr" presetSubtype="16" fill="hold" nodeType="withEffect">
                                  <p:stCondLst>
                                    <p:cond delay="0"/>
                                  </p:stCondLst>
                                  <p:childTnLst>
                                    <p:set>
                                      <p:cBhvr>
                                        <p:cTn id="62" dur="1" fill="hold">
                                          <p:stCondLst>
                                            <p:cond delay="0"/>
                                          </p:stCondLst>
                                        </p:cTn>
                                        <p:tgtEl>
                                          <p:spTgt spid="2">
                                            <p:txEl>
                                              <p:pRg st="12" end="12"/>
                                            </p:txEl>
                                          </p:spTgt>
                                        </p:tgtEl>
                                        <p:attrNameLst>
                                          <p:attrName>style.visibility</p:attrName>
                                        </p:attrNameLst>
                                      </p:cBhvr>
                                      <p:to>
                                        <p:strVal val="visible"/>
                                      </p:to>
                                    </p:set>
                                    <p:anim calcmode="lin" valueType="num">
                                      <p:cBhvr>
                                        <p:cTn id="63" dur="500" fill="hold"/>
                                        <p:tgtEl>
                                          <p:spTgt spid="2">
                                            <p:txEl>
                                              <p:pRg st="12" end="12"/>
                                            </p:txEl>
                                          </p:spTgt>
                                        </p:tgtEl>
                                        <p:attrNameLst>
                                          <p:attrName>ppt_w</p:attrName>
                                        </p:attrNameLst>
                                      </p:cBhvr>
                                      <p:tavLst>
                                        <p:tav tm="0">
                                          <p:val>
                                            <p:fltVal val="0"/>
                                          </p:val>
                                        </p:tav>
                                        <p:tav tm="100000">
                                          <p:val>
                                            <p:strVal val="#ppt_w"/>
                                          </p:val>
                                        </p:tav>
                                      </p:tavLst>
                                    </p:anim>
                                    <p:anim calcmode="lin" valueType="num">
                                      <p:cBhvr>
                                        <p:cTn id="64" dur="500" fill="hold"/>
                                        <p:tgtEl>
                                          <p:spTgt spid="2">
                                            <p:txEl>
                                              <p:pRg st="12" end="12"/>
                                            </p:txEl>
                                          </p:spTgt>
                                        </p:tgtEl>
                                        <p:attrNameLst>
                                          <p:attrName>ppt_h</p:attrName>
                                        </p:attrNameLst>
                                      </p:cBhvr>
                                      <p:tavLst>
                                        <p:tav tm="0">
                                          <p:val>
                                            <p:fltVal val="0"/>
                                          </p:val>
                                        </p:tav>
                                        <p:tav tm="100000">
                                          <p:val>
                                            <p:strVal val="#ppt_h"/>
                                          </p:val>
                                        </p:tav>
                                      </p:tavLst>
                                    </p:anim>
                                    <p:animEffect transition="in" filter="fade">
                                      <p:cBhvr>
                                        <p:cTn id="65" dur="500"/>
                                        <p:tgtEl>
                                          <p:spTgt spid="2">
                                            <p:txEl>
                                              <p:pRg st="12" end="12"/>
                                            </p:txEl>
                                          </p:spTgt>
                                        </p:tgtEl>
                                      </p:cBhvr>
                                    </p:animEffect>
                                  </p:childTnLst>
                                </p:cTn>
                              </p:par>
                              <p:par>
                                <p:cTn id="66" presetID="53" presetClass="entr" presetSubtype="16" fill="hold" nodeType="withEffect">
                                  <p:stCondLst>
                                    <p:cond delay="0"/>
                                  </p:stCondLst>
                                  <p:childTnLst>
                                    <p:set>
                                      <p:cBhvr>
                                        <p:cTn id="67" dur="1" fill="hold">
                                          <p:stCondLst>
                                            <p:cond delay="0"/>
                                          </p:stCondLst>
                                        </p:cTn>
                                        <p:tgtEl>
                                          <p:spTgt spid="2">
                                            <p:txEl>
                                              <p:pRg st="13" end="13"/>
                                            </p:txEl>
                                          </p:spTgt>
                                        </p:tgtEl>
                                        <p:attrNameLst>
                                          <p:attrName>style.visibility</p:attrName>
                                        </p:attrNameLst>
                                      </p:cBhvr>
                                      <p:to>
                                        <p:strVal val="visible"/>
                                      </p:to>
                                    </p:set>
                                    <p:anim calcmode="lin" valueType="num">
                                      <p:cBhvr>
                                        <p:cTn id="68" dur="500" fill="hold"/>
                                        <p:tgtEl>
                                          <p:spTgt spid="2">
                                            <p:txEl>
                                              <p:pRg st="13" end="13"/>
                                            </p:txEl>
                                          </p:spTgt>
                                        </p:tgtEl>
                                        <p:attrNameLst>
                                          <p:attrName>ppt_w</p:attrName>
                                        </p:attrNameLst>
                                      </p:cBhvr>
                                      <p:tavLst>
                                        <p:tav tm="0">
                                          <p:val>
                                            <p:fltVal val="0"/>
                                          </p:val>
                                        </p:tav>
                                        <p:tav tm="100000">
                                          <p:val>
                                            <p:strVal val="#ppt_w"/>
                                          </p:val>
                                        </p:tav>
                                      </p:tavLst>
                                    </p:anim>
                                    <p:anim calcmode="lin" valueType="num">
                                      <p:cBhvr>
                                        <p:cTn id="69" dur="500" fill="hold"/>
                                        <p:tgtEl>
                                          <p:spTgt spid="2">
                                            <p:txEl>
                                              <p:pRg st="13" end="13"/>
                                            </p:txEl>
                                          </p:spTgt>
                                        </p:tgtEl>
                                        <p:attrNameLst>
                                          <p:attrName>ppt_h</p:attrName>
                                        </p:attrNameLst>
                                      </p:cBhvr>
                                      <p:tavLst>
                                        <p:tav tm="0">
                                          <p:val>
                                            <p:fltVal val="0"/>
                                          </p:val>
                                        </p:tav>
                                        <p:tav tm="100000">
                                          <p:val>
                                            <p:strVal val="#ppt_h"/>
                                          </p:val>
                                        </p:tav>
                                      </p:tavLst>
                                    </p:anim>
                                    <p:animEffect transition="in" filter="fade">
                                      <p:cBhvr>
                                        <p:cTn id="70" dur="500"/>
                                        <p:tgtEl>
                                          <p:spTgt spid="2">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Title 5"/>
          <p:cNvSpPr>
            <a:spLocks noGrp="1"/>
          </p:cNvSpPr>
          <p:nvPr>
            <p:ph type="title"/>
          </p:nvPr>
        </p:nvSpPr>
        <p:spPr>
          <a:xfrm>
            <a:off x="0" y="31820"/>
            <a:ext cx="9144000" cy="6858000"/>
          </a:xfrm>
        </p:spPr>
        <p:txBody>
          <a:bodyPr>
            <a:noAutofit/>
          </a:bodyPr>
          <a:lstStyle/>
          <a:p>
            <a:pPr algn="ctr"/>
            <a:r>
              <a:rPr lang="en-US" sz="2000" b="1" dirty="0" smtClean="0">
                <a:solidFill>
                  <a:schemeClr val="tx1"/>
                </a:solidFill>
                <a:latin typeface="Consolas" pitchFamily="49" charset="0"/>
                <a:cs typeface="Consolas" pitchFamily="49" charset="0"/>
              </a:rPr>
              <a:t>1.11.2</a:t>
            </a:r>
            <a:br>
              <a:rPr lang="en-US" sz="2000" b="1" dirty="0" smtClean="0">
                <a:solidFill>
                  <a:schemeClr val="tx1"/>
                </a:solidFill>
                <a:latin typeface="Consolas" pitchFamily="49" charset="0"/>
                <a:cs typeface="Consolas" pitchFamily="49" charset="0"/>
              </a:rPr>
            </a:br>
            <a:r>
              <a:rPr lang="vi-VN" sz="3200" b="1" dirty="0">
                <a:solidFill>
                  <a:schemeClr val="tx1"/>
                </a:solidFill>
                <a:latin typeface="Consolas" pitchFamily="49" charset="0"/>
                <a:cs typeface="Consolas" pitchFamily="49" charset="0"/>
              </a:rPr>
              <a:t>sa uccakāśe dhavalodaro daro</a:t>
            </a:r>
            <a:br>
              <a:rPr lang="vi-VN" sz="3200" b="1" dirty="0">
                <a:solidFill>
                  <a:schemeClr val="tx1"/>
                </a:solidFill>
                <a:latin typeface="Consolas" pitchFamily="49" charset="0"/>
                <a:cs typeface="Consolas" pitchFamily="49" charset="0"/>
              </a:rPr>
            </a:br>
            <a:r>
              <a:rPr lang="vi-VN" sz="3200" b="1" dirty="0">
                <a:solidFill>
                  <a:schemeClr val="tx1"/>
                </a:solidFill>
                <a:latin typeface="Consolas" pitchFamily="49" charset="0"/>
                <a:cs typeface="Consolas" pitchFamily="49" charset="0"/>
              </a:rPr>
              <a:t>'py urukramasyādharaśoṇa-śoṇimā</a:t>
            </a:r>
            <a:br>
              <a:rPr lang="vi-VN" sz="3200" b="1" dirty="0">
                <a:solidFill>
                  <a:schemeClr val="tx1"/>
                </a:solidFill>
                <a:latin typeface="Consolas" pitchFamily="49" charset="0"/>
                <a:cs typeface="Consolas" pitchFamily="49" charset="0"/>
              </a:rPr>
            </a:br>
            <a:r>
              <a:rPr lang="vi-VN" sz="3200" b="1" dirty="0">
                <a:solidFill>
                  <a:schemeClr val="tx1"/>
                </a:solidFill>
                <a:latin typeface="Consolas" pitchFamily="49" charset="0"/>
                <a:cs typeface="Consolas" pitchFamily="49" charset="0"/>
              </a:rPr>
              <a:t>dādhmāyamānaḥ kara-kañja-sampuṭe</a:t>
            </a:r>
            <a:br>
              <a:rPr lang="vi-VN" sz="3200" b="1" dirty="0">
                <a:solidFill>
                  <a:schemeClr val="tx1"/>
                </a:solidFill>
                <a:latin typeface="Consolas" pitchFamily="49" charset="0"/>
                <a:cs typeface="Consolas" pitchFamily="49" charset="0"/>
              </a:rPr>
            </a:br>
            <a:r>
              <a:rPr lang="vi-VN" sz="3200" b="1" dirty="0">
                <a:solidFill>
                  <a:schemeClr val="tx1"/>
                </a:solidFill>
                <a:latin typeface="Consolas" pitchFamily="49" charset="0"/>
                <a:cs typeface="Consolas" pitchFamily="49" charset="0"/>
              </a:rPr>
              <a:t>yathābja-khaṇḍe kala-haḿsa utsvanaḥ</a:t>
            </a:r>
            <a:r>
              <a:rPr lang="vi-VN" sz="2000" b="1" dirty="0">
                <a:solidFill>
                  <a:schemeClr val="tx1"/>
                </a:solidFill>
                <a:latin typeface="Consolas" pitchFamily="49" charset="0"/>
                <a:cs typeface="Consolas" pitchFamily="49" charset="0"/>
              </a:rPr>
              <a:t/>
            </a:r>
            <a:br>
              <a:rPr lang="vi-VN" sz="2000" b="1" dirty="0">
                <a:solidFill>
                  <a:schemeClr val="tx1"/>
                </a:solidFill>
                <a:latin typeface="Consolas" pitchFamily="49" charset="0"/>
                <a:cs typeface="Consolas" pitchFamily="49" charset="0"/>
              </a:rPr>
            </a:br>
            <a:r>
              <a:rPr lang="vi-VN" sz="2000" b="1" dirty="0">
                <a:solidFill>
                  <a:schemeClr val="tx1"/>
                </a:solidFill>
                <a:latin typeface="Consolas" pitchFamily="49" charset="0"/>
                <a:cs typeface="Consolas" pitchFamily="49" charset="0"/>
              </a:rPr>
              <a:t/>
            </a:r>
            <a:br>
              <a:rPr lang="vi-VN" sz="2000" b="1" dirty="0">
                <a:solidFill>
                  <a:schemeClr val="tx1"/>
                </a:solidFill>
                <a:latin typeface="Consolas" pitchFamily="49" charset="0"/>
                <a:cs typeface="Consolas" pitchFamily="49" charset="0"/>
              </a:rPr>
            </a:br>
            <a:r>
              <a:rPr lang="vi-VN" sz="2000" b="1" dirty="0">
                <a:solidFill>
                  <a:schemeClr val="tx1"/>
                </a:solidFill>
                <a:latin typeface="Consolas" pitchFamily="49" charset="0"/>
                <a:cs typeface="Consolas" pitchFamily="49" charset="0"/>
              </a:rPr>
              <a:t>saḥ — that; uccakāśe — became brilliant; dhavala-udaraḥ — white and fat-boweled; daraḥ — conchshell; api — although it is so; urukramasya — of the great adventurer; adharaśoṇa — by the transcendental quality of His lips; śoṇimā — reddened; dādhmāyamānaḥ — being sounded; kara-kañja-sampuṭe — being caught by the grip of the lotus hand; yathā — as it is; abja-khaṇḍe — by the stems of lotus flowers; kala-haḿsaḥ — ducking swan; utsvanaḥ — loudly sounding.</a:t>
            </a:r>
            <a:br>
              <a:rPr lang="vi-VN" sz="2000" b="1" dirty="0">
                <a:solidFill>
                  <a:schemeClr val="tx1"/>
                </a:solidFill>
                <a:latin typeface="Consolas" pitchFamily="49" charset="0"/>
                <a:cs typeface="Consolas" pitchFamily="49" charset="0"/>
              </a:rPr>
            </a:br>
            <a:r>
              <a:rPr lang="vi-VN" sz="2000" b="1" dirty="0">
                <a:solidFill>
                  <a:schemeClr val="tx1"/>
                </a:solidFill>
                <a:latin typeface="Consolas" pitchFamily="49" charset="0"/>
                <a:cs typeface="Consolas" pitchFamily="49" charset="0"/>
              </a:rPr>
              <a:t/>
            </a:r>
            <a:br>
              <a:rPr lang="vi-VN" sz="2000" b="1" dirty="0">
                <a:solidFill>
                  <a:schemeClr val="tx1"/>
                </a:solidFill>
                <a:latin typeface="Consolas" pitchFamily="49" charset="0"/>
                <a:cs typeface="Consolas" pitchFamily="49" charset="0"/>
              </a:rPr>
            </a:br>
            <a:r>
              <a:rPr lang="vi-VN" sz="2000" b="1" dirty="0" smtClean="0">
                <a:solidFill>
                  <a:schemeClr val="tx1"/>
                </a:solidFill>
                <a:latin typeface="Consolas" pitchFamily="49" charset="0"/>
                <a:cs typeface="Consolas" pitchFamily="49" charset="0"/>
              </a:rPr>
              <a:t>The </a:t>
            </a:r>
            <a:r>
              <a:rPr lang="vi-VN" sz="2000" b="1" dirty="0">
                <a:solidFill>
                  <a:schemeClr val="tx1"/>
                </a:solidFill>
                <a:latin typeface="Consolas" pitchFamily="49" charset="0"/>
                <a:cs typeface="Consolas" pitchFamily="49" charset="0"/>
              </a:rPr>
              <a:t>white and fat-boweled conchshell, being gripped by the hand of Lord Kṛṣṇa and sounded by Him, appeared to be reddened by the touch of His transcendental lips. It seemed that a white swan was playing in the stems of red lotus flowers.</a:t>
            </a:r>
            <a:r>
              <a:rPr lang="vi-VN" sz="1800" b="1" dirty="0">
                <a:solidFill>
                  <a:schemeClr val="tx1"/>
                </a:solidFill>
                <a:latin typeface="Consolas" pitchFamily="49" charset="0"/>
                <a:cs typeface="Consolas" pitchFamily="49" charset="0"/>
              </a:rPr>
              <a:t/>
            </a:r>
            <a:br>
              <a:rPr lang="vi-VN" sz="1800" b="1" dirty="0">
                <a:solidFill>
                  <a:schemeClr val="tx1"/>
                </a:solidFill>
                <a:latin typeface="Consolas" pitchFamily="49" charset="0"/>
                <a:cs typeface="Consolas" pitchFamily="49" charset="0"/>
              </a:rPr>
            </a:br>
            <a:endParaRPr lang="vi-VN" sz="1800" b="1" dirty="0">
              <a:solidFill>
                <a:schemeClr val="tx1"/>
              </a:solidFill>
              <a:latin typeface="Consolas" pitchFamily="49" charset="0"/>
              <a:cs typeface="Consolas" pitchFamily="49" charset="0"/>
            </a:endParaRPr>
          </a:p>
        </p:txBody>
      </p:sp>
    </p:spTree>
    <p:extLst>
      <p:ext uri="{BB962C8B-B14F-4D97-AF65-F5344CB8AC3E}">
        <p14:creationId xmlns:p14="http://schemas.microsoft.com/office/powerpoint/2010/main" val="1611750371"/>
      </p:ext>
    </p:extLst>
  </p:cSld>
  <p:clrMapOvr>
    <a:masterClrMapping/>
  </p:clrMapOvr>
  <p:transition spd="med" advTm="25000">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ectangle 1"/>
          <p:cNvSpPr/>
          <p:nvPr/>
        </p:nvSpPr>
        <p:spPr>
          <a:xfrm>
            <a:off x="0" y="0"/>
            <a:ext cx="9144000" cy="4278094"/>
          </a:xfrm>
          <a:prstGeom prst="rect">
            <a:avLst/>
          </a:prstGeom>
        </p:spPr>
        <p:txBody>
          <a:bodyPr wrap="square">
            <a:spAutoFit/>
          </a:bodyPr>
          <a:lstStyle/>
          <a:p>
            <a:endParaRPr lang="en-US" sz="2400" dirty="0" smtClean="0"/>
          </a:p>
          <a:p>
            <a:r>
              <a:rPr lang="en-US" sz="2400" dirty="0" smtClean="0"/>
              <a:t>By </a:t>
            </a:r>
            <a:r>
              <a:rPr lang="en-US" sz="2400" dirty="0"/>
              <a:t>ardent love and devotional service to the Lord, or in other words by spiritual contact with the Lord, everything becomes spiritually reddened like the </a:t>
            </a:r>
            <a:r>
              <a:rPr lang="en-US" sz="2400" dirty="0" err="1"/>
              <a:t>conchshell</a:t>
            </a:r>
            <a:r>
              <a:rPr lang="en-US" sz="2400" dirty="0"/>
              <a:t> in the grip of the Lord, and the </a:t>
            </a:r>
            <a:r>
              <a:rPr lang="en-US" sz="2400" dirty="0" err="1"/>
              <a:t>paramahaḿsa</a:t>
            </a:r>
            <a:r>
              <a:rPr lang="en-US" sz="2400" dirty="0"/>
              <a:t>, or the supremely intelligent person, plays the part of the ducking swan in the water of spiritual bliss, eternally decorated by the lotus flower of the Lord's feet.</a:t>
            </a:r>
            <a:endParaRPr lang="en-US" sz="2400" dirty="0" smtClean="0"/>
          </a:p>
          <a:p>
            <a:endParaRPr lang="en-US" sz="2400" dirty="0" smtClean="0"/>
          </a:p>
          <a:p>
            <a:r>
              <a:rPr lang="en-US" sz="2000" dirty="0" smtClean="0"/>
              <a:t>Spiritual </a:t>
            </a:r>
            <a:r>
              <a:rPr lang="en-US" sz="2000" dirty="0"/>
              <a:t>contact - Matter acts spiritually</a:t>
            </a:r>
          </a:p>
          <a:p>
            <a:r>
              <a:rPr lang="en-US" sz="2000" dirty="0" err="1"/>
              <a:t>Paramahamsa</a:t>
            </a:r>
            <a:r>
              <a:rPr lang="en-US" sz="2000" dirty="0"/>
              <a:t>: in material world make </a:t>
            </a:r>
            <a:r>
              <a:rPr lang="en-US" sz="2000" dirty="0" err="1"/>
              <a:t>Krsna</a:t>
            </a:r>
            <a:r>
              <a:rPr lang="en-US" sz="2000" dirty="0"/>
              <a:t> manifest</a:t>
            </a:r>
          </a:p>
          <a:p>
            <a:endParaRPr lang="en-US" sz="2000" dirty="0"/>
          </a:p>
          <a:p>
            <a:r>
              <a:rPr lang="en-US" sz="2000" dirty="0" err="1" smtClean="0"/>
              <a:t>Yudishti</a:t>
            </a:r>
            <a:r>
              <a:rPr lang="en-US" sz="2000" dirty="0" smtClean="0"/>
              <a:t> speaks to </a:t>
            </a:r>
            <a:r>
              <a:rPr lang="en-US" sz="2000" dirty="0" err="1" smtClean="0"/>
              <a:t>Vidura</a:t>
            </a:r>
            <a:r>
              <a:rPr lang="en-US" sz="2000" dirty="0" smtClean="0"/>
              <a:t> </a:t>
            </a:r>
            <a:r>
              <a:rPr lang="en-US" sz="2000" dirty="0"/>
              <a:t>- wherever you are it is a place of pilgrimage</a:t>
            </a:r>
          </a:p>
        </p:txBody>
      </p:sp>
    </p:spTree>
    <p:extLst>
      <p:ext uri="{BB962C8B-B14F-4D97-AF65-F5344CB8AC3E}">
        <p14:creationId xmlns:p14="http://schemas.microsoft.com/office/powerpoint/2010/main" val="1048372470"/>
      </p:ext>
    </p:extLst>
  </p:cSld>
  <p:clrMapOvr>
    <a:masterClrMapping/>
  </p:clrMapOvr>
  <p:transition spd="med" advTm="25000">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p:cTn id="7"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8" dur="5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9" dur="500"/>
                                        <p:tgtEl>
                                          <p:spTgt spid="2">
                                            <p:txEl>
                                              <p:pRg st="3" end="3"/>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 calcmode="lin" valueType="num">
                                      <p:cBhvr>
                                        <p:cTn id="12"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2">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p:cTn id="19"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20" dur="500" fill="hold"/>
                                        <p:tgtEl>
                                          <p:spTgt spid="2">
                                            <p:txEl>
                                              <p:pRg st="4" end="4"/>
                                            </p:txEl>
                                          </p:spTgt>
                                        </p:tgtEl>
                                        <p:attrNameLst>
                                          <p:attrName>ppt_h</p:attrName>
                                        </p:attrNameLst>
                                      </p:cBhvr>
                                      <p:tavLst>
                                        <p:tav tm="0">
                                          <p:val>
                                            <p:fltVal val="0"/>
                                          </p:val>
                                        </p:tav>
                                        <p:tav tm="100000">
                                          <p:val>
                                            <p:strVal val="#ppt_h"/>
                                          </p:val>
                                        </p:tav>
                                      </p:tavLst>
                                    </p:anim>
                                    <p:animEffect transition="in" filter="fade">
                                      <p:cBhvr>
                                        <p:cTn id="21" dur="500"/>
                                        <p:tgtEl>
                                          <p:spTgt spid="2">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nodeType="clickEffect">
                                  <p:stCondLst>
                                    <p:cond delay="0"/>
                                  </p:stCondLst>
                                  <p:childTnLst>
                                    <p:set>
                                      <p:cBhvr>
                                        <p:cTn id="25" dur="1" fill="hold">
                                          <p:stCondLst>
                                            <p:cond delay="0"/>
                                          </p:stCondLst>
                                        </p:cTn>
                                        <p:tgtEl>
                                          <p:spTgt spid="2">
                                            <p:txEl>
                                              <p:pRg st="6" end="6"/>
                                            </p:txEl>
                                          </p:spTgt>
                                        </p:tgtEl>
                                        <p:attrNameLst>
                                          <p:attrName>style.visibility</p:attrName>
                                        </p:attrNameLst>
                                      </p:cBhvr>
                                      <p:to>
                                        <p:strVal val="visible"/>
                                      </p:to>
                                    </p:set>
                                    <p:anim calcmode="lin" valueType="num">
                                      <p:cBhvr>
                                        <p:cTn id="26" dur="500" fill="hold"/>
                                        <p:tgtEl>
                                          <p:spTgt spid="2">
                                            <p:txEl>
                                              <p:pRg st="6" end="6"/>
                                            </p:txEl>
                                          </p:spTgt>
                                        </p:tgtEl>
                                        <p:attrNameLst>
                                          <p:attrName>ppt_w</p:attrName>
                                        </p:attrNameLst>
                                      </p:cBhvr>
                                      <p:tavLst>
                                        <p:tav tm="0">
                                          <p:val>
                                            <p:fltVal val="0"/>
                                          </p:val>
                                        </p:tav>
                                        <p:tav tm="100000">
                                          <p:val>
                                            <p:strVal val="#ppt_w"/>
                                          </p:val>
                                        </p:tav>
                                      </p:tavLst>
                                    </p:anim>
                                    <p:anim calcmode="lin" valueType="num">
                                      <p:cBhvr>
                                        <p:cTn id="27" dur="500" fill="hold"/>
                                        <p:tgtEl>
                                          <p:spTgt spid="2">
                                            <p:txEl>
                                              <p:pRg st="6" end="6"/>
                                            </p:txEl>
                                          </p:spTgt>
                                        </p:tgtEl>
                                        <p:attrNameLst>
                                          <p:attrName>ppt_h</p:attrName>
                                        </p:attrNameLst>
                                      </p:cBhvr>
                                      <p:tavLst>
                                        <p:tav tm="0">
                                          <p:val>
                                            <p:fltVal val="0"/>
                                          </p:val>
                                        </p:tav>
                                        <p:tav tm="100000">
                                          <p:val>
                                            <p:strVal val="#ppt_h"/>
                                          </p:val>
                                        </p:tav>
                                      </p:tavLst>
                                    </p:anim>
                                    <p:animEffect transition="in" filter="fade">
                                      <p:cBhvr>
                                        <p:cTn id="28"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Title 5"/>
          <p:cNvSpPr>
            <a:spLocks noGrp="1"/>
          </p:cNvSpPr>
          <p:nvPr>
            <p:ph type="title"/>
          </p:nvPr>
        </p:nvSpPr>
        <p:spPr>
          <a:xfrm>
            <a:off x="0" y="152400"/>
            <a:ext cx="9144000" cy="6858000"/>
          </a:xfrm>
        </p:spPr>
        <p:txBody>
          <a:bodyPr>
            <a:noAutofit/>
          </a:bodyPr>
          <a:lstStyle/>
          <a:p>
            <a:pPr algn="ctr"/>
            <a:r>
              <a:rPr lang="vi-VN" sz="1800" b="1" dirty="0">
                <a:solidFill>
                  <a:schemeClr val="tx1"/>
                </a:solidFill>
                <a:latin typeface="Consolas" pitchFamily="49" charset="0"/>
                <a:cs typeface="Consolas" pitchFamily="49" charset="0"/>
              </a:rPr>
              <a:t>1.11.3</a:t>
            </a:r>
            <a:br>
              <a:rPr lang="vi-VN" sz="1800" b="1" dirty="0">
                <a:solidFill>
                  <a:schemeClr val="tx1"/>
                </a:solidFill>
                <a:latin typeface="Consolas" pitchFamily="49" charset="0"/>
                <a:cs typeface="Consolas" pitchFamily="49" charset="0"/>
              </a:rPr>
            </a:br>
            <a:r>
              <a:rPr lang="vi-VN" sz="3200" b="1" dirty="0">
                <a:solidFill>
                  <a:schemeClr val="tx1"/>
                </a:solidFill>
                <a:latin typeface="Consolas" pitchFamily="49" charset="0"/>
                <a:cs typeface="Consolas" pitchFamily="49" charset="0"/>
              </a:rPr>
              <a:t>tam upaśrutya ninadaḿ</a:t>
            </a:r>
            <a:br>
              <a:rPr lang="vi-VN" sz="3200" b="1" dirty="0">
                <a:solidFill>
                  <a:schemeClr val="tx1"/>
                </a:solidFill>
                <a:latin typeface="Consolas" pitchFamily="49" charset="0"/>
                <a:cs typeface="Consolas" pitchFamily="49" charset="0"/>
              </a:rPr>
            </a:br>
            <a:r>
              <a:rPr lang="vi-VN" sz="3200" b="1" dirty="0">
                <a:solidFill>
                  <a:schemeClr val="tx1"/>
                </a:solidFill>
                <a:latin typeface="Consolas" pitchFamily="49" charset="0"/>
                <a:cs typeface="Consolas" pitchFamily="49" charset="0"/>
              </a:rPr>
              <a:t>jagad-bhaya-bhayāvaham</a:t>
            </a:r>
            <a:br>
              <a:rPr lang="vi-VN" sz="3200" b="1" dirty="0">
                <a:solidFill>
                  <a:schemeClr val="tx1"/>
                </a:solidFill>
                <a:latin typeface="Consolas" pitchFamily="49" charset="0"/>
                <a:cs typeface="Consolas" pitchFamily="49" charset="0"/>
              </a:rPr>
            </a:br>
            <a:r>
              <a:rPr lang="vi-VN" sz="3200" b="1" dirty="0">
                <a:solidFill>
                  <a:schemeClr val="tx1"/>
                </a:solidFill>
                <a:latin typeface="Consolas" pitchFamily="49" charset="0"/>
                <a:cs typeface="Consolas" pitchFamily="49" charset="0"/>
              </a:rPr>
              <a:t>pratyudyayuḥ prajāḥ sarvā</a:t>
            </a:r>
            <a:br>
              <a:rPr lang="vi-VN" sz="3200" b="1" dirty="0">
                <a:solidFill>
                  <a:schemeClr val="tx1"/>
                </a:solidFill>
                <a:latin typeface="Consolas" pitchFamily="49" charset="0"/>
                <a:cs typeface="Consolas" pitchFamily="49" charset="0"/>
              </a:rPr>
            </a:br>
            <a:r>
              <a:rPr lang="vi-VN" sz="3200" b="1" dirty="0">
                <a:solidFill>
                  <a:schemeClr val="tx1"/>
                </a:solidFill>
                <a:latin typeface="Consolas" pitchFamily="49" charset="0"/>
                <a:cs typeface="Consolas" pitchFamily="49" charset="0"/>
              </a:rPr>
              <a:t>bhartṛ-darśana-lālasāḥ</a:t>
            </a:r>
            <a:r>
              <a:rPr lang="vi-VN" sz="1800" b="1" dirty="0">
                <a:solidFill>
                  <a:schemeClr val="tx1"/>
                </a:solidFill>
                <a:latin typeface="Consolas" pitchFamily="49" charset="0"/>
                <a:cs typeface="Consolas" pitchFamily="49" charset="0"/>
              </a:rPr>
              <a:t/>
            </a:r>
            <a:br>
              <a:rPr lang="vi-VN" sz="1800" b="1" dirty="0">
                <a:solidFill>
                  <a:schemeClr val="tx1"/>
                </a:solidFill>
                <a:latin typeface="Consolas" pitchFamily="49" charset="0"/>
                <a:cs typeface="Consolas" pitchFamily="49" charset="0"/>
              </a:rPr>
            </a:br>
            <a:r>
              <a:rPr lang="vi-VN" sz="1800" b="1" dirty="0">
                <a:solidFill>
                  <a:schemeClr val="tx1"/>
                </a:solidFill>
                <a:latin typeface="Consolas" pitchFamily="49" charset="0"/>
                <a:cs typeface="Consolas" pitchFamily="49" charset="0"/>
              </a:rPr>
              <a:t/>
            </a:r>
            <a:br>
              <a:rPr lang="vi-VN" sz="1800" b="1" dirty="0">
                <a:solidFill>
                  <a:schemeClr val="tx1"/>
                </a:solidFill>
                <a:latin typeface="Consolas" pitchFamily="49" charset="0"/>
                <a:cs typeface="Consolas" pitchFamily="49" charset="0"/>
              </a:rPr>
            </a:br>
            <a:r>
              <a:rPr lang="vi-VN" sz="2000" b="1" dirty="0">
                <a:solidFill>
                  <a:schemeClr val="tx1"/>
                </a:solidFill>
                <a:latin typeface="Consolas" pitchFamily="49" charset="0"/>
                <a:cs typeface="Consolas" pitchFamily="49" charset="0"/>
              </a:rPr>
              <a:t>tam — that; upaśrutya — having overheard; ninadam — sound; jagat-bhaya — the fear of material existence; bhaya-āvaham — the threatening principle; prati — towards; udyayuḥ — rapidly proceeded; prajāḥ — the citizens; sarvāḥ — all; bhartṛ — the protector; darśana — audience; lālasāḥ — having so desired.</a:t>
            </a:r>
            <a:br>
              <a:rPr lang="vi-VN" sz="2000" b="1" dirty="0">
                <a:solidFill>
                  <a:schemeClr val="tx1"/>
                </a:solidFill>
                <a:latin typeface="Consolas" pitchFamily="49" charset="0"/>
                <a:cs typeface="Consolas" pitchFamily="49" charset="0"/>
              </a:rPr>
            </a:br>
            <a:r>
              <a:rPr lang="vi-VN" sz="1800" b="1" dirty="0">
                <a:solidFill>
                  <a:schemeClr val="tx1"/>
                </a:solidFill>
                <a:latin typeface="Consolas" pitchFamily="49" charset="0"/>
                <a:cs typeface="Consolas" pitchFamily="49" charset="0"/>
              </a:rPr>
              <a:t/>
            </a:r>
            <a:br>
              <a:rPr lang="vi-VN" sz="1800" b="1" dirty="0">
                <a:solidFill>
                  <a:schemeClr val="tx1"/>
                </a:solidFill>
                <a:latin typeface="Consolas" pitchFamily="49" charset="0"/>
                <a:cs typeface="Consolas" pitchFamily="49" charset="0"/>
              </a:rPr>
            </a:br>
            <a:r>
              <a:rPr lang="vi-VN" sz="2800" b="1" dirty="0">
                <a:solidFill>
                  <a:schemeClr val="tx1"/>
                </a:solidFill>
                <a:latin typeface="Consolas" pitchFamily="49" charset="0"/>
                <a:cs typeface="Consolas" pitchFamily="49" charset="0"/>
              </a:rPr>
              <a:t>The citizens of Dvārakā, having heard that sound which threatens fear personified in the material world, began to run towards Him fast, just to have a long desired audience with the Lord, who is the protector of all devotees.</a:t>
            </a:r>
            <a:r>
              <a:rPr lang="vi-VN" sz="2400" b="1" dirty="0">
                <a:solidFill>
                  <a:schemeClr val="tx1"/>
                </a:solidFill>
                <a:latin typeface="Consolas" pitchFamily="49" charset="0"/>
                <a:cs typeface="Consolas" pitchFamily="49" charset="0"/>
              </a:rPr>
              <a:t/>
            </a:r>
            <a:br>
              <a:rPr lang="vi-VN" sz="2400" b="1" dirty="0">
                <a:solidFill>
                  <a:schemeClr val="tx1"/>
                </a:solidFill>
                <a:latin typeface="Consolas" pitchFamily="49" charset="0"/>
                <a:cs typeface="Consolas" pitchFamily="49" charset="0"/>
              </a:rPr>
            </a:br>
            <a:endParaRPr lang="vi-VN" sz="1800" b="1" dirty="0">
              <a:solidFill>
                <a:schemeClr val="tx1"/>
              </a:solidFill>
              <a:latin typeface="Consolas" pitchFamily="49" charset="0"/>
              <a:cs typeface="Consolas" pitchFamily="49" charset="0"/>
            </a:endParaRPr>
          </a:p>
        </p:txBody>
      </p:sp>
    </p:spTree>
    <p:extLst>
      <p:ext uri="{BB962C8B-B14F-4D97-AF65-F5344CB8AC3E}">
        <p14:creationId xmlns:p14="http://schemas.microsoft.com/office/powerpoint/2010/main" val="2088396069"/>
      </p:ext>
    </p:extLst>
  </p:cSld>
  <p:clrMapOvr>
    <a:masterClrMapping/>
  </p:clrMapOvr>
  <p:transition spd="med" advTm="25000">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ectangle 1"/>
          <p:cNvSpPr/>
          <p:nvPr/>
        </p:nvSpPr>
        <p:spPr>
          <a:xfrm>
            <a:off x="0" y="0"/>
            <a:ext cx="9144000" cy="3416320"/>
          </a:xfrm>
          <a:prstGeom prst="rect">
            <a:avLst/>
          </a:prstGeom>
        </p:spPr>
        <p:txBody>
          <a:bodyPr wrap="square">
            <a:spAutoFit/>
          </a:bodyPr>
          <a:lstStyle/>
          <a:p>
            <a:r>
              <a:rPr lang="en-US" sz="2400" dirty="0" smtClean="0"/>
              <a:t>Mood Of </a:t>
            </a:r>
            <a:r>
              <a:rPr lang="en-US" sz="2400" dirty="0" err="1" smtClean="0"/>
              <a:t>Dwarakavasis</a:t>
            </a:r>
            <a:r>
              <a:rPr lang="en-US" sz="2400" dirty="0" smtClean="0"/>
              <a:t>:</a:t>
            </a:r>
          </a:p>
          <a:p>
            <a:endParaRPr lang="en-US" sz="2400" dirty="0"/>
          </a:p>
          <a:p>
            <a:r>
              <a:rPr lang="en-US" sz="2400" dirty="0" smtClean="0"/>
              <a:t>Always in thoughts of </a:t>
            </a:r>
            <a:r>
              <a:rPr lang="en-US" sz="2400" dirty="0" err="1" smtClean="0"/>
              <a:t>Krsna</a:t>
            </a:r>
            <a:r>
              <a:rPr lang="en-US" sz="2400" dirty="0" smtClean="0"/>
              <a:t>. Eagerly awaiting for </a:t>
            </a:r>
            <a:r>
              <a:rPr lang="en-US" sz="2400" dirty="0" err="1" smtClean="0"/>
              <a:t>Krsna</a:t>
            </a:r>
            <a:r>
              <a:rPr lang="en-US" sz="2400" dirty="0" smtClean="0"/>
              <a:t>.</a:t>
            </a:r>
          </a:p>
          <a:p>
            <a:endParaRPr lang="en-US" sz="2400" dirty="0"/>
          </a:p>
          <a:p>
            <a:r>
              <a:rPr lang="en-US" sz="2400" dirty="0"/>
              <a:t>State of </a:t>
            </a:r>
            <a:r>
              <a:rPr lang="en-US" sz="2400" dirty="0" smtClean="0"/>
              <a:t>melancholy: (</a:t>
            </a:r>
            <a:r>
              <a:rPr lang="en-US" sz="2400" dirty="0" err="1" smtClean="0"/>
              <a:t>Krsna</a:t>
            </a:r>
            <a:r>
              <a:rPr lang="en-US" sz="2400" dirty="0" smtClean="0"/>
              <a:t> blows Conch – Sunrise)</a:t>
            </a:r>
            <a:endParaRPr lang="en-US" sz="2400" dirty="0"/>
          </a:p>
          <a:p>
            <a:endParaRPr lang="en-US" sz="2400" dirty="0" smtClean="0"/>
          </a:p>
          <a:p>
            <a:r>
              <a:rPr lang="en-US" sz="2400" dirty="0"/>
              <a:t>Longing for the Lord</a:t>
            </a:r>
          </a:p>
          <a:p>
            <a:r>
              <a:rPr lang="en-US" sz="2400" dirty="0"/>
              <a:t>Feeling for the </a:t>
            </a:r>
            <a:r>
              <a:rPr lang="en-US" sz="2400" dirty="0" smtClean="0"/>
              <a:t>Lord</a:t>
            </a:r>
            <a:endParaRPr lang="en-US" sz="2400" dirty="0"/>
          </a:p>
          <a:p>
            <a:r>
              <a:rPr lang="en-US" sz="2400" dirty="0"/>
              <a:t>be consciously present with </a:t>
            </a:r>
            <a:r>
              <a:rPr lang="en-US" sz="2400" dirty="0" err="1"/>
              <a:t>Krsna</a:t>
            </a:r>
            <a:r>
              <a:rPr lang="en-US" sz="2400" dirty="0"/>
              <a:t> - As much as we </a:t>
            </a:r>
            <a:r>
              <a:rPr lang="en-US" sz="2400" dirty="0" smtClean="0"/>
              <a:t>try</a:t>
            </a:r>
          </a:p>
        </p:txBody>
      </p:sp>
    </p:spTree>
    <p:extLst>
      <p:ext uri="{BB962C8B-B14F-4D97-AF65-F5344CB8AC3E}">
        <p14:creationId xmlns:p14="http://schemas.microsoft.com/office/powerpoint/2010/main" val="3810741059"/>
      </p:ext>
    </p:extLst>
  </p:cSld>
  <p:clrMapOvr>
    <a:masterClrMapping/>
  </p:clrMapOvr>
  <p:transition spd="med" advTm="25000">
    <p:zo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ectangle 1"/>
          <p:cNvSpPr/>
          <p:nvPr/>
        </p:nvSpPr>
        <p:spPr>
          <a:xfrm>
            <a:off x="0" y="0"/>
            <a:ext cx="9144000" cy="461665"/>
          </a:xfrm>
          <a:prstGeom prst="rect">
            <a:avLst/>
          </a:prstGeom>
        </p:spPr>
        <p:txBody>
          <a:bodyPr wrap="square">
            <a:spAutoFit/>
          </a:bodyPr>
          <a:lstStyle/>
          <a:p>
            <a:endParaRPr lang="en-US" sz="2400" dirty="0" smtClean="0"/>
          </a:p>
        </p:txBody>
      </p:sp>
      <p:sp>
        <p:nvSpPr>
          <p:cNvPr id="3" name="Rectangle 2"/>
          <p:cNvSpPr/>
          <p:nvPr/>
        </p:nvSpPr>
        <p:spPr>
          <a:xfrm>
            <a:off x="35169" y="230832"/>
            <a:ext cx="9144000" cy="6370975"/>
          </a:xfrm>
          <a:prstGeom prst="rect">
            <a:avLst/>
          </a:prstGeom>
        </p:spPr>
        <p:txBody>
          <a:bodyPr wrap="square">
            <a:spAutoFit/>
          </a:bodyPr>
          <a:lstStyle/>
          <a:p>
            <a:r>
              <a:rPr lang="en-US" sz="2400" dirty="0"/>
              <a:t>The material existence of our present status is full of fear. Out of the four problems of material existence, namely the food problem, the shelter problem, the fear problem and the mating problem, the fear problem gives us more trouble than the others. We are always fearful due to our ignorance of the next problem. The whole material existence is full of problems, and thus the fear problem is always prominent. This is due to our association with the illusory energy of the Lord, known as </a:t>
            </a:r>
            <a:r>
              <a:rPr lang="en-US" sz="2400" dirty="0" err="1"/>
              <a:t>māyā</a:t>
            </a:r>
            <a:r>
              <a:rPr lang="en-US" sz="2400" dirty="0"/>
              <a:t> or external energy, yet all fear is vanished as soon as there is the sound of the Lord, represented by His holy name, as it was sounded by Lord </a:t>
            </a:r>
            <a:r>
              <a:rPr lang="en-US" sz="2400" dirty="0" err="1"/>
              <a:t>Śrī</a:t>
            </a:r>
            <a:r>
              <a:rPr lang="en-US" sz="2400" dirty="0"/>
              <a:t> </a:t>
            </a:r>
            <a:r>
              <a:rPr lang="en-US" sz="2400" dirty="0" err="1"/>
              <a:t>Caitanya</a:t>
            </a:r>
            <a:r>
              <a:rPr lang="en-US" sz="2400" dirty="0"/>
              <a:t> </a:t>
            </a:r>
            <a:r>
              <a:rPr lang="en-US" sz="2400" dirty="0" err="1"/>
              <a:t>Mahāprabhu</a:t>
            </a:r>
            <a:r>
              <a:rPr lang="en-US" sz="2400" dirty="0"/>
              <a:t> in the following sixteen words:</a:t>
            </a:r>
          </a:p>
          <a:p>
            <a:endParaRPr lang="en-US" sz="2400" dirty="0"/>
          </a:p>
          <a:p>
            <a:r>
              <a:rPr lang="en-US" sz="2400" dirty="0"/>
              <a:t>Hare </a:t>
            </a:r>
            <a:r>
              <a:rPr lang="en-US" sz="2400" dirty="0" err="1"/>
              <a:t>Kṛṣṇa</a:t>
            </a:r>
            <a:r>
              <a:rPr lang="en-US" sz="2400" dirty="0"/>
              <a:t>, Hare </a:t>
            </a:r>
            <a:r>
              <a:rPr lang="en-US" sz="2400" dirty="0" err="1"/>
              <a:t>Kṛṣṇa</a:t>
            </a:r>
            <a:r>
              <a:rPr lang="en-US" sz="2400" dirty="0"/>
              <a:t>, </a:t>
            </a:r>
            <a:r>
              <a:rPr lang="en-US" sz="2400" dirty="0" err="1"/>
              <a:t>Kṛṣṇa</a:t>
            </a:r>
            <a:r>
              <a:rPr lang="en-US" sz="2400" dirty="0"/>
              <a:t> </a:t>
            </a:r>
            <a:r>
              <a:rPr lang="en-US" sz="2400" dirty="0" err="1"/>
              <a:t>Kṛṣṇa</a:t>
            </a:r>
            <a:r>
              <a:rPr lang="en-US" sz="2400" dirty="0"/>
              <a:t>, Hare </a:t>
            </a:r>
            <a:r>
              <a:rPr lang="en-US" sz="2400" dirty="0" err="1"/>
              <a:t>Hare</a:t>
            </a:r>
            <a:endParaRPr lang="en-US" sz="2400" dirty="0"/>
          </a:p>
          <a:p>
            <a:r>
              <a:rPr lang="en-US" sz="2400" dirty="0" smtClean="0"/>
              <a:t>Hare </a:t>
            </a:r>
            <a:r>
              <a:rPr lang="en-US" sz="2400" dirty="0" err="1"/>
              <a:t>Rāma</a:t>
            </a:r>
            <a:r>
              <a:rPr lang="en-US" sz="2400" dirty="0"/>
              <a:t>, Hare </a:t>
            </a:r>
            <a:r>
              <a:rPr lang="en-US" sz="2400" dirty="0" err="1"/>
              <a:t>Rāma</a:t>
            </a:r>
            <a:r>
              <a:rPr lang="en-US" sz="2400" dirty="0"/>
              <a:t>, </a:t>
            </a:r>
            <a:r>
              <a:rPr lang="en-US" sz="2400" dirty="0" err="1"/>
              <a:t>Rāma</a:t>
            </a:r>
            <a:r>
              <a:rPr lang="en-US" sz="2400" dirty="0"/>
              <a:t> </a:t>
            </a:r>
            <a:r>
              <a:rPr lang="en-US" sz="2400" dirty="0" err="1"/>
              <a:t>Rāma</a:t>
            </a:r>
            <a:r>
              <a:rPr lang="en-US" sz="2400" dirty="0"/>
              <a:t>, Hare </a:t>
            </a:r>
            <a:r>
              <a:rPr lang="en-US" sz="2400" dirty="0" err="1"/>
              <a:t>Hare</a:t>
            </a:r>
            <a:endParaRPr lang="en-US" sz="2400" dirty="0"/>
          </a:p>
          <a:p>
            <a:endParaRPr lang="en-US" sz="2400" dirty="0"/>
          </a:p>
          <a:p>
            <a:r>
              <a:rPr lang="en-US" sz="2400" dirty="0"/>
              <a:t>We can take advantage of these sounds and be free from all threatening problems of material existence.</a:t>
            </a:r>
          </a:p>
        </p:txBody>
      </p:sp>
    </p:spTree>
    <p:extLst>
      <p:ext uri="{BB962C8B-B14F-4D97-AF65-F5344CB8AC3E}">
        <p14:creationId xmlns:p14="http://schemas.microsoft.com/office/powerpoint/2010/main" val="3148680648"/>
      </p:ext>
    </p:extLst>
  </p:cSld>
  <p:clrMapOvr>
    <a:masterClrMapping/>
  </p:clrMapOvr>
  <p:transition spd="med" advTm="25000">
    <p:zo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Title 5"/>
          <p:cNvSpPr>
            <a:spLocks noGrp="1"/>
          </p:cNvSpPr>
          <p:nvPr>
            <p:ph type="title"/>
          </p:nvPr>
        </p:nvSpPr>
        <p:spPr>
          <a:xfrm>
            <a:off x="0" y="0"/>
            <a:ext cx="9144000" cy="6858000"/>
          </a:xfrm>
        </p:spPr>
        <p:txBody>
          <a:bodyPr>
            <a:noAutofit/>
          </a:bodyPr>
          <a:lstStyle/>
          <a:p>
            <a:pPr algn="ctr"/>
            <a:r>
              <a:rPr lang="vi-VN" sz="1800" b="1" dirty="0">
                <a:solidFill>
                  <a:schemeClr val="tx1"/>
                </a:solidFill>
                <a:latin typeface="Consolas" pitchFamily="49" charset="0"/>
                <a:cs typeface="Consolas" pitchFamily="49" charset="0"/>
              </a:rPr>
              <a:t>1.11.4-5</a:t>
            </a:r>
            <a:br>
              <a:rPr lang="vi-VN" sz="1800" b="1" dirty="0">
                <a:solidFill>
                  <a:schemeClr val="tx1"/>
                </a:solidFill>
                <a:latin typeface="Consolas" pitchFamily="49" charset="0"/>
                <a:cs typeface="Consolas" pitchFamily="49" charset="0"/>
              </a:rPr>
            </a:br>
            <a:r>
              <a:rPr lang="vi-VN" sz="1800" b="1" dirty="0">
                <a:solidFill>
                  <a:schemeClr val="tx1"/>
                </a:solidFill>
                <a:latin typeface="Consolas" pitchFamily="49" charset="0"/>
                <a:cs typeface="Consolas" pitchFamily="49" charset="0"/>
              </a:rPr>
              <a:t/>
            </a:r>
            <a:br>
              <a:rPr lang="vi-VN" sz="1800" b="1" dirty="0">
                <a:solidFill>
                  <a:schemeClr val="tx1"/>
                </a:solidFill>
                <a:latin typeface="Consolas" pitchFamily="49" charset="0"/>
                <a:cs typeface="Consolas" pitchFamily="49" charset="0"/>
              </a:rPr>
            </a:br>
            <a:r>
              <a:rPr lang="vi-VN" sz="2400" b="1" dirty="0">
                <a:solidFill>
                  <a:schemeClr val="tx1"/>
                </a:solidFill>
                <a:latin typeface="Consolas" pitchFamily="49" charset="0"/>
                <a:cs typeface="Consolas" pitchFamily="49" charset="0"/>
              </a:rPr>
              <a:t>tatropanīta-balayo</a:t>
            </a:r>
            <a:br>
              <a:rPr lang="vi-VN" sz="2400" b="1" dirty="0">
                <a:solidFill>
                  <a:schemeClr val="tx1"/>
                </a:solidFill>
                <a:latin typeface="Consolas" pitchFamily="49" charset="0"/>
                <a:cs typeface="Consolas" pitchFamily="49" charset="0"/>
              </a:rPr>
            </a:br>
            <a:r>
              <a:rPr lang="vi-VN" sz="2400" b="1" dirty="0">
                <a:solidFill>
                  <a:schemeClr val="tx1"/>
                </a:solidFill>
                <a:latin typeface="Consolas" pitchFamily="49" charset="0"/>
                <a:cs typeface="Consolas" pitchFamily="49" charset="0"/>
              </a:rPr>
              <a:t>raver dīpam ivādṛtāḥ</a:t>
            </a:r>
            <a:br>
              <a:rPr lang="vi-VN" sz="2400" b="1" dirty="0">
                <a:solidFill>
                  <a:schemeClr val="tx1"/>
                </a:solidFill>
                <a:latin typeface="Consolas" pitchFamily="49" charset="0"/>
                <a:cs typeface="Consolas" pitchFamily="49" charset="0"/>
              </a:rPr>
            </a:br>
            <a:r>
              <a:rPr lang="vi-VN" sz="2400" b="1" dirty="0">
                <a:solidFill>
                  <a:schemeClr val="tx1"/>
                </a:solidFill>
                <a:latin typeface="Consolas" pitchFamily="49" charset="0"/>
                <a:cs typeface="Consolas" pitchFamily="49" charset="0"/>
              </a:rPr>
              <a:t>ātmārāmaḿ pūrṇa-kāmaḿ</a:t>
            </a:r>
            <a:br>
              <a:rPr lang="vi-VN" sz="2400" b="1" dirty="0">
                <a:solidFill>
                  <a:schemeClr val="tx1"/>
                </a:solidFill>
                <a:latin typeface="Consolas" pitchFamily="49" charset="0"/>
                <a:cs typeface="Consolas" pitchFamily="49" charset="0"/>
              </a:rPr>
            </a:br>
            <a:r>
              <a:rPr lang="vi-VN" sz="2400" b="1" dirty="0">
                <a:solidFill>
                  <a:schemeClr val="tx1"/>
                </a:solidFill>
                <a:latin typeface="Consolas" pitchFamily="49" charset="0"/>
                <a:cs typeface="Consolas" pitchFamily="49" charset="0"/>
              </a:rPr>
              <a:t>nija-lābhena nityadā</a:t>
            </a:r>
            <a:br>
              <a:rPr lang="vi-VN" sz="2400" b="1" dirty="0">
                <a:solidFill>
                  <a:schemeClr val="tx1"/>
                </a:solidFill>
                <a:latin typeface="Consolas" pitchFamily="49" charset="0"/>
                <a:cs typeface="Consolas" pitchFamily="49" charset="0"/>
              </a:rPr>
            </a:br>
            <a:r>
              <a:rPr lang="vi-VN" sz="2400" b="1" dirty="0">
                <a:solidFill>
                  <a:schemeClr val="tx1"/>
                </a:solidFill>
                <a:latin typeface="Consolas" pitchFamily="49" charset="0"/>
                <a:cs typeface="Consolas" pitchFamily="49" charset="0"/>
              </a:rPr>
              <a:t>prīty-utphulla-mukhāḥ procur</a:t>
            </a:r>
            <a:br>
              <a:rPr lang="vi-VN" sz="2400" b="1" dirty="0">
                <a:solidFill>
                  <a:schemeClr val="tx1"/>
                </a:solidFill>
                <a:latin typeface="Consolas" pitchFamily="49" charset="0"/>
                <a:cs typeface="Consolas" pitchFamily="49" charset="0"/>
              </a:rPr>
            </a:br>
            <a:r>
              <a:rPr lang="vi-VN" sz="2400" b="1" dirty="0">
                <a:solidFill>
                  <a:schemeClr val="tx1"/>
                </a:solidFill>
                <a:latin typeface="Consolas" pitchFamily="49" charset="0"/>
                <a:cs typeface="Consolas" pitchFamily="49" charset="0"/>
              </a:rPr>
              <a:t>harṣa-gadgadayā girā</a:t>
            </a:r>
            <a:br>
              <a:rPr lang="vi-VN" sz="2400" b="1" dirty="0">
                <a:solidFill>
                  <a:schemeClr val="tx1"/>
                </a:solidFill>
                <a:latin typeface="Consolas" pitchFamily="49" charset="0"/>
                <a:cs typeface="Consolas" pitchFamily="49" charset="0"/>
              </a:rPr>
            </a:br>
            <a:r>
              <a:rPr lang="vi-VN" sz="2400" b="1" dirty="0">
                <a:solidFill>
                  <a:schemeClr val="tx1"/>
                </a:solidFill>
                <a:latin typeface="Consolas" pitchFamily="49" charset="0"/>
                <a:cs typeface="Consolas" pitchFamily="49" charset="0"/>
              </a:rPr>
              <a:t>pitaraḿ sarva-suhṛdam</a:t>
            </a:r>
            <a:br>
              <a:rPr lang="vi-VN" sz="2400" b="1" dirty="0">
                <a:solidFill>
                  <a:schemeClr val="tx1"/>
                </a:solidFill>
                <a:latin typeface="Consolas" pitchFamily="49" charset="0"/>
                <a:cs typeface="Consolas" pitchFamily="49" charset="0"/>
              </a:rPr>
            </a:br>
            <a:r>
              <a:rPr lang="vi-VN" sz="2400" b="1" dirty="0">
                <a:solidFill>
                  <a:schemeClr val="tx1"/>
                </a:solidFill>
                <a:latin typeface="Consolas" pitchFamily="49" charset="0"/>
                <a:cs typeface="Consolas" pitchFamily="49" charset="0"/>
              </a:rPr>
              <a:t>avitāram ivārbhakāḥ</a:t>
            </a:r>
            <a:br>
              <a:rPr lang="vi-VN" sz="2400" b="1" dirty="0">
                <a:solidFill>
                  <a:schemeClr val="tx1"/>
                </a:solidFill>
                <a:latin typeface="Consolas" pitchFamily="49" charset="0"/>
                <a:cs typeface="Consolas" pitchFamily="49" charset="0"/>
              </a:rPr>
            </a:br>
            <a:r>
              <a:rPr lang="vi-VN" sz="2400" b="1" dirty="0">
                <a:solidFill>
                  <a:schemeClr val="tx1"/>
                </a:solidFill>
                <a:latin typeface="Consolas" pitchFamily="49" charset="0"/>
                <a:cs typeface="Consolas" pitchFamily="49" charset="0"/>
              </a:rPr>
              <a:t/>
            </a:r>
            <a:br>
              <a:rPr lang="vi-VN" sz="2400" b="1" dirty="0">
                <a:solidFill>
                  <a:schemeClr val="tx1"/>
                </a:solidFill>
                <a:latin typeface="Consolas" pitchFamily="49" charset="0"/>
                <a:cs typeface="Consolas" pitchFamily="49" charset="0"/>
              </a:rPr>
            </a:br>
            <a:r>
              <a:rPr lang="vi-VN" sz="2400" b="1" dirty="0">
                <a:solidFill>
                  <a:schemeClr val="tx1"/>
                </a:solidFill>
                <a:latin typeface="Consolas" pitchFamily="49" charset="0"/>
                <a:cs typeface="Consolas" pitchFamily="49" charset="0"/>
              </a:rPr>
              <a:t>The citizens arrived before the Lord with their respective presentations, offering them to the fully satisfied and self-sufficient one, who, by His own potency, incessantly supplies others. These presentations were like the offering of a lamp to the sun. Yet the citizens began to speak in ecstatic language to receive the Lord, just as wards welcome their guardian and father</a:t>
            </a:r>
            <a:r>
              <a:rPr lang="vi-VN" sz="1800" b="1" dirty="0">
                <a:solidFill>
                  <a:schemeClr val="tx1"/>
                </a:solidFill>
                <a:latin typeface="Consolas" pitchFamily="49" charset="0"/>
                <a:cs typeface="Consolas" pitchFamily="49" charset="0"/>
              </a:rPr>
              <a:t>.</a:t>
            </a:r>
          </a:p>
        </p:txBody>
      </p:sp>
    </p:spTree>
    <p:extLst>
      <p:ext uri="{BB962C8B-B14F-4D97-AF65-F5344CB8AC3E}">
        <p14:creationId xmlns:p14="http://schemas.microsoft.com/office/powerpoint/2010/main" val="2873052292"/>
      </p:ext>
    </p:extLst>
  </p:cSld>
  <p:clrMapOvr>
    <a:masterClrMapping/>
  </p:clrMapOvr>
  <p:transition spd="med" advTm="25000">
    <p:zoom/>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9794</TotalTime>
  <Words>1646</Words>
  <Application>Microsoft Office PowerPoint</Application>
  <PresentationFormat>On-screen Show (4:3)</PresentationFormat>
  <Paragraphs>142</Paragraphs>
  <Slides>23</Slides>
  <Notes>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Paper</vt:lpstr>
      <vt:lpstr>Chapter 11:  Lord Kṛṣṇa's Entrance into Dvārakā</vt:lpstr>
      <vt:lpstr>  1.11.1 sūta uvāca ānartān sa upavrajya svṛddhāñ jana-padān svakān dadhmau daravaraḿ teṣāḿ viṣādaḿ śamayann iva</vt:lpstr>
      <vt:lpstr>PowerPoint Presentation</vt:lpstr>
      <vt:lpstr>1.11.2 sa uccakāśe dhavalodaro daro 'py urukramasyādharaśoṇa-śoṇimā dādhmāyamānaḥ kara-kañja-sampuṭe yathābja-khaṇḍe kala-haḿsa utsvanaḥ  saḥ — that; uccakāśe — became brilliant; dhavala-udaraḥ — white and fat-boweled; daraḥ — conchshell; api — although it is so; urukramasya — of the great adventurer; adharaśoṇa — by the transcendental quality of His lips; śoṇimā — reddened; dādhmāyamānaḥ — being sounded; kara-kañja-sampuṭe — being caught by the grip of the lotus hand; yathā — as it is; abja-khaṇḍe — by the stems of lotus flowers; kala-haḿsaḥ — ducking swan; utsvanaḥ — loudly sounding.  The white and fat-boweled conchshell, being gripped by the hand of Lord Kṛṣṇa and sounded by Him, appeared to be reddened by the touch of His transcendental lips. It seemed that a white swan was playing in the stems of red lotus flowers. </vt:lpstr>
      <vt:lpstr>PowerPoint Presentation</vt:lpstr>
      <vt:lpstr>1.11.3 tam upaśrutya ninadaḿ jagad-bhaya-bhayāvaham pratyudyayuḥ prajāḥ sarvā bhartṛ-darśana-lālasāḥ  tam — that; upaśrutya — having overheard; ninadam — sound; jagat-bhaya — the fear of material existence; bhaya-āvaham — the threatening principle; prati — towards; udyayuḥ — rapidly proceeded; prajāḥ — the citizens; sarvāḥ — all; bhartṛ — the protector; darśana — audience; lālasāḥ — having so desired.  The citizens of Dvārakā, having heard that sound which threatens fear personified in the material world, began to run towards Him fast, just to have a long desired audience with the Lord, who is the protector of all devotees. </vt:lpstr>
      <vt:lpstr>PowerPoint Presentation</vt:lpstr>
      <vt:lpstr>PowerPoint Presentation</vt:lpstr>
      <vt:lpstr>1.11.4-5  tatropanīta-balayo raver dīpam ivādṛtāḥ ātmārāmaḿ pūrṇa-kāmaḿ nija-lābhena nityadā prīty-utphulla-mukhāḥ procur harṣa-gadgadayā girā pitaraḿ sarva-suhṛdam avitāram ivārbhakāḥ  The citizens arrived before the Lord with their respective presentations, offering them to the fully satisfied and self-sufficient one, who, by His own potency, incessantly supplies others. These presentations were like the offering of a lamp to the sun. Yet the citizens began to speak in ecstatic language to receive the Lord, just as wards welcome their guardian and father.</vt:lpstr>
      <vt:lpstr>PowerPoint Presentation</vt:lpstr>
      <vt:lpstr>PowerPoint Presentation</vt:lpstr>
      <vt:lpstr>1.11.6  natāḥ sma te nātha sadāńghri-pańkajaḿ viriñca-vairiñcya-surendra-vanditam parāyaṇaḿ kṣemam ihecchatāḿ paraḿ na yatra kālaḥ prabhavet paraḥ prabhuḥ  The citizens said: O Lord, You are worshiped by all demigods like Brahmā, the four Sanas and even the King of heaven. You are the ultimate rest for those who are really aspiring to achieve the highest benefit of life. You are the supreme transcendental Lord, and inevitable time cannot exert its influence upon You. </vt:lpstr>
      <vt:lpstr>PowerPoint Presentation</vt:lpstr>
      <vt:lpstr>1.11.7 bhavāya nas tvaḿ bhava viśva-bhāvana tvam eva mātātha suhṛt-patiḥ pitā tvaḿ sad-gurur naḥ paramaḿ ca daivataḿ yasyānuvṛttyā kṛtino babhūvima  O creator of the universe, You are our mother, well-wisher, Lord, father, spiritual master and worshipable Deity. By following in Your footsteps we have become successful in every respect. We pray, therefore, that You continue to bless us with Your mercy.    </vt:lpstr>
      <vt:lpstr>PowerPoint Presentation</vt:lpstr>
      <vt:lpstr>1.1.8  aho sanāthā bhavatā sma yad vayaḿ traiviṣṭapānām api dūra-darśanam prema-smita-snigdha-nirīkṣaṇānanaḿ paśyema rūpaḿ tava sarva-saubhagam  Oh, it is our good luck that we have come again today under Your protection by Your presence, for Your Lordship rarely visits even the denizens of heaven. Now it is possible for us to look into Your smiling face, which is full of affectionate glances. We can now see Your transcendental form, full of all auspiciousness. </vt:lpstr>
      <vt:lpstr>PowerPoint Presentation</vt:lpstr>
      <vt:lpstr>PowerPoint Presentation</vt:lpstr>
      <vt:lpstr>1.11.9 yarhy ambujākṣāpasasāra bho bhavān kurūn madhūn vātha suhṛd-didṛkṣayā tatrābda-koṭi-pratimaḥ kṣaṇo bhaved raviḿ vinākṣṇor iva nas tavācyuta  O lotus-eyed Lord, whenever You go away to Mathurā, Vṛndāvana or Hastināpura to meet Your friends and relatives, every moment of Your absence seems like a million years. O infallible one, at that time our eyes become useless, as if bereft of sun. </vt:lpstr>
      <vt:lpstr>PowerPoint Presentation</vt:lpstr>
      <vt:lpstr>1.11.10 kathaḿ vayaḿ nātha ciroṣite tvayi prasanna-dṛṣṭyākhila-tāpa-śoṣaṇam jīvema te sundara-hāsa-śobhitam apaśyamānā vadanaḿ manoharam iti codīritā vācaḥ prajānāḿ bhakta-vatsalaḥ śṛṇvāno 'nugrahaḿ dṛṣṭyā vitanvan prāviśat puram  O master, if You live abroad all the time, then we cannot look at Your attractive face, whose smiles vanquish all our sufferings. How can we exist without Your presence?Upon hearing their speeches, the Lord, who is very kind to the citizens and the devotees, entered the city of Dvārakā and acknowledged all their greetings by casting His transcendental glance over them.</vt:lpstr>
      <vt:lpstr>PowerPoint Presentation</vt:lpstr>
      <vt:lpstr>References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Srimad Bhagavatam  (1.1.4-1.1.11)</dc:title>
  <dc:creator>Ashwin Satyanarayana</dc:creator>
  <cp:lastModifiedBy>Narayanan Subramanian</cp:lastModifiedBy>
  <cp:revision>211</cp:revision>
  <dcterms:created xsi:type="dcterms:W3CDTF">2010-03-04T03:02:09Z</dcterms:created>
  <dcterms:modified xsi:type="dcterms:W3CDTF">2011-11-19T04:16:14Z</dcterms:modified>
</cp:coreProperties>
</file>