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2" r:id="rId6"/>
    <p:sldId id="263" r:id="rId7"/>
    <p:sldId id="267" r:id="rId8"/>
    <p:sldId id="264" r:id="rId9"/>
    <p:sldId id="269" r:id="rId10"/>
    <p:sldId id="270" r:id="rId11"/>
    <p:sldId id="266" r:id="rId12"/>
    <p:sldId id="268" r:id="rId13"/>
    <p:sldId id="265" r:id="rId14"/>
    <p:sldId id="271" r:id="rId15"/>
    <p:sldId id="272" r:id="rId16"/>
    <p:sldId id="273" r:id="rId17"/>
    <p:sldId id="274" r:id="rId18"/>
    <p:sldId id="276" r:id="rId19"/>
    <p:sldId id="275" r:id="rId20"/>
    <p:sldId id="287" r:id="rId21"/>
    <p:sldId id="277" r:id="rId22"/>
    <p:sldId id="278" r:id="rId23"/>
    <p:sldId id="279" r:id="rId24"/>
    <p:sldId id="261" r:id="rId25"/>
    <p:sldId id="280" r:id="rId26"/>
    <p:sldId id="281" r:id="rId27"/>
    <p:sldId id="284" r:id="rId28"/>
    <p:sldId id="286" r:id="rId29"/>
    <p:sldId id="282" r:id="rId30"/>
    <p:sldId id="283"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5F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68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069665D-4973-4E86-9981-894F06A4A9F5}" type="datetimeFigureOut">
              <a:rPr lang="en-US"/>
              <a:pPr>
                <a:defRPr/>
              </a:pPr>
              <a:t>11/5/2011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5603005-AF03-4C50-8225-5B2F8B099F4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C2C520-2598-4B53-9545-F0084826AA24}"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Matajis thus extoll the fortune of other matajis the queens of Dwarka. Appreciation without envy – they understand their exalted position</a:t>
            </a:r>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CE9686-8CC8-4E9F-BBB1-D39DC0841824}"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797770-6194-4171-9ABD-4B0CCD63C315}"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883343-357A-4ADC-B739-704FFCF1EF03}"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09BBFD-A948-4773-A700-70D258E57812}"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09BA76-BD62-436A-956C-2682B4FF681E}"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2FF1E8-7A77-4ABC-8369-F182F6B97A95}"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5603005-AF03-4C50-8225-5B2F8B099F4E}"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5603005-AF03-4C50-8225-5B2F8B099F4E}"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5603005-AF03-4C50-8225-5B2F8B099F4E}"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5603005-AF03-4C50-8225-5B2F8B099F4E}"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F4BA2A-F49E-4BA0-9707-C494E521931C}"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5603005-AF03-4C50-8225-5B2F8B099F4E}"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5603005-AF03-4C50-8225-5B2F8B099F4E}"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5603005-AF03-4C50-8225-5B2F8B099F4E}"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5603005-AF03-4C50-8225-5B2F8B099F4E}"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EB63EA-3350-40C2-BBF1-633FC3FFABCF}" type="slidenum">
              <a:rPr lang="en-US"/>
              <a:pPr fontAlgn="base">
                <a:spcBef>
                  <a:spcPct val="0"/>
                </a:spcBef>
                <a:spcAft>
                  <a:spcPct val="0"/>
                </a:spcAft>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5603005-AF03-4C50-8225-5B2F8B099F4E}"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5603005-AF03-4C50-8225-5B2F8B099F4E}"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5603005-AF03-4C50-8225-5B2F8B099F4E}"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5603005-AF03-4C50-8225-5B2F8B099F4E}"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C2C520-2598-4B53-9545-F0084826AA24}" type="slidenum">
              <a:rPr lang="en-US"/>
              <a:pPr fontAlgn="base">
                <a:spcBef>
                  <a:spcPct val="0"/>
                </a:spcBef>
                <a:spcAft>
                  <a:spcPct val="0"/>
                </a:spcAft>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B8CB34-7B9D-4865-9F6E-33E47222EB4C}" type="slidenum">
              <a:rPr lang="en-US"/>
              <a:pPr fontAlgn="base">
                <a:spcBef>
                  <a:spcPct val="0"/>
                </a:spcBef>
                <a:spcAft>
                  <a:spcPct val="0"/>
                </a:spcAft>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C2C520-2598-4B53-9545-F0084826AA24}" type="slidenum">
              <a:rPr lang="en-US"/>
              <a:pPr fontAlgn="base">
                <a:spcBef>
                  <a:spcPct val="0"/>
                </a:spcBef>
                <a:spcAft>
                  <a:spcPct val="0"/>
                </a:spcAft>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87FF29-B601-4804-9CAD-301177E86E66}"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64BBA3-7B17-45DB-AEE4-763958DB4B1F}"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B0B0F3-F7D9-47FA-A907-870DA32D9F3B}"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D6921A-A3DE-4F8B-9F25-53841A7E7452}"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Matajis thus extoll the fortune of other matajis the queens of Dwarka. Appreciation without envy – they understand their exalted position</a:t>
            </a:r>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3161F1-E11F-4FB7-9205-02D6AB03044B}"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Matajis thus extoll the fortune of other matajis the queens of Dwarka. Appreciation without envy – they understand their exalted position</a:t>
            </a:r>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055640-4ACF-4929-B08C-7443A6342134}"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1402263-B1DB-425C-ABC5-3893A8F0BA7D}" type="datetimeFigureOut">
              <a:rPr lang="en-US"/>
              <a:pPr>
                <a:defRPr/>
              </a:pPr>
              <a:t>11/5/2011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27F9BD-6817-4FD0-8B74-99D30CDD202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5256A6-45A2-41EC-A3E3-79F2D0EE23E5}" type="datetimeFigureOut">
              <a:rPr lang="en-US"/>
              <a:pPr>
                <a:defRPr/>
              </a:pPr>
              <a:t>11/5/2011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3D6D87-30F0-4286-8FD5-58C59213EA5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91E0E3-8D69-43DE-838C-53B272E1F8A4}" type="datetimeFigureOut">
              <a:rPr lang="en-US"/>
              <a:pPr>
                <a:defRPr/>
              </a:pPr>
              <a:t>11/5/2011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32BD62-9E5E-49BC-8758-44A4CD03745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AD852B-3F30-40F8-BDEE-31617875F9A0}" type="datetimeFigureOut">
              <a:rPr lang="en-US"/>
              <a:pPr>
                <a:defRPr/>
              </a:pPr>
              <a:t>11/5/2011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A31325-DEE6-46BC-B878-9772DA6D91F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A080D20-CC0C-4468-8AB1-F377ECE8D85D}" type="datetimeFigureOut">
              <a:rPr lang="en-US"/>
              <a:pPr>
                <a:defRPr/>
              </a:pPr>
              <a:t>11/5/2011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BC4D9D-5273-440A-98DE-361DA0F56D4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78888DD-DC43-4E6D-9620-1124C2C381B8}" type="datetimeFigureOut">
              <a:rPr lang="en-US"/>
              <a:pPr>
                <a:defRPr/>
              </a:pPr>
              <a:t>11/5/2011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C8CE85-E5E3-4BC6-BE6D-CD0881CE23F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68876AD-3CB5-42F1-B57E-BCA3405F16C4}" type="datetimeFigureOut">
              <a:rPr lang="en-US"/>
              <a:pPr>
                <a:defRPr/>
              </a:pPr>
              <a:t>11/5/2011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6058B77-76D8-44F2-AA24-B54F123ACF3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AED111-0C1C-47B1-A43A-D63F6C0348E8}" type="datetimeFigureOut">
              <a:rPr lang="en-US"/>
              <a:pPr>
                <a:defRPr/>
              </a:pPr>
              <a:t>11/5/2011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88B5E27-8D8D-41DC-A0BD-0204BC905B7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18D6E11-EFF4-42C2-839C-2FC0EE406065}" type="datetimeFigureOut">
              <a:rPr lang="en-US"/>
              <a:pPr>
                <a:defRPr/>
              </a:pPr>
              <a:t>11/5/2011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3FC13CB-A0A0-4C16-BA43-9A9008660DE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08B155-6357-401E-B512-D3E0F20E5524}" type="datetimeFigureOut">
              <a:rPr lang="en-US"/>
              <a:pPr>
                <a:defRPr/>
              </a:pPr>
              <a:t>11/5/2011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6E5BC7-B9B4-447E-B186-1BE419CECEC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3C9BE8-52E0-4E76-A48D-9062A177B7A0}" type="datetimeFigureOut">
              <a:rPr lang="en-US"/>
              <a:pPr>
                <a:defRPr/>
              </a:pPr>
              <a:t>11/5/2011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772B70-41B7-4094-B716-4EBB1786BD4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FFC5F4"/>
            </a:gs>
            <a:gs pos="50000">
              <a:schemeClr val="bg1"/>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B81CE2A-0059-4D58-9E8C-5C9D3D002C06}" type="datetimeFigureOut">
              <a:rPr lang="en-US"/>
              <a:pPr>
                <a:defRPr/>
              </a:pPr>
              <a:t>11/5/2011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3C487CC-736E-43B6-AA96-9B169D3FBA5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vedabase.net/s/sri" TargetMode="External"/><Relationship Id="rId4" Type="http://schemas.openxmlformats.org/officeDocument/2006/relationships/hyperlink" Target="http://vedabase.net/k/krsna"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vedabase.net/b/bhauma" TargetMode="External"/><Relationship Id="rId3" Type="http://schemas.openxmlformats.org/officeDocument/2006/relationships/image" Target="../media/image2.png"/><Relationship Id="rId7" Type="http://schemas.openxmlformats.org/officeDocument/2006/relationships/hyperlink" Target="http://vedabase.net/d/devi"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vedabase.net/r/rohini" TargetMode="External"/><Relationship Id="rId5" Type="http://schemas.openxmlformats.org/officeDocument/2006/relationships/hyperlink" Target="http://vedabase.net/sb/10/83/40/en" TargetMode="External"/><Relationship Id="rId4" Type="http://schemas.openxmlformats.org/officeDocument/2006/relationships/hyperlink" Target="http://vedabase.net/sb/10/83/39/en" TargetMode="External"/><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teachingsofqueenkunti.com/d.php?g=8927"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hyperlink" Target="http://audio.iskcondesiretree.info/05_-_ISKCON_Chowpatty/08_-_2011/09_-_Sept_2011/11-09-24_SB-10-02-30_-_Praying_unto_lotus_feet_of_lord_and_his_Devotees_-_Vraj_Vihari_Prabhu_ISKCON_Chowpatty.mp3" TargetMode="External"/><Relationship Id="rId4" Type="http://schemas.openxmlformats.org/officeDocument/2006/relationships/hyperlink" Target="http://audio.iskcondesiretree.info/05_-_ISKCON_Chowpatty/08_-_2011/10_-_Oct_2011/11-10-16_SB-10-03-12_-_Components_of_Prayers_-_Radha_Gopinath_Prabhu_ISKCON_Chowpatty.mp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vedabase.net/k/krsna" TargetMode="External"/><Relationship Id="rId4" Type="http://schemas.openxmlformats.org/officeDocument/2006/relationships/hyperlink" Target="http://vedabase.net/d/dvarak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hyperlink" Target="http://vedabase.net/s/svarupa" TargetMode="External"/><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hyperlink" Target="http://vedabase.net/k/krsna" TargetMode="External"/><Relationship Id="rId5" Type="http://schemas.openxmlformats.org/officeDocument/2006/relationships/image" Target="../media/image7.png"/><Relationship Id="rId10" Type="http://schemas.openxmlformats.org/officeDocument/2006/relationships/hyperlink" Target="http://vedabase.net/s/sri" TargetMode="External"/><Relationship Id="rId4" Type="http://schemas.openxmlformats.org/officeDocument/2006/relationships/image" Target="../media/image6.png"/><Relationship Id="rId9" Type="http://schemas.openxmlformats.org/officeDocument/2006/relationships/hyperlink" Target="http://vedabase.net/g/git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vedabase.net/sb/11/3/30/e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pg1.png"/>
          <p:cNvPicPr>
            <a:picLocks noChangeAspect="1"/>
          </p:cNvPicPr>
          <p:nvPr/>
        </p:nvPicPr>
        <p:blipFill>
          <a:blip r:embed="rId3" cstate="print"/>
          <a:srcRect/>
          <a:stretch>
            <a:fillRect/>
          </a:stretch>
        </p:blipFill>
        <p:spPr bwMode="auto">
          <a:xfrm>
            <a:off x="500063" y="231775"/>
            <a:ext cx="8643937" cy="6483350"/>
          </a:xfrm>
          <a:prstGeom prst="rect">
            <a:avLst/>
          </a:prstGeom>
          <a:noFill/>
          <a:ln w="9525">
            <a:noFill/>
            <a:miter lim="800000"/>
            <a:headEnd/>
            <a:tailEnd/>
          </a:ln>
        </p:spPr>
      </p:pic>
      <p:sp>
        <p:nvSpPr>
          <p:cNvPr id="2" name="Title 1"/>
          <p:cNvSpPr>
            <a:spLocks noGrp="1"/>
          </p:cNvSpPr>
          <p:nvPr>
            <p:ph type="ctrTitle"/>
          </p:nvPr>
        </p:nvSpPr>
        <p:spPr>
          <a:xfrm>
            <a:off x="609600" y="457200"/>
            <a:ext cx="7772400" cy="1470025"/>
          </a:xfrm>
        </p:spPr>
        <p:txBody>
          <a:bodyPr rtlCol="0">
            <a:normAutofit fontScale="90000"/>
          </a:bodyPr>
          <a:lstStyle/>
          <a:p>
            <a:pPr fontAlgn="auto">
              <a:spcAft>
                <a:spcPts val="0"/>
              </a:spcAft>
              <a:defRPr/>
            </a:pPr>
            <a:r>
              <a:rPr lang="en-MY" dirty="0" smtClean="0">
                <a:solidFill>
                  <a:srgbClr val="666699"/>
                </a:solidFill>
                <a:latin typeface="Georgia" pitchFamily="18" charset="0"/>
              </a:rPr>
              <a:t>The Prayers of the Ladies of </a:t>
            </a:r>
            <a:r>
              <a:rPr lang="en-MY" dirty="0" err="1" smtClean="0">
                <a:solidFill>
                  <a:srgbClr val="666699"/>
                </a:solidFill>
                <a:latin typeface="Georgia" pitchFamily="18" charset="0"/>
              </a:rPr>
              <a:t>Hastinapura</a:t>
            </a:r>
            <a:r>
              <a:rPr lang="en-MY" dirty="0" smtClean="0">
                <a:solidFill>
                  <a:srgbClr val="666699"/>
                </a:solidFill>
                <a:latin typeface="Georgia" pitchFamily="18" charset="0"/>
              </a:rPr>
              <a:t>, and Krishna Departs</a:t>
            </a:r>
            <a:br>
              <a:rPr lang="en-MY" dirty="0" smtClean="0">
                <a:solidFill>
                  <a:srgbClr val="666699"/>
                </a:solidFill>
                <a:latin typeface="Georgia" pitchFamily="18" charset="0"/>
              </a:rPr>
            </a:br>
            <a:endParaRPr lang="en-US" dirty="0" smtClean="0"/>
          </a:p>
        </p:txBody>
      </p:sp>
      <p:sp>
        <p:nvSpPr>
          <p:cNvPr id="2052" name="Subtitle 2"/>
          <p:cNvSpPr>
            <a:spLocks noGrp="1"/>
          </p:cNvSpPr>
          <p:nvPr>
            <p:ph type="subTitle" idx="1"/>
          </p:nvPr>
        </p:nvSpPr>
        <p:spPr>
          <a:xfrm>
            <a:off x="381000" y="1752600"/>
            <a:ext cx="6400800" cy="1752600"/>
          </a:xfrm>
        </p:spPr>
        <p:txBody>
          <a:bodyPr/>
          <a:lstStyle/>
          <a:p>
            <a:r>
              <a:rPr lang="en-US" b="1" smtClean="0">
                <a:solidFill>
                  <a:srgbClr val="002060"/>
                </a:solidFill>
                <a:latin typeface="Georgia" pitchFamily="18" charset="0"/>
              </a:rPr>
              <a:t>Texts 1.10.27-36</a:t>
            </a:r>
          </a:p>
          <a:p>
            <a:endParaRPr lang="en-US" smtClean="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pg2.png"/>
          <p:cNvPicPr>
            <a:picLocks noChangeAspect="1"/>
          </p:cNvPicPr>
          <p:nvPr/>
        </p:nvPicPr>
        <p:blipFill>
          <a:blip r:embed="rId3" cstate="print"/>
          <a:srcRect/>
          <a:stretch>
            <a:fillRect/>
          </a:stretch>
        </p:blipFill>
        <p:spPr bwMode="auto">
          <a:xfrm>
            <a:off x="4464050" y="3276600"/>
            <a:ext cx="4537075" cy="3402013"/>
          </a:xfrm>
          <a:prstGeom prst="rect">
            <a:avLst/>
          </a:prstGeom>
          <a:noFill/>
          <a:ln w="9525">
            <a:noFill/>
            <a:miter lim="800000"/>
            <a:headEnd/>
            <a:tailEnd/>
          </a:ln>
        </p:spPr>
      </p:pic>
      <p:sp>
        <p:nvSpPr>
          <p:cNvPr id="12291" name="Title 1"/>
          <p:cNvSpPr>
            <a:spLocks noGrp="1"/>
          </p:cNvSpPr>
          <p:nvPr>
            <p:ph type="title"/>
          </p:nvPr>
        </p:nvSpPr>
        <p:spPr/>
        <p:txBody>
          <a:bodyPr/>
          <a:lstStyle/>
          <a:p>
            <a:pPr algn="l"/>
            <a:r>
              <a:rPr lang="en-US" smtClean="0"/>
              <a:t>1.10.28,29,30</a:t>
            </a:r>
          </a:p>
        </p:txBody>
      </p:sp>
      <p:sp>
        <p:nvSpPr>
          <p:cNvPr id="3" name="Content Placeholder 2"/>
          <p:cNvSpPr>
            <a:spLocks noGrp="1"/>
          </p:cNvSpPr>
          <p:nvPr>
            <p:ph idx="1"/>
          </p:nvPr>
        </p:nvSpPr>
        <p:spPr>
          <a:xfrm>
            <a:off x="0" y="1219200"/>
            <a:ext cx="8305800" cy="4906963"/>
          </a:xfrm>
        </p:spPr>
        <p:txBody>
          <a:bodyPr rtlCol="0">
            <a:normAutofit fontScale="92500" lnSpcReduction="10000"/>
          </a:bodyPr>
          <a:lstStyle/>
          <a:p>
            <a:pPr fontAlgn="auto">
              <a:spcAft>
                <a:spcPts val="0"/>
              </a:spcAft>
              <a:buFont typeface="Arial" pitchFamily="34" charset="0"/>
              <a:buNone/>
              <a:defRPr/>
            </a:pPr>
            <a:endParaRPr lang="en-US" sz="2000" dirty="0" smtClean="0">
              <a:solidFill>
                <a:srgbClr val="002060"/>
              </a:solidFill>
            </a:endParaRPr>
          </a:p>
          <a:p>
            <a:pPr fontAlgn="auto">
              <a:spcAft>
                <a:spcPts val="0"/>
              </a:spcAft>
              <a:buFont typeface="Arial" pitchFamily="34" charset="0"/>
              <a:buNone/>
              <a:defRPr/>
            </a:pPr>
            <a:r>
              <a:rPr lang="vi-VN" sz="2000" dirty="0" smtClean="0">
                <a:solidFill>
                  <a:srgbClr val="002060"/>
                </a:solidFill>
              </a:rPr>
              <a:t>etāḥ paraḿ strītvam apāstapeśalaḿ</a:t>
            </a:r>
          </a:p>
          <a:p>
            <a:pPr fontAlgn="auto">
              <a:spcAft>
                <a:spcPts val="0"/>
              </a:spcAft>
              <a:buFont typeface="Arial" pitchFamily="34" charset="0"/>
              <a:buNone/>
              <a:defRPr/>
            </a:pPr>
            <a:r>
              <a:rPr lang="vi-VN" sz="2000" dirty="0" smtClean="0">
                <a:solidFill>
                  <a:srgbClr val="002060"/>
                </a:solidFill>
              </a:rPr>
              <a:t>nirasta-śaucaḿ bata sādhu kurvate</a:t>
            </a:r>
          </a:p>
          <a:p>
            <a:pPr fontAlgn="auto">
              <a:spcAft>
                <a:spcPts val="0"/>
              </a:spcAft>
              <a:buFont typeface="Arial" pitchFamily="34" charset="0"/>
              <a:buNone/>
              <a:defRPr/>
            </a:pPr>
            <a:r>
              <a:rPr lang="vi-VN" sz="2000" dirty="0" smtClean="0">
                <a:solidFill>
                  <a:srgbClr val="002060"/>
                </a:solidFill>
              </a:rPr>
              <a:t>yāsāḿ gṛhāt puṣkara-locanaḥ patir</a:t>
            </a:r>
          </a:p>
          <a:p>
            <a:pPr fontAlgn="auto">
              <a:spcAft>
                <a:spcPts val="0"/>
              </a:spcAft>
              <a:buFont typeface="Arial" pitchFamily="34" charset="0"/>
              <a:buNone/>
              <a:defRPr/>
            </a:pPr>
            <a:r>
              <a:rPr lang="vi-VN" sz="2000" dirty="0" smtClean="0">
                <a:solidFill>
                  <a:srgbClr val="002060"/>
                </a:solidFill>
              </a:rPr>
              <a:t>na jātv apaity āhṛtibhir hṛdi spṛśan</a:t>
            </a:r>
            <a:endParaRPr lang="en-US" sz="2000" dirty="0" smtClean="0">
              <a:solidFill>
                <a:srgbClr val="002060"/>
              </a:solidFill>
            </a:endParaRPr>
          </a:p>
          <a:p>
            <a:pPr fontAlgn="auto">
              <a:spcAft>
                <a:spcPts val="0"/>
              </a:spcAft>
              <a:buFont typeface="Arial" pitchFamily="34" charset="0"/>
              <a:buNone/>
              <a:defRPr/>
            </a:pPr>
            <a:endParaRPr lang="en-US" sz="1200" dirty="0" smtClean="0">
              <a:solidFill>
                <a:srgbClr val="002060"/>
              </a:solidFill>
            </a:endParaRPr>
          </a:p>
          <a:p>
            <a:pPr fontAlgn="auto">
              <a:spcAft>
                <a:spcPts val="0"/>
              </a:spcAft>
              <a:buFont typeface="Arial" pitchFamily="34" charset="0"/>
              <a:buNone/>
              <a:defRPr/>
            </a:pPr>
            <a:r>
              <a:rPr lang="en-US" sz="2400" dirty="0" smtClean="0">
                <a:solidFill>
                  <a:srgbClr val="002060"/>
                </a:solidFill>
              </a:rPr>
              <a:t>All these women auspiciously glorified</a:t>
            </a:r>
          </a:p>
          <a:p>
            <a:pPr fontAlgn="auto">
              <a:spcAft>
                <a:spcPts val="0"/>
              </a:spcAft>
              <a:buFont typeface="Arial" pitchFamily="34" charset="0"/>
              <a:buNone/>
              <a:defRPr/>
            </a:pPr>
            <a:r>
              <a:rPr lang="en-US" sz="2400" dirty="0" smtClean="0">
                <a:solidFill>
                  <a:srgbClr val="002060"/>
                </a:solidFill>
              </a:rPr>
              <a:t> their lives despite their being  without</a:t>
            </a:r>
          </a:p>
          <a:p>
            <a:pPr fontAlgn="auto">
              <a:spcAft>
                <a:spcPts val="0"/>
              </a:spcAft>
              <a:buFont typeface="Arial" pitchFamily="34" charset="0"/>
              <a:buNone/>
              <a:defRPr/>
            </a:pPr>
            <a:r>
              <a:rPr lang="en-US" sz="2400" dirty="0" smtClean="0">
                <a:solidFill>
                  <a:srgbClr val="002060"/>
                </a:solidFill>
              </a:rPr>
              <a:t> individuality and without purity. </a:t>
            </a:r>
          </a:p>
          <a:p>
            <a:pPr fontAlgn="auto">
              <a:spcAft>
                <a:spcPts val="0"/>
              </a:spcAft>
              <a:buFont typeface="Arial" pitchFamily="34" charset="0"/>
              <a:buNone/>
              <a:defRPr/>
            </a:pPr>
            <a:r>
              <a:rPr lang="en-US" sz="2400" dirty="0" smtClean="0">
                <a:solidFill>
                  <a:srgbClr val="002060"/>
                </a:solidFill>
              </a:rPr>
              <a:t>Their husband, the lotus-eyed</a:t>
            </a:r>
          </a:p>
          <a:p>
            <a:pPr fontAlgn="auto">
              <a:spcAft>
                <a:spcPts val="0"/>
              </a:spcAft>
              <a:buFont typeface="Arial" pitchFamily="34" charset="0"/>
              <a:buNone/>
              <a:defRPr/>
            </a:pPr>
            <a:r>
              <a:rPr lang="en-US" sz="2400" dirty="0" smtClean="0">
                <a:solidFill>
                  <a:srgbClr val="002060"/>
                </a:solidFill>
              </a:rPr>
              <a:t> Personality of Godhead  never left them</a:t>
            </a:r>
          </a:p>
          <a:p>
            <a:pPr fontAlgn="auto">
              <a:spcAft>
                <a:spcPts val="0"/>
              </a:spcAft>
              <a:buFont typeface="Arial" pitchFamily="34" charset="0"/>
              <a:buNone/>
              <a:defRPr/>
            </a:pPr>
            <a:r>
              <a:rPr lang="en-US" sz="2400" dirty="0" smtClean="0">
                <a:solidFill>
                  <a:srgbClr val="002060"/>
                </a:solidFill>
              </a:rPr>
              <a:t> alone at home. He always pleased </a:t>
            </a:r>
          </a:p>
          <a:p>
            <a:pPr fontAlgn="auto">
              <a:spcAft>
                <a:spcPts val="0"/>
              </a:spcAft>
              <a:buFont typeface="Arial" pitchFamily="34" charset="0"/>
              <a:buNone/>
              <a:defRPr/>
            </a:pPr>
            <a:r>
              <a:rPr lang="en-US" sz="2400" dirty="0" smtClean="0">
                <a:solidFill>
                  <a:srgbClr val="002060"/>
                </a:solidFill>
              </a:rPr>
              <a:t>their hearts by making valuable</a:t>
            </a:r>
          </a:p>
          <a:p>
            <a:pPr fontAlgn="auto">
              <a:spcAft>
                <a:spcPts val="0"/>
              </a:spcAft>
              <a:buFont typeface="Arial" pitchFamily="34" charset="0"/>
              <a:buNone/>
              <a:defRPr/>
            </a:pPr>
            <a:r>
              <a:rPr lang="en-US" sz="2400" dirty="0" smtClean="0">
                <a:solidFill>
                  <a:srgbClr val="002060"/>
                </a:solidFill>
              </a:rPr>
              <a:t> presentations.</a:t>
            </a:r>
          </a:p>
          <a:p>
            <a:pPr marL="0" indent="0" fontAlgn="auto">
              <a:spcAft>
                <a:spcPts val="0"/>
              </a:spcAft>
              <a:buFont typeface="Arial" pitchFamily="34" charset="0"/>
              <a:buNone/>
              <a:defRPr/>
            </a:pPr>
            <a:endParaRPr lang="en-US" sz="2000" dirty="0" smtClean="0">
              <a:solidFill>
                <a:srgbClr val="002060"/>
              </a:solidFill>
            </a:endParaRPr>
          </a:p>
          <a:p>
            <a:pPr marL="0" indent="0" fontAlgn="auto">
              <a:spcAft>
                <a:spcPts val="0"/>
              </a:spcAft>
              <a:buFont typeface="Arial" pitchFamily="34" charset="0"/>
              <a:buNone/>
              <a:defRPr/>
            </a:pPr>
            <a:endParaRPr lang="en-US" sz="2000" dirty="0" smtClean="0">
              <a:solidFill>
                <a:srgbClr val="002060"/>
              </a:solidFill>
            </a:endParaRPr>
          </a:p>
          <a:p>
            <a:pPr marL="0" indent="0" fontAlgn="auto">
              <a:spcAft>
                <a:spcPts val="0"/>
              </a:spcAft>
              <a:buFont typeface="Arial" pitchFamily="34" charset="0"/>
              <a:buNone/>
              <a:defRPr/>
            </a:pPr>
            <a:endParaRPr lang="en-US" sz="2000" dirty="0" smtClean="0">
              <a:solidFill>
                <a:srgbClr val="002060"/>
              </a:solidFill>
            </a:endParaRPr>
          </a:p>
        </p:txBody>
      </p:sp>
      <p:pic>
        <p:nvPicPr>
          <p:cNvPr id="12293" name="Picture 2"/>
          <p:cNvPicPr>
            <a:picLocks noChangeAspect="1" noChangeArrowheads="1"/>
          </p:cNvPicPr>
          <p:nvPr/>
        </p:nvPicPr>
        <p:blipFill>
          <a:blip r:embed="rId4" cstate="print"/>
          <a:srcRect/>
          <a:stretch>
            <a:fillRect/>
          </a:stretch>
        </p:blipFill>
        <p:spPr bwMode="auto">
          <a:xfrm>
            <a:off x="5181600" y="0"/>
            <a:ext cx="3581400" cy="2771775"/>
          </a:xfrm>
          <a:prstGeom prst="rect">
            <a:avLst/>
          </a:prstGeom>
          <a:noFill/>
          <a:ln w="9525">
            <a:noFill/>
            <a:miter lim="800000"/>
            <a:headEnd/>
            <a:tailEnd/>
          </a:ln>
        </p:spPr>
      </p:pic>
      <p:pic>
        <p:nvPicPr>
          <p:cNvPr id="12294" name="Picture 6" descr="Dwaraka Porch .tif"/>
          <p:cNvPicPr>
            <a:picLocks noChangeAspect="1"/>
          </p:cNvPicPr>
          <p:nvPr/>
        </p:nvPicPr>
        <p:blipFill>
          <a:blip r:embed="rId5" cstate="print"/>
          <a:srcRect/>
          <a:stretch>
            <a:fillRect/>
          </a:stretch>
        </p:blipFill>
        <p:spPr bwMode="auto">
          <a:xfrm>
            <a:off x="5029200" y="0"/>
            <a:ext cx="50958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pg2.png"/>
          <p:cNvPicPr>
            <a:picLocks noChangeAspect="1"/>
          </p:cNvPicPr>
          <p:nvPr/>
        </p:nvPicPr>
        <p:blipFill>
          <a:blip r:embed="rId3" cstate="print"/>
          <a:srcRect/>
          <a:stretch>
            <a:fillRect/>
          </a:stretch>
        </p:blipFill>
        <p:spPr bwMode="auto">
          <a:xfrm>
            <a:off x="4464050" y="3276600"/>
            <a:ext cx="4537075" cy="3402013"/>
          </a:xfrm>
          <a:prstGeom prst="rect">
            <a:avLst/>
          </a:prstGeom>
          <a:noFill/>
          <a:ln w="9525">
            <a:noFill/>
            <a:miter lim="800000"/>
            <a:headEnd/>
            <a:tailEnd/>
          </a:ln>
        </p:spPr>
      </p:pic>
      <p:sp>
        <p:nvSpPr>
          <p:cNvPr id="13315" name="Title 1"/>
          <p:cNvSpPr>
            <a:spLocks noGrp="1"/>
          </p:cNvSpPr>
          <p:nvPr>
            <p:ph type="title"/>
          </p:nvPr>
        </p:nvSpPr>
        <p:spPr/>
        <p:txBody>
          <a:bodyPr/>
          <a:lstStyle/>
          <a:p>
            <a:r>
              <a:rPr lang="en-US" dirty="0" smtClean="0">
                <a:solidFill>
                  <a:srgbClr val="002060"/>
                </a:solidFill>
              </a:rPr>
              <a:t>Important Points</a:t>
            </a:r>
          </a:p>
        </p:txBody>
      </p:sp>
      <p:sp>
        <p:nvSpPr>
          <p:cNvPr id="3" name="Content Placeholder 2"/>
          <p:cNvSpPr>
            <a:spLocks noGrp="1"/>
          </p:cNvSpPr>
          <p:nvPr>
            <p:ph idx="1"/>
          </p:nvPr>
        </p:nvSpPr>
        <p:spPr>
          <a:xfrm>
            <a:off x="381000" y="1219200"/>
            <a:ext cx="8305800" cy="4906963"/>
          </a:xfrm>
        </p:spPr>
        <p:txBody>
          <a:bodyPr rtlCol="0">
            <a:normAutofit fontScale="92500"/>
          </a:bodyPr>
          <a:lstStyle/>
          <a:p>
            <a:pPr fontAlgn="auto">
              <a:spcAft>
                <a:spcPts val="0"/>
              </a:spcAft>
              <a:buFont typeface="Arial" pitchFamily="34" charset="0"/>
              <a:buChar char="•"/>
              <a:defRPr/>
            </a:pPr>
            <a:r>
              <a:rPr lang="en-US" sz="2400" dirty="0" smtClean="0">
                <a:solidFill>
                  <a:srgbClr val="002060"/>
                </a:solidFill>
              </a:rPr>
              <a:t>The ladies of </a:t>
            </a:r>
            <a:r>
              <a:rPr lang="en-US" sz="2400" dirty="0" err="1" smtClean="0">
                <a:solidFill>
                  <a:srgbClr val="002060"/>
                </a:solidFill>
              </a:rPr>
              <a:t>Hastinapura</a:t>
            </a:r>
            <a:r>
              <a:rPr lang="en-US" sz="2400" dirty="0" smtClean="0">
                <a:solidFill>
                  <a:srgbClr val="002060"/>
                </a:solidFill>
              </a:rPr>
              <a:t> opened their prayers by detailing Krishna’s potency of creation, maintenance and annihilation.</a:t>
            </a:r>
          </a:p>
          <a:p>
            <a:pPr fontAlgn="auto">
              <a:spcAft>
                <a:spcPts val="0"/>
              </a:spcAft>
              <a:buFont typeface="Arial" pitchFamily="34" charset="0"/>
              <a:buChar char="•"/>
              <a:defRPr/>
            </a:pPr>
            <a:r>
              <a:rPr lang="en-US" sz="2400" dirty="0" smtClean="0">
                <a:solidFill>
                  <a:srgbClr val="002060"/>
                </a:solidFill>
              </a:rPr>
              <a:t>WHY?</a:t>
            </a:r>
          </a:p>
          <a:p>
            <a:pPr lvl="1" fontAlgn="auto">
              <a:spcAft>
                <a:spcPts val="0"/>
              </a:spcAft>
              <a:buFont typeface="Arial" pitchFamily="34" charset="0"/>
              <a:buChar char="–"/>
              <a:defRPr/>
            </a:pPr>
            <a:r>
              <a:rPr lang="en-US" sz="2000" dirty="0" smtClean="0">
                <a:solidFill>
                  <a:srgbClr val="002060"/>
                </a:solidFill>
              </a:rPr>
              <a:t>If one knows </a:t>
            </a:r>
            <a:r>
              <a:rPr lang="en-US" sz="2000" dirty="0" err="1" smtClean="0">
                <a:solidFill>
                  <a:srgbClr val="002060"/>
                </a:solidFill>
              </a:rPr>
              <a:t>Krsna’s</a:t>
            </a:r>
            <a:r>
              <a:rPr lang="en-US" sz="2000" dirty="0" smtClean="0">
                <a:solidFill>
                  <a:srgbClr val="002060"/>
                </a:solidFill>
              </a:rPr>
              <a:t> identity, he will not mistake </a:t>
            </a:r>
            <a:r>
              <a:rPr lang="en-US" sz="2000" dirty="0" err="1" smtClean="0">
                <a:solidFill>
                  <a:srgbClr val="002060"/>
                </a:solidFill>
              </a:rPr>
              <a:t>Krsna’s</a:t>
            </a:r>
            <a:r>
              <a:rPr lang="en-US" sz="2000" dirty="0" smtClean="0">
                <a:solidFill>
                  <a:srgbClr val="002060"/>
                </a:solidFill>
              </a:rPr>
              <a:t> intimate dealings in transcendental love for the lust experienced in the material realm</a:t>
            </a:r>
          </a:p>
          <a:p>
            <a:pPr lvl="1" fontAlgn="auto">
              <a:spcAft>
                <a:spcPts val="0"/>
              </a:spcAft>
              <a:buFont typeface="Arial" pitchFamily="34" charset="0"/>
              <a:buChar char="–"/>
              <a:defRPr/>
            </a:pPr>
            <a:r>
              <a:rPr lang="en-US" sz="2000" dirty="0" smtClean="0">
                <a:solidFill>
                  <a:srgbClr val="002060"/>
                </a:solidFill>
              </a:rPr>
              <a:t>Thus we can appreciate these intimate loving exchanges between the Lord and His most qualified devotees, which so closely resemble the mundane reflection – the dealings between men and women of this world.</a:t>
            </a:r>
          </a:p>
          <a:p>
            <a:pPr fontAlgn="auto">
              <a:spcAft>
                <a:spcPts val="0"/>
              </a:spcAft>
              <a:buFont typeface="Arial" pitchFamily="34" charset="0"/>
              <a:buChar char="•"/>
              <a:defRPr/>
            </a:pPr>
            <a:r>
              <a:rPr lang="en-US" sz="2400" dirty="0" smtClean="0">
                <a:solidFill>
                  <a:srgbClr val="002060"/>
                </a:solidFill>
              </a:rPr>
              <a:t>The ladies of </a:t>
            </a:r>
            <a:r>
              <a:rPr lang="en-US" sz="2400" dirty="0" err="1" smtClean="0">
                <a:solidFill>
                  <a:srgbClr val="002060"/>
                </a:solidFill>
              </a:rPr>
              <a:t>Hastinapura</a:t>
            </a:r>
            <a:r>
              <a:rPr lang="en-US" sz="2400" dirty="0" smtClean="0">
                <a:solidFill>
                  <a:srgbClr val="002060"/>
                </a:solidFill>
              </a:rPr>
              <a:t> praised the queens of </a:t>
            </a:r>
            <a:r>
              <a:rPr lang="en-US" sz="2400" dirty="0" err="1" smtClean="0">
                <a:solidFill>
                  <a:srgbClr val="002060"/>
                </a:solidFill>
              </a:rPr>
              <a:t>Dwarka</a:t>
            </a:r>
            <a:r>
              <a:rPr lang="en-US" sz="2400" dirty="0" smtClean="0">
                <a:solidFill>
                  <a:srgbClr val="002060"/>
                </a:solidFill>
              </a:rPr>
              <a:t> without any envy</a:t>
            </a:r>
          </a:p>
          <a:p>
            <a:pPr lvl="1" fontAlgn="auto">
              <a:spcAft>
                <a:spcPts val="0"/>
              </a:spcAft>
              <a:buFont typeface="Arial" pitchFamily="34" charset="0"/>
              <a:buChar char="–"/>
              <a:defRPr/>
            </a:pPr>
            <a:r>
              <a:rPr lang="en-US" sz="2000" dirty="0" smtClean="0">
                <a:solidFill>
                  <a:srgbClr val="002060"/>
                </a:solidFill>
              </a:rPr>
              <a:t>They were happy for their lady friends from </a:t>
            </a:r>
            <a:r>
              <a:rPr lang="en-US" sz="2000" dirty="0" err="1" smtClean="0">
                <a:solidFill>
                  <a:srgbClr val="002060"/>
                </a:solidFill>
              </a:rPr>
              <a:t>Dwarka</a:t>
            </a:r>
            <a:endParaRPr lang="en-US" sz="2000" dirty="0" smtClean="0">
              <a:solidFill>
                <a:srgbClr val="002060"/>
              </a:solidFill>
            </a:endParaRPr>
          </a:p>
          <a:p>
            <a:pPr lvl="1" fontAlgn="auto">
              <a:spcAft>
                <a:spcPts val="0"/>
              </a:spcAft>
              <a:buFont typeface="Arial" pitchFamily="34" charset="0"/>
              <a:buChar char="–"/>
              <a:defRPr/>
            </a:pPr>
            <a:r>
              <a:rPr lang="en-US" sz="2000" dirty="0" err="1" smtClean="0">
                <a:solidFill>
                  <a:srgbClr val="002060"/>
                </a:solidFill>
              </a:rPr>
              <a:t>E.g</a:t>
            </a:r>
            <a:r>
              <a:rPr lang="en-US" sz="2000" dirty="0" smtClean="0">
                <a:solidFill>
                  <a:srgbClr val="002060"/>
                </a:solidFill>
              </a:rPr>
              <a:t> flowers conscious of greatness of </a:t>
            </a:r>
            <a:r>
              <a:rPr lang="en-US" sz="2000" dirty="0" err="1" smtClean="0">
                <a:solidFill>
                  <a:srgbClr val="002060"/>
                </a:solidFill>
              </a:rPr>
              <a:t>tulasi</a:t>
            </a:r>
            <a:r>
              <a:rPr lang="en-US" sz="2000" dirty="0" smtClean="0">
                <a:solidFill>
                  <a:srgbClr val="002060"/>
                </a:solidFill>
              </a:rPr>
              <a:t> </a:t>
            </a:r>
            <a:r>
              <a:rPr lang="en-US" sz="2000" dirty="0" err="1" smtClean="0">
                <a:solidFill>
                  <a:srgbClr val="002060"/>
                </a:solidFill>
              </a:rPr>
              <a:t>devi</a:t>
            </a:r>
            <a:endParaRPr lang="en-US" sz="2000" dirty="0" smtClean="0">
              <a:solidFill>
                <a:srgbClr val="002060"/>
              </a:solidFill>
            </a:endParaRPr>
          </a:p>
          <a:p>
            <a:pPr lvl="1" fontAlgn="auto">
              <a:spcAft>
                <a:spcPts val="0"/>
              </a:spcAft>
              <a:buFont typeface="Arial" pitchFamily="34" charset="0"/>
              <a:buChar char="–"/>
              <a:defRPr/>
            </a:pPr>
            <a:r>
              <a:rPr lang="en-US" sz="2000" dirty="0" smtClean="0">
                <a:solidFill>
                  <a:srgbClr val="002060"/>
                </a:solidFill>
              </a:rPr>
              <a:t>HH </a:t>
            </a:r>
            <a:r>
              <a:rPr lang="en-US" sz="2000" dirty="0" err="1" smtClean="0">
                <a:solidFill>
                  <a:srgbClr val="002060"/>
                </a:solidFill>
              </a:rPr>
              <a:t>Radhanath</a:t>
            </a:r>
            <a:r>
              <a:rPr lang="en-US" sz="2000" dirty="0" smtClean="0">
                <a:solidFill>
                  <a:srgbClr val="002060"/>
                </a:solidFill>
              </a:rPr>
              <a:t> </a:t>
            </a:r>
            <a:r>
              <a:rPr lang="en-US" sz="2000" dirty="0" err="1" smtClean="0">
                <a:solidFill>
                  <a:srgbClr val="002060"/>
                </a:solidFill>
              </a:rPr>
              <a:t>Maharaj</a:t>
            </a:r>
            <a:r>
              <a:rPr lang="en-US" sz="2000" dirty="0" smtClean="0">
                <a:solidFill>
                  <a:srgbClr val="002060"/>
                </a:solidFill>
              </a:rPr>
              <a:t>: “It takes one, to know one”</a:t>
            </a:r>
          </a:p>
          <a:p>
            <a:pPr lvl="1" fontAlgn="auto">
              <a:spcAft>
                <a:spcPts val="0"/>
              </a:spcAft>
              <a:buFont typeface="Arial" pitchFamily="34" charset="0"/>
              <a:buChar char="–"/>
              <a:defRPr/>
            </a:pPr>
            <a:endParaRPr lang="en-US" sz="2000" dirty="0" smtClean="0">
              <a:solidFill>
                <a:srgbClr val="00206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solidFill>
                  <a:srgbClr val="002060"/>
                </a:solidFill>
              </a:rPr>
              <a:t>Glorification of the </a:t>
            </a:r>
            <a:r>
              <a:rPr lang="en-US" dirty="0" err="1" smtClean="0">
                <a:solidFill>
                  <a:srgbClr val="002060"/>
                </a:solidFill>
              </a:rPr>
              <a:t>Gopis</a:t>
            </a:r>
            <a:endParaRPr lang="en-US" dirty="0" smtClean="0">
              <a:solidFill>
                <a:srgbClr val="002060"/>
              </a:solidFill>
            </a:endParaRP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Char char="–"/>
              <a:defRPr/>
            </a:pPr>
            <a:r>
              <a:rPr lang="en-US" dirty="0" smtClean="0">
                <a:solidFill>
                  <a:srgbClr val="002060"/>
                </a:solidFill>
              </a:rPr>
              <a:t>From </a:t>
            </a:r>
            <a:r>
              <a:rPr lang="en-US" dirty="0" err="1" smtClean="0">
                <a:solidFill>
                  <a:srgbClr val="002060"/>
                </a:solidFill>
              </a:rPr>
              <a:t>Bhurijana</a:t>
            </a:r>
            <a:r>
              <a:rPr lang="en-US" dirty="0" smtClean="0">
                <a:solidFill>
                  <a:srgbClr val="002060"/>
                </a:solidFill>
              </a:rPr>
              <a:t> </a:t>
            </a:r>
            <a:r>
              <a:rPr lang="en-US" dirty="0" err="1" smtClean="0">
                <a:solidFill>
                  <a:srgbClr val="002060"/>
                </a:solidFill>
              </a:rPr>
              <a:t>Prabhu's</a:t>
            </a:r>
            <a:r>
              <a:rPr lang="en-US" dirty="0" smtClean="0">
                <a:solidFill>
                  <a:srgbClr val="002060"/>
                </a:solidFill>
              </a:rPr>
              <a:t> lecture:</a:t>
            </a:r>
          </a:p>
          <a:p>
            <a:pPr marL="800100" lvl="2" indent="0" fontAlgn="auto">
              <a:spcAft>
                <a:spcPts val="0"/>
              </a:spcAft>
              <a:buFont typeface="Arial" pitchFamily="34" charset="0"/>
              <a:buChar char="•"/>
              <a:defRPr/>
            </a:pPr>
            <a:r>
              <a:rPr lang="en-US" dirty="0" smtClean="0">
                <a:solidFill>
                  <a:srgbClr val="002060"/>
                </a:solidFill>
              </a:rPr>
              <a:t>There is a mention of the </a:t>
            </a:r>
            <a:r>
              <a:rPr lang="en-US" dirty="0" err="1" smtClean="0">
                <a:solidFill>
                  <a:srgbClr val="002060"/>
                </a:solidFill>
              </a:rPr>
              <a:t>Gopis</a:t>
            </a:r>
            <a:r>
              <a:rPr lang="en-US" dirty="0" smtClean="0">
                <a:solidFill>
                  <a:srgbClr val="002060"/>
                </a:solidFill>
              </a:rPr>
              <a:t> and the mention of the queens - it looks like the </a:t>
            </a:r>
            <a:r>
              <a:rPr lang="en-US" dirty="0" err="1" smtClean="0">
                <a:solidFill>
                  <a:srgbClr val="002060"/>
                </a:solidFill>
              </a:rPr>
              <a:t>Gopis</a:t>
            </a:r>
            <a:r>
              <a:rPr lang="en-US" dirty="0" smtClean="0">
                <a:solidFill>
                  <a:srgbClr val="002060"/>
                </a:solidFill>
              </a:rPr>
              <a:t> are less fortunate than the </a:t>
            </a:r>
            <a:r>
              <a:rPr lang="en-US" dirty="0" smtClean="0">
                <a:solidFill>
                  <a:srgbClr val="002060"/>
                </a:solidFill>
              </a:rPr>
              <a:t>Queens of </a:t>
            </a:r>
            <a:r>
              <a:rPr lang="en-US" dirty="0" err="1" smtClean="0">
                <a:solidFill>
                  <a:srgbClr val="002060"/>
                </a:solidFill>
              </a:rPr>
              <a:t>Dwarka</a:t>
            </a:r>
            <a:r>
              <a:rPr lang="en-US" dirty="0" smtClean="0">
                <a:solidFill>
                  <a:srgbClr val="002060"/>
                </a:solidFill>
              </a:rPr>
              <a:t>, </a:t>
            </a:r>
            <a:r>
              <a:rPr lang="en-US" dirty="0" smtClean="0">
                <a:solidFill>
                  <a:srgbClr val="002060"/>
                </a:solidFill>
              </a:rPr>
              <a:t>but actually see what the verse is saying </a:t>
            </a:r>
            <a:r>
              <a:rPr lang="en-US" dirty="0" smtClean="0">
                <a:solidFill>
                  <a:srgbClr val="002060"/>
                </a:solidFill>
              </a:rPr>
              <a:t>- </a:t>
            </a:r>
            <a:r>
              <a:rPr lang="en-US" dirty="0" smtClean="0">
                <a:solidFill>
                  <a:srgbClr val="002060"/>
                </a:solidFill>
              </a:rPr>
              <a:t>the queens are so fortunate they are able to kiss </a:t>
            </a:r>
            <a:r>
              <a:rPr lang="en-US" dirty="0" smtClean="0">
                <a:solidFill>
                  <a:srgbClr val="002060"/>
                </a:solidFill>
              </a:rPr>
              <a:t>Him </a:t>
            </a:r>
            <a:r>
              <a:rPr lang="en-US" dirty="0" smtClean="0">
                <a:solidFill>
                  <a:srgbClr val="002060"/>
                </a:solidFill>
              </a:rPr>
              <a:t>so many times, that favor when the </a:t>
            </a:r>
            <a:r>
              <a:rPr lang="en-US" dirty="0" err="1" smtClean="0">
                <a:solidFill>
                  <a:srgbClr val="002060"/>
                </a:solidFill>
              </a:rPr>
              <a:t>gopis</a:t>
            </a:r>
            <a:r>
              <a:rPr lang="en-US" dirty="0" smtClean="0">
                <a:solidFill>
                  <a:srgbClr val="002060"/>
                </a:solidFill>
              </a:rPr>
              <a:t> even thought about that they would faint - what an incredible position of love they occupied. This is why </a:t>
            </a:r>
            <a:r>
              <a:rPr lang="en-US" dirty="0" err="1" smtClean="0">
                <a:solidFill>
                  <a:srgbClr val="002060"/>
                </a:solidFill>
              </a:rPr>
              <a:t>Bhisma</a:t>
            </a:r>
            <a:r>
              <a:rPr lang="en-US" dirty="0" smtClean="0">
                <a:solidFill>
                  <a:srgbClr val="002060"/>
                </a:solidFill>
              </a:rPr>
              <a:t> Dev glorified them just before he left- most exalted of Krishna's devotees. They would faint at the very thought of meeting Krishna at a lonely place</a:t>
            </a:r>
          </a:p>
          <a:p>
            <a:pPr fontAlgn="auto">
              <a:spcAft>
                <a:spcPts val="0"/>
              </a:spcAft>
              <a:buFont typeface="Arial" pitchFamily="34" charset="0"/>
              <a:buChar char="•"/>
              <a:defRPr/>
            </a:pPr>
            <a:endParaRPr lang="en-US" dirty="0" smtClean="0">
              <a:solidFill>
                <a:srgbClr val="00206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pg2.png"/>
          <p:cNvPicPr>
            <a:picLocks noChangeAspect="1"/>
          </p:cNvPicPr>
          <p:nvPr/>
        </p:nvPicPr>
        <p:blipFill>
          <a:blip r:embed="rId3" cstate="print"/>
          <a:srcRect/>
          <a:stretch>
            <a:fillRect/>
          </a:stretch>
        </p:blipFill>
        <p:spPr bwMode="auto">
          <a:xfrm>
            <a:off x="4464050" y="3276600"/>
            <a:ext cx="4537075" cy="3402013"/>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rgbClr val="002060"/>
                </a:solidFill>
              </a:rPr>
              <a:t>Greatness of the Queens of </a:t>
            </a:r>
            <a:r>
              <a:rPr lang="en-US" dirty="0" err="1" smtClean="0">
                <a:solidFill>
                  <a:srgbClr val="002060"/>
                </a:solidFill>
              </a:rPr>
              <a:t>Dwarka</a:t>
            </a:r>
            <a:endParaRPr lang="en-US" dirty="0" smtClean="0">
              <a:solidFill>
                <a:srgbClr val="002060"/>
              </a:solidFill>
            </a:endParaRPr>
          </a:p>
        </p:txBody>
      </p:sp>
      <p:sp>
        <p:nvSpPr>
          <p:cNvPr id="15364" name="Content Placeholder 2"/>
          <p:cNvSpPr>
            <a:spLocks noGrp="1"/>
          </p:cNvSpPr>
          <p:nvPr>
            <p:ph idx="1"/>
          </p:nvPr>
        </p:nvSpPr>
        <p:spPr>
          <a:xfrm>
            <a:off x="381000" y="1219200"/>
            <a:ext cx="8305800" cy="4906963"/>
          </a:xfrm>
        </p:spPr>
        <p:txBody>
          <a:bodyPr/>
          <a:lstStyle/>
          <a:p>
            <a:pPr>
              <a:buFont typeface="Arial" charset="0"/>
              <a:buNone/>
            </a:pPr>
            <a:r>
              <a:rPr lang="en-US" sz="1600" dirty="0" smtClean="0">
                <a:solidFill>
                  <a:srgbClr val="002060"/>
                </a:solidFill>
              </a:rPr>
              <a:t>In 10</a:t>
            </a:r>
            <a:r>
              <a:rPr lang="en-US" sz="1600" baseline="30000" dirty="0" smtClean="0">
                <a:solidFill>
                  <a:srgbClr val="002060"/>
                </a:solidFill>
              </a:rPr>
              <a:t>th</a:t>
            </a:r>
            <a:r>
              <a:rPr lang="en-US" sz="1600" dirty="0" smtClean="0">
                <a:solidFill>
                  <a:srgbClr val="002060"/>
                </a:solidFill>
              </a:rPr>
              <a:t> Canto Chapter 83 </a:t>
            </a:r>
            <a:r>
              <a:rPr lang="en-US" sz="1600" dirty="0" err="1" smtClean="0">
                <a:solidFill>
                  <a:srgbClr val="002060"/>
                </a:solidFill>
              </a:rPr>
              <a:t>Draupadi</a:t>
            </a:r>
            <a:r>
              <a:rPr lang="en-US" sz="1600" dirty="0" smtClean="0">
                <a:solidFill>
                  <a:srgbClr val="002060"/>
                </a:solidFill>
              </a:rPr>
              <a:t> meets Krishna’s queens in </a:t>
            </a:r>
            <a:r>
              <a:rPr lang="en-US" sz="1600" dirty="0" err="1" smtClean="0">
                <a:solidFill>
                  <a:srgbClr val="002060"/>
                </a:solidFill>
              </a:rPr>
              <a:t>Dwarka</a:t>
            </a:r>
            <a:r>
              <a:rPr lang="en-US" sz="1600" dirty="0" smtClean="0">
                <a:solidFill>
                  <a:srgbClr val="002060"/>
                </a:solidFill>
              </a:rPr>
              <a:t> and asks each of them about how they were married to the Lord. Each of the queens narrated their individual stories and glorified the Lord’s chivalry and how He reciprocated to their austerities and desires and at the end each said their prayer:</a:t>
            </a:r>
          </a:p>
          <a:p>
            <a:endParaRPr lang="en-US" sz="1600" dirty="0" smtClean="0">
              <a:solidFill>
                <a:srgbClr val="002060"/>
              </a:solidFill>
            </a:endParaRPr>
          </a:p>
          <a:p>
            <a:r>
              <a:rPr lang="en-US" sz="1600" dirty="0" smtClean="0">
                <a:solidFill>
                  <a:srgbClr val="002060"/>
                </a:solidFill>
              </a:rPr>
              <a:t>Sri </a:t>
            </a:r>
            <a:r>
              <a:rPr lang="en-US" sz="1600" dirty="0" err="1" smtClean="0">
                <a:solidFill>
                  <a:srgbClr val="002060"/>
                </a:solidFill>
              </a:rPr>
              <a:t>Rukmini</a:t>
            </a:r>
            <a:r>
              <a:rPr lang="en-US" sz="1600" dirty="0" smtClean="0">
                <a:solidFill>
                  <a:srgbClr val="002060"/>
                </a:solidFill>
              </a:rPr>
              <a:t>: …..</a:t>
            </a:r>
            <a:r>
              <a:rPr lang="en-US" sz="1600" dirty="0" smtClean="0"/>
              <a:t> May I always be allowed to worship those feet of Lord </a:t>
            </a:r>
            <a:r>
              <a:rPr lang="en-US" sz="1600" dirty="0" err="1" smtClean="0">
                <a:hlinkClick r:id="rId4"/>
              </a:rPr>
              <a:t>Kṛṣṇa</a:t>
            </a:r>
            <a:r>
              <a:rPr lang="en-US" sz="1600" dirty="0" smtClean="0"/>
              <a:t>, the abode of Goddess </a:t>
            </a:r>
            <a:r>
              <a:rPr lang="en-US" sz="1600" dirty="0" err="1" smtClean="0">
                <a:hlinkClick r:id="rId5"/>
              </a:rPr>
              <a:t>Śrī</a:t>
            </a:r>
            <a:r>
              <a:rPr lang="en-US" sz="1600" dirty="0" smtClean="0"/>
              <a:t>.</a:t>
            </a:r>
            <a:endParaRPr lang="en-US" sz="1600" dirty="0" smtClean="0">
              <a:solidFill>
                <a:srgbClr val="002060"/>
              </a:solidFill>
            </a:endParaRPr>
          </a:p>
          <a:p>
            <a:r>
              <a:rPr lang="en-US" sz="1600" dirty="0" smtClean="0">
                <a:solidFill>
                  <a:srgbClr val="002060"/>
                </a:solidFill>
              </a:rPr>
              <a:t>SB 10.83.10: </a:t>
            </a:r>
            <a:r>
              <a:rPr lang="en-US" sz="1600" dirty="0" err="1" smtClean="0">
                <a:solidFill>
                  <a:srgbClr val="002060"/>
                </a:solidFill>
              </a:rPr>
              <a:t>Śrī</a:t>
            </a:r>
            <a:r>
              <a:rPr lang="en-US" sz="1600" dirty="0" smtClean="0">
                <a:solidFill>
                  <a:srgbClr val="002060"/>
                </a:solidFill>
              </a:rPr>
              <a:t> </a:t>
            </a:r>
            <a:r>
              <a:rPr lang="en-US" sz="1600" dirty="0" err="1" smtClean="0">
                <a:solidFill>
                  <a:srgbClr val="002060"/>
                </a:solidFill>
              </a:rPr>
              <a:t>Jāmbavatī</a:t>
            </a:r>
            <a:r>
              <a:rPr lang="en-US" sz="1600" dirty="0" smtClean="0">
                <a:solidFill>
                  <a:srgbClr val="002060"/>
                </a:solidFill>
              </a:rPr>
              <a:t> said: ………</a:t>
            </a:r>
          </a:p>
          <a:p>
            <a:pPr>
              <a:buFont typeface="Arial" charset="0"/>
              <a:buNone/>
            </a:pPr>
            <a:r>
              <a:rPr lang="en-US" sz="1600" dirty="0" smtClean="0">
                <a:solidFill>
                  <a:srgbClr val="002060"/>
                </a:solidFill>
              </a:rPr>
              <a:t>        </a:t>
            </a:r>
            <a:r>
              <a:rPr lang="en-US" sz="1600" dirty="0" smtClean="0">
                <a:solidFill>
                  <a:srgbClr val="C00000"/>
                </a:solidFill>
              </a:rPr>
              <a:t>I am simply the Lord's maidservant.</a:t>
            </a:r>
          </a:p>
          <a:p>
            <a:endParaRPr lang="en-US" sz="1600" dirty="0" smtClean="0">
              <a:solidFill>
                <a:srgbClr val="002060"/>
              </a:solidFill>
            </a:endParaRPr>
          </a:p>
          <a:p>
            <a:r>
              <a:rPr lang="en-US" sz="1600" dirty="0" smtClean="0">
                <a:solidFill>
                  <a:srgbClr val="002060"/>
                </a:solidFill>
              </a:rPr>
              <a:t>SB 10.83.11: </a:t>
            </a:r>
            <a:r>
              <a:rPr lang="en-US" sz="1600" dirty="0" err="1" smtClean="0">
                <a:solidFill>
                  <a:srgbClr val="002060"/>
                </a:solidFill>
              </a:rPr>
              <a:t>Śrī</a:t>
            </a:r>
            <a:r>
              <a:rPr lang="en-US" sz="1600" dirty="0" smtClean="0">
                <a:solidFill>
                  <a:srgbClr val="002060"/>
                </a:solidFill>
              </a:rPr>
              <a:t> </a:t>
            </a:r>
            <a:r>
              <a:rPr lang="en-US" sz="1600" dirty="0" err="1" smtClean="0">
                <a:solidFill>
                  <a:srgbClr val="002060"/>
                </a:solidFill>
              </a:rPr>
              <a:t>Kālindī</a:t>
            </a:r>
            <a:r>
              <a:rPr lang="en-US" sz="1600" dirty="0" smtClean="0">
                <a:solidFill>
                  <a:srgbClr val="002060"/>
                </a:solidFill>
              </a:rPr>
              <a:t> said: The Lord knew I was performing</a:t>
            </a:r>
          </a:p>
          <a:p>
            <a:pPr>
              <a:buFont typeface="Arial" charset="0"/>
              <a:buNone/>
            </a:pPr>
            <a:r>
              <a:rPr lang="en-US" sz="1600" dirty="0" smtClean="0">
                <a:solidFill>
                  <a:srgbClr val="002060"/>
                </a:solidFill>
              </a:rPr>
              <a:t>        severe austerities and penances with the hope of one day</a:t>
            </a:r>
          </a:p>
          <a:p>
            <a:pPr>
              <a:buFont typeface="Arial" charset="0"/>
              <a:buNone/>
            </a:pPr>
            <a:r>
              <a:rPr lang="en-US" sz="1600" dirty="0" smtClean="0">
                <a:solidFill>
                  <a:srgbClr val="002060"/>
                </a:solidFill>
              </a:rPr>
              <a:t>        touching His lotus feet. So He came to me in the company </a:t>
            </a:r>
          </a:p>
          <a:p>
            <a:pPr>
              <a:buFont typeface="Arial" charset="0"/>
              <a:buNone/>
            </a:pPr>
            <a:r>
              <a:rPr lang="en-US" sz="1600" dirty="0" smtClean="0">
                <a:solidFill>
                  <a:srgbClr val="002060"/>
                </a:solidFill>
              </a:rPr>
              <a:t>        of His friend and took my hand in marriage. </a:t>
            </a:r>
            <a:r>
              <a:rPr lang="en-US" sz="1600" dirty="0" smtClean="0">
                <a:solidFill>
                  <a:srgbClr val="C00000"/>
                </a:solidFill>
              </a:rPr>
              <a:t>Now I am engaged as a sweeper in His palace.</a:t>
            </a:r>
          </a:p>
          <a:p>
            <a:pPr>
              <a:buFont typeface="Arial" charset="0"/>
              <a:buNone/>
            </a:pPr>
            <a:endParaRPr lang="en-US" sz="1600" dirty="0" smtClean="0">
              <a:solidFill>
                <a:srgbClr val="002060"/>
              </a:solidFill>
            </a:endParaRPr>
          </a:p>
          <a:p>
            <a:r>
              <a:rPr lang="en-US" sz="1600" dirty="0" smtClean="0">
                <a:solidFill>
                  <a:srgbClr val="002060"/>
                </a:solidFill>
              </a:rPr>
              <a:t>SB 10.83.12: </a:t>
            </a:r>
            <a:r>
              <a:rPr lang="en-US" sz="1600" dirty="0" err="1" smtClean="0">
                <a:solidFill>
                  <a:srgbClr val="002060"/>
                </a:solidFill>
              </a:rPr>
              <a:t>Śrī</a:t>
            </a:r>
            <a:r>
              <a:rPr lang="en-US" sz="1600" dirty="0" smtClean="0">
                <a:solidFill>
                  <a:srgbClr val="002060"/>
                </a:solidFill>
              </a:rPr>
              <a:t> </a:t>
            </a:r>
            <a:r>
              <a:rPr lang="en-US" sz="1600" dirty="0" err="1" smtClean="0">
                <a:solidFill>
                  <a:srgbClr val="002060"/>
                </a:solidFill>
              </a:rPr>
              <a:t>Mitravindā</a:t>
            </a:r>
            <a:r>
              <a:rPr lang="en-US" sz="1600" dirty="0" smtClean="0">
                <a:solidFill>
                  <a:srgbClr val="002060"/>
                </a:solidFill>
              </a:rPr>
              <a:t> said: …………</a:t>
            </a:r>
            <a:r>
              <a:rPr lang="en-US" sz="1600" dirty="0" smtClean="0">
                <a:solidFill>
                  <a:srgbClr val="C00000"/>
                </a:solidFill>
              </a:rPr>
              <a:t>May I be allowed to serve Him</a:t>
            </a:r>
          </a:p>
          <a:p>
            <a:pPr>
              <a:buFont typeface="Arial" charset="0"/>
              <a:buNone/>
            </a:pPr>
            <a:r>
              <a:rPr lang="en-US" sz="1600" dirty="0" smtClean="0">
                <a:solidFill>
                  <a:srgbClr val="C00000"/>
                </a:solidFill>
              </a:rPr>
              <a:t>           by washing His feet, life after life.</a:t>
            </a:r>
          </a:p>
          <a:p>
            <a:endParaRPr lang="en-US" sz="1600" dirty="0" smtClean="0">
              <a:solidFill>
                <a:srgbClr val="002060"/>
              </a:solidFill>
            </a:endParaRPr>
          </a:p>
        </p:txBody>
      </p:sp>
      <p:pic>
        <p:nvPicPr>
          <p:cNvPr id="15365" name="Picture 2"/>
          <p:cNvPicPr>
            <a:picLocks noChangeAspect="1" noChangeArrowheads="1"/>
          </p:cNvPicPr>
          <p:nvPr/>
        </p:nvPicPr>
        <p:blipFill>
          <a:blip r:embed="rId6" cstate="print"/>
          <a:srcRect/>
          <a:stretch>
            <a:fillRect/>
          </a:stretch>
        </p:blipFill>
        <p:spPr bwMode="auto">
          <a:xfrm>
            <a:off x="6324600" y="2819400"/>
            <a:ext cx="2568575" cy="192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pg2.png"/>
          <p:cNvPicPr>
            <a:picLocks noChangeAspect="1"/>
          </p:cNvPicPr>
          <p:nvPr/>
        </p:nvPicPr>
        <p:blipFill>
          <a:blip r:embed="rId3" cstate="print"/>
          <a:srcRect/>
          <a:stretch>
            <a:fillRect/>
          </a:stretch>
        </p:blipFill>
        <p:spPr bwMode="auto">
          <a:xfrm>
            <a:off x="4464050" y="3276600"/>
            <a:ext cx="4537075" cy="3402013"/>
          </a:xfrm>
          <a:prstGeom prst="rect">
            <a:avLst/>
          </a:prstGeom>
          <a:noFill/>
          <a:ln w="9525">
            <a:noFill/>
            <a:miter lim="800000"/>
            <a:headEnd/>
            <a:tailEnd/>
          </a:ln>
        </p:spPr>
      </p:pic>
      <p:sp>
        <p:nvSpPr>
          <p:cNvPr id="16387" name="Title 1"/>
          <p:cNvSpPr>
            <a:spLocks noGrp="1"/>
          </p:cNvSpPr>
          <p:nvPr>
            <p:ph type="title"/>
          </p:nvPr>
        </p:nvSpPr>
        <p:spPr>
          <a:xfrm>
            <a:off x="457200" y="152400"/>
            <a:ext cx="8229600" cy="1143000"/>
          </a:xfrm>
        </p:spPr>
        <p:txBody>
          <a:bodyPr/>
          <a:lstStyle/>
          <a:p>
            <a:r>
              <a:rPr lang="en-US" dirty="0" smtClean="0"/>
              <a:t>Greatness of the Queens of </a:t>
            </a:r>
            <a:r>
              <a:rPr lang="en-US" dirty="0" err="1" smtClean="0"/>
              <a:t>Dwarka</a:t>
            </a:r>
            <a:endParaRPr lang="en-US" dirty="0" smtClean="0"/>
          </a:p>
        </p:txBody>
      </p:sp>
      <p:sp>
        <p:nvSpPr>
          <p:cNvPr id="16388" name="Content Placeholder 2"/>
          <p:cNvSpPr>
            <a:spLocks noGrp="1"/>
          </p:cNvSpPr>
          <p:nvPr>
            <p:ph idx="1"/>
          </p:nvPr>
        </p:nvSpPr>
        <p:spPr>
          <a:xfrm>
            <a:off x="381000" y="1371600"/>
            <a:ext cx="8305800" cy="4906963"/>
          </a:xfrm>
        </p:spPr>
        <p:txBody>
          <a:bodyPr/>
          <a:lstStyle/>
          <a:p>
            <a:r>
              <a:rPr lang="en-US" sz="1600" dirty="0" smtClean="0">
                <a:solidFill>
                  <a:srgbClr val="002060"/>
                </a:solidFill>
              </a:rPr>
              <a:t>SB 10.83.13-14: </a:t>
            </a:r>
            <a:r>
              <a:rPr lang="en-US" sz="1600" dirty="0" err="1" smtClean="0">
                <a:solidFill>
                  <a:srgbClr val="002060"/>
                </a:solidFill>
              </a:rPr>
              <a:t>Śrī</a:t>
            </a:r>
            <a:r>
              <a:rPr lang="en-US" sz="1600" dirty="0" smtClean="0">
                <a:solidFill>
                  <a:srgbClr val="002060"/>
                </a:solidFill>
              </a:rPr>
              <a:t> </a:t>
            </a:r>
            <a:r>
              <a:rPr lang="en-US" sz="1600" dirty="0" err="1" smtClean="0">
                <a:solidFill>
                  <a:srgbClr val="002060"/>
                </a:solidFill>
              </a:rPr>
              <a:t>Satyā</a:t>
            </a:r>
            <a:r>
              <a:rPr lang="en-US" sz="1600" dirty="0" smtClean="0">
                <a:solidFill>
                  <a:srgbClr val="002060"/>
                </a:solidFill>
              </a:rPr>
              <a:t> said: …………..Then He took me away with my maidservants </a:t>
            </a:r>
          </a:p>
          <a:p>
            <a:pPr>
              <a:buFont typeface="Arial" charset="0"/>
              <a:buNone/>
            </a:pPr>
            <a:r>
              <a:rPr lang="en-US" sz="1600" dirty="0" smtClean="0">
                <a:solidFill>
                  <a:srgbClr val="002060"/>
                </a:solidFill>
              </a:rPr>
              <a:t>            and a full army of four divisions, defeating all the kings who opposed Him along the road.</a:t>
            </a:r>
          </a:p>
          <a:p>
            <a:pPr>
              <a:buFont typeface="Arial" charset="0"/>
              <a:buNone/>
            </a:pPr>
            <a:r>
              <a:rPr lang="en-US" sz="1600" dirty="0" smtClean="0">
                <a:solidFill>
                  <a:srgbClr val="002060"/>
                </a:solidFill>
              </a:rPr>
              <a:t>            </a:t>
            </a:r>
            <a:r>
              <a:rPr lang="en-US" sz="1600" dirty="0" smtClean="0">
                <a:solidFill>
                  <a:srgbClr val="C00000"/>
                </a:solidFill>
              </a:rPr>
              <a:t>May I be granted the privilege of serving that Lord.</a:t>
            </a:r>
          </a:p>
          <a:p>
            <a:endParaRPr lang="en-US" sz="1600" dirty="0" smtClean="0">
              <a:solidFill>
                <a:srgbClr val="002060"/>
              </a:solidFill>
            </a:endParaRPr>
          </a:p>
          <a:p>
            <a:r>
              <a:rPr lang="en-US" sz="1600" dirty="0" smtClean="0">
                <a:solidFill>
                  <a:srgbClr val="002060"/>
                </a:solidFill>
              </a:rPr>
              <a:t>SB 10.83.15-16: </a:t>
            </a:r>
            <a:r>
              <a:rPr lang="en-US" sz="1600" dirty="0" err="1" smtClean="0">
                <a:solidFill>
                  <a:srgbClr val="002060"/>
                </a:solidFill>
              </a:rPr>
              <a:t>Śrī</a:t>
            </a:r>
            <a:r>
              <a:rPr lang="en-US" sz="1600" dirty="0" smtClean="0">
                <a:solidFill>
                  <a:srgbClr val="002060"/>
                </a:solidFill>
              </a:rPr>
              <a:t> </a:t>
            </a:r>
            <a:r>
              <a:rPr lang="en-US" sz="1600" dirty="0" err="1" smtClean="0">
                <a:solidFill>
                  <a:srgbClr val="002060"/>
                </a:solidFill>
              </a:rPr>
              <a:t>Bhadrā</a:t>
            </a:r>
            <a:r>
              <a:rPr lang="en-US" sz="1600" dirty="0" smtClean="0">
                <a:solidFill>
                  <a:srgbClr val="002060"/>
                </a:solidFill>
              </a:rPr>
              <a:t> said: ……………..</a:t>
            </a:r>
            <a:r>
              <a:rPr lang="en-US" sz="1600" dirty="0" smtClean="0">
                <a:solidFill>
                  <a:srgbClr val="C00000"/>
                </a:solidFill>
              </a:rPr>
              <a:t>My ultimate perfection is this: to always be allowed</a:t>
            </a:r>
          </a:p>
          <a:p>
            <a:pPr>
              <a:buFont typeface="Arial" charset="0"/>
              <a:buNone/>
            </a:pPr>
            <a:r>
              <a:rPr lang="en-US" sz="1600" dirty="0" smtClean="0">
                <a:solidFill>
                  <a:srgbClr val="C00000"/>
                </a:solidFill>
              </a:rPr>
              <a:t>           to touch Lord </a:t>
            </a:r>
            <a:r>
              <a:rPr lang="en-US" sz="1600" dirty="0" err="1" smtClean="0">
                <a:solidFill>
                  <a:srgbClr val="C00000"/>
                </a:solidFill>
              </a:rPr>
              <a:t>Kṛṣṇa's</a:t>
            </a:r>
            <a:r>
              <a:rPr lang="en-US" sz="1600" dirty="0" smtClean="0">
                <a:solidFill>
                  <a:srgbClr val="C00000"/>
                </a:solidFill>
              </a:rPr>
              <a:t> lotus feet as I wander from life to life,</a:t>
            </a:r>
          </a:p>
          <a:p>
            <a:pPr>
              <a:buFont typeface="Arial" charset="0"/>
              <a:buNone/>
            </a:pPr>
            <a:r>
              <a:rPr lang="en-US" sz="1600" dirty="0" smtClean="0">
                <a:solidFill>
                  <a:srgbClr val="C00000"/>
                </a:solidFill>
              </a:rPr>
              <a:t>           bound by my karma.</a:t>
            </a:r>
          </a:p>
          <a:p>
            <a:pPr>
              <a:buFont typeface="Arial" charset="0"/>
              <a:buNone/>
            </a:pPr>
            <a:endParaRPr lang="en-US" sz="1600" dirty="0" smtClean="0">
              <a:solidFill>
                <a:srgbClr val="002060"/>
              </a:solidFill>
            </a:endParaRPr>
          </a:p>
          <a:p>
            <a:r>
              <a:rPr lang="en-US" sz="1600" b="1" dirty="0" smtClean="0">
                <a:hlinkClick r:id="rId4"/>
              </a:rPr>
              <a:t>SB 10.83.39</a:t>
            </a:r>
            <a:r>
              <a:rPr lang="en-US" sz="1600" dirty="0" smtClean="0"/>
              <a:t>: Thus, by renouncing all material association </a:t>
            </a:r>
          </a:p>
          <a:p>
            <a:pPr>
              <a:buFont typeface="Arial" charset="0"/>
              <a:buNone/>
            </a:pPr>
            <a:r>
              <a:rPr lang="en-US" sz="1600" dirty="0" smtClean="0"/>
              <a:t>        and practicing austere penances, we queens have all become</a:t>
            </a:r>
          </a:p>
          <a:p>
            <a:pPr>
              <a:buFont typeface="Arial" charset="0"/>
              <a:buNone/>
            </a:pPr>
            <a:r>
              <a:rPr lang="en-US" sz="1600" dirty="0" smtClean="0"/>
              <a:t>        personal maidservants of the self-satisfied Supreme Lord.</a:t>
            </a:r>
          </a:p>
          <a:p>
            <a:pPr>
              <a:buFont typeface="Arial" charset="0"/>
              <a:buNone/>
            </a:pPr>
            <a:endParaRPr lang="en-US" sz="1600" dirty="0" smtClean="0"/>
          </a:p>
          <a:p>
            <a:r>
              <a:rPr lang="en-US" sz="1600" b="1" dirty="0" smtClean="0">
                <a:hlinkClick r:id="rId5"/>
              </a:rPr>
              <a:t>SB 10.83.40</a:t>
            </a:r>
            <a:r>
              <a:rPr lang="en-US" sz="1600" dirty="0" smtClean="0"/>
              <a:t>: </a:t>
            </a:r>
            <a:r>
              <a:rPr lang="en-US" sz="1600" dirty="0" err="1" smtClean="0">
                <a:hlinkClick r:id="rId6"/>
              </a:rPr>
              <a:t>Rohiṇī</a:t>
            </a:r>
            <a:r>
              <a:rPr lang="en-US" sz="1600" dirty="0" err="1" smtClean="0"/>
              <a:t>-</a:t>
            </a:r>
            <a:r>
              <a:rPr lang="en-US" sz="1600" dirty="0" err="1" smtClean="0">
                <a:hlinkClick r:id="rId7"/>
              </a:rPr>
              <a:t>devi</a:t>
            </a:r>
            <a:r>
              <a:rPr lang="en-US" sz="1600" dirty="0" smtClean="0"/>
              <a:t>, speaking for the other queens, said: After killing </a:t>
            </a:r>
            <a:r>
              <a:rPr lang="en-US" sz="1600" dirty="0" err="1" smtClean="0"/>
              <a:t>Bhaumāsura</a:t>
            </a:r>
            <a:r>
              <a:rPr lang="en-US" sz="1600" dirty="0" smtClean="0"/>
              <a:t> and his followers, the Lord found us in the demon's prison and could understand that we were the daughters of the kings whom </a:t>
            </a:r>
            <a:r>
              <a:rPr lang="en-US" sz="1600" dirty="0" err="1" smtClean="0">
                <a:hlinkClick r:id="rId8"/>
              </a:rPr>
              <a:t>Bhauma</a:t>
            </a:r>
            <a:r>
              <a:rPr lang="en-US" sz="1600" dirty="0" smtClean="0"/>
              <a:t> had defeated during his conquest of the earth. </a:t>
            </a:r>
            <a:r>
              <a:rPr lang="en-US" sz="1600" b="1" dirty="0" smtClean="0"/>
              <a:t>The Lord set us free, and because we had been constantly meditating upon His lotus feet, the source of liberation from material entanglement, He agreed to marry us, though His every desire is already fulfilled.</a:t>
            </a:r>
            <a:endParaRPr lang="en-US" sz="1600" b="1" dirty="0" smtClean="0">
              <a:solidFill>
                <a:srgbClr val="002060"/>
              </a:solidFill>
            </a:endParaRPr>
          </a:p>
        </p:txBody>
      </p:sp>
      <p:pic>
        <p:nvPicPr>
          <p:cNvPr id="16389" name="Picture 2"/>
          <p:cNvPicPr>
            <a:picLocks noChangeAspect="1" noChangeArrowheads="1"/>
          </p:cNvPicPr>
          <p:nvPr/>
        </p:nvPicPr>
        <p:blipFill>
          <a:blip r:embed="rId9" cstate="print"/>
          <a:srcRect/>
          <a:stretch>
            <a:fillRect/>
          </a:stretch>
        </p:blipFill>
        <p:spPr bwMode="auto">
          <a:xfrm>
            <a:off x="6324600" y="2819400"/>
            <a:ext cx="2568575" cy="192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pg2.png"/>
          <p:cNvPicPr>
            <a:picLocks noChangeAspect="1"/>
          </p:cNvPicPr>
          <p:nvPr/>
        </p:nvPicPr>
        <p:blipFill>
          <a:blip r:embed="rId3" cstate="print"/>
          <a:srcRect/>
          <a:stretch>
            <a:fillRect/>
          </a:stretch>
        </p:blipFill>
        <p:spPr bwMode="auto">
          <a:xfrm>
            <a:off x="4464050" y="3276600"/>
            <a:ext cx="4537075" cy="3402013"/>
          </a:xfrm>
          <a:prstGeom prst="rect">
            <a:avLst/>
          </a:prstGeom>
          <a:noFill/>
          <a:ln w="9525">
            <a:noFill/>
            <a:miter lim="800000"/>
            <a:headEnd/>
            <a:tailEnd/>
          </a:ln>
        </p:spPr>
      </p:pic>
      <p:sp>
        <p:nvSpPr>
          <p:cNvPr id="17410" name="Title 1"/>
          <p:cNvSpPr>
            <a:spLocks noGrp="1"/>
          </p:cNvSpPr>
          <p:nvPr>
            <p:ph type="title"/>
          </p:nvPr>
        </p:nvSpPr>
        <p:spPr/>
        <p:txBody>
          <a:bodyPr/>
          <a:lstStyle/>
          <a:p>
            <a:r>
              <a:rPr lang="en-US" dirty="0" smtClean="0">
                <a:solidFill>
                  <a:srgbClr val="002060"/>
                </a:solidFill>
              </a:rPr>
              <a:t>Relationship with Krishna …….</a:t>
            </a:r>
          </a:p>
        </p:txBody>
      </p:sp>
      <p:sp>
        <p:nvSpPr>
          <p:cNvPr id="17411" name="Content Placeholder 2"/>
          <p:cNvSpPr>
            <a:spLocks noGrp="1"/>
          </p:cNvSpPr>
          <p:nvPr>
            <p:ph idx="1"/>
          </p:nvPr>
        </p:nvSpPr>
        <p:spPr/>
        <p:txBody>
          <a:bodyPr>
            <a:normAutofit fontScale="92500" lnSpcReduction="20000"/>
          </a:bodyPr>
          <a:lstStyle/>
          <a:p>
            <a:r>
              <a:rPr lang="en-US" dirty="0" smtClean="0">
                <a:solidFill>
                  <a:srgbClr val="002060"/>
                </a:solidFill>
              </a:rPr>
              <a:t>The queens were firmly fixed in their relationship with Krishna and desired only more service to the Lotus feet of the Lord. The Lord being pleased with them reciprocated with their desires and thus they were able to serve the Lord’s lotus feet continuously</a:t>
            </a:r>
          </a:p>
          <a:p>
            <a:r>
              <a:rPr lang="en-US" dirty="0" smtClean="0">
                <a:solidFill>
                  <a:srgbClr val="002060"/>
                </a:solidFill>
              </a:rPr>
              <a:t>Who am I? – I am Krishna’s eternal servant</a:t>
            </a:r>
          </a:p>
          <a:p>
            <a:r>
              <a:rPr lang="en-US" dirty="0" smtClean="0">
                <a:solidFill>
                  <a:srgbClr val="002060"/>
                </a:solidFill>
              </a:rPr>
              <a:t>Who is Krishna? – Krishna is my eternal master</a:t>
            </a:r>
          </a:p>
          <a:p>
            <a:r>
              <a:rPr lang="en-US" dirty="0" smtClean="0">
                <a:solidFill>
                  <a:srgbClr val="002060"/>
                </a:solidFill>
              </a:rPr>
              <a:t>Prayer? – Krishna I am Yours, You are mine</a:t>
            </a:r>
          </a:p>
          <a:p>
            <a:pPr lvl="1"/>
            <a:r>
              <a:rPr lang="en-US" dirty="0" smtClean="0">
                <a:solidFill>
                  <a:srgbClr val="002060"/>
                </a:solidFill>
              </a:rPr>
              <a:t>I am yours – I am your eternal servant</a:t>
            </a:r>
          </a:p>
          <a:p>
            <a:pPr lvl="1"/>
            <a:r>
              <a:rPr lang="en-US" dirty="0" smtClean="0">
                <a:solidFill>
                  <a:srgbClr val="002060"/>
                </a:solidFill>
              </a:rPr>
              <a:t>You are mine – my relationship with You is mine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g2.png"/>
          <p:cNvPicPr>
            <a:picLocks noChangeAspect="1"/>
          </p:cNvPicPr>
          <p:nvPr/>
        </p:nvPicPr>
        <p:blipFill>
          <a:blip r:embed="rId3" cstate="print"/>
          <a:srcRect/>
          <a:stretch>
            <a:fillRect/>
          </a:stretch>
        </p:blipFill>
        <p:spPr bwMode="auto">
          <a:xfrm>
            <a:off x="4464050" y="3276600"/>
            <a:ext cx="4537075" cy="340201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rgbClr val="002060"/>
                </a:solidFill>
              </a:rPr>
              <a:t>Develop our relationship with Krishna</a:t>
            </a:r>
            <a:endParaRPr lang="en-US" dirty="0">
              <a:solidFill>
                <a:srgbClr val="002060"/>
              </a:solidFill>
            </a:endParaRPr>
          </a:p>
        </p:txBody>
      </p:sp>
      <p:sp>
        <p:nvSpPr>
          <p:cNvPr id="3" name="Content Placeholder 2"/>
          <p:cNvSpPr>
            <a:spLocks noGrp="1"/>
          </p:cNvSpPr>
          <p:nvPr>
            <p:ph idx="1"/>
          </p:nvPr>
        </p:nvSpPr>
        <p:spPr/>
        <p:txBody>
          <a:bodyPr>
            <a:normAutofit fontScale="85000" lnSpcReduction="20000"/>
          </a:bodyPr>
          <a:lstStyle/>
          <a:p>
            <a:r>
              <a:rPr lang="en-US" dirty="0" smtClean="0">
                <a:solidFill>
                  <a:srgbClr val="002060"/>
                </a:solidFill>
              </a:rPr>
              <a:t>In HH </a:t>
            </a:r>
            <a:r>
              <a:rPr lang="en-US" dirty="0" err="1" smtClean="0">
                <a:solidFill>
                  <a:srgbClr val="002060"/>
                </a:solidFill>
              </a:rPr>
              <a:t>Mahavishnu</a:t>
            </a:r>
            <a:r>
              <a:rPr lang="en-US" dirty="0" smtClean="0">
                <a:solidFill>
                  <a:srgbClr val="002060"/>
                </a:solidFill>
              </a:rPr>
              <a:t> </a:t>
            </a:r>
            <a:r>
              <a:rPr lang="en-US" dirty="0" err="1" smtClean="0">
                <a:solidFill>
                  <a:srgbClr val="002060"/>
                </a:solidFill>
              </a:rPr>
              <a:t>Goswami’s</a:t>
            </a:r>
            <a:r>
              <a:rPr lang="en-US" dirty="0" smtClean="0">
                <a:solidFill>
                  <a:srgbClr val="002060"/>
                </a:solidFill>
              </a:rPr>
              <a:t> words:</a:t>
            </a:r>
          </a:p>
          <a:p>
            <a:pPr lvl="1"/>
            <a:r>
              <a:rPr lang="en-US" dirty="0" err="1" smtClean="0">
                <a:solidFill>
                  <a:srgbClr val="002060"/>
                </a:solidFill>
              </a:rPr>
              <a:t>Sambandha</a:t>
            </a:r>
            <a:r>
              <a:rPr lang="en-US" dirty="0" smtClean="0">
                <a:solidFill>
                  <a:srgbClr val="002060"/>
                </a:solidFill>
              </a:rPr>
              <a:t> – he is the Supreme Lord and I am His eternal servant</a:t>
            </a:r>
          </a:p>
          <a:p>
            <a:pPr lvl="1"/>
            <a:r>
              <a:rPr lang="en-US" dirty="0" err="1" smtClean="0">
                <a:solidFill>
                  <a:srgbClr val="002060"/>
                </a:solidFill>
              </a:rPr>
              <a:t>Abhideya</a:t>
            </a:r>
            <a:r>
              <a:rPr lang="en-US" dirty="0" smtClean="0">
                <a:solidFill>
                  <a:srgbClr val="002060"/>
                </a:solidFill>
              </a:rPr>
              <a:t> – process to revive the relationship</a:t>
            </a:r>
          </a:p>
          <a:p>
            <a:pPr lvl="1"/>
            <a:r>
              <a:rPr lang="en-US" dirty="0" err="1" smtClean="0">
                <a:solidFill>
                  <a:srgbClr val="002060"/>
                </a:solidFill>
              </a:rPr>
              <a:t>Prayojana</a:t>
            </a:r>
            <a:r>
              <a:rPr lang="en-US" dirty="0" smtClean="0">
                <a:solidFill>
                  <a:srgbClr val="002060"/>
                </a:solidFill>
              </a:rPr>
              <a:t> – experience that love through shelter</a:t>
            </a:r>
          </a:p>
          <a:p>
            <a:r>
              <a:rPr lang="en-US" dirty="0" smtClean="0">
                <a:solidFill>
                  <a:srgbClr val="002060"/>
                </a:solidFill>
              </a:rPr>
              <a:t>Thus he says:</a:t>
            </a:r>
          </a:p>
          <a:p>
            <a:pPr lvl="1"/>
            <a:r>
              <a:rPr lang="en-US" dirty="0" err="1" smtClean="0">
                <a:solidFill>
                  <a:srgbClr val="002060"/>
                </a:solidFill>
              </a:rPr>
              <a:t>Sambandha</a:t>
            </a:r>
            <a:r>
              <a:rPr lang="en-US" dirty="0" smtClean="0">
                <a:solidFill>
                  <a:srgbClr val="002060"/>
                </a:solidFill>
              </a:rPr>
              <a:t> : </a:t>
            </a:r>
          </a:p>
          <a:p>
            <a:pPr lvl="2"/>
            <a:r>
              <a:rPr lang="en-US" dirty="0" smtClean="0">
                <a:solidFill>
                  <a:srgbClr val="002060"/>
                </a:solidFill>
              </a:rPr>
              <a:t>you are my only</a:t>
            </a:r>
            <a:r>
              <a:rPr lang="en-US" b="1" dirty="0" smtClean="0">
                <a:solidFill>
                  <a:srgbClr val="002060"/>
                </a:solidFill>
              </a:rPr>
              <a:t> </a:t>
            </a:r>
            <a:r>
              <a:rPr lang="en-US" b="1" u="sng" dirty="0" err="1" smtClean="0">
                <a:solidFill>
                  <a:srgbClr val="002060"/>
                </a:solidFill>
              </a:rPr>
              <a:t>patih</a:t>
            </a:r>
            <a:r>
              <a:rPr lang="en-US" b="1" dirty="0" smtClean="0">
                <a:solidFill>
                  <a:srgbClr val="002060"/>
                </a:solidFill>
              </a:rPr>
              <a:t> </a:t>
            </a:r>
            <a:r>
              <a:rPr lang="en-US" dirty="0" smtClean="0">
                <a:solidFill>
                  <a:srgbClr val="002060"/>
                </a:solidFill>
              </a:rPr>
              <a:t>and you are the only </a:t>
            </a:r>
            <a:r>
              <a:rPr lang="en-US" b="1" u="sng" dirty="0" err="1" smtClean="0">
                <a:solidFill>
                  <a:srgbClr val="002060"/>
                </a:solidFill>
              </a:rPr>
              <a:t>gatih</a:t>
            </a:r>
            <a:endParaRPr lang="en-US" b="1" u="sng" dirty="0" smtClean="0">
              <a:solidFill>
                <a:srgbClr val="002060"/>
              </a:solidFill>
            </a:endParaRPr>
          </a:p>
          <a:p>
            <a:pPr lvl="1"/>
            <a:r>
              <a:rPr lang="en-US" dirty="0" err="1" smtClean="0">
                <a:solidFill>
                  <a:srgbClr val="002060"/>
                </a:solidFill>
              </a:rPr>
              <a:t>Abhideya</a:t>
            </a:r>
            <a:r>
              <a:rPr lang="en-US" dirty="0" smtClean="0">
                <a:solidFill>
                  <a:srgbClr val="002060"/>
                </a:solidFill>
              </a:rPr>
              <a:t>:</a:t>
            </a:r>
          </a:p>
          <a:p>
            <a:pPr lvl="2"/>
            <a:r>
              <a:rPr lang="en-US" dirty="0" smtClean="0">
                <a:solidFill>
                  <a:srgbClr val="002060"/>
                </a:solidFill>
              </a:rPr>
              <a:t>Therefore I have to focus my </a:t>
            </a:r>
            <a:r>
              <a:rPr lang="en-US" b="1" u="sng" dirty="0" err="1" smtClean="0">
                <a:solidFill>
                  <a:srgbClr val="002060"/>
                </a:solidFill>
              </a:rPr>
              <a:t>matih</a:t>
            </a:r>
            <a:r>
              <a:rPr lang="en-US" b="1" dirty="0" smtClean="0">
                <a:solidFill>
                  <a:srgbClr val="002060"/>
                </a:solidFill>
              </a:rPr>
              <a:t> </a:t>
            </a:r>
            <a:r>
              <a:rPr lang="en-US" dirty="0" smtClean="0">
                <a:solidFill>
                  <a:srgbClr val="002060"/>
                </a:solidFill>
              </a:rPr>
              <a:t>(Consciousness)</a:t>
            </a:r>
          </a:p>
          <a:p>
            <a:pPr lvl="1"/>
            <a:r>
              <a:rPr lang="en-US" dirty="0" err="1" smtClean="0">
                <a:solidFill>
                  <a:srgbClr val="002060"/>
                </a:solidFill>
              </a:rPr>
              <a:t>Prayojana</a:t>
            </a:r>
            <a:endParaRPr lang="en-US" dirty="0" smtClean="0">
              <a:solidFill>
                <a:srgbClr val="002060"/>
              </a:solidFill>
            </a:endParaRPr>
          </a:p>
          <a:p>
            <a:pPr lvl="2"/>
            <a:r>
              <a:rPr lang="en-US" dirty="0" smtClean="0">
                <a:solidFill>
                  <a:srgbClr val="002060"/>
                </a:solidFill>
              </a:rPr>
              <a:t>my </a:t>
            </a:r>
            <a:r>
              <a:rPr lang="en-US" b="1" u="sng" dirty="0" err="1" smtClean="0">
                <a:solidFill>
                  <a:srgbClr val="002060"/>
                </a:solidFill>
              </a:rPr>
              <a:t>matih</a:t>
            </a:r>
            <a:r>
              <a:rPr lang="en-US" b="1" u="sng" dirty="0" smtClean="0">
                <a:solidFill>
                  <a:srgbClr val="002060"/>
                </a:solidFill>
              </a:rPr>
              <a:t> </a:t>
            </a:r>
            <a:r>
              <a:rPr lang="en-US" dirty="0" smtClean="0">
                <a:solidFill>
                  <a:srgbClr val="002060"/>
                </a:solidFill>
              </a:rPr>
              <a:t>will only be focused when there is </a:t>
            </a:r>
            <a:r>
              <a:rPr lang="en-US" b="1" u="sng" dirty="0" err="1" smtClean="0">
                <a:solidFill>
                  <a:srgbClr val="002060"/>
                </a:solidFill>
              </a:rPr>
              <a:t>ratih</a:t>
            </a:r>
            <a:endParaRPr lang="en-US" b="1" u="sng" dirty="0" smtClean="0">
              <a:solidFill>
                <a:srgbClr val="002060"/>
              </a:solidFill>
            </a:endParaRPr>
          </a:p>
          <a:p>
            <a:endParaRPr lang="en-US" dirty="0">
              <a:solidFill>
                <a:srgbClr val="00206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g2.png"/>
          <p:cNvPicPr>
            <a:picLocks noChangeAspect="1"/>
          </p:cNvPicPr>
          <p:nvPr/>
        </p:nvPicPr>
        <p:blipFill>
          <a:blip r:embed="rId3" cstate="print"/>
          <a:srcRect/>
          <a:stretch>
            <a:fillRect/>
          </a:stretch>
        </p:blipFill>
        <p:spPr bwMode="auto">
          <a:xfrm>
            <a:off x="4464050" y="3276600"/>
            <a:ext cx="4537075" cy="340201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rgbClr val="002060"/>
                </a:solidFill>
              </a:rPr>
              <a:t>Develop our relationship with Krishna</a:t>
            </a:r>
            <a:endParaRPr lang="en-US" dirty="0">
              <a:solidFill>
                <a:srgbClr val="002060"/>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rgbClr val="002060"/>
                </a:solidFill>
              </a:rPr>
              <a:t>Therefore to invest our </a:t>
            </a:r>
            <a:r>
              <a:rPr lang="en-US" dirty="0" err="1" smtClean="0">
                <a:solidFill>
                  <a:srgbClr val="002060"/>
                </a:solidFill>
              </a:rPr>
              <a:t>matih</a:t>
            </a:r>
            <a:r>
              <a:rPr lang="en-US" dirty="0" smtClean="0">
                <a:solidFill>
                  <a:srgbClr val="002060"/>
                </a:solidFill>
              </a:rPr>
              <a:t> </a:t>
            </a:r>
            <a:r>
              <a:rPr lang="en-US" b="1" dirty="0" smtClean="0">
                <a:solidFill>
                  <a:srgbClr val="002060"/>
                </a:solidFill>
              </a:rPr>
              <a:t>we have to develop </a:t>
            </a:r>
            <a:r>
              <a:rPr lang="en-US" b="1" dirty="0" err="1" smtClean="0">
                <a:solidFill>
                  <a:srgbClr val="002060"/>
                </a:solidFill>
              </a:rPr>
              <a:t>ratih</a:t>
            </a:r>
            <a:endParaRPr lang="en-US" b="1" dirty="0" smtClean="0">
              <a:solidFill>
                <a:srgbClr val="002060"/>
              </a:solidFill>
            </a:endParaRPr>
          </a:p>
          <a:p>
            <a:pPr lvl="1"/>
            <a:r>
              <a:rPr lang="en-US" dirty="0" smtClean="0">
                <a:solidFill>
                  <a:srgbClr val="002060"/>
                </a:solidFill>
              </a:rPr>
              <a:t>Thus one pointed focus during </a:t>
            </a:r>
            <a:r>
              <a:rPr lang="en-US" dirty="0" err="1" smtClean="0">
                <a:solidFill>
                  <a:srgbClr val="002060"/>
                </a:solidFill>
              </a:rPr>
              <a:t>sadhana</a:t>
            </a:r>
            <a:r>
              <a:rPr lang="en-US" dirty="0" smtClean="0">
                <a:solidFill>
                  <a:srgbClr val="002060"/>
                </a:solidFill>
              </a:rPr>
              <a:t> stage is difficult because there is no love- we do things out of regulation.</a:t>
            </a:r>
          </a:p>
          <a:p>
            <a:r>
              <a:rPr lang="en-US" dirty="0" smtClean="0">
                <a:solidFill>
                  <a:srgbClr val="002060"/>
                </a:solidFill>
              </a:rPr>
              <a:t>What should we do to invest our </a:t>
            </a:r>
            <a:r>
              <a:rPr lang="en-US" dirty="0" err="1" smtClean="0">
                <a:solidFill>
                  <a:srgbClr val="002060"/>
                </a:solidFill>
              </a:rPr>
              <a:t>matih</a:t>
            </a:r>
            <a:r>
              <a:rPr lang="en-US" dirty="0" smtClean="0">
                <a:solidFill>
                  <a:srgbClr val="002060"/>
                </a:solidFill>
              </a:rPr>
              <a:t> and develop </a:t>
            </a:r>
            <a:r>
              <a:rPr lang="en-US" dirty="0" err="1" smtClean="0">
                <a:solidFill>
                  <a:srgbClr val="002060"/>
                </a:solidFill>
              </a:rPr>
              <a:t>ratih</a:t>
            </a:r>
            <a:r>
              <a:rPr lang="en-US" dirty="0" smtClean="0">
                <a:solidFill>
                  <a:srgbClr val="002060"/>
                </a:solidFill>
              </a:rPr>
              <a:t> ?</a:t>
            </a:r>
          </a:p>
          <a:p>
            <a:pPr lvl="1"/>
            <a:r>
              <a:rPr lang="en-US" dirty="0" smtClean="0">
                <a:solidFill>
                  <a:srgbClr val="002060"/>
                </a:solidFill>
              </a:rPr>
              <a:t>Shelter of the Lord’s Lotus Feet</a:t>
            </a:r>
          </a:p>
          <a:p>
            <a:pPr lvl="1"/>
            <a:r>
              <a:rPr lang="en-US" dirty="0" smtClean="0">
                <a:solidFill>
                  <a:srgbClr val="002060"/>
                </a:solidFill>
              </a:rPr>
              <a:t>Relationship with devotees</a:t>
            </a:r>
          </a:p>
          <a:p>
            <a:pPr lvl="1"/>
            <a:r>
              <a:rPr lang="en-US" dirty="0" smtClean="0">
                <a:solidFill>
                  <a:srgbClr val="002060"/>
                </a:solidFill>
              </a:rPr>
              <a:t>Chanting</a:t>
            </a:r>
          </a:p>
          <a:p>
            <a:pPr lvl="1"/>
            <a:endParaRPr lang="en-US" dirty="0" smtClean="0">
              <a:solidFill>
                <a:srgbClr val="002060"/>
              </a:solidFill>
            </a:endParaRPr>
          </a:p>
          <a:p>
            <a:endParaRPr lang="en-US" dirty="0">
              <a:solidFill>
                <a:srgbClr val="00206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g2.png"/>
          <p:cNvPicPr>
            <a:picLocks noChangeAspect="1"/>
          </p:cNvPicPr>
          <p:nvPr/>
        </p:nvPicPr>
        <p:blipFill>
          <a:blip r:embed="rId3" cstate="print"/>
          <a:srcRect/>
          <a:stretch>
            <a:fillRect/>
          </a:stretch>
        </p:blipFill>
        <p:spPr bwMode="auto">
          <a:xfrm>
            <a:off x="4464050" y="3276600"/>
            <a:ext cx="4537075" cy="340201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rgbClr val="002060"/>
                </a:solidFill>
              </a:rPr>
              <a:t>Developing our relationship with Krishna</a:t>
            </a:r>
            <a:endParaRPr lang="en-US" dirty="0">
              <a:solidFill>
                <a:srgbClr val="002060"/>
              </a:solidFill>
            </a:endParaRPr>
          </a:p>
        </p:txBody>
      </p:sp>
      <p:pic>
        <p:nvPicPr>
          <p:cNvPr id="50178" name="Picture 2"/>
          <p:cNvPicPr>
            <a:picLocks noGrp="1" noChangeAspect="1" noChangeArrowheads="1"/>
          </p:cNvPicPr>
          <p:nvPr>
            <p:ph idx="1"/>
          </p:nvPr>
        </p:nvPicPr>
        <p:blipFill>
          <a:blip r:embed="rId4" cstate="print"/>
          <a:srcRect/>
          <a:stretch>
            <a:fillRect/>
          </a:stretch>
        </p:blipFill>
        <p:spPr bwMode="auto">
          <a:xfrm>
            <a:off x="1828800" y="1752600"/>
            <a:ext cx="5105400" cy="38241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p:cNvPicPr>
            <a:picLocks noChangeAspect="1" noChangeArrowheads="1"/>
          </p:cNvPicPr>
          <p:nvPr/>
        </p:nvPicPr>
        <p:blipFill>
          <a:blip r:embed="rId3" cstate="print"/>
          <a:srcRect/>
          <a:stretch>
            <a:fillRect/>
          </a:stretch>
        </p:blipFill>
        <p:spPr bwMode="auto">
          <a:xfrm>
            <a:off x="5334000" y="1143000"/>
            <a:ext cx="1874756" cy="1404257"/>
          </a:xfrm>
          <a:prstGeom prst="rect">
            <a:avLst/>
          </a:prstGeom>
          <a:noFill/>
          <a:ln w="9525">
            <a:noFill/>
            <a:miter lim="800000"/>
            <a:headEnd/>
            <a:tailEnd/>
          </a:ln>
        </p:spPr>
      </p:pic>
      <p:pic>
        <p:nvPicPr>
          <p:cNvPr id="4" name="Picture 3" descr="pg2.png"/>
          <p:cNvPicPr>
            <a:picLocks noChangeAspect="1"/>
          </p:cNvPicPr>
          <p:nvPr/>
        </p:nvPicPr>
        <p:blipFill>
          <a:blip r:embed="rId4" cstate="print"/>
          <a:srcRect/>
          <a:stretch>
            <a:fillRect/>
          </a:stretch>
        </p:blipFill>
        <p:spPr bwMode="auto">
          <a:xfrm>
            <a:off x="4419600" y="3276600"/>
            <a:ext cx="4537075" cy="340201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rgbClr val="002060"/>
                </a:solidFill>
              </a:rPr>
              <a:t>How to invest our </a:t>
            </a:r>
            <a:r>
              <a:rPr lang="en-US" dirty="0" err="1" smtClean="0">
                <a:solidFill>
                  <a:srgbClr val="002060"/>
                </a:solidFill>
              </a:rPr>
              <a:t>matih</a:t>
            </a:r>
            <a:r>
              <a:rPr lang="en-US" dirty="0" smtClean="0">
                <a:solidFill>
                  <a:srgbClr val="002060"/>
                </a:solidFill>
              </a:rPr>
              <a:t>?</a:t>
            </a:r>
            <a:endParaRPr lang="en-US" dirty="0">
              <a:solidFill>
                <a:srgbClr val="002060"/>
              </a:solidFill>
            </a:endParaRPr>
          </a:p>
        </p:txBody>
      </p:sp>
      <p:sp>
        <p:nvSpPr>
          <p:cNvPr id="3" name="Content Placeholder 2"/>
          <p:cNvSpPr>
            <a:spLocks noGrp="1"/>
          </p:cNvSpPr>
          <p:nvPr>
            <p:ph idx="1"/>
          </p:nvPr>
        </p:nvSpPr>
        <p:spPr>
          <a:xfrm>
            <a:off x="0" y="1371600"/>
            <a:ext cx="8991600" cy="5257799"/>
          </a:xfrm>
        </p:spPr>
        <p:txBody>
          <a:bodyPr>
            <a:normAutofit fontScale="62500" lnSpcReduction="20000"/>
          </a:bodyPr>
          <a:lstStyle/>
          <a:p>
            <a:endParaRPr lang="en-US" dirty="0" smtClean="0">
              <a:solidFill>
                <a:srgbClr val="002060"/>
              </a:solidFill>
            </a:endParaRPr>
          </a:p>
          <a:p>
            <a:r>
              <a:rPr lang="en-US" sz="3800" dirty="0" smtClean="0">
                <a:solidFill>
                  <a:srgbClr val="002060"/>
                </a:solidFill>
              </a:rPr>
              <a:t>The Lord’s Lotus Feet</a:t>
            </a:r>
          </a:p>
          <a:p>
            <a:pPr lvl="1"/>
            <a:r>
              <a:rPr lang="en-US" dirty="0" smtClean="0">
                <a:solidFill>
                  <a:srgbClr val="002060"/>
                </a:solidFill>
              </a:rPr>
              <a:t>Why are His feet called as Lotus Feet?</a:t>
            </a:r>
          </a:p>
          <a:p>
            <a:pPr lvl="2"/>
            <a:r>
              <a:rPr lang="en-US" dirty="0" smtClean="0">
                <a:solidFill>
                  <a:srgbClr val="002060"/>
                </a:solidFill>
              </a:rPr>
              <a:t>Krishna’s feet never leave the Lotus of </a:t>
            </a:r>
            <a:r>
              <a:rPr lang="en-US" dirty="0" err="1" smtClean="0">
                <a:solidFill>
                  <a:srgbClr val="002060"/>
                </a:solidFill>
              </a:rPr>
              <a:t>Vraja</a:t>
            </a:r>
            <a:r>
              <a:rPr lang="en-US" dirty="0" smtClean="0">
                <a:solidFill>
                  <a:srgbClr val="002060"/>
                </a:solidFill>
              </a:rPr>
              <a:t> </a:t>
            </a:r>
            <a:r>
              <a:rPr lang="en-US" dirty="0" err="1" smtClean="0">
                <a:solidFill>
                  <a:srgbClr val="002060"/>
                </a:solidFill>
              </a:rPr>
              <a:t>Dhama</a:t>
            </a:r>
            <a:endParaRPr lang="en-US" dirty="0" smtClean="0">
              <a:solidFill>
                <a:srgbClr val="002060"/>
              </a:solidFill>
            </a:endParaRPr>
          </a:p>
          <a:p>
            <a:pPr lvl="2"/>
            <a:r>
              <a:rPr lang="en-US" dirty="0" smtClean="0">
                <a:solidFill>
                  <a:srgbClr val="002060"/>
                </a:solidFill>
              </a:rPr>
              <a:t>Lotus Petals are very soothing and soft similarly Krishna’s Feet are very beautiful, soothing and soft for the devotees</a:t>
            </a:r>
          </a:p>
          <a:p>
            <a:pPr lvl="1"/>
            <a:r>
              <a:rPr lang="en-US" dirty="0" smtClean="0">
                <a:solidFill>
                  <a:srgbClr val="002060"/>
                </a:solidFill>
              </a:rPr>
              <a:t>Meaning of taking shelter of the Lord’s Lotus feet</a:t>
            </a:r>
          </a:p>
          <a:p>
            <a:pPr lvl="2"/>
            <a:r>
              <a:rPr lang="en-US" dirty="0" smtClean="0">
                <a:solidFill>
                  <a:srgbClr val="002060"/>
                </a:solidFill>
              </a:rPr>
              <a:t>Physical </a:t>
            </a:r>
            <a:r>
              <a:rPr lang="en-US" dirty="0" err="1" smtClean="0">
                <a:solidFill>
                  <a:srgbClr val="002060"/>
                </a:solidFill>
              </a:rPr>
              <a:t>Darshan</a:t>
            </a:r>
            <a:endParaRPr lang="en-US" dirty="0" smtClean="0">
              <a:solidFill>
                <a:srgbClr val="002060"/>
              </a:solidFill>
            </a:endParaRPr>
          </a:p>
          <a:p>
            <a:pPr lvl="2"/>
            <a:r>
              <a:rPr lang="en-US" dirty="0" smtClean="0">
                <a:solidFill>
                  <a:srgbClr val="002060"/>
                </a:solidFill>
              </a:rPr>
              <a:t>Humility</a:t>
            </a:r>
          </a:p>
          <a:p>
            <a:pPr lvl="3"/>
            <a:r>
              <a:rPr lang="en-US" dirty="0" smtClean="0">
                <a:solidFill>
                  <a:srgbClr val="002060"/>
                </a:solidFill>
              </a:rPr>
              <a:t>Want to serve Krishna , become a servant of Krishna and His devotees, take a humble position and follow instructions</a:t>
            </a:r>
          </a:p>
          <a:p>
            <a:pPr lvl="1"/>
            <a:r>
              <a:rPr lang="en-US" dirty="0" smtClean="0">
                <a:solidFill>
                  <a:srgbClr val="002060"/>
                </a:solidFill>
              </a:rPr>
              <a:t>Qualification to take </a:t>
            </a:r>
            <a:r>
              <a:rPr lang="en-US" dirty="0" err="1" smtClean="0">
                <a:solidFill>
                  <a:srgbClr val="002060"/>
                </a:solidFill>
              </a:rPr>
              <a:t>darshan</a:t>
            </a:r>
            <a:r>
              <a:rPr lang="en-US" dirty="0" smtClean="0">
                <a:solidFill>
                  <a:srgbClr val="002060"/>
                </a:solidFill>
              </a:rPr>
              <a:t> of the Lotus Feet:</a:t>
            </a:r>
          </a:p>
          <a:p>
            <a:pPr lvl="2"/>
            <a:r>
              <a:rPr lang="en-US" dirty="0" smtClean="0">
                <a:solidFill>
                  <a:srgbClr val="002060"/>
                </a:solidFill>
              </a:rPr>
              <a:t>Strong Attachment to hearing and chanting</a:t>
            </a:r>
          </a:p>
          <a:p>
            <a:pPr lvl="2"/>
            <a:r>
              <a:rPr lang="en-US" dirty="0" smtClean="0">
                <a:solidFill>
                  <a:srgbClr val="002060"/>
                </a:solidFill>
              </a:rPr>
              <a:t>Non- enviousness</a:t>
            </a:r>
          </a:p>
          <a:p>
            <a:pPr lvl="2"/>
            <a:r>
              <a:rPr lang="en-US" dirty="0" smtClean="0">
                <a:solidFill>
                  <a:srgbClr val="002060"/>
                </a:solidFill>
              </a:rPr>
              <a:t>What to do if there is envy?</a:t>
            </a:r>
          </a:p>
          <a:p>
            <a:pPr lvl="3"/>
            <a:r>
              <a:rPr lang="en-US" dirty="0" smtClean="0">
                <a:solidFill>
                  <a:srgbClr val="002060"/>
                </a:solidFill>
              </a:rPr>
              <a:t>Just hold on to the Holy Name(we will be cured like </a:t>
            </a:r>
            <a:r>
              <a:rPr lang="en-US" dirty="0" err="1" smtClean="0">
                <a:solidFill>
                  <a:srgbClr val="002060"/>
                </a:solidFill>
              </a:rPr>
              <a:t>Kaliya</a:t>
            </a:r>
            <a:r>
              <a:rPr lang="en-US" dirty="0" smtClean="0">
                <a:solidFill>
                  <a:srgbClr val="002060"/>
                </a:solidFill>
              </a:rPr>
              <a:t>)</a:t>
            </a:r>
          </a:p>
          <a:p>
            <a:pPr lvl="1"/>
            <a:r>
              <a:rPr lang="en-US" dirty="0" smtClean="0">
                <a:solidFill>
                  <a:srgbClr val="002060"/>
                </a:solidFill>
              </a:rPr>
              <a:t>How to meditate on the Lord’s Lotus feet?</a:t>
            </a:r>
          </a:p>
          <a:p>
            <a:pPr lvl="2"/>
            <a:r>
              <a:rPr lang="en-US" dirty="0" smtClean="0">
                <a:solidFill>
                  <a:srgbClr val="002060"/>
                </a:solidFill>
              </a:rPr>
              <a:t>Physically- step by step from feet to face</a:t>
            </a:r>
          </a:p>
          <a:p>
            <a:pPr lvl="2"/>
            <a:r>
              <a:rPr lang="en-US" dirty="0" smtClean="0">
                <a:solidFill>
                  <a:srgbClr val="002060"/>
                </a:solidFill>
              </a:rPr>
              <a:t>Following instructions of the Spiritual master</a:t>
            </a:r>
          </a:p>
          <a:p>
            <a:pPr lvl="2"/>
            <a:r>
              <a:rPr lang="en-US" dirty="0" err="1" smtClean="0">
                <a:solidFill>
                  <a:srgbClr val="002060"/>
                </a:solidFill>
              </a:rPr>
              <a:t>E.g</a:t>
            </a:r>
            <a:r>
              <a:rPr lang="en-US" dirty="0" smtClean="0">
                <a:solidFill>
                  <a:srgbClr val="002060"/>
                </a:solidFill>
              </a:rPr>
              <a:t>  </a:t>
            </a:r>
            <a:r>
              <a:rPr lang="en-US" dirty="0" err="1" smtClean="0">
                <a:solidFill>
                  <a:srgbClr val="002060"/>
                </a:solidFill>
              </a:rPr>
              <a:t>Narayani</a:t>
            </a:r>
            <a:r>
              <a:rPr lang="en-US" dirty="0" smtClean="0">
                <a:solidFill>
                  <a:srgbClr val="002060"/>
                </a:solidFill>
              </a:rPr>
              <a:t> </a:t>
            </a:r>
            <a:r>
              <a:rPr lang="en-US" dirty="0" err="1" smtClean="0">
                <a:solidFill>
                  <a:srgbClr val="002060"/>
                </a:solidFill>
              </a:rPr>
              <a:t>Mataji</a:t>
            </a:r>
            <a:r>
              <a:rPr lang="en-US" dirty="0" smtClean="0">
                <a:solidFill>
                  <a:srgbClr val="002060"/>
                </a:solidFill>
              </a:rPr>
              <a:t> says serving the toes of the Lotus Feet (4.22.39) means serving </a:t>
            </a:r>
            <a:r>
              <a:rPr lang="en-US" dirty="0" err="1" smtClean="0">
                <a:solidFill>
                  <a:srgbClr val="002060"/>
                </a:solidFill>
              </a:rPr>
              <a:t>Srila</a:t>
            </a:r>
            <a:r>
              <a:rPr lang="en-US" dirty="0" smtClean="0">
                <a:solidFill>
                  <a:srgbClr val="002060"/>
                </a:solidFill>
              </a:rPr>
              <a:t> </a:t>
            </a:r>
            <a:r>
              <a:rPr lang="en-US" dirty="0" err="1" smtClean="0">
                <a:solidFill>
                  <a:srgbClr val="002060"/>
                </a:solidFill>
              </a:rPr>
              <a:t>Prabhupada</a:t>
            </a:r>
            <a:endParaRPr lang="en-US" dirty="0" smtClean="0">
              <a:solidFill>
                <a:srgbClr val="002060"/>
              </a:solidFill>
            </a:endParaRPr>
          </a:p>
          <a:p>
            <a:pPr lvl="1"/>
            <a:endParaRPr lang="en-US" dirty="0" smtClean="0">
              <a:solidFill>
                <a:srgbClr val="002060"/>
              </a:solidFill>
            </a:endParaRPr>
          </a:p>
          <a:p>
            <a:pPr>
              <a:buNone/>
            </a:pPr>
            <a:endParaRPr lang="en-US" dirty="0" smtClean="0">
              <a:solidFill>
                <a:srgbClr val="002060"/>
              </a:solidFill>
            </a:endParaRPr>
          </a:p>
          <a:p>
            <a:pPr lvl="1"/>
            <a:endParaRPr lang="en-US" dirty="0" smtClean="0">
              <a:solidFill>
                <a:srgbClr val="002060"/>
              </a:solidFill>
            </a:endParaRPr>
          </a:p>
          <a:p>
            <a:pPr lvl="1"/>
            <a:endParaRPr lang="en-US" dirty="0" smtClean="0">
              <a:solidFill>
                <a:srgbClr val="002060"/>
              </a:solidFill>
            </a:endParaRPr>
          </a:p>
          <a:p>
            <a:endParaRPr lang="en-US" dirty="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rgbClr val="666699"/>
                </a:solidFill>
                <a:latin typeface="Georgia" pitchFamily="18" charset="0"/>
              </a:rPr>
              <a:t>Prayers before reciting SB</a:t>
            </a:r>
            <a:br>
              <a:rPr lang="en-US" dirty="0" smtClean="0">
                <a:solidFill>
                  <a:srgbClr val="666699"/>
                </a:solidFill>
                <a:latin typeface="Georgia" pitchFamily="18" charset="0"/>
              </a:rPr>
            </a:br>
            <a:endParaRPr lang="en-US" dirty="0" smtClean="0">
              <a:solidFill>
                <a:srgbClr val="002060"/>
              </a:solidFill>
            </a:endParaRPr>
          </a:p>
        </p:txBody>
      </p:sp>
      <p:sp>
        <p:nvSpPr>
          <p:cNvPr id="3" name="Content Placeholder 2"/>
          <p:cNvSpPr>
            <a:spLocks noGrp="1"/>
          </p:cNvSpPr>
          <p:nvPr>
            <p:ph idx="1"/>
          </p:nvPr>
        </p:nvSpPr>
        <p:spPr>
          <a:xfrm>
            <a:off x="457200" y="1143000"/>
            <a:ext cx="8686800" cy="5105400"/>
          </a:xfrm>
        </p:spPr>
        <p:txBody>
          <a:bodyPr rtlCol="0">
            <a:normAutofit fontScale="55000" lnSpcReduction="20000"/>
          </a:bodyPr>
          <a:lstStyle/>
          <a:p>
            <a:pPr fontAlgn="auto">
              <a:spcAft>
                <a:spcPts val="0"/>
              </a:spcAft>
              <a:buFont typeface="Arial" pitchFamily="34" charset="0"/>
              <a:buChar char="•"/>
              <a:defRPr/>
            </a:pPr>
            <a:r>
              <a:rPr lang="en-US" sz="2900" dirty="0" smtClean="0">
                <a:solidFill>
                  <a:srgbClr val="002060"/>
                </a:solidFill>
              </a:rPr>
              <a:t>Om </a:t>
            </a:r>
            <a:r>
              <a:rPr lang="en-US" sz="2900" dirty="0" err="1" smtClean="0">
                <a:solidFill>
                  <a:srgbClr val="002060"/>
                </a:solidFill>
              </a:rPr>
              <a:t>namah</a:t>
            </a:r>
            <a:r>
              <a:rPr lang="en-US" sz="2900" dirty="0" smtClean="0">
                <a:solidFill>
                  <a:srgbClr val="002060"/>
                </a:solidFill>
              </a:rPr>
              <a:t> </a:t>
            </a:r>
            <a:r>
              <a:rPr lang="en-US" sz="2900" dirty="0" err="1" smtClean="0">
                <a:solidFill>
                  <a:srgbClr val="002060"/>
                </a:solidFill>
              </a:rPr>
              <a:t>bhagavate</a:t>
            </a:r>
            <a:r>
              <a:rPr lang="en-US" sz="2900" dirty="0" smtClean="0">
                <a:solidFill>
                  <a:srgbClr val="002060"/>
                </a:solidFill>
              </a:rPr>
              <a:t> </a:t>
            </a:r>
            <a:r>
              <a:rPr lang="en-US" sz="2900" dirty="0" err="1" smtClean="0">
                <a:solidFill>
                  <a:srgbClr val="002060"/>
                </a:solidFill>
              </a:rPr>
              <a:t>vasudevaya</a:t>
            </a:r>
            <a:endParaRPr lang="en-US" sz="2900" dirty="0" smtClean="0">
              <a:solidFill>
                <a:srgbClr val="002060"/>
              </a:solidFill>
            </a:endParaRPr>
          </a:p>
          <a:p>
            <a:pPr lvl="1" fontAlgn="auto">
              <a:spcAft>
                <a:spcPts val="0"/>
              </a:spcAft>
              <a:buFont typeface="Arial" pitchFamily="34" charset="0"/>
              <a:buChar char="–"/>
              <a:defRPr/>
            </a:pPr>
            <a:r>
              <a:rPr lang="en-US" sz="2200" dirty="0" smtClean="0">
                <a:solidFill>
                  <a:srgbClr val="002060"/>
                </a:solidFill>
              </a:rPr>
              <a:t>I offer my </a:t>
            </a:r>
            <a:r>
              <a:rPr lang="en-US" sz="2200" dirty="0" err="1" smtClean="0">
                <a:solidFill>
                  <a:srgbClr val="002060"/>
                </a:solidFill>
              </a:rPr>
              <a:t>obeisances</a:t>
            </a:r>
            <a:r>
              <a:rPr lang="en-US" sz="2200" dirty="0" smtClean="0">
                <a:solidFill>
                  <a:srgbClr val="002060"/>
                </a:solidFill>
              </a:rPr>
              <a:t> to the Supreme Personality of Godhead, </a:t>
            </a:r>
            <a:r>
              <a:rPr lang="en-US" sz="2200" dirty="0" err="1" smtClean="0">
                <a:solidFill>
                  <a:srgbClr val="002060"/>
                </a:solidFill>
              </a:rPr>
              <a:t>Vasudeva</a:t>
            </a:r>
            <a:r>
              <a:rPr lang="en-US" sz="2200" dirty="0" smtClean="0">
                <a:solidFill>
                  <a:srgbClr val="002060"/>
                </a:solidFill>
              </a:rPr>
              <a:t>. </a:t>
            </a:r>
          </a:p>
          <a:p>
            <a:pPr lvl="1" fontAlgn="auto">
              <a:spcAft>
                <a:spcPts val="0"/>
              </a:spcAft>
              <a:buFont typeface="Arial" pitchFamily="34" charset="0"/>
              <a:buNone/>
              <a:defRPr/>
            </a:pPr>
            <a:endParaRPr lang="en-US" dirty="0" smtClean="0">
              <a:solidFill>
                <a:srgbClr val="002060"/>
              </a:solidFill>
            </a:endParaRPr>
          </a:p>
          <a:p>
            <a:pPr fontAlgn="auto">
              <a:spcAft>
                <a:spcPts val="0"/>
              </a:spcAft>
              <a:buFont typeface="Arial" pitchFamily="34" charset="0"/>
              <a:buChar char="•"/>
              <a:defRPr/>
            </a:pPr>
            <a:r>
              <a:rPr lang="en-US" sz="2900" dirty="0" err="1" smtClean="0">
                <a:solidFill>
                  <a:srgbClr val="002060"/>
                </a:solidFill>
              </a:rPr>
              <a:t>narayanam</a:t>
            </a:r>
            <a:r>
              <a:rPr lang="en-US" sz="2900" dirty="0" smtClean="0">
                <a:solidFill>
                  <a:srgbClr val="002060"/>
                </a:solidFill>
              </a:rPr>
              <a:t> </a:t>
            </a:r>
            <a:r>
              <a:rPr lang="en-US" sz="2900" dirty="0" err="1" smtClean="0">
                <a:solidFill>
                  <a:srgbClr val="002060"/>
                </a:solidFill>
              </a:rPr>
              <a:t>namaskritya</a:t>
            </a:r>
            <a:r>
              <a:rPr lang="en-US" sz="2900" dirty="0" smtClean="0">
                <a:solidFill>
                  <a:srgbClr val="002060"/>
                </a:solidFill>
              </a:rPr>
              <a:t> </a:t>
            </a:r>
            <a:r>
              <a:rPr lang="en-US" sz="2900" dirty="0" err="1" smtClean="0">
                <a:solidFill>
                  <a:srgbClr val="002060"/>
                </a:solidFill>
              </a:rPr>
              <a:t>naram</a:t>
            </a:r>
            <a:r>
              <a:rPr lang="en-US" sz="2900" dirty="0" smtClean="0">
                <a:solidFill>
                  <a:srgbClr val="002060"/>
                </a:solidFill>
              </a:rPr>
              <a:t> </a:t>
            </a:r>
            <a:r>
              <a:rPr lang="en-US" sz="2900" dirty="0" err="1" smtClean="0">
                <a:solidFill>
                  <a:srgbClr val="002060"/>
                </a:solidFill>
              </a:rPr>
              <a:t>chaiva</a:t>
            </a:r>
            <a:r>
              <a:rPr lang="en-US" sz="2900" dirty="0" smtClean="0">
                <a:solidFill>
                  <a:srgbClr val="002060"/>
                </a:solidFill>
              </a:rPr>
              <a:t> </a:t>
            </a:r>
            <a:r>
              <a:rPr lang="en-US" sz="2900" dirty="0" err="1" smtClean="0">
                <a:solidFill>
                  <a:srgbClr val="002060"/>
                </a:solidFill>
              </a:rPr>
              <a:t>narottamam</a:t>
            </a:r>
            <a:endParaRPr lang="en-US" sz="2900" dirty="0" smtClean="0">
              <a:solidFill>
                <a:srgbClr val="002060"/>
              </a:solidFill>
            </a:endParaRPr>
          </a:p>
          <a:p>
            <a:pPr fontAlgn="auto">
              <a:spcAft>
                <a:spcPts val="0"/>
              </a:spcAft>
              <a:buFont typeface="Arial" pitchFamily="34" charset="0"/>
              <a:buNone/>
              <a:defRPr/>
            </a:pPr>
            <a:r>
              <a:rPr lang="en-US" sz="2900" dirty="0" smtClean="0">
                <a:solidFill>
                  <a:srgbClr val="002060"/>
                </a:solidFill>
              </a:rPr>
              <a:t>       </a:t>
            </a:r>
            <a:r>
              <a:rPr lang="en-US" sz="2900" dirty="0" err="1" smtClean="0">
                <a:solidFill>
                  <a:srgbClr val="002060"/>
                </a:solidFill>
              </a:rPr>
              <a:t>devim</a:t>
            </a:r>
            <a:r>
              <a:rPr lang="en-US" sz="2900" dirty="0" smtClean="0">
                <a:solidFill>
                  <a:srgbClr val="002060"/>
                </a:solidFill>
              </a:rPr>
              <a:t> </a:t>
            </a:r>
            <a:r>
              <a:rPr lang="en-US" sz="2900" dirty="0" err="1" smtClean="0">
                <a:solidFill>
                  <a:srgbClr val="002060"/>
                </a:solidFill>
              </a:rPr>
              <a:t>sarasvatim</a:t>
            </a:r>
            <a:r>
              <a:rPr lang="en-US" sz="2900" dirty="0" smtClean="0">
                <a:solidFill>
                  <a:srgbClr val="002060"/>
                </a:solidFill>
              </a:rPr>
              <a:t> </a:t>
            </a:r>
            <a:r>
              <a:rPr lang="en-US" sz="2900" dirty="0" err="1" smtClean="0">
                <a:solidFill>
                  <a:srgbClr val="002060"/>
                </a:solidFill>
              </a:rPr>
              <a:t>vyasam</a:t>
            </a:r>
            <a:r>
              <a:rPr lang="en-US" sz="2900" dirty="0" smtClean="0">
                <a:solidFill>
                  <a:srgbClr val="002060"/>
                </a:solidFill>
              </a:rPr>
              <a:t> </a:t>
            </a:r>
            <a:r>
              <a:rPr lang="en-US" sz="2900" dirty="0" err="1" smtClean="0">
                <a:solidFill>
                  <a:srgbClr val="002060"/>
                </a:solidFill>
              </a:rPr>
              <a:t>tato</a:t>
            </a:r>
            <a:r>
              <a:rPr lang="en-US" sz="2900" dirty="0" smtClean="0">
                <a:solidFill>
                  <a:srgbClr val="002060"/>
                </a:solidFill>
              </a:rPr>
              <a:t> </a:t>
            </a:r>
            <a:r>
              <a:rPr lang="en-US" sz="2900" dirty="0" err="1" smtClean="0">
                <a:solidFill>
                  <a:srgbClr val="002060"/>
                </a:solidFill>
              </a:rPr>
              <a:t>jayam</a:t>
            </a:r>
            <a:r>
              <a:rPr lang="en-US" sz="2900" dirty="0" smtClean="0">
                <a:solidFill>
                  <a:srgbClr val="002060"/>
                </a:solidFill>
              </a:rPr>
              <a:t> </a:t>
            </a:r>
            <a:r>
              <a:rPr lang="en-US" sz="2900" dirty="0" err="1" smtClean="0">
                <a:solidFill>
                  <a:srgbClr val="002060"/>
                </a:solidFill>
              </a:rPr>
              <a:t>udirayet</a:t>
            </a:r>
            <a:endParaRPr lang="en-US" sz="2900" dirty="0" smtClean="0">
              <a:solidFill>
                <a:srgbClr val="002060"/>
              </a:solidFill>
            </a:endParaRPr>
          </a:p>
          <a:p>
            <a:pPr lvl="1" fontAlgn="auto">
              <a:spcAft>
                <a:spcPts val="0"/>
              </a:spcAft>
              <a:buFont typeface="Arial" pitchFamily="34" charset="0"/>
              <a:buChar char="–"/>
              <a:defRPr/>
            </a:pPr>
            <a:r>
              <a:rPr lang="en-US" dirty="0" smtClean="0">
                <a:solidFill>
                  <a:srgbClr val="002060"/>
                </a:solidFill>
              </a:rPr>
              <a:t> </a:t>
            </a:r>
            <a:r>
              <a:rPr lang="en-US" sz="2200" dirty="0" smtClean="0">
                <a:solidFill>
                  <a:srgbClr val="002060"/>
                </a:solidFill>
              </a:rPr>
              <a:t>Before reciting this </a:t>
            </a:r>
            <a:r>
              <a:rPr lang="en-US" sz="2200" dirty="0" err="1" smtClean="0">
                <a:solidFill>
                  <a:srgbClr val="002060"/>
                </a:solidFill>
              </a:rPr>
              <a:t>Srimad-Bhagavatam</a:t>
            </a:r>
            <a:r>
              <a:rPr lang="en-US" sz="2200" dirty="0" smtClean="0">
                <a:solidFill>
                  <a:srgbClr val="002060"/>
                </a:solidFill>
              </a:rPr>
              <a:t>, which is the very means of conquest, one should offer respectful </a:t>
            </a:r>
            <a:r>
              <a:rPr lang="en-US" sz="2200" dirty="0" err="1" smtClean="0">
                <a:solidFill>
                  <a:srgbClr val="002060"/>
                </a:solidFill>
              </a:rPr>
              <a:t>obeisances</a:t>
            </a:r>
            <a:r>
              <a:rPr lang="en-US" sz="2200" dirty="0" smtClean="0">
                <a:solidFill>
                  <a:srgbClr val="002060"/>
                </a:solidFill>
              </a:rPr>
              <a:t> unto the Personality of Godhead, </a:t>
            </a:r>
            <a:r>
              <a:rPr lang="en-US" sz="2200" dirty="0" err="1" smtClean="0">
                <a:solidFill>
                  <a:srgbClr val="002060"/>
                </a:solidFill>
              </a:rPr>
              <a:t>Narayana</a:t>
            </a:r>
            <a:r>
              <a:rPr lang="en-US" sz="2200" dirty="0" smtClean="0">
                <a:solidFill>
                  <a:srgbClr val="002060"/>
                </a:solidFill>
              </a:rPr>
              <a:t>, unto Nara-</a:t>
            </a:r>
            <a:r>
              <a:rPr lang="en-US" sz="2200" dirty="0" err="1" smtClean="0">
                <a:solidFill>
                  <a:srgbClr val="002060"/>
                </a:solidFill>
              </a:rPr>
              <a:t>narayana</a:t>
            </a:r>
            <a:r>
              <a:rPr lang="en-US" sz="2200" dirty="0" smtClean="0">
                <a:solidFill>
                  <a:srgbClr val="002060"/>
                </a:solidFill>
              </a:rPr>
              <a:t> </a:t>
            </a:r>
            <a:r>
              <a:rPr lang="en-US" sz="2200" dirty="0" err="1" smtClean="0">
                <a:solidFill>
                  <a:srgbClr val="002060"/>
                </a:solidFill>
              </a:rPr>
              <a:t>Rishi</a:t>
            </a:r>
            <a:r>
              <a:rPr lang="en-US" sz="2200" dirty="0" smtClean="0">
                <a:solidFill>
                  <a:srgbClr val="002060"/>
                </a:solidFill>
              </a:rPr>
              <a:t>, the </a:t>
            </a:r>
            <a:r>
              <a:rPr lang="en-US" sz="2200" dirty="0" err="1" smtClean="0">
                <a:solidFill>
                  <a:srgbClr val="002060"/>
                </a:solidFill>
              </a:rPr>
              <a:t>supermost</a:t>
            </a:r>
            <a:r>
              <a:rPr lang="en-US" sz="2200" dirty="0" smtClean="0">
                <a:solidFill>
                  <a:srgbClr val="002060"/>
                </a:solidFill>
              </a:rPr>
              <a:t> human being, unto Mother </a:t>
            </a:r>
            <a:r>
              <a:rPr lang="en-US" sz="2200" dirty="0" err="1" smtClean="0">
                <a:solidFill>
                  <a:srgbClr val="002060"/>
                </a:solidFill>
              </a:rPr>
              <a:t>Sarasvati</a:t>
            </a:r>
            <a:r>
              <a:rPr lang="en-US" sz="2200" dirty="0" smtClean="0">
                <a:solidFill>
                  <a:srgbClr val="002060"/>
                </a:solidFill>
              </a:rPr>
              <a:t>, the goddess of learning, and unto </a:t>
            </a:r>
            <a:r>
              <a:rPr lang="en-US" sz="2200" dirty="0" err="1" smtClean="0">
                <a:solidFill>
                  <a:srgbClr val="002060"/>
                </a:solidFill>
              </a:rPr>
              <a:t>Srila</a:t>
            </a:r>
            <a:r>
              <a:rPr lang="en-US" sz="2200" dirty="0" smtClean="0">
                <a:solidFill>
                  <a:srgbClr val="002060"/>
                </a:solidFill>
              </a:rPr>
              <a:t> </a:t>
            </a:r>
            <a:r>
              <a:rPr lang="en-US" sz="2200" dirty="0" err="1" smtClean="0">
                <a:solidFill>
                  <a:srgbClr val="002060"/>
                </a:solidFill>
              </a:rPr>
              <a:t>Vyasadeva</a:t>
            </a:r>
            <a:r>
              <a:rPr lang="en-US" sz="2200" dirty="0" smtClean="0">
                <a:solidFill>
                  <a:srgbClr val="002060"/>
                </a:solidFill>
              </a:rPr>
              <a:t>, the author. (</a:t>
            </a:r>
            <a:r>
              <a:rPr lang="en-US" sz="2200" dirty="0" err="1" smtClean="0">
                <a:solidFill>
                  <a:srgbClr val="002060"/>
                </a:solidFill>
              </a:rPr>
              <a:t>Srimad-Bhagavatam</a:t>
            </a:r>
            <a:r>
              <a:rPr lang="en-US" sz="2200" dirty="0" smtClean="0">
                <a:solidFill>
                  <a:srgbClr val="002060"/>
                </a:solidFill>
              </a:rPr>
              <a:t> 1.2.4) </a:t>
            </a:r>
          </a:p>
          <a:p>
            <a:pPr lvl="1" fontAlgn="auto">
              <a:spcAft>
                <a:spcPts val="0"/>
              </a:spcAft>
              <a:buFont typeface="Arial" pitchFamily="34" charset="0"/>
              <a:buNone/>
              <a:defRPr/>
            </a:pPr>
            <a:endParaRPr lang="en-US" dirty="0" smtClean="0">
              <a:solidFill>
                <a:srgbClr val="002060"/>
              </a:solidFill>
            </a:endParaRPr>
          </a:p>
          <a:p>
            <a:pPr fontAlgn="auto">
              <a:spcAft>
                <a:spcPts val="0"/>
              </a:spcAft>
              <a:buFont typeface="Arial" pitchFamily="34" charset="0"/>
              <a:buChar char="•"/>
              <a:defRPr/>
            </a:pPr>
            <a:r>
              <a:rPr lang="en-US" sz="2900" dirty="0" err="1" smtClean="0">
                <a:solidFill>
                  <a:srgbClr val="002060"/>
                </a:solidFill>
              </a:rPr>
              <a:t>Srnvatam</a:t>
            </a:r>
            <a:r>
              <a:rPr lang="en-US" sz="2900" dirty="0" smtClean="0">
                <a:solidFill>
                  <a:srgbClr val="002060"/>
                </a:solidFill>
              </a:rPr>
              <a:t> </a:t>
            </a:r>
            <a:r>
              <a:rPr lang="en-US" sz="2900" dirty="0" err="1" smtClean="0">
                <a:solidFill>
                  <a:srgbClr val="002060"/>
                </a:solidFill>
              </a:rPr>
              <a:t>sva-kathah</a:t>
            </a:r>
            <a:r>
              <a:rPr lang="en-US" sz="2900" dirty="0" smtClean="0">
                <a:solidFill>
                  <a:srgbClr val="002060"/>
                </a:solidFill>
              </a:rPr>
              <a:t> </a:t>
            </a:r>
            <a:r>
              <a:rPr lang="en-US" sz="2900" dirty="0" err="1" smtClean="0">
                <a:solidFill>
                  <a:srgbClr val="002060"/>
                </a:solidFill>
              </a:rPr>
              <a:t>krsnah</a:t>
            </a:r>
            <a:r>
              <a:rPr lang="en-US" sz="2900" dirty="0" smtClean="0">
                <a:solidFill>
                  <a:srgbClr val="002060"/>
                </a:solidFill>
              </a:rPr>
              <a:t>  </a:t>
            </a:r>
            <a:r>
              <a:rPr lang="en-US" sz="2900" dirty="0" err="1" smtClean="0">
                <a:solidFill>
                  <a:srgbClr val="002060"/>
                </a:solidFill>
              </a:rPr>
              <a:t>punya-shravana-kirtanah</a:t>
            </a:r>
            <a:endParaRPr lang="en-US" sz="2900" dirty="0" smtClean="0">
              <a:solidFill>
                <a:srgbClr val="002060"/>
              </a:solidFill>
            </a:endParaRPr>
          </a:p>
          <a:p>
            <a:pPr fontAlgn="auto">
              <a:spcAft>
                <a:spcPts val="0"/>
              </a:spcAft>
              <a:buFont typeface="Arial" pitchFamily="34" charset="0"/>
              <a:buNone/>
              <a:defRPr/>
            </a:pPr>
            <a:r>
              <a:rPr lang="en-US" sz="2900" dirty="0" smtClean="0">
                <a:solidFill>
                  <a:srgbClr val="002060"/>
                </a:solidFill>
              </a:rPr>
              <a:t>      </a:t>
            </a:r>
            <a:r>
              <a:rPr lang="en-US" sz="2900" dirty="0" err="1" smtClean="0">
                <a:solidFill>
                  <a:srgbClr val="002060"/>
                </a:solidFill>
              </a:rPr>
              <a:t>hridy</a:t>
            </a:r>
            <a:r>
              <a:rPr lang="en-US" sz="2900" dirty="0" smtClean="0">
                <a:solidFill>
                  <a:srgbClr val="002060"/>
                </a:solidFill>
              </a:rPr>
              <a:t> </a:t>
            </a:r>
            <a:r>
              <a:rPr lang="en-US" sz="2900" dirty="0" err="1" smtClean="0">
                <a:solidFill>
                  <a:srgbClr val="002060"/>
                </a:solidFill>
              </a:rPr>
              <a:t>antah</a:t>
            </a:r>
            <a:r>
              <a:rPr lang="en-US" sz="2900" dirty="0" smtClean="0">
                <a:solidFill>
                  <a:srgbClr val="002060"/>
                </a:solidFill>
              </a:rPr>
              <a:t> </a:t>
            </a:r>
            <a:r>
              <a:rPr lang="en-US" sz="2900" dirty="0" err="1" smtClean="0">
                <a:solidFill>
                  <a:srgbClr val="002060"/>
                </a:solidFill>
              </a:rPr>
              <a:t>stho</a:t>
            </a:r>
            <a:r>
              <a:rPr lang="en-US" sz="2900" dirty="0" smtClean="0">
                <a:solidFill>
                  <a:srgbClr val="002060"/>
                </a:solidFill>
              </a:rPr>
              <a:t> </a:t>
            </a:r>
            <a:r>
              <a:rPr lang="en-US" sz="2900" dirty="0" err="1" smtClean="0">
                <a:solidFill>
                  <a:srgbClr val="002060"/>
                </a:solidFill>
              </a:rPr>
              <a:t>hy</a:t>
            </a:r>
            <a:r>
              <a:rPr lang="en-US" sz="2900" dirty="0" smtClean="0">
                <a:solidFill>
                  <a:srgbClr val="002060"/>
                </a:solidFill>
              </a:rPr>
              <a:t> </a:t>
            </a:r>
            <a:r>
              <a:rPr lang="en-US" sz="2900" dirty="0" err="1" smtClean="0">
                <a:solidFill>
                  <a:srgbClr val="002060"/>
                </a:solidFill>
              </a:rPr>
              <a:t>abhadrani</a:t>
            </a:r>
            <a:r>
              <a:rPr lang="en-US" sz="2900" dirty="0" smtClean="0">
                <a:solidFill>
                  <a:srgbClr val="002060"/>
                </a:solidFill>
              </a:rPr>
              <a:t>    </a:t>
            </a:r>
            <a:r>
              <a:rPr lang="en-US" sz="2900" dirty="0" err="1" smtClean="0">
                <a:solidFill>
                  <a:srgbClr val="002060"/>
                </a:solidFill>
              </a:rPr>
              <a:t>vidhunoti</a:t>
            </a:r>
            <a:r>
              <a:rPr lang="en-US" sz="2900" dirty="0" smtClean="0">
                <a:solidFill>
                  <a:srgbClr val="002060"/>
                </a:solidFill>
              </a:rPr>
              <a:t> </a:t>
            </a:r>
            <a:r>
              <a:rPr lang="en-US" sz="2900" dirty="0" err="1" smtClean="0">
                <a:solidFill>
                  <a:srgbClr val="002060"/>
                </a:solidFill>
              </a:rPr>
              <a:t>suhrit</a:t>
            </a:r>
            <a:r>
              <a:rPr lang="en-US" sz="2900" dirty="0" smtClean="0">
                <a:solidFill>
                  <a:srgbClr val="002060"/>
                </a:solidFill>
              </a:rPr>
              <a:t> </a:t>
            </a:r>
            <a:r>
              <a:rPr lang="en-US" sz="2900" dirty="0" err="1" smtClean="0">
                <a:solidFill>
                  <a:srgbClr val="002060"/>
                </a:solidFill>
              </a:rPr>
              <a:t>satam</a:t>
            </a:r>
            <a:endParaRPr lang="en-US" sz="2900" dirty="0" smtClean="0">
              <a:solidFill>
                <a:srgbClr val="002060"/>
              </a:solidFill>
            </a:endParaRPr>
          </a:p>
          <a:p>
            <a:pPr lvl="1" fontAlgn="auto">
              <a:spcAft>
                <a:spcPts val="0"/>
              </a:spcAft>
              <a:buFont typeface="Arial" pitchFamily="34" charset="0"/>
              <a:buChar char="–"/>
              <a:defRPr/>
            </a:pPr>
            <a:r>
              <a:rPr lang="en-US" dirty="0" smtClean="0">
                <a:solidFill>
                  <a:srgbClr val="002060"/>
                </a:solidFill>
              </a:rPr>
              <a:t>  </a:t>
            </a:r>
            <a:r>
              <a:rPr lang="en-US" sz="2200" dirty="0" smtClean="0">
                <a:solidFill>
                  <a:srgbClr val="002060"/>
                </a:solidFill>
              </a:rPr>
              <a:t>Sri Krishna, the Personality of Godhead, who is the </a:t>
            </a:r>
            <a:r>
              <a:rPr lang="en-US" sz="2200" dirty="0" err="1" smtClean="0">
                <a:solidFill>
                  <a:srgbClr val="002060"/>
                </a:solidFill>
              </a:rPr>
              <a:t>Paramatma</a:t>
            </a:r>
            <a:r>
              <a:rPr lang="en-US" sz="2200" dirty="0" smtClean="0">
                <a:solidFill>
                  <a:srgbClr val="002060"/>
                </a:solidFill>
              </a:rPr>
              <a:t> in everyone's heart and the benefactor of the truthful devotee, cleanses desire for material enjoyment from the heart of the devotee who has developed the urge to hear His messages, which are in themselves virtuous when properly heard and chanted. (</a:t>
            </a:r>
            <a:r>
              <a:rPr lang="en-US" sz="2200" dirty="0" err="1" smtClean="0">
                <a:solidFill>
                  <a:srgbClr val="002060"/>
                </a:solidFill>
              </a:rPr>
              <a:t>Srimad-Bhagavatam</a:t>
            </a:r>
            <a:r>
              <a:rPr lang="en-US" sz="2200" dirty="0" smtClean="0">
                <a:solidFill>
                  <a:srgbClr val="002060"/>
                </a:solidFill>
              </a:rPr>
              <a:t> 1.2.17)</a:t>
            </a:r>
          </a:p>
          <a:p>
            <a:pPr fontAlgn="auto">
              <a:spcAft>
                <a:spcPts val="0"/>
              </a:spcAft>
              <a:buFont typeface="Arial" pitchFamily="34" charset="0"/>
              <a:buNone/>
              <a:defRPr/>
            </a:pPr>
            <a:endParaRPr lang="en-US" dirty="0" smtClean="0">
              <a:solidFill>
                <a:srgbClr val="002060"/>
              </a:solidFill>
            </a:endParaRPr>
          </a:p>
          <a:p>
            <a:pPr fontAlgn="auto">
              <a:spcAft>
                <a:spcPts val="0"/>
              </a:spcAft>
              <a:buFont typeface="Arial" pitchFamily="34" charset="0"/>
              <a:buChar char="•"/>
              <a:defRPr/>
            </a:pPr>
            <a:r>
              <a:rPr lang="en-US" sz="2900" dirty="0" err="1" smtClean="0">
                <a:solidFill>
                  <a:srgbClr val="002060"/>
                </a:solidFill>
              </a:rPr>
              <a:t>nashta-prayeshu</a:t>
            </a:r>
            <a:r>
              <a:rPr lang="en-US" sz="2900" dirty="0" smtClean="0">
                <a:solidFill>
                  <a:srgbClr val="002060"/>
                </a:solidFill>
              </a:rPr>
              <a:t> </a:t>
            </a:r>
            <a:r>
              <a:rPr lang="en-US" sz="2900" dirty="0" err="1" smtClean="0">
                <a:solidFill>
                  <a:srgbClr val="002060"/>
                </a:solidFill>
              </a:rPr>
              <a:t>abhadreshu</a:t>
            </a:r>
            <a:r>
              <a:rPr lang="en-US" sz="2900" dirty="0" smtClean="0">
                <a:solidFill>
                  <a:srgbClr val="002060"/>
                </a:solidFill>
              </a:rPr>
              <a:t>  </a:t>
            </a:r>
            <a:r>
              <a:rPr lang="en-US" sz="2900" dirty="0" err="1" smtClean="0">
                <a:solidFill>
                  <a:srgbClr val="002060"/>
                </a:solidFill>
              </a:rPr>
              <a:t>nuyam</a:t>
            </a:r>
            <a:r>
              <a:rPr lang="en-US" sz="2900" dirty="0" smtClean="0">
                <a:solidFill>
                  <a:srgbClr val="002060"/>
                </a:solidFill>
              </a:rPr>
              <a:t> </a:t>
            </a:r>
            <a:r>
              <a:rPr lang="en-US" sz="2900" dirty="0" err="1" smtClean="0">
                <a:solidFill>
                  <a:srgbClr val="002060"/>
                </a:solidFill>
              </a:rPr>
              <a:t>bhagavata-sevaya</a:t>
            </a:r>
            <a:endParaRPr lang="en-US" sz="2900" dirty="0" smtClean="0">
              <a:solidFill>
                <a:srgbClr val="002060"/>
              </a:solidFill>
            </a:endParaRPr>
          </a:p>
          <a:p>
            <a:pPr fontAlgn="auto">
              <a:spcAft>
                <a:spcPts val="0"/>
              </a:spcAft>
              <a:buFont typeface="Arial" pitchFamily="34" charset="0"/>
              <a:buNone/>
              <a:defRPr/>
            </a:pPr>
            <a:r>
              <a:rPr lang="en-US" sz="2900" dirty="0" smtClean="0">
                <a:solidFill>
                  <a:srgbClr val="002060"/>
                </a:solidFill>
              </a:rPr>
              <a:t>       </a:t>
            </a:r>
            <a:r>
              <a:rPr lang="en-US" sz="2900" dirty="0" err="1" smtClean="0">
                <a:solidFill>
                  <a:srgbClr val="002060"/>
                </a:solidFill>
              </a:rPr>
              <a:t>bhagavaty</a:t>
            </a:r>
            <a:r>
              <a:rPr lang="en-US" sz="2900" dirty="0" smtClean="0">
                <a:solidFill>
                  <a:srgbClr val="002060"/>
                </a:solidFill>
              </a:rPr>
              <a:t> </a:t>
            </a:r>
            <a:r>
              <a:rPr lang="en-US" sz="2900" dirty="0" err="1" smtClean="0">
                <a:solidFill>
                  <a:srgbClr val="002060"/>
                </a:solidFill>
              </a:rPr>
              <a:t>uttama-shloke</a:t>
            </a:r>
            <a:r>
              <a:rPr lang="en-US" sz="2900" dirty="0" smtClean="0">
                <a:solidFill>
                  <a:srgbClr val="002060"/>
                </a:solidFill>
              </a:rPr>
              <a:t> </a:t>
            </a:r>
            <a:r>
              <a:rPr lang="en-US" sz="2900" dirty="0" err="1" smtClean="0">
                <a:solidFill>
                  <a:srgbClr val="002060"/>
                </a:solidFill>
              </a:rPr>
              <a:t>bhaktir</a:t>
            </a:r>
            <a:r>
              <a:rPr lang="en-US" sz="2900" dirty="0" smtClean="0">
                <a:solidFill>
                  <a:srgbClr val="002060"/>
                </a:solidFill>
              </a:rPr>
              <a:t> </a:t>
            </a:r>
            <a:r>
              <a:rPr lang="en-US" sz="2900" dirty="0" err="1" smtClean="0">
                <a:solidFill>
                  <a:srgbClr val="002060"/>
                </a:solidFill>
              </a:rPr>
              <a:t>bhavati</a:t>
            </a:r>
            <a:r>
              <a:rPr lang="en-US" sz="2900" dirty="0" smtClean="0">
                <a:solidFill>
                  <a:srgbClr val="002060"/>
                </a:solidFill>
              </a:rPr>
              <a:t> </a:t>
            </a:r>
            <a:r>
              <a:rPr lang="en-US" sz="2900" dirty="0" err="1" smtClean="0">
                <a:solidFill>
                  <a:srgbClr val="002060"/>
                </a:solidFill>
              </a:rPr>
              <a:t>naishthiki</a:t>
            </a:r>
            <a:endParaRPr lang="en-US" sz="2900" dirty="0" smtClean="0">
              <a:solidFill>
                <a:srgbClr val="002060"/>
              </a:solidFill>
            </a:endParaRPr>
          </a:p>
          <a:p>
            <a:pPr lvl="1" fontAlgn="auto">
              <a:spcAft>
                <a:spcPts val="0"/>
              </a:spcAft>
              <a:buFont typeface="Arial" pitchFamily="34" charset="0"/>
              <a:buChar char="–"/>
              <a:defRPr/>
            </a:pPr>
            <a:r>
              <a:rPr lang="en-US" sz="2200" dirty="0" smtClean="0">
                <a:solidFill>
                  <a:srgbClr val="002060"/>
                </a:solidFill>
              </a:rPr>
              <a:t> By regular attendance in classes on the </a:t>
            </a:r>
            <a:r>
              <a:rPr lang="en-US" sz="2200" dirty="0" err="1" smtClean="0">
                <a:solidFill>
                  <a:srgbClr val="002060"/>
                </a:solidFill>
              </a:rPr>
              <a:t>Bhagavatam</a:t>
            </a:r>
            <a:r>
              <a:rPr lang="en-US" sz="2200" dirty="0" smtClean="0">
                <a:solidFill>
                  <a:srgbClr val="002060"/>
                </a:solidFill>
              </a:rPr>
              <a:t> and by rendering service to the pure devotee, all that is troublesome to the heart is almost completely destroyed, and loving service unto the Personality of Godhead, who is praised with transcendental songs, is established as an irrevocable fact. </a:t>
            </a:r>
          </a:p>
          <a:p>
            <a:pPr fontAlgn="auto">
              <a:spcAft>
                <a:spcPts val="0"/>
              </a:spcAft>
              <a:buFont typeface="Arial" pitchFamily="34" charset="0"/>
              <a:buChar char="•"/>
              <a:defRPr/>
            </a:pPr>
            <a:endParaRPr lang="en-US" dirty="0" smtClean="0">
              <a:solidFill>
                <a:srgbClr val="002060"/>
              </a:solidFill>
            </a:endParaRPr>
          </a:p>
        </p:txBody>
      </p:sp>
      <p:pic>
        <p:nvPicPr>
          <p:cNvPr id="3076" name="Picture 6" descr="pg2.png"/>
          <p:cNvPicPr>
            <a:picLocks noChangeAspect="1"/>
          </p:cNvPicPr>
          <p:nvPr/>
        </p:nvPicPr>
        <p:blipFill>
          <a:blip r:embed="rId3" cstate="print"/>
          <a:srcRect/>
          <a:stretch>
            <a:fillRect/>
          </a:stretch>
        </p:blipFill>
        <p:spPr bwMode="auto">
          <a:xfrm>
            <a:off x="4464050" y="3276600"/>
            <a:ext cx="4537075" cy="3402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Nice verse about meditation on the Lord’s Lotus feet(11.3.40)</a:t>
            </a:r>
            <a:endParaRPr lang="en-US" dirty="0">
              <a:solidFill>
                <a:srgbClr val="002060"/>
              </a:solidFill>
            </a:endParaRPr>
          </a:p>
        </p:txBody>
      </p:sp>
      <p:sp>
        <p:nvSpPr>
          <p:cNvPr id="3" name="Content Placeholder 2"/>
          <p:cNvSpPr>
            <a:spLocks noGrp="1"/>
          </p:cNvSpPr>
          <p:nvPr>
            <p:ph idx="1"/>
          </p:nvPr>
        </p:nvSpPr>
        <p:spPr/>
        <p:txBody>
          <a:bodyPr>
            <a:normAutofit fontScale="62500" lnSpcReduction="20000"/>
          </a:bodyPr>
          <a:lstStyle/>
          <a:p>
            <a:pPr algn="ctr">
              <a:buNone/>
            </a:pPr>
            <a:endParaRPr lang="en-US" dirty="0" smtClean="0">
              <a:solidFill>
                <a:srgbClr val="002060"/>
              </a:solidFill>
            </a:endParaRPr>
          </a:p>
          <a:p>
            <a:pPr algn="ctr">
              <a:buNone/>
            </a:pPr>
            <a:r>
              <a:rPr lang="vi-VN" sz="2600" dirty="0" smtClean="0">
                <a:solidFill>
                  <a:srgbClr val="002060"/>
                </a:solidFill>
              </a:rPr>
              <a:t>yarhy abja-nābha-caraṇaiṣaṇayoru-bhaktyā</a:t>
            </a:r>
            <a:endParaRPr lang="vi-VN" sz="2600" dirty="0" smtClean="0">
              <a:solidFill>
                <a:srgbClr val="002060"/>
              </a:solidFill>
            </a:endParaRPr>
          </a:p>
          <a:p>
            <a:pPr algn="ctr">
              <a:buNone/>
            </a:pPr>
            <a:r>
              <a:rPr lang="vi-VN" sz="2600" dirty="0" smtClean="0">
                <a:solidFill>
                  <a:srgbClr val="002060"/>
                </a:solidFill>
              </a:rPr>
              <a:t>ceto-malāni vidhamed </a:t>
            </a:r>
            <a:r>
              <a:rPr lang="vi-VN" sz="2600" dirty="0" smtClean="0">
                <a:solidFill>
                  <a:srgbClr val="002060"/>
                </a:solidFill>
              </a:rPr>
              <a:t>guṇa-karma-jāni</a:t>
            </a:r>
            <a:endParaRPr lang="vi-VN" sz="2600" dirty="0" smtClean="0">
              <a:solidFill>
                <a:srgbClr val="002060"/>
              </a:solidFill>
            </a:endParaRPr>
          </a:p>
          <a:p>
            <a:pPr algn="ctr">
              <a:buNone/>
            </a:pPr>
            <a:r>
              <a:rPr lang="vi-VN" sz="2600" dirty="0" smtClean="0">
                <a:solidFill>
                  <a:srgbClr val="002060"/>
                </a:solidFill>
              </a:rPr>
              <a:t>tasmin viśuddha upalabhyata </a:t>
            </a:r>
            <a:r>
              <a:rPr lang="vi-VN" sz="2600" dirty="0" smtClean="0">
                <a:solidFill>
                  <a:srgbClr val="002060"/>
                </a:solidFill>
              </a:rPr>
              <a:t>ātma-tattvaḿ</a:t>
            </a:r>
            <a:endParaRPr lang="vi-VN" sz="2600" dirty="0" smtClean="0">
              <a:solidFill>
                <a:srgbClr val="002060"/>
              </a:solidFill>
            </a:endParaRPr>
          </a:p>
          <a:p>
            <a:pPr algn="ctr">
              <a:buNone/>
            </a:pPr>
            <a:r>
              <a:rPr lang="vi-VN" sz="2600" dirty="0" smtClean="0">
                <a:solidFill>
                  <a:srgbClr val="002060"/>
                </a:solidFill>
              </a:rPr>
              <a:t>śākṣād yathāmala-dṛśoḥ savitṛ-prakāśaḥ</a:t>
            </a:r>
            <a:endParaRPr lang="en-US" sz="2600" dirty="0" smtClean="0">
              <a:solidFill>
                <a:srgbClr val="002060"/>
              </a:solidFill>
            </a:endParaRPr>
          </a:p>
          <a:p>
            <a:pPr>
              <a:buNone/>
            </a:pPr>
            <a:endParaRPr lang="en-US" dirty="0" smtClean="0">
              <a:solidFill>
                <a:srgbClr val="002060"/>
              </a:solidFill>
            </a:endParaRPr>
          </a:p>
          <a:p>
            <a:pPr>
              <a:buNone/>
            </a:pPr>
            <a:endParaRPr lang="en-US" dirty="0" smtClean="0">
              <a:solidFill>
                <a:srgbClr val="002060"/>
              </a:solidFill>
            </a:endParaRPr>
          </a:p>
          <a:p>
            <a:pPr>
              <a:buNone/>
            </a:pPr>
            <a:endParaRPr lang="en-US" dirty="0" smtClean="0">
              <a:solidFill>
                <a:srgbClr val="002060"/>
              </a:solidFill>
            </a:endParaRPr>
          </a:p>
          <a:p>
            <a:pPr>
              <a:buNone/>
            </a:pPr>
            <a:r>
              <a:rPr lang="en-US" dirty="0" smtClean="0">
                <a:solidFill>
                  <a:srgbClr val="002060"/>
                </a:solidFill>
              </a:rPr>
              <a:t>When </a:t>
            </a:r>
            <a:r>
              <a:rPr lang="en-US" dirty="0" smtClean="0">
                <a:solidFill>
                  <a:srgbClr val="002060"/>
                </a:solidFill>
              </a:rPr>
              <a:t>one seriously engages in the devotional service of the Personality of Godhead, fixing the Lord's lotus feet within one's heart as the only goal of life, one can destroy the innumerable impure desires lodged within the heart as a result of one's previous </a:t>
            </a:r>
            <a:r>
              <a:rPr lang="en-US" dirty="0" err="1" smtClean="0">
                <a:solidFill>
                  <a:srgbClr val="002060"/>
                </a:solidFill>
              </a:rPr>
              <a:t>fruitive</a:t>
            </a:r>
            <a:r>
              <a:rPr lang="en-US" dirty="0" smtClean="0">
                <a:solidFill>
                  <a:srgbClr val="002060"/>
                </a:solidFill>
              </a:rPr>
              <a:t> work within the three modes of material nature. When the heart is thus purified one can directly perceive both the Supreme Lord and one's self as transcendental entities. Thus one becomes perfect in spiritual understanding through direct experience, just as one can directly experience the sunshine through normal, healthy vision.</a:t>
            </a:r>
            <a:endParaRPr lang="en-US" dirty="0">
              <a:solidFill>
                <a:srgbClr val="002060"/>
              </a:solidFill>
            </a:endParaRPr>
          </a:p>
        </p:txBody>
      </p:sp>
      <p:pic>
        <p:nvPicPr>
          <p:cNvPr id="1027" name="Picture 3"/>
          <p:cNvPicPr>
            <a:picLocks noChangeAspect="1" noChangeArrowheads="1"/>
          </p:cNvPicPr>
          <p:nvPr/>
        </p:nvPicPr>
        <p:blipFill>
          <a:blip r:embed="rId3" cstate="print"/>
          <a:srcRect/>
          <a:stretch>
            <a:fillRect/>
          </a:stretch>
        </p:blipFill>
        <p:spPr bwMode="auto">
          <a:xfrm>
            <a:off x="0" y="1524000"/>
            <a:ext cx="2105025" cy="21717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677025" y="1600200"/>
            <a:ext cx="2466975" cy="2057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p:cNvPicPr>
            <a:picLocks noChangeAspect="1" noChangeArrowheads="1"/>
          </p:cNvPicPr>
          <p:nvPr/>
        </p:nvPicPr>
        <p:blipFill>
          <a:blip r:embed="rId3" cstate="print"/>
          <a:srcRect/>
          <a:stretch>
            <a:fillRect/>
          </a:stretch>
        </p:blipFill>
        <p:spPr bwMode="auto">
          <a:xfrm>
            <a:off x="7543800" y="0"/>
            <a:ext cx="1600200" cy="1404257"/>
          </a:xfrm>
          <a:prstGeom prst="rect">
            <a:avLst/>
          </a:prstGeom>
          <a:noFill/>
          <a:ln w="9525">
            <a:noFill/>
            <a:miter lim="800000"/>
            <a:headEnd/>
            <a:tailEnd/>
          </a:ln>
        </p:spPr>
      </p:pic>
      <p:pic>
        <p:nvPicPr>
          <p:cNvPr id="4" name="Picture 3" descr="pg2.png"/>
          <p:cNvPicPr>
            <a:picLocks noChangeAspect="1"/>
          </p:cNvPicPr>
          <p:nvPr/>
        </p:nvPicPr>
        <p:blipFill>
          <a:blip r:embed="rId4" cstate="print"/>
          <a:srcRect/>
          <a:stretch>
            <a:fillRect/>
          </a:stretch>
        </p:blipFill>
        <p:spPr bwMode="auto">
          <a:xfrm>
            <a:off x="4419600" y="3276600"/>
            <a:ext cx="4537075" cy="340201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rgbClr val="002060"/>
                </a:solidFill>
              </a:rPr>
              <a:t>How to invest our </a:t>
            </a:r>
            <a:r>
              <a:rPr lang="en-US" dirty="0" err="1" smtClean="0">
                <a:solidFill>
                  <a:srgbClr val="002060"/>
                </a:solidFill>
              </a:rPr>
              <a:t>matih</a:t>
            </a:r>
            <a:r>
              <a:rPr lang="en-US" dirty="0" smtClean="0">
                <a:solidFill>
                  <a:srgbClr val="002060"/>
                </a:solidFill>
              </a:rPr>
              <a:t>?</a:t>
            </a:r>
            <a:endParaRPr lang="en-US" dirty="0">
              <a:solidFill>
                <a:srgbClr val="002060"/>
              </a:solidFill>
            </a:endParaRPr>
          </a:p>
        </p:txBody>
      </p:sp>
      <p:sp>
        <p:nvSpPr>
          <p:cNvPr id="3" name="Content Placeholder 2"/>
          <p:cNvSpPr>
            <a:spLocks noGrp="1"/>
          </p:cNvSpPr>
          <p:nvPr>
            <p:ph idx="1"/>
          </p:nvPr>
        </p:nvSpPr>
        <p:spPr>
          <a:xfrm>
            <a:off x="0" y="1371600"/>
            <a:ext cx="8458200" cy="4678363"/>
          </a:xfrm>
        </p:spPr>
        <p:txBody>
          <a:bodyPr>
            <a:normAutofit lnSpcReduction="10000"/>
          </a:bodyPr>
          <a:lstStyle/>
          <a:p>
            <a:r>
              <a:rPr lang="en-US" dirty="0" smtClean="0">
                <a:solidFill>
                  <a:srgbClr val="002060"/>
                </a:solidFill>
              </a:rPr>
              <a:t>Relationship with Devotees:</a:t>
            </a:r>
          </a:p>
          <a:p>
            <a:pPr lvl="1"/>
            <a:r>
              <a:rPr lang="en-US" dirty="0" smtClean="0">
                <a:solidFill>
                  <a:srgbClr val="002060"/>
                </a:solidFill>
              </a:rPr>
              <a:t>Worship of Devotees is more dear to the Lord than worship of Himself</a:t>
            </a:r>
          </a:p>
          <a:p>
            <a:pPr lvl="1"/>
            <a:r>
              <a:rPr lang="en-US" dirty="0" smtClean="0">
                <a:solidFill>
                  <a:srgbClr val="002060"/>
                </a:solidFill>
              </a:rPr>
              <a:t>Krishna is a Person, Guru is a person</a:t>
            </a:r>
          </a:p>
          <a:p>
            <a:pPr lvl="2"/>
            <a:r>
              <a:rPr lang="en-US" dirty="0" smtClean="0">
                <a:solidFill>
                  <a:srgbClr val="002060"/>
                </a:solidFill>
              </a:rPr>
              <a:t>We cannot have a deep relationship with Guru and Krishna unless we can have deep relationship with devotees(Persons) around us</a:t>
            </a:r>
          </a:p>
          <a:p>
            <a:pPr lvl="2"/>
            <a:r>
              <a:rPr lang="en-US" dirty="0" smtClean="0">
                <a:solidFill>
                  <a:srgbClr val="002060"/>
                </a:solidFill>
              </a:rPr>
              <a:t>We cannot be personal with Guru and Krishna unless we are personal with the Devotees</a:t>
            </a:r>
          </a:p>
          <a:p>
            <a:pPr lvl="2"/>
            <a:r>
              <a:rPr lang="en-US" dirty="0" smtClean="0">
                <a:solidFill>
                  <a:srgbClr val="002060"/>
                </a:solidFill>
              </a:rPr>
              <a:t>We cannot have love for Krishna unless we have love for that which is </a:t>
            </a:r>
            <a:r>
              <a:rPr lang="en-US" dirty="0" err="1" smtClean="0">
                <a:solidFill>
                  <a:srgbClr val="002060"/>
                </a:solidFill>
              </a:rPr>
              <a:t>Krishnas</a:t>
            </a:r>
            <a:r>
              <a:rPr lang="en-US" dirty="0" smtClean="0">
                <a:solidFill>
                  <a:srgbClr val="002060"/>
                </a:solidFill>
              </a:rPr>
              <a:t> which means devotees.</a:t>
            </a:r>
          </a:p>
          <a:p>
            <a:pPr>
              <a:buNone/>
            </a:pPr>
            <a:endParaRPr lang="en-US" dirty="0" smtClean="0">
              <a:solidFill>
                <a:srgbClr val="002060"/>
              </a:solidFill>
            </a:endParaRPr>
          </a:p>
          <a:p>
            <a:pPr>
              <a:buNone/>
            </a:pPr>
            <a:endParaRPr lang="en-US" dirty="0" smtClean="0">
              <a:solidFill>
                <a:srgbClr val="002060"/>
              </a:solidFill>
            </a:endParaRPr>
          </a:p>
          <a:p>
            <a:pPr lvl="1"/>
            <a:endParaRPr lang="en-US" dirty="0" smtClean="0">
              <a:solidFill>
                <a:srgbClr val="002060"/>
              </a:solidFill>
            </a:endParaRPr>
          </a:p>
          <a:p>
            <a:pPr lvl="1"/>
            <a:endParaRPr lang="en-US" dirty="0" smtClean="0">
              <a:solidFill>
                <a:srgbClr val="002060"/>
              </a:solidFill>
            </a:endParaRPr>
          </a:p>
          <a:p>
            <a:endParaRPr lang="en-US" dirty="0">
              <a:solidFill>
                <a:srgbClr val="00206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g2.png"/>
          <p:cNvPicPr>
            <a:picLocks noChangeAspect="1"/>
          </p:cNvPicPr>
          <p:nvPr/>
        </p:nvPicPr>
        <p:blipFill>
          <a:blip r:embed="rId3" cstate="print"/>
          <a:srcRect/>
          <a:stretch>
            <a:fillRect/>
          </a:stretch>
        </p:blipFill>
        <p:spPr bwMode="auto">
          <a:xfrm>
            <a:off x="4464050" y="3276600"/>
            <a:ext cx="4537075" cy="340201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rgbClr val="002060"/>
                </a:solidFill>
              </a:rPr>
              <a:t>How to invest our </a:t>
            </a:r>
            <a:r>
              <a:rPr lang="en-US" dirty="0" err="1" smtClean="0">
                <a:solidFill>
                  <a:srgbClr val="002060"/>
                </a:solidFill>
              </a:rPr>
              <a:t>matih</a:t>
            </a:r>
            <a:r>
              <a:rPr lang="en-US" dirty="0" smtClean="0">
                <a:solidFill>
                  <a:srgbClr val="002060"/>
                </a:solidFill>
              </a:rPr>
              <a:t>?</a:t>
            </a:r>
            <a:endParaRPr lang="en-US" dirty="0">
              <a:solidFill>
                <a:srgbClr val="002060"/>
              </a:solidFill>
            </a:endParaRPr>
          </a:p>
        </p:txBody>
      </p:sp>
      <p:sp>
        <p:nvSpPr>
          <p:cNvPr id="3" name="Content Placeholder 2"/>
          <p:cNvSpPr>
            <a:spLocks noGrp="1"/>
          </p:cNvSpPr>
          <p:nvPr>
            <p:ph idx="1"/>
          </p:nvPr>
        </p:nvSpPr>
        <p:spPr/>
        <p:txBody>
          <a:bodyPr>
            <a:normAutofit fontScale="47500" lnSpcReduction="20000"/>
          </a:bodyPr>
          <a:lstStyle/>
          <a:p>
            <a:r>
              <a:rPr lang="en-US" dirty="0" smtClean="0">
                <a:solidFill>
                  <a:srgbClr val="002060"/>
                </a:solidFill>
              </a:rPr>
              <a:t>Chanting:</a:t>
            </a:r>
          </a:p>
          <a:p>
            <a:pPr lvl="1"/>
            <a:r>
              <a:rPr lang="en-US" dirty="0" err="1" smtClean="0">
                <a:solidFill>
                  <a:srgbClr val="002060"/>
                </a:solidFill>
              </a:rPr>
              <a:t>tvayi</a:t>
            </a:r>
            <a:r>
              <a:rPr lang="en-US" dirty="0" smtClean="0">
                <a:solidFill>
                  <a:srgbClr val="002060"/>
                </a:solidFill>
              </a:rPr>
              <a:t> me ’</a:t>
            </a:r>
            <a:r>
              <a:rPr lang="en-US" dirty="0" err="1" smtClean="0">
                <a:solidFill>
                  <a:srgbClr val="002060"/>
                </a:solidFill>
              </a:rPr>
              <a:t>nanya-viṣayā</a:t>
            </a:r>
            <a:r>
              <a:rPr lang="en-US" dirty="0" smtClean="0">
                <a:solidFill>
                  <a:srgbClr val="002060"/>
                </a:solidFill>
              </a:rPr>
              <a:t> </a:t>
            </a:r>
            <a:r>
              <a:rPr lang="en-US" dirty="0" err="1" smtClean="0">
                <a:solidFill>
                  <a:srgbClr val="002060"/>
                </a:solidFill>
              </a:rPr>
              <a:t>matir</a:t>
            </a:r>
            <a:r>
              <a:rPr lang="en-US" dirty="0" smtClean="0">
                <a:solidFill>
                  <a:srgbClr val="002060"/>
                </a:solidFill>
              </a:rPr>
              <a:t> </a:t>
            </a:r>
            <a:r>
              <a:rPr lang="en-US" dirty="0" err="1" smtClean="0">
                <a:solidFill>
                  <a:srgbClr val="002060"/>
                </a:solidFill>
              </a:rPr>
              <a:t>madhu</a:t>
            </a:r>
            <a:r>
              <a:rPr lang="en-US" dirty="0" smtClean="0">
                <a:solidFill>
                  <a:srgbClr val="002060"/>
                </a:solidFill>
              </a:rPr>
              <a:t>-pate</a:t>
            </a:r>
            <a:r>
              <a:rPr lang="en-US" b="1" dirty="0" smtClean="0">
                <a:solidFill>
                  <a:srgbClr val="002060"/>
                </a:solidFill>
              </a:rPr>
              <a:t> ’</a:t>
            </a:r>
            <a:r>
              <a:rPr lang="en-US" b="1" dirty="0" err="1" smtClean="0">
                <a:solidFill>
                  <a:srgbClr val="002060"/>
                </a:solidFill>
              </a:rPr>
              <a:t>sakṛt</a:t>
            </a:r>
            <a:r>
              <a:rPr lang="en-US" dirty="0" smtClean="0">
                <a:solidFill>
                  <a:srgbClr val="002060"/>
                </a:solidFill>
              </a:rPr>
              <a:t/>
            </a:r>
            <a:br>
              <a:rPr lang="en-US" dirty="0" smtClean="0">
                <a:solidFill>
                  <a:srgbClr val="002060"/>
                </a:solidFill>
              </a:rPr>
            </a:br>
            <a:r>
              <a:rPr lang="en-US" dirty="0" err="1" smtClean="0">
                <a:solidFill>
                  <a:srgbClr val="002060"/>
                </a:solidFill>
              </a:rPr>
              <a:t>ratim</a:t>
            </a:r>
            <a:r>
              <a:rPr lang="en-US" dirty="0" smtClean="0">
                <a:solidFill>
                  <a:srgbClr val="002060"/>
                </a:solidFill>
              </a:rPr>
              <a:t> </a:t>
            </a:r>
            <a:r>
              <a:rPr lang="en-US" dirty="0" err="1" smtClean="0">
                <a:solidFill>
                  <a:srgbClr val="002060"/>
                </a:solidFill>
              </a:rPr>
              <a:t>udvahatād</a:t>
            </a:r>
            <a:r>
              <a:rPr lang="en-US" dirty="0" smtClean="0">
                <a:solidFill>
                  <a:srgbClr val="002060"/>
                </a:solidFill>
              </a:rPr>
              <a:t> </a:t>
            </a:r>
            <a:r>
              <a:rPr lang="en-US" dirty="0" err="1" smtClean="0">
                <a:solidFill>
                  <a:srgbClr val="002060"/>
                </a:solidFill>
              </a:rPr>
              <a:t>addhā</a:t>
            </a:r>
            <a:r>
              <a:rPr lang="en-US" dirty="0" smtClean="0">
                <a:solidFill>
                  <a:srgbClr val="002060"/>
                </a:solidFill>
              </a:rPr>
              <a:t> </a:t>
            </a:r>
            <a:r>
              <a:rPr lang="en-US" dirty="0" err="1" smtClean="0">
                <a:solidFill>
                  <a:srgbClr val="002060"/>
                </a:solidFill>
              </a:rPr>
              <a:t>gaṅgevaugham</a:t>
            </a:r>
            <a:r>
              <a:rPr lang="en-US" dirty="0" smtClean="0">
                <a:solidFill>
                  <a:srgbClr val="002060"/>
                </a:solidFill>
              </a:rPr>
              <a:t> </a:t>
            </a:r>
            <a:r>
              <a:rPr lang="en-US" dirty="0" err="1" smtClean="0">
                <a:solidFill>
                  <a:srgbClr val="002060"/>
                </a:solidFill>
              </a:rPr>
              <a:t>udanvati</a:t>
            </a:r>
            <a:endParaRPr lang="en-US" dirty="0" smtClean="0">
              <a:solidFill>
                <a:srgbClr val="002060"/>
              </a:solidFill>
            </a:endParaRPr>
          </a:p>
          <a:p>
            <a:pPr lvl="2"/>
            <a:r>
              <a:rPr lang="en-US" sz="2600" dirty="0" smtClean="0">
                <a:solidFill>
                  <a:srgbClr val="002060"/>
                </a:solidFill>
              </a:rPr>
              <a:t>O Lord of </a:t>
            </a:r>
            <a:r>
              <a:rPr lang="en-US" sz="2600" dirty="0" err="1" smtClean="0">
                <a:solidFill>
                  <a:srgbClr val="002060"/>
                </a:solidFill>
              </a:rPr>
              <a:t>Madhu</a:t>
            </a:r>
            <a:r>
              <a:rPr lang="en-US" sz="2600" dirty="0" smtClean="0">
                <a:solidFill>
                  <a:srgbClr val="002060"/>
                </a:solidFill>
              </a:rPr>
              <a:t>, as the Ganges forever flows to</a:t>
            </a:r>
          </a:p>
          <a:p>
            <a:pPr lvl="2">
              <a:buNone/>
            </a:pPr>
            <a:r>
              <a:rPr lang="en-US" sz="2600" dirty="0" smtClean="0">
                <a:solidFill>
                  <a:srgbClr val="002060"/>
                </a:solidFill>
              </a:rPr>
              <a:t> the sea without hindrance, let my attraction be</a:t>
            </a:r>
          </a:p>
          <a:p>
            <a:pPr lvl="2">
              <a:buNone/>
            </a:pPr>
            <a:r>
              <a:rPr lang="en-US" sz="2600" dirty="0" smtClean="0">
                <a:solidFill>
                  <a:srgbClr val="002060"/>
                </a:solidFill>
              </a:rPr>
              <a:t> constantly drawn unto You, without being divided</a:t>
            </a:r>
          </a:p>
          <a:p>
            <a:pPr lvl="2">
              <a:buNone/>
            </a:pPr>
            <a:r>
              <a:rPr lang="en-US" sz="2600" dirty="0" smtClean="0">
                <a:solidFill>
                  <a:srgbClr val="002060"/>
                </a:solidFill>
              </a:rPr>
              <a:t> to anyone else.(</a:t>
            </a:r>
            <a:r>
              <a:rPr lang="en-US" sz="2600" dirty="0" smtClean="0">
                <a:solidFill>
                  <a:srgbClr val="002060"/>
                </a:solidFill>
                <a:hlinkClick r:id="rId4"/>
              </a:rPr>
              <a:t>1.8.42</a:t>
            </a:r>
            <a:r>
              <a:rPr lang="en-US" sz="2600" dirty="0" smtClean="0">
                <a:solidFill>
                  <a:srgbClr val="002060"/>
                </a:solidFill>
              </a:rPr>
              <a:t>)</a:t>
            </a:r>
          </a:p>
          <a:p>
            <a:pPr lvl="1"/>
            <a:r>
              <a:rPr lang="en-US" dirty="0" smtClean="0">
                <a:solidFill>
                  <a:srgbClr val="002060"/>
                </a:solidFill>
              </a:rPr>
              <a:t>Attention during chanting should be</a:t>
            </a:r>
          </a:p>
          <a:p>
            <a:pPr lvl="1">
              <a:buNone/>
            </a:pPr>
            <a:r>
              <a:rPr lang="en-US" dirty="0" smtClean="0">
                <a:solidFill>
                  <a:srgbClr val="002060"/>
                </a:solidFill>
              </a:rPr>
              <a:t> </a:t>
            </a:r>
            <a:r>
              <a:rPr lang="en-US" dirty="0" err="1" smtClean="0">
                <a:solidFill>
                  <a:srgbClr val="002060"/>
                </a:solidFill>
              </a:rPr>
              <a:t>asakrt</a:t>
            </a:r>
            <a:r>
              <a:rPr lang="en-US" dirty="0" smtClean="0">
                <a:solidFill>
                  <a:srgbClr val="002060"/>
                </a:solidFill>
              </a:rPr>
              <a:t> (continuous),  no obstruction to develop </a:t>
            </a:r>
            <a:r>
              <a:rPr lang="en-US" dirty="0" err="1" smtClean="0">
                <a:solidFill>
                  <a:srgbClr val="002060"/>
                </a:solidFill>
              </a:rPr>
              <a:t>ratih</a:t>
            </a:r>
            <a:endParaRPr lang="en-US" dirty="0" smtClean="0">
              <a:solidFill>
                <a:srgbClr val="002060"/>
              </a:solidFill>
            </a:endParaRPr>
          </a:p>
          <a:p>
            <a:pPr lvl="1"/>
            <a:r>
              <a:rPr lang="en-US" dirty="0" err="1" smtClean="0">
                <a:solidFill>
                  <a:srgbClr val="002060"/>
                </a:solidFill>
              </a:rPr>
              <a:t>E.g</a:t>
            </a:r>
            <a:r>
              <a:rPr lang="en-US" dirty="0" smtClean="0">
                <a:solidFill>
                  <a:srgbClr val="002060"/>
                </a:solidFill>
              </a:rPr>
              <a:t> of </a:t>
            </a:r>
            <a:r>
              <a:rPr lang="en-US" dirty="0" err="1" smtClean="0">
                <a:solidFill>
                  <a:srgbClr val="002060"/>
                </a:solidFill>
              </a:rPr>
              <a:t>Gopis</a:t>
            </a:r>
            <a:r>
              <a:rPr lang="en-US" dirty="0" smtClean="0">
                <a:solidFill>
                  <a:srgbClr val="002060"/>
                </a:solidFill>
              </a:rPr>
              <a:t> in Sharad </a:t>
            </a:r>
            <a:r>
              <a:rPr lang="en-US" dirty="0" err="1" smtClean="0">
                <a:solidFill>
                  <a:srgbClr val="002060"/>
                </a:solidFill>
              </a:rPr>
              <a:t>Purnima</a:t>
            </a:r>
            <a:r>
              <a:rPr lang="en-US" dirty="0" smtClean="0">
                <a:solidFill>
                  <a:srgbClr val="002060"/>
                </a:solidFill>
              </a:rPr>
              <a:t> Pastime</a:t>
            </a:r>
          </a:p>
          <a:p>
            <a:endParaRPr lang="en-US" dirty="0" smtClean="0">
              <a:solidFill>
                <a:srgbClr val="002060"/>
              </a:solidFill>
            </a:endParaRPr>
          </a:p>
          <a:p>
            <a:endParaRPr lang="en-US" dirty="0" smtClean="0">
              <a:solidFill>
                <a:srgbClr val="002060"/>
              </a:solidFill>
            </a:endParaRPr>
          </a:p>
          <a:p>
            <a:endParaRPr lang="en-US" dirty="0" smtClean="0">
              <a:solidFill>
                <a:srgbClr val="002060"/>
              </a:solidFill>
            </a:endParaRPr>
          </a:p>
          <a:p>
            <a:r>
              <a:rPr lang="en-US" dirty="0" err="1" smtClean="0">
                <a:solidFill>
                  <a:srgbClr val="002060"/>
                </a:solidFill>
              </a:rPr>
              <a:t>Atleast</a:t>
            </a:r>
            <a:r>
              <a:rPr lang="en-US" dirty="0" smtClean="0">
                <a:solidFill>
                  <a:srgbClr val="002060"/>
                </a:solidFill>
              </a:rPr>
              <a:t> during </a:t>
            </a:r>
            <a:r>
              <a:rPr lang="en-US" dirty="0" err="1" smtClean="0">
                <a:solidFill>
                  <a:srgbClr val="002060"/>
                </a:solidFill>
              </a:rPr>
              <a:t>Japa</a:t>
            </a:r>
            <a:r>
              <a:rPr lang="en-US" dirty="0" smtClean="0">
                <a:solidFill>
                  <a:srgbClr val="002060"/>
                </a:solidFill>
              </a:rPr>
              <a:t> time we must have the same</a:t>
            </a:r>
          </a:p>
          <a:p>
            <a:pPr>
              <a:buNone/>
            </a:pPr>
            <a:r>
              <a:rPr lang="en-US" dirty="0" smtClean="0">
                <a:solidFill>
                  <a:srgbClr val="002060"/>
                </a:solidFill>
              </a:rPr>
              <a:t> hankering and intensity as </a:t>
            </a:r>
            <a:r>
              <a:rPr lang="en-US" dirty="0" err="1" smtClean="0">
                <a:solidFill>
                  <a:srgbClr val="002060"/>
                </a:solidFill>
              </a:rPr>
              <a:t>Kunti</a:t>
            </a:r>
            <a:r>
              <a:rPr lang="en-US" dirty="0" smtClean="0">
                <a:solidFill>
                  <a:srgbClr val="002060"/>
                </a:solidFill>
              </a:rPr>
              <a:t> </a:t>
            </a:r>
            <a:r>
              <a:rPr lang="en-US" dirty="0" err="1" smtClean="0">
                <a:solidFill>
                  <a:srgbClr val="002060"/>
                </a:solidFill>
              </a:rPr>
              <a:t>devi</a:t>
            </a:r>
            <a:r>
              <a:rPr lang="en-US" dirty="0" smtClean="0">
                <a:solidFill>
                  <a:srgbClr val="002060"/>
                </a:solidFill>
              </a:rPr>
              <a:t> and as the  </a:t>
            </a:r>
            <a:r>
              <a:rPr lang="en-US" dirty="0" err="1" smtClean="0">
                <a:solidFill>
                  <a:srgbClr val="002060"/>
                </a:solidFill>
              </a:rPr>
              <a:t>Gopis</a:t>
            </a:r>
            <a:r>
              <a:rPr lang="en-US" dirty="0" smtClean="0">
                <a:solidFill>
                  <a:srgbClr val="002060"/>
                </a:solidFill>
              </a:rPr>
              <a:t> – to keep Krishna’s pleasure as the top priority</a:t>
            </a:r>
          </a:p>
          <a:p>
            <a:pPr lvl="1"/>
            <a:r>
              <a:rPr lang="en-US" dirty="0" smtClean="0">
                <a:solidFill>
                  <a:srgbClr val="002060"/>
                </a:solidFill>
              </a:rPr>
              <a:t>If we cannot do it during rehearsals we cannot do it during the Final act</a:t>
            </a:r>
          </a:p>
          <a:p>
            <a:pPr lvl="1"/>
            <a:r>
              <a:rPr lang="en-US" dirty="0" smtClean="0">
                <a:solidFill>
                  <a:srgbClr val="002060"/>
                </a:solidFill>
              </a:rPr>
              <a:t>Just intellectually understanding our relationship with Krishna is not enough we have to aspire to be in that relationship constantly- at least during </a:t>
            </a:r>
            <a:r>
              <a:rPr lang="en-US" dirty="0" err="1" smtClean="0">
                <a:solidFill>
                  <a:srgbClr val="002060"/>
                </a:solidFill>
              </a:rPr>
              <a:t>Japa</a:t>
            </a:r>
            <a:r>
              <a:rPr lang="en-US" dirty="0" smtClean="0">
                <a:solidFill>
                  <a:srgbClr val="002060"/>
                </a:solidFill>
              </a:rPr>
              <a:t> time to begin with. </a:t>
            </a:r>
          </a:p>
          <a:p>
            <a:pPr lvl="2"/>
            <a:r>
              <a:rPr lang="en-US" dirty="0" err="1" smtClean="0">
                <a:solidFill>
                  <a:srgbClr val="002060"/>
                </a:solidFill>
              </a:rPr>
              <a:t>E.g</a:t>
            </a:r>
            <a:r>
              <a:rPr lang="en-US" dirty="0" smtClean="0">
                <a:solidFill>
                  <a:srgbClr val="002060"/>
                </a:solidFill>
              </a:rPr>
              <a:t> of </a:t>
            </a:r>
            <a:r>
              <a:rPr lang="en-US" dirty="0" err="1" smtClean="0">
                <a:solidFill>
                  <a:srgbClr val="002060"/>
                </a:solidFill>
              </a:rPr>
              <a:t>Radha</a:t>
            </a:r>
            <a:r>
              <a:rPr lang="en-US" dirty="0" smtClean="0">
                <a:solidFill>
                  <a:srgbClr val="002060"/>
                </a:solidFill>
              </a:rPr>
              <a:t> </a:t>
            </a:r>
            <a:r>
              <a:rPr lang="en-US" dirty="0" err="1" smtClean="0">
                <a:solidFill>
                  <a:srgbClr val="002060"/>
                </a:solidFill>
              </a:rPr>
              <a:t>Gopinath</a:t>
            </a:r>
            <a:r>
              <a:rPr lang="en-US" dirty="0" smtClean="0">
                <a:solidFill>
                  <a:srgbClr val="002060"/>
                </a:solidFill>
              </a:rPr>
              <a:t> Pr- mind will go to where we feel sheltered</a:t>
            </a:r>
          </a:p>
          <a:p>
            <a:pPr lvl="1"/>
            <a:r>
              <a:rPr lang="en-US" dirty="0" err="1" smtClean="0">
                <a:solidFill>
                  <a:srgbClr val="002060"/>
                </a:solidFill>
              </a:rPr>
              <a:t>Sankirtana</a:t>
            </a:r>
            <a:r>
              <a:rPr lang="en-US" dirty="0" smtClean="0">
                <a:solidFill>
                  <a:srgbClr val="002060"/>
                </a:solidFill>
              </a:rPr>
              <a:t> is like Rasa dance – each devotee is deeply meditating on Krishna and thinks Krishna is with them</a:t>
            </a:r>
          </a:p>
          <a:p>
            <a:pPr lvl="1"/>
            <a:endParaRPr lang="en-US" dirty="0" smtClean="0">
              <a:solidFill>
                <a:srgbClr val="002060"/>
              </a:solidFill>
            </a:endParaRPr>
          </a:p>
          <a:p>
            <a:pPr lvl="1"/>
            <a:endParaRPr lang="en-US" dirty="0" smtClean="0">
              <a:solidFill>
                <a:srgbClr val="002060"/>
              </a:solidFill>
            </a:endParaRPr>
          </a:p>
          <a:p>
            <a:endParaRPr lang="en-US" dirty="0">
              <a:solidFill>
                <a:srgbClr val="002060"/>
              </a:solidFill>
            </a:endParaRPr>
          </a:p>
        </p:txBody>
      </p:sp>
      <p:pic>
        <p:nvPicPr>
          <p:cNvPr id="5" name="Picture 5"/>
          <p:cNvPicPr>
            <a:picLocks noChangeAspect="1" noChangeArrowheads="1"/>
          </p:cNvPicPr>
          <p:nvPr/>
        </p:nvPicPr>
        <p:blipFill>
          <a:blip r:embed="rId5" cstate="print"/>
          <a:srcRect/>
          <a:stretch>
            <a:fillRect/>
          </a:stretch>
        </p:blipFill>
        <p:spPr bwMode="auto">
          <a:xfrm>
            <a:off x="4876800" y="1283476"/>
            <a:ext cx="4153887" cy="30599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g2.png"/>
          <p:cNvPicPr>
            <a:picLocks noChangeAspect="1"/>
          </p:cNvPicPr>
          <p:nvPr/>
        </p:nvPicPr>
        <p:blipFill>
          <a:blip r:embed="rId3" cstate="print"/>
          <a:srcRect/>
          <a:stretch>
            <a:fillRect/>
          </a:stretch>
        </p:blipFill>
        <p:spPr bwMode="auto">
          <a:xfrm>
            <a:off x="4464050" y="3276600"/>
            <a:ext cx="4537075" cy="3402013"/>
          </a:xfrm>
          <a:prstGeom prst="rect">
            <a:avLst/>
          </a:prstGeom>
          <a:noFill/>
          <a:ln w="9525">
            <a:noFill/>
            <a:miter lim="800000"/>
            <a:headEnd/>
            <a:tailEnd/>
          </a:ln>
        </p:spPr>
      </p:pic>
      <p:sp>
        <p:nvSpPr>
          <p:cNvPr id="2" name="Title 1"/>
          <p:cNvSpPr>
            <a:spLocks noGrp="1"/>
          </p:cNvSpPr>
          <p:nvPr>
            <p:ph type="title"/>
          </p:nvPr>
        </p:nvSpPr>
        <p:spPr>
          <a:xfrm>
            <a:off x="0" y="228600"/>
            <a:ext cx="8229600" cy="1143000"/>
          </a:xfrm>
        </p:spPr>
        <p:txBody>
          <a:bodyPr/>
          <a:lstStyle/>
          <a:p>
            <a:pPr algn="l"/>
            <a:r>
              <a:rPr lang="en-US" sz="4000" dirty="0" smtClean="0">
                <a:solidFill>
                  <a:srgbClr val="002060"/>
                </a:solidFill>
              </a:rPr>
              <a:t>How to invest our </a:t>
            </a:r>
            <a:r>
              <a:rPr lang="en-US" sz="4000" dirty="0" err="1" smtClean="0">
                <a:solidFill>
                  <a:srgbClr val="002060"/>
                </a:solidFill>
              </a:rPr>
              <a:t>matih</a:t>
            </a:r>
            <a:r>
              <a:rPr lang="en-US" sz="4000" dirty="0" smtClean="0">
                <a:solidFill>
                  <a:srgbClr val="002060"/>
                </a:solidFill>
              </a:rPr>
              <a:t>?</a:t>
            </a:r>
            <a:endParaRPr lang="en-US" sz="4000" dirty="0">
              <a:solidFill>
                <a:srgbClr val="002060"/>
              </a:solidFill>
            </a:endParaRPr>
          </a:p>
        </p:txBody>
      </p:sp>
      <p:sp>
        <p:nvSpPr>
          <p:cNvPr id="3" name="Content Placeholder 2"/>
          <p:cNvSpPr>
            <a:spLocks noGrp="1"/>
          </p:cNvSpPr>
          <p:nvPr>
            <p:ph idx="1"/>
          </p:nvPr>
        </p:nvSpPr>
        <p:spPr>
          <a:xfrm>
            <a:off x="0" y="1600200"/>
            <a:ext cx="8229600" cy="4525963"/>
          </a:xfrm>
        </p:spPr>
        <p:txBody>
          <a:bodyPr>
            <a:normAutofit lnSpcReduction="10000"/>
          </a:bodyPr>
          <a:lstStyle/>
          <a:p>
            <a:pPr marL="228600" indent="-228600"/>
            <a:r>
              <a:rPr lang="en-US" dirty="0" smtClean="0">
                <a:solidFill>
                  <a:srgbClr val="002060"/>
                </a:solidFill>
              </a:rPr>
              <a:t>Chanting:</a:t>
            </a:r>
          </a:p>
          <a:p>
            <a:pPr marL="457200" lvl="1" indent="-347663"/>
            <a:r>
              <a:rPr lang="en-US" dirty="0" smtClean="0">
                <a:solidFill>
                  <a:srgbClr val="002060"/>
                </a:solidFill>
              </a:rPr>
              <a:t>Some visualizations for chanting:</a:t>
            </a:r>
          </a:p>
          <a:p>
            <a:pPr marL="685800" lvl="2" indent="-109538"/>
            <a:r>
              <a:rPr lang="en-US" sz="1600" dirty="0" smtClean="0">
                <a:solidFill>
                  <a:srgbClr val="002060"/>
                </a:solidFill>
              </a:rPr>
              <a:t>Have same intensity that the </a:t>
            </a:r>
            <a:r>
              <a:rPr lang="en-US" sz="1600" dirty="0" err="1" smtClean="0">
                <a:solidFill>
                  <a:srgbClr val="002060"/>
                </a:solidFill>
              </a:rPr>
              <a:t>Gopis</a:t>
            </a:r>
            <a:r>
              <a:rPr lang="en-US" sz="1600" dirty="0" smtClean="0">
                <a:solidFill>
                  <a:srgbClr val="002060"/>
                </a:solidFill>
              </a:rPr>
              <a:t> have for Krishna</a:t>
            </a:r>
          </a:p>
          <a:p>
            <a:pPr marL="685800" lvl="2" indent="-109538"/>
            <a:r>
              <a:rPr lang="en-US" sz="1600" dirty="0" smtClean="0">
                <a:solidFill>
                  <a:srgbClr val="002060"/>
                </a:solidFill>
              </a:rPr>
              <a:t>Filling gas before long journey,</a:t>
            </a:r>
          </a:p>
          <a:p>
            <a:pPr marL="685800" lvl="2" indent="-109538"/>
            <a:r>
              <a:rPr lang="en-US" sz="1600" dirty="0" smtClean="0">
                <a:solidFill>
                  <a:srgbClr val="002060"/>
                </a:solidFill>
              </a:rPr>
              <a:t> umbilical cord only source of nourishment,</a:t>
            </a:r>
          </a:p>
          <a:p>
            <a:pPr marL="685800" lvl="2" indent="-109538"/>
            <a:r>
              <a:rPr lang="en-US" sz="1600" dirty="0" smtClean="0">
                <a:solidFill>
                  <a:srgbClr val="002060"/>
                </a:solidFill>
              </a:rPr>
              <a:t> drowning person somebody throws a rope- </a:t>
            </a:r>
          </a:p>
          <a:p>
            <a:pPr marL="1143000" lvl="4" indent="-109538"/>
            <a:r>
              <a:rPr lang="en-US" sz="1200" dirty="0" smtClean="0">
                <a:solidFill>
                  <a:srgbClr val="002060"/>
                </a:solidFill>
              </a:rPr>
              <a:t>attentively holds the rope, </a:t>
            </a:r>
          </a:p>
          <a:p>
            <a:pPr marL="685800" lvl="2" indent="-109538"/>
            <a:r>
              <a:rPr lang="en-US" sz="1600" dirty="0" smtClean="0">
                <a:solidFill>
                  <a:srgbClr val="002060"/>
                </a:solidFill>
              </a:rPr>
              <a:t>like fruity – </a:t>
            </a:r>
          </a:p>
          <a:p>
            <a:pPr marL="1143000" lvl="4" indent="-109538"/>
            <a:r>
              <a:rPr lang="en-US" sz="1200" dirty="0" smtClean="0">
                <a:solidFill>
                  <a:srgbClr val="002060"/>
                </a:solidFill>
              </a:rPr>
              <a:t>chanting is like the straw and you are sucking so that you can get the nectar- </a:t>
            </a:r>
          </a:p>
          <a:p>
            <a:pPr marL="1143000" lvl="4" indent="-109538"/>
            <a:r>
              <a:rPr lang="en-US" sz="1200" dirty="0" smtClean="0">
                <a:solidFill>
                  <a:srgbClr val="002060"/>
                </a:solidFill>
              </a:rPr>
              <a:t>If the straw is bent – then no nectar, similarly if mind goes somewhere we will not achieve the result</a:t>
            </a:r>
          </a:p>
          <a:p>
            <a:pPr marL="685800" lvl="2" indent="-109538"/>
            <a:r>
              <a:rPr lang="en-US" sz="1600" dirty="0" smtClean="0">
                <a:solidFill>
                  <a:srgbClr val="002060"/>
                </a:solidFill>
              </a:rPr>
              <a:t>Calling on the cell phone- unlimited talk time with Krishna but if you have not charged your </a:t>
            </a:r>
            <a:r>
              <a:rPr lang="en-US" sz="1600" dirty="0" err="1" smtClean="0">
                <a:solidFill>
                  <a:srgbClr val="002060"/>
                </a:solidFill>
              </a:rPr>
              <a:t>cellphone</a:t>
            </a:r>
            <a:r>
              <a:rPr lang="en-US" sz="1600" dirty="0" smtClean="0">
                <a:solidFill>
                  <a:srgbClr val="002060"/>
                </a:solidFill>
              </a:rPr>
              <a:t> then when you need it the most then the phone will die on you.</a:t>
            </a:r>
          </a:p>
          <a:p>
            <a:pPr lvl="1"/>
            <a:r>
              <a:rPr lang="en-US" sz="2000" dirty="0" smtClean="0">
                <a:solidFill>
                  <a:srgbClr val="002060"/>
                </a:solidFill>
              </a:rPr>
              <a:t>If we chant with being conscious of our relationship with Krishna and for His pleasure then it will not remain a chore, it will become easy because it will become an act of love</a:t>
            </a:r>
          </a:p>
          <a:p>
            <a:pPr lvl="2"/>
            <a:endParaRPr lang="en-US" dirty="0" smtClean="0">
              <a:solidFill>
                <a:srgbClr val="002060"/>
              </a:solidFill>
            </a:endParaRPr>
          </a:p>
          <a:p>
            <a:pPr lvl="2"/>
            <a:endParaRPr lang="en-US" dirty="0" smtClean="0">
              <a:solidFill>
                <a:srgbClr val="002060"/>
              </a:solidFill>
            </a:endParaRPr>
          </a:p>
          <a:p>
            <a:pPr lvl="1"/>
            <a:endParaRPr lang="en-US" dirty="0" smtClean="0">
              <a:solidFill>
                <a:srgbClr val="002060"/>
              </a:solidFill>
            </a:endParaRPr>
          </a:p>
          <a:p>
            <a:pPr lvl="1"/>
            <a:endParaRPr lang="en-US" dirty="0" smtClean="0">
              <a:solidFill>
                <a:srgbClr val="002060"/>
              </a:solidFill>
            </a:endParaRPr>
          </a:p>
          <a:p>
            <a:endParaRPr lang="en-US" dirty="0">
              <a:solidFill>
                <a:srgbClr val="002060"/>
              </a:solidFill>
            </a:endParaRPr>
          </a:p>
        </p:txBody>
      </p:sp>
      <p:pic>
        <p:nvPicPr>
          <p:cNvPr id="51203" name="Picture 3"/>
          <p:cNvPicPr>
            <a:picLocks noChangeAspect="1" noChangeArrowheads="1"/>
          </p:cNvPicPr>
          <p:nvPr/>
        </p:nvPicPr>
        <p:blipFill>
          <a:blip r:embed="rId4" cstate="print"/>
          <a:srcRect/>
          <a:stretch>
            <a:fillRect/>
          </a:stretch>
        </p:blipFill>
        <p:spPr bwMode="auto">
          <a:xfrm>
            <a:off x="6248400" y="0"/>
            <a:ext cx="2895600" cy="39883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pg2.png"/>
          <p:cNvPicPr>
            <a:picLocks noChangeAspect="1"/>
          </p:cNvPicPr>
          <p:nvPr/>
        </p:nvPicPr>
        <p:blipFill>
          <a:blip r:embed="rId3" cstate="print"/>
          <a:srcRect/>
          <a:stretch>
            <a:fillRect/>
          </a:stretch>
        </p:blipFill>
        <p:spPr bwMode="auto">
          <a:xfrm>
            <a:off x="4464050" y="3276600"/>
            <a:ext cx="4537075" cy="3402013"/>
          </a:xfrm>
          <a:prstGeom prst="rect">
            <a:avLst/>
          </a:prstGeom>
          <a:noFill/>
          <a:ln w="9525">
            <a:noFill/>
            <a:miter lim="800000"/>
            <a:headEnd/>
            <a:tailEnd/>
          </a:ln>
        </p:spPr>
      </p:pic>
      <p:sp>
        <p:nvSpPr>
          <p:cNvPr id="18435" name="Title 1"/>
          <p:cNvSpPr>
            <a:spLocks noGrp="1"/>
          </p:cNvSpPr>
          <p:nvPr>
            <p:ph type="title"/>
          </p:nvPr>
        </p:nvSpPr>
        <p:spPr/>
        <p:txBody>
          <a:bodyPr/>
          <a:lstStyle/>
          <a:p>
            <a:r>
              <a:rPr lang="en-US" dirty="0" smtClean="0">
                <a:solidFill>
                  <a:srgbClr val="002060"/>
                </a:solidFill>
              </a:rPr>
              <a:t>1.10.31,32,33</a:t>
            </a:r>
          </a:p>
        </p:txBody>
      </p:sp>
      <p:sp>
        <p:nvSpPr>
          <p:cNvPr id="18436" name="Content Placeholder 2"/>
          <p:cNvSpPr>
            <a:spLocks noGrp="1"/>
          </p:cNvSpPr>
          <p:nvPr>
            <p:ph idx="1"/>
          </p:nvPr>
        </p:nvSpPr>
        <p:spPr>
          <a:xfrm>
            <a:off x="381000" y="1219200"/>
            <a:ext cx="8305800" cy="4906963"/>
          </a:xfrm>
        </p:spPr>
        <p:txBody>
          <a:bodyPr>
            <a:normAutofit fontScale="77500" lnSpcReduction="20000"/>
          </a:bodyPr>
          <a:lstStyle/>
          <a:p>
            <a:r>
              <a:rPr lang="vi-VN" sz="2400" dirty="0" smtClean="0">
                <a:solidFill>
                  <a:srgbClr val="002060"/>
                </a:solidFill>
              </a:rPr>
              <a:t>evaḿvidhā gadantīnāḿ</a:t>
            </a:r>
            <a:r>
              <a:rPr lang="en-US" sz="2400" dirty="0" smtClean="0">
                <a:solidFill>
                  <a:srgbClr val="002060"/>
                </a:solidFill>
              </a:rPr>
              <a:t> </a:t>
            </a:r>
            <a:r>
              <a:rPr lang="vi-VN" sz="2400" dirty="0" smtClean="0">
                <a:solidFill>
                  <a:srgbClr val="002060"/>
                </a:solidFill>
              </a:rPr>
              <a:t>sa giraḥ pura-yoṣitām</a:t>
            </a:r>
          </a:p>
          <a:p>
            <a:pPr>
              <a:buNone/>
            </a:pPr>
            <a:r>
              <a:rPr lang="en-US" sz="2400" dirty="0" smtClean="0">
                <a:solidFill>
                  <a:srgbClr val="002060"/>
                </a:solidFill>
              </a:rPr>
              <a:t>     </a:t>
            </a:r>
            <a:r>
              <a:rPr lang="vi-VN" sz="2400" dirty="0" smtClean="0">
                <a:solidFill>
                  <a:srgbClr val="002060"/>
                </a:solidFill>
              </a:rPr>
              <a:t>Nirīkṣaṇenābhinandan</a:t>
            </a:r>
            <a:r>
              <a:rPr lang="en-US" sz="2400" dirty="0" smtClean="0">
                <a:solidFill>
                  <a:srgbClr val="002060"/>
                </a:solidFill>
              </a:rPr>
              <a:t> </a:t>
            </a:r>
            <a:r>
              <a:rPr lang="vi-VN" sz="2400" dirty="0" smtClean="0">
                <a:solidFill>
                  <a:srgbClr val="002060"/>
                </a:solidFill>
              </a:rPr>
              <a:t>sasmitena yayau hariḥ</a:t>
            </a:r>
            <a:endParaRPr lang="en-US" sz="2400" dirty="0" smtClean="0">
              <a:solidFill>
                <a:srgbClr val="002060"/>
              </a:solidFill>
            </a:endParaRPr>
          </a:p>
          <a:p>
            <a:pPr>
              <a:buNone/>
            </a:pPr>
            <a:r>
              <a:rPr lang="en-US" sz="2000" dirty="0" smtClean="0">
                <a:solidFill>
                  <a:srgbClr val="002060"/>
                </a:solidFill>
              </a:rPr>
              <a:t>While the ladies of the capital of </a:t>
            </a:r>
            <a:r>
              <a:rPr lang="en-US" sz="2000" dirty="0" err="1" smtClean="0">
                <a:solidFill>
                  <a:srgbClr val="002060"/>
                </a:solidFill>
              </a:rPr>
              <a:t>Hastināpura</a:t>
            </a:r>
            <a:r>
              <a:rPr lang="en-US" sz="2000" dirty="0" smtClean="0">
                <a:solidFill>
                  <a:srgbClr val="002060"/>
                </a:solidFill>
              </a:rPr>
              <a:t> were greeting Him and talking in this way, the Lord, smiling, accepted their good greetings, and casting the grace of His glance over them, He departed from the city.</a:t>
            </a:r>
          </a:p>
          <a:p>
            <a:pPr>
              <a:buNone/>
            </a:pPr>
            <a:endParaRPr lang="en-US" sz="2000" dirty="0" smtClean="0">
              <a:solidFill>
                <a:srgbClr val="002060"/>
              </a:solidFill>
            </a:endParaRPr>
          </a:p>
          <a:p>
            <a:r>
              <a:rPr lang="vi-VN" sz="2400" dirty="0" smtClean="0">
                <a:solidFill>
                  <a:srgbClr val="002060"/>
                </a:solidFill>
              </a:rPr>
              <a:t>ajāta-śatruḥ pṛtanāḿ</a:t>
            </a:r>
            <a:r>
              <a:rPr lang="en-US" sz="2400" dirty="0" smtClean="0">
                <a:solidFill>
                  <a:srgbClr val="002060"/>
                </a:solidFill>
              </a:rPr>
              <a:t> </a:t>
            </a:r>
            <a:r>
              <a:rPr lang="vi-VN" sz="2400" dirty="0" smtClean="0">
                <a:solidFill>
                  <a:srgbClr val="002060"/>
                </a:solidFill>
              </a:rPr>
              <a:t>gopīthāya madhu-dviṣaḥ</a:t>
            </a:r>
          </a:p>
          <a:p>
            <a:pPr>
              <a:buNone/>
            </a:pPr>
            <a:r>
              <a:rPr lang="en-US" sz="2400" dirty="0" smtClean="0">
                <a:solidFill>
                  <a:srgbClr val="002060"/>
                </a:solidFill>
              </a:rPr>
              <a:t>     </a:t>
            </a:r>
            <a:r>
              <a:rPr lang="vi-VN" sz="2400" dirty="0" smtClean="0">
                <a:solidFill>
                  <a:srgbClr val="002060"/>
                </a:solidFill>
              </a:rPr>
              <a:t>parebhyaḥ śańkitaḥ snehāt</a:t>
            </a:r>
            <a:r>
              <a:rPr lang="en-US" sz="2400" dirty="0" smtClean="0">
                <a:solidFill>
                  <a:srgbClr val="002060"/>
                </a:solidFill>
              </a:rPr>
              <a:t> </a:t>
            </a:r>
            <a:r>
              <a:rPr lang="vi-VN" sz="2400" dirty="0" smtClean="0">
                <a:solidFill>
                  <a:srgbClr val="002060"/>
                </a:solidFill>
              </a:rPr>
              <a:t>prāyuńkta catur-ańgiṇīm</a:t>
            </a:r>
            <a:endParaRPr lang="en-US" sz="2400" dirty="0" smtClean="0">
              <a:solidFill>
                <a:srgbClr val="002060"/>
              </a:solidFill>
            </a:endParaRPr>
          </a:p>
          <a:p>
            <a:pPr>
              <a:buNone/>
            </a:pPr>
            <a:r>
              <a:rPr lang="en-US" sz="2000" dirty="0" err="1" smtClean="0">
                <a:solidFill>
                  <a:srgbClr val="002060"/>
                </a:solidFill>
              </a:rPr>
              <a:t>Mahārāja</a:t>
            </a:r>
            <a:r>
              <a:rPr lang="en-US" sz="2000" dirty="0" smtClean="0">
                <a:solidFill>
                  <a:srgbClr val="002060"/>
                </a:solidFill>
              </a:rPr>
              <a:t> </a:t>
            </a:r>
            <a:r>
              <a:rPr lang="en-US" sz="2000" dirty="0" err="1" smtClean="0">
                <a:solidFill>
                  <a:srgbClr val="002060"/>
                </a:solidFill>
              </a:rPr>
              <a:t>Yudhiṣṭhira</a:t>
            </a:r>
            <a:r>
              <a:rPr lang="en-US" sz="2000" dirty="0" smtClean="0">
                <a:solidFill>
                  <a:srgbClr val="002060"/>
                </a:solidFill>
              </a:rPr>
              <a:t>, although no one's enemy, engaged four divisions of defense [horse, elephant, chariot and army] to accompany Lord </a:t>
            </a:r>
            <a:r>
              <a:rPr lang="en-US" sz="2000" dirty="0" err="1" smtClean="0">
                <a:solidFill>
                  <a:srgbClr val="002060"/>
                </a:solidFill>
              </a:rPr>
              <a:t>Kṛṣṇa</a:t>
            </a:r>
            <a:r>
              <a:rPr lang="en-US" sz="2000" dirty="0" smtClean="0">
                <a:solidFill>
                  <a:srgbClr val="002060"/>
                </a:solidFill>
              </a:rPr>
              <a:t>, the enemy of the </a:t>
            </a:r>
            <a:r>
              <a:rPr lang="en-US" sz="2000" dirty="0" err="1" smtClean="0">
                <a:solidFill>
                  <a:srgbClr val="002060"/>
                </a:solidFill>
              </a:rPr>
              <a:t>asuras</a:t>
            </a:r>
            <a:r>
              <a:rPr lang="en-US" sz="2000" dirty="0" smtClean="0">
                <a:solidFill>
                  <a:srgbClr val="002060"/>
                </a:solidFill>
              </a:rPr>
              <a:t> [demons]. The </a:t>
            </a:r>
            <a:r>
              <a:rPr lang="en-US" sz="2000" dirty="0" err="1" smtClean="0">
                <a:solidFill>
                  <a:srgbClr val="002060"/>
                </a:solidFill>
              </a:rPr>
              <a:t>Mahārāja</a:t>
            </a:r>
            <a:r>
              <a:rPr lang="en-US" sz="2000" dirty="0" smtClean="0">
                <a:solidFill>
                  <a:srgbClr val="002060"/>
                </a:solidFill>
              </a:rPr>
              <a:t> did this because of the enemy, and also out of affection for the Lord.</a:t>
            </a:r>
          </a:p>
          <a:p>
            <a:endParaRPr lang="en-US" sz="2000" dirty="0" smtClean="0">
              <a:solidFill>
                <a:srgbClr val="002060"/>
              </a:solidFill>
            </a:endParaRPr>
          </a:p>
          <a:p>
            <a:r>
              <a:rPr lang="vi-VN" sz="2000" dirty="0" smtClean="0">
                <a:solidFill>
                  <a:srgbClr val="002060"/>
                </a:solidFill>
              </a:rPr>
              <a:t>atha dūrāgatān śauriḥ</a:t>
            </a:r>
            <a:r>
              <a:rPr lang="en-US" sz="2000" dirty="0" smtClean="0">
                <a:solidFill>
                  <a:srgbClr val="002060"/>
                </a:solidFill>
              </a:rPr>
              <a:t> </a:t>
            </a:r>
            <a:r>
              <a:rPr lang="vi-VN" sz="2000" dirty="0" smtClean="0">
                <a:solidFill>
                  <a:srgbClr val="002060"/>
                </a:solidFill>
              </a:rPr>
              <a:t>kauravān virahāturān</a:t>
            </a:r>
          </a:p>
          <a:p>
            <a:pPr>
              <a:buNone/>
            </a:pPr>
            <a:r>
              <a:rPr lang="en-US" sz="2000" dirty="0" smtClean="0">
                <a:solidFill>
                  <a:srgbClr val="002060"/>
                </a:solidFill>
              </a:rPr>
              <a:t>      </a:t>
            </a:r>
            <a:r>
              <a:rPr lang="vi-VN" sz="2000" dirty="0" smtClean="0">
                <a:solidFill>
                  <a:srgbClr val="002060"/>
                </a:solidFill>
              </a:rPr>
              <a:t>sannivartya dṛḍhaḿ snigdhān</a:t>
            </a:r>
            <a:r>
              <a:rPr lang="en-US" sz="2000" dirty="0" smtClean="0">
                <a:solidFill>
                  <a:srgbClr val="002060"/>
                </a:solidFill>
              </a:rPr>
              <a:t> </a:t>
            </a:r>
            <a:r>
              <a:rPr lang="vi-VN" sz="2000" dirty="0" smtClean="0">
                <a:solidFill>
                  <a:srgbClr val="002060"/>
                </a:solidFill>
              </a:rPr>
              <a:t>prāyāt sva-nagarīḿ priyaiḥ</a:t>
            </a:r>
            <a:endParaRPr lang="en-US" sz="2000" dirty="0" smtClean="0">
              <a:solidFill>
                <a:srgbClr val="002060"/>
              </a:solidFill>
            </a:endParaRPr>
          </a:p>
          <a:p>
            <a:pPr>
              <a:buNone/>
            </a:pPr>
            <a:r>
              <a:rPr lang="en-US" sz="2000" dirty="0" smtClean="0">
                <a:solidFill>
                  <a:srgbClr val="002060"/>
                </a:solidFill>
              </a:rPr>
              <a:t>Out of profound affection for Lord </a:t>
            </a:r>
            <a:r>
              <a:rPr lang="en-US" sz="2000" dirty="0" err="1" smtClean="0">
                <a:solidFill>
                  <a:srgbClr val="002060"/>
                </a:solidFill>
              </a:rPr>
              <a:t>Kṛṣṇa</a:t>
            </a:r>
            <a:r>
              <a:rPr lang="en-US" sz="2000" dirty="0" smtClean="0">
                <a:solidFill>
                  <a:srgbClr val="002060"/>
                </a:solidFill>
              </a:rPr>
              <a:t>, the </a:t>
            </a:r>
            <a:r>
              <a:rPr lang="en-US" sz="2000" dirty="0" err="1" smtClean="0">
                <a:solidFill>
                  <a:srgbClr val="002060"/>
                </a:solidFill>
              </a:rPr>
              <a:t>Pāṇḍavas</a:t>
            </a:r>
            <a:r>
              <a:rPr lang="en-US" sz="2000" dirty="0" smtClean="0">
                <a:solidFill>
                  <a:srgbClr val="002060"/>
                </a:solidFill>
              </a:rPr>
              <a:t>, who were of the </a:t>
            </a:r>
            <a:r>
              <a:rPr lang="en-US" sz="2000" dirty="0" err="1" smtClean="0">
                <a:solidFill>
                  <a:srgbClr val="002060"/>
                </a:solidFill>
              </a:rPr>
              <a:t>Kuru</a:t>
            </a:r>
            <a:r>
              <a:rPr lang="en-US" sz="2000" dirty="0" smtClean="0">
                <a:solidFill>
                  <a:srgbClr val="002060"/>
                </a:solidFill>
              </a:rPr>
              <a:t> dynasty, accompanied Him a considerable distance to see Him off. They were overwhelmed with the thought of future separation. The Lord, however, persuaded them to return home, and He proceeded towards </a:t>
            </a:r>
            <a:r>
              <a:rPr lang="en-US" sz="2000" dirty="0" err="1" smtClean="0">
                <a:solidFill>
                  <a:srgbClr val="002060"/>
                </a:solidFill>
              </a:rPr>
              <a:t>Dvārakā</a:t>
            </a:r>
            <a:r>
              <a:rPr lang="en-US" sz="2000" dirty="0" smtClean="0">
                <a:solidFill>
                  <a:srgbClr val="002060"/>
                </a:solidFill>
              </a:rPr>
              <a:t> with His dear companions.</a:t>
            </a:r>
          </a:p>
          <a:p>
            <a:pPr>
              <a:buNone/>
            </a:pPr>
            <a:endParaRPr lang="en-US" sz="2000" dirty="0" smtClean="0">
              <a:solidFill>
                <a:srgbClr val="002060"/>
              </a:solidFill>
            </a:endParaRPr>
          </a:p>
          <a:p>
            <a:pPr>
              <a:buNone/>
            </a:pPr>
            <a:r>
              <a:rPr lang="en-US" sz="2000" dirty="0" smtClean="0">
                <a:solidFill>
                  <a:srgbClr val="002060"/>
                </a:solidFill>
              </a:rPr>
              <a:t>When there is a relationship there will be feelings of separation also!</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g2.png"/>
          <p:cNvPicPr>
            <a:picLocks noChangeAspect="1"/>
          </p:cNvPicPr>
          <p:nvPr/>
        </p:nvPicPr>
        <p:blipFill>
          <a:blip r:embed="rId3" cstate="print"/>
          <a:srcRect/>
          <a:stretch>
            <a:fillRect/>
          </a:stretch>
        </p:blipFill>
        <p:spPr bwMode="auto">
          <a:xfrm>
            <a:off x="4464050" y="3276600"/>
            <a:ext cx="4537075" cy="340201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1.10.34-35</a:t>
            </a:r>
            <a:endParaRPr lang="en-US" dirty="0"/>
          </a:p>
        </p:txBody>
      </p:sp>
      <p:sp>
        <p:nvSpPr>
          <p:cNvPr id="3" name="Content Placeholder 2"/>
          <p:cNvSpPr>
            <a:spLocks noGrp="1"/>
          </p:cNvSpPr>
          <p:nvPr>
            <p:ph idx="1"/>
          </p:nvPr>
        </p:nvSpPr>
        <p:spPr/>
        <p:txBody>
          <a:bodyPr>
            <a:normAutofit fontScale="70000" lnSpcReduction="20000"/>
          </a:bodyPr>
          <a:lstStyle/>
          <a:p>
            <a:pPr algn="ctr">
              <a:buNone/>
            </a:pPr>
            <a:r>
              <a:rPr lang="vi-VN" sz="2000" dirty="0" smtClean="0">
                <a:solidFill>
                  <a:schemeClr val="tx2"/>
                </a:solidFill>
              </a:rPr>
              <a:t>kuru-jāńgala-pāñcālān</a:t>
            </a:r>
            <a:r>
              <a:rPr lang="en-US" sz="2000" dirty="0" smtClean="0">
                <a:solidFill>
                  <a:schemeClr val="tx2"/>
                </a:solidFill>
              </a:rPr>
              <a:t> </a:t>
            </a:r>
            <a:r>
              <a:rPr lang="vi-VN" sz="2000" dirty="0" smtClean="0">
                <a:solidFill>
                  <a:schemeClr val="tx2"/>
                </a:solidFill>
              </a:rPr>
              <a:t>śūrasenān sayāmunān</a:t>
            </a:r>
          </a:p>
          <a:p>
            <a:pPr algn="ctr">
              <a:buNone/>
            </a:pPr>
            <a:r>
              <a:rPr lang="vi-VN" sz="2000" dirty="0" smtClean="0">
                <a:solidFill>
                  <a:schemeClr val="tx2"/>
                </a:solidFill>
              </a:rPr>
              <a:t>brahmāvartaḿ kurukṣetraḿ</a:t>
            </a:r>
            <a:r>
              <a:rPr lang="en-US" sz="2000" dirty="0" smtClean="0">
                <a:solidFill>
                  <a:schemeClr val="tx2"/>
                </a:solidFill>
              </a:rPr>
              <a:t> </a:t>
            </a:r>
            <a:r>
              <a:rPr lang="vi-VN" sz="2000" dirty="0" smtClean="0">
                <a:solidFill>
                  <a:schemeClr val="tx2"/>
                </a:solidFill>
              </a:rPr>
              <a:t>matsyān sārasvatān atha</a:t>
            </a:r>
          </a:p>
          <a:p>
            <a:pPr algn="ctr">
              <a:buNone/>
            </a:pPr>
            <a:r>
              <a:rPr lang="vi-VN" sz="2000" dirty="0" smtClean="0">
                <a:solidFill>
                  <a:schemeClr val="tx2"/>
                </a:solidFill>
              </a:rPr>
              <a:t>maru-dhanvam atikramya</a:t>
            </a:r>
            <a:r>
              <a:rPr lang="en-US" sz="2000" dirty="0" smtClean="0">
                <a:solidFill>
                  <a:schemeClr val="tx2"/>
                </a:solidFill>
              </a:rPr>
              <a:t> </a:t>
            </a:r>
            <a:r>
              <a:rPr lang="vi-VN" sz="2000" dirty="0" smtClean="0">
                <a:solidFill>
                  <a:schemeClr val="tx2"/>
                </a:solidFill>
              </a:rPr>
              <a:t>sauvīrābhīrayoḥ parān</a:t>
            </a:r>
          </a:p>
          <a:p>
            <a:pPr algn="ctr">
              <a:buNone/>
            </a:pPr>
            <a:r>
              <a:rPr lang="vi-VN" sz="2000" dirty="0" smtClean="0">
                <a:solidFill>
                  <a:schemeClr val="tx2"/>
                </a:solidFill>
              </a:rPr>
              <a:t>ānartān bhārgavopāgāc</a:t>
            </a:r>
            <a:r>
              <a:rPr lang="en-US" sz="2000" dirty="0" smtClean="0">
                <a:solidFill>
                  <a:schemeClr val="tx2"/>
                </a:solidFill>
              </a:rPr>
              <a:t> </a:t>
            </a:r>
            <a:r>
              <a:rPr lang="vi-VN" sz="2000" dirty="0" smtClean="0">
                <a:solidFill>
                  <a:schemeClr val="tx2"/>
                </a:solidFill>
              </a:rPr>
              <a:t>chrāntavāho manāg vibhuḥ</a:t>
            </a:r>
            <a:endParaRPr lang="en-US" sz="2000" dirty="0" smtClean="0">
              <a:solidFill>
                <a:schemeClr val="tx2"/>
              </a:solidFill>
            </a:endParaRPr>
          </a:p>
          <a:p>
            <a:pPr lvl="2"/>
            <a:endParaRPr lang="en-US" dirty="0" smtClean="0">
              <a:solidFill>
                <a:schemeClr val="tx2"/>
              </a:solidFill>
            </a:endParaRPr>
          </a:p>
          <a:p>
            <a:pPr marL="282575" lvl="2" indent="-282575">
              <a:buNone/>
            </a:pPr>
            <a:r>
              <a:rPr lang="en-US" dirty="0" smtClean="0">
                <a:solidFill>
                  <a:schemeClr val="tx2"/>
                </a:solidFill>
              </a:rPr>
              <a:t>O </a:t>
            </a:r>
            <a:r>
              <a:rPr lang="en-US" dirty="0" err="1" smtClean="0">
                <a:solidFill>
                  <a:schemeClr val="tx2"/>
                </a:solidFill>
              </a:rPr>
              <a:t>Śaunaka</a:t>
            </a:r>
            <a:r>
              <a:rPr lang="en-US" dirty="0" smtClean="0">
                <a:solidFill>
                  <a:schemeClr val="tx2"/>
                </a:solidFill>
              </a:rPr>
              <a:t>, the Lord then proceeded towards </a:t>
            </a:r>
            <a:r>
              <a:rPr lang="en-US" dirty="0" err="1" smtClean="0">
                <a:solidFill>
                  <a:schemeClr val="tx2"/>
                </a:solidFill>
              </a:rPr>
              <a:t>Kurujāńgala</a:t>
            </a:r>
            <a:r>
              <a:rPr lang="en-US" dirty="0" smtClean="0">
                <a:solidFill>
                  <a:schemeClr val="tx2"/>
                </a:solidFill>
              </a:rPr>
              <a:t>, </a:t>
            </a:r>
            <a:r>
              <a:rPr lang="en-US" dirty="0" err="1" smtClean="0">
                <a:solidFill>
                  <a:schemeClr val="tx2"/>
                </a:solidFill>
              </a:rPr>
              <a:t>Pāñcālā</a:t>
            </a:r>
            <a:r>
              <a:rPr lang="en-US" dirty="0" smtClean="0">
                <a:solidFill>
                  <a:schemeClr val="tx2"/>
                </a:solidFill>
              </a:rPr>
              <a:t>, </a:t>
            </a:r>
            <a:r>
              <a:rPr lang="en-US" dirty="0" err="1" smtClean="0">
                <a:solidFill>
                  <a:schemeClr val="tx2"/>
                </a:solidFill>
              </a:rPr>
              <a:t>Śūrasenā</a:t>
            </a:r>
            <a:r>
              <a:rPr lang="en-US" dirty="0" smtClean="0">
                <a:solidFill>
                  <a:schemeClr val="tx2"/>
                </a:solidFill>
              </a:rPr>
              <a:t>, the land on the bank of the River </a:t>
            </a:r>
            <a:r>
              <a:rPr lang="en-US" dirty="0" err="1" smtClean="0">
                <a:solidFill>
                  <a:schemeClr val="tx2"/>
                </a:solidFill>
              </a:rPr>
              <a:t>Yamunā</a:t>
            </a:r>
            <a:r>
              <a:rPr lang="en-US" dirty="0" smtClean="0">
                <a:solidFill>
                  <a:schemeClr val="tx2"/>
                </a:solidFill>
              </a:rPr>
              <a:t>, </a:t>
            </a:r>
            <a:r>
              <a:rPr lang="en-US" dirty="0" err="1" smtClean="0">
                <a:solidFill>
                  <a:schemeClr val="tx2"/>
                </a:solidFill>
              </a:rPr>
              <a:t>Brahmāvarta</a:t>
            </a:r>
            <a:r>
              <a:rPr lang="en-US" dirty="0" smtClean="0">
                <a:solidFill>
                  <a:schemeClr val="tx2"/>
                </a:solidFill>
              </a:rPr>
              <a:t>, </a:t>
            </a:r>
            <a:r>
              <a:rPr lang="en-US" dirty="0" err="1" smtClean="0">
                <a:solidFill>
                  <a:schemeClr val="tx2"/>
                </a:solidFill>
              </a:rPr>
              <a:t>Kurukṣetra</a:t>
            </a:r>
            <a:r>
              <a:rPr lang="en-US" dirty="0" smtClean="0">
                <a:solidFill>
                  <a:schemeClr val="tx2"/>
                </a:solidFill>
              </a:rPr>
              <a:t>, </a:t>
            </a:r>
            <a:r>
              <a:rPr lang="en-US" dirty="0" err="1" smtClean="0">
                <a:solidFill>
                  <a:schemeClr val="tx2"/>
                </a:solidFill>
              </a:rPr>
              <a:t>Matsyā</a:t>
            </a:r>
            <a:r>
              <a:rPr lang="en-US" dirty="0" smtClean="0">
                <a:solidFill>
                  <a:schemeClr val="tx2"/>
                </a:solidFill>
              </a:rPr>
              <a:t>, </a:t>
            </a:r>
            <a:r>
              <a:rPr lang="en-US" dirty="0" err="1" smtClean="0">
                <a:solidFill>
                  <a:schemeClr val="tx2"/>
                </a:solidFill>
              </a:rPr>
              <a:t>Sārasvatā</a:t>
            </a:r>
            <a:r>
              <a:rPr lang="en-US" dirty="0" smtClean="0">
                <a:solidFill>
                  <a:schemeClr val="tx2"/>
                </a:solidFill>
              </a:rPr>
              <a:t>, the province of the desert and the land of scanty water. After crossing these provinces He gradually reached the </a:t>
            </a:r>
            <a:r>
              <a:rPr lang="en-US" dirty="0" err="1" smtClean="0">
                <a:solidFill>
                  <a:schemeClr val="tx2"/>
                </a:solidFill>
              </a:rPr>
              <a:t>Sauvīra</a:t>
            </a:r>
            <a:r>
              <a:rPr lang="en-US" dirty="0" smtClean="0">
                <a:solidFill>
                  <a:schemeClr val="tx2"/>
                </a:solidFill>
              </a:rPr>
              <a:t> and </a:t>
            </a:r>
            <a:r>
              <a:rPr lang="en-US" dirty="0" err="1" smtClean="0">
                <a:solidFill>
                  <a:schemeClr val="tx2"/>
                </a:solidFill>
              </a:rPr>
              <a:t>Ābhīra</a:t>
            </a:r>
            <a:r>
              <a:rPr lang="en-US" dirty="0" smtClean="0">
                <a:solidFill>
                  <a:schemeClr val="tx2"/>
                </a:solidFill>
              </a:rPr>
              <a:t> provinces, then west of these, reached </a:t>
            </a:r>
            <a:r>
              <a:rPr lang="en-US" dirty="0" err="1" smtClean="0">
                <a:solidFill>
                  <a:schemeClr val="tx2"/>
                </a:solidFill>
              </a:rPr>
              <a:t>Dvārakā</a:t>
            </a:r>
            <a:r>
              <a:rPr lang="en-US" dirty="0" smtClean="0">
                <a:solidFill>
                  <a:schemeClr val="tx2"/>
                </a:solidFill>
              </a:rPr>
              <a:t> at last.</a:t>
            </a:r>
          </a:p>
          <a:p>
            <a:pPr marL="282575" lvl="2" indent="-282575">
              <a:buNone/>
            </a:pPr>
            <a:endParaRPr lang="en-US" dirty="0" smtClean="0">
              <a:solidFill>
                <a:schemeClr val="tx2"/>
              </a:solidFill>
            </a:endParaRPr>
          </a:p>
          <a:p>
            <a:pPr marL="282575" lvl="2" indent="-282575"/>
            <a:endParaRPr lang="en-US" dirty="0" smtClean="0">
              <a:solidFill>
                <a:schemeClr val="tx2"/>
              </a:solidFill>
            </a:endParaRPr>
          </a:p>
          <a:p>
            <a:pPr marL="282575" lvl="2" indent="-282575"/>
            <a:r>
              <a:rPr lang="en-US" dirty="0" smtClean="0">
                <a:solidFill>
                  <a:schemeClr val="tx2"/>
                </a:solidFill>
              </a:rPr>
              <a:t>The direction given is sufficient to indicate that He traveled through Delhi, Punjab, Rajasthan, Madhya Pradesh, </a:t>
            </a:r>
            <a:r>
              <a:rPr lang="en-US" dirty="0" err="1" smtClean="0">
                <a:solidFill>
                  <a:schemeClr val="tx2"/>
                </a:solidFill>
              </a:rPr>
              <a:t>Saurastra</a:t>
            </a:r>
            <a:r>
              <a:rPr lang="en-US" dirty="0" smtClean="0">
                <a:solidFill>
                  <a:schemeClr val="tx2"/>
                </a:solidFill>
              </a:rPr>
              <a:t> and Gujarat and at last reached His home province at </a:t>
            </a:r>
            <a:r>
              <a:rPr lang="en-US" dirty="0" err="1" smtClean="0">
                <a:solidFill>
                  <a:schemeClr val="tx2"/>
                </a:solidFill>
              </a:rPr>
              <a:t>Dvārakā</a:t>
            </a:r>
            <a:r>
              <a:rPr lang="en-US" dirty="0" smtClean="0">
                <a:solidFill>
                  <a:schemeClr val="tx2"/>
                </a:solidFill>
              </a:rPr>
              <a:t>. </a:t>
            </a:r>
          </a:p>
          <a:p>
            <a:pPr marL="282575" lvl="2" indent="-282575"/>
            <a:r>
              <a:rPr lang="en-US" dirty="0" smtClean="0">
                <a:solidFill>
                  <a:schemeClr val="tx2"/>
                </a:solidFill>
              </a:rPr>
              <a:t>We do not gain any profit simply by researching the analogous provinces of those days up to now, but it appears that the desert of Rajasthan and the provinces of scanty water like Madhya Pradesh were present even five thousand years ago. </a:t>
            </a:r>
          </a:p>
          <a:p>
            <a:pPr lvl="1"/>
            <a:endParaRPr lang="en-US" dirty="0" smtClean="0">
              <a:solidFill>
                <a:schemeClr val="tx2"/>
              </a:solidFill>
            </a:endParaRPr>
          </a:p>
          <a:p>
            <a:endParaRPr lang="en-US" dirty="0">
              <a:solidFill>
                <a:schemeClr val="tx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g2.png"/>
          <p:cNvPicPr>
            <a:picLocks noChangeAspect="1"/>
          </p:cNvPicPr>
          <p:nvPr/>
        </p:nvPicPr>
        <p:blipFill>
          <a:blip r:embed="rId3" cstate="print"/>
          <a:srcRect/>
          <a:stretch>
            <a:fillRect/>
          </a:stretch>
        </p:blipFill>
        <p:spPr bwMode="auto">
          <a:xfrm>
            <a:off x="4464050" y="3276600"/>
            <a:ext cx="4537075" cy="340201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1.10.36</a:t>
            </a:r>
            <a:endParaRPr lang="en-US" dirty="0"/>
          </a:p>
        </p:txBody>
      </p:sp>
      <p:sp>
        <p:nvSpPr>
          <p:cNvPr id="3" name="Content Placeholder 2"/>
          <p:cNvSpPr>
            <a:spLocks noGrp="1"/>
          </p:cNvSpPr>
          <p:nvPr>
            <p:ph idx="1"/>
          </p:nvPr>
        </p:nvSpPr>
        <p:spPr/>
        <p:txBody>
          <a:bodyPr>
            <a:normAutofit/>
          </a:bodyPr>
          <a:lstStyle/>
          <a:p>
            <a:pPr lvl="1">
              <a:buNone/>
            </a:pPr>
            <a:r>
              <a:rPr lang="vi-VN" dirty="0" smtClean="0">
                <a:solidFill>
                  <a:schemeClr val="tx2"/>
                </a:solidFill>
              </a:rPr>
              <a:t>tatra tatra ha tatratyair</a:t>
            </a:r>
            <a:r>
              <a:rPr lang="en-US" dirty="0" smtClean="0">
                <a:solidFill>
                  <a:schemeClr val="tx2"/>
                </a:solidFill>
              </a:rPr>
              <a:t> </a:t>
            </a:r>
            <a:r>
              <a:rPr lang="vi-VN" dirty="0" smtClean="0">
                <a:solidFill>
                  <a:schemeClr val="tx2"/>
                </a:solidFill>
              </a:rPr>
              <a:t>hariḥ pratyudyatārhaṇaḥ</a:t>
            </a:r>
          </a:p>
          <a:p>
            <a:pPr lvl="1">
              <a:buNone/>
            </a:pPr>
            <a:r>
              <a:rPr lang="vi-VN" dirty="0" smtClean="0">
                <a:solidFill>
                  <a:schemeClr val="tx2"/>
                </a:solidFill>
              </a:rPr>
              <a:t>sāyaḿ bheje diśaḿ paścād</a:t>
            </a:r>
            <a:r>
              <a:rPr lang="en-US" dirty="0" smtClean="0">
                <a:solidFill>
                  <a:schemeClr val="tx2"/>
                </a:solidFill>
              </a:rPr>
              <a:t> </a:t>
            </a:r>
            <a:r>
              <a:rPr lang="vi-VN" dirty="0" smtClean="0">
                <a:solidFill>
                  <a:schemeClr val="tx2"/>
                </a:solidFill>
              </a:rPr>
              <a:t>gaviṣṭho gāḿ gatas tadā</a:t>
            </a:r>
            <a:endParaRPr lang="en-US" dirty="0" smtClean="0">
              <a:solidFill>
                <a:schemeClr val="tx2"/>
              </a:solidFill>
            </a:endParaRPr>
          </a:p>
          <a:p>
            <a:pPr lvl="1">
              <a:buNone/>
            </a:pPr>
            <a:endParaRPr lang="en-US" dirty="0" smtClean="0">
              <a:solidFill>
                <a:schemeClr val="tx2"/>
              </a:solidFill>
            </a:endParaRPr>
          </a:p>
          <a:p>
            <a:pPr lvl="1">
              <a:buNone/>
            </a:pPr>
            <a:r>
              <a:rPr lang="en-US" dirty="0" smtClean="0">
                <a:solidFill>
                  <a:schemeClr val="tx2"/>
                </a:solidFill>
              </a:rPr>
              <a:t>On His journey through these provinces He was welcomed, worshiped and given various presentations. In the evening, in all places, the Lord suspended His journey to perform evening rites. This was regularly observed after sunset.</a:t>
            </a:r>
            <a:endParaRPr lang="en-US" dirty="0">
              <a:solidFill>
                <a:schemeClr val="tx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g2.png"/>
          <p:cNvPicPr>
            <a:picLocks noChangeAspect="1"/>
          </p:cNvPicPr>
          <p:nvPr/>
        </p:nvPicPr>
        <p:blipFill>
          <a:blip r:embed="rId3" cstate="print"/>
          <a:srcRect/>
          <a:stretch>
            <a:fillRect/>
          </a:stretch>
        </p:blipFill>
        <p:spPr bwMode="auto">
          <a:xfrm>
            <a:off x="4464050" y="3276600"/>
            <a:ext cx="4537075" cy="340201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rgbClr val="002060"/>
                </a:solidFill>
              </a:rPr>
              <a:t>Summary of Today’s discussion</a:t>
            </a:r>
            <a:endParaRPr lang="en-US" dirty="0">
              <a:solidFill>
                <a:srgbClr val="002060"/>
              </a:solidFill>
            </a:endParaRPr>
          </a:p>
        </p:txBody>
      </p:sp>
      <p:sp>
        <p:nvSpPr>
          <p:cNvPr id="3" name="Content Placeholder 2"/>
          <p:cNvSpPr>
            <a:spLocks noGrp="1"/>
          </p:cNvSpPr>
          <p:nvPr>
            <p:ph idx="1"/>
          </p:nvPr>
        </p:nvSpPr>
        <p:spPr/>
        <p:txBody>
          <a:bodyPr>
            <a:normAutofit lnSpcReduction="10000"/>
          </a:bodyPr>
          <a:lstStyle/>
          <a:p>
            <a:pPr marL="174625" lvl="1" indent="-174625"/>
            <a:r>
              <a:rPr lang="en-US" dirty="0" smtClean="0">
                <a:solidFill>
                  <a:schemeClr val="tx2"/>
                </a:solidFill>
              </a:rPr>
              <a:t>Greatness of the Planet Earth</a:t>
            </a:r>
          </a:p>
          <a:p>
            <a:pPr marL="174625" lvl="1" indent="-174625"/>
            <a:r>
              <a:rPr lang="en-US" dirty="0" smtClean="0">
                <a:solidFill>
                  <a:schemeClr val="tx2"/>
                </a:solidFill>
              </a:rPr>
              <a:t>Greatness of the Queens of </a:t>
            </a:r>
            <a:r>
              <a:rPr lang="en-US" dirty="0" err="1" smtClean="0">
                <a:solidFill>
                  <a:schemeClr val="tx2"/>
                </a:solidFill>
              </a:rPr>
              <a:t>Dwarka</a:t>
            </a:r>
            <a:r>
              <a:rPr lang="en-US" dirty="0" smtClean="0">
                <a:solidFill>
                  <a:schemeClr val="tx2"/>
                </a:solidFill>
              </a:rPr>
              <a:t> and </a:t>
            </a:r>
            <a:r>
              <a:rPr lang="en-US" dirty="0" err="1" smtClean="0">
                <a:solidFill>
                  <a:schemeClr val="tx2"/>
                </a:solidFill>
              </a:rPr>
              <a:t>Hastinapura</a:t>
            </a:r>
            <a:endParaRPr lang="en-US" dirty="0" smtClean="0">
              <a:solidFill>
                <a:schemeClr val="tx2"/>
              </a:solidFill>
            </a:endParaRPr>
          </a:p>
          <a:p>
            <a:pPr marL="174625" lvl="1" indent="-174625"/>
            <a:r>
              <a:rPr lang="en-US" dirty="0" err="1" smtClean="0">
                <a:solidFill>
                  <a:schemeClr val="tx2"/>
                </a:solidFill>
              </a:rPr>
              <a:t>Gopis</a:t>
            </a:r>
            <a:r>
              <a:rPr lang="en-US" dirty="0" smtClean="0">
                <a:solidFill>
                  <a:schemeClr val="tx2"/>
                </a:solidFill>
              </a:rPr>
              <a:t> higher than Queens of </a:t>
            </a:r>
            <a:r>
              <a:rPr lang="en-US" dirty="0" err="1" smtClean="0">
                <a:solidFill>
                  <a:schemeClr val="tx2"/>
                </a:solidFill>
              </a:rPr>
              <a:t>Dwarka</a:t>
            </a:r>
            <a:endParaRPr lang="en-US" dirty="0" smtClean="0">
              <a:solidFill>
                <a:schemeClr val="tx2"/>
              </a:solidFill>
            </a:endParaRPr>
          </a:p>
          <a:p>
            <a:pPr marL="174625" lvl="1" indent="-174625"/>
            <a:r>
              <a:rPr lang="en-US" dirty="0" smtClean="0">
                <a:solidFill>
                  <a:schemeClr val="tx2"/>
                </a:solidFill>
              </a:rPr>
              <a:t>Importance of developing relationship with Krishna</a:t>
            </a:r>
          </a:p>
          <a:p>
            <a:pPr marL="574675" lvl="2" indent="-174625"/>
            <a:r>
              <a:rPr lang="en-US" dirty="0" smtClean="0">
                <a:solidFill>
                  <a:schemeClr val="tx2"/>
                </a:solidFill>
              </a:rPr>
              <a:t>How to?</a:t>
            </a:r>
          </a:p>
          <a:p>
            <a:pPr marL="1031875" lvl="3" indent="-174625"/>
            <a:r>
              <a:rPr lang="en-US" dirty="0" smtClean="0">
                <a:solidFill>
                  <a:schemeClr val="tx2"/>
                </a:solidFill>
              </a:rPr>
              <a:t>Shelter of Krishna’s Lotus Feet</a:t>
            </a:r>
          </a:p>
          <a:p>
            <a:pPr marL="1031875" lvl="3" indent="-174625"/>
            <a:r>
              <a:rPr lang="en-US" dirty="0" smtClean="0">
                <a:solidFill>
                  <a:schemeClr val="tx2"/>
                </a:solidFill>
              </a:rPr>
              <a:t>Relationship with Devotees</a:t>
            </a:r>
          </a:p>
          <a:p>
            <a:pPr marL="1031875" lvl="3" indent="-174625"/>
            <a:r>
              <a:rPr lang="en-US" dirty="0" smtClean="0">
                <a:solidFill>
                  <a:schemeClr val="tx2"/>
                </a:solidFill>
              </a:rPr>
              <a:t>Intense Chanting in awareness of our </a:t>
            </a:r>
            <a:r>
              <a:rPr lang="en-US" dirty="0" err="1" smtClean="0">
                <a:solidFill>
                  <a:schemeClr val="tx2"/>
                </a:solidFill>
              </a:rPr>
              <a:t>Sambandha</a:t>
            </a:r>
            <a:endParaRPr lang="en-US" dirty="0" smtClean="0">
              <a:solidFill>
                <a:schemeClr val="tx2"/>
              </a:solidFill>
            </a:endParaRPr>
          </a:p>
          <a:p>
            <a:pPr marL="174625" lvl="1" indent="-174625"/>
            <a:r>
              <a:rPr lang="en-US" dirty="0" smtClean="0">
                <a:solidFill>
                  <a:schemeClr val="tx2"/>
                </a:solidFill>
              </a:rPr>
              <a:t>Krishna’s reciprocation</a:t>
            </a:r>
          </a:p>
          <a:p>
            <a:pPr marL="174625" lvl="1" indent="-174625"/>
            <a:r>
              <a:rPr lang="en-US" dirty="0" smtClean="0">
                <a:solidFill>
                  <a:schemeClr val="tx2"/>
                </a:solidFill>
              </a:rPr>
              <a:t>The route Krishna takes to reach </a:t>
            </a:r>
            <a:r>
              <a:rPr lang="en-US" dirty="0" err="1" smtClean="0">
                <a:solidFill>
                  <a:schemeClr val="tx2"/>
                </a:solidFill>
              </a:rPr>
              <a:t>Dwarka</a:t>
            </a:r>
            <a:endParaRPr lang="en-US" dirty="0">
              <a:solidFill>
                <a:schemeClr val="tx2"/>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g2.png"/>
          <p:cNvPicPr>
            <a:picLocks noChangeAspect="1"/>
          </p:cNvPicPr>
          <p:nvPr/>
        </p:nvPicPr>
        <p:blipFill>
          <a:blip r:embed="rId3" cstate="print"/>
          <a:srcRect/>
          <a:stretch>
            <a:fillRect/>
          </a:stretch>
        </p:blipFill>
        <p:spPr bwMode="auto">
          <a:xfrm>
            <a:off x="4464050" y="3276600"/>
            <a:ext cx="4537075" cy="340201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rgbClr val="002060"/>
                </a:solidFill>
              </a:rPr>
              <a:t>Ending with one verse from The </a:t>
            </a:r>
            <a:r>
              <a:rPr lang="en-US" dirty="0" err="1" smtClean="0">
                <a:solidFill>
                  <a:srgbClr val="002060"/>
                </a:solidFill>
              </a:rPr>
              <a:t>Gopi’s</a:t>
            </a:r>
            <a:r>
              <a:rPr lang="en-US" dirty="0" smtClean="0">
                <a:solidFill>
                  <a:srgbClr val="002060"/>
                </a:solidFill>
              </a:rPr>
              <a:t> song of separation</a:t>
            </a:r>
            <a:endParaRPr lang="en-US" dirty="0">
              <a:solidFill>
                <a:srgbClr val="002060"/>
              </a:solidFill>
            </a:endParaRPr>
          </a:p>
        </p:txBody>
      </p:sp>
      <p:sp>
        <p:nvSpPr>
          <p:cNvPr id="3" name="Content Placeholder 2"/>
          <p:cNvSpPr>
            <a:spLocks noGrp="1"/>
          </p:cNvSpPr>
          <p:nvPr>
            <p:ph idx="1"/>
          </p:nvPr>
        </p:nvSpPr>
        <p:spPr>
          <a:xfrm>
            <a:off x="457200" y="1981200"/>
            <a:ext cx="8229600" cy="4525963"/>
          </a:xfrm>
        </p:spPr>
        <p:txBody>
          <a:bodyPr>
            <a:normAutofit fontScale="85000" lnSpcReduction="20000"/>
          </a:bodyPr>
          <a:lstStyle/>
          <a:p>
            <a:pPr algn="ctr">
              <a:buNone/>
            </a:pPr>
            <a:r>
              <a:rPr lang="vi-VN" sz="2400" dirty="0" smtClean="0">
                <a:solidFill>
                  <a:srgbClr val="002060"/>
                </a:solidFill>
              </a:rPr>
              <a:t>tava kathāmṛtaḿ tapta-jīvanaḿ</a:t>
            </a:r>
            <a:r>
              <a:rPr lang="en-US" sz="2400" dirty="0" smtClean="0">
                <a:solidFill>
                  <a:srgbClr val="002060"/>
                </a:solidFill>
              </a:rPr>
              <a:t> </a:t>
            </a:r>
            <a:endParaRPr lang="vi-VN" sz="2400" dirty="0" smtClean="0">
              <a:solidFill>
                <a:srgbClr val="002060"/>
              </a:solidFill>
            </a:endParaRPr>
          </a:p>
          <a:p>
            <a:pPr algn="ctr">
              <a:buNone/>
            </a:pPr>
            <a:r>
              <a:rPr lang="vi-VN" sz="2400" dirty="0" smtClean="0">
                <a:solidFill>
                  <a:srgbClr val="002060"/>
                </a:solidFill>
              </a:rPr>
              <a:t>kavibhir īḍitaḿ kalmaṣāpaham</a:t>
            </a:r>
            <a:r>
              <a:rPr lang="en-US" sz="2400" dirty="0" smtClean="0">
                <a:solidFill>
                  <a:srgbClr val="002060"/>
                </a:solidFill>
              </a:rPr>
              <a:t> </a:t>
            </a:r>
            <a:endParaRPr lang="vi-VN" sz="2400" dirty="0" smtClean="0">
              <a:solidFill>
                <a:srgbClr val="002060"/>
              </a:solidFill>
            </a:endParaRPr>
          </a:p>
          <a:p>
            <a:pPr algn="ctr">
              <a:buNone/>
            </a:pPr>
            <a:r>
              <a:rPr lang="vi-VN" sz="2400" dirty="0" smtClean="0">
                <a:solidFill>
                  <a:srgbClr val="002060"/>
                </a:solidFill>
              </a:rPr>
              <a:t>śravaṇa-mańgalaḿ śrīmad ātataḿ</a:t>
            </a:r>
            <a:r>
              <a:rPr lang="en-US" sz="2400" dirty="0" smtClean="0">
                <a:solidFill>
                  <a:srgbClr val="002060"/>
                </a:solidFill>
              </a:rPr>
              <a:t> </a:t>
            </a:r>
            <a:endParaRPr lang="vi-VN" sz="2400" dirty="0" smtClean="0">
              <a:solidFill>
                <a:srgbClr val="002060"/>
              </a:solidFill>
            </a:endParaRPr>
          </a:p>
          <a:p>
            <a:pPr algn="ctr">
              <a:buNone/>
            </a:pPr>
            <a:r>
              <a:rPr lang="vi-VN" sz="2400" dirty="0" smtClean="0">
                <a:solidFill>
                  <a:srgbClr val="002060"/>
                </a:solidFill>
              </a:rPr>
              <a:t>bhuvi gṛṇanti ye bhūri-dā janāḥ</a:t>
            </a:r>
            <a:endParaRPr lang="en-US" sz="2400" dirty="0" smtClean="0">
              <a:solidFill>
                <a:srgbClr val="002060"/>
              </a:solidFill>
            </a:endParaRPr>
          </a:p>
          <a:p>
            <a:pPr>
              <a:buNone/>
            </a:pPr>
            <a:endParaRPr lang="en-US" dirty="0" smtClean="0">
              <a:solidFill>
                <a:srgbClr val="002060"/>
              </a:solidFill>
            </a:endParaRPr>
          </a:p>
          <a:p>
            <a:pPr marL="0" indent="0" algn="just">
              <a:buNone/>
            </a:pPr>
            <a:r>
              <a:rPr lang="en-US" dirty="0" smtClean="0">
                <a:solidFill>
                  <a:srgbClr val="002060"/>
                </a:solidFill>
              </a:rPr>
              <a:t>The nectar of Your words and the descriptions of Your activities are the life and soul of those suffering in this material world. These narrations, transmitted by learned sages, eradicate one's sinful reactions and bestow good fortune upon whoever hears them. These narrations are broadcast all over the world and are filled with spiritual power. Certainly those who spread the message of Godhead are most munificent.</a:t>
            </a:r>
            <a:endParaRPr lang="en-US" dirty="0">
              <a:solidFill>
                <a:srgbClr val="002060"/>
              </a:solidFill>
            </a:endParaRPr>
          </a:p>
        </p:txBody>
      </p:sp>
      <p:pic>
        <p:nvPicPr>
          <p:cNvPr id="52226" name="Picture 2"/>
          <p:cNvPicPr>
            <a:picLocks noChangeAspect="1" noChangeArrowheads="1"/>
          </p:cNvPicPr>
          <p:nvPr/>
        </p:nvPicPr>
        <p:blipFill>
          <a:blip r:embed="rId4" cstate="print"/>
          <a:srcRect/>
          <a:stretch>
            <a:fillRect/>
          </a:stretch>
        </p:blipFill>
        <p:spPr bwMode="auto">
          <a:xfrm>
            <a:off x="0" y="1752600"/>
            <a:ext cx="2466975" cy="1847850"/>
          </a:xfrm>
          <a:prstGeom prst="rect">
            <a:avLst/>
          </a:prstGeom>
          <a:noFill/>
          <a:ln w="9525">
            <a:noFill/>
            <a:miter lim="800000"/>
            <a:headEnd/>
            <a:tailEnd/>
          </a:ln>
        </p:spPr>
      </p:pic>
      <p:pic>
        <p:nvPicPr>
          <p:cNvPr id="52227" name="Picture 3"/>
          <p:cNvPicPr>
            <a:picLocks noChangeAspect="1" noChangeArrowheads="1"/>
          </p:cNvPicPr>
          <p:nvPr/>
        </p:nvPicPr>
        <p:blipFill>
          <a:blip r:embed="rId5" cstate="print"/>
          <a:srcRect/>
          <a:stretch>
            <a:fillRect/>
          </a:stretch>
        </p:blipFill>
        <p:spPr bwMode="auto">
          <a:xfrm>
            <a:off x="6629400" y="1676400"/>
            <a:ext cx="2286000" cy="1905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pg1.png"/>
          <p:cNvPicPr>
            <a:picLocks noChangeAspect="1"/>
          </p:cNvPicPr>
          <p:nvPr/>
        </p:nvPicPr>
        <p:blipFill>
          <a:blip r:embed="rId3" cstate="print"/>
          <a:srcRect/>
          <a:stretch>
            <a:fillRect/>
          </a:stretch>
        </p:blipFill>
        <p:spPr bwMode="auto">
          <a:xfrm>
            <a:off x="500063" y="231775"/>
            <a:ext cx="8643937" cy="6483350"/>
          </a:xfrm>
          <a:prstGeom prst="rect">
            <a:avLst/>
          </a:prstGeom>
          <a:noFill/>
          <a:ln w="9525">
            <a:noFill/>
            <a:miter lim="800000"/>
            <a:headEnd/>
            <a:tailEnd/>
          </a:ln>
        </p:spPr>
      </p:pic>
      <p:sp>
        <p:nvSpPr>
          <p:cNvPr id="2" name="Title 1"/>
          <p:cNvSpPr>
            <a:spLocks noGrp="1"/>
          </p:cNvSpPr>
          <p:nvPr>
            <p:ph type="ctrTitle"/>
          </p:nvPr>
        </p:nvSpPr>
        <p:spPr>
          <a:xfrm>
            <a:off x="609600" y="152400"/>
            <a:ext cx="7772400" cy="1470025"/>
          </a:xfrm>
        </p:spPr>
        <p:txBody>
          <a:bodyPr rtlCol="0">
            <a:normAutofit/>
          </a:bodyPr>
          <a:lstStyle/>
          <a:p>
            <a:pPr fontAlgn="auto">
              <a:spcAft>
                <a:spcPts val="0"/>
              </a:spcAft>
              <a:defRPr/>
            </a:pPr>
            <a:r>
              <a:rPr lang="en-MY" dirty="0" smtClean="0">
                <a:solidFill>
                  <a:srgbClr val="666699"/>
                </a:solidFill>
                <a:latin typeface="Georgia" pitchFamily="18" charset="0"/>
              </a:rPr>
              <a:t>Acknowledgements</a:t>
            </a:r>
            <a:endParaRPr lang="en-US" dirty="0" smtClean="0"/>
          </a:p>
        </p:txBody>
      </p:sp>
      <p:sp>
        <p:nvSpPr>
          <p:cNvPr id="2052" name="Subtitle 2"/>
          <p:cNvSpPr>
            <a:spLocks noGrp="1"/>
          </p:cNvSpPr>
          <p:nvPr>
            <p:ph type="subTitle" idx="1"/>
          </p:nvPr>
        </p:nvSpPr>
        <p:spPr>
          <a:xfrm>
            <a:off x="381000" y="1447800"/>
            <a:ext cx="8534400" cy="5105400"/>
          </a:xfrm>
        </p:spPr>
        <p:txBody>
          <a:bodyPr>
            <a:normAutofit fontScale="62500" lnSpcReduction="20000"/>
          </a:bodyPr>
          <a:lstStyle/>
          <a:p>
            <a:pPr algn="l">
              <a:buFont typeface="Arial" pitchFamily="34" charset="0"/>
              <a:buChar char="•"/>
            </a:pPr>
            <a:r>
              <a:rPr lang="en-US" b="1" dirty="0" err="1" smtClean="0">
                <a:solidFill>
                  <a:srgbClr val="002060"/>
                </a:solidFill>
                <a:latin typeface="Georgia" pitchFamily="18" charset="0"/>
              </a:rPr>
              <a:t>Srila</a:t>
            </a:r>
            <a:r>
              <a:rPr lang="en-US" b="1" dirty="0" smtClean="0">
                <a:solidFill>
                  <a:srgbClr val="002060"/>
                </a:solidFill>
                <a:latin typeface="Georgia" pitchFamily="18" charset="0"/>
              </a:rPr>
              <a:t> </a:t>
            </a:r>
            <a:r>
              <a:rPr lang="en-US" b="1" dirty="0" err="1" smtClean="0">
                <a:solidFill>
                  <a:srgbClr val="002060"/>
                </a:solidFill>
                <a:latin typeface="Georgia" pitchFamily="18" charset="0"/>
              </a:rPr>
              <a:t>Prabhupada</a:t>
            </a:r>
            <a:r>
              <a:rPr lang="en-US" b="1" dirty="0" smtClean="0">
                <a:solidFill>
                  <a:srgbClr val="002060"/>
                </a:solidFill>
                <a:latin typeface="Georgia" pitchFamily="18" charset="0"/>
              </a:rPr>
              <a:t> and the mercy of all the devotees</a:t>
            </a:r>
          </a:p>
          <a:p>
            <a:pPr algn="l">
              <a:buFont typeface="Arial" pitchFamily="34" charset="0"/>
              <a:buChar char="•"/>
            </a:pPr>
            <a:r>
              <a:rPr lang="en-US" b="1" dirty="0" smtClean="0">
                <a:solidFill>
                  <a:srgbClr val="002060"/>
                </a:solidFill>
                <a:latin typeface="Georgia" pitchFamily="18" charset="0"/>
              </a:rPr>
              <a:t>HG </a:t>
            </a:r>
            <a:r>
              <a:rPr lang="en-US" b="1" dirty="0" err="1" smtClean="0">
                <a:solidFill>
                  <a:srgbClr val="002060"/>
                </a:solidFill>
                <a:latin typeface="Georgia" pitchFamily="18" charset="0"/>
              </a:rPr>
              <a:t>Bhurijana</a:t>
            </a:r>
            <a:r>
              <a:rPr lang="en-US" b="1" dirty="0" smtClean="0">
                <a:solidFill>
                  <a:srgbClr val="002060"/>
                </a:solidFill>
                <a:latin typeface="Georgia" pitchFamily="18" charset="0"/>
              </a:rPr>
              <a:t> </a:t>
            </a:r>
            <a:r>
              <a:rPr lang="en-US" b="1" dirty="0" err="1" smtClean="0">
                <a:solidFill>
                  <a:srgbClr val="002060"/>
                </a:solidFill>
                <a:latin typeface="Georgia" pitchFamily="18" charset="0"/>
              </a:rPr>
              <a:t>Prabhu’s</a:t>
            </a:r>
            <a:r>
              <a:rPr lang="en-US" b="1" dirty="0" smtClean="0">
                <a:solidFill>
                  <a:srgbClr val="002060"/>
                </a:solidFill>
                <a:latin typeface="Georgia" pitchFamily="18" charset="0"/>
              </a:rPr>
              <a:t> book “Unveiling His Lotus feet”</a:t>
            </a:r>
          </a:p>
          <a:p>
            <a:pPr algn="l">
              <a:buFont typeface="Arial" pitchFamily="34" charset="0"/>
              <a:buChar char="•"/>
            </a:pPr>
            <a:r>
              <a:rPr lang="en-US" b="1" dirty="0" smtClean="0">
                <a:solidFill>
                  <a:srgbClr val="002060"/>
                </a:solidFill>
                <a:latin typeface="Georgia" pitchFamily="18" charset="0"/>
              </a:rPr>
              <a:t>HG </a:t>
            </a:r>
            <a:r>
              <a:rPr lang="en-US" b="1" dirty="0" err="1" smtClean="0">
                <a:solidFill>
                  <a:srgbClr val="002060"/>
                </a:solidFill>
                <a:latin typeface="Georgia" pitchFamily="18" charset="0"/>
              </a:rPr>
              <a:t>Radha</a:t>
            </a:r>
            <a:r>
              <a:rPr lang="en-US" b="1" dirty="0" smtClean="0">
                <a:solidFill>
                  <a:srgbClr val="002060"/>
                </a:solidFill>
                <a:latin typeface="Georgia" pitchFamily="18" charset="0"/>
              </a:rPr>
              <a:t> </a:t>
            </a:r>
            <a:r>
              <a:rPr lang="en-US" b="1" dirty="0" err="1" smtClean="0">
                <a:solidFill>
                  <a:srgbClr val="002060"/>
                </a:solidFill>
                <a:latin typeface="Georgia" pitchFamily="18" charset="0"/>
              </a:rPr>
              <a:t>Gopinath</a:t>
            </a:r>
            <a:r>
              <a:rPr lang="en-US" b="1" dirty="0" smtClean="0">
                <a:solidFill>
                  <a:srgbClr val="002060"/>
                </a:solidFill>
                <a:latin typeface="Georgia" pitchFamily="18" charset="0"/>
              </a:rPr>
              <a:t> </a:t>
            </a:r>
            <a:r>
              <a:rPr lang="en-US" b="1" dirty="0" err="1" smtClean="0">
                <a:solidFill>
                  <a:srgbClr val="002060"/>
                </a:solidFill>
                <a:latin typeface="Georgia" pitchFamily="18" charset="0"/>
              </a:rPr>
              <a:t>Prabhu’s</a:t>
            </a:r>
            <a:r>
              <a:rPr lang="en-US" b="1" dirty="0" smtClean="0">
                <a:solidFill>
                  <a:srgbClr val="002060"/>
                </a:solidFill>
                <a:latin typeface="Georgia" pitchFamily="18" charset="0"/>
              </a:rPr>
              <a:t> lecture:</a:t>
            </a:r>
          </a:p>
          <a:p>
            <a:pPr lvl="1" algn="l">
              <a:buFont typeface="Arial" pitchFamily="34" charset="0"/>
              <a:buChar char="•"/>
            </a:pPr>
            <a:r>
              <a:rPr lang="en-US" dirty="0" smtClean="0">
                <a:hlinkClick r:id="rId4"/>
              </a:rPr>
              <a:t>11-10-16 SB-10-03-12 - Components of Prayers - </a:t>
            </a:r>
            <a:r>
              <a:rPr lang="en-US" dirty="0" err="1" smtClean="0">
                <a:hlinkClick r:id="rId4"/>
              </a:rPr>
              <a:t>Radha</a:t>
            </a:r>
            <a:r>
              <a:rPr lang="en-US" dirty="0" smtClean="0">
                <a:hlinkClick r:id="rId4"/>
              </a:rPr>
              <a:t> </a:t>
            </a:r>
            <a:r>
              <a:rPr lang="en-US" dirty="0" err="1" smtClean="0">
                <a:hlinkClick r:id="rId4"/>
              </a:rPr>
              <a:t>Gopinath</a:t>
            </a:r>
            <a:r>
              <a:rPr lang="en-US" dirty="0" smtClean="0">
                <a:hlinkClick r:id="rId4"/>
              </a:rPr>
              <a:t> </a:t>
            </a:r>
            <a:r>
              <a:rPr lang="en-US" dirty="0" err="1" smtClean="0">
                <a:hlinkClick r:id="rId4"/>
              </a:rPr>
              <a:t>Prabhu</a:t>
            </a:r>
            <a:r>
              <a:rPr lang="en-US" dirty="0" smtClean="0">
                <a:hlinkClick r:id="rId4"/>
              </a:rPr>
              <a:t> ISKCON </a:t>
            </a:r>
            <a:r>
              <a:rPr lang="en-US" dirty="0" err="1" smtClean="0">
                <a:hlinkClick r:id="rId4"/>
              </a:rPr>
              <a:t>Chowpatty</a:t>
            </a:r>
            <a:endParaRPr lang="en-US" dirty="0" smtClean="0"/>
          </a:p>
          <a:p>
            <a:pPr lvl="1" algn="l">
              <a:buFont typeface="Arial" pitchFamily="34" charset="0"/>
              <a:buChar char="•"/>
            </a:pPr>
            <a:r>
              <a:rPr lang="en-US" b="1" dirty="0" smtClean="0">
                <a:solidFill>
                  <a:srgbClr val="002060"/>
                </a:solidFill>
                <a:latin typeface="Georgia" pitchFamily="18" charset="0"/>
              </a:rPr>
              <a:t>Link Location: </a:t>
            </a:r>
            <a:r>
              <a:rPr lang="en-US" b="1" dirty="0" smtClean="0">
                <a:solidFill>
                  <a:srgbClr val="002060"/>
                </a:solidFill>
                <a:latin typeface="Georgia" pitchFamily="18" charset="0"/>
                <a:hlinkClick r:id="rId4"/>
              </a:rPr>
              <a:t>http://audio.iskcondesiretree.info/05_-_ISKCON_Chowpatty/08_-_2011/10_-_Oct_2011/11-10-16_SB-10-03-12_-_Components_of_Prayers_-_Radha_Gopinath_Prabhu_ISKCON_Chowpatty.mp3</a:t>
            </a:r>
            <a:endParaRPr lang="en-US" b="1" dirty="0" smtClean="0">
              <a:solidFill>
                <a:srgbClr val="002060"/>
              </a:solidFill>
              <a:latin typeface="Georgia" pitchFamily="18" charset="0"/>
            </a:endParaRPr>
          </a:p>
          <a:p>
            <a:pPr algn="l">
              <a:buFont typeface="Arial" pitchFamily="34" charset="0"/>
              <a:buChar char="•"/>
            </a:pPr>
            <a:r>
              <a:rPr lang="en-US" b="1" dirty="0" smtClean="0">
                <a:solidFill>
                  <a:srgbClr val="002060"/>
                </a:solidFill>
                <a:latin typeface="Georgia" pitchFamily="18" charset="0"/>
              </a:rPr>
              <a:t>HG </a:t>
            </a:r>
            <a:r>
              <a:rPr lang="en-US" b="1" dirty="0" err="1" smtClean="0">
                <a:solidFill>
                  <a:srgbClr val="002060"/>
                </a:solidFill>
                <a:latin typeface="Georgia" pitchFamily="18" charset="0"/>
              </a:rPr>
              <a:t>Vraja</a:t>
            </a:r>
            <a:r>
              <a:rPr lang="en-US" b="1" dirty="0" smtClean="0">
                <a:solidFill>
                  <a:srgbClr val="002060"/>
                </a:solidFill>
                <a:latin typeface="Georgia" pitchFamily="18" charset="0"/>
              </a:rPr>
              <a:t> </a:t>
            </a:r>
            <a:r>
              <a:rPr lang="en-US" b="1" dirty="0" err="1" smtClean="0">
                <a:solidFill>
                  <a:srgbClr val="002060"/>
                </a:solidFill>
                <a:latin typeface="Georgia" pitchFamily="18" charset="0"/>
              </a:rPr>
              <a:t>Vihari</a:t>
            </a:r>
            <a:r>
              <a:rPr lang="en-US" b="1" dirty="0" smtClean="0">
                <a:solidFill>
                  <a:srgbClr val="002060"/>
                </a:solidFill>
                <a:latin typeface="Georgia" pitchFamily="18" charset="0"/>
              </a:rPr>
              <a:t> </a:t>
            </a:r>
            <a:r>
              <a:rPr lang="en-US" b="1" dirty="0" err="1" smtClean="0">
                <a:solidFill>
                  <a:srgbClr val="002060"/>
                </a:solidFill>
                <a:latin typeface="Georgia" pitchFamily="18" charset="0"/>
              </a:rPr>
              <a:t>Prabhu’s</a:t>
            </a:r>
            <a:r>
              <a:rPr lang="en-US" b="1" dirty="0" smtClean="0">
                <a:solidFill>
                  <a:srgbClr val="002060"/>
                </a:solidFill>
                <a:latin typeface="Georgia" pitchFamily="18" charset="0"/>
              </a:rPr>
              <a:t> lecture:</a:t>
            </a:r>
          </a:p>
          <a:p>
            <a:pPr lvl="1" algn="l">
              <a:buFont typeface="Arial" pitchFamily="34" charset="0"/>
              <a:buChar char="•"/>
            </a:pPr>
            <a:r>
              <a:rPr lang="en-US" dirty="0" smtClean="0">
                <a:hlinkClick r:id="rId5"/>
              </a:rPr>
              <a:t>11-09-24 SB-10-02-30 - Praying unto lotus feet of lord and his Devotees - </a:t>
            </a:r>
            <a:r>
              <a:rPr lang="en-US" dirty="0" err="1" smtClean="0">
                <a:hlinkClick r:id="rId5"/>
              </a:rPr>
              <a:t>Vraj</a:t>
            </a:r>
            <a:r>
              <a:rPr lang="en-US" dirty="0" smtClean="0">
                <a:hlinkClick r:id="rId5"/>
              </a:rPr>
              <a:t> </a:t>
            </a:r>
            <a:r>
              <a:rPr lang="en-US" dirty="0" err="1" smtClean="0">
                <a:hlinkClick r:id="rId5"/>
              </a:rPr>
              <a:t>Vihari</a:t>
            </a:r>
            <a:r>
              <a:rPr lang="en-US" dirty="0" smtClean="0">
                <a:hlinkClick r:id="rId5"/>
              </a:rPr>
              <a:t> </a:t>
            </a:r>
            <a:r>
              <a:rPr lang="en-US" dirty="0" err="1" smtClean="0">
                <a:hlinkClick r:id="rId5"/>
              </a:rPr>
              <a:t>Prabhu</a:t>
            </a:r>
            <a:r>
              <a:rPr lang="en-US" dirty="0" smtClean="0">
                <a:hlinkClick r:id="rId5"/>
              </a:rPr>
              <a:t> ISKCON </a:t>
            </a:r>
            <a:r>
              <a:rPr lang="en-US" dirty="0" err="1" smtClean="0">
                <a:hlinkClick r:id="rId5"/>
              </a:rPr>
              <a:t>Chowpatty</a:t>
            </a:r>
            <a:endParaRPr lang="en-US" dirty="0" smtClean="0"/>
          </a:p>
          <a:p>
            <a:pPr lvl="1" algn="l">
              <a:buFont typeface="Arial" pitchFamily="34" charset="0"/>
              <a:buChar char="•"/>
            </a:pPr>
            <a:r>
              <a:rPr lang="en-US" b="1" dirty="0" smtClean="0">
                <a:solidFill>
                  <a:srgbClr val="002060"/>
                </a:solidFill>
                <a:latin typeface="Georgia" pitchFamily="18" charset="0"/>
              </a:rPr>
              <a:t>Link Location: </a:t>
            </a:r>
            <a:r>
              <a:rPr lang="en-US" b="1" dirty="0" smtClean="0">
                <a:solidFill>
                  <a:srgbClr val="002060"/>
                </a:solidFill>
                <a:latin typeface="Georgia" pitchFamily="18" charset="0"/>
                <a:hlinkClick r:id="rId5"/>
              </a:rPr>
              <a:t>http://audio.iskcondesiretree.info/05_-_ISKCON_Chowpatty/08_-_2011/09_-_Sept_2011/11-09-24_SB-10-02-30_-_Praying_unto_lotus_feet_of_lord_and_his_Devotees_-_Vraj_Vihari_Prabhu_ISKCON_Chowpatty.mp3</a:t>
            </a:r>
            <a:endParaRPr lang="en-US" b="1" dirty="0" smtClean="0">
              <a:solidFill>
                <a:srgbClr val="002060"/>
              </a:solidFill>
              <a:latin typeface="Georgia" pitchFamily="18" charset="0"/>
            </a:endParaRPr>
          </a:p>
          <a:p>
            <a:pPr algn="l">
              <a:buFont typeface="Arial" pitchFamily="34" charset="0"/>
              <a:buChar char="•"/>
            </a:pPr>
            <a:r>
              <a:rPr lang="en-US" b="1" dirty="0" smtClean="0">
                <a:solidFill>
                  <a:srgbClr val="002060"/>
                </a:solidFill>
                <a:latin typeface="Georgia" pitchFamily="18" charset="0"/>
              </a:rPr>
              <a:t>HG </a:t>
            </a:r>
            <a:r>
              <a:rPr lang="en-US" b="1" dirty="0" err="1" smtClean="0">
                <a:solidFill>
                  <a:srgbClr val="002060"/>
                </a:solidFill>
                <a:latin typeface="Georgia" pitchFamily="18" charset="0"/>
              </a:rPr>
              <a:t>Bhurijana</a:t>
            </a:r>
            <a:r>
              <a:rPr lang="en-US" b="1" dirty="0" smtClean="0">
                <a:solidFill>
                  <a:srgbClr val="002060"/>
                </a:solidFill>
                <a:latin typeface="Georgia" pitchFamily="18" charset="0"/>
              </a:rPr>
              <a:t> </a:t>
            </a:r>
            <a:r>
              <a:rPr lang="en-US" b="1" dirty="0" err="1" smtClean="0">
                <a:solidFill>
                  <a:srgbClr val="002060"/>
                </a:solidFill>
                <a:latin typeface="Georgia" pitchFamily="18" charset="0"/>
              </a:rPr>
              <a:t>Prabhu’s</a:t>
            </a:r>
            <a:r>
              <a:rPr lang="en-US" b="1" dirty="0" smtClean="0">
                <a:solidFill>
                  <a:srgbClr val="002060"/>
                </a:solidFill>
                <a:latin typeface="Georgia" pitchFamily="18" charset="0"/>
              </a:rPr>
              <a:t> lecture on SB Canto 1 Chapter 10</a:t>
            </a:r>
          </a:p>
          <a:p>
            <a:pPr lvl="1" algn="l">
              <a:buFont typeface="Arial" pitchFamily="34" charset="0"/>
              <a:buChar char="•"/>
            </a:pPr>
            <a:r>
              <a:rPr lang="en-US" b="1" dirty="0" smtClean="0">
                <a:solidFill>
                  <a:srgbClr val="002060"/>
                </a:solidFill>
                <a:latin typeface="Georgia" pitchFamily="18" charset="0"/>
              </a:rPr>
              <a:t>http://vihe.org/audio_lectures.html</a:t>
            </a:r>
          </a:p>
          <a:p>
            <a:pPr lvl="1" algn="l">
              <a:buFont typeface="Arial" pitchFamily="34" charset="0"/>
              <a:buChar char="•"/>
            </a:pPr>
            <a:endParaRPr lang="en-US" b="1" dirty="0" smtClean="0">
              <a:solidFill>
                <a:srgbClr val="002060"/>
              </a:solidFill>
              <a:latin typeface="Georgia" pitchFamily="18" charset="0"/>
            </a:endParaRPr>
          </a:p>
          <a:p>
            <a:endParaRPr lang="en-US" dirty="0" smtClean="0">
              <a:solidFill>
                <a:srgbClr val="00206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pg2.png"/>
          <p:cNvPicPr>
            <a:picLocks noChangeAspect="1"/>
          </p:cNvPicPr>
          <p:nvPr/>
        </p:nvPicPr>
        <p:blipFill>
          <a:blip r:embed="rId3" cstate="print"/>
          <a:srcRect/>
          <a:stretch>
            <a:fillRect/>
          </a:stretch>
        </p:blipFill>
        <p:spPr bwMode="auto">
          <a:xfrm>
            <a:off x="4464050" y="3276600"/>
            <a:ext cx="4537075" cy="3402013"/>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rgbClr val="666699"/>
                </a:solidFill>
                <a:latin typeface="Georgia" pitchFamily="18" charset="0"/>
              </a:rPr>
              <a:t>Chapter 10 so far</a:t>
            </a:r>
            <a:br>
              <a:rPr lang="en-US" dirty="0" smtClean="0">
                <a:solidFill>
                  <a:srgbClr val="666699"/>
                </a:solidFill>
                <a:latin typeface="Georgia" pitchFamily="18" charset="0"/>
              </a:rPr>
            </a:br>
            <a:endParaRPr lang="en-US" dirty="0" smtClean="0">
              <a:solidFill>
                <a:srgbClr val="002060"/>
              </a:solidFill>
            </a:endParaRPr>
          </a:p>
        </p:txBody>
      </p:sp>
      <p:sp>
        <p:nvSpPr>
          <p:cNvPr id="3" name="Content Placeholder 2"/>
          <p:cNvSpPr>
            <a:spLocks noGrp="1"/>
          </p:cNvSpPr>
          <p:nvPr>
            <p:ph idx="1"/>
          </p:nvPr>
        </p:nvSpPr>
        <p:spPr>
          <a:xfrm>
            <a:off x="457200" y="1143000"/>
            <a:ext cx="8686800" cy="5105400"/>
          </a:xfrm>
        </p:spPr>
        <p:txBody>
          <a:bodyPr rtlCol="0">
            <a:normAutofit fontScale="92500"/>
          </a:bodyPr>
          <a:lstStyle/>
          <a:p>
            <a:pPr fontAlgn="auto">
              <a:spcAft>
                <a:spcPts val="0"/>
              </a:spcAft>
              <a:buFont typeface="Arial" pitchFamily="34" charset="0"/>
              <a:buChar char="•"/>
              <a:defRPr/>
            </a:pPr>
            <a:r>
              <a:rPr lang="en-US" dirty="0" smtClean="0">
                <a:solidFill>
                  <a:srgbClr val="002060"/>
                </a:solidFill>
              </a:rPr>
              <a:t>Lord Krsna stays with the </a:t>
            </a:r>
            <a:r>
              <a:rPr lang="en-US" dirty="0" err="1" smtClean="0">
                <a:solidFill>
                  <a:srgbClr val="002060"/>
                </a:solidFill>
              </a:rPr>
              <a:t>Pandavas</a:t>
            </a:r>
            <a:r>
              <a:rPr lang="en-US" dirty="0" smtClean="0">
                <a:solidFill>
                  <a:srgbClr val="002060"/>
                </a:solidFill>
              </a:rPr>
              <a:t> for a few months after </a:t>
            </a:r>
            <a:r>
              <a:rPr lang="en-US" dirty="0" err="1" smtClean="0">
                <a:solidFill>
                  <a:srgbClr val="002060"/>
                </a:solidFill>
              </a:rPr>
              <a:t>Bhishma</a:t>
            </a:r>
            <a:r>
              <a:rPr lang="en-US" dirty="0" smtClean="0">
                <a:solidFill>
                  <a:srgbClr val="002060"/>
                </a:solidFill>
              </a:rPr>
              <a:t> </a:t>
            </a:r>
            <a:r>
              <a:rPr lang="en-US" dirty="0" err="1" smtClean="0">
                <a:solidFill>
                  <a:srgbClr val="002060"/>
                </a:solidFill>
              </a:rPr>
              <a:t>Deva’s</a:t>
            </a:r>
            <a:r>
              <a:rPr lang="en-US" dirty="0" smtClean="0">
                <a:solidFill>
                  <a:srgbClr val="002060"/>
                </a:solidFill>
              </a:rPr>
              <a:t> departure and </a:t>
            </a:r>
            <a:r>
              <a:rPr lang="en-US" dirty="0" err="1" smtClean="0">
                <a:solidFill>
                  <a:srgbClr val="002060"/>
                </a:solidFill>
              </a:rPr>
              <a:t>Maharaj</a:t>
            </a:r>
            <a:r>
              <a:rPr lang="en-US" dirty="0" smtClean="0">
                <a:solidFill>
                  <a:srgbClr val="002060"/>
                </a:solidFill>
              </a:rPr>
              <a:t> </a:t>
            </a:r>
            <a:r>
              <a:rPr lang="en-US" dirty="0" err="1" smtClean="0">
                <a:solidFill>
                  <a:srgbClr val="002060"/>
                </a:solidFill>
              </a:rPr>
              <a:t>Yudhishthira</a:t>
            </a:r>
            <a:r>
              <a:rPr lang="en-US" dirty="0" smtClean="0">
                <a:solidFill>
                  <a:srgbClr val="002060"/>
                </a:solidFill>
              </a:rPr>
              <a:t> being </a:t>
            </a:r>
            <a:r>
              <a:rPr lang="en-US" dirty="0" err="1" smtClean="0">
                <a:solidFill>
                  <a:srgbClr val="002060"/>
                </a:solidFill>
              </a:rPr>
              <a:t>coronated</a:t>
            </a:r>
            <a:r>
              <a:rPr lang="en-US" dirty="0" smtClean="0">
                <a:solidFill>
                  <a:srgbClr val="002060"/>
                </a:solidFill>
              </a:rPr>
              <a:t> as the king</a:t>
            </a:r>
          </a:p>
          <a:p>
            <a:pPr fontAlgn="auto">
              <a:spcAft>
                <a:spcPts val="0"/>
              </a:spcAft>
              <a:buFont typeface="Arial" pitchFamily="34" charset="0"/>
              <a:buChar char="•"/>
              <a:defRPr/>
            </a:pPr>
            <a:r>
              <a:rPr lang="en-US" dirty="0" smtClean="0">
                <a:solidFill>
                  <a:srgbClr val="002060"/>
                </a:solidFill>
              </a:rPr>
              <a:t>Thereafter He requests </a:t>
            </a:r>
            <a:r>
              <a:rPr lang="en-US" dirty="0" smtClean="0">
                <a:solidFill>
                  <a:srgbClr val="002060"/>
                </a:solidFill>
              </a:rPr>
              <a:t>permission from the </a:t>
            </a:r>
            <a:r>
              <a:rPr lang="en-US" dirty="0" err="1" smtClean="0">
                <a:solidFill>
                  <a:srgbClr val="002060"/>
                </a:solidFill>
              </a:rPr>
              <a:t>Pandavas</a:t>
            </a:r>
            <a:r>
              <a:rPr lang="en-US" dirty="0" smtClean="0">
                <a:solidFill>
                  <a:srgbClr val="002060"/>
                </a:solidFill>
              </a:rPr>
              <a:t> to </a:t>
            </a:r>
            <a:r>
              <a:rPr lang="en-US" dirty="0" smtClean="0">
                <a:solidFill>
                  <a:srgbClr val="002060"/>
                </a:solidFill>
              </a:rPr>
              <a:t>take their leave </a:t>
            </a:r>
            <a:r>
              <a:rPr lang="en-US" dirty="0" smtClean="0">
                <a:solidFill>
                  <a:srgbClr val="002060"/>
                </a:solidFill>
              </a:rPr>
              <a:t>-the </a:t>
            </a:r>
            <a:r>
              <a:rPr lang="en-US" dirty="0" smtClean="0">
                <a:solidFill>
                  <a:srgbClr val="002060"/>
                </a:solidFill>
              </a:rPr>
              <a:t>King gives Him permission.</a:t>
            </a:r>
          </a:p>
          <a:p>
            <a:pPr fontAlgn="auto">
              <a:spcAft>
                <a:spcPts val="0"/>
              </a:spcAft>
              <a:buFont typeface="Arial" pitchFamily="34" charset="0"/>
              <a:buChar char="•"/>
              <a:defRPr/>
            </a:pPr>
            <a:r>
              <a:rPr lang="en-US" dirty="0" smtClean="0">
                <a:solidFill>
                  <a:srgbClr val="002060"/>
                </a:solidFill>
              </a:rPr>
              <a:t>The scene of the Lord’s departure is full of emotion all the royal ladies are feeling immense pain.</a:t>
            </a:r>
          </a:p>
          <a:p>
            <a:pPr fontAlgn="auto">
              <a:spcAft>
                <a:spcPts val="0"/>
              </a:spcAft>
              <a:buFont typeface="Arial" pitchFamily="34" charset="0"/>
              <a:buChar char="•"/>
              <a:defRPr/>
            </a:pPr>
            <a:r>
              <a:rPr lang="en-US" dirty="0" smtClean="0">
                <a:solidFill>
                  <a:srgbClr val="002060"/>
                </a:solidFill>
              </a:rPr>
              <a:t>To get the last glimpse of the Lord they go to </a:t>
            </a:r>
            <a:r>
              <a:rPr lang="en-US" dirty="0" err="1" smtClean="0">
                <a:solidFill>
                  <a:srgbClr val="002060"/>
                </a:solidFill>
              </a:rPr>
              <a:t>th</a:t>
            </a:r>
            <a:r>
              <a:rPr lang="en-US" dirty="0" smtClean="0">
                <a:solidFill>
                  <a:srgbClr val="002060"/>
                </a:solidFill>
              </a:rPr>
              <a:t> top of the palace and offer Prayers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pg1.png"/>
          <p:cNvPicPr>
            <a:picLocks noChangeAspect="1"/>
          </p:cNvPicPr>
          <p:nvPr/>
        </p:nvPicPr>
        <p:blipFill>
          <a:blip r:embed="rId3" cstate="print"/>
          <a:srcRect/>
          <a:stretch>
            <a:fillRect/>
          </a:stretch>
        </p:blipFill>
        <p:spPr bwMode="auto">
          <a:xfrm>
            <a:off x="500063" y="231775"/>
            <a:ext cx="8643937" cy="6483350"/>
          </a:xfrm>
          <a:prstGeom prst="rect">
            <a:avLst/>
          </a:prstGeom>
          <a:noFill/>
          <a:ln w="9525">
            <a:noFill/>
            <a:miter lim="800000"/>
            <a:headEnd/>
            <a:tailEnd/>
          </a:ln>
        </p:spPr>
      </p:pic>
      <p:sp>
        <p:nvSpPr>
          <p:cNvPr id="2" name="Title 1"/>
          <p:cNvSpPr>
            <a:spLocks noGrp="1"/>
          </p:cNvSpPr>
          <p:nvPr>
            <p:ph type="ctrTitle"/>
          </p:nvPr>
        </p:nvSpPr>
        <p:spPr>
          <a:xfrm>
            <a:off x="609600" y="152400"/>
            <a:ext cx="7772400" cy="1470025"/>
          </a:xfrm>
        </p:spPr>
        <p:txBody>
          <a:bodyPr rtlCol="0">
            <a:normAutofit/>
          </a:bodyPr>
          <a:lstStyle/>
          <a:p>
            <a:pPr fontAlgn="auto">
              <a:spcAft>
                <a:spcPts val="0"/>
              </a:spcAft>
              <a:defRPr/>
            </a:pPr>
            <a:r>
              <a:rPr lang="en-MY" dirty="0" smtClean="0">
                <a:solidFill>
                  <a:srgbClr val="666699"/>
                </a:solidFill>
                <a:latin typeface="Georgia" pitchFamily="18" charset="0"/>
              </a:rPr>
              <a:t>Thank You</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pg2.png"/>
          <p:cNvPicPr>
            <a:picLocks noChangeAspect="1"/>
          </p:cNvPicPr>
          <p:nvPr/>
        </p:nvPicPr>
        <p:blipFill>
          <a:blip r:embed="rId3" cstate="print"/>
          <a:srcRect/>
          <a:stretch>
            <a:fillRect/>
          </a:stretch>
        </p:blipFill>
        <p:spPr bwMode="auto">
          <a:xfrm>
            <a:off x="4464050" y="3276600"/>
            <a:ext cx="4537075" cy="3402013"/>
          </a:xfrm>
          <a:prstGeom prst="rect">
            <a:avLst/>
          </a:prstGeom>
          <a:noFill/>
          <a:ln w="9525">
            <a:noFill/>
            <a:miter lim="800000"/>
            <a:headEnd/>
            <a:tailEnd/>
          </a:ln>
        </p:spPr>
      </p:pic>
      <p:sp>
        <p:nvSpPr>
          <p:cNvPr id="6147" name="Title 1"/>
          <p:cNvSpPr>
            <a:spLocks noGrp="1"/>
          </p:cNvSpPr>
          <p:nvPr>
            <p:ph type="title"/>
          </p:nvPr>
        </p:nvSpPr>
        <p:spPr/>
        <p:txBody>
          <a:bodyPr/>
          <a:lstStyle/>
          <a:p>
            <a:r>
              <a:rPr lang="en-US" smtClean="0"/>
              <a:t>1.10.27</a:t>
            </a:r>
          </a:p>
        </p:txBody>
      </p:sp>
      <p:sp>
        <p:nvSpPr>
          <p:cNvPr id="3" name="Content Placeholder 2"/>
          <p:cNvSpPr>
            <a:spLocks noGrp="1"/>
          </p:cNvSpPr>
          <p:nvPr>
            <p:ph idx="1"/>
          </p:nvPr>
        </p:nvSpPr>
        <p:spPr>
          <a:xfrm>
            <a:off x="381000" y="1219200"/>
            <a:ext cx="8305800" cy="4906963"/>
          </a:xfrm>
        </p:spPr>
        <p:txBody>
          <a:bodyPr rtlCol="0">
            <a:normAutofit/>
          </a:bodyPr>
          <a:lstStyle/>
          <a:p>
            <a:pPr fontAlgn="auto">
              <a:spcAft>
                <a:spcPts val="0"/>
              </a:spcAft>
              <a:buFont typeface="Arial" pitchFamily="34" charset="0"/>
              <a:buNone/>
              <a:defRPr/>
            </a:pPr>
            <a:r>
              <a:rPr lang="vi-VN" sz="2400" dirty="0" smtClean="0">
                <a:solidFill>
                  <a:srgbClr val="002060"/>
                </a:solidFill>
              </a:rPr>
              <a:t>aho bata svar-yaśasas tiraskarī</a:t>
            </a:r>
          </a:p>
          <a:p>
            <a:pPr fontAlgn="auto">
              <a:spcAft>
                <a:spcPts val="0"/>
              </a:spcAft>
              <a:buFont typeface="Arial" pitchFamily="34" charset="0"/>
              <a:buNone/>
              <a:defRPr/>
            </a:pPr>
            <a:r>
              <a:rPr lang="vi-VN" sz="2400" dirty="0" smtClean="0">
                <a:solidFill>
                  <a:srgbClr val="002060"/>
                </a:solidFill>
              </a:rPr>
              <a:t>kuśasthalī puṇya-yaśaskarī bhuvaḥ</a:t>
            </a:r>
          </a:p>
          <a:p>
            <a:pPr fontAlgn="auto">
              <a:spcAft>
                <a:spcPts val="0"/>
              </a:spcAft>
              <a:buFont typeface="Arial" pitchFamily="34" charset="0"/>
              <a:buNone/>
              <a:defRPr/>
            </a:pPr>
            <a:r>
              <a:rPr lang="vi-VN" sz="2400" dirty="0" smtClean="0">
                <a:solidFill>
                  <a:srgbClr val="002060"/>
                </a:solidFill>
              </a:rPr>
              <a:t>paśyanti nityaḿ yad anugraheṣitaḿ</a:t>
            </a:r>
          </a:p>
          <a:p>
            <a:pPr fontAlgn="auto">
              <a:spcAft>
                <a:spcPts val="0"/>
              </a:spcAft>
              <a:buFont typeface="Arial" pitchFamily="34" charset="0"/>
              <a:buNone/>
              <a:defRPr/>
            </a:pPr>
            <a:r>
              <a:rPr lang="vi-VN" sz="2400" dirty="0" smtClean="0">
                <a:solidFill>
                  <a:srgbClr val="002060"/>
                </a:solidFill>
              </a:rPr>
              <a:t>smitāvalokaḿ sva-patiḿ sma yat-prajāḥ</a:t>
            </a:r>
          </a:p>
          <a:p>
            <a:pPr fontAlgn="auto">
              <a:spcAft>
                <a:spcPts val="0"/>
              </a:spcAft>
              <a:buFont typeface="Arial" pitchFamily="34" charset="0"/>
              <a:buNone/>
              <a:defRPr/>
            </a:pPr>
            <a:endParaRPr lang="en-US" sz="2400" dirty="0" smtClean="0">
              <a:solidFill>
                <a:srgbClr val="002060"/>
              </a:solidFill>
            </a:endParaRPr>
          </a:p>
          <a:p>
            <a:pPr marL="0" indent="0" fontAlgn="auto">
              <a:spcAft>
                <a:spcPts val="0"/>
              </a:spcAft>
              <a:buFont typeface="Arial" pitchFamily="34" charset="0"/>
              <a:buNone/>
              <a:defRPr/>
            </a:pPr>
            <a:r>
              <a:rPr lang="en-US" sz="2400" dirty="0" smtClean="0">
                <a:solidFill>
                  <a:srgbClr val="002060"/>
                </a:solidFill>
              </a:rPr>
              <a:t>Undoubtedly it is wonderful that </a:t>
            </a:r>
            <a:r>
              <a:rPr lang="en-US" sz="2400" dirty="0" err="1" smtClean="0">
                <a:solidFill>
                  <a:srgbClr val="002060"/>
                </a:solidFill>
                <a:hlinkClick r:id="rId4"/>
              </a:rPr>
              <a:t>Dvārakā</a:t>
            </a:r>
            <a:r>
              <a:rPr lang="en-US" sz="2400" dirty="0" smtClean="0">
                <a:solidFill>
                  <a:srgbClr val="002060"/>
                </a:solidFill>
              </a:rPr>
              <a:t> 			      has defeated the glories of the heavenly</a:t>
            </a:r>
          </a:p>
          <a:p>
            <a:pPr marL="0" indent="0" fontAlgn="auto">
              <a:spcAft>
                <a:spcPts val="0"/>
              </a:spcAft>
              <a:buFont typeface="Arial" pitchFamily="34" charset="0"/>
              <a:buNone/>
              <a:defRPr/>
            </a:pPr>
            <a:r>
              <a:rPr lang="en-US" sz="2400" dirty="0" smtClean="0">
                <a:solidFill>
                  <a:srgbClr val="002060"/>
                </a:solidFill>
              </a:rPr>
              <a:t>planets and has enhanced the celebrity of the earth. The inhabitants of </a:t>
            </a:r>
            <a:r>
              <a:rPr lang="en-US" sz="2400" dirty="0" err="1" smtClean="0">
                <a:solidFill>
                  <a:srgbClr val="002060"/>
                </a:solidFill>
                <a:hlinkClick r:id="rId4"/>
              </a:rPr>
              <a:t>Dvārakā</a:t>
            </a:r>
            <a:r>
              <a:rPr lang="en-US" sz="2400" dirty="0" smtClean="0">
                <a:solidFill>
                  <a:srgbClr val="002060"/>
                </a:solidFill>
              </a:rPr>
              <a:t> are always seeing the soul of all living beings [</a:t>
            </a:r>
            <a:r>
              <a:rPr lang="en-US" sz="2400" dirty="0" err="1" smtClean="0">
                <a:solidFill>
                  <a:srgbClr val="002060"/>
                </a:solidFill>
                <a:hlinkClick r:id="rId5"/>
              </a:rPr>
              <a:t>Kṛṣṇa</a:t>
            </a:r>
            <a:r>
              <a:rPr lang="en-US" sz="2400" dirty="0" smtClean="0">
                <a:solidFill>
                  <a:srgbClr val="002060"/>
                </a:solidFill>
              </a:rPr>
              <a:t>] in His loving feature. He glances at them and favors them with sweet smiles.</a:t>
            </a:r>
          </a:p>
        </p:txBody>
      </p:sp>
      <p:pic>
        <p:nvPicPr>
          <p:cNvPr id="6149" name="Picture 3"/>
          <p:cNvPicPr>
            <a:picLocks noChangeAspect="1" noChangeArrowheads="1"/>
          </p:cNvPicPr>
          <p:nvPr/>
        </p:nvPicPr>
        <p:blipFill>
          <a:blip r:embed="rId6" cstate="print"/>
          <a:srcRect/>
          <a:stretch>
            <a:fillRect/>
          </a:stretch>
        </p:blipFill>
        <p:spPr bwMode="auto">
          <a:xfrm>
            <a:off x="5943600" y="152400"/>
            <a:ext cx="2695575" cy="4110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pg2.png"/>
          <p:cNvPicPr>
            <a:picLocks noChangeAspect="1"/>
          </p:cNvPicPr>
          <p:nvPr/>
        </p:nvPicPr>
        <p:blipFill>
          <a:blip r:embed="rId3" cstate="print"/>
          <a:srcRect/>
          <a:stretch>
            <a:fillRect/>
          </a:stretch>
        </p:blipFill>
        <p:spPr bwMode="auto">
          <a:xfrm>
            <a:off x="4464050" y="3276600"/>
            <a:ext cx="4537075" cy="3402013"/>
          </a:xfrm>
          <a:prstGeom prst="rect">
            <a:avLst/>
          </a:prstGeom>
          <a:noFill/>
          <a:ln w="9525">
            <a:noFill/>
            <a:miter lim="800000"/>
            <a:headEnd/>
            <a:tailEnd/>
          </a:ln>
        </p:spPr>
      </p:pic>
      <p:sp>
        <p:nvSpPr>
          <p:cNvPr id="7171" name="Title 1"/>
          <p:cNvSpPr>
            <a:spLocks noGrp="1"/>
          </p:cNvSpPr>
          <p:nvPr>
            <p:ph type="title"/>
          </p:nvPr>
        </p:nvSpPr>
        <p:spPr/>
        <p:txBody>
          <a:bodyPr/>
          <a:lstStyle/>
          <a:p>
            <a:r>
              <a:rPr lang="en-US" smtClean="0"/>
              <a:t>Summary of the purport</a:t>
            </a:r>
          </a:p>
        </p:txBody>
      </p:sp>
      <p:sp>
        <p:nvSpPr>
          <p:cNvPr id="7172" name="Content Placeholder 2"/>
          <p:cNvSpPr>
            <a:spLocks noGrp="1"/>
          </p:cNvSpPr>
          <p:nvPr>
            <p:ph idx="1"/>
          </p:nvPr>
        </p:nvSpPr>
        <p:spPr>
          <a:xfrm>
            <a:off x="381000" y="1219200"/>
            <a:ext cx="8305800" cy="2057400"/>
          </a:xfrm>
        </p:spPr>
        <p:txBody>
          <a:bodyPr/>
          <a:lstStyle/>
          <a:p>
            <a:r>
              <a:rPr lang="en-US" sz="2400" smtClean="0">
                <a:solidFill>
                  <a:srgbClr val="002060"/>
                </a:solidFill>
              </a:rPr>
              <a:t>Usually the heavenly planets are celebrated places of enjoyment . People usually desire to go there.</a:t>
            </a:r>
          </a:p>
          <a:p>
            <a:r>
              <a:rPr lang="en-US" sz="2400" smtClean="0">
                <a:solidFill>
                  <a:srgbClr val="002060"/>
                </a:solidFill>
              </a:rPr>
              <a:t>However the earth has defeated their glories and become a celebrity because of the Lord’s pastimes in Vrindavan, Mathura and Dwarka all present on the earth.</a:t>
            </a:r>
          </a:p>
          <a:p>
            <a:endParaRPr lang="en-US" sz="2400" smtClean="0">
              <a:solidFill>
                <a:srgbClr val="002060"/>
              </a:solidFill>
            </a:endParaRPr>
          </a:p>
        </p:txBody>
      </p:sp>
      <p:pic>
        <p:nvPicPr>
          <p:cNvPr id="7173" name="Picture 4"/>
          <p:cNvPicPr>
            <a:picLocks noChangeAspect="1" noChangeArrowheads="1"/>
          </p:cNvPicPr>
          <p:nvPr/>
        </p:nvPicPr>
        <p:blipFill>
          <a:blip r:embed="rId4" cstate="print"/>
          <a:srcRect/>
          <a:stretch>
            <a:fillRect/>
          </a:stretch>
        </p:blipFill>
        <p:spPr bwMode="auto">
          <a:xfrm>
            <a:off x="609600" y="3200400"/>
            <a:ext cx="5970588" cy="347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381000" y="152400"/>
            <a:ext cx="1943100" cy="2085975"/>
          </a:xfrm>
          <a:prstGeom prst="rect">
            <a:avLst/>
          </a:prstGeom>
          <a:noFill/>
          <a:ln w="9525">
            <a:noFill/>
            <a:miter lim="800000"/>
            <a:headEnd/>
            <a:tailEnd/>
          </a:ln>
        </p:spPr>
      </p:pic>
      <p:pic>
        <p:nvPicPr>
          <p:cNvPr id="8195" name="Picture 5"/>
          <p:cNvPicPr>
            <a:picLocks noGrp="1" noChangeAspect="1" noChangeArrowheads="1"/>
          </p:cNvPicPr>
          <p:nvPr>
            <p:ph idx="1"/>
          </p:nvPr>
        </p:nvPicPr>
        <p:blipFill>
          <a:blip r:embed="rId4" cstate="print"/>
          <a:srcRect/>
          <a:stretch>
            <a:fillRect/>
          </a:stretch>
        </p:blipFill>
        <p:spPr>
          <a:xfrm>
            <a:off x="6553200" y="152400"/>
            <a:ext cx="1676400" cy="2171700"/>
          </a:xfrm>
          <a:noFill/>
        </p:spPr>
      </p:pic>
      <p:pic>
        <p:nvPicPr>
          <p:cNvPr id="8196" name="Picture 4"/>
          <p:cNvPicPr>
            <a:picLocks noChangeAspect="1" noChangeArrowheads="1"/>
          </p:cNvPicPr>
          <p:nvPr/>
        </p:nvPicPr>
        <p:blipFill>
          <a:blip r:embed="rId5" cstate="print"/>
          <a:srcRect/>
          <a:stretch>
            <a:fillRect/>
          </a:stretch>
        </p:blipFill>
        <p:spPr bwMode="auto">
          <a:xfrm>
            <a:off x="4419600" y="152400"/>
            <a:ext cx="2152650" cy="2124075"/>
          </a:xfrm>
          <a:prstGeom prst="rect">
            <a:avLst/>
          </a:prstGeom>
          <a:noFill/>
          <a:ln w="9525">
            <a:noFill/>
            <a:miter lim="800000"/>
            <a:headEnd/>
            <a:tailEnd/>
          </a:ln>
        </p:spPr>
      </p:pic>
      <p:pic>
        <p:nvPicPr>
          <p:cNvPr id="3075" name="Picture 3"/>
          <p:cNvPicPr>
            <a:picLocks noChangeAspect="1" noChangeArrowheads="1"/>
          </p:cNvPicPr>
          <p:nvPr/>
        </p:nvPicPr>
        <p:blipFill>
          <a:blip r:embed="rId6" cstate="print"/>
          <a:srcRect/>
          <a:stretch>
            <a:fillRect/>
          </a:stretch>
        </p:blipFill>
        <p:spPr bwMode="auto">
          <a:xfrm>
            <a:off x="2362200" y="152400"/>
            <a:ext cx="1885950" cy="2514600"/>
          </a:xfrm>
          <a:prstGeom prst="rect">
            <a:avLst/>
          </a:prstGeom>
          <a:noFill/>
          <a:ln w="9525">
            <a:noFill/>
            <a:miter lim="800000"/>
            <a:headEnd/>
            <a:tailEnd/>
          </a:ln>
          <a:effectLst>
            <a:softEdge rad="127000"/>
          </a:effectLst>
        </p:spPr>
      </p:pic>
      <p:pic>
        <p:nvPicPr>
          <p:cNvPr id="8198" name="Picture 3" descr="pg2.png"/>
          <p:cNvPicPr>
            <a:picLocks noChangeAspect="1"/>
          </p:cNvPicPr>
          <p:nvPr/>
        </p:nvPicPr>
        <p:blipFill>
          <a:blip r:embed="rId7" cstate="print"/>
          <a:srcRect/>
          <a:stretch>
            <a:fillRect/>
          </a:stretch>
        </p:blipFill>
        <p:spPr bwMode="auto">
          <a:xfrm>
            <a:off x="4464050" y="3276600"/>
            <a:ext cx="4537075" cy="3402013"/>
          </a:xfrm>
          <a:prstGeom prst="rect">
            <a:avLst/>
          </a:prstGeom>
          <a:noFill/>
          <a:ln w="9525">
            <a:noFill/>
            <a:miter lim="800000"/>
            <a:headEnd/>
            <a:tailEnd/>
          </a:ln>
        </p:spPr>
      </p:pic>
      <p:sp>
        <p:nvSpPr>
          <p:cNvPr id="8199" name="TextBox 9"/>
          <p:cNvSpPr txBox="1">
            <a:spLocks noChangeArrowheads="1"/>
          </p:cNvSpPr>
          <p:nvPr/>
        </p:nvSpPr>
        <p:spPr bwMode="auto">
          <a:xfrm>
            <a:off x="381000" y="2667000"/>
            <a:ext cx="8382000" cy="3140075"/>
          </a:xfrm>
          <a:prstGeom prst="rect">
            <a:avLst/>
          </a:prstGeom>
          <a:noFill/>
          <a:ln w="9525">
            <a:noFill/>
            <a:miter lim="800000"/>
            <a:headEnd/>
            <a:tailEnd/>
          </a:ln>
        </p:spPr>
        <p:txBody>
          <a:bodyPr>
            <a:spAutoFit/>
          </a:bodyPr>
          <a:lstStyle/>
          <a:p>
            <a:r>
              <a:rPr lang="en-US">
                <a:latin typeface="Calibri" pitchFamily="34" charset="0"/>
              </a:rPr>
              <a:t>The Lord is the soul of all living beings, and He desires always to have all the living beings, in their </a:t>
            </a:r>
            <a:r>
              <a:rPr lang="en-US">
                <a:latin typeface="Calibri" pitchFamily="34" charset="0"/>
                <a:hlinkClick r:id="rId8"/>
              </a:rPr>
              <a:t>svarūpa</a:t>
            </a:r>
            <a:r>
              <a:rPr lang="en-US">
                <a:latin typeface="Calibri" pitchFamily="34" charset="0"/>
              </a:rPr>
              <a:t>, in their constitutional position, to participate in transcendental life in His association. His attractive features and sweet smiles go deep into the heart of everyone, and once it is so done the living being is admitted into the kingdom of God, from which no one returns. This is confirmed in the Bhagavad-</a:t>
            </a:r>
            <a:r>
              <a:rPr lang="en-US">
                <a:latin typeface="Calibri" pitchFamily="34" charset="0"/>
                <a:hlinkClick r:id="rId9"/>
              </a:rPr>
              <a:t>gītā</a:t>
            </a:r>
            <a:r>
              <a:rPr lang="en-US">
                <a:latin typeface="Calibri" pitchFamily="34" charset="0"/>
              </a:rPr>
              <a:t>.</a:t>
            </a:r>
          </a:p>
          <a:p>
            <a:r>
              <a:rPr lang="en-US">
                <a:latin typeface="Calibri" pitchFamily="34" charset="0"/>
              </a:rPr>
              <a:t>…………..……. Because devotional service in these three places is magnified, those who go there to follow the principles in terms of instructions imparted in the revealed scriptures surely achieve the same result as obtained during the presence of Lord </a:t>
            </a:r>
            <a:r>
              <a:rPr lang="en-US">
                <a:latin typeface="Calibri" pitchFamily="34" charset="0"/>
                <a:hlinkClick r:id="rId10"/>
              </a:rPr>
              <a:t>Śrī</a:t>
            </a:r>
            <a:r>
              <a:rPr lang="en-US">
                <a:latin typeface="Calibri" pitchFamily="34" charset="0"/>
              </a:rPr>
              <a:t> </a:t>
            </a:r>
            <a:r>
              <a:rPr lang="en-US">
                <a:latin typeface="Calibri" pitchFamily="34" charset="0"/>
                <a:hlinkClick r:id="rId11"/>
              </a:rPr>
              <a:t>Kṛṣṇa</a:t>
            </a:r>
            <a:r>
              <a:rPr lang="en-US">
                <a:latin typeface="Calibri" pitchFamily="34" charset="0"/>
              </a:rPr>
              <a:t>. His abode and He Himself are identical, and a pure devotee </a:t>
            </a:r>
            <a:r>
              <a:rPr lang="en-US" b="1">
                <a:latin typeface="Calibri" pitchFamily="34" charset="0"/>
              </a:rPr>
              <a:t>under the guidance of another experienced devotee </a:t>
            </a:r>
            <a:r>
              <a:rPr lang="en-US">
                <a:latin typeface="Calibri" pitchFamily="34" charset="0"/>
              </a:rPr>
              <a:t>can obtain all the results, even at present.</a:t>
            </a:r>
          </a:p>
          <a:p>
            <a:endParaRPr lang="en-US">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g2.png"/>
          <p:cNvPicPr>
            <a:picLocks noChangeAspect="1"/>
          </p:cNvPicPr>
          <p:nvPr/>
        </p:nvPicPr>
        <p:blipFill>
          <a:blip r:embed="rId3" cstate="print"/>
          <a:srcRect/>
          <a:stretch>
            <a:fillRect/>
          </a:stretch>
        </p:blipFill>
        <p:spPr bwMode="auto">
          <a:xfrm>
            <a:off x="4464050" y="3276600"/>
            <a:ext cx="4537075" cy="3402013"/>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fontAlgn="auto">
              <a:spcAft>
                <a:spcPts val="0"/>
              </a:spcAft>
              <a:defRPr/>
            </a:pPr>
            <a:r>
              <a:rPr lang="en-US" dirty="0" smtClean="0"/>
              <a:t>Without the mercy of devotees there is no hope</a:t>
            </a:r>
          </a:p>
        </p:txBody>
      </p:sp>
      <p:sp>
        <p:nvSpPr>
          <p:cNvPr id="3" name="Content Placeholder 2"/>
          <p:cNvSpPr>
            <a:spLocks noGrp="1"/>
          </p:cNvSpPr>
          <p:nvPr>
            <p:ph idx="1"/>
          </p:nvPr>
        </p:nvSpPr>
        <p:spPr>
          <a:xfrm>
            <a:off x="457200" y="1600200"/>
            <a:ext cx="8382000" cy="5029200"/>
          </a:xfrm>
        </p:spPr>
        <p:txBody>
          <a:bodyPr rtlCol="0">
            <a:normAutofit fontScale="55000" lnSpcReduction="20000"/>
          </a:bodyPr>
          <a:lstStyle/>
          <a:p>
            <a:pPr fontAlgn="auto">
              <a:spcAft>
                <a:spcPts val="0"/>
              </a:spcAft>
              <a:buFont typeface="Arial" pitchFamily="34" charset="0"/>
              <a:buChar char="•"/>
              <a:defRPr/>
            </a:pPr>
            <a:r>
              <a:rPr lang="en-US" dirty="0" smtClean="0"/>
              <a:t>Krishna’s glance and smiles can be experienced through mercy of His devotees.</a:t>
            </a:r>
          </a:p>
          <a:p>
            <a:pPr fontAlgn="auto">
              <a:spcAft>
                <a:spcPts val="0"/>
              </a:spcAft>
              <a:buFont typeface="Arial" pitchFamily="34" charset="0"/>
              <a:buChar char="•"/>
              <a:defRPr/>
            </a:pPr>
            <a:r>
              <a:rPr lang="en-US" dirty="0" smtClean="0"/>
              <a:t>Mercy is needed at every step of our devotional life</a:t>
            </a:r>
          </a:p>
          <a:p>
            <a:pPr lvl="1" fontAlgn="auto">
              <a:spcAft>
                <a:spcPts val="0"/>
              </a:spcAft>
              <a:buFont typeface="Arial" pitchFamily="34" charset="0"/>
              <a:buChar char="–"/>
              <a:defRPr/>
            </a:pPr>
            <a:r>
              <a:rPr lang="en-US" dirty="0" smtClean="0"/>
              <a:t>not just for initial connection in KC</a:t>
            </a:r>
          </a:p>
          <a:p>
            <a:pPr fontAlgn="auto">
              <a:spcAft>
                <a:spcPts val="0"/>
              </a:spcAft>
              <a:buFont typeface="Arial" pitchFamily="34" charset="0"/>
              <a:buChar char="•"/>
              <a:defRPr/>
            </a:pPr>
            <a:r>
              <a:rPr lang="en-US" dirty="0" smtClean="0"/>
              <a:t>Receiving  mercy also means receiving guidance </a:t>
            </a:r>
          </a:p>
          <a:p>
            <a:pPr fontAlgn="auto">
              <a:spcAft>
                <a:spcPts val="0"/>
              </a:spcAft>
              <a:buFont typeface="Arial" pitchFamily="34" charset="0"/>
              <a:buChar char="•"/>
              <a:defRPr/>
            </a:pPr>
            <a:r>
              <a:rPr lang="en-US" b="1" dirty="0" smtClean="0"/>
              <a:t>Increase our meditation</a:t>
            </a:r>
            <a:r>
              <a:rPr lang="en-US" dirty="0" smtClean="0"/>
              <a:t> on how through the mercy of devotees little things have happened in our life</a:t>
            </a:r>
          </a:p>
          <a:p>
            <a:pPr lvl="1" fontAlgn="auto">
              <a:spcAft>
                <a:spcPts val="0"/>
              </a:spcAft>
              <a:buFont typeface="Arial" pitchFamily="34" charset="0"/>
              <a:buChar char="–"/>
              <a:defRPr/>
            </a:pPr>
            <a:r>
              <a:rPr lang="en-US" dirty="0" smtClean="0"/>
              <a:t>Chance to do a particular service</a:t>
            </a:r>
          </a:p>
          <a:p>
            <a:pPr lvl="1" fontAlgn="auto">
              <a:spcAft>
                <a:spcPts val="0"/>
              </a:spcAft>
              <a:buFont typeface="Arial" pitchFamily="34" charset="0"/>
              <a:buChar char="–"/>
              <a:defRPr/>
            </a:pPr>
            <a:r>
              <a:rPr lang="en-US" dirty="0" smtClean="0"/>
              <a:t>Guidance to do a particular service which is </a:t>
            </a:r>
            <a:r>
              <a:rPr lang="en-US" dirty="0" err="1" smtClean="0"/>
              <a:t>beyon</a:t>
            </a:r>
            <a:r>
              <a:rPr lang="en-US" dirty="0" smtClean="0"/>
              <a:t> our capacity</a:t>
            </a:r>
          </a:p>
          <a:p>
            <a:pPr lvl="1" fontAlgn="auto">
              <a:spcAft>
                <a:spcPts val="0"/>
              </a:spcAft>
              <a:buFont typeface="Arial" pitchFamily="34" charset="0"/>
              <a:buChar char="–"/>
              <a:defRPr/>
            </a:pPr>
            <a:r>
              <a:rPr lang="en-US" dirty="0" smtClean="0"/>
              <a:t>Their walking inspiration</a:t>
            </a:r>
          </a:p>
          <a:p>
            <a:pPr fontAlgn="auto">
              <a:spcAft>
                <a:spcPts val="0"/>
              </a:spcAft>
              <a:buFont typeface="Arial" pitchFamily="34" charset="0"/>
              <a:buChar char="•"/>
              <a:defRPr/>
            </a:pPr>
            <a:r>
              <a:rPr lang="en-US" dirty="0" smtClean="0"/>
              <a:t>Increase respect and gratitude </a:t>
            </a:r>
            <a:r>
              <a:rPr lang="en-US" dirty="0" smtClean="0">
                <a:sym typeface="Wingdings" pitchFamily="2" charset="2"/>
              </a:rPr>
              <a:t> increased receptivity to receive from them</a:t>
            </a:r>
          </a:p>
          <a:p>
            <a:pPr fontAlgn="auto">
              <a:spcAft>
                <a:spcPts val="0"/>
              </a:spcAft>
              <a:buFont typeface="Arial" pitchFamily="34" charset="0"/>
              <a:buChar char="•"/>
              <a:defRPr/>
            </a:pPr>
            <a:r>
              <a:rPr lang="en-US" dirty="0" smtClean="0">
                <a:sym typeface="Wingdings" pitchFamily="2" charset="2"/>
              </a:rPr>
              <a:t>Deep relationships of sharing with devotees protect us from personal deviations in KC.</a:t>
            </a:r>
          </a:p>
          <a:p>
            <a:pPr fontAlgn="auto">
              <a:spcAft>
                <a:spcPts val="0"/>
              </a:spcAft>
              <a:buFont typeface="Arial" pitchFamily="34" charset="0"/>
              <a:buChar char="•"/>
              <a:defRPr/>
            </a:pPr>
            <a:r>
              <a:rPr lang="en-US" dirty="0" smtClean="0">
                <a:sym typeface="Wingdings" pitchFamily="2" charset="2"/>
              </a:rPr>
              <a:t>If we are unwilling to share our lives deeply with devotees we must search within as to what is blocking us?</a:t>
            </a:r>
          </a:p>
          <a:p>
            <a:pPr fontAlgn="auto">
              <a:spcAft>
                <a:spcPts val="0"/>
              </a:spcAft>
              <a:buFont typeface="Arial" pitchFamily="34" charset="0"/>
              <a:buChar char="•"/>
              <a:defRPr/>
            </a:pPr>
            <a:r>
              <a:rPr lang="en-US" dirty="0" smtClean="0">
                <a:sym typeface="Wingdings" pitchFamily="2" charset="2"/>
              </a:rPr>
              <a:t>Nava </a:t>
            </a:r>
            <a:r>
              <a:rPr lang="en-US" dirty="0" err="1" smtClean="0">
                <a:sym typeface="Wingdings" pitchFamily="2" charset="2"/>
              </a:rPr>
              <a:t>Yogendras</a:t>
            </a:r>
            <a:r>
              <a:rPr lang="en-US" dirty="0" smtClean="0">
                <a:sym typeface="Wingdings" pitchFamily="2" charset="2"/>
              </a:rPr>
              <a:t> to </a:t>
            </a:r>
            <a:r>
              <a:rPr lang="en-US" dirty="0" err="1" smtClean="0">
                <a:sym typeface="Wingdings" pitchFamily="2" charset="2"/>
              </a:rPr>
              <a:t>Maharaj</a:t>
            </a:r>
            <a:r>
              <a:rPr lang="en-US" dirty="0" smtClean="0">
                <a:sym typeface="Wingdings" pitchFamily="2" charset="2"/>
              </a:rPr>
              <a:t> </a:t>
            </a:r>
            <a:r>
              <a:rPr lang="en-US" dirty="0" err="1" smtClean="0">
                <a:sym typeface="Wingdings" pitchFamily="2" charset="2"/>
              </a:rPr>
              <a:t>Nimi</a:t>
            </a:r>
            <a:r>
              <a:rPr lang="en-US" dirty="0" smtClean="0">
                <a:sym typeface="Wingdings" pitchFamily="2" charset="2"/>
              </a:rPr>
              <a:t> : </a:t>
            </a:r>
          </a:p>
          <a:p>
            <a:pPr lvl="1" fontAlgn="auto">
              <a:spcAft>
                <a:spcPts val="0"/>
              </a:spcAft>
              <a:buFont typeface="Arial" pitchFamily="34" charset="0"/>
              <a:buChar char="–"/>
              <a:defRPr/>
            </a:pPr>
            <a:r>
              <a:rPr lang="en-US" b="1" dirty="0" smtClean="0">
                <a:hlinkClick r:id="rId4"/>
              </a:rPr>
              <a:t>SB 11.3.30</a:t>
            </a:r>
            <a:r>
              <a:rPr lang="en-US" dirty="0" smtClean="0"/>
              <a:t>: One should learn how to associate with the devotees of the Lord by gathering with them to chant the glories of the Lord. This process is most purifying. As devotees thus develop their loving friendship, they feel mutual happiness and satisfaction. And by thus encouraging one another they are able to give up material sense gratification, which is the cause of all suffering.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pg2.png"/>
          <p:cNvPicPr>
            <a:picLocks noChangeAspect="1"/>
          </p:cNvPicPr>
          <p:nvPr/>
        </p:nvPicPr>
        <p:blipFill>
          <a:blip r:embed="rId3" cstate="print"/>
          <a:srcRect/>
          <a:stretch>
            <a:fillRect/>
          </a:stretch>
        </p:blipFill>
        <p:spPr bwMode="auto">
          <a:xfrm>
            <a:off x="4464050" y="3276600"/>
            <a:ext cx="4537075" cy="3402013"/>
          </a:xfrm>
          <a:prstGeom prst="rect">
            <a:avLst/>
          </a:prstGeom>
          <a:noFill/>
          <a:ln w="9525">
            <a:noFill/>
            <a:miter lim="800000"/>
            <a:headEnd/>
            <a:tailEnd/>
          </a:ln>
        </p:spPr>
      </p:pic>
      <p:sp>
        <p:nvSpPr>
          <p:cNvPr id="10243" name="Title 1"/>
          <p:cNvSpPr>
            <a:spLocks noGrp="1"/>
          </p:cNvSpPr>
          <p:nvPr>
            <p:ph type="title"/>
          </p:nvPr>
        </p:nvSpPr>
        <p:spPr/>
        <p:txBody>
          <a:bodyPr/>
          <a:lstStyle/>
          <a:p>
            <a:pPr algn="l"/>
            <a:r>
              <a:rPr lang="en-US" smtClean="0"/>
              <a:t>1.10.28</a:t>
            </a:r>
          </a:p>
        </p:txBody>
      </p:sp>
      <p:sp>
        <p:nvSpPr>
          <p:cNvPr id="3" name="Content Placeholder 2"/>
          <p:cNvSpPr>
            <a:spLocks noGrp="1"/>
          </p:cNvSpPr>
          <p:nvPr>
            <p:ph idx="1"/>
          </p:nvPr>
        </p:nvSpPr>
        <p:spPr>
          <a:xfrm>
            <a:off x="228600" y="1447800"/>
            <a:ext cx="8305800" cy="4906963"/>
          </a:xfrm>
        </p:spPr>
        <p:txBody>
          <a:bodyPr rtlCol="0">
            <a:normAutofit/>
          </a:bodyPr>
          <a:lstStyle/>
          <a:p>
            <a:pPr fontAlgn="auto">
              <a:spcAft>
                <a:spcPts val="0"/>
              </a:spcAft>
              <a:buFont typeface="Arial" pitchFamily="34" charset="0"/>
              <a:buNone/>
              <a:defRPr/>
            </a:pPr>
            <a:r>
              <a:rPr lang="vi-VN" sz="2000" dirty="0" smtClean="0">
                <a:solidFill>
                  <a:srgbClr val="002060"/>
                </a:solidFill>
              </a:rPr>
              <a:t>nūnaḿ vrata-snāna-hutādineśvaraḥ</a:t>
            </a:r>
            <a:r>
              <a:rPr lang="en-US" sz="2000" dirty="0" smtClean="0">
                <a:solidFill>
                  <a:srgbClr val="002060"/>
                </a:solidFill>
              </a:rPr>
              <a:t> </a:t>
            </a:r>
            <a:endParaRPr lang="vi-VN" sz="2000" dirty="0" smtClean="0">
              <a:solidFill>
                <a:srgbClr val="002060"/>
              </a:solidFill>
            </a:endParaRPr>
          </a:p>
          <a:p>
            <a:pPr fontAlgn="auto">
              <a:spcAft>
                <a:spcPts val="0"/>
              </a:spcAft>
              <a:buFont typeface="Arial" pitchFamily="34" charset="0"/>
              <a:buNone/>
              <a:defRPr/>
            </a:pPr>
            <a:r>
              <a:rPr lang="vi-VN" sz="2000" dirty="0" smtClean="0">
                <a:solidFill>
                  <a:srgbClr val="002060"/>
                </a:solidFill>
              </a:rPr>
              <a:t>samarcito hy asya gṛhīta-pāṇibhiḥ</a:t>
            </a:r>
          </a:p>
          <a:p>
            <a:pPr fontAlgn="auto">
              <a:spcAft>
                <a:spcPts val="0"/>
              </a:spcAft>
              <a:buFont typeface="Arial" pitchFamily="34" charset="0"/>
              <a:buNone/>
              <a:defRPr/>
            </a:pPr>
            <a:r>
              <a:rPr lang="vi-VN" sz="2000" dirty="0" smtClean="0">
                <a:solidFill>
                  <a:srgbClr val="002060"/>
                </a:solidFill>
              </a:rPr>
              <a:t>pibanti yāḥ sakhy adharāmṛtaḿ muhur</a:t>
            </a:r>
          </a:p>
          <a:p>
            <a:pPr fontAlgn="auto">
              <a:spcAft>
                <a:spcPts val="0"/>
              </a:spcAft>
              <a:buFont typeface="Arial" pitchFamily="34" charset="0"/>
              <a:buNone/>
              <a:defRPr/>
            </a:pPr>
            <a:r>
              <a:rPr lang="vi-VN" sz="2000" dirty="0" smtClean="0">
                <a:solidFill>
                  <a:srgbClr val="002060"/>
                </a:solidFill>
              </a:rPr>
              <a:t>vraja-striyaḥ sammumuhur yad-āśayāḥ</a:t>
            </a:r>
            <a:endParaRPr lang="en-US" sz="2000" dirty="0" smtClean="0">
              <a:solidFill>
                <a:srgbClr val="002060"/>
              </a:solidFill>
            </a:endParaRPr>
          </a:p>
          <a:p>
            <a:pPr fontAlgn="auto">
              <a:spcAft>
                <a:spcPts val="0"/>
              </a:spcAft>
              <a:buFont typeface="Arial" pitchFamily="34" charset="0"/>
              <a:buNone/>
              <a:defRPr/>
            </a:pPr>
            <a:endParaRPr lang="en-US" sz="2000" dirty="0" smtClean="0">
              <a:solidFill>
                <a:srgbClr val="002060"/>
              </a:solidFill>
            </a:endParaRPr>
          </a:p>
          <a:p>
            <a:pPr marL="0" indent="0" fontAlgn="auto">
              <a:spcAft>
                <a:spcPts val="0"/>
              </a:spcAft>
              <a:buFont typeface="Arial" pitchFamily="34" charset="0"/>
              <a:buNone/>
              <a:defRPr/>
            </a:pPr>
            <a:r>
              <a:rPr lang="en-US" sz="2000" dirty="0" smtClean="0">
                <a:solidFill>
                  <a:srgbClr val="002060"/>
                </a:solidFill>
              </a:rPr>
              <a:t>O friends, just think of His wives, whose</a:t>
            </a:r>
          </a:p>
          <a:p>
            <a:pPr marL="0" indent="0" fontAlgn="auto">
              <a:spcAft>
                <a:spcPts val="0"/>
              </a:spcAft>
              <a:buFont typeface="Arial" pitchFamily="34" charset="0"/>
              <a:buNone/>
              <a:defRPr/>
            </a:pPr>
            <a:r>
              <a:rPr lang="en-US" sz="2000" dirty="0" smtClean="0">
                <a:solidFill>
                  <a:srgbClr val="002060"/>
                </a:solidFill>
              </a:rPr>
              <a:t> hands He has accepted. How they must </a:t>
            </a:r>
          </a:p>
          <a:p>
            <a:pPr marL="0" indent="0" fontAlgn="auto">
              <a:spcAft>
                <a:spcPts val="0"/>
              </a:spcAft>
              <a:buFont typeface="Arial" pitchFamily="34" charset="0"/>
              <a:buNone/>
              <a:defRPr/>
            </a:pPr>
            <a:r>
              <a:rPr lang="en-US" sz="2000" dirty="0" smtClean="0">
                <a:solidFill>
                  <a:srgbClr val="002060"/>
                </a:solidFill>
              </a:rPr>
              <a:t>have undergone vows, baths, fire sacrifices and perfect worship of the Lord of the universe to constantly relish now the nectar from His lips [by kissing]. The damsels of </a:t>
            </a:r>
            <a:r>
              <a:rPr lang="en-US" sz="2000" dirty="0" err="1" smtClean="0">
                <a:solidFill>
                  <a:srgbClr val="002060"/>
                </a:solidFill>
              </a:rPr>
              <a:t>Vrajabhūmi</a:t>
            </a:r>
            <a:r>
              <a:rPr lang="en-US" sz="2000" dirty="0" smtClean="0">
                <a:solidFill>
                  <a:srgbClr val="002060"/>
                </a:solidFill>
              </a:rPr>
              <a:t> would often faint just by expecting such favors.</a:t>
            </a:r>
          </a:p>
          <a:p>
            <a:pPr marL="0" indent="0" fontAlgn="auto">
              <a:spcAft>
                <a:spcPts val="0"/>
              </a:spcAft>
              <a:buFont typeface="Arial" pitchFamily="34" charset="0"/>
              <a:buNone/>
              <a:defRPr/>
            </a:pPr>
            <a:endParaRPr lang="en-US" sz="2000" dirty="0" smtClean="0">
              <a:solidFill>
                <a:srgbClr val="002060"/>
              </a:solidFill>
            </a:endParaRPr>
          </a:p>
          <a:p>
            <a:pPr marL="0" indent="0" fontAlgn="auto">
              <a:spcAft>
                <a:spcPts val="0"/>
              </a:spcAft>
              <a:buFont typeface="Arial" pitchFamily="34" charset="0"/>
              <a:buNone/>
              <a:defRPr/>
            </a:pPr>
            <a:endParaRPr lang="en-US" sz="2000" dirty="0" smtClean="0">
              <a:solidFill>
                <a:srgbClr val="002060"/>
              </a:solidFill>
            </a:endParaRPr>
          </a:p>
          <a:p>
            <a:pPr marL="0" indent="0" fontAlgn="auto">
              <a:spcAft>
                <a:spcPts val="0"/>
              </a:spcAft>
              <a:buFont typeface="Arial" pitchFamily="34" charset="0"/>
              <a:buNone/>
              <a:defRPr/>
            </a:pPr>
            <a:endParaRPr lang="en-US" sz="2000" dirty="0" smtClean="0">
              <a:solidFill>
                <a:srgbClr val="002060"/>
              </a:solidFill>
            </a:endParaRPr>
          </a:p>
        </p:txBody>
      </p:sp>
      <p:pic>
        <p:nvPicPr>
          <p:cNvPr id="10245" name="Picture 2"/>
          <p:cNvPicPr>
            <a:picLocks noChangeAspect="1" noChangeArrowheads="1"/>
          </p:cNvPicPr>
          <p:nvPr/>
        </p:nvPicPr>
        <p:blipFill>
          <a:blip r:embed="rId4" cstate="print"/>
          <a:srcRect/>
          <a:stretch>
            <a:fillRect/>
          </a:stretch>
        </p:blipFill>
        <p:spPr bwMode="auto">
          <a:xfrm>
            <a:off x="4800600" y="609600"/>
            <a:ext cx="4073525" cy="315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pg2.png"/>
          <p:cNvPicPr>
            <a:picLocks noChangeAspect="1"/>
          </p:cNvPicPr>
          <p:nvPr/>
        </p:nvPicPr>
        <p:blipFill>
          <a:blip r:embed="rId3" cstate="print"/>
          <a:srcRect/>
          <a:stretch>
            <a:fillRect/>
          </a:stretch>
        </p:blipFill>
        <p:spPr bwMode="auto">
          <a:xfrm>
            <a:off x="4464050" y="3276600"/>
            <a:ext cx="4537075" cy="3402013"/>
          </a:xfrm>
          <a:prstGeom prst="rect">
            <a:avLst/>
          </a:prstGeom>
          <a:noFill/>
          <a:ln w="9525">
            <a:noFill/>
            <a:miter lim="800000"/>
            <a:headEnd/>
            <a:tailEnd/>
          </a:ln>
        </p:spPr>
      </p:pic>
      <p:sp>
        <p:nvSpPr>
          <p:cNvPr id="11267" name="Title 1"/>
          <p:cNvSpPr>
            <a:spLocks noGrp="1"/>
          </p:cNvSpPr>
          <p:nvPr>
            <p:ph type="title"/>
          </p:nvPr>
        </p:nvSpPr>
        <p:spPr/>
        <p:txBody>
          <a:bodyPr/>
          <a:lstStyle/>
          <a:p>
            <a:pPr algn="l"/>
            <a:r>
              <a:rPr lang="en-US" smtClean="0"/>
              <a:t>1.10.29</a:t>
            </a:r>
          </a:p>
        </p:txBody>
      </p:sp>
      <p:sp>
        <p:nvSpPr>
          <p:cNvPr id="3" name="Content Placeholder 2"/>
          <p:cNvSpPr>
            <a:spLocks noGrp="1"/>
          </p:cNvSpPr>
          <p:nvPr>
            <p:ph idx="1"/>
          </p:nvPr>
        </p:nvSpPr>
        <p:spPr>
          <a:xfrm>
            <a:off x="0" y="762000"/>
            <a:ext cx="8305800" cy="4906963"/>
          </a:xfrm>
        </p:spPr>
        <p:txBody>
          <a:bodyPr rtlCol="0">
            <a:normAutofit/>
          </a:bodyPr>
          <a:lstStyle/>
          <a:p>
            <a:pPr marL="0" indent="0" fontAlgn="auto">
              <a:spcAft>
                <a:spcPts val="0"/>
              </a:spcAft>
              <a:buFont typeface="Arial" pitchFamily="34" charset="0"/>
              <a:buNone/>
              <a:defRPr/>
            </a:pPr>
            <a:endParaRPr lang="en-US" sz="2000" dirty="0" smtClean="0">
              <a:solidFill>
                <a:srgbClr val="002060"/>
              </a:solidFill>
            </a:endParaRPr>
          </a:p>
          <a:p>
            <a:pPr fontAlgn="auto">
              <a:spcAft>
                <a:spcPts val="0"/>
              </a:spcAft>
              <a:buFont typeface="Arial" pitchFamily="34" charset="0"/>
              <a:buNone/>
              <a:defRPr/>
            </a:pPr>
            <a:r>
              <a:rPr lang="vi-VN" sz="1800" dirty="0" smtClean="0">
                <a:solidFill>
                  <a:srgbClr val="002060"/>
                </a:solidFill>
              </a:rPr>
              <a:t>yā vīrya-śulkena hṛtāḥ svayaḿvare</a:t>
            </a:r>
            <a:r>
              <a:rPr lang="en-US" sz="1800" dirty="0" smtClean="0">
                <a:solidFill>
                  <a:srgbClr val="002060"/>
                </a:solidFill>
              </a:rPr>
              <a:t> </a:t>
            </a:r>
            <a:endParaRPr lang="vi-VN" sz="1800" dirty="0" smtClean="0">
              <a:solidFill>
                <a:srgbClr val="002060"/>
              </a:solidFill>
            </a:endParaRPr>
          </a:p>
          <a:p>
            <a:pPr fontAlgn="auto">
              <a:spcAft>
                <a:spcPts val="0"/>
              </a:spcAft>
              <a:buFont typeface="Arial" pitchFamily="34" charset="0"/>
              <a:buNone/>
              <a:defRPr/>
            </a:pPr>
            <a:r>
              <a:rPr lang="vi-VN" sz="1800" dirty="0" smtClean="0">
                <a:solidFill>
                  <a:srgbClr val="002060"/>
                </a:solidFill>
              </a:rPr>
              <a:t>pramathya caidya-pramukhān hi śuṣmiṇaḥ</a:t>
            </a:r>
            <a:r>
              <a:rPr lang="en-US" sz="1800" dirty="0" smtClean="0">
                <a:solidFill>
                  <a:srgbClr val="002060"/>
                </a:solidFill>
              </a:rPr>
              <a:t> </a:t>
            </a:r>
            <a:endParaRPr lang="vi-VN" sz="1800" dirty="0" smtClean="0">
              <a:solidFill>
                <a:srgbClr val="002060"/>
              </a:solidFill>
            </a:endParaRPr>
          </a:p>
          <a:p>
            <a:pPr fontAlgn="auto">
              <a:spcAft>
                <a:spcPts val="0"/>
              </a:spcAft>
              <a:buFont typeface="Arial" pitchFamily="34" charset="0"/>
              <a:buNone/>
              <a:defRPr/>
            </a:pPr>
            <a:r>
              <a:rPr lang="vi-VN" sz="1800" dirty="0" smtClean="0">
                <a:solidFill>
                  <a:srgbClr val="002060"/>
                </a:solidFill>
              </a:rPr>
              <a:t>pradyumna-sāmbāmba-sutādayo 'parā</a:t>
            </a:r>
          </a:p>
          <a:p>
            <a:pPr fontAlgn="auto">
              <a:spcAft>
                <a:spcPts val="0"/>
              </a:spcAft>
              <a:buFont typeface="Arial" pitchFamily="34" charset="0"/>
              <a:buNone/>
              <a:defRPr/>
            </a:pPr>
            <a:r>
              <a:rPr lang="vi-VN" sz="1800" dirty="0" smtClean="0">
                <a:solidFill>
                  <a:srgbClr val="002060"/>
                </a:solidFill>
              </a:rPr>
              <a:t>yāś cāhṛtā bhauma-vadhe sahasraśaḥ</a:t>
            </a:r>
            <a:endParaRPr lang="en-US" sz="1800" dirty="0" smtClean="0">
              <a:solidFill>
                <a:srgbClr val="002060"/>
              </a:solidFill>
            </a:endParaRPr>
          </a:p>
          <a:p>
            <a:pPr fontAlgn="auto">
              <a:spcAft>
                <a:spcPts val="0"/>
              </a:spcAft>
              <a:buFont typeface="Arial" pitchFamily="34" charset="0"/>
              <a:buNone/>
              <a:defRPr/>
            </a:pPr>
            <a:endParaRPr lang="en-US" sz="2000" dirty="0" smtClean="0">
              <a:solidFill>
                <a:srgbClr val="002060"/>
              </a:solidFill>
            </a:endParaRPr>
          </a:p>
          <a:p>
            <a:pPr fontAlgn="auto">
              <a:spcAft>
                <a:spcPts val="0"/>
              </a:spcAft>
              <a:buFont typeface="Arial" pitchFamily="34" charset="0"/>
              <a:buNone/>
              <a:defRPr/>
            </a:pPr>
            <a:r>
              <a:rPr lang="en-US" sz="1600" dirty="0" smtClean="0">
                <a:solidFill>
                  <a:srgbClr val="002060"/>
                </a:solidFill>
              </a:rPr>
              <a:t>The children of these ladies are </a:t>
            </a:r>
            <a:r>
              <a:rPr lang="en-US" sz="1600" dirty="0" err="1" smtClean="0">
                <a:solidFill>
                  <a:srgbClr val="002060"/>
                </a:solidFill>
              </a:rPr>
              <a:t>Pradyumna</a:t>
            </a:r>
            <a:r>
              <a:rPr lang="en-US" sz="1600" dirty="0" smtClean="0">
                <a:solidFill>
                  <a:srgbClr val="002060"/>
                </a:solidFill>
              </a:rPr>
              <a:t>,  </a:t>
            </a:r>
            <a:r>
              <a:rPr lang="en-US" sz="1600" dirty="0" err="1" smtClean="0">
                <a:solidFill>
                  <a:srgbClr val="002060"/>
                </a:solidFill>
              </a:rPr>
              <a:t>Sāmba</a:t>
            </a:r>
            <a:r>
              <a:rPr lang="en-US" sz="1600" dirty="0" smtClean="0">
                <a:solidFill>
                  <a:srgbClr val="002060"/>
                </a:solidFill>
              </a:rPr>
              <a:t>,</a:t>
            </a:r>
          </a:p>
          <a:p>
            <a:pPr marL="0" indent="0" fontAlgn="auto">
              <a:spcAft>
                <a:spcPts val="0"/>
              </a:spcAft>
              <a:buFont typeface="Arial" pitchFamily="34" charset="0"/>
              <a:buNone/>
              <a:defRPr/>
            </a:pPr>
            <a:r>
              <a:rPr lang="en-US" sz="1600" dirty="0" smtClean="0">
                <a:solidFill>
                  <a:srgbClr val="002060"/>
                </a:solidFill>
              </a:rPr>
              <a:t> </a:t>
            </a:r>
            <a:r>
              <a:rPr lang="en-US" sz="1600" dirty="0" err="1" smtClean="0">
                <a:solidFill>
                  <a:srgbClr val="002060"/>
                </a:solidFill>
              </a:rPr>
              <a:t>Amba</a:t>
            </a:r>
            <a:r>
              <a:rPr lang="en-US" sz="1600" dirty="0" smtClean="0">
                <a:solidFill>
                  <a:srgbClr val="002060"/>
                </a:solidFill>
              </a:rPr>
              <a:t>, etc: Ladies like </a:t>
            </a:r>
            <a:r>
              <a:rPr lang="en-US" sz="1600" dirty="0" err="1" smtClean="0">
                <a:solidFill>
                  <a:srgbClr val="002060"/>
                </a:solidFill>
              </a:rPr>
              <a:t>Rukmiṇī</a:t>
            </a:r>
            <a:r>
              <a:rPr lang="en-US" sz="1600" dirty="0" smtClean="0">
                <a:solidFill>
                  <a:srgbClr val="002060"/>
                </a:solidFill>
              </a:rPr>
              <a:t>, </a:t>
            </a:r>
            <a:r>
              <a:rPr lang="en-US" sz="1600" dirty="0" err="1" smtClean="0">
                <a:solidFill>
                  <a:srgbClr val="002060"/>
                </a:solidFill>
              </a:rPr>
              <a:t>Satyabhāmā</a:t>
            </a:r>
            <a:r>
              <a:rPr lang="en-US" sz="1600" dirty="0" smtClean="0">
                <a:solidFill>
                  <a:srgbClr val="002060"/>
                </a:solidFill>
              </a:rPr>
              <a:t> and </a:t>
            </a:r>
            <a:r>
              <a:rPr lang="en-US" sz="1600" dirty="0" err="1" smtClean="0">
                <a:solidFill>
                  <a:srgbClr val="002060"/>
                </a:solidFill>
              </a:rPr>
              <a:t>Jāmbavatī</a:t>
            </a:r>
            <a:r>
              <a:rPr lang="en-US" sz="1600" dirty="0" smtClean="0">
                <a:solidFill>
                  <a:srgbClr val="002060"/>
                </a:solidFill>
              </a:rPr>
              <a:t> </a:t>
            </a:r>
          </a:p>
          <a:p>
            <a:pPr marL="0" indent="0" fontAlgn="auto">
              <a:spcAft>
                <a:spcPts val="0"/>
              </a:spcAft>
              <a:buFont typeface="Arial" pitchFamily="34" charset="0"/>
              <a:buNone/>
              <a:defRPr/>
            </a:pPr>
            <a:r>
              <a:rPr lang="en-US" sz="1600" dirty="0" smtClean="0">
                <a:solidFill>
                  <a:srgbClr val="002060"/>
                </a:solidFill>
              </a:rPr>
              <a:t>were forcibly taken away by Him from their </a:t>
            </a:r>
            <a:r>
              <a:rPr lang="en-US" sz="1600" dirty="0" err="1" smtClean="0">
                <a:solidFill>
                  <a:srgbClr val="002060"/>
                </a:solidFill>
              </a:rPr>
              <a:t>svayaḿvara</a:t>
            </a:r>
            <a:r>
              <a:rPr lang="en-US" sz="1600" dirty="0" smtClean="0">
                <a:solidFill>
                  <a:srgbClr val="002060"/>
                </a:solidFill>
              </a:rPr>
              <a:t> ceremonies after He defeated many powerful kings, headed by </a:t>
            </a:r>
            <a:r>
              <a:rPr lang="en-US" sz="1600" dirty="0" err="1" smtClean="0">
                <a:solidFill>
                  <a:srgbClr val="002060"/>
                </a:solidFill>
              </a:rPr>
              <a:t>Śiśupāla</a:t>
            </a:r>
            <a:r>
              <a:rPr lang="en-US" sz="1600" dirty="0" smtClean="0">
                <a:solidFill>
                  <a:srgbClr val="002060"/>
                </a:solidFill>
              </a:rPr>
              <a:t>. And other ladies were also forcibly taken away by Him after He killed </a:t>
            </a:r>
            <a:r>
              <a:rPr lang="en-US" sz="1600" dirty="0" err="1" smtClean="0">
                <a:solidFill>
                  <a:srgbClr val="002060"/>
                </a:solidFill>
              </a:rPr>
              <a:t>Bhaumāsura</a:t>
            </a:r>
            <a:r>
              <a:rPr lang="en-US" sz="1600" dirty="0" smtClean="0">
                <a:solidFill>
                  <a:srgbClr val="002060"/>
                </a:solidFill>
              </a:rPr>
              <a:t> and thousands of his assistants. All of these ladies are glorious.</a:t>
            </a:r>
          </a:p>
          <a:p>
            <a:pPr fontAlgn="auto">
              <a:spcAft>
                <a:spcPts val="0"/>
              </a:spcAft>
              <a:buFont typeface="Arial" pitchFamily="34" charset="0"/>
              <a:buNone/>
              <a:defRPr/>
            </a:pPr>
            <a:endParaRPr lang="en-US" sz="2000" dirty="0" smtClean="0">
              <a:solidFill>
                <a:srgbClr val="002060"/>
              </a:solidFill>
            </a:endParaRPr>
          </a:p>
          <a:p>
            <a:pPr marL="0" indent="0" fontAlgn="auto">
              <a:spcAft>
                <a:spcPts val="0"/>
              </a:spcAft>
              <a:buFont typeface="Arial" pitchFamily="34" charset="0"/>
              <a:buNone/>
              <a:defRPr/>
            </a:pPr>
            <a:endParaRPr lang="en-US" sz="2000" dirty="0" smtClean="0">
              <a:solidFill>
                <a:srgbClr val="002060"/>
              </a:solidFill>
            </a:endParaRPr>
          </a:p>
          <a:p>
            <a:pPr marL="0" indent="0" fontAlgn="auto">
              <a:spcAft>
                <a:spcPts val="0"/>
              </a:spcAft>
              <a:buFont typeface="Arial" pitchFamily="34" charset="0"/>
              <a:buNone/>
              <a:defRPr/>
            </a:pPr>
            <a:endParaRPr lang="en-US" sz="2000" dirty="0" smtClean="0">
              <a:solidFill>
                <a:srgbClr val="002060"/>
              </a:solidFill>
            </a:endParaRPr>
          </a:p>
          <a:p>
            <a:pPr marL="0" indent="0" fontAlgn="auto">
              <a:spcAft>
                <a:spcPts val="0"/>
              </a:spcAft>
              <a:buFont typeface="Arial" pitchFamily="34" charset="0"/>
              <a:buNone/>
              <a:defRPr/>
            </a:pPr>
            <a:endParaRPr lang="en-US" sz="2000" dirty="0" smtClean="0">
              <a:solidFill>
                <a:srgbClr val="002060"/>
              </a:solidFill>
            </a:endParaRPr>
          </a:p>
        </p:txBody>
      </p:sp>
      <p:pic>
        <p:nvPicPr>
          <p:cNvPr id="11269" name="Picture 7" descr="Krishna frees queens.jpg"/>
          <p:cNvPicPr>
            <a:picLocks noChangeAspect="1"/>
          </p:cNvPicPr>
          <p:nvPr/>
        </p:nvPicPr>
        <p:blipFill>
          <a:blip r:embed="rId4" cstate="print"/>
          <a:srcRect/>
          <a:stretch>
            <a:fillRect/>
          </a:stretch>
        </p:blipFill>
        <p:spPr bwMode="auto">
          <a:xfrm>
            <a:off x="5791200" y="65088"/>
            <a:ext cx="2459038" cy="3392487"/>
          </a:xfrm>
          <a:prstGeom prst="rect">
            <a:avLst/>
          </a:prstGeom>
          <a:noFill/>
          <a:ln w="9525">
            <a:noFill/>
            <a:miter lim="800000"/>
            <a:headEnd/>
            <a:tailEnd/>
          </a:ln>
        </p:spPr>
      </p:pic>
      <p:pic>
        <p:nvPicPr>
          <p:cNvPr id="11270" name="Picture 8" descr="Krishna kidnaps Rukmini 2.jpg"/>
          <p:cNvPicPr>
            <a:picLocks noChangeAspect="1"/>
          </p:cNvPicPr>
          <p:nvPr/>
        </p:nvPicPr>
        <p:blipFill>
          <a:blip r:embed="rId5" cstate="print"/>
          <a:srcRect/>
          <a:stretch>
            <a:fillRect/>
          </a:stretch>
        </p:blipFill>
        <p:spPr bwMode="auto">
          <a:xfrm>
            <a:off x="381000" y="4343400"/>
            <a:ext cx="3146425" cy="2360613"/>
          </a:xfrm>
          <a:prstGeom prst="rect">
            <a:avLst/>
          </a:prstGeom>
          <a:noFill/>
          <a:ln w="9525">
            <a:noFill/>
            <a:miter lim="800000"/>
            <a:headEnd/>
            <a:tailEnd/>
          </a:ln>
        </p:spPr>
      </p:pic>
      <p:pic>
        <p:nvPicPr>
          <p:cNvPr id="11271" name="Picture 2"/>
          <p:cNvPicPr>
            <a:picLocks noChangeAspect="1" noChangeArrowheads="1"/>
          </p:cNvPicPr>
          <p:nvPr/>
        </p:nvPicPr>
        <p:blipFill>
          <a:blip r:embed="rId6" cstate="print"/>
          <a:srcRect/>
          <a:stretch>
            <a:fillRect/>
          </a:stretch>
        </p:blipFill>
        <p:spPr bwMode="auto">
          <a:xfrm>
            <a:off x="3689350" y="4419600"/>
            <a:ext cx="3702050" cy="233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494</TotalTime>
  <Words>2981</Words>
  <Application>Microsoft Office PowerPoint</Application>
  <PresentationFormat>On-screen Show (4:3)</PresentationFormat>
  <Paragraphs>325</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The Prayers of the Ladies of Hastinapura, and Krishna Departs </vt:lpstr>
      <vt:lpstr>Prayers before reciting SB </vt:lpstr>
      <vt:lpstr>Chapter 10 so far </vt:lpstr>
      <vt:lpstr>1.10.27</vt:lpstr>
      <vt:lpstr>Summary of the purport</vt:lpstr>
      <vt:lpstr>Slide 6</vt:lpstr>
      <vt:lpstr>Without the mercy of devotees there is no hope</vt:lpstr>
      <vt:lpstr>1.10.28</vt:lpstr>
      <vt:lpstr>1.10.29</vt:lpstr>
      <vt:lpstr>1.10.28,29,30</vt:lpstr>
      <vt:lpstr>Important Points</vt:lpstr>
      <vt:lpstr>Glorification of the Gopis</vt:lpstr>
      <vt:lpstr>Greatness of the Queens of Dwarka</vt:lpstr>
      <vt:lpstr>Greatness of the Queens of Dwarka</vt:lpstr>
      <vt:lpstr>Relationship with Krishna …….</vt:lpstr>
      <vt:lpstr>Develop our relationship with Krishna</vt:lpstr>
      <vt:lpstr>Develop our relationship with Krishna</vt:lpstr>
      <vt:lpstr>Developing our relationship with Krishna</vt:lpstr>
      <vt:lpstr>How to invest our matih?</vt:lpstr>
      <vt:lpstr>Nice verse about meditation on the Lord’s Lotus feet(11.3.40)</vt:lpstr>
      <vt:lpstr>How to invest our matih?</vt:lpstr>
      <vt:lpstr>How to invest our matih?</vt:lpstr>
      <vt:lpstr>How to invest our matih?</vt:lpstr>
      <vt:lpstr>1.10.31,32,33</vt:lpstr>
      <vt:lpstr>1.10.34-35</vt:lpstr>
      <vt:lpstr>1.10.36</vt:lpstr>
      <vt:lpstr>Summary of Today’s discussion</vt:lpstr>
      <vt:lpstr>Ending with one verse from The Gopi’s song of separation</vt:lpstr>
      <vt:lpstr>Acknowledgements</vt:lpstr>
      <vt:lpstr>Thank You</vt:lpstr>
    </vt:vector>
  </TitlesOfParts>
  <Company>Oracle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Prayers of the Ladies of Hastinapura, and Krishna Departs </dc:title>
  <dc:creator>ANURAG PAREEK</dc:creator>
  <cp:lastModifiedBy>ANURAG PAREEK</cp:lastModifiedBy>
  <cp:revision>10</cp:revision>
  <dcterms:created xsi:type="dcterms:W3CDTF">2011-11-03T23:29:00Z</dcterms:created>
  <dcterms:modified xsi:type="dcterms:W3CDTF">2011-11-05T16:10:05Z</dcterms:modified>
</cp:coreProperties>
</file>