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70" r:id="rId9"/>
    <p:sldId id="262" r:id="rId10"/>
    <p:sldId id="271" r:id="rId11"/>
    <p:sldId id="263" r:id="rId12"/>
    <p:sldId id="272" r:id="rId13"/>
    <p:sldId id="268" r:id="rId14"/>
    <p:sldId id="273" r:id="rId15"/>
    <p:sldId id="264" r:id="rId16"/>
    <p:sldId id="277" r:id="rId17"/>
    <p:sldId id="265" r:id="rId18"/>
    <p:sldId id="276" r:id="rId19"/>
    <p:sldId id="266" r:id="rId20"/>
    <p:sldId id="275" r:id="rId21"/>
    <p:sldId id="267"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41E6E5-2B4D-4D95-8A84-E3516C8AB780}"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1E6E5-2B4D-4D95-8A84-E3516C8AB780}"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1E6E5-2B4D-4D95-8A84-E3516C8AB780}"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1E6E5-2B4D-4D95-8A84-E3516C8AB780}"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41E6E5-2B4D-4D95-8A84-E3516C8AB780}" type="datetimeFigureOut">
              <a:rPr lang="en-US" smtClean="0"/>
              <a:t>10/7/2011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41E6E5-2B4D-4D95-8A84-E3516C8AB780}"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41E6E5-2B4D-4D95-8A84-E3516C8AB780}" type="datetimeFigureOut">
              <a:rPr lang="en-US" smtClean="0"/>
              <a:t>10/7/2011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1E6E5-2B4D-4D95-8A84-E3516C8AB780}" type="datetimeFigureOut">
              <a:rPr lang="en-US" smtClean="0"/>
              <a:t>10/7/2011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1E6E5-2B4D-4D95-8A84-E3516C8AB780}" type="datetimeFigureOut">
              <a:rPr lang="en-US" smtClean="0"/>
              <a:t>10/7/2011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1E6E5-2B4D-4D95-8A84-E3516C8AB780}"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41E6E5-2B4D-4D95-8A84-E3516C8AB780}" type="datetimeFigureOut">
              <a:rPr lang="en-US" smtClean="0"/>
              <a:t>10/7/2011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37544-B434-4686-B845-A5A7723C62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1E6E5-2B4D-4D95-8A84-E3516C8AB780}" type="datetimeFigureOut">
              <a:rPr lang="en-US" smtClean="0"/>
              <a:t>10/7/2011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37544-B434-4686-B845-A5A7723C62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vedabase.net/d/daiv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vedabase.net/y/yudhisthir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Srimad</a:t>
            </a:r>
            <a:r>
              <a:rPr lang="en-US" dirty="0" smtClean="0"/>
              <a:t> </a:t>
            </a:r>
            <a:r>
              <a:rPr lang="en-US" dirty="0" err="1" smtClean="0"/>
              <a:t>Bhagavatam</a:t>
            </a:r>
            <a:r>
              <a:rPr lang="en-US" dirty="0" smtClean="0"/>
              <a:t> </a:t>
            </a:r>
            <a:br>
              <a:rPr lang="en-US" dirty="0" smtClean="0"/>
            </a:br>
            <a:r>
              <a:rPr lang="en-US" dirty="0" smtClean="0"/>
              <a:t>1.10.1 – 1.10.10</a:t>
            </a:r>
            <a:endParaRPr lang="en-US" dirty="0"/>
          </a:p>
        </p:txBody>
      </p:sp>
      <p:sp>
        <p:nvSpPr>
          <p:cNvPr id="3" name="Subtitle 2"/>
          <p:cNvSpPr>
            <a:spLocks noGrp="1"/>
          </p:cNvSpPr>
          <p:nvPr>
            <p:ph type="subTitle" idx="1"/>
          </p:nvPr>
        </p:nvSpPr>
        <p:spPr>
          <a:xfrm>
            <a:off x="533400" y="3886200"/>
            <a:ext cx="8305800" cy="1752600"/>
          </a:xfrm>
        </p:spPr>
        <p:txBody>
          <a:bodyPr>
            <a:normAutofit fontScale="70000" lnSpcReduction="20000"/>
          </a:bodyPr>
          <a:lstStyle/>
          <a:p>
            <a:r>
              <a:rPr lang="en-US" b="1" dirty="0" smtClean="0"/>
              <a:t>Based on the teachings of </a:t>
            </a:r>
          </a:p>
          <a:p>
            <a:r>
              <a:rPr lang="en-US" b="1" dirty="0" smtClean="0"/>
              <a:t>His Divine Grace</a:t>
            </a:r>
          </a:p>
          <a:p>
            <a:r>
              <a:rPr lang="en-US" b="1" dirty="0" smtClean="0"/>
              <a:t>A.C. </a:t>
            </a:r>
            <a:r>
              <a:rPr lang="en-US" b="1" dirty="0" err="1" smtClean="0"/>
              <a:t>Bhaktivedanta</a:t>
            </a:r>
            <a:r>
              <a:rPr lang="en-US" b="1" dirty="0" smtClean="0"/>
              <a:t> Swami Prabhupada</a:t>
            </a:r>
          </a:p>
          <a:p>
            <a:r>
              <a:rPr lang="en-US" b="1" dirty="0" smtClean="0"/>
              <a:t>Founder-</a:t>
            </a:r>
            <a:r>
              <a:rPr lang="en-US" b="1" dirty="0" err="1" smtClean="0"/>
              <a:t>Acarya</a:t>
            </a:r>
            <a:r>
              <a:rPr lang="en-US" b="1" dirty="0" smtClean="0"/>
              <a:t>: International Society for Krishna Consciousness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lstStyle/>
          <a:p>
            <a:r>
              <a:rPr lang="en-US" dirty="0" smtClean="0"/>
              <a:t>Primogeniture – law of inheritance by the firstborn</a:t>
            </a:r>
          </a:p>
          <a:p>
            <a:r>
              <a:rPr lang="en-US" dirty="0" smtClean="0"/>
              <a:t>Full co-operation between the brothers</a:t>
            </a:r>
          </a:p>
          <a:p>
            <a:r>
              <a:rPr lang="en-US" dirty="0" err="1" smtClean="0"/>
              <a:t>Yudhisthira</a:t>
            </a:r>
            <a:r>
              <a:rPr lang="en-US" dirty="0" smtClean="0"/>
              <a:t> compared to King </a:t>
            </a:r>
            <a:r>
              <a:rPr lang="en-US" dirty="0" err="1" smtClean="0"/>
              <a:t>Indra</a:t>
            </a:r>
            <a:endParaRPr lang="en-US" dirty="0" smtClean="0"/>
          </a:p>
          <a:p>
            <a:r>
              <a:rPr lang="en-US" dirty="0" smtClean="0"/>
              <a:t>Modern rulers compared to </a:t>
            </a:r>
            <a:r>
              <a:rPr lang="en-US" dirty="0" err="1" smtClean="0"/>
              <a:t>Yudhisthira</a:t>
            </a:r>
            <a:endParaRPr lang="en-US" dirty="0" smtClean="0"/>
          </a:p>
          <a:p>
            <a:r>
              <a:rPr lang="en-US" dirty="0" smtClean="0"/>
              <a:t>Trained Autocracy </a:t>
            </a:r>
            <a:r>
              <a:rPr lang="en-US" dirty="0" err="1" smtClean="0"/>
              <a:t>vs</a:t>
            </a:r>
            <a:r>
              <a:rPr lang="en-US" dirty="0" smtClean="0"/>
              <a:t> Untrained Democracy</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1.10.4</a:t>
            </a:r>
            <a:endParaRPr lang="en-US" dirty="0"/>
          </a:p>
        </p:txBody>
      </p:sp>
      <p:sp>
        <p:nvSpPr>
          <p:cNvPr id="3" name="Content Placeholder 2"/>
          <p:cNvSpPr>
            <a:spLocks noGrp="1"/>
          </p:cNvSpPr>
          <p:nvPr>
            <p:ph idx="1"/>
          </p:nvPr>
        </p:nvSpPr>
        <p:spPr>
          <a:xfrm>
            <a:off x="457200" y="1600201"/>
            <a:ext cx="8229600" cy="2209799"/>
          </a:xfrm>
        </p:spPr>
        <p:txBody>
          <a:bodyPr>
            <a:normAutofit/>
          </a:bodyPr>
          <a:lstStyle/>
          <a:p>
            <a:pPr algn="ctr">
              <a:buNone/>
            </a:pPr>
            <a:r>
              <a:rPr lang="vi-VN" sz="2400" dirty="0" smtClean="0"/>
              <a:t>kāmaḿ vavarṣa parjanyaḥ</a:t>
            </a:r>
          </a:p>
          <a:p>
            <a:pPr algn="ctr">
              <a:buNone/>
            </a:pPr>
            <a:r>
              <a:rPr lang="vi-VN" sz="2400" dirty="0" smtClean="0"/>
              <a:t>sarva-kāma-dughā mahī</a:t>
            </a:r>
          </a:p>
          <a:p>
            <a:pPr algn="ctr">
              <a:buNone/>
            </a:pPr>
            <a:r>
              <a:rPr lang="vi-VN" sz="2400" dirty="0" smtClean="0"/>
              <a:t>siṣicuḥ sma vrajān gāvaḥ</a:t>
            </a:r>
          </a:p>
          <a:p>
            <a:pPr algn="ctr">
              <a:buNone/>
            </a:pPr>
            <a:r>
              <a:rPr lang="vi-VN" sz="2400" dirty="0" smtClean="0"/>
              <a:t>payasodhasvatīr mudā</a:t>
            </a:r>
          </a:p>
        </p:txBody>
      </p:sp>
      <p:sp>
        <p:nvSpPr>
          <p:cNvPr id="4" name="Rectangle 3"/>
          <p:cNvSpPr/>
          <p:nvPr/>
        </p:nvSpPr>
        <p:spPr>
          <a:xfrm>
            <a:off x="533400" y="3886200"/>
            <a:ext cx="8001000" cy="2677656"/>
          </a:xfrm>
          <a:prstGeom prst="rect">
            <a:avLst/>
          </a:prstGeom>
        </p:spPr>
        <p:txBody>
          <a:bodyPr wrap="square">
            <a:spAutoFit/>
          </a:bodyPr>
          <a:lstStyle/>
          <a:p>
            <a:pPr algn="just"/>
            <a:r>
              <a:rPr lang="en-US" sz="2800" dirty="0" smtClean="0"/>
              <a:t>During the reign of </a:t>
            </a:r>
            <a:r>
              <a:rPr lang="en-US" sz="2800" dirty="0" err="1" smtClean="0"/>
              <a:t>Mahārāja</a:t>
            </a:r>
            <a:r>
              <a:rPr lang="en-US" sz="2800" dirty="0" smtClean="0"/>
              <a:t> </a:t>
            </a:r>
            <a:r>
              <a:rPr lang="en-US" sz="2800" dirty="0" err="1" smtClean="0"/>
              <a:t>Yudhiṣṭhira</a:t>
            </a:r>
            <a:r>
              <a:rPr lang="en-US" sz="2800" dirty="0" smtClean="0"/>
              <a:t>, the clouds showered all the water that people needed, and the earth produced all the necessities of man in profusion. Due to its fatty milk bag and cheerful attitude, the cow used to moisten the grazing ground with milk.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noAutofit/>
          </a:bodyPr>
          <a:lstStyle/>
          <a:p>
            <a:pPr algn="just"/>
            <a:r>
              <a:rPr lang="en-US" sz="1600" dirty="0" smtClean="0"/>
              <a:t>If there is enough milk, enough grains, enough fruit, enough cotton, enough silk and enough jewels, then why do the people need cinemas, houses of prostitution, slaughterhouses, etc.? What is the need of an artificial luxurious life of cinema, cars, radio, flesh and hotels? Has this civilization produced anything but quarreling individually and nationally? Has this civilization enhanced the cause of equality and fraternity by sending thousands of men into a hellish factory and the war fields at the whims of a particular man?</a:t>
            </a:r>
          </a:p>
          <a:p>
            <a:pPr algn="just"/>
            <a:r>
              <a:rPr lang="en-US" sz="1600" dirty="0" smtClean="0"/>
              <a:t>It is said here that the cows used to moisten the pasturing land with milk because their milk bags were fatty and the animals were joyful. Do they not require, therefore, proper protection for a joyful life by being fed with a sufficient quantity of grass in the field? Why should men kill cows for their selfish purposes? Why should man not be satisfied with grains, fruits and milk, which, combined together, can produce hundreds and thousands of palatable dishes. Why are there slaughterhouses all over the world to kill innocent animals? </a:t>
            </a:r>
            <a:r>
              <a:rPr lang="en-US" sz="1600" dirty="0" err="1" smtClean="0"/>
              <a:t>Mahārāja</a:t>
            </a:r>
            <a:r>
              <a:rPr lang="en-US" sz="1600" dirty="0" smtClean="0"/>
              <a:t> </a:t>
            </a:r>
            <a:r>
              <a:rPr lang="en-US" sz="1600" dirty="0" err="1" smtClean="0"/>
              <a:t>Parīkṣit</a:t>
            </a:r>
            <a:r>
              <a:rPr lang="en-US" sz="1600" dirty="0" smtClean="0"/>
              <a:t>, grandson of </a:t>
            </a:r>
            <a:r>
              <a:rPr lang="en-US" sz="1600" dirty="0" err="1" smtClean="0"/>
              <a:t>Mahārāja</a:t>
            </a:r>
            <a:r>
              <a:rPr lang="en-US" sz="1600" dirty="0" smtClean="0"/>
              <a:t> </a:t>
            </a:r>
            <a:r>
              <a:rPr lang="en-US" sz="1600" dirty="0" err="1" smtClean="0"/>
              <a:t>Yudhiṣṭhira</a:t>
            </a:r>
            <a:r>
              <a:rPr lang="en-US" sz="1600" dirty="0" smtClean="0"/>
              <a:t>, while touring his vast kingdom, saw a black man attempting to kill a cow. The King at once arrested the butcher and chastised him sufficiently. Should not a king or executive head protect the lives of the poor animals who are unable to defend themselves? Is this humanity? Are not the animals of a country citizens also? Then why are they allowed to be butchered in organized slaughterhouses? Are these the signs of equality, fraternity and nonviolence?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1.10.5</a:t>
            </a:r>
            <a:endParaRPr lang="en-US" dirty="0"/>
          </a:p>
        </p:txBody>
      </p:sp>
      <p:sp>
        <p:nvSpPr>
          <p:cNvPr id="3" name="Content Placeholder 2"/>
          <p:cNvSpPr>
            <a:spLocks noGrp="1"/>
          </p:cNvSpPr>
          <p:nvPr>
            <p:ph idx="1"/>
          </p:nvPr>
        </p:nvSpPr>
        <p:spPr>
          <a:xfrm>
            <a:off x="457200" y="1600201"/>
            <a:ext cx="8229600" cy="2209799"/>
          </a:xfrm>
        </p:spPr>
        <p:txBody>
          <a:bodyPr>
            <a:normAutofit/>
          </a:bodyPr>
          <a:lstStyle/>
          <a:p>
            <a:pPr algn="ctr">
              <a:buNone/>
            </a:pPr>
            <a:r>
              <a:rPr lang="vi-VN" sz="2400" dirty="0" smtClean="0"/>
              <a:t>nadyaḥ samudrā girayaḥ</a:t>
            </a:r>
          </a:p>
          <a:p>
            <a:pPr algn="ctr">
              <a:buNone/>
            </a:pPr>
            <a:r>
              <a:rPr lang="vi-VN" sz="2400" dirty="0" smtClean="0"/>
              <a:t>savanaspati-vīrudhaḥ</a:t>
            </a:r>
          </a:p>
          <a:p>
            <a:pPr algn="ctr">
              <a:buNone/>
            </a:pPr>
            <a:r>
              <a:rPr lang="vi-VN" sz="2400" dirty="0" smtClean="0"/>
              <a:t>phalanty oṣadhayaḥ sarvāḥ</a:t>
            </a:r>
          </a:p>
          <a:p>
            <a:pPr algn="ctr">
              <a:buNone/>
            </a:pPr>
            <a:r>
              <a:rPr lang="vi-VN" sz="2400" dirty="0" smtClean="0"/>
              <a:t>kāmam anvṛtu tasya vai</a:t>
            </a:r>
          </a:p>
        </p:txBody>
      </p:sp>
      <p:sp>
        <p:nvSpPr>
          <p:cNvPr id="4" name="Rectangle 3"/>
          <p:cNvSpPr/>
          <p:nvPr/>
        </p:nvSpPr>
        <p:spPr>
          <a:xfrm>
            <a:off x="533400" y="3886200"/>
            <a:ext cx="8001000" cy="1384995"/>
          </a:xfrm>
          <a:prstGeom prst="rect">
            <a:avLst/>
          </a:prstGeom>
        </p:spPr>
        <p:txBody>
          <a:bodyPr wrap="square">
            <a:spAutoFit/>
          </a:bodyPr>
          <a:lstStyle/>
          <a:p>
            <a:pPr algn="just"/>
            <a:r>
              <a:rPr lang="en-US" sz="2800" dirty="0" smtClean="0"/>
              <a:t>The rivers, oceans, hills, mountains, forests, creepers and active drugs, in every season, paid their tax quota to the King in profusion.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normAutofit lnSpcReduction="10000"/>
          </a:bodyPr>
          <a:lstStyle/>
          <a:p>
            <a:r>
              <a:rPr lang="en-US" dirty="0" smtClean="0"/>
              <a:t>The secret to success is to take refuge under the protection of the Supreme Lord. Without His sanction, nothing can be possible. To make economic development by our own endeavors on the strength of tools and machinery is not all. The sanction of the Supreme Lord must be there, otherwise despite all instrumental arrangements everything will be unsuccessful. The ultimate cause of success is the </a:t>
            </a:r>
            <a:r>
              <a:rPr lang="en-US" dirty="0" err="1" smtClean="0">
                <a:hlinkClick r:id="rId2" action="ppaction://hlinkfile"/>
              </a:rPr>
              <a:t>daiva</a:t>
            </a:r>
            <a:r>
              <a:rPr lang="en-US" dirty="0" smtClean="0"/>
              <a:t>, the Supreme.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1.10.6</a:t>
            </a:r>
            <a:endParaRPr lang="en-US" dirty="0"/>
          </a:p>
        </p:txBody>
      </p:sp>
      <p:sp>
        <p:nvSpPr>
          <p:cNvPr id="3" name="Content Placeholder 2"/>
          <p:cNvSpPr>
            <a:spLocks noGrp="1"/>
          </p:cNvSpPr>
          <p:nvPr>
            <p:ph idx="1"/>
          </p:nvPr>
        </p:nvSpPr>
        <p:spPr>
          <a:xfrm>
            <a:off x="457200" y="1600201"/>
            <a:ext cx="8229600" cy="2209799"/>
          </a:xfrm>
        </p:spPr>
        <p:txBody>
          <a:bodyPr>
            <a:normAutofit/>
          </a:bodyPr>
          <a:lstStyle/>
          <a:p>
            <a:pPr algn="ctr">
              <a:buNone/>
            </a:pPr>
            <a:r>
              <a:rPr lang="vi-VN" sz="2400" dirty="0" smtClean="0"/>
              <a:t>nādhayo vyādhayaḥ kleśā</a:t>
            </a:r>
          </a:p>
          <a:p>
            <a:pPr algn="ctr">
              <a:buNone/>
            </a:pPr>
            <a:r>
              <a:rPr lang="vi-VN" sz="2400" dirty="0" smtClean="0"/>
              <a:t>daiva-bhūtātma-hetavaḥ</a:t>
            </a:r>
          </a:p>
          <a:p>
            <a:pPr algn="ctr">
              <a:buNone/>
            </a:pPr>
            <a:r>
              <a:rPr lang="vi-VN" sz="2400" dirty="0" smtClean="0"/>
              <a:t>ajāta-śatrāv abhavan</a:t>
            </a:r>
          </a:p>
          <a:p>
            <a:pPr algn="ctr">
              <a:buNone/>
            </a:pPr>
            <a:r>
              <a:rPr lang="vi-VN" sz="2400" dirty="0" smtClean="0"/>
              <a:t>jantūnāḿ rājñi karhicit</a:t>
            </a:r>
          </a:p>
        </p:txBody>
      </p:sp>
      <p:sp>
        <p:nvSpPr>
          <p:cNvPr id="4" name="Rectangle 3"/>
          <p:cNvSpPr/>
          <p:nvPr/>
        </p:nvSpPr>
        <p:spPr>
          <a:xfrm>
            <a:off x="533400" y="3886200"/>
            <a:ext cx="8001000" cy="1384995"/>
          </a:xfrm>
          <a:prstGeom prst="rect">
            <a:avLst/>
          </a:prstGeom>
        </p:spPr>
        <p:txBody>
          <a:bodyPr wrap="square">
            <a:spAutoFit/>
          </a:bodyPr>
          <a:lstStyle/>
          <a:p>
            <a:pPr algn="just"/>
            <a:r>
              <a:rPr lang="en-US" sz="2800" dirty="0" smtClean="0"/>
              <a:t>Because of the King's having no enemy, the living beings were not at any time disturbed by mental agonies, diseases, or excessive heat or cold.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There is a proverb in Bengali that a bad king spoils the kingdom and a bad housewife spoils the family</a:t>
            </a:r>
            <a:r>
              <a:rPr lang="en-US" dirty="0" smtClean="0"/>
              <a:t>. This truth is applicable here also. Because the King was pious and obedient to the Lord and sages, because he was no one's enemy and because he was a recognized agent of the Lord and therefore protected by Him, all the citizens under the King's protection were, so to speak, directly protected by the Lord and His authorized agents.</a:t>
            </a:r>
            <a:r>
              <a:rPr lang="en-US" dirty="0" smtClean="0">
                <a:solidFill>
                  <a:srgbClr val="FF0000"/>
                </a:solidFill>
              </a:rPr>
              <a:t> Unless one is pious and recognized by the Lord, he cannot make others happy who are under his care</a:t>
            </a:r>
            <a:r>
              <a:rPr lang="en-US" dirty="0" smtClean="0"/>
              <a:t>. There is full cooperation between man and God and man and nature, and this conscious cooperation between man and God and man and nature, as exemplified by King </a:t>
            </a:r>
            <a:r>
              <a:rPr lang="en-US" dirty="0" err="1" smtClean="0">
                <a:hlinkClick r:id="rId2" action="ppaction://hlinkfile"/>
              </a:rPr>
              <a:t>Yudhiṣṭhira</a:t>
            </a:r>
            <a:r>
              <a:rPr lang="en-US" dirty="0" smtClean="0"/>
              <a:t>, can bring about happiness, peace and prosperity in the world. </a:t>
            </a:r>
            <a:r>
              <a:rPr lang="en-US" dirty="0" smtClean="0">
                <a:solidFill>
                  <a:srgbClr val="FF0000"/>
                </a:solidFill>
              </a:rPr>
              <a:t>The attitude of exploiting one another, the custom of the day, will only bring misery.</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1.10.7</a:t>
            </a:r>
            <a:endParaRPr lang="en-US" dirty="0"/>
          </a:p>
        </p:txBody>
      </p:sp>
      <p:sp>
        <p:nvSpPr>
          <p:cNvPr id="3" name="Content Placeholder 2"/>
          <p:cNvSpPr>
            <a:spLocks noGrp="1"/>
          </p:cNvSpPr>
          <p:nvPr>
            <p:ph idx="1"/>
          </p:nvPr>
        </p:nvSpPr>
        <p:spPr>
          <a:xfrm>
            <a:off x="457200" y="1600201"/>
            <a:ext cx="8229600" cy="2209799"/>
          </a:xfrm>
        </p:spPr>
        <p:txBody>
          <a:bodyPr>
            <a:normAutofit/>
          </a:bodyPr>
          <a:lstStyle/>
          <a:p>
            <a:pPr algn="ctr">
              <a:buNone/>
            </a:pPr>
            <a:r>
              <a:rPr lang="vi-VN" sz="2400" dirty="0" smtClean="0"/>
              <a:t>uṣitvā hāstinapure</a:t>
            </a:r>
          </a:p>
          <a:p>
            <a:pPr algn="ctr">
              <a:buNone/>
            </a:pPr>
            <a:r>
              <a:rPr lang="vi-VN" sz="2400" dirty="0" smtClean="0"/>
              <a:t>māsān katipayān hariḥ</a:t>
            </a:r>
          </a:p>
          <a:p>
            <a:pPr algn="ctr">
              <a:buNone/>
            </a:pPr>
            <a:r>
              <a:rPr lang="vi-VN" sz="2400" dirty="0" smtClean="0"/>
              <a:t>suhṛdāḿ ca viśokāya</a:t>
            </a:r>
          </a:p>
          <a:p>
            <a:pPr algn="ctr">
              <a:buNone/>
            </a:pPr>
            <a:r>
              <a:rPr lang="vi-VN" sz="2400" dirty="0" smtClean="0"/>
              <a:t>svasuś ca priya-kāmyayā</a:t>
            </a:r>
          </a:p>
        </p:txBody>
      </p:sp>
      <p:sp>
        <p:nvSpPr>
          <p:cNvPr id="4" name="Rectangle 3"/>
          <p:cNvSpPr/>
          <p:nvPr/>
        </p:nvSpPr>
        <p:spPr>
          <a:xfrm>
            <a:off x="533400" y="3886200"/>
            <a:ext cx="8001000" cy="1384995"/>
          </a:xfrm>
          <a:prstGeom prst="rect">
            <a:avLst/>
          </a:prstGeom>
        </p:spPr>
        <p:txBody>
          <a:bodyPr wrap="square">
            <a:spAutoFit/>
          </a:bodyPr>
          <a:lstStyle/>
          <a:p>
            <a:pPr algn="just"/>
            <a:r>
              <a:rPr lang="en-US" sz="2800" dirty="0" err="1" smtClean="0"/>
              <a:t>Śrī</a:t>
            </a:r>
            <a:r>
              <a:rPr lang="en-US" sz="2800" dirty="0" smtClean="0"/>
              <a:t> </a:t>
            </a:r>
            <a:r>
              <a:rPr lang="en-US" sz="2800" dirty="0" err="1" smtClean="0"/>
              <a:t>Hari</a:t>
            </a:r>
            <a:r>
              <a:rPr lang="en-US" sz="2800" dirty="0" smtClean="0"/>
              <a:t>, Lord </a:t>
            </a:r>
            <a:r>
              <a:rPr lang="en-US" sz="2800" dirty="0" err="1" smtClean="0"/>
              <a:t>Śrī</a:t>
            </a:r>
            <a:r>
              <a:rPr lang="en-US" sz="2800" dirty="0" smtClean="0"/>
              <a:t> </a:t>
            </a:r>
            <a:r>
              <a:rPr lang="en-US" sz="2800" dirty="0" err="1" smtClean="0"/>
              <a:t>Kṛṣṇa</a:t>
            </a:r>
            <a:r>
              <a:rPr lang="en-US" sz="2800" dirty="0" smtClean="0"/>
              <a:t>, resided at </a:t>
            </a:r>
            <a:r>
              <a:rPr lang="en-US" sz="2800" dirty="0" err="1" smtClean="0"/>
              <a:t>Hastināpura</a:t>
            </a:r>
            <a:r>
              <a:rPr lang="en-US" sz="2800" dirty="0" smtClean="0"/>
              <a:t> for a few months to pacify His relatives and please His own sister [</a:t>
            </a:r>
            <a:r>
              <a:rPr lang="en-US" sz="2800" dirty="0" err="1" smtClean="0"/>
              <a:t>Subhadrā</a:t>
            </a:r>
            <a:r>
              <a:rPr lang="en-US" sz="28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lstStyle/>
          <a:p>
            <a:r>
              <a:rPr lang="en-US" dirty="0" smtClean="0"/>
              <a:t>The Lord is always pleased to satisfy His devotees in any capacity. Only His devotees can play the parts of His relatives.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1.10.8</a:t>
            </a:r>
            <a:endParaRPr lang="en-US" dirty="0"/>
          </a:p>
        </p:txBody>
      </p:sp>
      <p:sp>
        <p:nvSpPr>
          <p:cNvPr id="3" name="Content Placeholder 2"/>
          <p:cNvSpPr>
            <a:spLocks noGrp="1"/>
          </p:cNvSpPr>
          <p:nvPr>
            <p:ph idx="1"/>
          </p:nvPr>
        </p:nvSpPr>
        <p:spPr>
          <a:xfrm>
            <a:off x="457200" y="1600201"/>
            <a:ext cx="8229600" cy="2209799"/>
          </a:xfrm>
        </p:spPr>
        <p:txBody>
          <a:bodyPr>
            <a:normAutofit/>
          </a:bodyPr>
          <a:lstStyle/>
          <a:p>
            <a:pPr algn="ctr">
              <a:buNone/>
            </a:pPr>
            <a:r>
              <a:rPr lang="vi-VN" sz="2400" dirty="0" smtClean="0"/>
              <a:t>āmantrya cābhyanujñātaḥ</a:t>
            </a:r>
          </a:p>
          <a:p>
            <a:pPr algn="ctr">
              <a:buNone/>
            </a:pPr>
            <a:r>
              <a:rPr lang="vi-VN" sz="2400" dirty="0" smtClean="0"/>
              <a:t>pariṣvajyābhivādya tam</a:t>
            </a:r>
          </a:p>
          <a:p>
            <a:pPr algn="ctr">
              <a:buNone/>
            </a:pPr>
            <a:r>
              <a:rPr lang="vi-VN" sz="2400" dirty="0" smtClean="0"/>
              <a:t>āruroha rathaḿ kaiścit</a:t>
            </a:r>
          </a:p>
          <a:p>
            <a:pPr algn="ctr">
              <a:buNone/>
            </a:pPr>
            <a:r>
              <a:rPr lang="vi-VN" sz="2400" dirty="0" smtClean="0"/>
              <a:t>pariṣvakto 'bhivāditaḥ</a:t>
            </a:r>
          </a:p>
        </p:txBody>
      </p:sp>
      <p:sp>
        <p:nvSpPr>
          <p:cNvPr id="4" name="Rectangle 3"/>
          <p:cNvSpPr/>
          <p:nvPr/>
        </p:nvSpPr>
        <p:spPr>
          <a:xfrm>
            <a:off x="533400" y="3886200"/>
            <a:ext cx="8001000" cy="2677656"/>
          </a:xfrm>
          <a:prstGeom prst="rect">
            <a:avLst/>
          </a:prstGeom>
        </p:spPr>
        <p:txBody>
          <a:bodyPr wrap="square">
            <a:spAutoFit/>
          </a:bodyPr>
          <a:lstStyle/>
          <a:p>
            <a:pPr algn="just"/>
            <a:r>
              <a:rPr lang="en-US" sz="2800" dirty="0" smtClean="0"/>
              <a:t>Afterwards, when the Lord asked permission to depart and the King gave it, the Lord offered His respects to </a:t>
            </a:r>
            <a:r>
              <a:rPr lang="en-US" sz="2800" dirty="0" err="1" smtClean="0"/>
              <a:t>Mahārāja</a:t>
            </a:r>
            <a:r>
              <a:rPr lang="en-US" sz="2800" dirty="0" smtClean="0"/>
              <a:t> </a:t>
            </a:r>
            <a:r>
              <a:rPr lang="en-US" sz="2800" dirty="0" err="1" smtClean="0"/>
              <a:t>Yudhiṣṭhira</a:t>
            </a:r>
            <a:r>
              <a:rPr lang="en-US" sz="2800" dirty="0" smtClean="0"/>
              <a:t> by bowing down at his feet, and the King embraced Him. After this the Lord, being embraced by others and receiving their </a:t>
            </a:r>
            <a:r>
              <a:rPr lang="en-US" sz="2800" dirty="0" err="1" smtClean="0"/>
              <a:t>obeisances</a:t>
            </a:r>
            <a:r>
              <a:rPr lang="en-US" sz="2800" dirty="0" smtClean="0"/>
              <a:t>, got into His chariot.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err="1" smtClean="0"/>
              <a:t>Yudhisthira</a:t>
            </a:r>
            <a:r>
              <a:rPr lang="en-US" dirty="0"/>
              <a:t> </a:t>
            </a:r>
            <a:r>
              <a:rPr lang="en-US" dirty="0" smtClean="0"/>
              <a:t>pleased </a:t>
            </a:r>
            <a:r>
              <a:rPr lang="en-US" dirty="0" err="1" smtClean="0"/>
              <a:t>Krsna</a:t>
            </a:r>
            <a:endParaRPr lang="en-US" dirty="0"/>
          </a:p>
        </p:txBody>
      </p:sp>
      <p:sp>
        <p:nvSpPr>
          <p:cNvPr id="3" name="Content Placeholder 2"/>
          <p:cNvSpPr>
            <a:spLocks noGrp="1"/>
          </p:cNvSpPr>
          <p:nvPr>
            <p:ph idx="1"/>
          </p:nvPr>
        </p:nvSpPr>
        <p:spPr/>
        <p:txBody>
          <a:bodyPr>
            <a:noAutofit/>
          </a:bodyPr>
          <a:lstStyle/>
          <a:p>
            <a:r>
              <a:rPr lang="en-US" sz="1800" dirty="0" err="1" smtClean="0"/>
              <a:t>Śaunaka</a:t>
            </a:r>
            <a:r>
              <a:rPr lang="en-US" sz="1800" dirty="0" smtClean="0"/>
              <a:t> Muni asked: After killing his enemies who desired to usurp his rightful inheritance, how did the greatest of all religious men, </a:t>
            </a:r>
            <a:r>
              <a:rPr lang="en-US" sz="1800" dirty="0" err="1" smtClean="0"/>
              <a:t>Mahārāja</a:t>
            </a:r>
            <a:r>
              <a:rPr lang="en-US" sz="1800" dirty="0" smtClean="0"/>
              <a:t> </a:t>
            </a:r>
            <a:r>
              <a:rPr lang="en-US" sz="1800" dirty="0" err="1" smtClean="0"/>
              <a:t>Yudhiṣṭhira</a:t>
            </a:r>
            <a:r>
              <a:rPr lang="en-US" sz="1800" dirty="0" smtClean="0"/>
              <a:t>, assisted by his brothers, rule his subjects? Surely he could not freely enjoy his kingdom with unrestricted consciousness.</a:t>
            </a:r>
          </a:p>
          <a:p>
            <a:pPr>
              <a:buNone/>
            </a:pPr>
            <a:endParaRPr lang="en-US" sz="1800" dirty="0" smtClean="0"/>
          </a:p>
          <a:p>
            <a:r>
              <a:rPr lang="en-US" sz="1800" dirty="0" err="1" smtClean="0"/>
              <a:t>Sūta</a:t>
            </a:r>
            <a:r>
              <a:rPr lang="en-US" sz="1800" dirty="0" smtClean="0"/>
              <a:t> </a:t>
            </a:r>
            <a:r>
              <a:rPr lang="en-US" sz="1800" dirty="0" err="1" smtClean="0"/>
              <a:t>Gosvāmī</a:t>
            </a:r>
            <a:r>
              <a:rPr lang="en-US" sz="1800" dirty="0" smtClean="0"/>
              <a:t> said: Lord </a:t>
            </a:r>
            <a:r>
              <a:rPr lang="en-US" sz="1800" dirty="0" err="1" smtClean="0"/>
              <a:t>Śrī</a:t>
            </a:r>
            <a:r>
              <a:rPr lang="en-US" sz="1800" dirty="0" smtClean="0"/>
              <a:t> </a:t>
            </a:r>
            <a:r>
              <a:rPr lang="en-US" sz="1800" dirty="0" err="1" smtClean="0"/>
              <a:t>Kṛṣṇa</a:t>
            </a:r>
            <a:r>
              <a:rPr lang="en-US" sz="1800" dirty="0" smtClean="0"/>
              <a:t>, the Supreme Personality of Godhead, who is the maintainer of the world, became pleased after reestablishing </a:t>
            </a:r>
            <a:r>
              <a:rPr lang="en-US" sz="1800" dirty="0" err="1" smtClean="0"/>
              <a:t>Mahārāja</a:t>
            </a:r>
            <a:r>
              <a:rPr lang="en-US" sz="1800" dirty="0" smtClean="0"/>
              <a:t> </a:t>
            </a:r>
            <a:r>
              <a:rPr lang="en-US" sz="1800" dirty="0" err="1" smtClean="0"/>
              <a:t>Yudhiṣṭhira</a:t>
            </a:r>
            <a:r>
              <a:rPr lang="en-US" sz="1800" dirty="0" smtClean="0"/>
              <a:t> in his own kingdom and after restoring the </a:t>
            </a:r>
            <a:r>
              <a:rPr lang="en-US" sz="1800" dirty="0" err="1" smtClean="0"/>
              <a:t>Kuru</a:t>
            </a:r>
            <a:r>
              <a:rPr lang="en-US" sz="1800" dirty="0" smtClean="0"/>
              <a:t> dynasty, which had been exhausted by the bamboo fire of anger.</a:t>
            </a:r>
          </a:p>
          <a:p>
            <a:endParaRPr lang="en-US" sz="1800" dirty="0" smtClean="0"/>
          </a:p>
          <a:p>
            <a:r>
              <a:rPr lang="en-US" sz="1800" dirty="0" err="1" smtClean="0"/>
              <a:t>Mahārāja</a:t>
            </a:r>
            <a:r>
              <a:rPr lang="en-US" sz="1800" dirty="0" smtClean="0"/>
              <a:t> </a:t>
            </a:r>
            <a:r>
              <a:rPr lang="en-US" sz="1800" dirty="0" err="1" smtClean="0"/>
              <a:t>Yudhiṣṭhira</a:t>
            </a:r>
            <a:r>
              <a:rPr lang="en-US" sz="1800" dirty="0" smtClean="0"/>
              <a:t>, after being enlightened by what was spoken by </a:t>
            </a:r>
            <a:r>
              <a:rPr lang="en-US" sz="1800" dirty="0" err="1" smtClean="0"/>
              <a:t>Bhīṣmadeva</a:t>
            </a:r>
            <a:r>
              <a:rPr lang="en-US" sz="1800" dirty="0" smtClean="0"/>
              <a:t> and Lord </a:t>
            </a:r>
            <a:r>
              <a:rPr lang="en-US" sz="1800" dirty="0" err="1" smtClean="0"/>
              <a:t>Śrī</a:t>
            </a:r>
            <a:r>
              <a:rPr lang="en-US" sz="1800" dirty="0" smtClean="0"/>
              <a:t> </a:t>
            </a:r>
            <a:r>
              <a:rPr lang="en-US" sz="1800" dirty="0" err="1" smtClean="0"/>
              <a:t>Kṛṣṇa</a:t>
            </a:r>
            <a:r>
              <a:rPr lang="en-US" sz="1800" dirty="0" smtClean="0"/>
              <a:t>, the infallible, engaged himself in matters of perfect knowledge because all his misgivings were eradicated. Thus he ruled over the earth and seas and was followed by his younger brothers.</a:t>
            </a:r>
          </a:p>
          <a:p>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err="1" smtClean="0"/>
              <a:t>Mahārāja</a:t>
            </a:r>
            <a:r>
              <a:rPr lang="en-US" dirty="0" smtClean="0"/>
              <a:t> </a:t>
            </a:r>
            <a:r>
              <a:rPr lang="en-US" dirty="0" err="1" smtClean="0"/>
              <a:t>Yudhiṣṭhira</a:t>
            </a:r>
            <a:r>
              <a:rPr lang="en-US" dirty="0" smtClean="0"/>
              <a:t> was the elder cousin of Lord </a:t>
            </a:r>
            <a:r>
              <a:rPr lang="en-US" dirty="0" err="1" smtClean="0"/>
              <a:t>Kṛṣṇa</a:t>
            </a:r>
            <a:r>
              <a:rPr lang="en-US" dirty="0" smtClean="0"/>
              <a:t>, and therefore while departing from him the Lord bowed down at the King's feet. The King embraced Him as a younger brother, although the King knew perfectly well that </a:t>
            </a:r>
            <a:r>
              <a:rPr lang="en-US" dirty="0" err="1" smtClean="0"/>
              <a:t>Kṛṣṇa</a:t>
            </a:r>
            <a:r>
              <a:rPr lang="en-US" dirty="0" smtClean="0"/>
              <a:t> is the Supreme Personality of Godhead. </a:t>
            </a:r>
            <a:r>
              <a:rPr lang="en-US" dirty="0" smtClean="0">
                <a:solidFill>
                  <a:srgbClr val="FF0000"/>
                </a:solidFill>
              </a:rPr>
              <a:t>The Lord takes pleasure when some of His devotees accept Him as less important in terms of love.</a:t>
            </a:r>
            <a:r>
              <a:rPr lang="en-US" dirty="0" smtClean="0"/>
              <a:t> No one is greater than or equal to the Lord, but He takes pleasure in being treated as younger than His devotees. These are all transcendental pastimes of the Lord. The </a:t>
            </a:r>
            <a:r>
              <a:rPr lang="en-US" dirty="0" err="1" smtClean="0"/>
              <a:t>impersonalist</a:t>
            </a:r>
            <a:r>
              <a:rPr lang="en-US" dirty="0" smtClean="0"/>
              <a:t> cannot enter into the supernatural roles played by the devotee of the Lord.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1.10.9-10</a:t>
            </a:r>
            <a:endParaRPr lang="en-US" dirty="0"/>
          </a:p>
        </p:txBody>
      </p:sp>
      <p:sp>
        <p:nvSpPr>
          <p:cNvPr id="3" name="Content Placeholder 2"/>
          <p:cNvSpPr>
            <a:spLocks noGrp="1"/>
          </p:cNvSpPr>
          <p:nvPr>
            <p:ph idx="1"/>
          </p:nvPr>
        </p:nvSpPr>
        <p:spPr>
          <a:xfrm>
            <a:off x="457200" y="1600201"/>
            <a:ext cx="8229600" cy="2209799"/>
          </a:xfrm>
        </p:spPr>
        <p:txBody>
          <a:bodyPr>
            <a:normAutofit fontScale="70000" lnSpcReduction="20000"/>
          </a:bodyPr>
          <a:lstStyle/>
          <a:p>
            <a:pPr algn="ctr">
              <a:buNone/>
            </a:pPr>
            <a:r>
              <a:rPr lang="vi-VN" sz="2400" dirty="0" smtClean="0"/>
              <a:t>subhadrā draupadī kuntī</a:t>
            </a:r>
          </a:p>
          <a:p>
            <a:pPr algn="ctr">
              <a:buNone/>
            </a:pPr>
            <a:r>
              <a:rPr lang="vi-VN" sz="2400" dirty="0" smtClean="0"/>
              <a:t>virāṭa-tanayā tathā</a:t>
            </a:r>
          </a:p>
          <a:p>
            <a:pPr algn="ctr">
              <a:buNone/>
            </a:pPr>
            <a:r>
              <a:rPr lang="vi-VN" sz="2400" dirty="0" smtClean="0"/>
              <a:t>gāndhārī dhṛtarāṣṭraś ca</a:t>
            </a:r>
          </a:p>
          <a:p>
            <a:pPr algn="ctr">
              <a:buNone/>
            </a:pPr>
            <a:r>
              <a:rPr lang="vi-VN" sz="2400" dirty="0" smtClean="0"/>
              <a:t>yuyutsur gautamo yamau</a:t>
            </a:r>
          </a:p>
          <a:p>
            <a:pPr algn="ctr">
              <a:buNone/>
            </a:pPr>
            <a:r>
              <a:rPr lang="vi-VN" sz="2400" dirty="0" smtClean="0"/>
              <a:t>vṛkodaraś ca dhaumyaś ca</a:t>
            </a:r>
          </a:p>
          <a:p>
            <a:pPr algn="ctr">
              <a:buNone/>
            </a:pPr>
            <a:r>
              <a:rPr lang="vi-VN" sz="2400" dirty="0" smtClean="0"/>
              <a:t>striyo matsya-sutādayaḥ</a:t>
            </a:r>
          </a:p>
          <a:p>
            <a:pPr algn="ctr">
              <a:buNone/>
            </a:pPr>
            <a:r>
              <a:rPr lang="vi-VN" sz="2400" dirty="0" smtClean="0"/>
              <a:t>na sehire vimuhyanto</a:t>
            </a:r>
          </a:p>
          <a:p>
            <a:pPr algn="ctr">
              <a:buNone/>
            </a:pPr>
            <a:r>
              <a:rPr lang="vi-VN" sz="2400" dirty="0" smtClean="0"/>
              <a:t>virahaḿ śārńga-dhanvanaḥ</a:t>
            </a:r>
          </a:p>
        </p:txBody>
      </p:sp>
      <p:sp>
        <p:nvSpPr>
          <p:cNvPr id="4" name="Rectangle 3"/>
          <p:cNvSpPr/>
          <p:nvPr/>
        </p:nvSpPr>
        <p:spPr>
          <a:xfrm>
            <a:off x="533400" y="3886200"/>
            <a:ext cx="8001000" cy="2677656"/>
          </a:xfrm>
          <a:prstGeom prst="rect">
            <a:avLst/>
          </a:prstGeom>
        </p:spPr>
        <p:txBody>
          <a:bodyPr wrap="square">
            <a:spAutoFit/>
          </a:bodyPr>
          <a:lstStyle/>
          <a:p>
            <a:pPr algn="just"/>
            <a:r>
              <a:rPr lang="vi-VN" sz="2800" dirty="0" smtClean="0"/>
              <a:t>At that time Subhadrā, Draupadī, Kuntī, Uttarā, Gāndhārī, Dhṛtarāṣṭra, Yuyutsu, Kṛpācārya, Nakula, Sahadeva, Bhīmasena, Dhaumya and Satyavatī all nearly fainted because it was impossible for them to bear separation from Lord Kṛṣṇa.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a:t>
            </a:r>
            <a:r>
              <a:rPr lang="en-US" dirty="0" smtClean="0">
                <a:solidFill>
                  <a:srgbClr val="FF0000"/>
                </a:solidFill>
              </a:rPr>
              <a:t>Lord </a:t>
            </a:r>
            <a:r>
              <a:rPr lang="en-US" dirty="0" err="1" smtClean="0">
                <a:solidFill>
                  <a:srgbClr val="FF0000"/>
                </a:solidFill>
              </a:rPr>
              <a:t>Śrī</a:t>
            </a:r>
            <a:r>
              <a:rPr lang="en-US" dirty="0" smtClean="0">
                <a:solidFill>
                  <a:srgbClr val="FF0000"/>
                </a:solidFill>
              </a:rPr>
              <a:t> </a:t>
            </a:r>
            <a:r>
              <a:rPr lang="en-US" dirty="0" err="1" smtClean="0">
                <a:solidFill>
                  <a:srgbClr val="FF0000"/>
                </a:solidFill>
              </a:rPr>
              <a:t>Kṛṣṇa</a:t>
            </a:r>
            <a:r>
              <a:rPr lang="en-US" dirty="0" smtClean="0">
                <a:solidFill>
                  <a:srgbClr val="FF0000"/>
                </a:solidFill>
              </a:rPr>
              <a:t> is so attractive </a:t>
            </a:r>
            <a:r>
              <a:rPr lang="en-US" dirty="0" smtClean="0"/>
              <a:t>for the living beings, especially for the devotees, that </a:t>
            </a:r>
            <a:r>
              <a:rPr lang="en-US" dirty="0" smtClean="0">
                <a:solidFill>
                  <a:srgbClr val="FF0000"/>
                </a:solidFill>
              </a:rPr>
              <a:t>it is impossible for them to tolerate separation</a:t>
            </a:r>
            <a:r>
              <a:rPr lang="en-US" dirty="0" smtClean="0"/>
              <a:t>. The conditioned soul under the spell of illusory energy forgets the Lord, otherwise he cannot. The feeling of such separation cannot be described, but it can simply be imagined by devotees only. After His separation from </a:t>
            </a:r>
            <a:r>
              <a:rPr lang="en-US" dirty="0" err="1" smtClean="0"/>
              <a:t>Vṛndāvana</a:t>
            </a:r>
            <a:r>
              <a:rPr lang="en-US" dirty="0" smtClean="0"/>
              <a:t> and the innocent rural cowherd boys, girls, ladies and others, they all felt shock throughout their lives, and the separation of </a:t>
            </a:r>
            <a:r>
              <a:rPr lang="en-US" dirty="0" err="1" smtClean="0"/>
              <a:t>Rādhārāṇī</a:t>
            </a:r>
            <a:r>
              <a:rPr lang="en-US" dirty="0" smtClean="0"/>
              <a:t>, the most beloved cowherd girl, is beyond expression. Once they met at </a:t>
            </a:r>
            <a:r>
              <a:rPr lang="en-US" dirty="0" err="1" smtClean="0"/>
              <a:t>Kurukṣetra</a:t>
            </a:r>
            <a:r>
              <a:rPr lang="en-US" dirty="0" smtClean="0"/>
              <a:t> during a solar eclipse, and the feeling which was expressed by them is heartrending. There is, of course, a difference in the qualities of the transcendental devotees of the Lord, but none of them who have ever contacted the Lord by direct communion or otherwise can leave Him for a moment. That is the attitude of the pure devotee.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Ideal Government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the reign of </a:t>
            </a:r>
            <a:r>
              <a:rPr lang="en-US" dirty="0" err="1" smtClean="0"/>
              <a:t>Mahārāja</a:t>
            </a:r>
            <a:r>
              <a:rPr lang="en-US" dirty="0" smtClean="0"/>
              <a:t> </a:t>
            </a:r>
            <a:r>
              <a:rPr lang="en-US" dirty="0" err="1" smtClean="0"/>
              <a:t>Yudhiṣṭhira</a:t>
            </a:r>
            <a:r>
              <a:rPr lang="en-US" dirty="0" smtClean="0"/>
              <a:t>, the clouds showered all the water that people needed, and the earth produced all the necessities of man in profusion. Due to its fatty milk bag and cheerful attitude, the cow used to moisten the grazing ground with milk.</a:t>
            </a:r>
          </a:p>
          <a:p>
            <a:endParaRPr lang="en-US" dirty="0" smtClean="0"/>
          </a:p>
          <a:p>
            <a:r>
              <a:rPr lang="en-US" dirty="0" smtClean="0"/>
              <a:t>The rivers, oceans, hills, mountains, forests, creepers and active drugs, in every season, paid their tax quota to the King in profusion.</a:t>
            </a:r>
          </a:p>
          <a:p>
            <a:endParaRPr lang="en-US" dirty="0" smtClean="0"/>
          </a:p>
          <a:p>
            <a:r>
              <a:rPr lang="en-US" dirty="0" smtClean="0"/>
              <a:t>Because of the King's having no enemy, the living beings were not at any time disturbed by mental agonies, diseases, or excessive heat or cold.</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Krsna’s</a:t>
            </a:r>
            <a:r>
              <a:rPr lang="en-US" dirty="0" smtClean="0"/>
              <a:t> departure to </a:t>
            </a:r>
            <a:r>
              <a:rPr lang="en-US" dirty="0" err="1" smtClean="0"/>
              <a:t>Dvaraka</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r>
              <a:rPr lang="en-US" sz="2200" dirty="0" err="1" smtClean="0"/>
              <a:t>Śrī</a:t>
            </a:r>
            <a:r>
              <a:rPr lang="en-US" sz="2200" dirty="0" smtClean="0"/>
              <a:t> </a:t>
            </a:r>
            <a:r>
              <a:rPr lang="en-US" sz="2200" dirty="0" err="1" smtClean="0"/>
              <a:t>Hari</a:t>
            </a:r>
            <a:r>
              <a:rPr lang="en-US" sz="2200" dirty="0" smtClean="0"/>
              <a:t>, Lord </a:t>
            </a:r>
            <a:r>
              <a:rPr lang="en-US" sz="2200" dirty="0" err="1" smtClean="0"/>
              <a:t>Śrī</a:t>
            </a:r>
            <a:r>
              <a:rPr lang="en-US" sz="2200" dirty="0" smtClean="0"/>
              <a:t> </a:t>
            </a:r>
            <a:r>
              <a:rPr lang="en-US" sz="2200" dirty="0" err="1" smtClean="0"/>
              <a:t>Kṛṣṇa</a:t>
            </a:r>
            <a:r>
              <a:rPr lang="en-US" sz="2200" dirty="0" smtClean="0"/>
              <a:t>, resided at </a:t>
            </a:r>
            <a:r>
              <a:rPr lang="en-US" sz="2200" dirty="0" err="1" smtClean="0"/>
              <a:t>Hastināpura</a:t>
            </a:r>
            <a:r>
              <a:rPr lang="en-US" sz="2200" dirty="0" smtClean="0"/>
              <a:t> for a few months to pacify His relatives and please His own sister [</a:t>
            </a:r>
            <a:r>
              <a:rPr lang="en-US" sz="2200" dirty="0" err="1" smtClean="0"/>
              <a:t>Subhadrā</a:t>
            </a:r>
            <a:r>
              <a:rPr lang="en-US" sz="2200" dirty="0" smtClean="0"/>
              <a:t>].</a:t>
            </a:r>
          </a:p>
          <a:p>
            <a:endParaRPr lang="en-US" sz="2200" dirty="0" smtClean="0"/>
          </a:p>
          <a:p>
            <a:r>
              <a:rPr lang="en-US" sz="2200" dirty="0" smtClean="0"/>
              <a:t>Afterwards, when the Lord asked permission to depart and the King gave it, the Lord offered His respects to </a:t>
            </a:r>
            <a:r>
              <a:rPr lang="en-US" sz="2200" dirty="0" err="1" smtClean="0"/>
              <a:t>Mahārāja</a:t>
            </a:r>
            <a:r>
              <a:rPr lang="en-US" sz="2200" dirty="0" smtClean="0"/>
              <a:t> </a:t>
            </a:r>
            <a:r>
              <a:rPr lang="en-US" sz="2200" dirty="0" err="1" smtClean="0"/>
              <a:t>Yudhiṣṭhira</a:t>
            </a:r>
            <a:r>
              <a:rPr lang="en-US" sz="2200" dirty="0" smtClean="0"/>
              <a:t> by bowing down at his feet, and the King embraced Him. After this the Lord, being embraced by others and receiving their </a:t>
            </a:r>
            <a:r>
              <a:rPr lang="en-US" sz="2200" dirty="0" err="1" smtClean="0"/>
              <a:t>obeisances</a:t>
            </a:r>
            <a:r>
              <a:rPr lang="en-US" sz="2200" dirty="0" smtClean="0"/>
              <a:t>, got into His chariot.</a:t>
            </a:r>
          </a:p>
          <a:p>
            <a:endParaRPr lang="en-US" sz="2200" dirty="0" smtClean="0"/>
          </a:p>
          <a:p>
            <a:r>
              <a:rPr lang="en-US" sz="2200" dirty="0" smtClean="0"/>
              <a:t>At that time </a:t>
            </a:r>
            <a:r>
              <a:rPr lang="en-US" sz="2200" dirty="0" err="1" smtClean="0"/>
              <a:t>Subhadrā</a:t>
            </a:r>
            <a:r>
              <a:rPr lang="en-US" sz="2200" dirty="0" smtClean="0"/>
              <a:t>, </a:t>
            </a:r>
            <a:r>
              <a:rPr lang="en-US" sz="2200" dirty="0" err="1" smtClean="0"/>
              <a:t>Draupadī</a:t>
            </a:r>
            <a:r>
              <a:rPr lang="en-US" sz="2200" dirty="0" smtClean="0"/>
              <a:t>, </a:t>
            </a:r>
            <a:r>
              <a:rPr lang="en-US" sz="2200" dirty="0" err="1" smtClean="0"/>
              <a:t>Kuntī</a:t>
            </a:r>
            <a:r>
              <a:rPr lang="en-US" sz="2200" dirty="0" smtClean="0"/>
              <a:t>, </a:t>
            </a:r>
            <a:r>
              <a:rPr lang="en-US" sz="2200" dirty="0" err="1" smtClean="0"/>
              <a:t>Uttarā</a:t>
            </a:r>
            <a:r>
              <a:rPr lang="en-US" sz="2200" dirty="0" smtClean="0"/>
              <a:t>, </a:t>
            </a:r>
            <a:r>
              <a:rPr lang="en-US" sz="2200" dirty="0" err="1" smtClean="0"/>
              <a:t>Gāndhārī</a:t>
            </a:r>
            <a:r>
              <a:rPr lang="en-US" sz="2200" dirty="0" smtClean="0"/>
              <a:t>, </a:t>
            </a:r>
            <a:r>
              <a:rPr lang="en-US" sz="2200" dirty="0" err="1" smtClean="0"/>
              <a:t>Dhṛtarāṣṭra</a:t>
            </a:r>
            <a:r>
              <a:rPr lang="en-US" sz="2200" dirty="0" smtClean="0"/>
              <a:t>, </a:t>
            </a:r>
            <a:r>
              <a:rPr lang="en-US" sz="2200" dirty="0" err="1" smtClean="0"/>
              <a:t>Yuyutsu</a:t>
            </a:r>
            <a:r>
              <a:rPr lang="en-US" sz="2200" dirty="0" smtClean="0"/>
              <a:t>, </a:t>
            </a:r>
            <a:r>
              <a:rPr lang="en-US" sz="2200" dirty="0" err="1" smtClean="0"/>
              <a:t>Kṛpācārya</a:t>
            </a:r>
            <a:r>
              <a:rPr lang="en-US" sz="2200" dirty="0" smtClean="0"/>
              <a:t>, </a:t>
            </a:r>
            <a:r>
              <a:rPr lang="en-US" sz="2200" dirty="0" err="1" smtClean="0"/>
              <a:t>Nakula</a:t>
            </a:r>
            <a:r>
              <a:rPr lang="en-US" sz="2200" dirty="0" smtClean="0"/>
              <a:t>, </a:t>
            </a:r>
            <a:r>
              <a:rPr lang="en-US" sz="2200" dirty="0" err="1" smtClean="0"/>
              <a:t>Sahadeva</a:t>
            </a:r>
            <a:r>
              <a:rPr lang="en-US" sz="2200" dirty="0" smtClean="0"/>
              <a:t>, </a:t>
            </a:r>
            <a:r>
              <a:rPr lang="en-US" sz="2200" dirty="0" err="1" smtClean="0"/>
              <a:t>Bhīmasena</a:t>
            </a:r>
            <a:r>
              <a:rPr lang="en-US" sz="2200" dirty="0" smtClean="0"/>
              <a:t>, </a:t>
            </a:r>
            <a:r>
              <a:rPr lang="en-US" sz="2200" dirty="0" err="1" smtClean="0"/>
              <a:t>Dhaumya</a:t>
            </a:r>
            <a:r>
              <a:rPr lang="en-US" sz="2200" dirty="0" smtClean="0"/>
              <a:t> and </a:t>
            </a:r>
            <a:r>
              <a:rPr lang="en-US" sz="2200" dirty="0" err="1" smtClean="0"/>
              <a:t>Satyavatī</a:t>
            </a:r>
            <a:r>
              <a:rPr lang="en-US" sz="2200" dirty="0" smtClean="0"/>
              <a:t> all nearly fainted because it was impossible for them to bear separation from Lord </a:t>
            </a:r>
            <a:r>
              <a:rPr lang="en-US" sz="2200" dirty="0" err="1" smtClean="0"/>
              <a:t>Kṛṣṇa</a:t>
            </a:r>
            <a:r>
              <a:rPr lang="en-US" sz="2200" dirty="0" smtClean="0"/>
              <a:t>.</a:t>
            </a:r>
          </a:p>
          <a:p>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1.10.1</a:t>
            </a:r>
            <a:endParaRPr lang="en-US" dirty="0"/>
          </a:p>
        </p:txBody>
      </p:sp>
      <p:sp>
        <p:nvSpPr>
          <p:cNvPr id="3" name="Content Placeholder 2"/>
          <p:cNvSpPr>
            <a:spLocks noGrp="1"/>
          </p:cNvSpPr>
          <p:nvPr>
            <p:ph idx="1"/>
          </p:nvPr>
        </p:nvSpPr>
        <p:spPr>
          <a:xfrm>
            <a:off x="457200" y="1600201"/>
            <a:ext cx="8229600" cy="2209799"/>
          </a:xfrm>
        </p:spPr>
        <p:txBody>
          <a:bodyPr>
            <a:normAutofit lnSpcReduction="10000"/>
          </a:bodyPr>
          <a:lstStyle/>
          <a:p>
            <a:pPr algn="ctr">
              <a:buNone/>
            </a:pPr>
            <a:r>
              <a:rPr lang="vi-VN" sz="2400" dirty="0" smtClean="0"/>
              <a:t>śaunaka uvāca</a:t>
            </a:r>
          </a:p>
          <a:p>
            <a:pPr algn="ctr">
              <a:buNone/>
            </a:pPr>
            <a:r>
              <a:rPr lang="vi-VN" sz="2400" dirty="0" smtClean="0"/>
              <a:t>hatvā svariktha-spṛdha ātatāyino</a:t>
            </a:r>
          </a:p>
          <a:p>
            <a:pPr algn="ctr">
              <a:buNone/>
            </a:pPr>
            <a:r>
              <a:rPr lang="vi-VN" sz="2400" dirty="0" smtClean="0"/>
              <a:t>yudhiṣṭhiro dharma-bhṛtāḿ variṣṭhaḥ</a:t>
            </a:r>
          </a:p>
          <a:p>
            <a:pPr algn="ctr">
              <a:buNone/>
            </a:pPr>
            <a:r>
              <a:rPr lang="vi-VN" sz="2400" dirty="0" smtClean="0"/>
              <a:t>sahānujaiḥ </a:t>
            </a:r>
            <a:r>
              <a:rPr lang="vi-VN" sz="2400" dirty="0" smtClean="0">
                <a:solidFill>
                  <a:srgbClr val="FF0000"/>
                </a:solidFill>
              </a:rPr>
              <a:t>pratyavaruddha-bhojanaḥ</a:t>
            </a:r>
          </a:p>
          <a:p>
            <a:pPr algn="ctr">
              <a:buNone/>
            </a:pPr>
            <a:r>
              <a:rPr lang="vi-VN" sz="2400" dirty="0" smtClean="0"/>
              <a:t>kathaḿ pravṛttaḥ kim akāraṣīt tataḥ</a:t>
            </a:r>
            <a:endParaRPr lang="en-US" dirty="0"/>
          </a:p>
        </p:txBody>
      </p:sp>
      <p:sp>
        <p:nvSpPr>
          <p:cNvPr id="4" name="Rectangle 3"/>
          <p:cNvSpPr/>
          <p:nvPr/>
        </p:nvSpPr>
        <p:spPr>
          <a:xfrm>
            <a:off x="533400" y="3886200"/>
            <a:ext cx="8001000" cy="2677656"/>
          </a:xfrm>
          <a:prstGeom prst="rect">
            <a:avLst/>
          </a:prstGeom>
        </p:spPr>
        <p:txBody>
          <a:bodyPr wrap="square">
            <a:spAutoFit/>
          </a:bodyPr>
          <a:lstStyle/>
          <a:p>
            <a:pPr algn="just"/>
            <a:r>
              <a:rPr lang="en-US" sz="2800" dirty="0" err="1" smtClean="0"/>
              <a:t>Śaunaka</a:t>
            </a:r>
            <a:r>
              <a:rPr lang="en-US" sz="2800" dirty="0" smtClean="0"/>
              <a:t> Muni asked: After killing his enemies who desired to usurp his rightful inheritance, how did the greatest of all religious men, </a:t>
            </a:r>
            <a:r>
              <a:rPr lang="en-US" sz="2800" dirty="0" err="1" smtClean="0"/>
              <a:t>Mahārāja</a:t>
            </a:r>
            <a:r>
              <a:rPr lang="en-US" sz="2800" dirty="0" smtClean="0"/>
              <a:t> </a:t>
            </a:r>
            <a:r>
              <a:rPr lang="en-US" sz="2800" dirty="0" err="1" smtClean="0"/>
              <a:t>Yudhiṣṭhira</a:t>
            </a:r>
            <a:r>
              <a:rPr lang="en-US" sz="2800" dirty="0" smtClean="0"/>
              <a:t>, assisted by his brothers, rule his subjects? Surely he could not freely enjoy his kingdom with </a:t>
            </a:r>
            <a:r>
              <a:rPr lang="en-US" sz="2800" dirty="0" smtClean="0">
                <a:solidFill>
                  <a:srgbClr val="FF0000"/>
                </a:solidFill>
              </a:rPr>
              <a:t>unrestricted consciousness</a:t>
            </a:r>
            <a:r>
              <a:rPr lang="en-US" sz="2800" dirty="0" smtClean="0"/>
              <a:t>.</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lstStyle/>
          <a:p>
            <a:r>
              <a:rPr lang="en-US" dirty="0" smtClean="0"/>
              <a:t>Fighting for enjoying </a:t>
            </a:r>
            <a:r>
              <a:rPr lang="en-US" dirty="0" err="1" smtClean="0"/>
              <a:t>vs</a:t>
            </a:r>
            <a:r>
              <a:rPr lang="en-US" dirty="0" smtClean="0"/>
              <a:t> Fighting as a duty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1.10.2</a:t>
            </a:r>
            <a:endParaRPr lang="en-US" dirty="0"/>
          </a:p>
        </p:txBody>
      </p:sp>
      <p:sp>
        <p:nvSpPr>
          <p:cNvPr id="3" name="Content Placeholder 2"/>
          <p:cNvSpPr>
            <a:spLocks noGrp="1"/>
          </p:cNvSpPr>
          <p:nvPr>
            <p:ph idx="1"/>
          </p:nvPr>
        </p:nvSpPr>
        <p:spPr>
          <a:xfrm>
            <a:off x="457200" y="1600201"/>
            <a:ext cx="8229600" cy="2209799"/>
          </a:xfrm>
        </p:spPr>
        <p:txBody>
          <a:bodyPr>
            <a:normAutofit lnSpcReduction="10000"/>
          </a:bodyPr>
          <a:lstStyle/>
          <a:p>
            <a:pPr algn="ctr">
              <a:buNone/>
            </a:pPr>
            <a:r>
              <a:rPr lang="vi-VN" sz="2400" dirty="0" smtClean="0"/>
              <a:t>sūta uvāca</a:t>
            </a:r>
          </a:p>
          <a:p>
            <a:pPr algn="ctr">
              <a:buNone/>
            </a:pPr>
            <a:r>
              <a:rPr lang="vi-VN" sz="2400" dirty="0" smtClean="0"/>
              <a:t>vaḿśaḿ kuror vaḿśa-davāgni-nirhṛtaḿ</a:t>
            </a:r>
          </a:p>
          <a:p>
            <a:pPr algn="ctr">
              <a:buNone/>
            </a:pPr>
            <a:r>
              <a:rPr lang="vi-VN" sz="2400" dirty="0" smtClean="0"/>
              <a:t>saḿrohayitvā bhava-bhāvano hariḥ</a:t>
            </a:r>
          </a:p>
          <a:p>
            <a:pPr algn="ctr">
              <a:buNone/>
            </a:pPr>
            <a:r>
              <a:rPr lang="vi-VN" sz="2400" dirty="0" smtClean="0"/>
              <a:t>niveśayitvā nija-rājya īśvaro</a:t>
            </a:r>
          </a:p>
          <a:p>
            <a:pPr algn="ctr">
              <a:buNone/>
            </a:pPr>
            <a:r>
              <a:rPr lang="vi-VN" sz="2400" dirty="0" smtClean="0"/>
              <a:t>yudhiṣṭhiraḿ </a:t>
            </a:r>
            <a:r>
              <a:rPr lang="vi-VN" sz="2400" dirty="0" smtClean="0">
                <a:solidFill>
                  <a:srgbClr val="FF0000"/>
                </a:solidFill>
              </a:rPr>
              <a:t>prīta-manā</a:t>
            </a:r>
            <a:r>
              <a:rPr lang="vi-VN" sz="2400" dirty="0" smtClean="0"/>
              <a:t> babhūva ha</a:t>
            </a:r>
          </a:p>
        </p:txBody>
      </p:sp>
      <p:sp>
        <p:nvSpPr>
          <p:cNvPr id="4" name="Rectangle 3"/>
          <p:cNvSpPr/>
          <p:nvPr/>
        </p:nvSpPr>
        <p:spPr>
          <a:xfrm>
            <a:off x="533400" y="3886200"/>
            <a:ext cx="8001000" cy="2677656"/>
          </a:xfrm>
          <a:prstGeom prst="rect">
            <a:avLst/>
          </a:prstGeom>
        </p:spPr>
        <p:txBody>
          <a:bodyPr wrap="square">
            <a:spAutoFit/>
          </a:bodyPr>
          <a:lstStyle/>
          <a:p>
            <a:pPr algn="just"/>
            <a:r>
              <a:rPr lang="en-US" sz="2800" dirty="0" err="1" smtClean="0"/>
              <a:t>Sūta</a:t>
            </a:r>
            <a:r>
              <a:rPr lang="en-US" sz="2800" dirty="0" smtClean="0"/>
              <a:t> </a:t>
            </a:r>
            <a:r>
              <a:rPr lang="en-US" sz="2800" dirty="0" err="1" smtClean="0"/>
              <a:t>Gosvāmī</a:t>
            </a:r>
            <a:r>
              <a:rPr lang="en-US" sz="2800" dirty="0" smtClean="0"/>
              <a:t> said: Lord </a:t>
            </a:r>
            <a:r>
              <a:rPr lang="en-US" sz="2800" dirty="0" err="1" smtClean="0"/>
              <a:t>Śrī</a:t>
            </a:r>
            <a:r>
              <a:rPr lang="en-US" sz="2800" dirty="0" smtClean="0"/>
              <a:t> </a:t>
            </a:r>
            <a:r>
              <a:rPr lang="en-US" sz="2800" dirty="0" err="1" smtClean="0"/>
              <a:t>Kṛṣṇa</a:t>
            </a:r>
            <a:r>
              <a:rPr lang="en-US" sz="2800" dirty="0" smtClean="0"/>
              <a:t>, the Supreme Personality of Godhead, who is the maintainer of the world, </a:t>
            </a:r>
            <a:r>
              <a:rPr lang="en-US" sz="2800" dirty="0" smtClean="0">
                <a:solidFill>
                  <a:srgbClr val="FF0000"/>
                </a:solidFill>
              </a:rPr>
              <a:t>became pleased </a:t>
            </a:r>
            <a:r>
              <a:rPr lang="en-US" sz="2800" dirty="0" smtClean="0"/>
              <a:t>after reestablishing </a:t>
            </a:r>
            <a:r>
              <a:rPr lang="en-US" sz="2800" dirty="0" err="1" smtClean="0"/>
              <a:t>Mahārāja</a:t>
            </a:r>
            <a:r>
              <a:rPr lang="en-US" sz="2800" dirty="0" smtClean="0"/>
              <a:t> </a:t>
            </a:r>
            <a:r>
              <a:rPr lang="en-US" sz="2800" dirty="0" err="1" smtClean="0"/>
              <a:t>Yudhiṣṭhira</a:t>
            </a:r>
            <a:r>
              <a:rPr lang="en-US" sz="2800" dirty="0" smtClean="0"/>
              <a:t> in his own kingdom and after restoring the </a:t>
            </a:r>
            <a:r>
              <a:rPr lang="en-US" sz="2800" dirty="0" err="1" smtClean="0"/>
              <a:t>Kuru</a:t>
            </a:r>
            <a:r>
              <a:rPr lang="en-US" sz="2800" dirty="0" smtClean="0"/>
              <a:t> dynasty, which had been exhausted by the bamboo fire of anger.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Nectar from the purport</a:t>
            </a:r>
            <a:endParaRPr lang="en-US" dirty="0"/>
          </a:p>
        </p:txBody>
      </p:sp>
      <p:sp>
        <p:nvSpPr>
          <p:cNvPr id="3" name="Content Placeholder 2"/>
          <p:cNvSpPr>
            <a:spLocks noGrp="1"/>
          </p:cNvSpPr>
          <p:nvPr>
            <p:ph idx="1"/>
          </p:nvPr>
        </p:nvSpPr>
        <p:spPr/>
        <p:txBody>
          <a:bodyPr>
            <a:normAutofit/>
          </a:bodyPr>
          <a:lstStyle/>
          <a:p>
            <a:r>
              <a:rPr lang="en-US" dirty="0" smtClean="0"/>
              <a:t>Bamboo fire destroying forest == materialistic people destroying unwanted population due to their anger</a:t>
            </a:r>
          </a:p>
          <a:p>
            <a:r>
              <a:rPr lang="en-US" dirty="0" smtClean="0"/>
              <a:t>Lord’s plan for the people</a:t>
            </a:r>
          </a:p>
          <a:p>
            <a:r>
              <a:rPr lang="en-US" dirty="0" smtClean="0"/>
              <a:t>Why </a:t>
            </a:r>
            <a:r>
              <a:rPr lang="en-US" dirty="0" err="1" smtClean="0"/>
              <a:t>Krsna</a:t>
            </a:r>
            <a:r>
              <a:rPr lang="en-US" dirty="0" smtClean="0"/>
              <a:t> was pleased with </a:t>
            </a:r>
            <a:r>
              <a:rPr lang="en-US" dirty="0" err="1" smtClean="0"/>
              <a:t>Yudhisthira</a:t>
            </a:r>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Srimad</a:t>
            </a:r>
            <a:r>
              <a:rPr lang="en-US" dirty="0" smtClean="0"/>
              <a:t> </a:t>
            </a:r>
            <a:r>
              <a:rPr lang="en-US" dirty="0" err="1" smtClean="0"/>
              <a:t>Bhagavatam</a:t>
            </a:r>
            <a:r>
              <a:rPr lang="en-US" dirty="0" smtClean="0"/>
              <a:t> 1.10.3</a:t>
            </a:r>
            <a:endParaRPr lang="en-US" dirty="0"/>
          </a:p>
        </p:txBody>
      </p:sp>
      <p:sp>
        <p:nvSpPr>
          <p:cNvPr id="3" name="Content Placeholder 2"/>
          <p:cNvSpPr>
            <a:spLocks noGrp="1"/>
          </p:cNvSpPr>
          <p:nvPr>
            <p:ph idx="1"/>
          </p:nvPr>
        </p:nvSpPr>
        <p:spPr>
          <a:xfrm>
            <a:off x="457200" y="1600201"/>
            <a:ext cx="8229600" cy="2209799"/>
          </a:xfrm>
        </p:spPr>
        <p:txBody>
          <a:bodyPr>
            <a:normAutofit/>
          </a:bodyPr>
          <a:lstStyle/>
          <a:p>
            <a:pPr algn="ctr">
              <a:buNone/>
            </a:pPr>
            <a:r>
              <a:rPr lang="vi-VN" sz="2400" dirty="0" smtClean="0"/>
              <a:t>niśamya bhīṣmoktam athācyutoktaḿ</a:t>
            </a:r>
          </a:p>
          <a:p>
            <a:pPr algn="ctr">
              <a:buNone/>
            </a:pPr>
            <a:r>
              <a:rPr lang="vi-VN" sz="2400" dirty="0" smtClean="0"/>
              <a:t>pravṛtta-vijñāna-vidhūta-vibhramaḥ</a:t>
            </a:r>
          </a:p>
          <a:p>
            <a:pPr algn="ctr">
              <a:buNone/>
            </a:pPr>
            <a:r>
              <a:rPr lang="vi-VN" sz="2400" dirty="0" smtClean="0"/>
              <a:t>śaśāsa gām indra ivājitāśrayaḥ</a:t>
            </a:r>
          </a:p>
          <a:p>
            <a:pPr algn="ctr">
              <a:buNone/>
            </a:pPr>
            <a:r>
              <a:rPr lang="vi-VN" sz="2400" dirty="0" smtClean="0"/>
              <a:t>paridhyupāntām anujānuvartitaḥ</a:t>
            </a:r>
          </a:p>
        </p:txBody>
      </p:sp>
      <p:sp>
        <p:nvSpPr>
          <p:cNvPr id="4" name="Rectangle 3"/>
          <p:cNvSpPr/>
          <p:nvPr/>
        </p:nvSpPr>
        <p:spPr>
          <a:xfrm>
            <a:off x="533400" y="3886200"/>
            <a:ext cx="8001000" cy="2677656"/>
          </a:xfrm>
          <a:prstGeom prst="rect">
            <a:avLst/>
          </a:prstGeom>
        </p:spPr>
        <p:txBody>
          <a:bodyPr wrap="square">
            <a:spAutoFit/>
          </a:bodyPr>
          <a:lstStyle/>
          <a:p>
            <a:pPr algn="just"/>
            <a:r>
              <a:rPr lang="en-US" sz="2800" dirty="0" err="1" smtClean="0"/>
              <a:t>Mahārāja</a:t>
            </a:r>
            <a:r>
              <a:rPr lang="en-US" sz="2800" dirty="0" smtClean="0"/>
              <a:t> </a:t>
            </a:r>
            <a:r>
              <a:rPr lang="en-US" sz="2800" dirty="0" err="1" smtClean="0"/>
              <a:t>Yudhiṣṭhira</a:t>
            </a:r>
            <a:r>
              <a:rPr lang="en-US" sz="2800" dirty="0" smtClean="0"/>
              <a:t>, after being enlightened by what was spoken by </a:t>
            </a:r>
            <a:r>
              <a:rPr lang="en-US" sz="2800" dirty="0" err="1" smtClean="0"/>
              <a:t>Bhīṣmadeva</a:t>
            </a:r>
            <a:r>
              <a:rPr lang="en-US" sz="2800" dirty="0" smtClean="0"/>
              <a:t> and Lord </a:t>
            </a:r>
            <a:r>
              <a:rPr lang="en-US" sz="2800" dirty="0" err="1" smtClean="0"/>
              <a:t>Śrī</a:t>
            </a:r>
            <a:r>
              <a:rPr lang="en-US" sz="2800" dirty="0" smtClean="0"/>
              <a:t> </a:t>
            </a:r>
            <a:r>
              <a:rPr lang="en-US" sz="2800" dirty="0" err="1" smtClean="0"/>
              <a:t>Kṛṣṇa</a:t>
            </a:r>
            <a:r>
              <a:rPr lang="en-US" sz="2800" dirty="0" smtClean="0"/>
              <a:t>, the infallible, engaged himself in matters of perfect knowledge because all his misgivings were eradicated. Thus he ruled over the earth and seas and was followed by his younger brothers.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TotalTime>
  <Words>1718</Words>
  <Application>Microsoft Office PowerPoint</Application>
  <PresentationFormat>On-screen Show (4:3)</PresentationFormat>
  <Paragraphs>108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Srimad Bhagavatam  1.10.1 – 1.10.10</vt:lpstr>
      <vt:lpstr>How Yudhisthira pleased Krsna</vt:lpstr>
      <vt:lpstr>The Ideal Government</vt:lpstr>
      <vt:lpstr>Krsna’s departure to Dvaraka</vt:lpstr>
      <vt:lpstr>Srimad Bhagavatam 1.10.1</vt:lpstr>
      <vt:lpstr>Nectar from the purport</vt:lpstr>
      <vt:lpstr>Srimad Bhagavatam 1.10.2</vt:lpstr>
      <vt:lpstr>Nectar from the purport</vt:lpstr>
      <vt:lpstr>Srimad Bhagavatam 1.10.3</vt:lpstr>
      <vt:lpstr>Nectar from the purport</vt:lpstr>
      <vt:lpstr>Srimad Bhagavatam 1.10.4</vt:lpstr>
      <vt:lpstr>Nectar from the purport</vt:lpstr>
      <vt:lpstr>Srimad Bhagavatam 1.10.5</vt:lpstr>
      <vt:lpstr>Nectar from the purport</vt:lpstr>
      <vt:lpstr>Srimad Bhagavatam 1.10.6</vt:lpstr>
      <vt:lpstr>Nectar from the purport</vt:lpstr>
      <vt:lpstr>Srimad Bhagavatam 1.10.7</vt:lpstr>
      <vt:lpstr>Nectar from the purport</vt:lpstr>
      <vt:lpstr>Srimad Bhagavatam 1.10.8</vt:lpstr>
      <vt:lpstr>Nectar from the purport</vt:lpstr>
      <vt:lpstr>Srimad Bhagavatam 1.10.9-10</vt:lpstr>
      <vt:lpstr>Nectar from the purport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Srimad Bhagavatam  1.10.1 – 1.10.10</dc:title>
  <dc:creator>Rasika Siromani dasi</dc:creator>
  <cp:lastModifiedBy>Rasika Siromani dasi</cp:lastModifiedBy>
  <cp:revision>21</cp:revision>
  <dcterms:created xsi:type="dcterms:W3CDTF">2011-10-07T08:07:09Z</dcterms:created>
  <dcterms:modified xsi:type="dcterms:W3CDTF">2011-10-08T06:55:05Z</dcterms:modified>
</cp:coreProperties>
</file>