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60" r:id="rId3"/>
    <p:sldId id="257" r:id="rId4"/>
    <p:sldId id="258" r:id="rId5"/>
    <p:sldId id="277" r:id="rId6"/>
    <p:sldId id="283" r:id="rId7"/>
    <p:sldId id="261" r:id="rId8"/>
    <p:sldId id="278" r:id="rId9"/>
    <p:sldId id="262" r:id="rId10"/>
    <p:sldId id="284" r:id="rId11"/>
    <p:sldId id="259" r:id="rId12"/>
    <p:sldId id="285" r:id="rId13"/>
    <p:sldId id="268" r:id="rId14"/>
    <p:sldId id="269" r:id="rId15"/>
    <p:sldId id="271" r:id="rId16"/>
    <p:sldId id="286" r:id="rId17"/>
    <p:sldId id="290" r:id="rId18"/>
    <p:sldId id="291" r:id="rId19"/>
    <p:sldId id="287" r:id="rId20"/>
    <p:sldId id="276" r:id="rId21"/>
    <p:sldId id="279" r:id="rId22"/>
    <p:sldId id="288" r:id="rId23"/>
    <p:sldId id="266" r:id="rId24"/>
    <p:sldId id="281" r:id="rId25"/>
    <p:sldId id="282" r:id="rId26"/>
    <p:sldId id="28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132" autoAdjust="0"/>
    <p:restoredTop sz="85099" autoAdjust="0"/>
  </p:normalViewPr>
  <p:slideViewPr>
    <p:cSldViewPr snapToGrid="0">
      <p:cViewPr varScale="1">
        <p:scale>
          <a:sx n="60" d="100"/>
          <a:sy n="60" d="100"/>
        </p:scale>
        <p:origin x="1380" y="60"/>
      </p:cViewPr>
      <p:guideLst/>
    </p:cSldViewPr>
  </p:slideViewPr>
  <p:notesTextViewPr>
    <p:cViewPr>
      <p:scale>
        <a:sx n="1" d="1"/>
        <a:sy n="1" d="1"/>
      </p:scale>
      <p:origin x="0" y="0"/>
    </p:cViewPr>
  </p:notesTextViewPr>
  <p:notesViewPr>
    <p:cSldViewPr snapToGrid="0">
      <p:cViewPr varScale="1">
        <p:scale>
          <a:sx n="54" d="100"/>
          <a:sy n="54" d="100"/>
        </p:scale>
        <p:origin x="282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758769-999D-48D0-823B-A19D544E1F6B}" type="datetimeFigureOut">
              <a:rPr lang="en-US" smtClean="0"/>
              <a:t>3/14/2015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1E38F6-7025-4055-9B9A-080FC87977F7}" type="slidenum">
              <a:rPr lang="en-US" smtClean="0"/>
              <a:t>‹#›</a:t>
            </a:fld>
            <a:endParaRPr lang="en-US"/>
          </a:p>
        </p:txBody>
      </p:sp>
    </p:spTree>
    <p:extLst>
      <p:ext uri="{BB962C8B-B14F-4D97-AF65-F5344CB8AC3E}">
        <p14:creationId xmlns:p14="http://schemas.microsoft.com/office/powerpoint/2010/main" val="1272211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vedabase.net/k/karma"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www.vedabase.net/y/yajna"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D1E38F6-7025-4055-9B9A-080FC87977F7}" type="slidenum">
              <a:rPr lang="en-US" smtClean="0"/>
              <a:t>2</a:t>
            </a:fld>
            <a:endParaRPr lang="en-US"/>
          </a:p>
        </p:txBody>
      </p:sp>
    </p:spTree>
    <p:extLst>
      <p:ext uri="{BB962C8B-B14F-4D97-AF65-F5344CB8AC3E}">
        <p14:creationId xmlns:p14="http://schemas.microsoft.com/office/powerpoint/2010/main" val="65801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1E38F6-7025-4055-9B9A-080FC87977F7}" type="slidenum">
              <a:rPr lang="en-US" smtClean="0"/>
              <a:t>16</a:t>
            </a:fld>
            <a:endParaRPr lang="en-US"/>
          </a:p>
        </p:txBody>
      </p:sp>
    </p:spTree>
    <p:extLst>
      <p:ext uri="{BB962C8B-B14F-4D97-AF65-F5344CB8AC3E}">
        <p14:creationId xmlns:p14="http://schemas.microsoft.com/office/powerpoint/2010/main" val="3319206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1E38F6-7025-4055-9B9A-080FC87977F7}" type="slidenum">
              <a:rPr lang="en-US" smtClean="0"/>
              <a:t>17</a:t>
            </a:fld>
            <a:endParaRPr lang="en-US"/>
          </a:p>
        </p:txBody>
      </p:sp>
    </p:spTree>
    <p:extLst>
      <p:ext uri="{BB962C8B-B14F-4D97-AF65-F5344CB8AC3E}">
        <p14:creationId xmlns:p14="http://schemas.microsoft.com/office/powerpoint/2010/main" val="4248075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D1E38F6-7025-4055-9B9A-080FC87977F7}" type="slidenum">
              <a:rPr lang="en-US" smtClean="0"/>
              <a:t>18</a:t>
            </a:fld>
            <a:endParaRPr lang="en-US"/>
          </a:p>
        </p:txBody>
      </p:sp>
    </p:spTree>
    <p:extLst>
      <p:ext uri="{BB962C8B-B14F-4D97-AF65-F5344CB8AC3E}">
        <p14:creationId xmlns:p14="http://schemas.microsoft.com/office/powerpoint/2010/main" val="1113255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1E38F6-7025-4055-9B9A-080FC87977F7}" type="slidenum">
              <a:rPr lang="en-US" smtClean="0"/>
              <a:t>20</a:t>
            </a:fld>
            <a:endParaRPr lang="en-US"/>
          </a:p>
        </p:txBody>
      </p:sp>
    </p:spTree>
    <p:extLst>
      <p:ext uri="{BB962C8B-B14F-4D97-AF65-F5344CB8AC3E}">
        <p14:creationId xmlns:p14="http://schemas.microsoft.com/office/powerpoint/2010/main" val="1693249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D1E38F6-7025-4055-9B9A-080FC87977F7}" type="slidenum">
              <a:rPr lang="en-US" smtClean="0"/>
              <a:t>21</a:t>
            </a:fld>
            <a:endParaRPr lang="en-US"/>
          </a:p>
        </p:txBody>
      </p:sp>
    </p:spTree>
    <p:extLst>
      <p:ext uri="{BB962C8B-B14F-4D97-AF65-F5344CB8AC3E}">
        <p14:creationId xmlns:p14="http://schemas.microsoft.com/office/powerpoint/2010/main" val="732486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1E38F6-7025-4055-9B9A-080FC87977F7}" type="slidenum">
              <a:rPr lang="en-US" smtClean="0"/>
              <a:t>23</a:t>
            </a:fld>
            <a:endParaRPr lang="en-US"/>
          </a:p>
        </p:txBody>
      </p:sp>
    </p:spTree>
    <p:extLst>
      <p:ext uri="{BB962C8B-B14F-4D97-AF65-F5344CB8AC3E}">
        <p14:creationId xmlns:p14="http://schemas.microsoft.com/office/powerpoint/2010/main" val="880083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1E38F6-7025-4055-9B9A-080FC87977F7}" type="slidenum">
              <a:rPr lang="en-US" smtClean="0"/>
              <a:t>24</a:t>
            </a:fld>
            <a:endParaRPr lang="en-US"/>
          </a:p>
        </p:txBody>
      </p:sp>
    </p:spTree>
    <p:extLst>
      <p:ext uri="{BB962C8B-B14F-4D97-AF65-F5344CB8AC3E}">
        <p14:creationId xmlns:p14="http://schemas.microsoft.com/office/powerpoint/2010/main" val="11404008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1E38F6-7025-4055-9B9A-080FC87977F7}" type="slidenum">
              <a:rPr lang="en-US" smtClean="0"/>
              <a:t>25</a:t>
            </a:fld>
            <a:endParaRPr lang="en-US"/>
          </a:p>
        </p:txBody>
      </p:sp>
    </p:spTree>
    <p:extLst>
      <p:ext uri="{BB962C8B-B14F-4D97-AF65-F5344CB8AC3E}">
        <p14:creationId xmlns:p14="http://schemas.microsoft.com/office/powerpoint/2010/main" val="695591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1E38F6-7025-4055-9B9A-080FC87977F7}" type="slidenum">
              <a:rPr lang="en-US" smtClean="0"/>
              <a:t>3</a:t>
            </a:fld>
            <a:endParaRPr lang="en-US"/>
          </a:p>
        </p:txBody>
      </p:sp>
    </p:spTree>
    <p:extLst>
      <p:ext uri="{BB962C8B-B14F-4D97-AF65-F5344CB8AC3E}">
        <p14:creationId xmlns:p14="http://schemas.microsoft.com/office/powerpoint/2010/main" val="2274725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D1E38F6-7025-4055-9B9A-080FC87977F7}" type="slidenum">
              <a:rPr lang="en-US" smtClean="0"/>
              <a:t>4</a:t>
            </a:fld>
            <a:endParaRPr lang="en-US"/>
          </a:p>
        </p:txBody>
      </p:sp>
    </p:spTree>
    <p:extLst>
      <p:ext uri="{BB962C8B-B14F-4D97-AF65-F5344CB8AC3E}">
        <p14:creationId xmlns:p14="http://schemas.microsoft.com/office/powerpoint/2010/main" val="160770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1E38F6-7025-4055-9B9A-080FC87977F7}" type="slidenum">
              <a:rPr lang="en-US" smtClean="0"/>
              <a:t>5</a:t>
            </a:fld>
            <a:endParaRPr lang="en-US"/>
          </a:p>
        </p:txBody>
      </p:sp>
    </p:spTree>
    <p:extLst>
      <p:ext uri="{BB962C8B-B14F-4D97-AF65-F5344CB8AC3E}">
        <p14:creationId xmlns:p14="http://schemas.microsoft.com/office/powerpoint/2010/main" val="2979692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 elements</a:t>
            </a:r>
            <a:r>
              <a:rPr lang="en-US" baseline="0" dirty="0" smtClean="0"/>
              <a:t> - </a:t>
            </a:r>
            <a:r>
              <a:rPr lang="en-US" dirty="0" smtClean="0"/>
              <a:t>Earth,</a:t>
            </a:r>
            <a:r>
              <a:rPr lang="en-US" baseline="0" dirty="0" smtClean="0"/>
              <a:t> water, fire, air, ether, mind, intelligence and false ego</a:t>
            </a:r>
          </a:p>
          <a:p>
            <a:r>
              <a:rPr lang="en-US" baseline="0" dirty="0" smtClean="0"/>
              <a:t>Total material world is divided into these 24 elements:</a:t>
            </a:r>
          </a:p>
          <a:p>
            <a:r>
              <a:rPr lang="en-US" baseline="0" dirty="0" smtClean="0"/>
              <a:t>5 Gross elements - </a:t>
            </a:r>
            <a:r>
              <a:rPr lang="en-US" dirty="0" smtClean="0"/>
              <a:t>Earth,</a:t>
            </a:r>
            <a:r>
              <a:rPr lang="en-US" baseline="0" dirty="0" smtClean="0"/>
              <a:t> water, fire, air and ether</a:t>
            </a:r>
          </a:p>
          <a:p>
            <a:r>
              <a:rPr lang="en-US" baseline="0" dirty="0" smtClean="0"/>
              <a:t>5 Sense objects – smell, taste, form, touch and sound (each higher gross element has all the prior sense objects)</a:t>
            </a:r>
          </a:p>
          <a:p>
            <a:r>
              <a:rPr lang="en-US" baseline="0" dirty="0" smtClean="0"/>
              <a:t>3 - Mind, Intelligence and False Ego</a:t>
            </a:r>
          </a:p>
          <a:p>
            <a:r>
              <a:rPr lang="en-US" baseline="0" dirty="0" smtClean="0"/>
              <a:t>10 – Senses 	5 knowledge acquiring – Eyes, ears, nose, tongue and skin</a:t>
            </a:r>
          </a:p>
          <a:p>
            <a:r>
              <a:rPr lang="en-US" baseline="0" dirty="0" smtClean="0"/>
              <a:t>	5 working senses – mouth, legs, hands, anus and genitals</a:t>
            </a:r>
          </a:p>
          <a:p>
            <a:r>
              <a:rPr lang="en-US" baseline="0" dirty="0" smtClean="0"/>
              <a:t>1 – </a:t>
            </a:r>
            <a:r>
              <a:rPr lang="en-US" baseline="0" dirty="0" err="1" smtClean="0"/>
              <a:t>Maha</a:t>
            </a:r>
            <a:r>
              <a:rPr lang="en-US" baseline="0" dirty="0" smtClean="0"/>
              <a:t> </a:t>
            </a:r>
            <a:r>
              <a:rPr lang="en-US" baseline="0" dirty="0" err="1" smtClean="0"/>
              <a:t>tatva</a:t>
            </a:r>
            <a:endParaRPr lang="en-US" baseline="0" dirty="0" smtClean="0"/>
          </a:p>
          <a:p>
            <a:endParaRPr lang="en-US" dirty="0" smtClean="0"/>
          </a:p>
          <a:p>
            <a:endParaRPr lang="en-US" dirty="0" smtClean="0"/>
          </a:p>
          <a:p>
            <a:r>
              <a:rPr lang="en-US" dirty="0" smtClean="0"/>
              <a:t>Yamuna Mataji – Prabhupada said “A devotee</a:t>
            </a:r>
            <a:r>
              <a:rPr lang="en-US" baseline="0" dirty="0" smtClean="0"/>
              <a:t> doesn’t waste anything”</a:t>
            </a:r>
          </a:p>
          <a:p>
            <a:r>
              <a:rPr lang="en-US" baseline="0" dirty="0" smtClean="0"/>
              <a:t>Don’t think your children belong to you, they belong to Krsna and are under your care.</a:t>
            </a:r>
            <a:endParaRPr lang="en-US" dirty="0"/>
          </a:p>
        </p:txBody>
      </p:sp>
      <p:sp>
        <p:nvSpPr>
          <p:cNvPr id="4" name="Slide Number Placeholder 3"/>
          <p:cNvSpPr>
            <a:spLocks noGrp="1"/>
          </p:cNvSpPr>
          <p:nvPr>
            <p:ph type="sldNum" sz="quarter" idx="10"/>
          </p:nvPr>
        </p:nvSpPr>
        <p:spPr/>
        <p:txBody>
          <a:bodyPr/>
          <a:lstStyle/>
          <a:p>
            <a:fld id="{FD1E38F6-7025-4055-9B9A-080FC87977F7}" type="slidenum">
              <a:rPr lang="en-US" smtClean="0"/>
              <a:t>7</a:t>
            </a:fld>
            <a:endParaRPr lang="en-US"/>
          </a:p>
        </p:txBody>
      </p:sp>
    </p:spTree>
    <p:extLst>
      <p:ext uri="{BB962C8B-B14F-4D97-AF65-F5344CB8AC3E}">
        <p14:creationId xmlns:p14="http://schemas.microsoft.com/office/powerpoint/2010/main" val="3556703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1E38F6-7025-4055-9B9A-080FC87977F7}" type="slidenum">
              <a:rPr lang="en-US" smtClean="0"/>
              <a:t>9</a:t>
            </a:fld>
            <a:endParaRPr lang="en-US"/>
          </a:p>
        </p:txBody>
      </p:sp>
    </p:spTree>
    <p:extLst>
      <p:ext uri="{BB962C8B-B14F-4D97-AF65-F5344CB8AC3E}">
        <p14:creationId xmlns:p14="http://schemas.microsoft.com/office/powerpoint/2010/main" val="602565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D1E38F6-7025-4055-9B9A-080FC87977F7}" type="slidenum">
              <a:rPr lang="en-US" smtClean="0"/>
              <a:t>11</a:t>
            </a:fld>
            <a:endParaRPr lang="en-US"/>
          </a:p>
        </p:txBody>
      </p:sp>
    </p:spTree>
    <p:extLst>
      <p:ext uri="{BB962C8B-B14F-4D97-AF65-F5344CB8AC3E}">
        <p14:creationId xmlns:p14="http://schemas.microsoft.com/office/powerpoint/2010/main" val="2153738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smtClean="0"/>
              <a:t>Mūḍhas</a:t>
            </a:r>
            <a:r>
              <a:rPr lang="en-US" b="1" dirty="0" smtClean="0"/>
              <a:t>  </a:t>
            </a:r>
            <a:r>
              <a:rPr lang="en-US" dirty="0" smtClean="0"/>
              <a:t>- They want to enjoy the fruits of their labor by</a:t>
            </a:r>
            <a:r>
              <a:rPr lang="en-US" baseline="0" dirty="0" smtClean="0"/>
              <a:t> themselves and so do not want to part with them for the Supreme. They are busy </a:t>
            </a:r>
            <a:r>
              <a:rPr lang="en-US" b="1" baseline="0" dirty="0" smtClean="0"/>
              <a:t>working hard </a:t>
            </a:r>
            <a:r>
              <a:rPr lang="en-US" baseline="0" dirty="0" smtClean="0"/>
              <a:t>day and night for the benefit of their </a:t>
            </a:r>
            <a:r>
              <a:rPr lang="en-US" b="1" baseline="0" dirty="0" smtClean="0"/>
              <a:t>illusionary masters</a:t>
            </a:r>
          </a:p>
          <a:p>
            <a:r>
              <a:rPr lang="en-US" b="1" baseline="0" dirty="0" smtClean="0"/>
              <a:t>Ass –</a:t>
            </a:r>
            <a:r>
              <a:rPr lang="en-US" dirty="0" smtClean="0"/>
              <a:t>This humble beast is made to work very hard by his master. The ass does not really know for whom he works so hard day and night. He remains satisfied by filling his stomach with a bundle of grass, sleeping for a while under fear of being beaten by his master, and satisfying his sex appetite at the risk of being repeatedly kicked by the opposite party. The ass sings poetry and philosophy sometimes, but this braying sound only disturbs others. This is the position of the foolish </a:t>
            </a:r>
            <a:r>
              <a:rPr lang="en-US" dirty="0" err="1" smtClean="0"/>
              <a:t>fruitive</a:t>
            </a:r>
            <a:r>
              <a:rPr lang="en-US" dirty="0" smtClean="0"/>
              <a:t> worker who does not know for whom he should work. He does not know that </a:t>
            </a:r>
            <a:r>
              <a:rPr lang="en-US" dirty="0" smtClean="0">
                <a:hlinkClick r:id="rId3"/>
              </a:rPr>
              <a:t>karma</a:t>
            </a:r>
            <a:r>
              <a:rPr lang="en-US" dirty="0" smtClean="0"/>
              <a:t> (action) is meant for </a:t>
            </a:r>
            <a:r>
              <a:rPr lang="en-US" dirty="0" err="1" smtClean="0">
                <a:hlinkClick r:id="rId4"/>
              </a:rPr>
              <a:t>yajña</a:t>
            </a:r>
            <a:r>
              <a:rPr lang="en-US" dirty="0" smtClean="0"/>
              <a:t> (sacrifice).</a:t>
            </a:r>
            <a:endParaRPr lang="en-US" b="1" baseline="0" dirty="0" smtClean="0"/>
          </a:p>
          <a:p>
            <a:r>
              <a:rPr lang="en-US" b="1" baseline="0" dirty="0" smtClean="0"/>
              <a:t>Swine - </a:t>
            </a:r>
            <a:r>
              <a:rPr lang="en-US" dirty="0" smtClean="0"/>
              <a:t>The swine who eat the night soil do not care to accept sweetmeats made of sugar and ghee. Similarly, the foolish worker will untiringly continue to hear of the sense-enjoyable tidings of the flickering mundane world, but will have very little time to hear about the eternal living force that moves the material </a:t>
            </a:r>
            <a:r>
              <a:rPr lang="en-US" dirty="0" smtClean="0"/>
              <a:t>world</a:t>
            </a:r>
            <a:endParaRPr lang="en-US" b="1" baseline="0" dirty="0" smtClean="0"/>
          </a:p>
        </p:txBody>
      </p:sp>
      <p:sp>
        <p:nvSpPr>
          <p:cNvPr id="4" name="Slide Number Placeholder 3"/>
          <p:cNvSpPr>
            <a:spLocks noGrp="1"/>
          </p:cNvSpPr>
          <p:nvPr>
            <p:ph type="sldNum" sz="quarter" idx="10"/>
          </p:nvPr>
        </p:nvSpPr>
        <p:spPr/>
        <p:txBody>
          <a:bodyPr/>
          <a:lstStyle/>
          <a:p>
            <a:fld id="{FD1E38F6-7025-4055-9B9A-080FC87977F7}" type="slidenum">
              <a:rPr lang="en-US" smtClean="0"/>
              <a:t>13</a:t>
            </a:fld>
            <a:endParaRPr lang="en-US"/>
          </a:p>
        </p:txBody>
      </p:sp>
    </p:spTree>
    <p:extLst>
      <p:ext uri="{BB962C8B-B14F-4D97-AF65-F5344CB8AC3E}">
        <p14:creationId xmlns:p14="http://schemas.microsoft.com/office/powerpoint/2010/main" val="488100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FD1E38F6-7025-4055-9B9A-080FC87977F7}" type="slidenum">
              <a:rPr lang="en-US" smtClean="0"/>
              <a:t>14</a:t>
            </a:fld>
            <a:endParaRPr lang="en-US"/>
          </a:p>
        </p:txBody>
      </p:sp>
    </p:spTree>
    <p:extLst>
      <p:ext uri="{BB962C8B-B14F-4D97-AF65-F5344CB8AC3E}">
        <p14:creationId xmlns:p14="http://schemas.microsoft.com/office/powerpoint/2010/main" val="2463446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340862-BDA5-4210-B0D0-BF12BBB09A22}" type="datetimeFigureOut">
              <a:rPr lang="en-US" smtClean="0"/>
              <a:t>3/14/2015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8C9A50-9BED-4D63-8C6C-0D101D12ED28}" type="slidenum">
              <a:rPr lang="en-US" smtClean="0"/>
              <a:t>‹#›</a:t>
            </a:fld>
            <a:endParaRPr lang="en-US"/>
          </a:p>
        </p:txBody>
      </p:sp>
    </p:spTree>
    <p:extLst>
      <p:ext uri="{BB962C8B-B14F-4D97-AF65-F5344CB8AC3E}">
        <p14:creationId xmlns:p14="http://schemas.microsoft.com/office/powerpoint/2010/main" val="1652083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340862-BDA5-4210-B0D0-BF12BBB09A22}" type="datetimeFigureOut">
              <a:rPr lang="en-US" smtClean="0"/>
              <a:t>3/14/2015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8C9A50-9BED-4D63-8C6C-0D101D12ED28}" type="slidenum">
              <a:rPr lang="en-US" smtClean="0"/>
              <a:t>‹#›</a:t>
            </a:fld>
            <a:endParaRPr lang="en-US"/>
          </a:p>
        </p:txBody>
      </p:sp>
    </p:spTree>
    <p:extLst>
      <p:ext uri="{BB962C8B-B14F-4D97-AF65-F5344CB8AC3E}">
        <p14:creationId xmlns:p14="http://schemas.microsoft.com/office/powerpoint/2010/main" val="2771545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340862-BDA5-4210-B0D0-BF12BBB09A22}" type="datetimeFigureOut">
              <a:rPr lang="en-US" smtClean="0"/>
              <a:t>3/14/2015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8C9A50-9BED-4D63-8C6C-0D101D12ED28}" type="slidenum">
              <a:rPr lang="en-US" smtClean="0"/>
              <a:t>‹#›</a:t>
            </a:fld>
            <a:endParaRPr lang="en-US"/>
          </a:p>
        </p:txBody>
      </p:sp>
    </p:spTree>
    <p:extLst>
      <p:ext uri="{BB962C8B-B14F-4D97-AF65-F5344CB8AC3E}">
        <p14:creationId xmlns:p14="http://schemas.microsoft.com/office/powerpoint/2010/main" val="1984781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340862-BDA5-4210-B0D0-BF12BBB09A22}" type="datetimeFigureOut">
              <a:rPr lang="en-US" smtClean="0"/>
              <a:t>3/14/2015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8C9A50-9BED-4D63-8C6C-0D101D12ED28}" type="slidenum">
              <a:rPr lang="en-US" smtClean="0"/>
              <a:t>‹#›</a:t>
            </a:fld>
            <a:endParaRPr lang="en-US"/>
          </a:p>
        </p:txBody>
      </p:sp>
    </p:spTree>
    <p:extLst>
      <p:ext uri="{BB962C8B-B14F-4D97-AF65-F5344CB8AC3E}">
        <p14:creationId xmlns:p14="http://schemas.microsoft.com/office/powerpoint/2010/main" val="3220774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340862-BDA5-4210-B0D0-BF12BBB09A22}" type="datetimeFigureOut">
              <a:rPr lang="en-US" smtClean="0"/>
              <a:t>3/14/2015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8C9A50-9BED-4D63-8C6C-0D101D12ED28}" type="slidenum">
              <a:rPr lang="en-US" smtClean="0"/>
              <a:t>‹#›</a:t>
            </a:fld>
            <a:endParaRPr lang="en-US"/>
          </a:p>
        </p:txBody>
      </p:sp>
    </p:spTree>
    <p:extLst>
      <p:ext uri="{BB962C8B-B14F-4D97-AF65-F5344CB8AC3E}">
        <p14:creationId xmlns:p14="http://schemas.microsoft.com/office/powerpoint/2010/main" val="4004710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340862-BDA5-4210-B0D0-BF12BBB09A22}" type="datetimeFigureOut">
              <a:rPr lang="en-US" smtClean="0"/>
              <a:t>3/14/2015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8C9A50-9BED-4D63-8C6C-0D101D12ED28}" type="slidenum">
              <a:rPr lang="en-US" smtClean="0"/>
              <a:t>‹#›</a:t>
            </a:fld>
            <a:endParaRPr lang="en-US"/>
          </a:p>
        </p:txBody>
      </p:sp>
    </p:spTree>
    <p:extLst>
      <p:ext uri="{BB962C8B-B14F-4D97-AF65-F5344CB8AC3E}">
        <p14:creationId xmlns:p14="http://schemas.microsoft.com/office/powerpoint/2010/main" val="2369855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340862-BDA5-4210-B0D0-BF12BBB09A22}" type="datetimeFigureOut">
              <a:rPr lang="en-US" smtClean="0"/>
              <a:t>3/14/2015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8C9A50-9BED-4D63-8C6C-0D101D12ED28}" type="slidenum">
              <a:rPr lang="en-US" smtClean="0"/>
              <a:t>‹#›</a:t>
            </a:fld>
            <a:endParaRPr lang="en-US"/>
          </a:p>
        </p:txBody>
      </p:sp>
    </p:spTree>
    <p:extLst>
      <p:ext uri="{BB962C8B-B14F-4D97-AF65-F5344CB8AC3E}">
        <p14:creationId xmlns:p14="http://schemas.microsoft.com/office/powerpoint/2010/main" val="1179397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340862-BDA5-4210-B0D0-BF12BBB09A22}" type="datetimeFigureOut">
              <a:rPr lang="en-US" smtClean="0"/>
              <a:t>3/14/2015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8C9A50-9BED-4D63-8C6C-0D101D12ED28}" type="slidenum">
              <a:rPr lang="en-US" smtClean="0"/>
              <a:t>‹#›</a:t>
            </a:fld>
            <a:endParaRPr lang="en-US"/>
          </a:p>
        </p:txBody>
      </p:sp>
    </p:spTree>
    <p:extLst>
      <p:ext uri="{BB962C8B-B14F-4D97-AF65-F5344CB8AC3E}">
        <p14:creationId xmlns:p14="http://schemas.microsoft.com/office/powerpoint/2010/main" val="958756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340862-BDA5-4210-B0D0-BF12BBB09A22}" type="datetimeFigureOut">
              <a:rPr lang="en-US" smtClean="0"/>
              <a:t>3/14/2015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8C9A50-9BED-4D63-8C6C-0D101D12ED28}" type="slidenum">
              <a:rPr lang="en-US" smtClean="0"/>
              <a:t>‹#›</a:t>
            </a:fld>
            <a:endParaRPr lang="en-US"/>
          </a:p>
        </p:txBody>
      </p:sp>
    </p:spTree>
    <p:extLst>
      <p:ext uri="{BB962C8B-B14F-4D97-AF65-F5344CB8AC3E}">
        <p14:creationId xmlns:p14="http://schemas.microsoft.com/office/powerpoint/2010/main" val="783771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340862-BDA5-4210-B0D0-BF12BBB09A22}" type="datetimeFigureOut">
              <a:rPr lang="en-US" smtClean="0"/>
              <a:t>3/14/2015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8C9A50-9BED-4D63-8C6C-0D101D12ED28}" type="slidenum">
              <a:rPr lang="en-US" smtClean="0"/>
              <a:t>‹#›</a:t>
            </a:fld>
            <a:endParaRPr lang="en-US"/>
          </a:p>
        </p:txBody>
      </p:sp>
    </p:spTree>
    <p:extLst>
      <p:ext uri="{BB962C8B-B14F-4D97-AF65-F5344CB8AC3E}">
        <p14:creationId xmlns:p14="http://schemas.microsoft.com/office/powerpoint/2010/main" val="1439408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340862-BDA5-4210-B0D0-BF12BBB09A22}" type="datetimeFigureOut">
              <a:rPr lang="en-US" smtClean="0"/>
              <a:t>3/14/2015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8C9A50-9BED-4D63-8C6C-0D101D12ED28}" type="slidenum">
              <a:rPr lang="en-US" smtClean="0"/>
              <a:t>‹#›</a:t>
            </a:fld>
            <a:endParaRPr lang="en-US"/>
          </a:p>
        </p:txBody>
      </p:sp>
    </p:spTree>
    <p:extLst>
      <p:ext uri="{BB962C8B-B14F-4D97-AF65-F5344CB8AC3E}">
        <p14:creationId xmlns:p14="http://schemas.microsoft.com/office/powerpoint/2010/main" val="3466361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67000"/>
              </a:schemeClr>
            </a:gs>
            <a:gs pos="22000">
              <a:schemeClr val="accent6">
                <a:lumMod val="97000"/>
                <a:lumOff val="3000"/>
              </a:schemeClr>
            </a:gs>
            <a:gs pos="79000">
              <a:schemeClr val="accent6">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340862-BDA5-4210-B0D0-BF12BBB09A22}" type="datetimeFigureOut">
              <a:rPr lang="en-US" smtClean="0"/>
              <a:t>3/14/2015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8C9A50-9BED-4D63-8C6C-0D101D12ED28}" type="slidenum">
              <a:rPr lang="en-US" smtClean="0"/>
              <a:t>‹#›</a:t>
            </a:fld>
            <a:endParaRPr lang="en-US"/>
          </a:p>
        </p:txBody>
      </p:sp>
    </p:spTree>
    <p:extLst>
      <p:ext uri="{BB962C8B-B14F-4D97-AF65-F5344CB8AC3E}">
        <p14:creationId xmlns:p14="http://schemas.microsoft.com/office/powerpoint/2010/main" val="3085008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87910" y="0"/>
            <a:ext cx="7104090" cy="6858000"/>
          </a:xfrm>
        </p:spPr>
        <p:txBody>
          <a:bodyPr anchor="ctr">
            <a:normAutofit/>
          </a:bodyPr>
          <a:lstStyle/>
          <a:p>
            <a:r>
              <a:rPr lang="en-US" b="1" smtClean="0"/>
              <a:t>Bhagavad Gita </a:t>
            </a:r>
            <a:r>
              <a:rPr lang="en-US" sz="4000" b="1" smtClean="0"/>
              <a:t>As It Is</a:t>
            </a:r>
            <a:br>
              <a:rPr lang="en-US" sz="4000" b="1" smtClean="0"/>
            </a:br>
            <a:r>
              <a:rPr lang="en-US" sz="4000" b="1" smtClean="0"/>
              <a:t/>
            </a:r>
            <a:br>
              <a:rPr lang="en-US" sz="4000" b="1" smtClean="0"/>
            </a:br>
            <a:r>
              <a:rPr lang="en-US" b="1" smtClean="0"/>
              <a:t>Chapter </a:t>
            </a:r>
            <a:r>
              <a:rPr lang="en-US" b="1"/>
              <a:t>7 –</a:t>
            </a:r>
            <a:br>
              <a:rPr lang="en-US" b="1"/>
            </a:br>
            <a:r>
              <a:rPr lang="en-US" b="1"/>
              <a:t>Knowledge of the Absolute</a:t>
            </a:r>
          </a:p>
        </p:txBody>
      </p:sp>
      <p:pic>
        <p:nvPicPr>
          <p:cNvPr id="1026" name="Picture 2" descr="https://jagannathpurihkm.files.wordpress.com/2014/12/1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508791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7837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57137"/>
            <a:ext cx="10515600" cy="4219826"/>
          </a:xfrm>
        </p:spPr>
        <p:txBody>
          <a:bodyPr anchor="ctr">
            <a:normAutofit/>
          </a:bodyPr>
          <a:lstStyle/>
          <a:p>
            <a:pPr marL="0" indent="0">
              <a:lnSpc>
                <a:spcPct val="150000"/>
              </a:lnSpc>
              <a:buNone/>
            </a:pPr>
            <a:r>
              <a:rPr lang="en-US" sz="2400" b="1" dirty="0" smtClean="0"/>
              <a:t>Extract from 7.5 purport:</a:t>
            </a:r>
          </a:p>
          <a:p>
            <a:pPr marL="0" indent="0">
              <a:lnSpc>
                <a:spcPct val="150000"/>
              </a:lnSpc>
              <a:buNone/>
            </a:pPr>
            <a:r>
              <a:rPr lang="en-US" sz="2400" i="1" dirty="0"/>
              <a:t>While exploiting the gross and subtle inferior energy (matter), the superior energy (the living entity) forgets his real spiritual mind and intelligence. This forgetfulness is due to the influence of matter upon the living entity. But when the living entity becomes free from the influence of the illusory material energy, he attains the stage called </a:t>
            </a:r>
            <a:r>
              <a:rPr lang="en-US" sz="2400" i="1" dirty="0" err="1"/>
              <a:t>mukti</a:t>
            </a:r>
            <a:r>
              <a:rPr lang="en-US" sz="2400" i="1" dirty="0"/>
              <a:t>, or liberation. The false ego, under the influence of material illusion, thinks, "I am matter, and material acquisitions are mine</a:t>
            </a:r>
            <a:r>
              <a:rPr lang="en-US" sz="2400" i="1" dirty="0" smtClean="0"/>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6848" y="113799"/>
            <a:ext cx="1220754" cy="1843338"/>
          </a:xfrm>
          <a:prstGeom prst="rect">
            <a:avLst/>
          </a:prstGeom>
        </p:spPr>
      </p:pic>
    </p:spTree>
    <p:extLst>
      <p:ext uri="{BB962C8B-B14F-4D97-AF65-F5344CB8AC3E}">
        <p14:creationId xmlns:p14="http://schemas.microsoft.com/office/powerpoint/2010/main" val="20183831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Section </a:t>
            </a:r>
            <a:r>
              <a:rPr lang="en-US" b="1" dirty="0" smtClean="0"/>
              <a:t>3 </a:t>
            </a:r>
            <a:r>
              <a:rPr lang="en-US" b="1" dirty="0"/>
              <a:t>- </a:t>
            </a:r>
            <a:r>
              <a:rPr lang="en-US" b="1" dirty="0" smtClean="0"/>
              <a:t>7.13 </a:t>
            </a:r>
            <a:r>
              <a:rPr lang="en-US" b="1" dirty="0"/>
              <a:t>to </a:t>
            </a:r>
            <a:r>
              <a:rPr lang="en-US" b="1" dirty="0" smtClean="0"/>
              <a:t>7.14</a:t>
            </a:r>
            <a:r>
              <a:rPr lang="en-US" b="1" dirty="0"/>
              <a:t/>
            </a:r>
            <a:br>
              <a:rPr lang="en-US" b="1" dirty="0"/>
            </a:br>
            <a:r>
              <a:rPr lang="en-US" b="1" dirty="0" smtClean="0"/>
              <a:t>Krsna - Controller of three modes</a:t>
            </a:r>
            <a:endParaRPr lang="en-US" b="1" dirty="0"/>
          </a:p>
        </p:txBody>
      </p:sp>
      <p:sp>
        <p:nvSpPr>
          <p:cNvPr id="3" name="Content Placeholder 2"/>
          <p:cNvSpPr>
            <a:spLocks noGrp="1"/>
          </p:cNvSpPr>
          <p:nvPr>
            <p:ph idx="1"/>
          </p:nvPr>
        </p:nvSpPr>
        <p:spPr>
          <a:xfrm>
            <a:off x="4554301" y="1825625"/>
            <a:ext cx="6164499" cy="4645513"/>
          </a:xfrm>
        </p:spPr>
        <p:txBody>
          <a:bodyPr>
            <a:normAutofit fontScale="55000" lnSpcReduction="20000"/>
          </a:bodyPr>
          <a:lstStyle/>
          <a:p>
            <a:r>
              <a:rPr lang="en-US" dirty="0" smtClean="0"/>
              <a:t>Material Energy</a:t>
            </a:r>
          </a:p>
          <a:p>
            <a:pPr lvl="1"/>
            <a:r>
              <a:rPr lang="en-US" dirty="0" smtClean="0"/>
              <a:t>Divine energy</a:t>
            </a:r>
          </a:p>
          <a:p>
            <a:pPr lvl="1"/>
            <a:r>
              <a:rPr lang="en-US" dirty="0" smtClean="0"/>
              <a:t>Three modes</a:t>
            </a:r>
          </a:p>
          <a:p>
            <a:pPr lvl="2"/>
            <a:r>
              <a:rPr lang="en-US" dirty="0" smtClean="0"/>
              <a:t>Passion</a:t>
            </a:r>
          </a:p>
          <a:p>
            <a:pPr lvl="2"/>
            <a:r>
              <a:rPr lang="en-US" dirty="0" smtClean="0"/>
              <a:t>Goodness</a:t>
            </a:r>
          </a:p>
          <a:p>
            <a:pPr lvl="2"/>
            <a:r>
              <a:rPr lang="en-US" dirty="0" smtClean="0"/>
              <a:t>Ignorance</a:t>
            </a:r>
          </a:p>
          <a:p>
            <a:pPr lvl="1"/>
            <a:r>
              <a:rPr lang="en-US" dirty="0" smtClean="0"/>
              <a:t>It holds us -&gt; covers &amp; bewilders</a:t>
            </a:r>
          </a:p>
          <a:p>
            <a:r>
              <a:rPr lang="en-US" b="1" dirty="0" smtClean="0"/>
              <a:t>Powerful </a:t>
            </a:r>
            <a:r>
              <a:rPr lang="en-US" b="1" dirty="0"/>
              <a:t>&amp; </a:t>
            </a:r>
            <a:r>
              <a:rPr lang="en-US" b="1" dirty="0" smtClean="0"/>
              <a:t>Complicated </a:t>
            </a:r>
            <a:r>
              <a:rPr lang="en-US" dirty="0" smtClean="0"/>
              <a:t>– Difficult to overcome, but only those who surrender (</a:t>
            </a:r>
            <a:r>
              <a:rPr lang="en-US" dirty="0"/>
              <a:t>Nine process of devotional services</a:t>
            </a:r>
            <a:r>
              <a:rPr lang="en-US" dirty="0" smtClean="0"/>
              <a:t>) to Him alone can easily cross beyond it. </a:t>
            </a:r>
          </a:p>
          <a:p>
            <a:r>
              <a:rPr lang="en-US" dirty="0" smtClean="0"/>
              <a:t>It cannot be overcome by soul because of</a:t>
            </a:r>
          </a:p>
          <a:p>
            <a:pPr lvl="1"/>
            <a:r>
              <a:rPr lang="en-US" dirty="0" smtClean="0"/>
              <a:t>It is powerful/vast though inferior in nature</a:t>
            </a:r>
          </a:p>
          <a:p>
            <a:pPr lvl="1"/>
            <a:r>
              <a:rPr lang="en-US" dirty="0" smtClean="0"/>
              <a:t>It is ultimately conducted by Supreme Lord Himself</a:t>
            </a:r>
          </a:p>
          <a:p>
            <a:r>
              <a:rPr lang="en-US" dirty="0" smtClean="0"/>
              <a:t>We are </a:t>
            </a:r>
            <a:r>
              <a:rPr lang="en-US" dirty="0" err="1" smtClean="0"/>
              <a:t>Nitya</a:t>
            </a:r>
            <a:r>
              <a:rPr lang="en-US" dirty="0" smtClean="0"/>
              <a:t> </a:t>
            </a:r>
            <a:r>
              <a:rPr lang="en-US" dirty="0" err="1" smtClean="0"/>
              <a:t>Bhadhas</a:t>
            </a:r>
            <a:r>
              <a:rPr lang="en-US" dirty="0" smtClean="0"/>
              <a:t> – but can conquer Krsna (though He is </a:t>
            </a:r>
            <a:r>
              <a:rPr lang="en-US" dirty="0" err="1" smtClean="0"/>
              <a:t>Achita</a:t>
            </a:r>
            <a:r>
              <a:rPr lang="en-US" dirty="0" smtClean="0"/>
              <a:t>) by love. Thus His Supreme will can be changed by Love to overcome Maya.</a:t>
            </a:r>
          </a:p>
          <a:p>
            <a:r>
              <a:rPr lang="en-US" dirty="0"/>
              <a:t>Krsna or His bonafide representative (Spiritual Master) can help us unbound / free from Maya (</a:t>
            </a:r>
            <a:r>
              <a:rPr lang="en-US" dirty="0" err="1"/>
              <a:t>gunas</a:t>
            </a:r>
            <a:r>
              <a:rPr lang="en-US" dirty="0"/>
              <a:t> also means ropes) – if we surrender and follow Their </a:t>
            </a:r>
            <a:r>
              <a:rPr lang="en-US" dirty="0" smtClean="0"/>
              <a:t>instructions</a:t>
            </a:r>
          </a:p>
          <a:p>
            <a:r>
              <a:rPr lang="en-US" dirty="0" smtClean="0"/>
              <a:t>Even Brahma and Siva though greatly elevated, cannot release conditioned soul from the clutches of Maya. Only Krsna/Vishnu can do that.</a:t>
            </a:r>
          </a:p>
          <a:p>
            <a:pPr marL="0" indent="0">
              <a:buNone/>
            </a:pPr>
            <a:endParaRPr lang="en-US" dirty="0" smtClean="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571" y="1562793"/>
            <a:ext cx="4343285" cy="4799209"/>
          </a:xfrm>
          <a:prstGeom prst="rect">
            <a:avLst/>
          </a:prstGeom>
          <a:ln>
            <a:noFill/>
          </a:ln>
          <a:effectLst>
            <a:softEdge rad="112500"/>
          </a:effectLst>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65239" y="1562793"/>
            <a:ext cx="1815221" cy="2423885"/>
          </a:xfrm>
          <a:prstGeom prst="ellipse">
            <a:avLst/>
          </a:prstGeom>
          <a:ln>
            <a:noFill/>
          </a:ln>
          <a:effectLst>
            <a:softEdge rad="112500"/>
          </a:effectLst>
        </p:spPr>
      </p:pic>
      <p:sp>
        <p:nvSpPr>
          <p:cNvPr id="18" name="TextBox 17"/>
          <p:cNvSpPr txBox="1"/>
          <p:nvPr/>
        </p:nvSpPr>
        <p:spPr>
          <a:xfrm>
            <a:off x="10795000" y="3962397"/>
            <a:ext cx="1155700" cy="2641603"/>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41451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57137"/>
            <a:ext cx="10515600" cy="4219826"/>
          </a:xfrm>
        </p:spPr>
        <p:txBody>
          <a:bodyPr anchor="ctr">
            <a:normAutofit/>
          </a:bodyPr>
          <a:lstStyle/>
          <a:p>
            <a:pPr marL="0" indent="0">
              <a:lnSpc>
                <a:spcPct val="150000"/>
              </a:lnSpc>
              <a:buNone/>
            </a:pPr>
            <a:r>
              <a:rPr lang="en-US" sz="2400" b="1" dirty="0" smtClean="0"/>
              <a:t>Extract from 7.14 purport:</a:t>
            </a:r>
          </a:p>
          <a:p>
            <a:pPr marL="0" indent="0">
              <a:lnSpc>
                <a:spcPct val="150000"/>
              </a:lnSpc>
              <a:buNone/>
            </a:pPr>
            <a:r>
              <a:rPr lang="en-US" sz="2400" i="1" dirty="0" smtClean="0"/>
              <a:t>only </a:t>
            </a:r>
            <a:r>
              <a:rPr lang="en-US" sz="2400" i="1" dirty="0"/>
              <a:t>Lord </a:t>
            </a:r>
            <a:r>
              <a:rPr lang="en-US" sz="2400" i="1" dirty="0" err="1"/>
              <a:t>Kṛṣṇa</a:t>
            </a:r>
            <a:r>
              <a:rPr lang="en-US" sz="2400" i="1" dirty="0"/>
              <a:t>, or His bona fide representative the spiritual master, can release the conditioned soul. Without such superior help, one cannot be freed from the bondage of material nature. Devotional service, or </a:t>
            </a:r>
            <a:r>
              <a:rPr lang="en-US" sz="2400" i="1" dirty="0" err="1"/>
              <a:t>Kṛṣṇa</a:t>
            </a:r>
            <a:r>
              <a:rPr lang="en-US" sz="2400" i="1" dirty="0"/>
              <a:t> consciousness, can help one gain such release</a:t>
            </a:r>
            <a:r>
              <a:rPr lang="en-US" sz="2400" i="1" dirty="0" smtClean="0"/>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6848" y="113799"/>
            <a:ext cx="1220754" cy="1843338"/>
          </a:xfrm>
          <a:prstGeom prst="rect">
            <a:avLst/>
          </a:prstGeom>
        </p:spPr>
      </p:pic>
    </p:spTree>
    <p:extLst>
      <p:ext uri="{BB962C8B-B14F-4D97-AF65-F5344CB8AC3E}">
        <p14:creationId xmlns:p14="http://schemas.microsoft.com/office/powerpoint/2010/main" val="9834213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Section 4 - 7.15 to 7.19</a:t>
            </a:r>
            <a:br>
              <a:rPr lang="en-US" b="1" dirty="0" smtClean="0"/>
            </a:br>
            <a:r>
              <a:rPr lang="en-US" b="1" dirty="0" smtClean="0"/>
              <a:t>Impious &amp; Pious people</a:t>
            </a:r>
            <a:endParaRPr lang="en-US" b="1" dirty="0"/>
          </a:p>
        </p:txBody>
      </p:sp>
      <p:sp>
        <p:nvSpPr>
          <p:cNvPr id="3" name="Content Placeholder 2"/>
          <p:cNvSpPr>
            <a:spLocks noGrp="1"/>
          </p:cNvSpPr>
          <p:nvPr>
            <p:ph idx="1"/>
          </p:nvPr>
        </p:nvSpPr>
        <p:spPr>
          <a:xfrm>
            <a:off x="838200" y="1825625"/>
            <a:ext cx="8427958" cy="4351338"/>
          </a:xfrm>
        </p:spPr>
        <p:txBody>
          <a:bodyPr>
            <a:normAutofit/>
          </a:bodyPr>
          <a:lstStyle/>
          <a:p>
            <a:pPr marL="342900" lvl="1"/>
            <a:r>
              <a:rPr lang="en-US" b="1" dirty="0" err="1" smtClean="0"/>
              <a:t>Duṣkṛtinas</a:t>
            </a:r>
            <a:r>
              <a:rPr lang="en-US" dirty="0"/>
              <a:t>, or miscreants, are of four different </a:t>
            </a:r>
            <a:r>
              <a:rPr lang="en-US" dirty="0" smtClean="0"/>
              <a:t>patterns:</a:t>
            </a:r>
          </a:p>
          <a:p>
            <a:pPr marL="800100" lvl="2"/>
            <a:r>
              <a:rPr lang="en-US" b="1" dirty="0" err="1" smtClean="0"/>
              <a:t>Mūḍhas</a:t>
            </a:r>
            <a:r>
              <a:rPr lang="en-US" b="1" dirty="0" smtClean="0"/>
              <a:t> </a:t>
            </a:r>
            <a:r>
              <a:rPr lang="en-US" dirty="0" smtClean="0"/>
              <a:t>– Grossly foolish -&gt; Hardworking beasts of burden or engrossed in self enjoyment. (Ex: ass, swine)</a:t>
            </a:r>
          </a:p>
          <a:p>
            <a:pPr marL="800100" lvl="2"/>
            <a:r>
              <a:rPr lang="en-US" b="1" dirty="0" err="1" smtClean="0"/>
              <a:t>Narādhama</a:t>
            </a:r>
            <a:r>
              <a:rPr lang="en-US" dirty="0" smtClean="0"/>
              <a:t> – Lowest among mankind -&gt; Socially and politically developed but have no religious principles (</a:t>
            </a:r>
            <a:r>
              <a:rPr lang="en-US" dirty="0" err="1" smtClean="0"/>
              <a:t>eg</a:t>
            </a:r>
            <a:r>
              <a:rPr lang="en-US" dirty="0" smtClean="0"/>
              <a:t>., </a:t>
            </a:r>
            <a:r>
              <a:rPr lang="en-US" dirty="0" err="1" smtClean="0"/>
              <a:t>Jagai</a:t>
            </a:r>
            <a:r>
              <a:rPr lang="en-US" dirty="0" smtClean="0"/>
              <a:t> and </a:t>
            </a:r>
            <a:r>
              <a:rPr lang="en-US" dirty="0" err="1" smtClean="0"/>
              <a:t>Madhai</a:t>
            </a:r>
            <a:r>
              <a:rPr lang="en-US" dirty="0" smtClean="0"/>
              <a:t>)</a:t>
            </a:r>
          </a:p>
          <a:p>
            <a:pPr marL="800100" lvl="2"/>
            <a:r>
              <a:rPr lang="en-US" b="1" dirty="0" err="1" smtClean="0"/>
              <a:t>Māyayāpahṛta-jñānāh</a:t>
            </a:r>
            <a:r>
              <a:rPr lang="en-US" b="1" dirty="0" smtClean="0"/>
              <a:t>̣</a:t>
            </a:r>
            <a:r>
              <a:rPr lang="en-US" dirty="0" smtClean="0"/>
              <a:t> – Knowledge is stolen by illusion -&gt; Great </a:t>
            </a:r>
            <a:r>
              <a:rPr lang="en-US" dirty="0" err="1" smtClean="0"/>
              <a:t>philosphers</a:t>
            </a:r>
            <a:r>
              <a:rPr lang="en-US" dirty="0" smtClean="0"/>
              <a:t>, scientists, poets, etc. (</a:t>
            </a:r>
            <a:r>
              <a:rPr lang="en-US" dirty="0" err="1" smtClean="0"/>
              <a:t>eg</a:t>
            </a:r>
            <a:r>
              <a:rPr lang="en-US" dirty="0" smtClean="0"/>
              <a:t>., Indians running away from Krsna)</a:t>
            </a:r>
          </a:p>
          <a:p>
            <a:pPr marL="800100" lvl="2"/>
            <a:r>
              <a:rPr lang="en-US" b="1" dirty="0" err="1" smtClean="0"/>
              <a:t>Āsuram</a:t>
            </a:r>
            <a:r>
              <a:rPr lang="en-US" b="1" dirty="0" smtClean="0"/>
              <a:t>́ </a:t>
            </a:r>
            <a:r>
              <a:rPr lang="en-US" b="1" dirty="0" err="1"/>
              <a:t>bhāvam</a:t>
            </a:r>
            <a:r>
              <a:rPr lang="en-US" b="1" dirty="0"/>
              <a:t> </a:t>
            </a:r>
            <a:r>
              <a:rPr lang="en-US" b="1" dirty="0" err="1" smtClean="0"/>
              <a:t>āśritāh</a:t>
            </a:r>
            <a:r>
              <a:rPr lang="en-US" b="1" dirty="0" smtClean="0"/>
              <a:t>̣ </a:t>
            </a:r>
            <a:r>
              <a:rPr lang="en-US" dirty="0" smtClean="0"/>
              <a:t>– Atheistic nature of demons -&gt; Openly atheistic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4758" y="1309061"/>
            <a:ext cx="2286000" cy="2990683"/>
          </a:xfrm>
          <a:prstGeom prst="rect">
            <a:avLst/>
          </a:prstGeom>
          <a:ln>
            <a:noFill/>
          </a:ln>
          <a:effectLst>
            <a:softEdge rad="112500"/>
          </a:effectLst>
        </p:spPr>
      </p:pic>
    </p:spTree>
    <p:extLst>
      <p:ext uri="{BB962C8B-B14F-4D97-AF65-F5344CB8AC3E}">
        <p14:creationId xmlns:p14="http://schemas.microsoft.com/office/powerpoint/2010/main" val="40466461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Section 4 - 7.15 to 7.19</a:t>
            </a:r>
            <a:br>
              <a:rPr lang="en-US" b="1" dirty="0" smtClean="0"/>
            </a:br>
            <a:r>
              <a:rPr lang="en-US" b="1" dirty="0"/>
              <a:t>Impious &amp; Pious people</a:t>
            </a:r>
          </a:p>
        </p:txBody>
      </p:sp>
      <p:sp>
        <p:nvSpPr>
          <p:cNvPr id="3" name="Content Placeholder 2"/>
          <p:cNvSpPr>
            <a:spLocks noGrp="1"/>
          </p:cNvSpPr>
          <p:nvPr>
            <p:ph idx="1"/>
          </p:nvPr>
        </p:nvSpPr>
        <p:spPr>
          <a:xfrm>
            <a:off x="1104900" y="1879600"/>
            <a:ext cx="10248900" cy="4351338"/>
          </a:xfrm>
        </p:spPr>
        <p:txBody>
          <a:bodyPr>
            <a:normAutofit fontScale="92500" lnSpcReduction="10000"/>
          </a:bodyPr>
          <a:lstStyle/>
          <a:p>
            <a:pPr marL="342900" lvl="1"/>
            <a:r>
              <a:rPr lang="en-US" dirty="0"/>
              <a:t>Four kinds of </a:t>
            </a:r>
            <a:r>
              <a:rPr lang="en-US" dirty="0" smtClean="0"/>
              <a:t>people who </a:t>
            </a:r>
            <a:r>
              <a:rPr lang="en-US" dirty="0"/>
              <a:t>surrender to Krsna</a:t>
            </a:r>
          </a:p>
          <a:p>
            <a:pPr marL="800100" lvl="2"/>
            <a:r>
              <a:rPr lang="en-US" b="1" dirty="0" err="1"/>
              <a:t>Artah</a:t>
            </a:r>
            <a:r>
              <a:rPr lang="en-US" dirty="0"/>
              <a:t> – Distressed (e.g., </a:t>
            </a:r>
            <a:r>
              <a:rPr lang="en-US" dirty="0" err="1"/>
              <a:t>Gajendra</a:t>
            </a:r>
            <a:r>
              <a:rPr lang="en-US" dirty="0"/>
              <a:t>)</a:t>
            </a:r>
          </a:p>
          <a:p>
            <a:pPr marL="800100" lvl="2"/>
            <a:r>
              <a:rPr lang="en-US" b="1" dirty="0" err="1"/>
              <a:t>Arthathi</a:t>
            </a:r>
            <a:r>
              <a:rPr lang="en-US" dirty="0"/>
              <a:t> - Desirer of Wealth (e.g., </a:t>
            </a:r>
            <a:r>
              <a:rPr lang="en-US" dirty="0" err="1"/>
              <a:t>Druva</a:t>
            </a:r>
            <a:r>
              <a:rPr lang="en-US" dirty="0"/>
              <a:t>)</a:t>
            </a:r>
          </a:p>
          <a:p>
            <a:pPr marL="800100" lvl="2"/>
            <a:r>
              <a:rPr lang="en-US" b="1" dirty="0" err="1"/>
              <a:t>Jijnasu</a:t>
            </a:r>
            <a:r>
              <a:rPr lang="en-US" dirty="0"/>
              <a:t> – Inquisitive (e.g., </a:t>
            </a:r>
            <a:r>
              <a:rPr lang="en-US" dirty="0" err="1"/>
              <a:t>Shaunaka</a:t>
            </a:r>
            <a:r>
              <a:rPr lang="en-US" dirty="0"/>
              <a:t> </a:t>
            </a:r>
            <a:r>
              <a:rPr lang="en-US" dirty="0" err="1"/>
              <a:t>Rushi</a:t>
            </a:r>
            <a:r>
              <a:rPr lang="en-US" dirty="0"/>
              <a:t>)</a:t>
            </a:r>
          </a:p>
          <a:p>
            <a:pPr marL="800100" lvl="2"/>
            <a:r>
              <a:rPr lang="en-US" b="1" dirty="0" err="1" smtClean="0"/>
              <a:t>Jñānī</a:t>
            </a:r>
            <a:r>
              <a:rPr lang="en-US" dirty="0" smtClean="0"/>
              <a:t>- </a:t>
            </a:r>
            <a:r>
              <a:rPr lang="en-US" dirty="0"/>
              <a:t>Searching for knowledge/Absolute (e.g., </a:t>
            </a:r>
            <a:r>
              <a:rPr lang="en-US" dirty="0" err="1"/>
              <a:t>Sukadeva</a:t>
            </a:r>
            <a:r>
              <a:rPr lang="en-US" dirty="0"/>
              <a:t>, Four </a:t>
            </a:r>
            <a:r>
              <a:rPr lang="en-US" dirty="0" err="1"/>
              <a:t>Bhrama</a:t>
            </a:r>
            <a:r>
              <a:rPr lang="en-US" dirty="0"/>
              <a:t> </a:t>
            </a:r>
            <a:r>
              <a:rPr lang="en-US" dirty="0" err="1" smtClean="0"/>
              <a:t>Kumaras</a:t>
            </a:r>
            <a:r>
              <a:rPr lang="en-US" dirty="0" smtClean="0"/>
              <a:t>)</a:t>
            </a:r>
            <a:endParaRPr lang="en-US" dirty="0"/>
          </a:p>
          <a:p>
            <a:pPr marL="342900" lvl="1"/>
            <a:r>
              <a:rPr lang="en-US" dirty="0" smtClean="0"/>
              <a:t>They are pious people -&gt; not </a:t>
            </a:r>
            <a:r>
              <a:rPr lang="en-US" dirty="0"/>
              <a:t>pure </a:t>
            </a:r>
            <a:r>
              <a:rPr lang="en-US" dirty="0" smtClean="0"/>
              <a:t>devotees, devotional service is tainted (</a:t>
            </a:r>
            <a:r>
              <a:rPr lang="en-US" dirty="0" err="1" smtClean="0"/>
              <a:t>Jñānī</a:t>
            </a:r>
            <a:r>
              <a:rPr lang="en-US" dirty="0" smtClean="0"/>
              <a:t> Mishra Bhakti, Karma </a:t>
            </a:r>
            <a:r>
              <a:rPr lang="en-US" dirty="0"/>
              <a:t>Mishra Bhakti</a:t>
            </a:r>
            <a:r>
              <a:rPr lang="en-US" dirty="0" smtClean="0"/>
              <a:t>)</a:t>
            </a:r>
          </a:p>
          <a:p>
            <a:pPr marL="342900" lvl="1"/>
            <a:r>
              <a:rPr lang="en-US" dirty="0" smtClean="0"/>
              <a:t>Association is the key – Srila Prabhupada books and devotees</a:t>
            </a:r>
          </a:p>
          <a:p>
            <a:pPr marL="342900" lvl="1"/>
            <a:r>
              <a:rPr lang="en-US" dirty="0" err="1" smtClean="0"/>
              <a:t>Jñānī</a:t>
            </a:r>
            <a:r>
              <a:rPr lang="en-US" dirty="0" smtClean="0"/>
              <a:t> </a:t>
            </a:r>
            <a:r>
              <a:rPr lang="en-US" dirty="0"/>
              <a:t>is </a:t>
            </a:r>
            <a:r>
              <a:rPr lang="en-US" dirty="0" smtClean="0"/>
              <a:t>the best</a:t>
            </a:r>
          </a:p>
          <a:p>
            <a:pPr marL="800100" lvl="2"/>
            <a:r>
              <a:rPr lang="en-US" dirty="0" smtClean="0"/>
              <a:t>Wise and engages in pure devotional service. He is very dear to Krsna and Lord is dear to him</a:t>
            </a:r>
          </a:p>
          <a:p>
            <a:pPr marL="800100" lvl="2"/>
            <a:r>
              <a:rPr lang="en-US" dirty="0" smtClean="0"/>
              <a:t>Full of knowledge of Absolute Truth and free from material desires</a:t>
            </a:r>
          </a:p>
          <a:p>
            <a:pPr marL="800100" lvl="2"/>
            <a:r>
              <a:rPr lang="en-US" dirty="0" smtClean="0"/>
              <a:t>Protected in devotional service that material contamination cannot touch him</a:t>
            </a:r>
          </a:p>
          <a:p>
            <a:pPr marL="342900" lvl="1"/>
            <a:r>
              <a:rPr lang="en-US" dirty="0" smtClean="0"/>
              <a:t>Mahatma – who ever comes to Krsna.</a:t>
            </a:r>
          </a:p>
          <a:p>
            <a:pPr marL="342900" lvl="1"/>
            <a:endParaRPr lang="en-US" dirty="0" smtClean="0"/>
          </a:p>
        </p:txBody>
      </p:sp>
    </p:spTree>
    <p:extLst>
      <p:ext uri="{BB962C8B-B14F-4D97-AF65-F5344CB8AC3E}">
        <p14:creationId xmlns:p14="http://schemas.microsoft.com/office/powerpoint/2010/main" val="35208373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Section 4 - 7.15 to 7.19</a:t>
            </a:r>
            <a:br>
              <a:rPr lang="en-US" b="1" dirty="0"/>
            </a:br>
            <a:r>
              <a:rPr lang="en-US" b="1" dirty="0"/>
              <a:t>Impious &amp; Pious people</a:t>
            </a:r>
          </a:p>
        </p:txBody>
      </p:sp>
      <p:sp>
        <p:nvSpPr>
          <p:cNvPr id="3" name="Content Placeholder 2"/>
          <p:cNvSpPr>
            <a:spLocks noGrp="1"/>
          </p:cNvSpPr>
          <p:nvPr>
            <p:ph idx="1"/>
          </p:nvPr>
        </p:nvSpPr>
        <p:spPr>
          <a:xfrm>
            <a:off x="1434952" y="1825625"/>
            <a:ext cx="9918848" cy="4351338"/>
          </a:xfrm>
        </p:spPr>
        <p:txBody>
          <a:bodyPr/>
          <a:lstStyle/>
          <a:p>
            <a:r>
              <a:rPr lang="en-US" b="1" dirty="0"/>
              <a:t>Pure devotees </a:t>
            </a:r>
            <a:r>
              <a:rPr lang="en-US" dirty="0"/>
              <a:t>- cannot live a second without contacting or serving the Supreme Lord. Similarly, Supreme Lord is very fond of His devotee and cannot be separated from him.</a:t>
            </a:r>
          </a:p>
          <a:p>
            <a:r>
              <a:rPr lang="en-US" b="1" dirty="0"/>
              <a:t>Great souls </a:t>
            </a:r>
            <a:r>
              <a:rPr lang="en-US" dirty="0"/>
              <a:t>are very rare</a:t>
            </a:r>
          </a:p>
          <a:p>
            <a:pPr lvl="1"/>
            <a:r>
              <a:rPr lang="en-US" dirty="0"/>
              <a:t>They understand that Lord as the cause of all causes</a:t>
            </a:r>
          </a:p>
          <a:p>
            <a:pPr lvl="1"/>
            <a:r>
              <a:rPr lang="en-US" dirty="0"/>
              <a:t>Knows that spiritual life is full of activities</a:t>
            </a:r>
          </a:p>
          <a:p>
            <a:pPr lvl="1"/>
            <a:r>
              <a:rPr lang="en-US" dirty="0" smtClean="0"/>
              <a:t>Understand material </a:t>
            </a:r>
            <a:r>
              <a:rPr lang="en-US" dirty="0"/>
              <a:t>world is perverted reflection of spiritual world</a:t>
            </a:r>
          </a:p>
          <a:p>
            <a:pPr lvl="1"/>
            <a:r>
              <a:rPr lang="en-US" dirty="0" smtClean="0"/>
              <a:t>He </a:t>
            </a:r>
            <a:r>
              <a:rPr lang="en-US" dirty="0"/>
              <a:t>thinks of everything in relation to </a:t>
            </a:r>
            <a:r>
              <a:rPr lang="en-US" dirty="0" err="1"/>
              <a:t>Vāsudeva</a:t>
            </a:r>
            <a:r>
              <a:rPr lang="en-US" dirty="0"/>
              <a:t>, or </a:t>
            </a:r>
            <a:r>
              <a:rPr lang="en-US" dirty="0" err="1"/>
              <a:t>Śrī</a:t>
            </a:r>
            <a:r>
              <a:rPr lang="en-US" dirty="0"/>
              <a:t> </a:t>
            </a:r>
            <a:r>
              <a:rPr lang="en-US" dirty="0" err="1"/>
              <a:t>Kṛṣṇa</a:t>
            </a:r>
            <a:endParaRPr lang="en-US" dirty="0"/>
          </a:p>
          <a:p>
            <a:pPr lvl="1"/>
            <a:r>
              <a:rPr lang="en-US" dirty="0"/>
              <a:t>Surrenders in full </a:t>
            </a:r>
            <a:r>
              <a:rPr lang="en-US" dirty="0" smtClean="0"/>
              <a:t>knowledge</a:t>
            </a:r>
          </a:p>
          <a:p>
            <a:pPr lvl="1"/>
            <a:r>
              <a:rPr lang="en-US" dirty="0" smtClean="0"/>
              <a:t>Sure to attain the Lord</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00530"/>
            <a:ext cx="1434952" cy="1814792"/>
          </a:xfrm>
          <a:prstGeom prst="ellipse">
            <a:avLst/>
          </a:prstGeom>
          <a:ln>
            <a:noFill/>
          </a:ln>
          <a:effectLst>
            <a:softEdge rad="112500"/>
          </a:effectLst>
        </p:spPr>
      </p:pic>
      <p:pic>
        <p:nvPicPr>
          <p:cNvPr id="5" name="Picture 4" descr="http://www.prabhupadanugas.eu/static-html/prabhupada/Prabhupada-Sitting_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44175" y="2601324"/>
            <a:ext cx="1619250" cy="204193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4119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57137"/>
            <a:ext cx="10515600" cy="4219826"/>
          </a:xfrm>
        </p:spPr>
        <p:txBody>
          <a:bodyPr anchor="ctr">
            <a:normAutofit fontScale="85000" lnSpcReduction="20000"/>
          </a:bodyPr>
          <a:lstStyle/>
          <a:p>
            <a:pPr marL="0" indent="0">
              <a:lnSpc>
                <a:spcPct val="150000"/>
              </a:lnSpc>
              <a:buNone/>
            </a:pPr>
            <a:r>
              <a:rPr lang="en-US" sz="2400" b="1" dirty="0" smtClean="0"/>
              <a:t>Extract from 7.15 purport:</a:t>
            </a:r>
          </a:p>
          <a:p>
            <a:pPr marL="0" indent="0">
              <a:lnSpc>
                <a:spcPct val="150000"/>
              </a:lnSpc>
              <a:buNone/>
            </a:pPr>
            <a:r>
              <a:rPr lang="en-US" sz="2400" i="1" dirty="0"/>
              <a:t>To pray to God when he is in difficulty is a natural instinct in every living being because he is eternally related with God. </a:t>
            </a:r>
            <a:endParaRPr lang="en-US" sz="2400" i="1" dirty="0" smtClean="0"/>
          </a:p>
          <a:p>
            <a:pPr marL="0" indent="0">
              <a:lnSpc>
                <a:spcPct val="150000"/>
              </a:lnSpc>
              <a:buNone/>
            </a:pPr>
            <a:r>
              <a:rPr lang="en-US" sz="2400" b="1" dirty="0"/>
              <a:t>Extract from </a:t>
            </a:r>
            <a:r>
              <a:rPr lang="en-US" sz="2400" b="1" dirty="0" smtClean="0"/>
              <a:t>7.16 </a:t>
            </a:r>
            <a:r>
              <a:rPr lang="en-US" sz="2400" b="1" dirty="0"/>
              <a:t>purport</a:t>
            </a:r>
            <a:r>
              <a:rPr lang="en-US" sz="2400" b="1" dirty="0" smtClean="0"/>
              <a:t>:</a:t>
            </a:r>
            <a:endParaRPr lang="en-US" sz="2400" b="1" i="1" dirty="0" smtClean="0"/>
          </a:p>
          <a:p>
            <a:pPr marL="0" indent="0">
              <a:lnSpc>
                <a:spcPct val="150000"/>
              </a:lnSpc>
              <a:buNone/>
            </a:pPr>
            <a:r>
              <a:rPr lang="en-US" sz="2400" i="1" dirty="0" smtClean="0"/>
              <a:t>When </a:t>
            </a:r>
            <a:r>
              <a:rPr lang="en-US" sz="2400" i="1" dirty="0"/>
              <a:t>these four kinds of persons come to the Supreme Lord for devotional service and are completely purified by the association of a pure devotee, they also become pure devotees. As far as the miscreants are concerned, for them devotional service is very difficult because their lives are selfish, irregular and without spiritual goals. But even some of them, by chance, when they come in contact with a pure devotee, also become pure devotees.</a:t>
            </a:r>
            <a:endParaRPr lang="en-US" sz="2400" i="1"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6848" y="113799"/>
            <a:ext cx="1220754" cy="1843338"/>
          </a:xfrm>
          <a:prstGeom prst="rect">
            <a:avLst/>
          </a:prstGeom>
        </p:spPr>
      </p:pic>
    </p:spTree>
    <p:extLst>
      <p:ext uri="{BB962C8B-B14F-4D97-AF65-F5344CB8AC3E}">
        <p14:creationId xmlns:p14="http://schemas.microsoft.com/office/powerpoint/2010/main" val="23178022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Section 5 – 7.20 to 7.25</a:t>
            </a:r>
            <a:br>
              <a:rPr lang="en-US" dirty="0" smtClean="0"/>
            </a:br>
            <a:r>
              <a:rPr lang="en-US" dirty="0" smtClean="0"/>
              <a:t>People who surrender to demigods &amp; Impersonalists</a:t>
            </a:r>
            <a:endParaRPr lang="en-US" dirty="0"/>
          </a:p>
        </p:txBody>
      </p:sp>
      <p:sp>
        <p:nvSpPr>
          <p:cNvPr id="3" name="Content Placeholder 2"/>
          <p:cNvSpPr>
            <a:spLocks noGrp="1"/>
          </p:cNvSpPr>
          <p:nvPr>
            <p:ph idx="1"/>
          </p:nvPr>
        </p:nvSpPr>
        <p:spPr>
          <a:xfrm>
            <a:off x="838200" y="1825625"/>
            <a:ext cx="10515600" cy="4351338"/>
          </a:xfrm>
        </p:spPr>
        <p:txBody>
          <a:bodyPr>
            <a:normAutofit fontScale="62500" lnSpcReduction="20000"/>
          </a:bodyPr>
          <a:lstStyle/>
          <a:p>
            <a:r>
              <a:rPr lang="en-US" dirty="0" smtClean="0"/>
              <a:t>Demigod worshipers</a:t>
            </a:r>
          </a:p>
          <a:p>
            <a:pPr lvl="1"/>
            <a:r>
              <a:rPr lang="en-US" dirty="0" smtClean="0"/>
              <a:t>They are less intelligent (</a:t>
            </a:r>
            <a:r>
              <a:rPr lang="en-US" dirty="0" err="1"/>
              <a:t>alpa-medhasām</a:t>
            </a:r>
            <a:r>
              <a:rPr lang="en-US" dirty="0"/>
              <a:t>) - Lack of </a:t>
            </a:r>
            <a:r>
              <a:rPr lang="en-US" dirty="0" smtClean="0"/>
              <a:t>knowledge</a:t>
            </a:r>
          </a:p>
          <a:p>
            <a:pPr lvl="1"/>
            <a:r>
              <a:rPr lang="en-US" dirty="0" smtClean="0"/>
              <a:t>They are in lower modes (passion or ignorance)</a:t>
            </a:r>
          </a:p>
          <a:p>
            <a:pPr lvl="1"/>
            <a:r>
              <a:rPr lang="en-US" dirty="0" smtClean="0"/>
              <a:t>Go to demigods planet</a:t>
            </a:r>
          </a:p>
          <a:p>
            <a:pPr lvl="1"/>
            <a:r>
              <a:rPr lang="en-US" dirty="0" smtClean="0"/>
              <a:t>For quick results</a:t>
            </a:r>
          </a:p>
          <a:p>
            <a:pPr lvl="1"/>
            <a:r>
              <a:rPr lang="en-US" dirty="0" smtClean="0"/>
              <a:t>Fear of giving up leading to distress</a:t>
            </a:r>
          </a:p>
          <a:p>
            <a:r>
              <a:rPr lang="en-US" dirty="0" smtClean="0"/>
              <a:t>Worship of demigods</a:t>
            </a:r>
          </a:p>
          <a:p>
            <a:pPr lvl="1">
              <a:buFont typeface="Wingdings 2" panose="05020102010507070707" pitchFamily="18" charset="2"/>
              <a:buChar char=""/>
            </a:pPr>
            <a:r>
              <a:rPr lang="en-US" dirty="0" smtClean="0">
                <a:solidFill>
                  <a:srgbClr val="FF0000"/>
                </a:solidFill>
              </a:rPr>
              <a:t>Wrong way </a:t>
            </a:r>
          </a:p>
          <a:p>
            <a:pPr lvl="2"/>
            <a:r>
              <a:rPr lang="en-US" dirty="0"/>
              <a:t>Considering them equal to </a:t>
            </a:r>
            <a:r>
              <a:rPr lang="en-US" dirty="0" err="1"/>
              <a:t>Krsna</a:t>
            </a:r>
            <a:r>
              <a:rPr lang="en-US" dirty="0"/>
              <a:t> </a:t>
            </a:r>
            <a:endParaRPr lang="en-US" dirty="0" smtClean="0"/>
          </a:p>
          <a:p>
            <a:pPr lvl="2"/>
            <a:r>
              <a:rPr lang="en-US" dirty="0" smtClean="0"/>
              <a:t>For material desires</a:t>
            </a:r>
          </a:p>
          <a:p>
            <a:pPr lvl="1">
              <a:buFont typeface="Wingdings" panose="05000000000000000000" pitchFamily="2" charset="2"/>
              <a:buChar char="ü"/>
            </a:pPr>
            <a:r>
              <a:rPr lang="en-US" dirty="0" smtClean="0"/>
              <a:t>Right way – </a:t>
            </a:r>
            <a:r>
              <a:rPr lang="en-US" i="1" dirty="0" smtClean="0"/>
              <a:t>Not to artificially lift someone </a:t>
            </a:r>
            <a:r>
              <a:rPr lang="en-US" i="1" dirty="0"/>
              <a:t>up or </a:t>
            </a:r>
            <a:r>
              <a:rPr lang="en-US" i="1" dirty="0" smtClean="0"/>
              <a:t>bring someone down</a:t>
            </a:r>
          </a:p>
          <a:p>
            <a:pPr lvl="2"/>
            <a:r>
              <a:rPr lang="en-US" dirty="0" smtClean="0"/>
              <a:t>They are administrators of Vishnu/Krsna</a:t>
            </a:r>
          </a:p>
          <a:p>
            <a:pPr lvl="2"/>
            <a:r>
              <a:rPr lang="en-US" dirty="0" smtClean="0"/>
              <a:t>See them in connection with Supreme Lord – as how they are facilitating in material creation or serving </a:t>
            </a:r>
            <a:r>
              <a:rPr lang="en-US" dirty="0" err="1" smtClean="0"/>
              <a:t>Krsna</a:t>
            </a:r>
            <a:endParaRPr lang="en-US" dirty="0" smtClean="0"/>
          </a:p>
          <a:p>
            <a:pPr lvl="2"/>
            <a:r>
              <a:rPr lang="en-US" dirty="0" smtClean="0"/>
              <a:t>See them according to their qualification</a:t>
            </a:r>
          </a:p>
          <a:p>
            <a:r>
              <a:rPr lang="en-US" dirty="0" smtClean="0"/>
              <a:t>Analogies</a:t>
            </a:r>
          </a:p>
          <a:p>
            <a:pPr lvl="1"/>
            <a:r>
              <a:rPr lang="en-US" dirty="0" err="1" smtClean="0"/>
              <a:t>Cataka</a:t>
            </a:r>
            <a:r>
              <a:rPr lang="en-US" dirty="0" smtClean="0"/>
              <a:t> bird – does not take water for anywhere and only waits for clouds to pour water.</a:t>
            </a:r>
          </a:p>
          <a:p>
            <a:pPr lvl="1"/>
            <a:r>
              <a:rPr lang="en-US" dirty="0" smtClean="0"/>
              <a:t>Bharat </a:t>
            </a:r>
            <a:r>
              <a:rPr lang="en-US" dirty="0" err="1" smtClean="0"/>
              <a:t>Maharaj</a:t>
            </a:r>
            <a:r>
              <a:rPr lang="en-US" dirty="0" smtClean="0"/>
              <a:t> – worshipped demigods as Vishnu’s  agents</a:t>
            </a:r>
          </a:p>
          <a:p>
            <a:pPr lvl="1"/>
            <a:r>
              <a:rPr lang="en-US" dirty="0" err="1" smtClean="0"/>
              <a:t>Gopis</a:t>
            </a:r>
            <a:r>
              <a:rPr lang="en-US" dirty="0" smtClean="0"/>
              <a:t> worshipped </a:t>
            </a:r>
            <a:r>
              <a:rPr lang="en-US" dirty="0" err="1" smtClean="0"/>
              <a:t>Kathyayani</a:t>
            </a:r>
            <a:r>
              <a:rPr lang="en-US" dirty="0" smtClean="0"/>
              <a:t> (Goddess Durga) to get Krsna as their husband.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4978" y="1368425"/>
            <a:ext cx="2296243" cy="3158264"/>
          </a:xfrm>
          <a:prstGeom prst="rect">
            <a:avLst/>
          </a:prstGeom>
          <a:ln>
            <a:noFill/>
          </a:ln>
          <a:effectLst>
            <a:softEdge rad="112500"/>
          </a:effectLst>
        </p:spPr>
      </p:pic>
    </p:spTree>
    <p:extLst>
      <p:ext uri="{BB962C8B-B14F-4D97-AF65-F5344CB8AC3E}">
        <p14:creationId xmlns:p14="http://schemas.microsoft.com/office/powerpoint/2010/main" val="18561408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Section 5 – 7.20 to 7.25</a:t>
            </a:r>
            <a:br>
              <a:rPr lang="en-US" dirty="0" smtClean="0"/>
            </a:br>
            <a:r>
              <a:rPr lang="en-US" dirty="0" smtClean="0"/>
              <a:t>People who surrender to demigods &amp; Impersonalists</a:t>
            </a:r>
            <a:endParaRPr lang="en-US" dirty="0"/>
          </a:p>
        </p:txBody>
      </p:sp>
      <p:sp>
        <p:nvSpPr>
          <p:cNvPr id="3" name="Content Placeholder 2"/>
          <p:cNvSpPr>
            <a:spLocks noGrp="1"/>
          </p:cNvSpPr>
          <p:nvPr>
            <p:ph idx="1"/>
          </p:nvPr>
        </p:nvSpPr>
        <p:spPr>
          <a:xfrm>
            <a:off x="838200" y="1825625"/>
            <a:ext cx="9403430" cy="4351338"/>
          </a:xfrm>
        </p:spPr>
        <p:txBody>
          <a:bodyPr>
            <a:normAutofit fontScale="70000" lnSpcReduction="20000"/>
          </a:bodyPr>
          <a:lstStyle/>
          <a:p>
            <a:r>
              <a:rPr lang="en-US" dirty="0" smtClean="0"/>
              <a:t>Supreme Lord </a:t>
            </a:r>
          </a:p>
          <a:p>
            <a:pPr lvl="1"/>
            <a:r>
              <a:rPr lang="en-US" b="1" dirty="0"/>
              <a:t>F</a:t>
            </a:r>
            <a:r>
              <a:rPr lang="en-US" b="1" dirty="0" smtClean="0"/>
              <a:t>acilitates </a:t>
            </a:r>
            <a:r>
              <a:rPr lang="en-US" dirty="0" smtClean="0"/>
              <a:t>individuals desire to worship demigods, to fulfill their desires.</a:t>
            </a:r>
          </a:p>
          <a:p>
            <a:pPr lvl="1"/>
            <a:r>
              <a:rPr lang="en-US" b="1" dirty="0" smtClean="0"/>
              <a:t>Does not interfere </a:t>
            </a:r>
            <a:r>
              <a:rPr lang="en-US" dirty="0" smtClean="0"/>
              <a:t>with their independence.</a:t>
            </a:r>
          </a:p>
          <a:p>
            <a:pPr lvl="1"/>
            <a:r>
              <a:rPr lang="en-US" dirty="0" smtClean="0"/>
              <a:t>Is present as Super soul within the heart of the demigod; He </a:t>
            </a:r>
            <a:r>
              <a:rPr lang="en-US" b="1" dirty="0" smtClean="0"/>
              <a:t>arranges</a:t>
            </a:r>
            <a:r>
              <a:rPr lang="en-US" dirty="0" smtClean="0"/>
              <a:t> through the demigod(s) to fulfill the desire of the living entity.</a:t>
            </a:r>
          </a:p>
          <a:p>
            <a:r>
              <a:rPr lang="en-US" dirty="0" smtClean="0"/>
              <a:t>Both the demigods and the living entities are dependent on the Supreme will. They are not independent.</a:t>
            </a:r>
          </a:p>
          <a:p>
            <a:r>
              <a:rPr lang="en-US" dirty="0" smtClean="0"/>
              <a:t>Demigods </a:t>
            </a:r>
          </a:p>
          <a:p>
            <a:pPr lvl="1"/>
            <a:r>
              <a:rPr lang="en-US" dirty="0" smtClean="0"/>
              <a:t>cannot award benedictions without the permission of the Supreme Lord.</a:t>
            </a:r>
          </a:p>
          <a:p>
            <a:pPr lvl="1"/>
            <a:r>
              <a:rPr lang="en-US" dirty="0" smtClean="0"/>
              <a:t>Fruits are limited and temporary</a:t>
            </a:r>
          </a:p>
          <a:p>
            <a:r>
              <a:rPr lang="en-US" dirty="0" smtClean="0"/>
              <a:t>Material desires are </a:t>
            </a:r>
            <a:r>
              <a:rPr lang="en-US" b="1" dirty="0" smtClean="0"/>
              <a:t>impediments </a:t>
            </a:r>
            <a:r>
              <a:rPr lang="en-US" dirty="0" smtClean="0"/>
              <a:t>for those desiring to return to Godhead.</a:t>
            </a:r>
          </a:p>
          <a:p>
            <a:r>
              <a:rPr lang="en-US" dirty="0" smtClean="0"/>
              <a:t>Impersonalists - People with no intelligence</a:t>
            </a:r>
            <a:r>
              <a:rPr lang="en-US" dirty="0"/>
              <a:t> (</a:t>
            </a:r>
            <a:r>
              <a:rPr lang="en-US" dirty="0" err="1"/>
              <a:t>abuddhayah</a:t>
            </a:r>
            <a:r>
              <a:rPr lang="en-US" dirty="0"/>
              <a:t>̣)</a:t>
            </a:r>
            <a:r>
              <a:rPr lang="en-US" dirty="0" smtClean="0"/>
              <a:t>, think God as impersonal. They think Krsna has material body and his activities, form are </a:t>
            </a:r>
            <a:r>
              <a:rPr lang="en-US" dirty="0" err="1" smtClean="0"/>
              <a:t>māyā</a:t>
            </a:r>
            <a:r>
              <a:rPr lang="en-US" dirty="0" smtClean="0"/>
              <a:t>.</a:t>
            </a:r>
          </a:p>
          <a:p>
            <a:r>
              <a:rPr lang="en-US" dirty="0" smtClean="0"/>
              <a:t>Krsna covers Impersonalists with His </a:t>
            </a:r>
            <a:r>
              <a:rPr lang="en-US" dirty="0" err="1" smtClean="0"/>
              <a:t>māyā</a:t>
            </a:r>
            <a:r>
              <a:rPr lang="en-US" dirty="0" smtClean="0"/>
              <a:t> potency, thus they don’t see or understand Him.</a:t>
            </a:r>
          </a:p>
        </p:txBody>
      </p:sp>
      <p:pic>
        <p:nvPicPr>
          <p:cNvPr id="5" name="Picture 4"/>
          <p:cNvPicPr>
            <a:picLocks noChangeAspect="1"/>
          </p:cNvPicPr>
          <p:nvPr/>
        </p:nvPicPr>
        <p:blipFill>
          <a:blip r:embed="rId3"/>
          <a:stretch>
            <a:fillRect/>
          </a:stretch>
        </p:blipFill>
        <p:spPr>
          <a:xfrm>
            <a:off x="10081210" y="1536015"/>
            <a:ext cx="2110790" cy="2819156"/>
          </a:xfrm>
          <a:prstGeom prst="rect">
            <a:avLst/>
          </a:prstGeom>
          <a:ln>
            <a:noFill/>
          </a:ln>
          <a:effectLst>
            <a:softEdge rad="112500"/>
          </a:effectLst>
        </p:spPr>
      </p:pic>
    </p:spTree>
    <p:extLst>
      <p:ext uri="{BB962C8B-B14F-4D97-AF65-F5344CB8AC3E}">
        <p14:creationId xmlns:p14="http://schemas.microsoft.com/office/powerpoint/2010/main" val="20359941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57137"/>
            <a:ext cx="10515600" cy="4219826"/>
          </a:xfrm>
        </p:spPr>
        <p:txBody>
          <a:bodyPr anchor="ctr">
            <a:normAutofit fontScale="70000" lnSpcReduction="20000"/>
          </a:bodyPr>
          <a:lstStyle/>
          <a:p>
            <a:pPr marL="0" indent="0">
              <a:lnSpc>
                <a:spcPct val="150000"/>
              </a:lnSpc>
              <a:buNone/>
            </a:pPr>
            <a:r>
              <a:rPr lang="en-US" sz="2400" b="1" dirty="0" smtClean="0"/>
              <a:t>Extract from 7.22 purport:</a:t>
            </a:r>
          </a:p>
          <a:p>
            <a:pPr marL="0" indent="0">
              <a:lnSpc>
                <a:spcPct val="150000"/>
              </a:lnSpc>
              <a:buNone/>
            </a:pPr>
            <a:r>
              <a:rPr lang="en-US" sz="2400" i="1" dirty="0"/>
              <a:t>For the living entity who desires to return to Godhead, material desires are impediments. A pure devotee of the Lord is therefore not awarded the material benefits desired by less intelligent living entities, who therefore prefer to worship demigods of the material world rather than engage in the devotional service of the Supreme Lord</a:t>
            </a:r>
            <a:r>
              <a:rPr lang="en-US" sz="2400" i="1" dirty="0" smtClean="0"/>
              <a:t>.</a:t>
            </a:r>
          </a:p>
          <a:p>
            <a:pPr marL="0" indent="0">
              <a:lnSpc>
                <a:spcPct val="150000"/>
              </a:lnSpc>
              <a:buNone/>
            </a:pPr>
            <a:r>
              <a:rPr lang="en-US" sz="2400" b="1" dirty="0"/>
              <a:t>Extract from </a:t>
            </a:r>
            <a:r>
              <a:rPr lang="en-US" sz="2400" b="1" dirty="0" smtClean="0"/>
              <a:t>7.24 </a:t>
            </a:r>
            <a:r>
              <a:rPr lang="en-US" sz="2400" b="1" dirty="0"/>
              <a:t>purport</a:t>
            </a:r>
            <a:r>
              <a:rPr lang="en-US" sz="2400" b="1" dirty="0" smtClean="0"/>
              <a:t>:</a:t>
            </a:r>
            <a:endParaRPr lang="en-US" sz="2400" i="1" dirty="0"/>
          </a:p>
          <a:p>
            <a:pPr marL="0" indent="0">
              <a:lnSpc>
                <a:spcPct val="150000"/>
              </a:lnSpc>
              <a:buNone/>
            </a:pPr>
            <a:r>
              <a:rPr lang="en-US" sz="2400" i="1" dirty="0"/>
              <a:t>One cannot understand the Supreme Personality of Godhead, </a:t>
            </a:r>
            <a:r>
              <a:rPr lang="en-US" sz="2400" i="1" dirty="0" err="1"/>
              <a:t>Kṛṣṇa</a:t>
            </a:r>
            <a:r>
              <a:rPr lang="en-US" sz="2400" i="1" dirty="0"/>
              <a:t>, or His form, quality or name simply by mental speculation or by discussing Vedic literature. One must understand Him by devotional service. When one is fully engaged in </a:t>
            </a:r>
            <a:r>
              <a:rPr lang="en-US" sz="2400" i="1" dirty="0" err="1"/>
              <a:t>Kṛṣṇa</a:t>
            </a:r>
            <a:r>
              <a:rPr lang="en-US" sz="2400" i="1" dirty="0"/>
              <a:t> consciousness, beginning by chanting the </a:t>
            </a:r>
            <a:r>
              <a:rPr lang="en-US" sz="2400" i="1" dirty="0" err="1"/>
              <a:t>mahā</a:t>
            </a:r>
            <a:r>
              <a:rPr lang="en-US" sz="2400" i="1" dirty="0"/>
              <a:t>-mantra — Hare </a:t>
            </a:r>
            <a:r>
              <a:rPr lang="en-US" sz="2400" i="1" dirty="0" err="1"/>
              <a:t>Kṛṣṇa</a:t>
            </a:r>
            <a:r>
              <a:rPr lang="en-US" sz="2400" i="1" dirty="0"/>
              <a:t>, Hare </a:t>
            </a:r>
            <a:r>
              <a:rPr lang="en-US" sz="2400" i="1" dirty="0" err="1"/>
              <a:t>Kṛṣṇa</a:t>
            </a:r>
            <a:r>
              <a:rPr lang="en-US" sz="2400" i="1" dirty="0"/>
              <a:t>, </a:t>
            </a:r>
            <a:r>
              <a:rPr lang="en-US" sz="2400" i="1" dirty="0" err="1"/>
              <a:t>Kṛṣṇa</a:t>
            </a:r>
            <a:r>
              <a:rPr lang="en-US" sz="2400" i="1" dirty="0"/>
              <a:t> </a:t>
            </a:r>
            <a:r>
              <a:rPr lang="en-US" sz="2400" i="1" dirty="0" err="1"/>
              <a:t>Kṛṣṇa</a:t>
            </a:r>
            <a:r>
              <a:rPr lang="en-US" sz="2400" i="1" dirty="0"/>
              <a:t>, Hare Hare/ Hare </a:t>
            </a:r>
            <a:r>
              <a:rPr lang="en-US" sz="2400" i="1" dirty="0" err="1"/>
              <a:t>Rāma</a:t>
            </a:r>
            <a:r>
              <a:rPr lang="en-US" sz="2400" i="1" dirty="0"/>
              <a:t>, Hare </a:t>
            </a:r>
            <a:r>
              <a:rPr lang="en-US" sz="2400" i="1" dirty="0" err="1"/>
              <a:t>Rāma</a:t>
            </a:r>
            <a:r>
              <a:rPr lang="en-US" sz="2400" i="1" dirty="0"/>
              <a:t>, </a:t>
            </a:r>
            <a:r>
              <a:rPr lang="en-US" sz="2400" i="1" dirty="0" err="1"/>
              <a:t>Rāma</a:t>
            </a:r>
            <a:r>
              <a:rPr lang="en-US" sz="2400" i="1" dirty="0"/>
              <a:t> </a:t>
            </a:r>
            <a:r>
              <a:rPr lang="en-US" sz="2400" i="1" dirty="0" err="1"/>
              <a:t>Rāma</a:t>
            </a:r>
            <a:r>
              <a:rPr lang="en-US" sz="2400" i="1" dirty="0"/>
              <a:t>, Hare </a:t>
            </a:r>
            <a:r>
              <a:rPr lang="en-US" sz="2400" i="1" dirty="0" err="1"/>
              <a:t>Hare</a:t>
            </a:r>
            <a:r>
              <a:rPr lang="en-US" sz="2400" i="1" dirty="0"/>
              <a:t> — then only can one understand the Supreme Personality of </a:t>
            </a:r>
            <a:r>
              <a:rPr lang="en-US" sz="2400" i="1" dirty="0" smtClean="0"/>
              <a:t>Godhead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6848" y="113799"/>
            <a:ext cx="1220754" cy="1843338"/>
          </a:xfrm>
          <a:prstGeom prst="rect">
            <a:avLst/>
          </a:prstGeom>
        </p:spPr>
      </p:pic>
    </p:spTree>
    <p:extLst>
      <p:ext uri="{BB962C8B-B14F-4D97-AF65-F5344CB8AC3E}">
        <p14:creationId xmlns:p14="http://schemas.microsoft.com/office/powerpoint/2010/main" val="5583897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In Brief</a:t>
            </a:r>
            <a:endParaRPr lang="en-US" dirty="0"/>
          </a:p>
        </p:txBody>
      </p:sp>
      <p:sp>
        <p:nvSpPr>
          <p:cNvPr id="4" name="TextBox 3"/>
          <p:cNvSpPr txBox="1"/>
          <p:nvPr/>
        </p:nvSpPr>
        <p:spPr>
          <a:xfrm>
            <a:off x="1352048" y="1690688"/>
            <a:ext cx="8430628" cy="3139321"/>
          </a:xfrm>
          <a:prstGeom prst="rect">
            <a:avLst/>
          </a:prstGeom>
          <a:noFill/>
        </p:spPr>
        <p:txBody>
          <a:bodyPr wrap="square" rtlCol="0">
            <a:spAutoFit/>
          </a:bodyPr>
          <a:lstStyle/>
          <a:p>
            <a:pPr algn="ctr"/>
            <a:r>
              <a:rPr lang="en-US" sz="13800" dirty="0" smtClean="0"/>
              <a:t>Connection </a:t>
            </a:r>
            <a:r>
              <a:rPr lang="en-US" sz="6000" dirty="0" smtClean="0"/>
              <a:t>with Chapter 6</a:t>
            </a:r>
            <a:endParaRPr lang="en-US" sz="6000" dirty="0"/>
          </a:p>
        </p:txBody>
      </p:sp>
      <p:sp>
        <p:nvSpPr>
          <p:cNvPr id="5" name="TextBox 4"/>
          <p:cNvSpPr txBox="1"/>
          <p:nvPr/>
        </p:nvSpPr>
        <p:spPr>
          <a:xfrm>
            <a:off x="3212181" y="1690688"/>
            <a:ext cx="4710363" cy="3231654"/>
          </a:xfrm>
          <a:prstGeom prst="rect">
            <a:avLst/>
          </a:prstGeom>
          <a:noFill/>
        </p:spPr>
        <p:txBody>
          <a:bodyPr wrap="square" rtlCol="0">
            <a:spAutoFit/>
          </a:bodyPr>
          <a:lstStyle/>
          <a:p>
            <a:pPr algn="ctr"/>
            <a:r>
              <a:rPr lang="en-US" sz="13800" dirty="0" smtClean="0"/>
              <a:t>About </a:t>
            </a:r>
          </a:p>
          <a:p>
            <a:pPr algn="ctr"/>
            <a:r>
              <a:rPr lang="en-US" sz="6000" dirty="0" smtClean="0"/>
              <a:t>Chapter 7</a:t>
            </a:r>
            <a:endParaRPr lang="en-US" sz="6000" dirty="0"/>
          </a:p>
        </p:txBody>
      </p:sp>
    </p:spTree>
    <p:extLst>
      <p:ext uri="{BB962C8B-B14F-4D97-AF65-F5344CB8AC3E}">
        <p14:creationId xmlns:p14="http://schemas.microsoft.com/office/powerpoint/2010/main" val="158855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Section 5 – 7.26 to 7.30</a:t>
            </a:r>
            <a:br>
              <a:rPr lang="en-US" b="1" dirty="0" smtClean="0"/>
            </a:br>
            <a:r>
              <a:rPr lang="en-US" b="1" dirty="0"/>
              <a:t>Bewilderment and freedom by knowing Krsna</a:t>
            </a:r>
          </a:p>
        </p:txBody>
      </p:sp>
      <p:sp>
        <p:nvSpPr>
          <p:cNvPr id="3" name="Content Placeholder 2"/>
          <p:cNvSpPr>
            <a:spLocks noGrp="1"/>
          </p:cNvSpPr>
          <p:nvPr>
            <p:ph idx="1"/>
          </p:nvPr>
        </p:nvSpPr>
        <p:spPr>
          <a:xfrm>
            <a:off x="838200" y="1825625"/>
            <a:ext cx="10515600" cy="4351338"/>
          </a:xfrm>
        </p:spPr>
        <p:txBody>
          <a:bodyPr>
            <a:normAutofit fontScale="62500" lnSpcReduction="20000"/>
          </a:bodyPr>
          <a:lstStyle/>
          <a:p>
            <a:r>
              <a:rPr lang="en-US" dirty="0" smtClean="0"/>
              <a:t>Krsna </a:t>
            </a:r>
          </a:p>
          <a:p>
            <a:pPr lvl="1"/>
            <a:r>
              <a:rPr lang="en-US" dirty="0" smtClean="0"/>
              <a:t>Spiritual body - does not change material bodies</a:t>
            </a:r>
          </a:p>
          <a:p>
            <a:pPr lvl="1"/>
            <a:r>
              <a:rPr lang="en-US" dirty="0" smtClean="0"/>
              <a:t>Knows everything (past, present and future) - without interfering with our free will.</a:t>
            </a:r>
          </a:p>
          <a:p>
            <a:r>
              <a:rPr lang="en-US" dirty="0" smtClean="0"/>
              <a:t>Maya is inferior to Krsna and is controlled by </a:t>
            </a:r>
            <a:r>
              <a:rPr lang="en-US" dirty="0" err="1" smtClean="0"/>
              <a:t>Krsna’s</a:t>
            </a:r>
            <a:r>
              <a:rPr lang="en-US" dirty="0" smtClean="0"/>
              <a:t> prowess. She cannot affect Him. (e.g., Sky covered by clouds blocks our vision to see Sun)</a:t>
            </a:r>
          </a:p>
          <a:p>
            <a:r>
              <a:rPr lang="en-US" dirty="0" smtClean="0"/>
              <a:t>Even pure devotees based on our inclinations kind of know the future (</a:t>
            </a:r>
            <a:r>
              <a:rPr lang="en-US" dirty="0" err="1" smtClean="0"/>
              <a:t>eg</a:t>
            </a:r>
            <a:r>
              <a:rPr lang="en-US" dirty="0" smtClean="0"/>
              <a:t>. Woodcutter sitting on the branch and cutting the same branch, Mother knows kid’s and what they would choose)</a:t>
            </a:r>
          </a:p>
          <a:p>
            <a:r>
              <a:rPr lang="en-US" dirty="0" smtClean="0"/>
              <a:t>Criteria who can understand Krsna – </a:t>
            </a:r>
          </a:p>
          <a:p>
            <a:pPr lvl="1"/>
            <a:r>
              <a:rPr lang="en-US" dirty="0" smtClean="0"/>
              <a:t>Acted piously in previous life &amp; in this life</a:t>
            </a:r>
          </a:p>
          <a:p>
            <a:pPr lvl="1"/>
            <a:r>
              <a:rPr lang="en-US" dirty="0" smtClean="0"/>
              <a:t>There sinful actions have completely eradicated. Root cause for sin is ignorance</a:t>
            </a:r>
          </a:p>
          <a:p>
            <a:r>
              <a:rPr lang="en-US" dirty="0" smtClean="0"/>
              <a:t>Bhakti can only give Bhakti – piety helps one situated favorably to receive the mercy of pure devotee.</a:t>
            </a:r>
          </a:p>
          <a:p>
            <a:r>
              <a:rPr lang="en-US" dirty="0" smtClean="0"/>
              <a:t>One must render service to devotees and not be associated with materialistic people. (Best service is to listen from advance devotees)</a:t>
            </a:r>
          </a:p>
          <a:p>
            <a:r>
              <a:rPr lang="en-US" dirty="0" smtClean="0"/>
              <a:t>Pure Devotees will be convinced that just by following KC, all the objectives and desires will be fulfilled</a:t>
            </a:r>
          </a:p>
          <a:p>
            <a:pPr lvl="1"/>
            <a:endParaRPr lang="en-US" dirty="0" smtClean="0"/>
          </a:p>
          <a:p>
            <a:endParaRPr lang="en-US" dirty="0" smtClean="0"/>
          </a:p>
          <a:p>
            <a:endParaRPr lang="en-US" dirty="0" smtClean="0"/>
          </a:p>
        </p:txBody>
      </p:sp>
    </p:spTree>
    <p:extLst>
      <p:ext uri="{BB962C8B-B14F-4D97-AF65-F5344CB8AC3E}">
        <p14:creationId xmlns:p14="http://schemas.microsoft.com/office/powerpoint/2010/main" val="17520373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Section 5 – 7.26 to 7.30</a:t>
            </a:r>
            <a:br>
              <a:rPr lang="en-US" b="1" dirty="0" smtClean="0"/>
            </a:br>
            <a:r>
              <a:rPr lang="en-US" b="1" dirty="0"/>
              <a:t>Bewilderment and freedom by knowing Krsna</a:t>
            </a:r>
          </a:p>
        </p:txBody>
      </p:sp>
      <p:sp>
        <p:nvSpPr>
          <p:cNvPr id="3" name="Content Placeholder 2"/>
          <p:cNvSpPr>
            <a:spLocks noGrp="1"/>
          </p:cNvSpPr>
          <p:nvPr>
            <p:ph idx="1"/>
          </p:nvPr>
        </p:nvSpPr>
        <p:spPr>
          <a:xfrm>
            <a:off x="838200" y="1825625"/>
            <a:ext cx="10515600" cy="4351338"/>
          </a:xfrm>
        </p:spPr>
        <p:txBody>
          <a:bodyPr>
            <a:normAutofit fontScale="92500" lnSpcReduction="10000"/>
          </a:bodyPr>
          <a:lstStyle/>
          <a:p>
            <a:r>
              <a:rPr lang="en-US" dirty="0" smtClean="0"/>
              <a:t>Krsna does not change bodies, he knows everything (past, present and future).</a:t>
            </a:r>
          </a:p>
          <a:p>
            <a:r>
              <a:rPr lang="en-US" dirty="0" smtClean="0"/>
              <a:t>Even pure devotees based on our inclinations kind of know the future (</a:t>
            </a:r>
            <a:r>
              <a:rPr lang="en-US" dirty="0" err="1" smtClean="0"/>
              <a:t>eg</a:t>
            </a:r>
            <a:r>
              <a:rPr lang="en-US" dirty="0" smtClean="0"/>
              <a:t>. Woodcutter sitting on the branch and cutting the same branch, Mother knows kid’s and what they would choose)</a:t>
            </a:r>
          </a:p>
          <a:p>
            <a:r>
              <a:rPr lang="en-US" dirty="0" smtClean="0"/>
              <a:t>Criteria who can understand Krsna – </a:t>
            </a:r>
          </a:p>
          <a:p>
            <a:pPr lvl="1"/>
            <a:r>
              <a:rPr lang="en-US" dirty="0" smtClean="0"/>
              <a:t>Acted piously in previous life &amp; in this life</a:t>
            </a:r>
          </a:p>
          <a:p>
            <a:pPr lvl="1"/>
            <a:r>
              <a:rPr lang="en-US" dirty="0" smtClean="0"/>
              <a:t>There sinful actions have completely eradicated. Root cause for sin is ignorance</a:t>
            </a:r>
          </a:p>
          <a:p>
            <a:r>
              <a:rPr lang="en-US" dirty="0" smtClean="0"/>
              <a:t>Pure Devotees will be convinced that just by following KC, all the objectives and desires will be fulfilled. One who understands completely about </a:t>
            </a:r>
            <a:r>
              <a:rPr lang="en-US" dirty="0" err="1" smtClean="0"/>
              <a:t>Krsna’s</a:t>
            </a:r>
            <a:r>
              <a:rPr lang="en-US" dirty="0" smtClean="0"/>
              <a:t> nature (Proprietor, Enjoyer, etc.) remembers Him at the time of death and goes back to Him.</a:t>
            </a:r>
          </a:p>
          <a:p>
            <a:pPr lvl="1"/>
            <a:endParaRPr lang="en-US" dirty="0" smtClean="0"/>
          </a:p>
          <a:p>
            <a:endParaRPr lang="en-US" dirty="0" smtClean="0"/>
          </a:p>
          <a:p>
            <a:endParaRPr lang="en-US" dirty="0" smtClean="0"/>
          </a:p>
        </p:txBody>
      </p:sp>
    </p:spTree>
    <p:extLst>
      <p:ext uri="{BB962C8B-B14F-4D97-AF65-F5344CB8AC3E}">
        <p14:creationId xmlns:p14="http://schemas.microsoft.com/office/powerpoint/2010/main" val="9053427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57137"/>
            <a:ext cx="10515600" cy="4219826"/>
          </a:xfrm>
        </p:spPr>
        <p:txBody>
          <a:bodyPr anchor="ctr">
            <a:normAutofit/>
          </a:bodyPr>
          <a:lstStyle/>
          <a:p>
            <a:pPr marL="0" indent="0">
              <a:lnSpc>
                <a:spcPct val="150000"/>
              </a:lnSpc>
              <a:buNone/>
            </a:pPr>
            <a:r>
              <a:rPr lang="en-US" sz="2400" b="1" dirty="0" smtClean="0"/>
              <a:t>Extract from 7.30 purport:</a:t>
            </a:r>
          </a:p>
          <a:p>
            <a:pPr marL="0" indent="0">
              <a:lnSpc>
                <a:spcPct val="150000"/>
              </a:lnSpc>
              <a:buNone/>
            </a:pPr>
            <a:r>
              <a:rPr lang="en-US" sz="2400" i="1" dirty="0"/>
              <a:t>By gradual development of </a:t>
            </a:r>
            <a:r>
              <a:rPr lang="en-US" sz="2400" i="1" dirty="0" err="1"/>
              <a:t>Kṛṣṇa</a:t>
            </a:r>
            <a:r>
              <a:rPr lang="en-US" sz="2400" i="1" dirty="0"/>
              <a:t> consciousness in good association, the living entity can understand that due to forgetfulness of </a:t>
            </a:r>
            <a:r>
              <a:rPr lang="en-US" sz="2400" i="1" dirty="0" err="1"/>
              <a:t>Kṛṣṇa</a:t>
            </a:r>
            <a:r>
              <a:rPr lang="en-US" sz="2400" i="1" dirty="0"/>
              <a:t> he has become conditioned by the laws of material nature. He can also understand that this human form of life is an opportunity to regain </a:t>
            </a:r>
            <a:r>
              <a:rPr lang="en-US" sz="2400" i="1" dirty="0" err="1"/>
              <a:t>Kṛṣṇa</a:t>
            </a:r>
            <a:r>
              <a:rPr lang="en-US" sz="2400" i="1" dirty="0"/>
              <a:t> consciousness and that it should be fully utilized to attain the causeless mercy of the Supreme Lord.</a:t>
            </a:r>
            <a:endParaRPr lang="en-US" sz="2400" i="1"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6848" y="113799"/>
            <a:ext cx="1220754" cy="1843338"/>
          </a:xfrm>
          <a:prstGeom prst="rect">
            <a:avLst/>
          </a:prstGeom>
        </p:spPr>
      </p:pic>
    </p:spTree>
    <p:extLst>
      <p:ext uri="{BB962C8B-B14F-4D97-AF65-F5344CB8AC3E}">
        <p14:creationId xmlns:p14="http://schemas.microsoft.com/office/powerpoint/2010/main" val="38123420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Key Takeaways </a:t>
            </a:r>
            <a:endParaRPr lang="en-US" b="1" dirty="0"/>
          </a:p>
        </p:txBody>
      </p:sp>
      <p:sp>
        <p:nvSpPr>
          <p:cNvPr id="3" name="Content Placeholder 2"/>
          <p:cNvSpPr>
            <a:spLocks noGrp="1"/>
          </p:cNvSpPr>
          <p:nvPr>
            <p:ph idx="1"/>
          </p:nvPr>
        </p:nvSpPr>
        <p:spPr>
          <a:xfrm>
            <a:off x="838200" y="1825625"/>
            <a:ext cx="10515600" cy="4351338"/>
          </a:xfrm>
        </p:spPr>
        <p:txBody>
          <a:bodyPr>
            <a:normAutofit fontScale="62500" lnSpcReduction="20000"/>
          </a:bodyPr>
          <a:lstStyle/>
          <a:p>
            <a:pPr marL="342900" lvl="1"/>
            <a:r>
              <a:rPr lang="en-US" b="1" dirty="0" err="1" smtClean="0"/>
              <a:t>Sravanam</a:t>
            </a:r>
            <a:r>
              <a:rPr lang="en-US" b="1" dirty="0" smtClean="0"/>
              <a:t> </a:t>
            </a:r>
            <a:r>
              <a:rPr lang="en-US" dirty="0" smtClean="0"/>
              <a:t>- Regularly listen to lectures, hear the mantra while chanting and read books</a:t>
            </a:r>
          </a:p>
          <a:p>
            <a:pPr marL="342900" lvl="1"/>
            <a:endParaRPr lang="en-US" dirty="0" smtClean="0"/>
          </a:p>
          <a:p>
            <a:pPr marL="342900" lvl="1"/>
            <a:r>
              <a:rPr lang="en-US" dirty="0" smtClean="0"/>
              <a:t>Utilize the opportunity of senior devotees, they are rare. We are lucky to have association of devotees (like </a:t>
            </a:r>
            <a:r>
              <a:rPr lang="en-US" dirty="0"/>
              <a:t>HG Hari Vilas </a:t>
            </a:r>
            <a:r>
              <a:rPr lang="en-US" dirty="0" smtClean="0"/>
              <a:t>Pr.), listen to them submissively and serve them.</a:t>
            </a:r>
          </a:p>
          <a:p>
            <a:pPr marL="342900" lvl="1"/>
            <a:endParaRPr lang="en-US" dirty="0"/>
          </a:p>
          <a:p>
            <a:pPr marL="342900" lvl="1"/>
            <a:r>
              <a:rPr lang="en-US" b="1" dirty="0" smtClean="0"/>
              <a:t>Seek shelter </a:t>
            </a:r>
            <a:r>
              <a:rPr lang="en-US" dirty="0" smtClean="0"/>
              <a:t>from bonafide Spiritual Master and make their instruction life and soul.</a:t>
            </a:r>
          </a:p>
          <a:p>
            <a:pPr marL="342900" lvl="1"/>
            <a:endParaRPr lang="en-US" dirty="0" smtClean="0"/>
          </a:p>
          <a:p>
            <a:pPr marL="342900" lvl="1"/>
            <a:r>
              <a:rPr lang="en-US" dirty="0" smtClean="0"/>
              <a:t>In </a:t>
            </a:r>
            <a:r>
              <a:rPr lang="en-US" dirty="0"/>
              <a:t>reality – we are </a:t>
            </a:r>
            <a:r>
              <a:rPr lang="en-US" b="1" dirty="0"/>
              <a:t>not really happy</a:t>
            </a:r>
            <a:r>
              <a:rPr lang="en-US" dirty="0"/>
              <a:t>, we are always miserable/unhappy (little more or less</a:t>
            </a:r>
            <a:r>
              <a:rPr lang="en-US" dirty="0" smtClean="0"/>
              <a:t>). So don’t go behind material things which makes us entangled and take us away from Krsna.</a:t>
            </a:r>
          </a:p>
          <a:p>
            <a:pPr marL="342900" lvl="1"/>
            <a:endParaRPr lang="en-US" dirty="0" smtClean="0"/>
          </a:p>
          <a:p>
            <a:pPr marL="342900" lvl="1"/>
            <a:r>
              <a:rPr lang="en-US" dirty="0" smtClean="0"/>
              <a:t>In spite of attending classes and coming to temple for such long, if </a:t>
            </a:r>
            <a:r>
              <a:rPr lang="en-US" dirty="0"/>
              <a:t>we are not trying to </a:t>
            </a:r>
            <a:r>
              <a:rPr lang="en-US" b="1" dirty="0"/>
              <a:t>establish connection </a:t>
            </a:r>
            <a:r>
              <a:rPr lang="en-US" dirty="0"/>
              <a:t>with Krsna, it implies we have no faith</a:t>
            </a:r>
            <a:r>
              <a:rPr lang="en-US" dirty="0" smtClean="0"/>
              <a:t>. We need to work on this.</a:t>
            </a:r>
          </a:p>
          <a:p>
            <a:pPr marL="342900" lvl="1"/>
            <a:endParaRPr lang="en-US" dirty="0" smtClean="0"/>
          </a:p>
          <a:p>
            <a:pPr marL="342900" lvl="1"/>
            <a:r>
              <a:rPr lang="en-US" dirty="0" smtClean="0"/>
              <a:t>Try to </a:t>
            </a:r>
            <a:r>
              <a:rPr lang="en-US" b="1" dirty="0" smtClean="0"/>
              <a:t>remember Krsna </a:t>
            </a:r>
            <a:r>
              <a:rPr lang="en-US" dirty="0" smtClean="0"/>
              <a:t>in all the material things we see. Praise the creator not the creation. For e.g., when drinking water, remember Krsna is the taste in water. This will help both quench the thirst and remember Krsna often.</a:t>
            </a:r>
          </a:p>
          <a:p>
            <a:pPr marL="342900" lvl="1"/>
            <a:endParaRPr lang="en-US" dirty="0" smtClean="0"/>
          </a:p>
          <a:p>
            <a:pPr marL="342900" lvl="1"/>
            <a:r>
              <a:rPr lang="en-US" b="1" dirty="0" smtClean="0"/>
              <a:t>Associate and please pure </a:t>
            </a:r>
            <a:r>
              <a:rPr lang="en-US" b="1" dirty="0"/>
              <a:t>devotees </a:t>
            </a:r>
            <a:r>
              <a:rPr lang="en-US" dirty="0" smtClean="0"/>
              <a:t>-&gt; this will rub their qualities on us and will help us progress. Avoid association with materialistic people. Give association but not take their association.</a:t>
            </a:r>
          </a:p>
          <a:p>
            <a:pPr marL="342900" lvl="1"/>
            <a:endParaRPr lang="en-US" dirty="0" smtClean="0"/>
          </a:p>
          <a:p>
            <a:pPr marL="342900" lvl="1"/>
            <a:r>
              <a:rPr lang="en-US" b="1" dirty="0" smtClean="0"/>
              <a:t>Make goals </a:t>
            </a:r>
            <a:r>
              <a:rPr lang="en-US" dirty="0" smtClean="0"/>
              <a:t>to – </a:t>
            </a:r>
            <a:r>
              <a:rPr lang="en-US" dirty="0" err="1" smtClean="0"/>
              <a:t>mould</a:t>
            </a:r>
            <a:r>
              <a:rPr lang="en-US" dirty="0" smtClean="0"/>
              <a:t> all our energies and all our efforts towards that. Have short term and long term devotional goals.</a:t>
            </a:r>
          </a:p>
          <a:p>
            <a:pPr marL="342900" lvl="1"/>
            <a:endParaRPr lang="en-US" dirty="0"/>
          </a:p>
        </p:txBody>
      </p:sp>
    </p:spTree>
    <p:extLst>
      <p:ext uri="{BB962C8B-B14F-4D97-AF65-F5344CB8AC3E}">
        <p14:creationId xmlns:p14="http://schemas.microsoft.com/office/powerpoint/2010/main" val="611664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mtClean="0"/>
              <a:t>Key Takeaways </a:t>
            </a:r>
            <a:endParaRPr lang="en-US"/>
          </a:p>
        </p:txBody>
      </p:sp>
      <p:sp>
        <p:nvSpPr>
          <p:cNvPr id="3" name="Content Placeholder 2"/>
          <p:cNvSpPr>
            <a:spLocks noGrp="1"/>
          </p:cNvSpPr>
          <p:nvPr>
            <p:ph idx="1"/>
          </p:nvPr>
        </p:nvSpPr>
        <p:spPr>
          <a:xfrm>
            <a:off x="838200" y="1825625"/>
            <a:ext cx="10515600" cy="4351338"/>
          </a:xfrm>
        </p:spPr>
        <p:txBody>
          <a:bodyPr>
            <a:normAutofit fontScale="92500"/>
          </a:bodyPr>
          <a:lstStyle/>
          <a:p>
            <a:pPr marL="342900" lvl="1"/>
            <a:r>
              <a:rPr lang="en-US" b="1" dirty="0"/>
              <a:t>Avoid committing offenses </a:t>
            </a:r>
            <a:r>
              <a:rPr lang="en-US" dirty="0"/>
              <a:t>– this will make us go backwards. </a:t>
            </a:r>
          </a:p>
          <a:p>
            <a:pPr marL="342900" lvl="1"/>
            <a:endParaRPr lang="en-US" dirty="0" smtClean="0"/>
          </a:p>
          <a:p>
            <a:pPr marL="342900" lvl="1"/>
            <a:r>
              <a:rPr lang="en-US" dirty="0" smtClean="0"/>
              <a:t>Make </a:t>
            </a:r>
            <a:r>
              <a:rPr lang="en-US" dirty="0"/>
              <a:t>sincere </a:t>
            </a:r>
            <a:r>
              <a:rPr lang="en-US" dirty="0" smtClean="0"/>
              <a:t>efforts and do service - If </a:t>
            </a:r>
            <a:r>
              <a:rPr lang="en-US" dirty="0"/>
              <a:t>you have done any sincere service – Krsna will take care of you</a:t>
            </a:r>
          </a:p>
          <a:p>
            <a:r>
              <a:rPr lang="en-US" dirty="0"/>
              <a:t>If our intelligence is </a:t>
            </a:r>
          </a:p>
          <a:p>
            <a:pPr lvl="1"/>
            <a:r>
              <a:rPr lang="en-US" dirty="0"/>
              <a:t>not pure – we go after material enjoyment -&gt; Maya will catch us</a:t>
            </a:r>
          </a:p>
          <a:p>
            <a:pPr lvl="1"/>
            <a:r>
              <a:rPr lang="en-US" dirty="0"/>
              <a:t>Pure – we go after </a:t>
            </a:r>
            <a:r>
              <a:rPr lang="en-US" dirty="0" err="1"/>
              <a:t>Krsna’s</a:t>
            </a:r>
            <a:r>
              <a:rPr lang="en-US" dirty="0"/>
              <a:t> enjoyment -&gt; Krsna will take care of </a:t>
            </a:r>
            <a:r>
              <a:rPr lang="en-US" dirty="0" smtClean="0"/>
              <a:t>us</a:t>
            </a:r>
          </a:p>
          <a:p>
            <a:pPr marL="457200" lvl="1" indent="0">
              <a:buNone/>
            </a:pPr>
            <a:endParaRPr lang="en-US" dirty="0"/>
          </a:p>
          <a:p>
            <a:r>
              <a:rPr lang="en-US" dirty="0"/>
              <a:t>If we are </a:t>
            </a:r>
          </a:p>
          <a:p>
            <a:pPr lvl="1"/>
            <a:r>
              <a:rPr lang="en-US" dirty="0"/>
              <a:t>Selfish –&gt; Material energy would catch us –&gt; we create Karma and are trapped </a:t>
            </a:r>
          </a:p>
          <a:p>
            <a:pPr lvl="1"/>
            <a:r>
              <a:rPr lang="en-US" dirty="0"/>
              <a:t>Selfless –&gt; Krsna takes care of us</a:t>
            </a:r>
          </a:p>
        </p:txBody>
      </p:sp>
    </p:spTree>
    <p:extLst>
      <p:ext uri="{BB962C8B-B14F-4D97-AF65-F5344CB8AC3E}">
        <p14:creationId xmlns:p14="http://schemas.microsoft.com/office/powerpoint/2010/main" val="7758430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mtClean="0"/>
              <a:t>Key Takeaways </a:t>
            </a:r>
            <a:endParaRPr lang="en-US"/>
          </a:p>
        </p:txBody>
      </p:sp>
      <p:sp>
        <p:nvSpPr>
          <p:cNvPr id="3" name="Content Placeholder 2"/>
          <p:cNvSpPr>
            <a:spLocks noGrp="1"/>
          </p:cNvSpPr>
          <p:nvPr>
            <p:ph idx="1"/>
          </p:nvPr>
        </p:nvSpPr>
        <p:spPr>
          <a:xfrm>
            <a:off x="838200" y="1793541"/>
            <a:ext cx="10515600" cy="4351338"/>
          </a:xfrm>
        </p:spPr>
        <p:txBody>
          <a:bodyPr>
            <a:normAutofit/>
          </a:bodyPr>
          <a:lstStyle/>
          <a:p>
            <a:pPr marL="342900" lvl="1"/>
            <a:r>
              <a:rPr lang="en-US" b="1" dirty="0" smtClean="0"/>
              <a:t>Demigods</a:t>
            </a:r>
            <a:r>
              <a:rPr lang="en-US" dirty="0" smtClean="0"/>
              <a:t>–</a:t>
            </a:r>
          </a:p>
          <a:p>
            <a:pPr marL="800100" lvl="2"/>
            <a:r>
              <a:rPr lang="en-US" dirty="0" smtClean="0"/>
              <a:t>Respect them, they are elevated and empowered by Krsna.</a:t>
            </a:r>
          </a:p>
          <a:p>
            <a:pPr marL="800100" lvl="2"/>
            <a:r>
              <a:rPr lang="en-US" dirty="0" smtClean="0"/>
              <a:t>Pray in proper context and with clear understanding. Seek help to go back to </a:t>
            </a:r>
          </a:p>
          <a:p>
            <a:pPr marL="800100" lvl="2"/>
            <a:endParaRPr lang="en-US" dirty="0"/>
          </a:p>
          <a:p>
            <a:pPr marL="342900" lvl="1"/>
            <a:r>
              <a:rPr lang="en-US" b="1" dirty="0"/>
              <a:t>Remember Krsna </a:t>
            </a:r>
            <a:r>
              <a:rPr lang="en-US" dirty="0"/>
              <a:t>through service – improve </a:t>
            </a:r>
            <a:r>
              <a:rPr lang="en-US" dirty="0" smtClean="0"/>
              <a:t>it</a:t>
            </a:r>
          </a:p>
          <a:p>
            <a:pPr marL="342900" lvl="1"/>
            <a:endParaRPr lang="en-US" dirty="0"/>
          </a:p>
          <a:p>
            <a:pPr marL="342900" lvl="1"/>
            <a:r>
              <a:rPr lang="en-US" dirty="0" smtClean="0"/>
              <a:t>Material and sense </a:t>
            </a:r>
            <a:r>
              <a:rPr lang="en-US" dirty="0" err="1" smtClean="0"/>
              <a:t>gratificatory</a:t>
            </a:r>
            <a:r>
              <a:rPr lang="en-US" dirty="0" smtClean="0"/>
              <a:t> desires do come – but we should resist and control them. </a:t>
            </a:r>
          </a:p>
          <a:p>
            <a:pPr marL="342900" lvl="1"/>
            <a:endParaRPr lang="en-US" dirty="0"/>
          </a:p>
          <a:p>
            <a:pPr marL="342900" lvl="1"/>
            <a:r>
              <a:rPr lang="en-US" dirty="0" smtClean="0"/>
              <a:t>Krsna is </a:t>
            </a:r>
            <a:r>
              <a:rPr lang="en-US" dirty="0" err="1" smtClean="0"/>
              <a:t>Bhavagrahy</a:t>
            </a:r>
            <a:r>
              <a:rPr lang="en-US" dirty="0" smtClean="0"/>
              <a:t>, He sees our sincerity and not the result. So, have faith and practice devotional service sincerely.</a:t>
            </a:r>
            <a:endParaRPr lang="en-US" dirty="0"/>
          </a:p>
          <a:p>
            <a:pPr marL="342900" lvl="1"/>
            <a:endParaRPr lang="en-US" dirty="0"/>
          </a:p>
          <a:p>
            <a:pPr marL="800100" lvl="2"/>
            <a:endParaRPr lang="en-US" dirty="0"/>
          </a:p>
        </p:txBody>
      </p:sp>
    </p:spTree>
    <p:extLst>
      <p:ext uri="{BB962C8B-B14F-4D97-AF65-F5344CB8AC3E}">
        <p14:creationId xmlns:p14="http://schemas.microsoft.com/office/powerpoint/2010/main" val="38456033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Thank you!!!</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959182"/>
            <a:ext cx="5801784" cy="4351338"/>
          </a:xfrm>
        </p:spPr>
      </p:pic>
      <p:sp>
        <p:nvSpPr>
          <p:cNvPr id="7" name="TextBox 6"/>
          <p:cNvSpPr txBox="1"/>
          <p:nvPr/>
        </p:nvSpPr>
        <p:spPr>
          <a:xfrm>
            <a:off x="9176084" y="3673186"/>
            <a:ext cx="2374231" cy="923330"/>
          </a:xfrm>
          <a:prstGeom prst="rect">
            <a:avLst/>
          </a:prstGeom>
          <a:noFill/>
        </p:spPr>
        <p:txBody>
          <a:bodyPr wrap="square" rtlCol="0">
            <a:spAutoFit/>
          </a:bodyPr>
          <a:lstStyle/>
          <a:p>
            <a:r>
              <a:rPr lang="en-US" sz="5400" dirty="0" smtClean="0"/>
              <a:t>Haribol</a:t>
            </a:r>
            <a:endParaRPr lang="en-US" sz="5400" dirty="0"/>
          </a:p>
        </p:txBody>
      </p:sp>
      <p:sp>
        <p:nvSpPr>
          <p:cNvPr id="8" name="TextBox 7"/>
          <p:cNvSpPr txBox="1"/>
          <p:nvPr/>
        </p:nvSpPr>
        <p:spPr>
          <a:xfrm>
            <a:off x="272714" y="3673186"/>
            <a:ext cx="2374231" cy="923330"/>
          </a:xfrm>
          <a:prstGeom prst="rect">
            <a:avLst/>
          </a:prstGeom>
          <a:noFill/>
        </p:spPr>
        <p:txBody>
          <a:bodyPr wrap="square" rtlCol="0">
            <a:spAutoFit/>
          </a:bodyPr>
          <a:lstStyle/>
          <a:p>
            <a:r>
              <a:rPr lang="en-US" sz="5400" dirty="0" smtClean="0"/>
              <a:t>Haribol</a:t>
            </a:r>
            <a:endParaRPr lang="en-US" sz="5400" dirty="0"/>
          </a:p>
        </p:txBody>
      </p:sp>
    </p:spTree>
    <p:extLst>
      <p:ext uri="{BB962C8B-B14F-4D97-AF65-F5344CB8AC3E}">
        <p14:creationId xmlns:p14="http://schemas.microsoft.com/office/powerpoint/2010/main" val="18730715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Sections</a:t>
            </a: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897002192"/>
              </p:ext>
            </p:extLst>
          </p:nvPr>
        </p:nvGraphicFramePr>
        <p:xfrm>
          <a:off x="1131047" y="1822323"/>
          <a:ext cx="9545918" cy="4846320"/>
        </p:xfrm>
        <a:graphic>
          <a:graphicData uri="http://schemas.openxmlformats.org/drawingml/2006/table">
            <a:tbl>
              <a:tblPr firstRow="1" bandRow="1">
                <a:tableStyleId>{10A1B5D5-9B99-4C35-A422-299274C87663}</a:tableStyleId>
              </a:tblPr>
              <a:tblGrid>
                <a:gridCol w="2240834"/>
                <a:gridCol w="7305084"/>
              </a:tblGrid>
              <a:tr h="484632">
                <a:tc>
                  <a:txBody>
                    <a:bodyPr/>
                    <a:lstStyle/>
                    <a:p>
                      <a:pPr algn="ctr"/>
                      <a:r>
                        <a:rPr lang="en-US" dirty="0" smtClean="0"/>
                        <a:t>Verses</a:t>
                      </a:r>
                      <a:endParaRPr lang="en-US" dirty="0"/>
                    </a:p>
                  </a:txBody>
                  <a:tcPr/>
                </a:tc>
                <a:tc>
                  <a:txBody>
                    <a:bodyPr/>
                    <a:lstStyle/>
                    <a:p>
                      <a:pPr algn="ctr"/>
                      <a:r>
                        <a:rPr lang="en-US" smtClean="0"/>
                        <a:t>Description</a:t>
                      </a:r>
                      <a:endParaRPr lang="en-US"/>
                    </a:p>
                  </a:txBody>
                  <a:tcPr/>
                </a:tc>
              </a:tr>
              <a:tr h="484632">
                <a:tc>
                  <a:txBody>
                    <a:bodyPr/>
                    <a:lstStyle/>
                    <a:p>
                      <a:r>
                        <a:rPr lang="en-US" sz="1800" kern="1200" smtClean="0"/>
                        <a:t>7.1 to 7.3</a:t>
                      </a:r>
                      <a:endParaRPr lang="en-US" sz="1800" kern="1200">
                        <a:solidFill>
                          <a:schemeClr val="tx1"/>
                        </a:solidFill>
                        <a:latin typeface="+mn-lt"/>
                        <a:ea typeface="+mn-ea"/>
                        <a:cs typeface="+mn-cs"/>
                      </a:endParaRPr>
                    </a:p>
                  </a:txBody>
                  <a:tcPr anchor="ctr"/>
                </a:tc>
                <a:tc>
                  <a:txBody>
                    <a:bodyPr/>
                    <a:lstStyle/>
                    <a:p>
                      <a:r>
                        <a:rPr lang="en-US" sz="1800" kern="1200" smtClean="0"/>
                        <a:t>Knowing Krsna in full by hearing about him</a:t>
                      </a:r>
                      <a:endParaRPr lang="en-US" sz="1800" kern="1200">
                        <a:solidFill>
                          <a:schemeClr val="tx1"/>
                        </a:solidFill>
                        <a:latin typeface="+mn-lt"/>
                        <a:ea typeface="+mn-ea"/>
                        <a:cs typeface="+mn-cs"/>
                      </a:endParaRPr>
                    </a:p>
                  </a:txBody>
                  <a:tcPr anchor="ctr"/>
                </a:tc>
              </a:tr>
              <a:tr h="484632">
                <a:tc>
                  <a:txBody>
                    <a:bodyPr/>
                    <a:lstStyle/>
                    <a:p>
                      <a:r>
                        <a:rPr lang="en-US" sz="1800" kern="1200" smtClean="0"/>
                        <a:t>7.4 to 7.12</a:t>
                      </a:r>
                      <a:endParaRPr lang="en-US" sz="1800" kern="1200">
                        <a:solidFill>
                          <a:schemeClr val="tx1"/>
                        </a:solidFill>
                        <a:latin typeface="+mn-lt"/>
                        <a:ea typeface="+mn-ea"/>
                        <a:cs typeface="+mn-cs"/>
                      </a:endParaRPr>
                    </a:p>
                  </a:txBody>
                  <a:tcPr anchor="ctr"/>
                </a:tc>
                <a:tc>
                  <a:txBody>
                    <a:bodyPr/>
                    <a:lstStyle/>
                    <a:p>
                      <a:r>
                        <a:rPr lang="en-US" sz="1800" kern="1200" smtClean="0"/>
                        <a:t>Knowing Krsna as the source of both the material and spiritual energies</a:t>
                      </a:r>
                      <a:endParaRPr lang="en-US" sz="1800" kern="1200">
                        <a:solidFill>
                          <a:schemeClr val="tx1"/>
                        </a:solidFill>
                        <a:latin typeface="+mn-lt"/>
                        <a:ea typeface="+mn-ea"/>
                        <a:cs typeface="+mn-cs"/>
                      </a:endParaRPr>
                    </a:p>
                  </a:txBody>
                  <a:tcPr anchor="ctr"/>
                </a:tc>
              </a:tr>
              <a:tr h="484632">
                <a:tc>
                  <a:txBody>
                    <a:bodyPr/>
                    <a:lstStyle/>
                    <a:p>
                      <a:r>
                        <a:rPr lang="en-US" sz="1800" kern="1200" smtClean="0"/>
                        <a:t>7.13 to 7.14</a:t>
                      </a:r>
                      <a:endParaRPr lang="en-US" sz="1800" kern="1200" smtClean="0">
                        <a:solidFill>
                          <a:schemeClr val="tx1"/>
                        </a:solidFill>
                        <a:latin typeface="+mn-lt"/>
                        <a:ea typeface="+mn-ea"/>
                        <a:cs typeface="+mn-cs"/>
                      </a:endParaRPr>
                    </a:p>
                  </a:txBody>
                  <a:tcPr anchor="ctr"/>
                </a:tc>
                <a:tc>
                  <a:txBody>
                    <a:bodyPr/>
                    <a:lstStyle/>
                    <a:p>
                      <a:r>
                        <a:rPr lang="en-US" sz="1800" kern="1200" smtClean="0"/>
                        <a:t>The three modes are controlled by Krsna – therefore surrender</a:t>
                      </a:r>
                      <a:endParaRPr lang="en-US" sz="1800" kern="1200" smtClean="0">
                        <a:solidFill>
                          <a:schemeClr val="tx1"/>
                        </a:solidFill>
                        <a:latin typeface="+mn-lt"/>
                        <a:ea typeface="+mn-ea"/>
                        <a:cs typeface="+mn-cs"/>
                      </a:endParaRPr>
                    </a:p>
                  </a:txBody>
                  <a:tcPr anchor="ctr"/>
                </a:tc>
              </a:tr>
              <a:tr h="848106">
                <a:tc>
                  <a:txBody>
                    <a:bodyPr/>
                    <a:lstStyle/>
                    <a:p>
                      <a:r>
                        <a:rPr lang="en-US" sz="1800" kern="1200" smtClean="0"/>
                        <a:t>7.15 to 7.19</a:t>
                      </a:r>
                      <a:endParaRPr lang="en-US" sz="1800" kern="1200" smtClean="0">
                        <a:solidFill>
                          <a:schemeClr val="tx1"/>
                        </a:solidFill>
                        <a:latin typeface="+mn-lt"/>
                        <a:ea typeface="+mn-ea"/>
                        <a:cs typeface="+mn-cs"/>
                      </a:endParaRPr>
                    </a:p>
                  </a:txBody>
                  <a:tcPr anchor="ctr"/>
                </a:tc>
                <a:tc>
                  <a:txBody>
                    <a:bodyPr/>
                    <a:lstStyle/>
                    <a:p>
                      <a:r>
                        <a:rPr lang="en-US" sz="1800" kern="1200" smtClean="0"/>
                        <a:t>The impious lack knowledge and never surrender to Krsna; The pious develop knowledge and surrender</a:t>
                      </a:r>
                      <a:endParaRPr lang="en-US" sz="1800" kern="1200" smtClean="0">
                        <a:solidFill>
                          <a:schemeClr val="tx1"/>
                        </a:solidFill>
                        <a:latin typeface="+mn-lt"/>
                        <a:ea typeface="+mn-ea"/>
                        <a:cs typeface="+mn-cs"/>
                      </a:endParaRPr>
                    </a:p>
                  </a:txBody>
                  <a:tcPr anchor="ctr"/>
                </a:tc>
              </a:tr>
              <a:tr h="1211580">
                <a:tc>
                  <a:txBody>
                    <a:bodyPr/>
                    <a:lstStyle/>
                    <a:p>
                      <a:r>
                        <a:rPr lang="en-US" sz="1800" kern="1200" smtClean="0"/>
                        <a:t>7.20 to 7.25</a:t>
                      </a:r>
                      <a:endParaRPr lang="en-US" sz="1800" kern="1200" smtClean="0">
                        <a:solidFill>
                          <a:schemeClr val="tx1"/>
                        </a:solidFill>
                        <a:latin typeface="+mn-lt"/>
                        <a:ea typeface="+mn-ea"/>
                        <a:cs typeface="+mn-cs"/>
                      </a:endParaRPr>
                    </a:p>
                  </a:txBody>
                  <a:tcPr anchor="ctr"/>
                </a:tc>
                <a:tc>
                  <a:txBody>
                    <a:bodyPr/>
                    <a:lstStyle/>
                    <a:p>
                      <a:r>
                        <a:rPr lang="en-US" sz="1800" kern="1200" smtClean="0"/>
                        <a:t>Those without knowledge: </a:t>
                      </a:r>
                    </a:p>
                    <a:p>
                      <a:pPr marL="342900" indent="-342900" algn="l">
                        <a:buFont typeface="Arial" panose="020B0604020202020204" pitchFamily="34" charset="0"/>
                        <a:buChar char="•"/>
                      </a:pPr>
                      <a:r>
                        <a:rPr lang="en-US" sz="1800" kern="1200" smtClean="0"/>
                        <a:t>Surrender to demigods </a:t>
                      </a:r>
                    </a:p>
                    <a:p>
                      <a:pPr marL="342900" indent="-342900" algn="l">
                        <a:buFont typeface="Arial" panose="020B0604020202020204" pitchFamily="34" charset="0"/>
                        <a:buChar char="•"/>
                      </a:pPr>
                      <a:r>
                        <a:rPr lang="en-US" sz="1800" kern="1200" smtClean="0"/>
                        <a:t>Impersonalists</a:t>
                      </a:r>
                      <a:endParaRPr lang="en-US" sz="1800" kern="1200" smtClean="0">
                        <a:solidFill>
                          <a:schemeClr val="tx1"/>
                        </a:solidFill>
                        <a:latin typeface="+mn-lt"/>
                        <a:ea typeface="+mn-ea"/>
                        <a:cs typeface="+mn-cs"/>
                      </a:endParaRPr>
                    </a:p>
                  </a:txBody>
                  <a:tcPr anchor="ctr"/>
                </a:tc>
              </a:tr>
              <a:tr h="848106">
                <a:tc>
                  <a:txBody>
                    <a:bodyPr/>
                    <a:lstStyle/>
                    <a:p>
                      <a:r>
                        <a:rPr lang="en-US" sz="1800" kern="1200" smtClean="0"/>
                        <a:t>7.26 to 7.30</a:t>
                      </a:r>
                      <a:endParaRPr lang="en-US" sz="1800" kern="1200" smtClean="0">
                        <a:solidFill>
                          <a:schemeClr val="tx1"/>
                        </a:solidFill>
                        <a:latin typeface="+mn-lt"/>
                        <a:ea typeface="+mn-ea"/>
                        <a:cs typeface="+mn-cs"/>
                      </a:endParaRPr>
                    </a:p>
                  </a:txBody>
                  <a:tcPr anchor="ctr"/>
                </a:tc>
                <a:tc>
                  <a:txBody>
                    <a:bodyPr/>
                    <a:lstStyle/>
                    <a:p>
                      <a:r>
                        <a:rPr lang="en-US" sz="1800" kern="1200" dirty="0" smtClean="0"/>
                        <a:t>Bewilderment and freedom by knowing Krsna	</a:t>
                      </a:r>
                      <a:endParaRPr lang="en-US" sz="1800" kern="1200" dirty="0" smtClean="0">
                        <a:solidFill>
                          <a:schemeClr val="tx1"/>
                        </a:solidFill>
                        <a:latin typeface="+mn-lt"/>
                        <a:ea typeface="+mn-ea"/>
                        <a:cs typeface="+mn-cs"/>
                      </a:endParaRPr>
                    </a:p>
                  </a:txBody>
                  <a:tcPr anchor="ctr"/>
                </a:tc>
              </a:tr>
            </a:tbl>
          </a:graphicData>
        </a:graphic>
      </p:graphicFrame>
    </p:spTree>
    <p:extLst>
      <p:ext uri="{BB962C8B-B14F-4D97-AF65-F5344CB8AC3E}">
        <p14:creationId xmlns:p14="http://schemas.microsoft.com/office/powerpoint/2010/main" val="26476864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Section 1 - 7.1 to 7.3</a:t>
            </a:r>
            <a:br>
              <a:rPr lang="en-US" b="1" dirty="0" smtClean="0"/>
            </a:br>
            <a:r>
              <a:rPr lang="en-US" b="1" dirty="0" smtClean="0"/>
              <a:t>Knowing Krsna by hearing about Him</a:t>
            </a:r>
            <a:endParaRPr lang="en-US" b="1" dirty="0"/>
          </a:p>
        </p:txBody>
      </p:sp>
      <p:sp>
        <p:nvSpPr>
          <p:cNvPr id="3" name="Content Placeholder 2"/>
          <p:cNvSpPr>
            <a:spLocks noGrp="1"/>
          </p:cNvSpPr>
          <p:nvPr>
            <p:ph idx="1"/>
          </p:nvPr>
        </p:nvSpPr>
        <p:spPr>
          <a:xfrm>
            <a:off x="838200" y="1825625"/>
            <a:ext cx="10515600" cy="4351338"/>
          </a:xfrm>
        </p:spPr>
        <p:txBody>
          <a:bodyPr>
            <a:normAutofit lnSpcReduction="10000"/>
          </a:bodyPr>
          <a:lstStyle/>
          <a:p>
            <a:r>
              <a:rPr lang="en-US" dirty="0" err="1" smtClean="0"/>
              <a:t>Śravaṇam</a:t>
            </a:r>
            <a:endParaRPr lang="en-US" dirty="0" smtClean="0"/>
          </a:p>
          <a:p>
            <a:pPr marL="457200" lvl="1" indent="0">
              <a:buNone/>
            </a:pPr>
            <a:r>
              <a:rPr lang="en-US" dirty="0" smtClean="0"/>
              <a:t>Hear from Krsna or from His devotee in Krishna Consciousness </a:t>
            </a:r>
            <a:r>
              <a:rPr lang="en-US" dirty="0"/>
              <a:t>(e.g., </a:t>
            </a:r>
            <a:r>
              <a:rPr lang="en-US" dirty="0" err="1" smtClean="0"/>
              <a:t>Rupmini</a:t>
            </a:r>
            <a:r>
              <a:rPr lang="en-US" dirty="0" smtClean="0"/>
              <a:t> Devi)</a:t>
            </a:r>
          </a:p>
          <a:p>
            <a:pPr marL="457200" lvl="1" indent="0">
              <a:buNone/>
            </a:pPr>
            <a:r>
              <a:rPr lang="en-US" dirty="0" smtClean="0"/>
              <a:t>Take shelter of Krsna or His bonafide devotee</a:t>
            </a:r>
          </a:p>
          <a:p>
            <a:pPr marL="457200" lvl="1" indent="0">
              <a:buNone/>
            </a:pPr>
            <a:r>
              <a:rPr lang="en-US" dirty="0" smtClean="0"/>
              <a:t>By doing Bhakti Yoga, we can know Him in full (full fledged form, </a:t>
            </a:r>
            <a:r>
              <a:rPr lang="en-US" dirty="0" err="1" smtClean="0"/>
              <a:t>Bhagavan</a:t>
            </a:r>
            <a:r>
              <a:rPr lang="en-US" dirty="0" smtClean="0"/>
              <a:t> realization) – not </a:t>
            </a:r>
            <a:r>
              <a:rPr lang="en-US" dirty="0" err="1" smtClean="0"/>
              <a:t>Paramatma</a:t>
            </a:r>
            <a:r>
              <a:rPr lang="en-US" dirty="0" smtClean="0"/>
              <a:t> or Brahman</a:t>
            </a:r>
          </a:p>
          <a:p>
            <a:pPr marL="457200" lvl="1" indent="0">
              <a:buNone/>
            </a:pPr>
            <a:endParaRPr lang="en-US" dirty="0"/>
          </a:p>
          <a:p>
            <a:r>
              <a:rPr lang="en-US" dirty="0" smtClean="0"/>
              <a:t>Transcendental Knowledge </a:t>
            </a:r>
          </a:p>
          <a:p>
            <a:pPr marL="457200" lvl="1" indent="0">
              <a:buNone/>
            </a:pPr>
            <a:r>
              <a:rPr lang="en-US" dirty="0" smtClean="0"/>
              <a:t>Matter, Sprit and the source of both; </a:t>
            </a:r>
          </a:p>
          <a:p>
            <a:pPr marL="457200" lvl="1" indent="0">
              <a:buNone/>
            </a:pPr>
            <a:r>
              <a:rPr lang="en-US" dirty="0" smtClean="0"/>
              <a:t>Qualification – Devotee and non-envious(or a friend)</a:t>
            </a:r>
          </a:p>
          <a:p>
            <a:pPr marL="457200" lvl="1" indent="0">
              <a:buNone/>
            </a:pPr>
            <a:r>
              <a:rPr lang="en-US" dirty="0" smtClean="0"/>
              <a:t>How – Hear from Krsna or from bonafide spiritual master in disciplic succession</a:t>
            </a:r>
          </a:p>
          <a:p>
            <a:pPr marL="457200" lvl="1" indent="0">
              <a:buNone/>
            </a:pPr>
            <a:r>
              <a:rPr lang="en-US" dirty="0" smtClean="0"/>
              <a:t>Nothing remains to know</a:t>
            </a:r>
          </a:p>
          <a:p>
            <a:pPr marL="457200" lvl="1" indent="0">
              <a:buNone/>
            </a:pPr>
            <a:endParaRPr lang="en-US" dirty="0"/>
          </a:p>
          <a:p>
            <a:pPr lvl="1"/>
            <a:endParaRPr lang="en-US" dirty="0" smtClean="0"/>
          </a:p>
        </p:txBody>
      </p:sp>
    </p:spTree>
    <p:extLst>
      <p:ext uri="{BB962C8B-B14F-4D97-AF65-F5344CB8AC3E}">
        <p14:creationId xmlns:p14="http://schemas.microsoft.com/office/powerpoint/2010/main" val="13600683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Section 1 - 7.1 to 7.3</a:t>
            </a:r>
            <a:br>
              <a:rPr lang="en-US" b="1" dirty="0"/>
            </a:br>
            <a:r>
              <a:rPr lang="en-US" b="1" dirty="0"/>
              <a:t>Knowing Krsna by hearing about Him</a:t>
            </a:r>
          </a:p>
        </p:txBody>
      </p:sp>
      <p:sp>
        <p:nvSpPr>
          <p:cNvPr id="3" name="Content Placeholder 2"/>
          <p:cNvSpPr>
            <a:spLocks noGrp="1"/>
          </p:cNvSpPr>
          <p:nvPr>
            <p:ph idx="1"/>
          </p:nvPr>
        </p:nvSpPr>
        <p:spPr/>
        <p:txBody>
          <a:bodyPr/>
          <a:lstStyle/>
          <a:p>
            <a:r>
              <a:rPr lang="en-US" dirty="0" smtClean="0"/>
              <a:t>Rarity</a:t>
            </a:r>
            <a:endParaRPr lang="en-US" dirty="0"/>
          </a:p>
          <a:p>
            <a:pPr marL="457200" lvl="1" indent="0">
              <a:buNone/>
            </a:pPr>
            <a:r>
              <a:rPr lang="en-US" dirty="0" smtClean="0"/>
              <a:t>Rarely man achieves perfection, out of them only some understands Krsna</a:t>
            </a:r>
          </a:p>
          <a:p>
            <a:pPr marL="457200" lvl="1" indent="0">
              <a:buNone/>
            </a:pPr>
            <a:r>
              <a:rPr lang="en-US" dirty="0" smtClean="0"/>
              <a:t>Cannot </a:t>
            </a:r>
            <a:r>
              <a:rPr lang="en-US" dirty="0"/>
              <a:t>understand </a:t>
            </a:r>
            <a:r>
              <a:rPr lang="en-US" dirty="0" smtClean="0"/>
              <a:t>Krsna by </a:t>
            </a:r>
            <a:r>
              <a:rPr lang="en-US" dirty="0"/>
              <a:t>blunt material </a:t>
            </a:r>
            <a:r>
              <a:rPr lang="en-US" dirty="0" smtClean="0"/>
              <a:t>senses</a:t>
            </a:r>
          </a:p>
          <a:p>
            <a:pPr marL="457200" lvl="1" indent="0">
              <a:buNone/>
            </a:pPr>
            <a:r>
              <a:rPr lang="en-US" dirty="0" smtClean="0"/>
              <a:t>Only </a:t>
            </a:r>
            <a:r>
              <a:rPr lang="en-US" dirty="0"/>
              <a:t>pure devotees can know something of the inconceivable transcendental qualities in Krsna.</a:t>
            </a:r>
          </a:p>
          <a:p>
            <a:pPr marL="457200" lvl="1" indent="0">
              <a:buNone/>
            </a:pPr>
            <a:r>
              <a:rPr lang="en-US" dirty="0"/>
              <a:t>Even great demigods are sometimes confused (Brahma-</a:t>
            </a:r>
            <a:r>
              <a:rPr lang="en-US" dirty="0" err="1"/>
              <a:t>vimohan</a:t>
            </a:r>
            <a:r>
              <a:rPr lang="en-US" dirty="0"/>
              <a:t> </a:t>
            </a:r>
            <a:r>
              <a:rPr lang="en-US" dirty="0" err="1"/>
              <a:t>lila</a:t>
            </a:r>
            <a:r>
              <a:rPr lang="en-US" dirty="0"/>
              <a:t> , Indira – </a:t>
            </a:r>
            <a:r>
              <a:rPr lang="en-US" dirty="0" err="1"/>
              <a:t>Govardhan</a:t>
            </a:r>
            <a:r>
              <a:rPr lang="en-US" dirty="0"/>
              <a:t> Hill, Siva – </a:t>
            </a:r>
            <a:r>
              <a:rPr lang="en-US" dirty="0" err="1"/>
              <a:t>Mohini</a:t>
            </a:r>
            <a:r>
              <a:rPr lang="en-US" dirty="0"/>
              <a:t> Murthy)</a:t>
            </a:r>
          </a:p>
          <a:p>
            <a:pPr lvl="1"/>
            <a:endParaRPr lang="en-US"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1030" y="4507831"/>
            <a:ext cx="2455543" cy="21298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3074" y="4507831"/>
            <a:ext cx="3144252" cy="21450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5315963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57137"/>
            <a:ext cx="10515600" cy="4219826"/>
          </a:xfrm>
        </p:spPr>
        <p:txBody>
          <a:bodyPr anchor="ctr">
            <a:normAutofit fontScale="92500"/>
          </a:bodyPr>
          <a:lstStyle/>
          <a:p>
            <a:pPr marL="0" indent="0">
              <a:lnSpc>
                <a:spcPct val="150000"/>
              </a:lnSpc>
              <a:buNone/>
            </a:pPr>
            <a:r>
              <a:rPr lang="en-US" sz="2400" b="1" dirty="0" smtClean="0"/>
              <a:t>Extract from 7.1 purport:</a:t>
            </a:r>
          </a:p>
          <a:p>
            <a:pPr marL="0" indent="0">
              <a:lnSpc>
                <a:spcPct val="150000"/>
              </a:lnSpc>
              <a:buNone/>
            </a:pPr>
            <a:r>
              <a:rPr lang="en-US" sz="2400" i="1" dirty="0" smtClean="0"/>
              <a:t>To </a:t>
            </a:r>
            <a:r>
              <a:rPr lang="en-US" sz="2400" i="1" dirty="0"/>
              <a:t>hear about </a:t>
            </a:r>
            <a:r>
              <a:rPr lang="en-US" sz="2400" i="1" dirty="0" err="1"/>
              <a:t>Kṛṣṇa</a:t>
            </a:r>
            <a:r>
              <a:rPr lang="en-US" sz="2400" i="1" dirty="0"/>
              <a:t> from Vedic literatures, or to hear from Him directly through the Bhagavad-</a:t>
            </a:r>
            <a:r>
              <a:rPr lang="en-US" sz="2400" i="1" dirty="0" err="1"/>
              <a:t>gītā</a:t>
            </a:r>
            <a:r>
              <a:rPr lang="en-US" sz="2400" i="1" dirty="0"/>
              <a:t>, is itself righteous activity. And for one who hears about </a:t>
            </a:r>
            <a:r>
              <a:rPr lang="en-US" sz="2400" i="1" dirty="0" err="1"/>
              <a:t>Kṛṣṇa</a:t>
            </a:r>
            <a:r>
              <a:rPr lang="en-US" sz="2400" i="1" dirty="0"/>
              <a:t>, Lord </a:t>
            </a:r>
            <a:r>
              <a:rPr lang="en-US" sz="2400" i="1" dirty="0" err="1"/>
              <a:t>Kṛṣṇa</a:t>
            </a:r>
            <a:r>
              <a:rPr lang="en-US" sz="2400" i="1" dirty="0"/>
              <a:t>, who is dwelling in everyone's heart, acts as a best-wishing friend and purifies the devotee who constantly engages in hearing of Him. In this way, a devotee naturally develops his dormant transcendental knowledge. As he hears more about </a:t>
            </a:r>
            <a:r>
              <a:rPr lang="en-US" sz="2400" i="1" dirty="0" err="1"/>
              <a:t>Kṛṣṇa</a:t>
            </a:r>
            <a:r>
              <a:rPr lang="en-US" sz="2400" i="1" dirty="0"/>
              <a:t> from the </a:t>
            </a:r>
            <a:r>
              <a:rPr lang="en-US" sz="2400" i="1" dirty="0" err="1"/>
              <a:t>Bhāgavatam</a:t>
            </a:r>
            <a:r>
              <a:rPr lang="en-US" sz="2400" i="1" dirty="0"/>
              <a:t> and from the devotees, he becomes fixed in the devotional service of the </a:t>
            </a:r>
            <a:r>
              <a:rPr lang="en-US" sz="2400" i="1" dirty="0" smtClean="0"/>
              <a:t>Lord…</a:t>
            </a:r>
            <a:endParaRPr lang="en-US" sz="2400" i="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6848" y="113799"/>
            <a:ext cx="1220754" cy="1843338"/>
          </a:xfrm>
          <a:prstGeom prst="rect">
            <a:avLst/>
          </a:prstGeom>
        </p:spPr>
      </p:pic>
    </p:spTree>
    <p:extLst>
      <p:ext uri="{BB962C8B-B14F-4D97-AF65-F5344CB8AC3E}">
        <p14:creationId xmlns:p14="http://schemas.microsoft.com/office/powerpoint/2010/main" val="2028747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Section 2 - 7.4 to 7.12</a:t>
            </a:r>
            <a:br>
              <a:rPr lang="en-US" b="1" dirty="0" smtClean="0"/>
            </a:br>
            <a:r>
              <a:rPr lang="en-US" b="1" dirty="0" smtClean="0"/>
              <a:t>Krsna - source </a:t>
            </a:r>
            <a:r>
              <a:rPr lang="en-US" b="1" dirty="0"/>
              <a:t>of </a:t>
            </a:r>
            <a:r>
              <a:rPr lang="en-US" b="1" dirty="0" smtClean="0"/>
              <a:t>material &amp; spiritual energies</a:t>
            </a:r>
            <a:endParaRPr lang="en-US" b="1" dirty="0"/>
          </a:p>
        </p:txBody>
      </p:sp>
      <p:sp>
        <p:nvSpPr>
          <p:cNvPr id="3" name="Content Placeholder 2"/>
          <p:cNvSpPr>
            <a:spLocks noGrp="1"/>
          </p:cNvSpPr>
          <p:nvPr>
            <p:ph idx="1"/>
          </p:nvPr>
        </p:nvSpPr>
        <p:spPr>
          <a:xfrm>
            <a:off x="838200" y="1825625"/>
            <a:ext cx="10515600" cy="4351338"/>
          </a:xfrm>
        </p:spPr>
        <p:txBody>
          <a:bodyPr>
            <a:normAutofit/>
          </a:bodyPr>
          <a:lstStyle/>
          <a:p>
            <a:pPr marL="342900" lvl="1"/>
            <a:r>
              <a:rPr lang="en-US" dirty="0" smtClean="0"/>
              <a:t>Material world summarized</a:t>
            </a:r>
          </a:p>
          <a:p>
            <a:pPr marL="800100" lvl="2"/>
            <a:r>
              <a:rPr lang="en-US" dirty="0" smtClean="0"/>
              <a:t>Krsna separated energies (8 elements) -&gt; Earth, Water, Fire, Air, Ether, Mind, Intelligence and False Ego</a:t>
            </a:r>
          </a:p>
          <a:p>
            <a:pPr marL="800100" lvl="2"/>
            <a:r>
              <a:rPr lang="en-US" dirty="0" smtClean="0"/>
              <a:t>This world is constitutes of 24 elements</a:t>
            </a:r>
          </a:p>
          <a:p>
            <a:pPr marL="342900" lvl="1"/>
            <a:endParaRPr lang="en-US" dirty="0"/>
          </a:p>
          <a:p>
            <a:pPr marL="342900" lvl="1"/>
            <a:endParaRPr 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2381814334"/>
              </p:ext>
            </p:extLst>
          </p:nvPr>
        </p:nvGraphicFramePr>
        <p:xfrm>
          <a:off x="2339474" y="3736473"/>
          <a:ext cx="7513053" cy="1854200"/>
        </p:xfrm>
        <a:graphic>
          <a:graphicData uri="http://schemas.openxmlformats.org/drawingml/2006/table">
            <a:tbl>
              <a:tblPr firstRow="1" bandRow="1">
                <a:tableStyleId>{10A1B5D5-9B99-4C35-A422-299274C87663}</a:tableStyleId>
              </a:tblPr>
              <a:tblGrid>
                <a:gridCol w="2892927"/>
                <a:gridCol w="4620126"/>
              </a:tblGrid>
              <a:tr h="370840">
                <a:tc>
                  <a:txBody>
                    <a:bodyPr/>
                    <a:lstStyle/>
                    <a:p>
                      <a:pPr algn="ctr"/>
                      <a:r>
                        <a:rPr lang="en-US" dirty="0" smtClean="0"/>
                        <a:t>Living Entities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Material Nature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Superior</a:t>
                      </a:r>
                      <a:r>
                        <a:rPr lang="en-US" baseline="0" dirty="0" smtClean="0"/>
                        <a:t> energy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Inferior</a:t>
                      </a:r>
                      <a:r>
                        <a:rPr lang="en-US" baseline="0" dirty="0" smtClean="0"/>
                        <a:t> energy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Insignificant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Vast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Gets</a:t>
                      </a:r>
                      <a:r>
                        <a:rPr lang="en-US" baseline="0" dirty="0" smtClean="0"/>
                        <a:t> contaminated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Contaminates/Bewilders</a:t>
                      </a:r>
                      <a:r>
                        <a:rPr lang="en-US" baseline="0" dirty="0" smtClean="0"/>
                        <a:t> Living entities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Exploit material nature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Getting</a:t>
                      </a:r>
                      <a:r>
                        <a:rPr lang="en-US" baseline="0" dirty="0" smtClean="0"/>
                        <a:t> exploited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624132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Section 2 - 7.4 to 7.12</a:t>
            </a:r>
            <a:br>
              <a:rPr lang="en-US" b="1" dirty="0"/>
            </a:br>
            <a:r>
              <a:rPr lang="en-US" b="1" dirty="0"/>
              <a:t>Krsna - source of material &amp; spiritual energies</a:t>
            </a:r>
          </a:p>
        </p:txBody>
      </p:sp>
      <p:sp>
        <p:nvSpPr>
          <p:cNvPr id="3" name="Content Placeholder 2"/>
          <p:cNvSpPr>
            <a:spLocks noGrp="1"/>
          </p:cNvSpPr>
          <p:nvPr>
            <p:ph idx="1"/>
          </p:nvPr>
        </p:nvSpPr>
        <p:spPr/>
        <p:txBody>
          <a:bodyPr>
            <a:normAutofit fontScale="85000" lnSpcReduction="20000"/>
          </a:bodyPr>
          <a:lstStyle/>
          <a:p>
            <a:pPr marL="342900" lvl="1"/>
            <a:r>
              <a:rPr lang="en-US" dirty="0"/>
              <a:t>Krsna is the </a:t>
            </a:r>
            <a:r>
              <a:rPr lang="en-US" dirty="0" smtClean="0"/>
              <a:t>origin</a:t>
            </a:r>
          </a:p>
          <a:p>
            <a:pPr marL="457200" lvl="2" indent="0">
              <a:buNone/>
            </a:pPr>
            <a:r>
              <a:rPr lang="en-US" dirty="0" smtClean="0"/>
              <a:t>Everything </a:t>
            </a:r>
            <a:r>
              <a:rPr lang="en-US" dirty="0"/>
              <a:t>that exists is product of matter and </a:t>
            </a:r>
            <a:r>
              <a:rPr lang="en-US" dirty="0" smtClean="0"/>
              <a:t>spirit</a:t>
            </a:r>
          </a:p>
          <a:p>
            <a:pPr marL="457200" lvl="2" indent="0">
              <a:buNone/>
            </a:pPr>
            <a:r>
              <a:rPr lang="en-US" dirty="0" smtClean="0"/>
              <a:t>Krsna </a:t>
            </a:r>
            <a:r>
              <a:rPr lang="en-US" dirty="0"/>
              <a:t>is creator, destroyer and maintainer of everything that exists. </a:t>
            </a:r>
            <a:endParaRPr lang="en-US" dirty="0" smtClean="0"/>
          </a:p>
          <a:p>
            <a:pPr marL="457200" lvl="2" indent="0">
              <a:buNone/>
            </a:pPr>
            <a:r>
              <a:rPr lang="en-US" dirty="0" smtClean="0"/>
              <a:t>Everything </a:t>
            </a:r>
            <a:r>
              <a:rPr lang="en-US" dirty="0"/>
              <a:t>is Krsna </a:t>
            </a:r>
            <a:r>
              <a:rPr lang="en-US" dirty="0" smtClean="0"/>
              <a:t>energy, therefore we </a:t>
            </a:r>
            <a:r>
              <a:rPr lang="en-US" dirty="0"/>
              <a:t>should </a:t>
            </a:r>
            <a:endParaRPr lang="en-US" dirty="0" smtClean="0"/>
          </a:p>
          <a:p>
            <a:pPr marL="800100" lvl="2" indent="-342900"/>
            <a:r>
              <a:rPr lang="en-US" dirty="0" smtClean="0"/>
              <a:t>Remember and connect them back </a:t>
            </a:r>
            <a:r>
              <a:rPr lang="en-US" dirty="0"/>
              <a:t>to Krsna/use </a:t>
            </a:r>
            <a:r>
              <a:rPr lang="en-US" dirty="0" smtClean="0"/>
              <a:t>them for/in His service</a:t>
            </a:r>
          </a:p>
          <a:p>
            <a:pPr marL="800100" lvl="2" indent="-342900"/>
            <a:r>
              <a:rPr lang="en-US" dirty="0" smtClean="0"/>
              <a:t>Not </a:t>
            </a:r>
            <a:r>
              <a:rPr lang="en-US" dirty="0"/>
              <a:t>exploit it. </a:t>
            </a:r>
            <a:endParaRPr lang="en-US" dirty="0" smtClean="0"/>
          </a:p>
          <a:p>
            <a:pPr marL="801688" lvl="2" indent="0">
              <a:buNone/>
            </a:pPr>
            <a:r>
              <a:rPr lang="en-US" dirty="0" smtClean="0"/>
              <a:t>(</a:t>
            </a:r>
            <a:r>
              <a:rPr lang="en-US" dirty="0"/>
              <a:t>e.g.: Prabhupada – tap leaking, </a:t>
            </a:r>
            <a:r>
              <a:rPr lang="en-US" dirty="0" smtClean="0"/>
              <a:t>Yamuna Devi Mataji &amp; </a:t>
            </a:r>
            <a:r>
              <a:rPr lang="en-US" dirty="0"/>
              <a:t>match sticks</a:t>
            </a:r>
            <a:r>
              <a:rPr lang="en-US" dirty="0" smtClean="0"/>
              <a:t>)</a:t>
            </a:r>
          </a:p>
          <a:p>
            <a:pPr marL="800100" lvl="2" indent="-342900"/>
            <a:endParaRPr lang="en-US" dirty="0"/>
          </a:p>
          <a:p>
            <a:pPr marL="342900" lvl="1"/>
            <a:r>
              <a:rPr lang="en-US" dirty="0"/>
              <a:t>Krsna is the source of everything</a:t>
            </a:r>
          </a:p>
          <a:p>
            <a:pPr marL="457200" lvl="2" indent="0">
              <a:buNone/>
            </a:pPr>
            <a:r>
              <a:rPr lang="en-US" dirty="0"/>
              <a:t>Origin of Modes - not within modes and therefore He is </a:t>
            </a:r>
            <a:r>
              <a:rPr lang="en-US" dirty="0" err="1"/>
              <a:t>Nirguna</a:t>
            </a:r>
            <a:r>
              <a:rPr lang="en-US" dirty="0"/>
              <a:t> </a:t>
            </a:r>
          </a:p>
          <a:p>
            <a:pPr marL="457200" lvl="2" indent="0">
              <a:buNone/>
            </a:pPr>
            <a:r>
              <a:rPr lang="en-US" dirty="0"/>
              <a:t>(analogy: state laws &amp; king not affected, Sun covered by clouds)</a:t>
            </a:r>
          </a:p>
          <a:p>
            <a:pPr marL="457200" lvl="2" indent="0">
              <a:buNone/>
            </a:pPr>
            <a:endParaRPr lang="en-US" dirty="0"/>
          </a:p>
          <a:p>
            <a:pPr marL="457200" lvl="2" indent="0">
              <a:buNone/>
            </a:pPr>
            <a:r>
              <a:rPr lang="en-US" dirty="0"/>
              <a:t>Krsna is the seed of all existences (8.4 million species)</a:t>
            </a:r>
          </a:p>
          <a:p>
            <a:pPr marL="457200" lvl="2" indent="0">
              <a:buNone/>
            </a:pPr>
            <a:r>
              <a:rPr lang="en-US" dirty="0"/>
              <a:t>Root of all intelligence</a:t>
            </a:r>
          </a:p>
          <a:p>
            <a:pPr marL="457200" lvl="2" indent="0">
              <a:buNone/>
            </a:pPr>
            <a:endParaRPr lang="en-US" b="1" i="1" dirty="0"/>
          </a:p>
          <a:p>
            <a:pPr marL="457200" lvl="2" indent="0">
              <a:buNone/>
            </a:pPr>
            <a:r>
              <a:rPr lang="en-US" b="1" i="1" dirty="0"/>
              <a:t>Note:</a:t>
            </a:r>
            <a:r>
              <a:rPr lang="en-US" dirty="0"/>
              <a:t> Envy towards others indicate our enviousness towards Krsna. </a:t>
            </a:r>
          </a:p>
          <a:p>
            <a:pPr marL="457200" lvl="2" indent="0">
              <a:buNone/>
            </a:pPr>
            <a:r>
              <a:rPr lang="en-US" dirty="0"/>
              <a:t>Everything can be used in the service of Krsna (Strength, knowledge, </a:t>
            </a:r>
            <a:r>
              <a:rPr lang="en-US" dirty="0" smtClean="0"/>
              <a:t>etc.)</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8783" y="1690688"/>
            <a:ext cx="3083217" cy="2309437"/>
          </a:xfrm>
          <a:prstGeom prst="rect">
            <a:avLst/>
          </a:prstGeom>
          <a:ln>
            <a:noFill/>
          </a:ln>
          <a:effectLst>
            <a:softEdge rad="112500"/>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2780" y="4135062"/>
            <a:ext cx="1815221" cy="2423885"/>
          </a:xfrm>
          <a:prstGeom prst="ellipse">
            <a:avLst/>
          </a:prstGeom>
          <a:ln>
            <a:noFill/>
          </a:ln>
          <a:effectLst>
            <a:softEdge rad="112500"/>
          </a:effectLst>
        </p:spPr>
      </p:pic>
    </p:spTree>
    <p:extLst>
      <p:ext uri="{BB962C8B-B14F-4D97-AF65-F5344CB8AC3E}">
        <p14:creationId xmlns:p14="http://schemas.microsoft.com/office/powerpoint/2010/main" val="216943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Section 2 - 7.4 to 7.12</a:t>
            </a:r>
            <a:br>
              <a:rPr lang="en-US" b="1" dirty="0" smtClean="0"/>
            </a:br>
            <a:r>
              <a:rPr lang="en-US" b="1" dirty="0" smtClean="0"/>
              <a:t>Krsna - source </a:t>
            </a:r>
            <a:r>
              <a:rPr lang="en-US" b="1" dirty="0"/>
              <a:t>of </a:t>
            </a:r>
            <a:r>
              <a:rPr lang="en-US" b="1" dirty="0" smtClean="0"/>
              <a:t>material &amp; spiritual energies</a:t>
            </a:r>
            <a:endParaRPr lang="en-US" b="1" dirty="0"/>
          </a:p>
        </p:txBody>
      </p:sp>
      <p:sp>
        <p:nvSpPr>
          <p:cNvPr id="3" name="Content Placeholder 2"/>
          <p:cNvSpPr>
            <a:spLocks noGrp="1"/>
          </p:cNvSpPr>
          <p:nvPr>
            <p:ph idx="1"/>
          </p:nvPr>
        </p:nvSpPr>
        <p:spPr>
          <a:xfrm>
            <a:off x="838200" y="1825625"/>
            <a:ext cx="10515600" cy="4351338"/>
          </a:xfrm>
        </p:spPr>
        <p:txBody>
          <a:bodyPr>
            <a:normAutofit lnSpcReduction="10000"/>
          </a:bodyPr>
          <a:lstStyle/>
          <a:p>
            <a:pPr marL="342900" lvl="1"/>
            <a:r>
              <a:rPr lang="en-US" dirty="0"/>
              <a:t>No truth is beyond Him</a:t>
            </a:r>
          </a:p>
          <a:p>
            <a:pPr marL="457200" lvl="2" indent="0">
              <a:buNone/>
            </a:pPr>
            <a:r>
              <a:rPr lang="en-US" dirty="0"/>
              <a:t>Absolute Truth is the Supreme person</a:t>
            </a:r>
          </a:p>
          <a:p>
            <a:pPr marL="457200" lvl="2" indent="0">
              <a:buNone/>
            </a:pPr>
            <a:r>
              <a:rPr lang="en-US" dirty="0"/>
              <a:t>He is supporting everything (like string inside a necklace) </a:t>
            </a:r>
          </a:p>
          <a:p>
            <a:pPr marL="114300" lvl="1" indent="0">
              <a:buNone/>
            </a:pPr>
            <a:endParaRPr lang="en-US" dirty="0" smtClean="0"/>
          </a:p>
          <a:p>
            <a:pPr marL="342900" lvl="1"/>
            <a:r>
              <a:rPr lang="en-US" dirty="0" smtClean="0"/>
              <a:t>Krsna is the active element in material elements</a:t>
            </a:r>
          </a:p>
          <a:p>
            <a:pPr marL="800100" lvl="2"/>
            <a:r>
              <a:rPr lang="en-US" dirty="0" smtClean="0"/>
              <a:t>Taste of Water</a:t>
            </a:r>
          </a:p>
          <a:p>
            <a:pPr marL="800100" lvl="2"/>
            <a:r>
              <a:rPr lang="en-US" dirty="0" smtClean="0"/>
              <a:t>Light of Sun/Moon</a:t>
            </a:r>
          </a:p>
          <a:p>
            <a:pPr marL="800100" lvl="2"/>
            <a:r>
              <a:rPr lang="en-US" dirty="0" smtClean="0"/>
              <a:t>Sound (OM) - in either</a:t>
            </a:r>
          </a:p>
          <a:p>
            <a:pPr marL="800100" lvl="2"/>
            <a:r>
              <a:rPr lang="en-US" dirty="0" smtClean="0"/>
              <a:t>Ability </a:t>
            </a:r>
            <a:r>
              <a:rPr lang="en-US" dirty="0"/>
              <a:t>in Man - What we are attracted in others is actually we are looking for </a:t>
            </a:r>
            <a:r>
              <a:rPr lang="en-US" dirty="0" err="1" smtClean="0"/>
              <a:t>Krsn</a:t>
            </a:r>
            <a:endParaRPr lang="en-US" dirty="0"/>
          </a:p>
          <a:p>
            <a:pPr marL="800100" lvl="2"/>
            <a:endParaRPr lang="en-US" dirty="0" smtClean="0"/>
          </a:p>
          <a:p>
            <a:pPr marL="342900" lvl="1"/>
            <a:r>
              <a:rPr lang="en-US" dirty="0" smtClean="0"/>
              <a:t>Original flavor of everything is Krsna </a:t>
            </a:r>
          </a:p>
          <a:p>
            <a:pPr marL="114300" lvl="1" indent="0">
              <a:buNone/>
            </a:pPr>
            <a:r>
              <a:rPr lang="en-US" dirty="0" smtClean="0"/>
              <a:t>(E.g.: Srila Prabhupada &amp; </a:t>
            </a:r>
            <a:r>
              <a:rPr lang="en-US" dirty="0" err="1" smtClean="0"/>
              <a:t>Indradyumna</a:t>
            </a:r>
            <a:r>
              <a:rPr lang="en-US" dirty="0" smtClean="0"/>
              <a:t> </a:t>
            </a:r>
            <a:r>
              <a:rPr lang="en-US" dirty="0" err="1" smtClean="0"/>
              <a:t>Maharaj</a:t>
            </a:r>
            <a:r>
              <a:rPr lang="en-US" dirty="0" smtClean="0"/>
              <a:t> – Charlie Chaplin show)</a:t>
            </a:r>
            <a:endParaRPr lang="en-US" dirty="0"/>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5400" b="95700" l="0" r="99400"/>
                    </a14:imgEffect>
                  </a14:imgLayer>
                </a14:imgProps>
              </a:ext>
              <a:ext uri="{28A0092B-C50C-407E-A947-70E740481C1C}">
                <a14:useLocalDpi xmlns:a14="http://schemas.microsoft.com/office/drawing/2010/main" val="0"/>
              </a:ext>
            </a:extLst>
          </a:blip>
          <a:stretch>
            <a:fillRect/>
          </a:stretch>
        </p:blipFill>
        <p:spPr>
          <a:xfrm>
            <a:off x="10233902" y="2044157"/>
            <a:ext cx="1251744" cy="1251744"/>
          </a:xfrm>
          <a:prstGeom prst="rect">
            <a:avLst/>
          </a:prstGeom>
        </p:spPr>
      </p:pic>
    </p:spTree>
    <p:extLst>
      <p:ext uri="{BB962C8B-B14F-4D97-AF65-F5344CB8AC3E}">
        <p14:creationId xmlns:p14="http://schemas.microsoft.com/office/powerpoint/2010/main" val="42155091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2433</TotalTime>
  <Words>2956</Words>
  <Application>Microsoft Office PowerPoint</Application>
  <PresentationFormat>Widescreen</PresentationFormat>
  <Paragraphs>267</Paragraphs>
  <Slides>26</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Wingdings</vt:lpstr>
      <vt:lpstr>Wingdings 2</vt:lpstr>
      <vt:lpstr>Office Theme</vt:lpstr>
      <vt:lpstr>Bhagavad Gita As It Is  Chapter 7 – Knowledge of the Absolute</vt:lpstr>
      <vt:lpstr>Chapter In Brief</vt:lpstr>
      <vt:lpstr>Sections</vt:lpstr>
      <vt:lpstr>Section 1 - 7.1 to 7.3 Knowing Krsna by hearing about Him</vt:lpstr>
      <vt:lpstr>Section 1 - 7.1 to 7.3 Knowing Krsna by hearing about Him</vt:lpstr>
      <vt:lpstr>PowerPoint Presentation</vt:lpstr>
      <vt:lpstr>Section 2 - 7.4 to 7.12 Krsna - source of material &amp; spiritual energies</vt:lpstr>
      <vt:lpstr>Section 2 - 7.4 to 7.12 Krsna - source of material &amp; spiritual energies</vt:lpstr>
      <vt:lpstr>Section 2 - 7.4 to 7.12 Krsna - source of material &amp; spiritual energies</vt:lpstr>
      <vt:lpstr>PowerPoint Presentation</vt:lpstr>
      <vt:lpstr>Section 3 - 7.13 to 7.14 Krsna - Controller of three modes</vt:lpstr>
      <vt:lpstr>PowerPoint Presentation</vt:lpstr>
      <vt:lpstr>Section 4 - 7.15 to 7.19 Impious &amp; Pious people</vt:lpstr>
      <vt:lpstr>Section 4 - 7.15 to 7.19 Impious &amp; Pious people</vt:lpstr>
      <vt:lpstr>Section 4 - 7.15 to 7.19 Impious &amp; Pious people</vt:lpstr>
      <vt:lpstr>PowerPoint Presentation</vt:lpstr>
      <vt:lpstr>Section 5 – 7.20 to 7.25 People who surrender to demigods &amp; Impersonalists</vt:lpstr>
      <vt:lpstr>Section 5 – 7.20 to 7.25 People who surrender to demigods &amp; Impersonalists</vt:lpstr>
      <vt:lpstr>PowerPoint Presentation</vt:lpstr>
      <vt:lpstr>Section 5 – 7.26 to 7.30 Bewilderment and freedom by knowing Krsna</vt:lpstr>
      <vt:lpstr>Section 5 – 7.26 to 7.30 Bewilderment and freedom by knowing Krsna</vt:lpstr>
      <vt:lpstr>PowerPoint Presentation</vt:lpstr>
      <vt:lpstr>Key Takeaways </vt:lpstr>
      <vt:lpstr>Key Takeaways </vt:lpstr>
      <vt:lpstr>Key Takeaways </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Naresh Thati (Tata Consultancy Services)</dc:creator>
  <cp:lastModifiedBy>Naresh Thati (Tata Consultancy Services)</cp:lastModifiedBy>
  <cp:revision>268</cp:revision>
  <dcterms:created xsi:type="dcterms:W3CDTF">2015-03-08T19:35:28Z</dcterms:created>
  <dcterms:modified xsi:type="dcterms:W3CDTF">2015-03-14T20:43:52Z</dcterms:modified>
</cp:coreProperties>
</file>